
<file path=[Content_Types].xml><?xml version="1.0" encoding="utf-8"?>
<Types xmlns="http://schemas.openxmlformats.org/package/2006/content-types">
  <Default Extension="png" ContentType="image/png"/>
  <Default Extension="mp3" ContentType="audio/mpeg"/>
  <Default Extension="mpg" ContentType="vide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81"/>
  </p:notesMasterIdLst>
  <p:sldIdLst>
    <p:sldId id="518" r:id="rId3"/>
    <p:sldId id="403" r:id="rId4"/>
    <p:sldId id="500" r:id="rId5"/>
    <p:sldId id="322" r:id="rId6"/>
    <p:sldId id="386" r:id="rId7"/>
    <p:sldId id="498" r:id="rId8"/>
    <p:sldId id="387" r:id="rId9"/>
    <p:sldId id="499" r:id="rId10"/>
    <p:sldId id="465" r:id="rId11"/>
    <p:sldId id="466" r:id="rId12"/>
    <p:sldId id="486" r:id="rId13"/>
    <p:sldId id="536" r:id="rId14"/>
    <p:sldId id="519" r:id="rId15"/>
    <p:sldId id="537" r:id="rId16"/>
    <p:sldId id="336" r:id="rId17"/>
    <p:sldId id="467" r:id="rId18"/>
    <p:sldId id="468" r:id="rId19"/>
    <p:sldId id="482" r:id="rId20"/>
    <p:sldId id="501" r:id="rId21"/>
    <p:sldId id="535" r:id="rId22"/>
    <p:sldId id="520" r:id="rId23"/>
    <p:sldId id="404" r:id="rId24"/>
    <p:sldId id="405" r:id="rId25"/>
    <p:sldId id="525" r:id="rId26"/>
    <p:sldId id="406" r:id="rId27"/>
    <p:sldId id="521" r:id="rId28"/>
    <p:sldId id="529" r:id="rId29"/>
    <p:sldId id="502" r:id="rId30"/>
    <p:sldId id="503" r:id="rId31"/>
    <p:sldId id="538" r:id="rId32"/>
    <p:sldId id="532" r:id="rId33"/>
    <p:sldId id="539" r:id="rId34"/>
    <p:sldId id="512" r:id="rId35"/>
    <p:sldId id="471" r:id="rId36"/>
    <p:sldId id="513" r:id="rId37"/>
    <p:sldId id="504" r:id="rId38"/>
    <p:sldId id="417" r:id="rId39"/>
    <p:sldId id="418" r:id="rId40"/>
    <p:sldId id="526" r:id="rId41"/>
    <p:sldId id="419" r:id="rId42"/>
    <p:sldId id="522" r:id="rId43"/>
    <p:sldId id="530" r:id="rId44"/>
    <p:sldId id="505" r:id="rId45"/>
    <p:sldId id="510" r:id="rId46"/>
    <p:sldId id="533" r:id="rId47"/>
    <p:sldId id="506" r:id="rId48"/>
    <p:sldId id="423" r:id="rId49"/>
    <p:sldId id="514" r:id="rId50"/>
    <p:sldId id="424" r:id="rId51"/>
    <p:sldId id="515" r:id="rId52"/>
    <p:sldId id="428" r:id="rId53"/>
    <p:sldId id="429" r:id="rId54"/>
    <p:sldId id="527" r:id="rId55"/>
    <p:sldId id="430" r:id="rId56"/>
    <p:sldId id="523" r:id="rId57"/>
    <p:sldId id="531" r:id="rId58"/>
    <p:sldId id="507" r:id="rId59"/>
    <p:sldId id="508" r:id="rId60"/>
    <p:sldId id="534" r:id="rId61"/>
    <p:sldId id="511" r:id="rId62"/>
    <p:sldId id="453" r:id="rId63"/>
    <p:sldId id="489" r:id="rId64"/>
    <p:sldId id="490" r:id="rId65"/>
    <p:sldId id="491" r:id="rId66"/>
    <p:sldId id="439" r:id="rId67"/>
    <p:sldId id="440" r:id="rId68"/>
    <p:sldId id="528" r:id="rId69"/>
    <p:sldId id="441" r:id="rId70"/>
    <p:sldId id="524" r:id="rId71"/>
    <p:sldId id="442" r:id="rId72"/>
    <p:sldId id="516" r:id="rId73"/>
    <p:sldId id="517" r:id="rId74"/>
    <p:sldId id="478" r:id="rId75"/>
    <p:sldId id="445" r:id="rId76"/>
    <p:sldId id="379" r:id="rId77"/>
    <p:sldId id="495" r:id="rId78"/>
    <p:sldId id="496" r:id="rId79"/>
    <p:sldId id="354" r:id="rId8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64A1"/>
    <a:srgbClr val="8D4721"/>
    <a:srgbClr val="50187E"/>
    <a:srgbClr val="FC4F05"/>
    <a:srgbClr val="FD9808"/>
    <a:srgbClr val="F4F2D7"/>
    <a:srgbClr val="2583AD"/>
    <a:srgbClr val="A95B12"/>
    <a:srgbClr val="EBE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444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slide" Target="slides/slide74.xml"/><Relationship Id="rId84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presProps" Target="presProps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08CDAC-E87C-884D-B9E4-6F56702A4EC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89D50-1F89-BD44-8B06-E00505041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287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3D1608-2EE1-4773-A1AC-FFAD14B9EC3E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4466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53738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9715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3767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806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1108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03591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54497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04623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03109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0853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42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8264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2471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26235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239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5010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4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287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8544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1149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69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190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1E10A6-E90E-F140-9A58-6D61024B94AB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B0BF3D-2D85-8F49-831F-7F2DB1C39B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4063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9497D5-BBCB-4302-AF6C-74EA69C7A79C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14/12/2020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371F1B2E-1C68-4655-940F-8C4E437B5922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1751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.png"/><Relationship Id="rId5" Type="http://schemas.openxmlformats.org/officeDocument/2006/relationships/image" Target="../media/image5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.png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image" Target="../media/image22.w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5" Type="http://schemas.openxmlformats.org/officeDocument/2006/relationships/image" Target="../media/image27.png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g"/><Relationship Id="rId1" Type="http://schemas.microsoft.com/office/2007/relationships/media" Target="../media/media5.mpg"/><Relationship Id="rId5" Type="http://schemas.openxmlformats.org/officeDocument/2006/relationships/image" Target="../media/image28.png"/><Relationship Id="rId4" Type="http://schemas.openxmlformats.org/officeDocument/2006/relationships/image" Target="../media/image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.png"/><Relationship Id="rId7" Type="http://schemas.openxmlformats.org/officeDocument/2006/relationships/image" Target="../media/image4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1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39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3.png"/><Relationship Id="rId7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0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png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0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930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212" y="1854105"/>
            <a:ext cx="4281494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Vowel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a,e,i,o,u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60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39"/>
            <a:ext cx="7372133" cy="6481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This week we are looking at some new digraphs. 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These digraphs are when we have a vowel and an ‘r’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6118" y="2592619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37134" y="2404574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690521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39 - Letter Sound 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3116" y="45601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287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5" y="-1157703"/>
            <a:ext cx="6828595" cy="9144002"/>
          </a:xfrm>
          <a:prstGeom prst="rect">
            <a:avLst/>
          </a:prstGeom>
        </p:spPr>
      </p:pic>
      <p:pic>
        <p:nvPicPr>
          <p:cNvPr id="1028" name="Picture 4" descr="My Book of Jolly Phonics Songs for Android - APK Download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53" b="14274"/>
          <a:stretch/>
        </p:blipFill>
        <p:spPr bwMode="auto">
          <a:xfrm>
            <a:off x="485777" y="570076"/>
            <a:ext cx="7868514" cy="5719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pic>
        <p:nvPicPr>
          <p:cNvPr id="2" name="39 - Letter Sound 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709916" y="2163350"/>
            <a:ext cx="609600" cy="609600"/>
          </a:xfrm>
          <a:prstGeom prst="rect">
            <a:avLst/>
          </a:prstGeom>
        </p:spPr>
      </p:pic>
      <p:sp>
        <p:nvSpPr>
          <p:cNvPr id="3" name="AutoShape 2" descr="AR.avi - YouTube | Jolly phonics, Jolly phonics songs, Phonics so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617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2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4" name="the_ar_sou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573206"/>
            <a:ext cx="8045450" cy="5745707"/>
          </a:xfrm>
        </p:spPr>
      </p:pic>
    </p:spTree>
    <p:extLst>
      <p:ext uri="{BB962C8B-B14F-4D97-AF65-F5344CB8AC3E}">
        <p14:creationId xmlns:p14="http://schemas.microsoft.com/office/powerpoint/2010/main" val="542662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10" y="498762"/>
            <a:ext cx="8132618" cy="5818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2911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689312" y="432125"/>
            <a:ext cx="4914085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bark</a:t>
            </a:r>
            <a:endParaRPr lang="en-US" sz="16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8691" y="3090192"/>
            <a:ext cx="3926430" cy="361068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1246909" y="2812473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2223549" y="2826013"/>
            <a:ext cx="1811535" cy="244231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4681600" y="2792525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94974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65" y="995035"/>
            <a:ext cx="4914085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card</a:t>
            </a:r>
            <a:endParaRPr lang="en-US" sz="16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621434">
            <a:off x="5407701" y="2018223"/>
            <a:ext cx="2906516" cy="406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Oval 7"/>
          <p:cNvSpPr/>
          <p:nvPr/>
        </p:nvSpPr>
        <p:spPr>
          <a:xfrm>
            <a:off x="2162612" y="3442023"/>
            <a:ext cx="214002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384550" y="3442024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791105" y="3442025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65" y="995035"/>
            <a:ext cx="4914085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park</a:t>
            </a:r>
            <a:endParaRPr lang="en-US" sz="16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70" y="3036321"/>
            <a:ext cx="4844503" cy="3041944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2175126" y="3588327"/>
            <a:ext cx="1975677" cy="14464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1457603" y="3455251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Oval 9"/>
          <p:cNvSpPr/>
          <p:nvPr/>
        </p:nvSpPr>
        <p:spPr>
          <a:xfrm>
            <a:off x="4835236" y="3455251"/>
            <a:ext cx="275282" cy="277719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8674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Yes/No Questions: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12" y="994777"/>
            <a:ext cx="8603920" cy="25167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Are the teeth of sharks sharp?</a:t>
            </a:r>
            <a:endParaRPr lang="en-US" sz="7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5556"/>
          <a:stretch/>
        </p:blipFill>
        <p:spPr>
          <a:xfrm>
            <a:off x="6376736" y="3098691"/>
            <a:ext cx="2072105" cy="210189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000" y="3304292"/>
            <a:ext cx="4205571" cy="35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320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4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099033" y="5628482"/>
            <a:ext cx="15234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/>
                <a:cs typeface="Comic Sans MS"/>
              </a:rPr>
              <a:t>s</a:t>
            </a:r>
            <a:r>
              <a:rPr lang="en-US" sz="4000" dirty="0" smtClean="0">
                <a:latin typeface="CCW Precursive 8" panose="03050602040000000000" pitchFamily="66" charset="0"/>
                <a:cs typeface="Comic Sans MS"/>
              </a:rPr>
              <a:t>ta</a:t>
            </a:r>
            <a:r>
              <a:rPr lang="en-US" sz="4000" dirty="0" smtClean="0">
                <a:latin typeface="Comic Sans MS"/>
                <a:cs typeface="Comic Sans MS"/>
              </a:rPr>
              <a:t>r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120525" y="5607724"/>
            <a:ext cx="12852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latin typeface="Comic Sans MS"/>
                <a:cs typeface="Comic Sans MS"/>
              </a:rPr>
              <a:t>c</a:t>
            </a:r>
            <a:r>
              <a:rPr lang="en-US" sz="4400" dirty="0" smtClean="0">
                <a:latin typeface="CCW Precursive 8" panose="03050602040000000000" pitchFamily="66" charset="0"/>
                <a:cs typeface="Comic Sans MS"/>
              </a:rPr>
              <a:t>a</a:t>
            </a:r>
            <a:r>
              <a:rPr lang="en-US" sz="4400" dirty="0" smtClean="0">
                <a:latin typeface="Comic Sans MS"/>
                <a:cs typeface="Comic Sans MS"/>
              </a:rPr>
              <a:t>r</a:t>
            </a:r>
            <a:endParaRPr lang="en-US" sz="4400" dirty="0">
              <a:latin typeface="Comic Sans MS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34754" y="853682"/>
            <a:ext cx="12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j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a</a:t>
            </a:r>
            <a:r>
              <a:rPr lang="en-US" sz="3600" dirty="0" smtClean="0">
                <a:latin typeface="Comic Sans MS"/>
                <a:cs typeface="Comic Sans MS"/>
              </a:rPr>
              <a:t>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12752" y="574777"/>
            <a:ext cx="18479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Comic Sans MS"/>
                <a:cs typeface="Comic Sans MS"/>
              </a:rPr>
              <a:t>s</a:t>
            </a:r>
            <a:r>
              <a:rPr lang="en-US" sz="4000" dirty="0" smtClean="0">
                <a:latin typeface="CCW Precursive 8" panose="03050602040000000000" pitchFamily="66" charset="0"/>
                <a:cs typeface="Comic Sans MS"/>
              </a:rPr>
              <a:t>ha</a:t>
            </a:r>
            <a:r>
              <a:rPr lang="en-US" sz="4000" dirty="0" smtClean="0">
                <a:latin typeface="Comic Sans MS"/>
                <a:cs typeface="Comic Sans MS"/>
              </a:rPr>
              <a:t>rk</a:t>
            </a:r>
            <a:endParaRPr lang="en-US" sz="4000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84245" y="529030"/>
            <a:ext cx="15147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f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a</a:t>
            </a:r>
            <a:r>
              <a:rPr lang="en-US" sz="3200" dirty="0" smtClean="0">
                <a:latin typeface="Comic Sans MS"/>
                <a:cs typeface="Comic Sans MS"/>
              </a:rPr>
              <a:t>r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m</a:t>
            </a:r>
            <a:endParaRPr lang="en-US" sz="3200" dirty="0">
              <a:latin typeface="CCW Precursive 8" panose="03050602040000000000" pitchFamily="66" charset="0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40938" y="4590084"/>
            <a:ext cx="2368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g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a</a:t>
            </a:r>
            <a:r>
              <a:rPr lang="en-US" sz="3600" dirty="0" smtClean="0">
                <a:latin typeface="Comic Sans MS"/>
                <a:cs typeface="Comic Sans MS"/>
              </a:rPr>
              <a:t>r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den</a:t>
            </a:r>
            <a:endParaRPr lang="en-US" sz="3600" dirty="0">
              <a:latin typeface="CCW Precursive 8" panose="03050602040000000000" pitchFamily="66" charset="0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1595" y="4360155"/>
            <a:ext cx="2019668" cy="191784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6845" y="1535383"/>
            <a:ext cx="1357340" cy="189396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6845" y="4120956"/>
            <a:ext cx="2356309" cy="130186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56762" y="1090814"/>
            <a:ext cx="2590699" cy="1429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5158046" y="626012"/>
            <a:ext cx="1706310" cy="241316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15003" y="2663203"/>
            <a:ext cx="2368976" cy="1946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27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14947" y="977023"/>
            <a:ext cx="7472948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>
                <a:latin typeface="Comic Sans MS"/>
                <a:cs typeface="Comic Sans MS"/>
              </a:rPr>
              <a:t>Week 5</a:t>
            </a:r>
            <a:r>
              <a:rPr lang="en-US" sz="2800" b="1" u="sng" dirty="0" smtClean="0">
                <a:latin typeface="Comic Sans MS"/>
                <a:cs typeface="Comic Sans MS"/>
              </a:rPr>
              <a:t> Objectives:</a:t>
            </a:r>
            <a:r>
              <a:rPr lang="en-US" sz="2800" dirty="0">
                <a:latin typeface="Comic Sans MS"/>
                <a:cs typeface="Comic Sans MS"/>
              </a:rPr>
              <a:t/>
            </a:r>
            <a:br>
              <a:rPr lang="en-US" sz="2800" dirty="0">
                <a:latin typeface="Comic Sans MS"/>
                <a:cs typeface="Comic Sans MS"/>
              </a:rPr>
            </a:b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Practise</a:t>
            </a:r>
            <a:r>
              <a:rPr lang="en-US" sz="2000" dirty="0">
                <a:latin typeface="Comic Sans MS"/>
                <a:cs typeface="Comic Sans MS"/>
              </a:rPr>
              <a:t> previously learned </a:t>
            </a:r>
            <a:r>
              <a:rPr lang="en-US" sz="2000" dirty="0" smtClean="0">
                <a:latin typeface="Comic Sans MS"/>
                <a:cs typeface="Comic Sans MS"/>
              </a:rPr>
              <a:t>GPCs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Teach </a:t>
            </a:r>
            <a:r>
              <a:rPr lang="en-US" sz="2000" dirty="0">
                <a:latin typeface="Comic Sans MS"/>
                <a:cs typeface="Comic Sans MS"/>
              </a:rPr>
              <a:t>four more vowel </a:t>
            </a:r>
            <a:r>
              <a:rPr lang="en-US" sz="2000" dirty="0" smtClean="0">
                <a:latin typeface="Comic Sans MS"/>
                <a:cs typeface="Comic Sans MS"/>
              </a:rPr>
              <a:t>digraphs</a:t>
            </a: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Point </a:t>
            </a:r>
            <a:r>
              <a:rPr lang="en-US" sz="2000" dirty="0">
                <a:latin typeface="Comic Sans MS"/>
                <a:cs typeface="Comic Sans MS"/>
              </a:rPr>
              <a:t>to the letters in the alphabet while singing the alphabet </a:t>
            </a:r>
            <a:r>
              <a:rPr lang="en-US" sz="2000" dirty="0" smtClean="0">
                <a:latin typeface="Comic Sans MS"/>
                <a:cs typeface="Comic Sans MS"/>
              </a:rPr>
              <a:t>song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err="1">
                <a:latin typeface="Comic Sans MS"/>
                <a:cs typeface="Comic Sans MS"/>
              </a:rPr>
              <a:t>Practise</a:t>
            </a:r>
            <a:r>
              <a:rPr lang="en-US" sz="2000" dirty="0">
                <a:latin typeface="Comic Sans MS"/>
                <a:cs typeface="Comic Sans MS"/>
              </a:rPr>
              <a:t> blending for </a:t>
            </a:r>
            <a:r>
              <a:rPr lang="en-US" sz="2000" dirty="0" smtClean="0">
                <a:latin typeface="Comic Sans MS"/>
                <a:cs typeface="Comic Sans MS"/>
              </a:rPr>
              <a:t>reading</a:t>
            </a: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Practise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segmentation for </a:t>
            </a:r>
            <a:r>
              <a:rPr lang="en-US" sz="2000" dirty="0" smtClean="0">
                <a:latin typeface="Comic Sans MS"/>
                <a:cs typeface="Comic Sans MS"/>
              </a:rPr>
              <a:t>spelling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Teach </a:t>
            </a:r>
            <a:r>
              <a:rPr lang="en-US" sz="2000" dirty="0">
                <a:latin typeface="Comic Sans MS"/>
                <a:cs typeface="Comic Sans MS"/>
              </a:rPr>
              <a:t>reading the tricky word </a:t>
            </a:r>
            <a:r>
              <a:rPr lang="en-US" sz="2000" b="1" dirty="0" smtClean="0">
                <a:latin typeface="Comic Sans MS"/>
                <a:cs typeface="Comic Sans MS"/>
              </a:rPr>
              <a:t>my</a:t>
            </a:r>
            <a:endParaRPr lang="en-US" sz="2000" b="1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Practise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reading and spelling high-frequency words </a:t>
            </a:r>
          </a:p>
          <a:p>
            <a:pPr marL="342900" indent="-342900">
              <a:buFont typeface="Arial"/>
              <a:buChar char="•"/>
            </a:pPr>
            <a:r>
              <a:rPr lang="en-US" sz="2000" dirty="0" smtClean="0">
                <a:latin typeface="Comic Sans MS"/>
                <a:cs typeface="Comic Sans MS"/>
              </a:rPr>
              <a:t>Teach </a:t>
            </a:r>
            <a:r>
              <a:rPr lang="en-US" sz="2000" dirty="0">
                <a:latin typeface="Comic Sans MS"/>
                <a:cs typeface="Comic Sans MS"/>
              </a:rPr>
              <a:t>spelling two-syllable </a:t>
            </a:r>
            <a:r>
              <a:rPr lang="en-US" sz="2000" dirty="0" smtClean="0">
                <a:latin typeface="Comic Sans MS"/>
                <a:cs typeface="Comic Sans MS"/>
              </a:rPr>
              <a:t>words</a:t>
            </a: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Practise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reading captions and </a:t>
            </a:r>
            <a:r>
              <a:rPr lang="en-US" sz="2000" dirty="0" smtClean="0">
                <a:latin typeface="Comic Sans MS"/>
                <a:cs typeface="Comic Sans MS"/>
              </a:rPr>
              <a:t>sentences</a:t>
            </a:r>
            <a:endParaRPr lang="en-US" sz="2000" dirty="0">
              <a:latin typeface="Comic Sans MS"/>
              <a:cs typeface="Comic Sans MS"/>
            </a:endParaRPr>
          </a:p>
          <a:p>
            <a:pPr marL="342900" indent="-342900">
              <a:buFont typeface="Arial"/>
              <a:buChar char="•"/>
            </a:pPr>
            <a:r>
              <a:rPr lang="en-US" sz="2000" dirty="0" err="1" smtClean="0">
                <a:latin typeface="Comic Sans MS"/>
                <a:cs typeface="Comic Sans MS"/>
              </a:rPr>
              <a:t>Practise</a:t>
            </a:r>
            <a:r>
              <a:rPr lang="en-US" sz="2000" dirty="0" smtClean="0">
                <a:latin typeface="Comic Sans MS"/>
                <a:cs typeface="Comic Sans MS"/>
              </a:rPr>
              <a:t> </a:t>
            </a:r>
            <a:r>
              <a:rPr lang="en-US" sz="2000" dirty="0">
                <a:latin typeface="Comic Sans MS"/>
                <a:cs typeface="Comic Sans MS"/>
              </a:rPr>
              <a:t>writing captions and sentences </a:t>
            </a:r>
          </a:p>
          <a:p>
            <a:r>
              <a:rPr lang="en-US" sz="2000" dirty="0" smtClean="0"/>
              <a:t> </a:t>
            </a:r>
            <a:endParaRPr lang="en-US" sz="2000" dirty="0"/>
          </a:p>
          <a:p>
            <a:endParaRPr lang="en-US" sz="2000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46706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FFD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Car%20Clip%20Ar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78029" y="1633559"/>
            <a:ext cx="1565921" cy="1565921"/>
          </a:xfrm>
          <a:prstGeom prst="rect">
            <a:avLst/>
          </a:prstGeom>
          <a:noFill/>
        </p:spPr>
      </p:pic>
      <p:pic>
        <p:nvPicPr>
          <p:cNvPr id="44035" name="Picture 3" descr="C:\Program Files\Microsoft Office\MEDIA\CAGCAT10\j0233312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736578" y="4026161"/>
            <a:ext cx="1785796" cy="1819747"/>
          </a:xfrm>
          <a:prstGeom prst="rect">
            <a:avLst/>
          </a:prstGeom>
          <a:noFill/>
        </p:spPr>
      </p:pic>
      <p:pic>
        <p:nvPicPr>
          <p:cNvPr id="44037" name="Picture 5" descr="clipart star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994" y="3571875"/>
            <a:ext cx="2328069" cy="2214563"/>
          </a:xfrm>
          <a:prstGeom prst="rect">
            <a:avLst/>
          </a:prstGeom>
          <a:noFill/>
        </p:spPr>
      </p:pic>
      <p:pic>
        <p:nvPicPr>
          <p:cNvPr id="44039" name="Picture 7" descr="market%20clipart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15696" y="2671466"/>
            <a:ext cx="1985042" cy="226456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174118" y="857250"/>
            <a:ext cx="5563061" cy="8309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 defTabSz="685800"/>
            <a:r>
              <a:rPr lang="en-US" sz="4950" b="1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0BD0D9">
                    <a:lumMod val="50000"/>
                  </a:srgbClr>
                </a:solidFill>
                <a:latin typeface="Comic Sans MS" panose="030F0702030302020204" pitchFamily="66" charset="0"/>
              </a:rPr>
              <a:t>Write 3 </a:t>
            </a:r>
            <a:r>
              <a:rPr lang="en-US" sz="4950" b="1" dirty="0" err="1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0BD0D9">
                    <a:lumMod val="50000"/>
                  </a:srgbClr>
                </a:solidFill>
                <a:latin typeface="Comic Sans MS" panose="030F0702030302020204" pitchFamily="66" charset="0"/>
              </a:rPr>
              <a:t>ar</a:t>
            </a:r>
            <a:r>
              <a:rPr lang="en-US" sz="4950" b="1" dirty="0">
                <a:ln w="12700" cmpd="sng">
                  <a:solidFill>
                    <a:srgbClr val="10CF9B"/>
                  </a:solidFill>
                  <a:prstDash val="solid"/>
                </a:ln>
                <a:solidFill>
                  <a:srgbClr val="0BD0D9">
                    <a:lumMod val="50000"/>
                  </a:srgbClr>
                </a:solidFill>
                <a:latin typeface="Comic Sans MS" panose="030F0702030302020204" pitchFamily="66" charset="0"/>
              </a:rPr>
              <a:t> words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181" y="972377"/>
            <a:ext cx="1198722" cy="1386893"/>
          </a:xfrm>
          <a:prstGeom prst="rect">
            <a:avLst/>
          </a:prstGeom>
        </p:spPr>
      </p:pic>
      <p:pic>
        <p:nvPicPr>
          <p:cNvPr id="167938" name="Picture 2" descr="powder%20clipart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59781" y="1814513"/>
            <a:ext cx="1414463" cy="2143125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 rot="170821">
            <a:off x="128730" y="2608765"/>
            <a:ext cx="200472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star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60061" y="1544269"/>
            <a:ext cx="200472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jar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522798" y="4896176"/>
            <a:ext cx="2414588" cy="830997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495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market</a:t>
            </a:r>
          </a:p>
        </p:txBody>
      </p:sp>
      <p:sp>
        <p:nvSpPr>
          <p:cNvPr id="17" name="Rectangle 16"/>
          <p:cNvSpPr/>
          <p:nvPr/>
        </p:nvSpPr>
        <p:spPr>
          <a:xfrm>
            <a:off x="7306003" y="695668"/>
            <a:ext cx="200472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car</a:t>
            </a:r>
          </a:p>
        </p:txBody>
      </p:sp>
      <p:sp>
        <p:nvSpPr>
          <p:cNvPr id="18" name="Rectangle 17"/>
          <p:cNvSpPr/>
          <p:nvPr/>
        </p:nvSpPr>
        <p:spPr>
          <a:xfrm>
            <a:off x="6422395" y="3154228"/>
            <a:ext cx="200472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algn="ctr" defTabSz="685800"/>
            <a:r>
              <a:rPr lang="en-US" sz="6000" b="1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omic Sans MS" panose="030F0702030302020204" pitchFamily="66" charset="0"/>
              </a:rPr>
              <a:t>farm</a:t>
            </a:r>
          </a:p>
        </p:txBody>
      </p:sp>
    </p:spTree>
    <p:extLst>
      <p:ext uri="{BB962C8B-B14F-4D97-AF65-F5344CB8AC3E}">
        <p14:creationId xmlns:p14="http://schemas.microsoft.com/office/powerpoint/2010/main" val="1721632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/>
      <p:bldP spid="17" grpId="0"/>
      <p:bldP spid="1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Sentence: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70040" y="994777"/>
            <a:ext cx="8603920" cy="251671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 shark has very sharp teeth.</a:t>
            </a:r>
            <a:endParaRPr lang="en-US" sz="7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000" y="3304292"/>
            <a:ext cx="4205571" cy="3553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065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3" y="2132441"/>
            <a:ext cx="8229600" cy="2010099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/>
                <a:cs typeface="Comic Sans MS"/>
              </a:rPr>
              <a:t>Day 2</a:t>
            </a:r>
            <a:br>
              <a:rPr lang="en-US" sz="8800" b="1" dirty="0" smtClean="0">
                <a:latin typeface="Comic Sans MS"/>
                <a:cs typeface="Comic Sans MS"/>
              </a:rPr>
            </a:br>
            <a:r>
              <a:rPr lang="en-US" sz="8800" b="1" dirty="0" smtClean="0">
                <a:latin typeface="Comic Sans MS"/>
                <a:cs typeface="Comic Sans MS"/>
              </a:rPr>
              <a:t>or</a:t>
            </a:r>
            <a:endParaRPr lang="en-US" sz="8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9260079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 a t p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n 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 d g o c k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 u r b f l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8733" y="4924225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ff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ll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ss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ck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Can you remember these sounds from Phase 2?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775656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 w x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/>
                <a:cs typeface="Comic Sans MS"/>
              </a:rPr>
              <a:t>These are the phase 3 sounds learned so far:</a:t>
            </a:r>
            <a:endParaRPr lang="en-US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y z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zz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ng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053" y="4794248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ee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igh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oa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36866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tricky words?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3915" y="3214790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3824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6144" y="460584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36913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Phase 3 tricky words we have learned to read:</a:t>
            </a:r>
            <a:endParaRPr lang="en-US" sz="2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1915" y="2997153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99419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3915" y="4710736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was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73418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6292274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40"/>
            <a:ext cx="7372133" cy="569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Can you remember which letters are the vowels?</a:t>
            </a:r>
          </a:p>
          <a:p>
            <a:pPr algn="l"/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40 - Short and Long Vow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045" y="495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8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212" y="1854105"/>
            <a:ext cx="4281494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Vowel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a,e,i,o,u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60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39"/>
            <a:ext cx="7372133" cy="6481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This week we are looking at some new digraphs. 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These digraphs are when we have a vowel and an ‘r’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6118" y="2592619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37134" y="2404574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407431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>
                <a:solidFill>
                  <a:srgbClr val="000000"/>
                </a:solidFill>
                <a:latin typeface="Comic Sans MS"/>
                <a:cs typeface="Comic Sans MS"/>
              </a:rPr>
              <a:t>o</a:t>
            </a:r>
            <a:r>
              <a:rPr lang="en-US" sz="2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23 - Letter Sounds Ee and 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3957" y="446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92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1170928"/>
              </p:ext>
            </p:extLst>
          </p:nvPr>
        </p:nvGraphicFramePr>
        <p:xfrm>
          <a:off x="721095" y="1243932"/>
          <a:ext cx="7643724" cy="5233237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915562"/>
                <a:gridCol w="1632346"/>
                <a:gridCol w="1273954"/>
                <a:gridCol w="1273954"/>
                <a:gridCol w="1273954"/>
                <a:gridCol w="1273954"/>
              </a:tblGrid>
              <a:tr h="403168">
                <a:tc>
                  <a:txBody>
                    <a:bodyPr/>
                    <a:lstStyle/>
                    <a:p>
                      <a:endParaRPr lang="en-US" sz="16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mic Sans MS"/>
                          <a:cs typeface="Comic Sans MS"/>
                        </a:rPr>
                        <a:t>Monday</a:t>
                      </a:r>
                      <a:endParaRPr 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mic Sans MS"/>
                          <a:cs typeface="Comic Sans MS"/>
                        </a:rPr>
                        <a:t>Tuesday</a:t>
                      </a:r>
                      <a:endParaRPr 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mic Sans MS"/>
                          <a:cs typeface="Comic Sans MS"/>
                        </a:rPr>
                        <a:t>Wednesday</a:t>
                      </a:r>
                      <a:endParaRPr 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mic Sans MS"/>
                          <a:cs typeface="Comic Sans MS"/>
                        </a:rPr>
                        <a:t>Thursday</a:t>
                      </a:r>
                      <a:endParaRPr 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latin typeface="Comic Sans MS"/>
                          <a:cs typeface="Comic Sans MS"/>
                        </a:rPr>
                        <a:t>Friday</a:t>
                      </a:r>
                      <a:endParaRPr lang="en-US" sz="120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526986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Focus</a:t>
                      </a:r>
                      <a:endParaRPr lang="en-US" sz="12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8064A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omic Sans MS"/>
                          <a:cs typeface="Comic Sans MS"/>
                        </a:rPr>
                        <a:t>ar</a:t>
                      </a:r>
                      <a:endParaRPr 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omic Sans MS"/>
                          <a:cs typeface="Comic Sans MS"/>
                        </a:rPr>
                        <a:t>or</a:t>
                      </a:r>
                      <a:endParaRPr 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omic Sans MS"/>
                          <a:cs typeface="Comic Sans MS"/>
                        </a:rPr>
                        <a:t>ur</a:t>
                      </a:r>
                      <a:endParaRPr 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latin typeface="Comic Sans MS"/>
                          <a:cs typeface="Comic Sans MS"/>
                        </a:rPr>
                        <a:t>er</a:t>
                      </a:r>
                      <a:endParaRPr 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>
                          <a:latin typeface="Comic Sans MS"/>
                          <a:cs typeface="Comic Sans MS"/>
                        </a:rPr>
                        <a:t>my</a:t>
                      </a:r>
                      <a:endParaRPr lang="en-US" sz="2400" dirty="0">
                        <a:latin typeface="Comic Sans MS"/>
                        <a:cs typeface="Comic Sans MS"/>
                      </a:endParaRPr>
                    </a:p>
                  </a:txBody>
                  <a:tcPr anchor="ctr"/>
                </a:tc>
              </a:tr>
              <a:tr h="108170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Revise</a:t>
                      </a:r>
                      <a:endParaRPr lang="en-US" sz="12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8064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Practice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previously learned GPCs from Phase 2 and 3.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Play </a:t>
                      </a:r>
                      <a:r>
                        <a:rPr lang="en-US" sz="1050" dirty="0" err="1" smtClean="0">
                          <a:latin typeface="Comic Sans MS"/>
                          <a:cs typeface="Comic Sans MS"/>
                        </a:rPr>
                        <a:t>quickwrite</a:t>
                      </a: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. Teacher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says a sound and children have to write it on their whiteboards.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Practice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previously learned GPCs from Phase 2 and 3.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Play </a:t>
                      </a:r>
                      <a:r>
                        <a:rPr lang="en-US" sz="1050" dirty="0" err="1" smtClean="0">
                          <a:latin typeface="Comic Sans MS"/>
                          <a:cs typeface="Comic Sans MS"/>
                        </a:rPr>
                        <a:t>quickwrite</a:t>
                      </a: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. Teacher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says a sound and children have to write it on their whiteboards.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Sing the alphabet song. Children to point to the letters as they sing.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1580959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Teach</a:t>
                      </a:r>
                      <a:endParaRPr lang="en-US" sz="12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8064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Explain that this week,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we are looking at digraphs that are made when a vowel is next to an ‘r’. </a:t>
                      </a: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Teach the phoneme </a:t>
                      </a:r>
                      <a:r>
                        <a:rPr lang="en-US" sz="1050" b="1" dirty="0" err="1" smtClean="0">
                          <a:latin typeface="Comic Sans MS"/>
                          <a:cs typeface="Comic Sans MS"/>
                        </a:rPr>
                        <a:t>ar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Teach ‘or’. Remind children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that when there is a vowel and an ‘r’, it makes a new sound.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Teach ‘</a:t>
                      </a:r>
                      <a:r>
                        <a:rPr lang="en-US" sz="1050" dirty="0" err="1" smtClean="0">
                          <a:latin typeface="Comic Sans MS"/>
                          <a:cs typeface="Comic Sans MS"/>
                        </a:rPr>
                        <a:t>ur</a:t>
                      </a: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’. Remind children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that when there is a vowel and an ‘r’, it makes a new sound.</a:t>
                      </a:r>
                      <a:endParaRPr lang="en-US" sz="1050" dirty="0" smtClean="0">
                        <a:latin typeface="Comic Sans MS"/>
                        <a:cs typeface="Comic Sans MS"/>
                      </a:endParaRPr>
                    </a:p>
                    <a:p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Teach ‘</a:t>
                      </a:r>
                      <a:r>
                        <a:rPr lang="en-US" sz="1050" dirty="0" err="1" smtClean="0">
                          <a:latin typeface="Comic Sans MS"/>
                          <a:cs typeface="Comic Sans MS"/>
                        </a:rPr>
                        <a:t>er</a:t>
                      </a: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’. Remind children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that when there is a vowel and an ‘r’, it makes a new sound.</a:t>
                      </a:r>
                      <a:endParaRPr lang="en-US" sz="1050" dirty="0" smtClean="0">
                        <a:latin typeface="Comic Sans MS"/>
                        <a:cs typeface="Comic Sans MS"/>
                      </a:endParaRPr>
                    </a:p>
                    <a:p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Remind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children of vowels. Explain that ‘y’ sometimes acts as a consonant and sometimes as a vowel. It can make 3 sounds (</a:t>
                      </a:r>
                      <a:r>
                        <a:rPr lang="en-US" sz="1050" b="1" baseline="0" dirty="0" smtClean="0">
                          <a:latin typeface="Comic Sans MS"/>
                          <a:cs typeface="Comic Sans MS"/>
                        </a:rPr>
                        <a:t>y</a:t>
                      </a:r>
                      <a:r>
                        <a:rPr lang="en-US" sz="1050" b="0" baseline="0" dirty="0" smtClean="0">
                          <a:latin typeface="Comic Sans MS"/>
                          <a:cs typeface="Comic Sans MS"/>
                        </a:rPr>
                        <a:t>es m</a:t>
                      </a:r>
                      <a:r>
                        <a:rPr lang="en-US" sz="1050" b="1" baseline="0" dirty="0" smtClean="0">
                          <a:latin typeface="Comic Sans MS"/>
                          <a:cs typeface="Comic Sans MS"/>
                        </a:rPr>
                        <a:t>y</a:t>
                      </a:r>
                      <a:r>
                        <a:rPr lang="en-US" sz="1050" b="0" baseline="0" dirty="0" smtClean="0">
                          <a:latin typeface="Comic Sans MS"/>
                          <a:cs typeface="Comic Sans MS"/>
                        </a:rPr>
                        <a:t> mumm</a:t>
                      </a:r>
                      <a:r>
                        <a:rPr lang="en-US" sz="1050" b="1" baseline="0" dirty="0" smtClean="0">
                          <a:latin typeface="Comic Sans MS"/>
                          <a:cs typeface="Comic Sans MS"/>
                        </a:rPr>
                        <a:t>y</a:t>
                      </a:r>
                      <a:r>
                        <a:rPr lang="en-US" sz="1050" b="0" baseline="0" dirty="0" smtClean="0">
                          <a:latin typeface="Comic Sans MS"/>
                          <a:cs typeface="Comic Sans MS"/>
                        </a:rPr>
                        <a:t>)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7488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Practice</a:t>
                      </a:r>
                      <a:endParaRPr lang="en-US" sz="12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8064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Blend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the sounds to read: </a:t>
                      </a:r>
                      <a:r>
                        <a:rPr lang="en-US" sz="1050" i="1" baseline="0" dirty="0" smtClean="0">
                          <a:latin typeface="Comic Sans MS"/>
                          <a:cs typeface="Comic Sans MS"/>
                        </a:rPr>
                        <a:t>bark, card, park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Segment the words to spell: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fork</a:t>
                      </a:r>
                      <a:r>
                        <a:rPr lang="en-US" sz="1050" i="1" baseline="0" dirty="0" smtClean="0">
                          <a:latin typeface="Comic Sans MS"/>
                          <a:cs typeface="Comic Sans MS"/>
                        </a:rPr>
                        <a:t>, born, torn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Blend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the sounds to read: </a:t>
                      </a:r>
                      <a:r>
                        <a:rPr lang="en-US" sz="1050" i="1" baseline="0" dirty="0" smtClean="0">
                          <a:latin typeface="Comic Sans MS"/>
                          <a:cs typeface="Comic Sans MS"/>
                        </a:rPr>
                        <a:t>surf, curl, turnip</a:t>
                      </a:r>
                      <a:endParaRPr lang="en-US" sz="1050" dirty="0" smtClean="0">
                        <a:latin typeface="Comic Sans MS"/>
                        <a:cs typeface="Comic Sans MS"/>
                      </a:endParaRPr>
                    </a:p>
                    <a:p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Segment the words to spell: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Farmer, herb, perch</a:t>
                      </a:r>
                      <a:endParaRPr lang="en-US" sz="1050" dirty="0" smtClean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Practice</a:t>
                      </a:r>
                      <a:r>
                        <a:rPr lang="en-US" sz="1050" baseline="0" dirty="0" smtClean="0">
                          <a:latin typeface="Comic Sans MS"/>
                          <a:cs typeface="Comic Sans MS"/>
                        </a:rPr>
                        <a:t> reading and spelling the HFWs we, me, be, she, he.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  <a:tr h="646575">
                <a:tc>
                  <a:txBody>
                    <a:bodyPr/>
                    <a:lstStyle/>
                    <a:p>
                      <a:r>
                        <a:rPr lang="en-US" sz="1200" dirty="0" smtClean="0">
                          <a:solidFill>
                            <a:schemeClr val="bg1"/>
                          </a:solidFill>
                          <a:latin typeface="Comic Sans MS"/>
                          <a:cs typeface="Comic Sans MS"/>
                        </a:rPr>
                        <a:t>Apply</a:t>
                      </a:r>
                      <a:endParaRPr lang="en-US" sz="1200" dirty="0">
                        <a:solidFill>
                          <a:schemeClr val="bg1"/>
                        </a:solidFill>
                        <a:latin typeface="Comic Sans MS"/>
                        <a:cs typeface="Comic Sans MS"/>
                      </a:endParaRPr>
                    </a:p>
                  </a:txBody>
                  <a:tcPr>
                    <a:solidFill>
                      <a:srgbClr val="8064A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Write the caption: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Goats in a farmyard</a:t>
                      </a:r>
                    </a:p>
                    <a:p>
                      <a:r>
                        <a:rPr lang="en-US" sz="1050" i="0" dirty="0" smtClean="0">
                          <a:latin typeface="Comic Sans MS"/>
                          <a:cs typeface="Comic Sans MS"/>
                        </a:rPr>
                        <a:t>Yes/No</a:t>
                      </a:r>
                      <a:r>
                        <a:rPr lang="en-US" sz="1050" i="0" baseline="0" dirty="0" smtClean="0">
                          <a:latin typeface="Comic Sans MS"/>
                          <a:cs typeface="Comic Sans MS"/>
                        </a:rPr>
                        <a:t> Questions: </a:t>
                      </a:r>
                      <a:r>
                        <a:rPr lang="en-US" sz="1050" i="1" baseline="0" dirty="0" smtClean="0">
                          <a:latin typeface="Comic Sans MS"/>
                          <a:cs typeface="Comic Sans MS"/>
                        </a:rPr>
                        <a:t>Are the teeth of sharks sharp?</a:t>
                      </a:r>
                      <a:endParaRPr lang="en-US" sz="1050" i="1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Read the caption: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The light of a torch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i="0" dirty="0" smtClean="0">
                          <a:latin typeface="Comic Sans MS"/>
                          <a:cs typeface="Comic Sans MS"/>
                        </a:rPr>
                        <a:t>Yes/No</a:t>
                      </a:r>
                      <a:r>
                        <a:rPr lang="en-US" sz="1050" i="0" baseline="0" dirty="0" smtClean="0">
                          <a:latin typeface="Comic Sans MS"/>
                          <a:cs typeface="Comic Sans MS"/>
                        </a:rPr>
                        <a:t> Questions: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Can a burn hurt?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Read the Caption: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boats</a:t>
                      </a:r>
                      <a:r>
                        <a:rPr lang="en-US" sz="1050" i="1" baseline="0" dirty="0" smtClean="0">
                          <a:latin typeface="Comic Sans MS"/>
                          <a:cs typeface="Comic Sans MS"/>
                        </a:rPr>
                        <a:t> on the river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050" dirty="0" smtClean="0">
                          <a:latin typeface="Comic Sans MS"/>
                          <a:cs typeface="Comic Sans MS"/>
                        </a:rPr>
                        <a:t> Read the captions: </a:t>
                      </a:r>
                      <a:r>
                        <a:rPr lang="en-US" sz="1050" i="1" dirty="0" smtClean="0">
                          <a:latin typeface="Comic Sans MS"/>
                          <a:cs typeface="Comic Sans MS"/>
                        </a:rPr>
                        <a:t>My dog, my cat, my car</a:t>
                      </a:r>
                      <a:endParaRPr lang="en-US" sz="1050" dirty="0">
                        <a:latin typeface="Comic Sans MS"/>
                        <a:cs typeface="Comic Sans M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40112" y="557385"/>
            <a:ext cx="8229600" cy="578024"/>
          </a:xfrm>
        </p:spPr>
        <p:txBody>
          <a:bodyPr>
            <a:noAutofit/>
          </a:bodyPr>
          <a:lstStyle/>
          <a:p>
            <a:r>
              <a:rPr lang="en-US" sz="2800" b="1" u="sng" dirty="0" smtClean="0">
                <a:latin typeface="Comic Sans MS"/>
                <a:cs typeface="Comic Sans MS"/>
              </a:rPr>
              <a:t>Phase 3: Week 5</a:t>
            </a:r>
            <a:endParaRPr lang="en-US" sz="2800" b="1" u="sng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9901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74" y="624867"/>
            <a:ext cx="8018607" cy="5580736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pic>
        <p:nvPicPr>
          <p:cNvPr id="2" name="23 - Letter Sounds Ee and O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64877" y="3109498"/>
            <a:ext cx="609600" cy="609600"/>
          </a:xfrm>
          <a:prstGeom prst="rect">
            <a:avLst/>
          </a:prstGeom>
        </p:spPr>
      </p:pic>
      <p:sp>
        <p:nvSpPr>
          <p:cNvPr id="3" name="AutoShape 2" descr="JOLLY PHONICS ee or song from Read Australia Having FUN with phonics | Jolly  phonics, Jolly phonics songs, Phonic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95856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2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5" name="the_or_sound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600501"/>
            <a:ext cx="8045450" cy="5650173"/>
          </a:xfrm>
        </p:spPr>
      </p:pic>
    </p:spTree>
    <p:extLst>
      <p:ext uri="{BB962C8B-B14F-4D97-AF65-F5344CB8AC3E}">
        <p14:creationId xmlns:p14="http://schemas.microsoft.com/office/powerpoint/2010/main" val="3022778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0658" y="498466"/>
            <a:ext cx="8174578" cy="582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412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1" y="-90706"/>
            <a:ext cx="1956816" cy="16398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26135" y="4881227"/>
            <a:ext cx="1965637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f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11685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1772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6504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59545" y="4881227"/>
            <a:ext cx="1733785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27367" y="4914303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k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26135" y="1307131"/>
            <a:ext cx="4312324" cy="4134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07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2" grpId="0" animBg="1"/>
      <p:bldP spid="13" grpId="0"/>
      <p:bldP spid="1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1" y="-90706"/>
            <a:ext cx="1956816" cy="16398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26135" y="4911456"/>
            <a:ext cx="1965637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11685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1772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6504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59545" y="4881227"/>
            <a:ext cx="1733785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27367" y="4914303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2418" y="1549118"/>
            <a:ext cx="6153829" cy="3517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9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2" grpId="0" animBg="1"/>
      <p:bldP spid="13" grpId="0"/>
      <p:bldP spid="1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1" y="-90706"/>
            <a:ext cx="1956816" cy="1639824"/>
          </a:xfrm>
          <a:prstGeom prst="rect">
            <a:avLst/>
          </a:prstGeom>
        </p:spPr>
      </p:pic>
      <p:sp>
        <p:nvSpPr>
          <p:cNvPr id="7" name="Title 1"/>
          <p:cNvSpPr txBox="1">
            <a:spLocks/>
          </p:cNvSpPr>
          <p:nvPr/>
        </p:nvSpPr>
        <p:spPr>
          <a:xfrm>
            <a:off x="2526135" y="4911456"/>
            <a:ext cx="1965637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11685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1772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6504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959545" y="4881227"/>
            <a:ext cx="1733785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27367" y="4914303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2191" y="1302811"/>
            <a:ext cx="5693330" cy="392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93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1" grpId="0" animBg="1"/>
      <p:bldP spid="12" grpId="0" animBg="1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949406" y="539099"/>
            <a:ext cx="1909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a</a:t>
            </a:r>
            <a:r>
              <a:rPr lang="en-US" sz="3600" dirty="0" smtClean="0">
                <a:latin typeface="Comic Sans MS"/>
                <a:cs typeface="Comic Sans MS"/>
              </a:rPr>
              <a:t>cor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n</a:t>
            </a:r>
            <a:endParaRPr lang="en-US" sz="3600" dirty="0">
              <a:latin typeface="CCW Precursive 8" panose="03050602040000000000" pitchFamily="66" charset="0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09615" y="2409532"/>
            <a:ext cx="15558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t</a:t>
            </a:r>
            <a:r>
              <a:rPr lang="en-US" sz="3600" dirty="0" smtClean="0">
                <a:latin typeface="Comic Sans MS"/>
                <a:cs typeface="Comic Sans MS"/>
              </a:rPr>
              <a:t>orc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h</a:t>
            </a:r>
            <a:endParaRPr lang="en-US" sz="3600" dirty="0">
              <a:latin typeface="CCW Precursive 8" panose="03050602040000000000" pitchFamily="66" charset="0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950880" y="4356333"/>
            <a:ext cx="19194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s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t</a:t>
            </a:r>
            <a:r>
              <a:rPr lang="en-US" sz="3600" dirty="0" smtClean="0">
                <a:latin typeface="Comic Sans MS"/>
                <a:cs typeface="Comic Sans MS"/>
              </a:rPr>
              <a:t>ory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23471" y="5601607"/>
            <a:ext cx="16801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h</a:t>
            </a:r>
            <a:r>
              <a:rPr lang="en-US" sz="3600" dirty="0" smtClean="0">
                <a:latin typeface="Comic Sans MS"/>
                <a:cs typeface="Comic Sans MS"/>
              </a:rPr>
              <a:t>orse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08767" y="3133884"/>
            <a:ext cx="169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s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t</a:t>
            </a:r>
            <a:r>
              <a:rPr lang="en-US" sz="3600" dirty="0" smtClean="0">
                <a:latin typeface="Comic Sans MS"/>
                <a:cs typeface="Comic Sans MS"/>
              </a:rPr>
              <a:t>or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m</a:t>
            </a:r>
            <a:endParaRPr lang="en-US" sz="3600" dirty="0">
              <a:latin typeface="CCW Precursive 8" panose="03050602040000000000" pitchFamily="66" charset="0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13934" b="17212"/>
          <a:stretch/>
        </p:blipFill>
        <p:spPr>
          <a:xfrm>
            <a:off x="529507" y="729157"/>
            <a:ext cx="3528945" cy="198130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3876" y="4964390"/>
            <a:ext cx="1842802" cy="15793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7431" y="3667954"/>
            <a:ext cx="2212002" cy="22120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6166" y="3348986"/>
            <a:ext cx="3061055" cy="216158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9192" y="539099"/>
            <a:ext cx="1370215" cy="10519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47068" y="624330"/>
            <a:ext cx="2557676" cy="23019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227920" y="596322"/>
            <a:ext cx="18555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/>
                <a:cs typeface="Comic Sans MS"/>
              </a:rPr>
              <a:t>Nor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th</a:t>
            </a:r>
            <a:endParaRPr lang="en-US" sz="3600" dirty="0">
              <a:latin typeface="CCW Precursive 8" panose="03050602040000000000" pitchFamily="66" charset="0"/>
              <a:cs typeface="Comic Sans MS"/>
            </a:endParaRPr>
          </a:p>
        </p:txBody>
      </p:sp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662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3" y="2132441"/>
            <a:ext cx="8229600" cy="2010099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/>
                <a:cs typeface="Comic Sans MS"/>
              </a:rPr>
              <a:t>Day 3</a:t>
            </a:r>
            <a:br>
              <a:rPr lang="en-US" sz="8800" b="1" dirty="0" smtClean="0">
                <a:latin typeface="Comic Sans MS"/>
                <a:cs typeface="Comic Sans MS"/>
              </a:rPr>
            </a:br>
            <a:r>
              <a:rPr lang="en-US" sz="8800" b="1" dirty="0" err="1" smtClean="0">
                <a:latin typeface="Comic Sans MS"/>
                <a:cs typeface="Comic Sans MS"/>
              </a:rPr>
              <a:t>ur</a:t>
            </a:r>
            <a:endParaRPr lang="en-US" sz="8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85965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 a t p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n 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 d g o c k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 u r b f l j 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8733" y="4924225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ff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ll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ss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ck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Can you remember these sounds from Phase 2?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907109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 w x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/>
                <a:cs typeface="Comic Sans MS"/>
              </a:rPr>
              <a:t>These are the phase 3 sounds learned so far:</a:t>
            </a:r>
            <a:endParaRPr lang="en-US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y z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zz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ng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053" y="4794248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ee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igh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oa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380889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3" y="2132441"/>
            <a:ext cx="8229600" cy="2010099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/>
                <a:cs typeface="Comic Sans MS"/>
              </a:rPr>
              <a:t>Day 1</a:t>
            </a:r>
            <a:br>
              <a:rPr lang="en-US" sz="8800" b="1" dirty="0" smtClean="0">
                <a:latin typeface="Comic Sans MS"/>
                <a:cs typeface="Comic Sans MS"/>
              </a:rPr>
            </a:br>
            <a:r>
              <a:rPr lang="en-US" sz="8800" b="1" dirty="0" err="1" smtClean="0">
                <a:latin typeface="Comic Sans MS"/>
                <a:cs typeface="Comic Sans MS"/>
              </a:rPr>
              <a:t>ar</a:t>
            </a:r>
            <a:endParaRPr lang="en-US" sz="8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8411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tricky words?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3915" y="3214790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3824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6144" y="460584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8011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Phase 3 tricky words we have learned to read:</a:t>
            </a:r>
            <a:endParaRPr lang="en-US" sz="2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1915" y="2997153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99419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3915" y="4710736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was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73418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2824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40"/>
            <a:ext cx="7372133" cy="569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Can you remember which letters are the vowels?</a:t>
            </a:r>
          </a:p>
          <a:p>
            <a:pPr algn="l"/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40 - Short and Long Vow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045" y="495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7741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212" y="1854105"/>
            <a:ext cx="4281494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Vowel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a,e,i,o,u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60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39"/>
            <a:ext cx="7372133" cy="6481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This week we are looking at some new digraphs. 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These digraphs are when we have a vowel and an ‘r’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6118" y="2592619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37134" y="2404574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770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ur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38 - Letter Sound 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453957" y="41643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84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5" name="u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600502"/>
            <a:ext cx="8045450" cy="5691116"/>
          </a:xfrm>
        </p:spPr>
      </p:pic>
    </p:spTree>
    <p:extLst>
      <p:ext uri="{BB962C8B-B14F-4D97-AF65-F5344CB8AC3E}">
        <p14:creationId xmlns:p14="http://schemas.microsoft.com/office/powerpoint/2010/main" val="1000403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ur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0874" y="5104225"/>
            <a:ext cx="12852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omic Sans MS" panose="030F0702030302020204" pitchFamily="66" charset="0"/>
                <a:cs typeface="Comic Sans MS"/>
              </a:rPr>
              <a:t>f</a:t>
            </a:r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u</a:t>
            </a:r>
            <a:r>
              <a:rPr lang="en-US" sz="3600" dirty="0" smtClean="0">
                <a:latin typeface="Comic Sans MS"/>
                <a:cs typeface="Comic Sans MS"/>
              </a:rPr>
              <a:t>r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46186" y="3284372"/>
            <a:ext cx="20861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c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u</a:t>
            </a:r>
            <a:r>
              <a:rPr lang="en-US" sz="3200" dirty="0" smtClean="0">
                <a:latin typeface="Comic Sans MS"/>
                <a:cs typeface="Comic Sans MS"/>
              </a:rPr>
              <a:t>r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tain</a:t>
            </a:r>
            <a:endParaRPr lang="en-US" sz="3200" dirty="0">
              <a:latin typeface="CCW Precursive 8" panose="03050602040000000000" pitchFamily="66" charset="0"/>
              <a:cs typeface="Comic Sans M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75960" y="3671278"/>
            <a:ext cx="18774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omic Sans MS"/>
                <a:cs typeface="Comic Sans MS"/>
              </a:rPr>
              <a:t>c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hu</a:t>
            </a:r>
            <a:r>
              <a:rPr lang="en-US" sz="3200" dirty="0" smtClean="0">
                <a:latin typeface="Comic Sans MS"/>
                <a:cs typeface="Comic Sans MS"/>
              </a:rPr>
              <a:t>rc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h</a:t>
            </a:r>
            <a:endParaRPr lang="en-US" sz="3200" dirty="0">
              <a:latin typeface="CCW Precursive 8" panose="03050602040000000000" pitchFamily="66" charset="0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309598" y="2121061"/>
            <a:ext cx="1683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CCW Precursive 8" panose="03050602040000000000" pitchFamily="66" charset="0"/>
                <a:cs typeface="Comic Sans MS"/>
              </a:rPr>
              <a:t>nu</a:t>
            </a:r>
            <a:r>
              <a:rPr lang="en-US" sz="3600" dirty="0" smtClean="0">
                <a:latin typeface="Comic Sans MS"/>
                <a:cs typeface="Comic Sans MS"/>
              </a:rPr>
              <a:t>rse</a:t>
            </a:r>
            <a:endParaRPr lang="en-US" sz="3600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555448" y="670006"/>
            <a:ext cx="14979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tu</a:t>
            </a:r>
            <a:r>
              <a:rPr lang="en-US" sz="3200" dirty="0" smtClean="0">
                <a:latin typeface="Comic Sans MS"/>
                <a:cs typeface="Comic Sans MS"/>
              </a:rPr>
              <a:t>r</a:t>
            </a:r>
            <a:r>
              <a:rPr lang="en-US" sz="3200" dirty="0" smtClean="0">
                <a:latin typeface="CCW Precursive 8" panose="03050602040000000000" pitchFamily="66" charset="0"/>
                <a:cs typeface="Comic Sans MS"/>
              </a:rPr>
              <a:t>tl</a:t>
            </a:r>
            <a:r>
              <a:rPr lang="en-US" sz="3200" dirty="0" smtClean="0">
                <a:latin typeface="Comic Sans MS"/>
                <a:cs typeface="Comic Sans MS"/>
              </a:rPr>
              <a:t>e</a:t>
            </a:r>
            <a:endParaRPr lang="en-US" sz="32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7911" y="4466312"/>
            <a:ext cx="2302963" cy="186060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34734" y="1342137"/>
            <a:ext cx="2827210" cy="13723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45002" y="375462"/>
            <a:ext cx="2359775" cy="176688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474" y="375462"/>
            <a:ext cx="2439600" cy="292167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1834" y="3909409"/>
            <a:ext cx="2164605" cy="22469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65" y="995035"/>
            <a:ext cx="5702961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surf</a:t>
            </a:r>
            <a:endParaRPr lang="en-US" sz="16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4252" y="995034"/>
            <a:ext cx="4727016" cy="5862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658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65" y="995035"/>
            <a:ext cx="5702961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6700" b="1" dirty="0">
                <a:solidFill>
                  <a:srgbClr val="000000"/>
                </a:solidFill>
                <a:latin typeface="Comic Sans MS"/>
                <a:cs typeface="Comic Sans MS"/>
              </a:rPr>
              <a:t>c</a:t>
            </a:r>
            <a:r>
              <a:rPr lang="en-US" sz="167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url</a:t>
            </a:r>
            <a:endParaRPr lang="en-US" sz="16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26615" y="1702224"/>
            <a:ext cx="3407411" cy="49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504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880865" y="995035"/>
            <a:ext cx="5345624" cy="293550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39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turnip</a:t>
            </a:r>
            <a:endParaRPr lang="en-US" sz="139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6" name="Picture 5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624" y="-59576"/>
            <a:ext cx="1956816" cy="16398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these words. Click to see the picture:</a:t>
            </a:r>
            <a:endParaRPr lang="en-US" sz="2000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8430" y="2083927"/>
            <a:ext cx="4717271" cy="4499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41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 a t p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n m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Can you remember these sounds from Phase 2?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 d g o c k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e u r b f l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8733" y="4924225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ff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ll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ss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ck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697504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Yes/No Questions: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12" y="994777"/>
            <a:ext cx="8603920" cy="155856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Can a burn hurt?</a:t>
            </a:r>
            <a:endParaRPr lang="en-US" sz="7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5556"/>
          <a:stretch/>
        </p:blipFill>
        <p:spPr>
          <a:xfrm>
            <a:off x="6376736" y="3098691"/>
            <a:ext cx="2072105" cy="210189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9335" y="2108138"/>
            <a:ext cx="3030662" cy="402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287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3" y="2132441"/>
            <a:ext cx="8229600" cy="2010099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/>
                <a:cs typeface="Comic Sans MS"/>
              </a:rPr>
              <a:t>Day 4</a:t>
            </a:r>
            <a:br>
              <a:rPr lang="en-US" sz="8800" b="1" dirty="0" smtClean="0">
                <a:latin typeface="Comic Sans MS"/>
                <a:cs typeface="Comic Sans MS"/>
              </a:rPr>
            </a:br>
            <a:r>
              <a:rPr lang="en-US" sz="8800" b="1" dirty="0" err="1" smtClean="0">
                <a:latin typeface="Comic Sans MS"/>
                <a:cs typeface="Comic Sans MS"/>
              </a:rPr>
              <a:t>er</a:t>
            </a:r>
            <a:endParaRPr lang="en-US" sz="8800" b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528243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 a t p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n m d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 o c k e u r b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f l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ff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ll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ss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ck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8733" y="4536541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j v w 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Can you remember these sounds from Phase 2?</a:t>
            </a:r>
            <a:endParaRPr lang="en-US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815869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 w x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/>
                <a:cs typeface="Comic Sans MS"/>
              </a:rPr>
              <a:t>These are the phase 3 sounds learned so far:</a:t>
            </a:r>
            <a:endParaRPr lang="en-US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y z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zz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ng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053" y="4794248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ee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igh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oa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8248872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tricky words?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3915" y="3214790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3824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6144" y="460584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7970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Phase 3 tricky words we have learned to read:</a:t>
            </a:r>
            <a:endParaRPr lang="en-US" sz="2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1915" y="2997153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99419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3915" y="4710736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was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73418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55846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40"/>
            <a:ext cx="7372133" cy="569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Can you remember which letters are the vowels?</a:t>
            </a:r>
          </a:p>
          <a:p>
            <a:pPr algn="l"/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40 - Short and Long Vow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045" y="495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044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70212" y="1854105"/>
            <a:ext cx="4281494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Vowel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(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a,e,i,o,u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)</a:t>
            </a:r>
            <a:endParaRPr lang="en-US" sz="6000" b="1" dirty="0" smtClean="0">
              <a:solidFill>
                <a:srgbClr val="000000"/>
              </a:solidFill>
              <a:latin typeface="Comic Sans MS"/>
              <a:cs typeface="Comic Sans MS"/>
            </a:endParaRP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39"/>
            <a:ext cx="7372133" cy="64815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This week we are looking at some new digraphs. </a:t>
            </a:r>
          </a:p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These digraphs are when we have a vowel and an ‘r’</a:t>
            </a:r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266118" y="2592619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 smtClean="0">
                <a:solidFill>
                  <a:srgbClr val="0000FF"/>
                </a:solidFill>
                <a:latin typeface="Comic Sans MS"/>
                <a:cs typeface="Comic Sans MS"/>
              </a:rPr>
              <a:t>+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337134" y="2404574"/>
            <a:ext cx="2071016" cy="188431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38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r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77016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38 - Letter Sound 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73421" y="4469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846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er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9275" y="518616"/>
            <a:ext cx="8045450" cy="5745706"/>
          </a:xfrm>
        </p:spPr>
      </p:pic>
    </p:spTree>
    <p:extLst>
      <p:ext uri="{BB962C8B-B14F-4D97-AF65-F5344CB8AC3E}">
        <p14:creationId xmlns:p14="http://schemas.microsoft.com/office/powerpoint/2010/main" val="3916901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 w x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These are the phase 3 sounds learned so far: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y z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zz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ng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053" y="4794248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ee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igh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oa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24157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1" name="Picture 10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17" name="Title 1"/>
          <p:cNvSpPr txBox="1">
            <a:spLocks/>
          </p:cNvSpPr>
          <p:nvPr/>
        </p:nvSpPr>
        <p:spPr>
          <a:xfrm>
            <a:off x="1959068" y="1757912"/>
            <a:ext cx="5104489" cy="301604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er</a:t>
            </a:r>
            <a:endParaRPr lang="en-US" sz="2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66621" y="635243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dinner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642084" y="5932859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letter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50602" y="619774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hammer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01081" y="5945362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summer</a:t>
            </a:r>
            <a:endParaRPr lang="en-US" dirty="0">
              <a:latin typeface="Comic Sans MS"/>
              <a:cs typeface="Comic Sans M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72391" y="5733534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boxer</a:t>
            </a:r>
            <a:endParaRPr lang="en-US" dirty="0"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5467379" y="-91032"/>
            <a:ext cx="3382104" cy="341195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9421" y="3709776"/>
            <a:ext cx="3039612" cy="305488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3652" y="502733"/>
            <a:ext cx="949693" cy="599806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3345" y="804440"/>
            <a:ext cx="3779242" cy="190694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52523" y="4472001"/>
            <a:ext cx="3353020" cy="183019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716303" y="3227037"/>
            <a:ext cx="1922012" cy="287582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3652" y="5918200"/>
            <a:ext cx="12852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Comic Sans MS"/>
                <a:cs typeface="Comic Sans MS"/>
              </a:rPr>
              <a:t>ladder</a:t>
            </a:r>
          </a:p>
        </p:txBody>
      </p:sp>
    </p:spTree>
    <p:extLst>
      <p:ext uri="{BB962C8B-B14F-4D97-AF65-F5344CB8AC3E}">
        <p14:creationId xmlns:p14="http://schemas.microsoft.com/office/powerpoint/2010/main" val="428920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212" y="0"/>
            <a:ext cx="1956816" cy="1639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879604" y="435597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2600399" y="5467461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3680486" y="5467461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95218" y="5467461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2940473" y="4907116"/>
            <a:ext cx="2014563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ar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285870" y="4907116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m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8821" y="4907116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f</a:t>
            </a: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538427" y="4907116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5730792" y="5467461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2635" y="1031925"/>
            <a:ext cx="1985792" cy="42781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369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7" grpId="0"/>
      <p:bldP spid="17" grpId="0"/>
      <p:bldP spid="19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1" y="-90706"/>
            <a:ext cx="1956816" cy="1639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11685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1772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6504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1759" y="4881227"/>
            <a:ext cx="2014563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27367" y="4914303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0107" y="4881227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h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0107" y="1442049"/>
            <a:ext cx="3472977" cy="3984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15" name="Picture 14" descr="practis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711" y="-90706"/>
            <a:ext cx="1956816" cy="163982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2191" y="594925"/>
            <a:ext cx="64088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Try and spell out this word (either orally, on whiteboards, with letter fans or magnetic letters)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9" name="Oval 8"/>
          <p:cNvSpPr/>
          <p:nvPr/>
        </p:nvSpPr>
        <p:spPr>
          <a:xfrm>
            <a:off x="3411685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491772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506504" y="5441572"/>
            <a:ext cx="547861" cy="49808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3751759" y="4881227"/>
            <a:ext cx="2014563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er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5127366" y="4914303"/>
            <a:ext cx="1923269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endParaRPr lang="en-US" sz="97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850107" y="4881227"/>
            <a:ext cx="1480452" cy="146934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700" b="1" dirty="0">
                <a:solidFill>
                  <a:srgbClr val="000000"/>
                </a:solidFill>
                <a:latin typeface="Comic Sans MS"/>
                <a:cs typeface="Comic Sans MS"/>
              </a:rPr>
              <a:t>p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7385" y="1415588"/>
            <a:ext cx="2706980" cy="382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760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/>
      <p:bldP spid="14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Read the caption: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99612" y="994777"/>
            <a:ext cx="8603920" cy="154534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7200" b="1" dirty="0">
                <a:solidFill>
                  <a:srgbClr val="000000"/>
                </a:solidFill>
                <a:latin typeface="Comic Sans MS"/>
                <a:cs typeface="Comic Sans MS"/>
              </a:rPr>
              <a:t>b</a:t>
            </a:r>
            <a:r>
              <a:rPr lang="en-US" sz="72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oats on the river</a:t>
            </a:r>
            <a:endParaRPr lang="en-US" sz="7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55" y="2203830"/>
            <a:ext cx="8148577" cy="44522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5928" y="3566576"/>
            <a:ext cx="1822163" cy="257701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227" y="2203830"/>
            <a:ext cx="1822163" cy="257701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09409" y="2753201"/>
            <a:ext cx="1822163" cy="2577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89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33" y="2132441"/>
            <a:ext cx="8229600" cy="2010099"/>
          </a:xfrm>
        </p:spPr>
        <p:txBody>
          <a:bodyPr>
            <a:noAutofit/>
          </a:bodyPr>
          <a:lstStyle/>
          <a:p>
            <a:r>
              <a:rPr lang="en-US" sz="8800" b="1" dirty="0" smtClean="0">
                <a:latin typeface="Comic Sans MS"/>
                <a:cs typeface="Comic Sans MS"/>
              </a:rPr>
              <a:t>Day 5</a:t>
            </a:r>
            <a:br>
              <a:rPr lang="en-US" sz="8800" b="1" dirty="0" smtClean="0">
                <a:latin typeface="Comic Sans MS"/>
                <a:cs typeface="Comic Sans MS"/>
              </a:rPr>
            </a:br>
            <a:r>
              <a:rPr lang="en-US" sz="7200" b="1" i="1" dirty="0" smtClean="0">
                <a:latin typeface="Comic Sans MS"/>
                <a:cs typeface="Comic Sans MS"/>
              </a:rPr>
              <a:t>was</a:t>
            </a:r>
            <a:endParaRPr lang="en-US" sz="72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73258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 a t p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n m d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49687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sounds?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 o c k e u r b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f l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ff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ll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ss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8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ck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348733" y="4536541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j v w x 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878102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341009" y="780600"/>
            <a:ext cx="8313528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j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v w x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55183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omic Sans MS"/>
                <a:cs typeface="Comic Sans MS"/>
              </a:rPr>
              <a:t>These are the phase 3 sounds learned so far:</a:t>
            </a:r>
            <a:endParaRPr lang="en-US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41009" y="2085954"/>
            <a:ext cx="831352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y z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zz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qu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655053" y="3404826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ch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sh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th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ng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655053" y="4794248"/>
            <a:ext cx="7854808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err="1">
                <a:solidFill>
                  <a:srgbClr val="000000"/>
                </a:solidFill>
                <a:latin typeface="Comic Sans MS"/>
                <a:cs typeface="Comic Sans MS"/>
              </a:rPr>
              <a:t>a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ee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igh</a:t>
            </a:r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</a:t>
            </a:r>
            <a:r>
              <a:rPr lang="en-US" sz="10000" b="1" dirty="0" err="1" smtClean="0">
                <a:solidFill>
                  <a:srgbClr val="000000"/>
                </a:solidFill>
                <a:latin typeface="Comic Sans MS"/>
                <a:cs typeface="Comic Sans MS"/>
              </a:rPr>
              <a:t>oa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966522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tricky words?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3915" y="3214790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3824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6144" y="460584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76004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solidFill>
                    <a:prstClr val="black"/>
                  </a:solidFill>
                  <a:latin typeface="Comic Sans MS"/>
                  <a:cs typeface="Comic Sans MS"/>
                </a:rPr>
                <a:t>revisit</a:t>
              </a:r>
              <a:endParaRPr lang="en-US" sz="2000" dirty="0">
                <a:solidFill>
                  <a:prstClr val="black"/>
                </a:solidFill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prstClr val="black"/>
                </a:solidFill>
                <a:latin typeface="Comic Sans MS"/>
                <a:cs typeface="Comic Sans MS"/>
              </a:rPr>
              <a:t>Phase 3 tricky words we have learned to read:</a:t>
            </a:r>
            <a:endParaRPr lang="en-US" sz="2400" dirty="0">
              <a:solidFill>
                <a:prstClr val="black"/>
              </a:solidFill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1915" y="2997153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99419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3915" y="4710736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was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73418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4129437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Can you remember these tricky words?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783915" y="3214790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to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323824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>
                <a:solidFill>
                  <a:srgbClr val="000000"/>
                </a:solidFill>
                <a:latin typeface="Comic Sans MS"/>
                <a:cs typeface="Comic Sans MS"/>
              </a:rPr>
              <a:t>I</a:t>
            </a: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1846144" y="460584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go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no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479935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083716" y="1068484"/>
            <a:ext cx="5104489" cy="3172688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288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38284" y="1687310"/>
            <a:ext cx="5049921" cy="44755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22191" y="594925"/>
            <a:ext cx="64088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Can you remember which letters are the vowels?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70526" y="1687310"/>
            <a:ext cx="960311" cy="130262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589199" y="1687310"/>
            <a:ext cx="960311" cy="130262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1870527" y="2990703"/>
            <a:ext cx="748660" cy="130262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442694" y="2989936"/>
            <a:ext cx="960311" cy="130262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378099" y="4241172"/>
            <a:ext cx="960311" cy="1302626"/>
          </a:xfrm>
          <a:prstGeom prst="rect">
            <a:avLst/>
          </a:prstGeom>
          <a:noFill/>
          <a:ln w="762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40 - Short and Long Vow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182760" y="493419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39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03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5405" y="673819"/>
            <a:ext cx="7105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Vowels are very special letters. There is a vowel in every word that you read and write. </a:t>
            </a:r>
          </a:p>
          <a:p>
            <a:r>
              <a:rPr lang="en-US" sz="2000" dirty="0" smtClean="0">
                <a:latin typeface="Comic Sans MS"/>
                <a:cs typeface="Comic Sans MS"/>
              </a:rPr>
              <a:t>There are five vowels but there is also another letter that </a:t>
            </a:r>
            <a:r>
              <a:rPr lang="en-US" sz="2000" b="1" dirty="0" smtClean="0">
                <a:latin typeface="Comic Sans MS"/>
                <a:cs typeface="Comic Sans MS"/>
              </a:rPr>
              <a:t>sometimes</a:t>
            </a:r>
            <a:r>
              <a:rPr lang="en-US" sz="2000" dirty="0" smtClean="0">
                <a:latin typeface="Comic Sans MS"/>
                <a:cs typeface="Comic Sans MS"/>
              </a:rPr>
              <a:t> acts as a vowel. This is the letter ‘y’.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412878" y="2870868"/>
            <a:ext cx="2500132" cy="24739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99686" y="2595749"/>
            <a:ext cx="3343007" cy="2010099"/>
          </a:xfrm>
        </p:spPr>
        <p:txBody>
          <a:bodyPr>
            <a:noAutofit/>
          </a:bodyPr>
          <a:lstStyle/>
          <a:p>
            <a:r>
              <a:rPr lang="en-US" sz="16600" b="1" dirty="0" smtClean="0">
                <a:latin typeface="Comic Sans MS"/>
                <a:cs typeface="Comic Sans MS"/>
              </a:rPr>
              <a:t>y</a:t>
            </a:r>
            <a:endParaRPr lang="en-US" sz="115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50250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5405" y="673819"/>
            <a:ext cx="710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The letter ‘y’ can actually make 3 different sounds, depending on how it is used in a word: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3412878" y="1814639"/>
            <a:ext cx="2500132" cy="247397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99686" y="1424102"/>
            <a:ext cx="3343007" cy="2010099"/>
          </a:xfrm>
        </p:spPr>
        <p:txBody>
          <a:bodyPr>
            <a:noAutofit/>
          </a:bodyPr>
          <a:lstStyle/>
          <a:p>
            <a:r>
              <a:rPr lang="en-US" sz="16600" b="1" dirty="0" smtClean="0">
                <a:latin typeface="Comic Sans MS"/>
                <a:cs typeface="Comic Sans MS"/>
              </a:rPr>
              <a:t>y</a:t>
            </a:r>
            <a:endParaRPr lang="en-US" sz="11500" b="1" i="1" dirty="0"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89444" y="4288612"/>
            <a:ext cx="8021355" cy="2010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latin typeface="Comic Sans MS"/>
                <a:cs typeface="Comic Sans MS"/>
              </a:rPr>
              <a:t>“</a:t>
            </a:r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lang="en-US" sz="6600" b="1" dirty="0" smtClean="0">
                <a:latin typeface="Comic Sans MS"/>
                <a:cs typeface="Comic Sans MS"/>
              </a:rPr>
              <a:t>es, m</a:t>
            </a:r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lang="en-US" sz="6600" b="1" dirty="0" smtClean="0">
                <a:latin typeface="Comic Sans MS"/>
                <a:cs typeface="Comic Sans MS"/>
              </a:rPr>
              <a:t> mumm</a:t>
            </a:r>
            <a:r>
              <a:rPr lang="en-US" sz="66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</a:t>
            </a:r>
            <a:r>
              <a:rPr lang="en-US" sz="6600" b="1" dirty="0" smtClean="0">
                <a:latin typeface="Comic Sans MS"/>
                <a:cs typeface="Comic Sans MS"/>
              </a:rPr>
              <a:t>”</a:t>
            </a:r>
            <a:endParaRPr lang="en-US" sz="54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218405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5405" y="673819"/>
            <a:ext cx="7105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Todays tricky word has a ‘y’ in it. The ‘y’ is acting as a vowel and makes the /</a:t>
            </a:r>
            <a:r>
              <a:rPr lang="en-US" sz="2000" dirty="0" err="1" smtClean="0">
                <a:latin typeface="Comic Sans MS"/>
                <a:cs typeface="Comic Sans MS"/>
              </a:rPr>
              <a:t>igh</a:t>
            </a:r>
            <a:r>
              <a:rPr lang="en-US" sz="2000" dirty="0" smtClean="0">
                <a:latin typeface="Comic Sans MS"/>
                <a:cs typeface="Comic Sans MS"/>
              </a:rPr>
              <a:t>/ sound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7" name="7-Point Star 16"/>
          <p:cNvSpPr/>
          <p:nvPr/>
        </p:nvSpPr>
        <p:spPr>
          <a:xfrm>
            <a:off x="2722357" y="2111291"/>
            <a:ext cx="3759941" cy="2677460"/>
          </a:xfrm>
          <a:prstGeom prst="star7">
            <a:avLst/>
          </a:prstGeom>
          <a:solidFill>
            <a:srgbClr val="FFFF00"/>
          </a:solidFill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2920317" y="2075694"/>
            <a:ext cx="3343007" cy="2010099"/>
          </a:xfrm>
        </p:spPr>
        <p:txBody>
          <a:bodyPr>
            <a:noAutofit/>
          </a:bodyPr>
          <a:lstStyle/>
          <a:p>
            <a:r>
              <a:rPr lang="en-US" sz="16600" b="1" dirty="0" smtClean="0">
                <a:latin typeface="Comic Sans MS"/>
                <a:cs typeface="Comic Sans MS"/>
              </a:rPr>
              <a:t>my</a:t>
            </a:r>
            <a:endParaRPr lang="en-US" sz="115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33243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405405" y="673819"/>
            <a:ext cx="710539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Can you remember these tricky words from last week? Remember that vowels sometimes say their ‘sound’ and sometimes say their ‘name’. In these words, the ‘e’ said its name.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671521" y="2495515"/>
            <a:ext cx="2540101" cy="1548480"/>
          </a:xfrm>
        </p:spPr>
        <p:txBody>
          <a:bodyPr>
            <a:noAutofit/>
          </a:bodyPr>
          <a:lstStyle/>
          <a:p>
            <a:r>
              <a:rPr lang="en-US" sz="11500" b="1" dirty="0">
                <a:latin typeface="Comic Sans MS"/>
                <a:cs typeface="Comic Sans MS"/>
              </a:rPr>
              <a:t>w</a:t>
            </a:r>
            <a:r>
              <a:rPr lang="en-US" sz="11500" b="1" dirty="0" smtClean="0">
                <a:latin typeface="Comic Sans MS"/>
                <a:cs typeface="Comic Sans MS"/>
              </a:rPr>
              <a:t>e</a:t>
            </a:r>
            <a:endParaRPr lang="en-US" sz="8800" b="1" i="1" dirty="0">
              <a:latin typeface="Comic Sans MS"/>
              <a:cs typeface="Comic Sans MS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444366" y="4750208"/>
            <a:ext cx="3424180" cy="154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atin typeface="Comic Sans MS"/>
                <a:cs typeface="Comic Sans MS"/>
              </a:rPr>
              <a:t>she</a:t>
            </a:r>
            <a:endParaRPr lang="en-US" sz="8800" b="1" i="1" dirty="0">
              <a:latin typeface="Comic Sans MS"/>
              <a:cs typeface="Comic Sans MS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3211622" y="3422155"/>
            <a:ext cx="2540101" cy="154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atin typeface="Comic Sans MS"/>
                <a:cs typeface="Comic Sans MS"/>
              </a:rPr>
              <a:t>he</a:t>
            </a:r>
            <a:endParaRPr lang="en-US" sz="8800" b="1" i="1" dirty="0">
              <a:latin typeface="Comic Sans MS"/>
              <a:cs typeface="Comic Sans MS"/>
            </a:endParaRPr>
          </a:p>
        </p:txBody>
      </p:sp>
      <p:sp>
        <p:nvSpPr>
          <p:cNvPr id="19" name="Title 1"/>
          <p:cNvSpPr txBox="1">
            <a:spLocks/>
          </p:cNvSpPr>
          <p:nvPr/>
        </p:nvSpPr>
        <p:spPr>
          <a:xfrm>
            <a:off x="5558418" y="2647915"/>
            <a:ext cx="2540101" cy="154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atin typeface="Comic Sans MS"/>
                <a:cs typeface="Comic Sans MS"/>
              </a:rPr>
              <a:t>be</a:t>
            </a:r>
            <a:endParaRPr lang="en-US" sz="8800" b="1" i="1" dirty="0">
              <a:latin typeface="Comic Sans MS"/>
              <a:cs typeface="Comic Sans MS"/>
            </a:endParaRPr>
          </a:p>
        </p:txBody>
      </p:sp>
      <p:sp>
        <p:nvSpPr>
          <p:cNvPr id="20" name="Title 1"/>
          <p:cNvSpPr txBox="1">
            <a:spLocks/>
          </p:cNvSpPr>
          <p:nvPr/>
        </p:nvSpPr>
        <p:spPr>
          <a:xfrm>
            <a:off x="5558418" y="4555066"/>
            <a:ext cx="2540101" cy="154848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1500" b="1" dirty="0" smtClean="0">
                <a:latin typeface="Comic Sans MS"/>
                <a:cs typeface="Comic Sans MS"/>
              </a:rPr>
              <a:t>me</a:t>
            </a:r>
            <a:endParaRPr lang="en-US" sz="8800" b="1" i="1" dirty="0"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3953598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this caption: 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274" y="1008315"/>
            <a:ext cx="8506257" cy="160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8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 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dog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65929" y="2111529"/>
            <a:ext cx="3086766" cy="4758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0662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this caption: 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274" y="1008315"/>
            <a:ext cx="8506257" cy="160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8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 </a:t>
            </a:r>
            <a:r>
              <a:rPr lang="en-US" sz="8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cat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741" y="2411111"/>
            <a:ext cx="5423566" cy="36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H="1">
            <a:off x="1157703" y="-1116750"/>
            <a:ext cx="6828595" cy="9144002"/>
          </a:xfrm>
          <a:prstGeom prst="rect">
            <a:avLst/>
          </a:prstGeom>
        </p:spPr>
      </p:pic>
      <p:pic>
        <p:nvPicPr>
          <p:cNvPr id="5" name="Picture 4" descr="apply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0888" y="-94066"/>
            <a:ext cx="1956816" cy="163982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84837" y="505215"/>
            <a:ext cx="68576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latin typeface="Comic Sans MS"/>
                <a:cs typeface="Comic Sans MS"/>
              </a:rPr>
              <a:t>Have a go at reading this caption: </a:t>
            </a:r>
            <a:endParaRPr lang="en-US" sz="20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97274" y="1008315"/>
            <a:ext cx="8506257" cy="1606640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rgbClr val="FF0000"/>
                </a:solidFill>
                <a:latin typeface="Comic Sans MS"/>
                <a:cs typeface="Comic Sans MS"/>
              </a:rPr>
              <a:t>m</a:t>
            </a:r>
            <a:r>
              <a:rPr lang="en-US" sz="8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y </a:t>
            </a:r>
            <a:r>
              <a:rPr lang="en-US" sz="8000" b="1" dirty="0" smtClean="0">
                <a:latin typeface="Comic Sans MS"/>
                <a:cs typeface="Comic Sans MS"/>
              </a:rPr>
              <a:t>car</a:t>
            </a:r>
            <a:r>
              <a:rPr lang="en-US" sz="8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 </a:t>
            </a:r>
            <a:endParaRPr lang="en-US" sz="8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614" y="2614955"/>
            <a:ext cx="5721048" cy="4030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225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269277"/>
            <a:ext cx="8686800" cy="916309"/>
          </a:xfrm>
        </p:spPr>
        <p:txBody>
          <a:bodyPr>
            <a:normAutofit fontScale="90000"/>
          </a:bodyPr>
          <a:lstStyle/>
          <a:p>
            <a:pPr algn="l"/>
            <a:r>
              <a:rPr lang="en-US" sz="2000" u="sng" dirty="0" smtClean="0"/>
              <a:t>Acknowledgements: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1800" dirty="0" smtClean="0"/>
              <a:t>Page </a:t>
            </a:r>
            <a:r>
              <a:rPr lang="en-US" sz="1800" dirty="0"/>
              <a:t>borders from: https://</a:t>
            </a:r>
            <a:r>
              <a:rPr lang="en-US" sz="1800" dirty="0" err="1"/>
              <a:t>www.teacherspayteachers.com</a:t>
            </a:r>
            <a:r>
              <a:rPr lang="en-US" sz="1800" dirty="0"/>
              <a:t>/Store/Miss-</a:t>
            </a:r>
            <a:r>
              <a:rPr lang="en-US" sz="1800" dirty="0" smtClean="0"/>
              <a:t>Giraffe</a:t>
            </a:r>
            <a:br>
              <a:rPr lang="en-US" sz="1800" dirty="0" smtClean="0"/>
            </a:br>
            <a:r>
              <a:rPr lang="en-US" sz="1800" dirty="0" smtClean="0"/>
              <a:t>All clip art images from: </a:t>
            </a:r>
            <a:r>
              <a:rPr lang="en-US" sz="1800" dirty="0" err="1" smtClean="0"/>
              <a:t>openclipart.og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9645700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Scalloped Frame Purple 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3" y="-1116750"/>
            <a:ext cx="6828595" cy="9144002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6333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1"/>
            <a:ext cx="1846144" cy="1528572"/>
            <a:chOff x="0" y="1"/>
            <a:chExt cx="1846144" cy="1528572"/>
          </a:xfrm>
        </p:grpSpPr>
        <p:sp>
          <p:nvSpPr>
            <p:cNvPr id="2" name="Diagonal Stripe 1"/>
            <p:cNvSpPr/>
            <p:nvPr/>
          </p:nvSpPr>
          <p:spPr>
            <a:xfrm>
              <a:off x="0" y="1"/>
              <a:ext cx="1846144" cy="1528572"/>
            </a:xfrm>
            <a:prstGeom prst="diagStrip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3" name="TextBox 2"/>
            <p:cNvSpPr txBox="1"/>
            <p:nvPr/>
          </p:nvSpPr>
          <p:spPr>
            <a:xfrm rot="19295136">
              <a:off x="211880" y="292989"/>
              <a:ext cx="1004849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 smtClean="0">
                  <a:latin typeface="Comic Sans MS"/>
                  <a:cs typeface="Comic Sans MS"/>
                </a:rPr>
                <a:t>revisit</a:t>
              </a:r>
              <a:endParaRPr lang="en-US" sz="2000" dirty="0">
                <a:latin typeface="Comic Sans MS"/>
                <a:cs typeface="Comic Sans MS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2204168" y="610485"/>
            <a:ext cx="601973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latin typeface="Comic Sans MS"/>
                <a:cs typeface="Comic Sans MS"/>
              </a:rPr>
              <a:t>Phase 3 tricky words we have learned to read:</a:t>
            </a:r>
            <a:endParaRPr lang="en-US" sz="2400" dirty="0">
              <a:latin typeface="Comic Sans MS"/>
              <a:cs typeface="Comic Sans MS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451915" y="2997153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me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0" y="299419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4172400" y="1498253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she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4" name="Title 1"/>
          <p:cNvSpPr txBox="1">
            <a:spLocks/>
          </p:cNvSpPr>
          <p:nvPr/>
        </p:nvSpPr>
        <p:spPr>
          <a:xfrm>
            <a:off x="4783915" y="4710736"/>
            <a:ext cx="3771983" cy="151939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was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15" name="Title 1"/>
          <p:cNvSpPr txBox="1">
            <a:spLocks/>
          </p:cNvSpPr>
          <p:nvPr/>
        </p:nvSpPr>
        <p:spPr>
          <a:xfrm>
            <a:off x="0" y="4734189"/>
            <a:ext cx="4652512" cy="1495946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0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be</a:t>
            </a:r>
            <a:endParaRPr lang="en-US" sz="10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</p:spTree>
    <p:extLst>
      <p:ext uri="{BB962C8B-B14F-4D97-AF65-F5344CB8AC3E}">
        <p14:creationId xmlns:p14="http://schemas.microsoft.com/office/powerpoint/2010/main" val="1038148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Scalloped Frame Purple S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57702" y="-1157703"/>
            <a:ext cx="6828595" cy="9144002"/>
          </a:xfrm>
          <a:prstGeom prst="rect">
            <a:avLst/>
          </a:prstGeom>
        </p:spPr>
      </p:pic>
      <p:pic>
        <p:nvPicPr>
          <p:cNvPr id="7" name="Picture 6" descr="teach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290" y="-91032"/>
            <a:ext cx="1956816" cy="163982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934290" y="674340"/>
            <a:ext cx="7372133" cy="569594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2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Can you remember which letters are the vowels?</a:t>
            </a:r>
          </a:p>
          <a:p>
            <a:pPr algn="l"/>
            <a:endParaRPr lang="en-US" sz="12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1959068" y="1854105"/>
            <a:ext cx="5104489" cy="3884579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a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b c d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e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f g</a:t>
            </a:r>
          </a:p>
          <a:p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h </a:t>
            </a:r>
            <a:r>
              <a:rPr lang="en-US" sz="6000" b="1" dirty="0" err="1" smtClean="0">
                <a:solidFill>
                  <a:srgbClr val="FF0000"/>
                </a:solidFill>
                <a:latin typeface="Comic Sans MS"/>
                <a:cs typeface="Comic Sans MS"/>
              </a:rPr>
              <a:t>i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j k l m n</a:t>
            </a:r>
          </a:p>
          <a:p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o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p q r s t </a:t>
            </a:r>
            <a:r>
              <a:rPr lang="en-US" sz="6000" b="1" dirty="0" smtClean="0">
                <a:solidFill>
                  <a:srgbClr val="FF0000"/>
                </a:solidFill>
                <a:latin typeface="Comic Sans MS"/>
                <a:cs typeface="Comic Sans MS"/>
              </a:rPr>
              <a:t>u</a:t>
            </a:r>
          </a:p>
          <a:p>
            <a:r>
              <a:rPr lang="en-US" sz="6000" b="1" dirty="0">
                <a:solidFill>
                  <a:srgbClr val="000000"/>
                </a:solidFill>
                <a:latin typeface="Comic Sans MS"/>
                <a:cs typeface="Comic Sans MS"/>
              </a:rPr>
              <a:t>v</a:t>
            </a:r>
            <a:r>
              <a:rPr lang="en-US" sz="6000" b="1" dirty="0" smtClean="0">
                <a:solidFill>
                  <a:srgbClr val="000000"/>
                </a:solidFill>
                <a:latin typeface="Comic Sans MS"/>
                <a:cs typeface="Comic Sans MS"/>
              </a:rPr>
              <a:t> w x y z</a:t>
            </a:r>
          </a:p>
          <a:p>
            <a:endParaRPr lang="en-US" sz="2000" b="1" dirty="0">
              <a:solidFill>
                <a:srgbClr val="000000"/>
              </a:solidFill>
              <a:latin typeface="Comic Sans MS"/>
              <a:cs typeface="Comic Sans MS"/>
            </a:endParaRPr>
          </a:p>
        </p:txBody>
      </p:sp>
      <p:pic>
        <p:nvPicPr>
          <p:cNvPr id="2" name="40 - Short and Long Vowel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845045" y="49516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03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16126</TotalTime>
  <Words>1649</Words>
  <Application>Microsoft Office PowerPoint</Application>
  <PresentationFormat>On-screen Show (4:3)</PresentationFormat>
  <Paragraphs>354</Paragraphs>
  <Slides>78</Slides>
  <Notes>1</Notes>
  <HiddenSlides>0</HiddenSlides>
  <MMClips>15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5" baseType="lpstr">
      <vt:lpstr>Arial</vt:lpstr>
      <vt:lpstr>Calibri</vt:lpstr>
      <vt:lpstr>Calibri Light</vt:lpstr>
      <vt:lpstr>CCW Precursive 8</vt:lpstr>
      <vt:lpstr>Comic Sans MS</vt:lpstr>
      <vt:lpstr>Office Theme</vt:lpstr>
      <vt:lpstr>1_Office Theme</vt:lpstr>
      <vt:lpstr>PowerPoint Presentation</vt:lpstr>
      <vt:lpstr>PowerPoint Presentation</vt:lpstr>
      <vt:lpstr>Phase 3: Week 5</vt:lpstr>
      <vt:lpstr>Day 1 ar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2 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3 ur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4 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Day 5 was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</vt:lpstr>
      <vt:lpstr>y</vt:lpstr>
      <vt:lpstr>my</vt:lpstr>
      <vt:lpstr>we</vt:lpstr>
      <vt:lpstr>PowerPoint Presentation</vt:lpstr>
      <vt:lpstr>PowerPoint Presentation</vt:lpstr>
      <vt:lpstr>PowerPoint Presentation</vt:lpstr>
      <vt:lpstr>Acknowledgements: Page borders from: https://www.teacherspayteachers.com/Store/Miss-Giraffe All clip art images from: openclipart.og</vt:lpstr>
    </vt:vector>
  </TitlesOfParts>
  <Company>European Electronique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Split Digraphs</dc:title>
  <dc:creator>Alastair Akehurst</dc:creator>
  <cp:lastModifiedBy>Catherine Ghent</cp:lastModifiedBy>
  <cp:revision>148</cp:revision>
  <dcterms:created xsi:type="dcterms:W3CDTF">2018-05-22T19:17:56Z</dcterms:created>
  <dcterms:modified xsi:type="dcterms:W3CDTF">2020-12-14T16:08:04Z</dcterms:modified>
</cp:coreProperties>
</file>