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200" b="0" i="0" u="none" strike="noStrike" cap="none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62335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 rot="5400000">
            <a:off x="2514599" y="-76200"/>
            <a:ext cx="41148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lvl="1" indent="-215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lvl="2" indent="-168275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lvl="3" indent="-1778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lvl="5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lvl="6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lvl="7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lvl="8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 rot="5400000">
            <a:off x="4800600" y="2209799"/>
            <a:ext cx="5714999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 rot="5400000">
            <a:off x="609600" y="228600"/>
            <a:ext cx="5714999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lvl="1" indent="-215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lvl="2" indent="-168275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lvl="3" indent="-1778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lvl="5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lvl="6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lvl="7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lvl="8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26352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lvl="1" indent="-215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lvl="2" indent="-168275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lvl="3" indent="-1778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lvl="5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lvl="6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lvl="7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lvl="8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small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2000"/>
            </a:lvl1pPr>
            <a:lvl2pPr marL="457200" lvl="1" indent="0" rtl="0">
              <a:spcBef>
                <a:spcPts val="0"/>
              </a:spcBef>
              <a:buFont typeface="Tahoma"/>
              <a:buNone/>
              <a:defRPr sz="1800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600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1400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1400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1400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1400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1400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Tahoma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Tahoma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1400"/>
            </a:lvl1pPr>
            <a:lvl2pPr marL="457200" lvl="1" indent="0" rtl="0">
              <a:spcBef>
                <a:spcPts val="0"/>
              </a:spcBef>
              <a:buFont typeface="Tahoma"/>
              <a:buNone/>
              <a:defRPr sz="1200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000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900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900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900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900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900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Tahoma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Tahoma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Tahoma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Tahoma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Tahoma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Tahoma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Tahoma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Tahoma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Tahoma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ahoma"/>
              <a:buNone/>
              <a:defRPr sz="1400"/>
            </a:lvl1pPr>
            <a:lvl2pPr marL="457200" lvl="1" indent="0" rtl="0">
              <a:spcBef>
                <a:spcPts val="0"/>
              </a:spcBef>
              <a:buFont typeface="Tahoma"/>
              <a:buNone/>
              <a:defRPr sz="1200"/>
            </a:lvl2pPr>
            <a:lvl3pPr marL="914400" lvl="2" indent="0" rtl="0">
              <a:spcBef>
                <a:spcPts val="0"/>
              </a:spcBef>
              <a:buFont typeface="Tahoma"/>
              <a:buNone/>
              <a:defRPr sz="1000"/>
            </a:lvl3pPr>
            <a:lvl4pPr marL="1371600" lvl="3" indent="0" rtl="0">
              <a:spcBef>
                <a:spcPts val="0"/>
              </a:spcBef>
              <a:buFont typeface="Tahoma"/>
              <a:buNone/>
              <a:defRPr sz="900"/>
            </a:lvl4pPr>
            <a:lvl5pPr marL="1828800" lvl="4" indent="0" rtl="0">
              <a:spcBef>
                <a:spcPts val="0"/>
              </a:spcBef>
              <a:buFont typeface="Tahoma"/>
              <a:buNone/>
              <a:defRPr sz="900"/>
            </a:lvl5pPr>
            <a:lvl6pPr marL="2286000" lvl="5" indent="0" rtl="0">
              <a:spcBef>
                <a:spcPts val="0"/>
              </a:spcBef>
              <a:buFont typeface="Tahoma"/>
              <a:buNone/>
              <a:defRPr sz="900"/>
            </a:lvl6pPr>
            <a:lvl7pPr marL="2743200" lvl="6" indent="0" rtl="0">
              <a:spcBef>
                <a:spcPts val="0"/>
              </a:spcBef>
              <a:buFont typeface="Tahoma"/>
              <a:buNone/>
              <a:defRPr sz="900"/>
            </a:lvl7pPr>
            <a:lvl8pPr marL="3200400" lvl="7" indent="0" rtl="0">
              <a:spcBef>
                <a:spcPts val="0"/>
              </a:spcBef>
              <a:buFont typeface="Tahoma"/>
              <a:buNone/>
              <a:defRPr sz="900"/>
            </a:lvl8pPr>
            <a:lvl9pPr marL="3657600" lvl="8" indent="0" rtl="0">
              <a:spcBef>
                <a:spcPts val="0"/>
              </a:spcBef>
              <a:buFont typeface="Tahoma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6352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215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68275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778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jp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6600" b="1" i="1" u="sng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Year Five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838200" y="2209800"/>
            <a:ext cx="4876799" cy="2971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God loves me in </a:t>
            </a:r>
          </a:p>
          <a:p>
            <a:pPr marL="0" marR="0" lvl="0" indent="0" algn="l" rtl="0">
              <a:spcBef>
                <a:spcPts val="8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changing </a:t>
            </a:r>
          </a:p>
          <a:p>
            <a:pPr marL="0" marR="0" lvl="0" indent="0" algn="l" rtl="0">
              <a:spcBef>
                <a:spcPts val="8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4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development</a:t>
            </a:r>
          </a:p>
        </p:txBody>
      </p:sp>
      <p:grpSp>
        <p:nvGrpSpPr>
          <p:cNvPr id="57" name="Shape 57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58" name="Shape 58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60" name="Shape 60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1200" y="1981200"/>
            <a:ext cx="2120900" cy="3167061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/>
          <p:nvPr/>
        </p:nvSpPr>
        <p:spPr>
          <a:xfrm>
            <a:off x="8178800" y="6426200"/>
            <a:ext cx="254000" cy="254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70" y="13648"/>
                </a:moveTo>
                <a:cubicBezTo>
                  <a:pt x="17101" y="12760"/>
                  <a:pt x="17325" y="11786"/>
                  <a:pt x="17325" y="10800"/>
                </a:cubicBezTo>
                <a:cubicBezTo>
                  <a:pt x="17325" y="7196"/>
                  <a:pt x="14403" y="4275"/>
                  <a:pt x="10800" y="4275"/>
                </a:cubicBezTo>
                <a:cubicBezTo>
                  <a:pt x="9813" y="4274"/>
                  <a:pt x="8839" y="4498"/>
                  <a:pt x="7951" y="4929"/>
                </a:cubicBezTo>
                <a:close/>
                <a:moveTo>
                  <a:pt x="4929" y="7951"/>
                </a:moveTo>
                <a:cubicBezTo>
                  <a:pt x="4498" y="8839"/>
                  <a:pt x="4274" y="9813"/>
                  <a:pt x="4274" y="10799"/>
                </a:cubicBezTo>
                <a:cubicBezTo>
                  <a:pt x="4275" y="14403"/>
                  <a:pt x="7196" y="17325"/>
                  <a:pt x="10800" y="17325"/>
                </a:cubicBezTo>
                <a:cubicBezTo>
                  <a:pt x="11786" y="17325"/>
                  <a:pt x="12760" y="17101"/>
                  <a:pt x="13648" y="16670"/>
                </a:cubicBezTo>
                <a:close/>
              </a:path>
            </a:pathLst>
          </a:custGeom>
          <a:solidFill>
            <a:srgbClr val="CE0000">
              <a:alpha val="4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/>
        </p:nvSpPr>
        <p:spPr>
          <a:xfrm>
            <a:off x="0" y="2819400"/>
            <a:ext cx="3276600" cy="533399"/>
          </a:xfrm>
          <a:prstGeom prst="rect">
            <a:avLst/>
          </a:prstGeom>
          <a:gradFill>
            <a:gsLst>
              <a:gs pos="0">
                <a:srgbClr val="6C18B0"/>
              </a:gs>
              <a:gs pos="100000">
                <a:srgbClr val="CFBDFF"/>
              </a:gs>
            </a:gsLst>
            <a:lin ang="108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 txBox="1"/>
          <p:nvPr/>
        </p:nvSpPr>
        <p:spPr>
          <a:xfrm>
            <a:off x="3886200" y="4318000"/>
            <a:ext cx="5257799" cy="533399"/>
          </a:xfrm>
          <a:prstGeom prst="rect">
            <a:avLst/>
          </a:prstGeom>
          <a:gradFill>
            <a:gsLst>
              <a:gs pos="0">
                <a:srgbClr val="CFBDFF"/>
              </a:gs>
              <a:gs pos="100000">
                <a:srgbClr val="6C18B0"/>
              </a:gs>
            </a:gsLst>
            <a:lin ang="108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87" name="Shape 187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188" name="Shape 188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9" name="Shape 189"/>
            <p:cNvSpPr txBox="1"/>
            <p:nvPr/>
          </p:nvSpPr>
          <p:spPr>
            <a:xfrm>
              <a:off x="16764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10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190" name="Shape 190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 txBox="1"/>
          <p:nvPr/>
        </p:nvSpPr>
        <p:spPr>
          <a:xfrm>
            <a:off x="609600" y="2755900"/>
            <a:ext cx="17271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6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1" i="1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girl…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3676650" y="4241800"/>
            <a:ext cx="295275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6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1" i="1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…to woman</a:t>
            </a:r>
          </a:p>
        </p:txBody>
      </p:sp>
      <p:pic>
        <p:nvPicPr>
          <p:cNvPr id="193" name="Shape 1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7400" y="2286000"/>
            <a:ext cx="1198562" cy="335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91187" y="228600"/>
            <a:ext cx="2309811" cy="5564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600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changes in girls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4572000"/>
            <a:ext cx="3048000" cy="457200"/>
          </a:xfrm>
          <a:prstGeom prst="rect">
            <a:avLst/>
          </a:prstGeom>
          <a:solidFill>
            <a:srgbClr val="CFBD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400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Uterus enlarges</a:t>
            </a:r>
          </a:p>
        </p:txBody>
      </p:sp>
      <p:grpSp>
        <p:nvGrpSpPr>
          <p:cNvPr id="201" name="Shape 201"/>
          <p:cNvGrpSpPr/>
          <p:nvPr/>
        </p:nvGrpSpPr>
        <p:grpSpPr>
          <a:xfrm>
            <a:off x="5867400" y="1971675"/>
            <a:ext cx="3124199" cy="2447925"/>
            <a:chOff x="5867400" y="2349500"/>
            <a:chExt cx="2665411" cy="2089150"/>
          </a:xfrm>
        </p:grpSpPr>
        <p:pic>
          <p:nvPicPr>
            <p:cNvPr id="202" name="Shape 20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867400" y="2349500"/>
              <a:ext cx="863600" cy="2089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3" name="Shape 20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732586" y="2349500"/>
              <a:ext cx="865186" cy="2089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Shape 20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596186" y="2349500"/>
              <a:ext cx="936625" cy="20891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5" name="Shape 205"/>
          <p:cNvGrpSpPr/>
          <p:nvPr/>
        </p:nvGrpSpPr>
        <p:grpSpPr>
          <a:xfrm>
            <a:off x="0" y="5862637"/>
            <a:ext cx="9144000" cy="461962"/>
            <a:chOff x="0" y="5862637"/>
            <a:chExt cx="9144000" cy="461962"/>
          </a:xfrm>
        </p:grpSpPr>
        <p:sp>
          <p:nvSpPr>
            <p:cNvPr id="206" name="Shape 206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7" name="Shape 207"/>
            <p:cNvSpPr txBox="1"/>
            <p:nvPr/>
          </p:nvSpPr>
          <p:spPr>
            <a:xfrm>
              <a:off x="1752600" y="5862637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11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208" name="Shape 208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 txBox="1"/>
          <p:nvPr/>
        </p:nvSpPr>
        <p:spPr>
          <a:xfrm>
            <a:off x="457200" y="1143000"/>
            <a:ext cx="7467600" cy="457200"/>
          </a:xfrm>
          <a:prstGeom prst="rect">
            <a:avLst/>
          </a:prstGeom>
          <a:solidFill>
            <a:srgbClr val="CFBD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buClr>
                <a:schemeClr val="hlink"/>
              </a:buClr>
              <a:buSzPct val="400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Breasts develop: they come in all shapes and sizes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457200" y="1752600"/>
            <a:ext cx="5029199" cy="457200"/>
          </a:xfrm>
          <a:prstGeom prst="rect">
            <a:avLst/>
          </a:prstGeom>
          <a:solidFill>
            <a:srgbClr val="CFBD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buClr>
                <a:schemeClr val="hlink"/>
              </a:buClr>
              <a:buSzPct val="400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Hips broaden and waist slims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457200" y="2362200"/>
            <a:ext cx="4495800" cy="457200"/>
          </a:xfrm>
          <a:prstGeom prst="rect">
            <a:avLst/>
          </a:prstGeom>
          <a:solidFill>
            <a:srgbClr val="CFBD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buClr>
                <a:schemeClr val="hlink"/>
              </a:buClr>
              <a:buSzPct val="400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Ovaries produce oestrogen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457200" y="2971800"/>
            <a:ext cx="3429000" cy="457200"/>
          </a:xfrm>
          <a:prstGeom prst="rect">
            <a:avLst/>
          </a:prstGeom>
          <a:solidFill>
            <a:srgbClr val="CFBD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buClr>
                <a:schemeClr val="hlink"/>
              </a:buClr>
              <a:buSzPct val="400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Hormonal activity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457200" y="3581400"/>
            <a:ext cx="5410200" cy="838199"/>
          </a:xfrm>
          <a:prstGeom prst="rect">
            <a:avLst/>
          </a:prstGeom>
          <a:solidFill>
            <a:srgbClr val="CFBD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buClr>
                <a:schemeClr val="hlink"/>
              </a:buClr>
              <a:buSzPct val="400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Menstruation begins (about 12 months</a:t>
            </a:r>
            <a:b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after breasts begin to develop)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4038600" y="4800600"/>
            <a:ext cx="4876799" cy="762000"/>
          </a:xfrm>
          <a:prstGeom prst="rect">
            <a:avLst/>
          </a:prstGeom>
          <a:solidFill>
            <a:srgbClr val="CFBD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292100" algn="l" rtl="0">
              <a:spcBef>
                <a:spcPts val="0"/>
              </a:spcBef>
              <a:buClr>
                <a:schemeClr val="dk1"/>
              </a:buClr>
              <a:buSzPct val="40000"/>
              <a:buFont typeface="Arial"/>
              <a:buChar char="●"/>
            </a:pPr>
            <a:r>
              <a:rPr lang="en-US" sz="20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Usually start to grow hair on </a:t>
            </a:r>
            <a:br>
              <a:rPr lang="en-US" sz="20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0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underarm, pubic area and legs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457200" y="5181600"/>
            <a:ext cx="3200399" cy="457200"/>
          </a:xfrm>
          <a:prstGeom prst="rect">
            <a:avLst/>
          </a:prstGeom>
          <a:solidFill>
            <a:srgbClr val="CFBDFF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292100" algn="l" rtl="0">
              <a:spcBef>
                <a:spcPts val="0"/>
              </a:spcBef>
              <a:buClr>
                <a:schemeClr val="dk1"/>
              </a:buClr>
              <a:buSzPct val="40000"/>
              <a:buFont typeface="Arial"/>
              <a:buChar char="●"/>
            </a:pPr>
            <a:r>
              <a:rPr lang="en-US"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Vaginal lining thickens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3657600" y="1524000"/>
            <a:ext cx="4495800" cy="4114800"/>
          </a:xfrm>
          <a:prstGeom prst="rect">
            <a:avLst/>
          </a:prstGeom>
          <a:solidFill>
            <a:srgbClr val="FFFFFF"/>
          </a:solidFill>
          <a:ln w="12700" cap="rnd" cmpd="sng">
            <a:solidFill>
              <a:srgbClr val="A32B8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 txBox="1"/>
          <p:nvPr/>
        </p:nvSpPr>
        <p:spPr>
          <a:xfrm>
            <a:off x="703262" y="1295400"/>
            <a:ext cx="3182937" cy="4572000"/>
          </a:xfrm>
          <a:prstGeom prst="rect">
            <a:avLst/>
          </a:prstGeom>
          <a:solidFill>
            <a:srgbClr val="F5C0F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838200" y="1676400"/>
            <a:ext cx="2971799" cy="3276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587" marR="0" lvl="0" indent="-158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menstrual cycle is to</a:t>
            </a:r>
            <a:br>
              <a:rPr lang="en-US" sz="2800" b="0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0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prepare the female body for</a:t>
            </a:r>
            <a:br>
              <a:rPr lang="en-US" sz="2800" b="0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0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reproduction</a:t>
            </a:r>
          </a:p>
        </p:txBody>
      </p:sp>
      <p:grpSp>
        <p:nvGrpSpPr>
          <p:cNvPr id="223" name="Shape 223"/>
          <p:cNvGrpSpPr/>
          <p:nvPr/>
        </p:nvGrpSpPr>
        <p:grpSpPr>
          <a:xfrm>
            <a:off x="0" y="5862637"/>
            <a:ext cx="9144000" cy="461962"/>
            <a:chOff x="0" y="5862637"/>
            <a:chExt cx="9144000" cy="461962"/>
          </a:xfrm>
        </p:grpSpPr>
        <p:sp>
          <p:nvSpPr>
            <p:cNvPr id="224" name="Shape 224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5" name="Shape 225"/>
            <p:cNvSpPr txBox="1"/>
            <p:nvPr/>
          </p:nvSpPr>
          <p:spPr>
            <a:xfrm>
              <a:off x="1752600" y="5862637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12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226" name="Shape 226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 txBox="1"/>
          <p:nvPr/>
        </p:nvSpPr>
        <p:spPr>
          <a:xfrm>
            <a:off x="0" y="609600"/>
            <a:ext cx="9144000" cy="685799"/>
          </a:xfrm>
          <a:prstGeom prst="rect">
            <a:avLst/>
          </a:prstGeom>
          <a:solidFill>
            <a:srgbClr val="6C18B0"/>
          </a:solidFill>
          <a:ln w="9525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762000" y="622300"/>
            <a:ext cx="3581399" cy="600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1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Menstruation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4098925" y="16764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587" marR="0" lvl="0" indent="-1587" algn="l" rtl="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200" b="0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Inside a woman’s body:</a:t>
            </a:r>
          </a:p>
        </p:txBody>
      </p:sp>
      <p:grpSp>
        <p:nvGrpSpPr>
          <p:cNvPr id="230" name="Shape 230"/>
          <p:cNvGrpSpPr/>
          <p:nvPr/>
        </p:nvGrpSpPr>
        <p:grpSpPr>
          <a:xfrm>
            <a:off x="4419600" y="2209800"/>
            <a:ext cx="3505200" cy="3349625"/>
            <a:chOff x="4419600" y="2209800"/>
            <a:chExt cx="3505200" cy="3349625"/>
          </a:xfrm>
        </p:grpSpPr>
        <p:pic>
          <p:nvPicPr>
            <p:cNvPr id="231" name="Shape 23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724400" y="2209800"/>
              <a:ext cx="3200400" cy="318452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32" name="Shape 232"/>
            <p:cNvGrpSpPr/>
            <p:nvPr/>
          </p:nvGrpSpPr>
          <p:grpSpPr>
            <a:xfrm>
              <a:off x="6248400" y="5102224"/>
              <a:ext cx="228600" cy="457200"/>
              <a:chOff x="6248400" y="5102224"/>
              <a:chExt cx="228600" cy="457200"/>
            </a:xfrm>
          </p:grpSpPr>
          <p:grpSp>
            <p:nvGrpSpPr>
              <p:cNvPr id="233" name="Shape 233"/>
              <p:cNvGrpSpPr/>
              <p:nvPr/>
            </p:nvGrpSpPr>
            <p:grpSpPr>
              <a:xfrm>
                <a:off x="6248400" y="5314950"/>
                <a:ext cx="228600" cy="244475"/>
                <a:chOff x="6248400" y="5241925"/>
                <a:chExt cx="228600" cy="244475"/>
              </a:xfrm>
            </p:grpSpPr>
            <p:sp>
              <p:nvSpPr>
                <p:cNvPr id="234" name="Shape 234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35" name="Shape 235"/>
                <p:cNvSpPr txBox="1"/>
                <p:nvPr/>
              </p:nvSpPr>
              <p:spPr>
                <a:xfrm>
                  <a:off x="6248400" y="5241925"/>
                  <a:ext cx="228600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a</a:t>
                  </a:r>
                </a:p>
              </p:txBody>
            </p:sp>
          </p:grpSp>
          <p:cxnSp>
            <p:nvCxnSpPr>
              <p:cNvPr id="236" name="Shape 236"/>
              <p:cNvCxnSpPr/>
              <p:nvPr/>
            </p:nvCxnSpPr>
            <p:spPr>
              <a:xfrm rot="10800000">
                <a:off x="6356350" y="5102224"/>
                <a:ext cx="0" cy="228600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237" name="Shape 237"/>
            <p:cNvGrpSpPr/>
            <p:nvPr/>
          </p:nvGrpSpPr>
          <p:grpSpPr>
            <a:xfrm>
              <a:off x="6476999" y="3946525"/>
              <a:ext cx="685800" cy="360362"/>
              <a:chOff x="6476999" y="3946525"/>
              <a:chExt cx="685800" cy="360362"/>
            </a:xfrm>
          </p:grpSpPr>
          <p:grpSp>
            <p:nvGrpSpPr>
              <p:cNvPr id="238" name="Shape 238"/>
              <p:cNvGrpSpPr/>
              <p:nvPr/>
            </p:nvGrpSpPr>
            <p:grpSpPr>
              <a:xfrm>
                <a:off x="6934200" y="3946525"/>
                <a:ext cx="228600" cy="244475"/>
                <a:chOff x="6248400" y="5241925"/>
                <a:chExt cx="228600" cy="244475"/>
              </a:xfrm>
            </p:grpSpPr>
            <p:sp>
              <p:nvSpPr>
                <p:cNvPr id="239" name="Shape 239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40" name="Shape 240"/>
                <p:cNvSpPr txBox="1"/>
                <p:nvPr/>
              </p:nvSpPr>
              <p:spPr>
                <a:xfrm>
                  <a:off x="6248400" y="5241925"/>
                  <a:ext cx="228600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b</a:t>
                  </a:r>
                </a:p>
              </p:txBody>
            </p:sp>
          </p:grpSp>
          <p:cxnSp>
            <p:nvCxnSpPr>
              <p:cNvPr id="241" name="Shape 241"/>
              <p:cNvCxnSpPr/>
              <p:nvPr/>
            </p:nvCxnSpPr>
            <p:spPr>
              <a:xfrm flipH="1">
                <a:off x="6476999" y="4078287"/>
                <a:ext cx="457200" cy="228600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242" name="Shape 242"/>
            <p:cNvGrpSpPr/>
            <p:nvPr/>
          </p:nvGrpSpPr>
          <p:grpSpPr>
            <a:xfrm>
              <a:off x="5441950" y="2917825"/>
              <a:ext cx="914399" cy="427036"/>
              <a:chOff x="5441950" y="2917825"/>
              <a:chExt cx="914399" cy="427036"/>
            </a:xfrm>
          </p:grpSpPr>
          <p:grpSp>
            <p:nvGrpSpPr>
              <p:cNvPr id="243" name="Shape 243"/>
              <p:cNvGrpSpPr/>
              <p:nvPr/>
            </p:nvGrpSpPr>
            <p:grpSpPr>
              <a:xfrm>
                <a:off x="5441950" y="3100386"/>
                <a:ext cx="228600" cy="244475"/>
                <a:chOff x="6248400" y="5241925"/>
                <a:chExt cx="228600" cy="244475"/>
              </a:xfrm>
            </p:grpSpPr>
            <p:sp>
              <p:nvSpPr>
                <p:cNvPr id="244" name="Shape 244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45" name="Shape 245"/>
                <p:cNvSpPr txBox="1"/>
                <p:nvPr/>
              </p:nvSpPr>
              <p:spPr>
                <a:xfrm>
                  <a:off x="6248400" y="5241925"/>
                  <a:ext cx="228600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c</a:t>
                  </a:r>
                </a:p>
              </p:txBody>
            </p:sp>
          </p:grpSp>
          <p:cxnSp>
            <p:nvCxnSpPr>
              <p:cNvPr id="246" name="Shape 246"/>
              <p:cNvCxnSpPr/>
              <p:nvPr/>
            </p:nvCxnSpPr>
            <p:spPr>
              <a:xfrm rot="10800000" flipH="1">
                <a:off x="5670550" y="2917825"/>
                <a:ext cx="685799" cy="304799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247" name="Shape 247"/>
            <p:cNvGrpSpPr/>
            <p:nvPr/>
          </p:nvGrpSpPr>
          <p:grpSpPr>
            <a:xfrm>
              <a:off x="4419600" y="2330450"/>
              <a:ext cx="914399" cy="260349"/>
              <a:chOff x="4419600" y="2330450"/>
              <a:chExt cx="914399" cy="260349"/>
            </a:xfrm>
          </p:grpSpPr>
          <p:grpSp>
            <p:nvGrpSpPr>
              <p:cNvPr id="248" name="Shape 248"/>
              <p:cNvGrpSpPr/>
              <p:nvPr/>
            </p:nvGrpSpPr>
            <p:grpSpPr>
              <a:xfrm>
                <a:off x="4419600" y="2346325"/>
                <a:ext cx="228600" cy="244475"/>
                <a:chOff x="6248400" y="5241925"/>
                <a:chExt cx="228600" cy="244475"/>
              </a:xfrm>
            </p:grpSpPr>
            <p:sp>
              <p:nvSpPr>
                <p:cNvPr id="249" name="Shape 249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50" name="Shape 250"/>
                <p:cNvSpPr txBox="1"/>
                <p:nvPr/>
              </p:nvSpPr>
              <p:spPr>
                <a:xfrm>
                  <a:off x="6248400" y="5241925"/>
                  <a:ext cx="228600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d</a:t>
                  </a:r>
                </a:p>
              </p:txBody>
            </p:sp>
          </p:grpSp>
          <p:cxnSp>
            <p:nvCxnSpPr>
              <p:cNvPr id="251" name="Shape 251"/>
              <p:cNvCxnSpPr/>
              <p:nvPr/>
            </p:nvCxnSpPr>
            <p:spPr>
              <a:xfrm rot="10800000" flipH="1">
                <a:off x="4648200" y="2330450"/>
                <a:ext cx="685799" cy="107949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252" name="Shape 252"/>
            <p:cNvGrpSpPr/>
            <p:nvPr/>
          </p:nvGrpSpPr>
          <p:grpSpPr>
            <a:xfrm>
              <a:off x="7126287" y="2711449"/>
              <a:ext cx="228600" cy="777875"/>
              <a:chOff x="7126287" y="2711449"/>
              <a:chExt cx="228600" cy="777875"/>
            </a:xfrm>
          </p:grpSpPr>
          <p:grpSp>
            <p:nvGrpSpPr>
              <p:cNvPr id="253" name="Shape 253"/>
              <p:cNvGrpSpPr/>
              <p:nvPr/>
            </p:nvGrpSpPr>
            <p:grpSpPr>
              <a:xfrm>
                <a:off x="7126287" y="3244850"/>
                <a:ext cx="228600" cy="244475"/>
                <a:chOff x="6248400" y="5241925"/>
                <a:chExt cx="228600" cy="244475"/>
              </a:xfrm>
            </p:grpSpPr>
            <p:sp>
              <p:nvSpPr>
                <p:cNvPr id="254" name="Shape 254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55" name="Shape 255"/>
                <p:cNvSpPr txBox="1"/>
                <p:nvPr/>
              </p:nvSpPr>
              <p:spPr>
                <a:xfrm>
                  <a:off x="6248400" y="5241925"/>
                  <a:ext cx="228600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</a:t>
                  </a:r>
                </a:p>
              </p:txBody>
            </p:sp>
          </p:grpSp>
          <p:cxnSp>
            <p:nvCxnSpPr>
              <p:cNvPr id="256" name="Shape 256"/>
              <p:cNvCxnSpPr/>
              <p:nvPr/>
            </p:nvCxnSpPr>
            <p:spPr>
              <a:xfrm rot="10800000" flipH="1">
                <a:off x="7226300" y="2711449"/>
                <a:ext cx="120649" cy="549275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sp>
        <p:nvSpPr>
          <p:cNvPr id="257" name="Shape 257"/>
          <p:cNvSpPr txBox="1"/>
          <p:nvPr/>
        </p:nvSpPr>
        <p:spPr>
          <a:xfrm>
            <a:off x="4106862" y="3124200"/>
            <a:ext cx="2057400" cy="236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587" marR="0" lvl="0" indent="-1587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a. Vagina</a:t>
            </a:r>
          </a:p>
          <a:p>
            <a:pPr marL="1587" marR="0" lvl="0" indent="-1587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b. Cervix</a:t>
            </a:r>
          </a:p>
          <a:p>
            <a:pPr marL="1587" marR="0" lvl="0" indent="-1587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c. Womb (uterus)</a:t>
            </a:r>
          </a:p>
          <a:p>
            <a:pPr marL="1587" marR="0" lvl="0" indent="-1587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d. Fallopian tube</a:t>
            </a:r>
          </a:p>
          <a:p>
            <a:pPr marL="1587" marR="0" lvl="0" indent="-1587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e. Ovary</a:t>
            </a:r>
          </a:p>
        </p:txBody>
      </p:sp>
      <p:pic>
        <p:nvPicPr>
          <p:cNvPr id="258" name="Shape 2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13636" y="4191000"/>
            <a:ext cx="1477961" cy="1176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Shape 263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264" name="Shape 264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13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266" name="Shape 266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67" name="Shape 267"/>
          <p:cNvGrpSpPr/>
          <p:nvPr/>
        </p:nvGrpSpPr>
        <p:grpSpPr>
          <a:xfrm>
            <a:off x="5791200" y="1295400"/>
            <a:ext cx="3175000" cy="3349625"/>
            <a:chOff x="4419600" y="2209800"/>
            <a:chExt cx="3505200" cy="3349625"/>
          </a:xfrm>
        </p:grpSpPr>
        <p:pic>
          <p:nvPicPr>
            <p:cNvPr id="268" name="Shape 26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724400" y="2209800"/>
              <a:ext cx="3200400" cy="318452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69" name="Shape 269"/>
            <p:cNvGrpSpPr/>
            <p:nvPr/>
          </p:nvGrpSpPr>
          <p:grpSpPr>
            <a:xfrm>
              <a:off x="6246812" y="5102224"/>
              <a:ext cx="230187" cy="457200"/>
              <a:chOff x="6246812" y="5102224"/>
              <a:chExt cx="230187" cy="457200"/>
            </a:xfrm>
          </p:grpSpPr>
          <p:grpSp>
            <p:nvGrpSpPr>
              <p:cNvPr id="270" name="Shape 270"/>
              <p:cNvGrpSpPr/>
              <p:nvPr/>
            </p:nvGrpSpPr>
            <p:grpSpPr>
              <a:xfrm>
                <a:off x="6246812" y="5314950"/>
                <a:ext cx="230187" cy="244475"/>
                <a:chOff x="6246812" y="5241925"/>
                <a:chExt cx="230187" cy="244475"/>
              </a:xfrm>
            </p:grpSpPr>
            <p:sp>
              <p:nvSpPr>
                <p:cNvPr id="271" name="Shape 271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72" name="Shape 272"/>
                <p:cNvSpPr txBox="1"/>
                <p:nvPr/>
              </p:nvSpPr>
              <p:spPr>
                <a:xfrm>
                  <a:off x="6246812" y="5241925"/>
                  <a:ext cx="230186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a</a:t>
                  </a:r>
                </a:p>
              </p:txBody>
            </p:sp>
          </p:grpSp>
          <p:cxnSp>
            <p:nvCxnSpPr>
              <p:cNvPr id="273" name="Shape 273"/>
              <p:cNvCxnSpPr/>
              <p:nvPr/>
            </p:nvCxnSpPr>
            <p:spPr>
              <a:xfrm rot="10800000">
                <a:off x="6356350" y="5102224"/>
                <a:ext cx="0" cy="228600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274" name="Shape 274"/>
            <p:cNvGrpSpPr/>
            <p:nvPr/>
          </p:nvGrpSpPr>
          <p:grpSpPr>
            <a:xfrm>
              <a:off x="6476999" y="3946525"/>
              <a:ext cx="685800" cy="360362"/>
              <a:chOff x="6476999" y="3946525"/>
              <a:chExt cx="685800" cy="360362"/>
            </a:xfrm>
          </p:grpSpPr>
          <p:grpSp>
            <p:nvGrpSpPr>
              <p:cNvPr id="275" name="Shape 275"/>
              <p:cNvGrpSpPr/>
              <p:nvPr/>
            </p:nvGrpSpPr>
            <p:grpSpPr>
              <a:xfrm>
                <a:off x="6934200" y="3946525"/>
                <a:ext cx="228600" cy="244475"/>
                <a:chOff x="6248400" y="5241925"/>
                <a:chExt cx="228600" cy="244475"/>
              </a:xfrm>
            </p:grpSpPr>
            <p:sp>
              <p:nvSpPr>
                <p:cNvPr id="276" name="Shape 276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77" name="Shape 277"/>
                <p:cNvSpPr txBox="1"/>
                <p:nvPr/>
              </p:nvSpPr>
              <p:spPr>
                <a:xfrm>
                  <a:off x="6248400" y="5241925"/>
                  <a:ext cx="228600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b</a:t>
                  </a:r>
                </a:p>
              </p:txBody>
            </p:sp>
          </p:grpSp>
          <p:cxnSp>
            <p:nvCxnSpPr>
              <p:cNvPr id="278" name="Shape 278"/>
              <p:cNvCxnSpPr/>
              <p:nvPr/>
            </p:nvCxnSpPr>
            <p:spPr>
              <a:xfrm flipH="1">
                <a:off x="6476999" y="4078287"/>
                <a:ext cx="457200" cy="228600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279" name="Shape 279"/>
            <p:cNvGrpSpPr/>
            <p:nvPr/>
          </p:nvGrpSpPr>
          <p:grpSpPr>
            <a:xfrm>
              <a:off x="5441950" y="2917825"/>
              <a:ext cx="914399" cy="427036"/>
              <a:chOff x="5441950" y="2917825"/>
              <a:chExt cx="914399" cy="427036"/>
            </a:xfrm>
          </p:grpSpPr>
          <p:grpSp>
            <p:nvGrpSpPr>
              <p:cNvPr id="280" name="Shape 280"/>
              <p:cNvGrpSpPr/>
              <p:nvPr/>
            </p:nvGrpSpPr>
            <p:grpSpPr>
              <a:xfrm>
                <a:off x="5441950" y="3100386"/>
                <a:ext cx="228600" cy="244475"/>
                <a:chOff x="6248400" y="5241925"/>
                <a:chExt cx="228600" cy="244475"/>
              </a:xfrm>
            </p:grpSpPr>
            <p:sp>
              <p:nvSpPr>
                <p:cNvPr id="281" name="Shape 281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82" name="Shape 282"/>
                <p:cNvSpPr txBox="1"/>
                <p:nvPr/>
              </p:nvSpPr>
              <p:spPr>
                <a:xfrm>
                  <a:off x="6248400" y="5241925"/>
                  <a:ext cx="228600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c</a:t>
                  </a:r>
                </a:p>
              </p:txBody>
            </p:sp>
          </p:grpSp>
          <p:cxnSp>
            <p:nvCxnSpPr>
              <p:cNvPr id="283" name="Shape 283"/>
              <p:cNvCxnSpPr/>
              <p:nvPr/>
            </p:nvCxnSpPr>
            <p:spPr>
              <a:xfrm rot="10800000" flipH="1">
                <a:off x="5670550" y="2917825"/>
                <a:ext cx="685799" cy="304799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284" name="Shape 284"/>
            <p:cNvGrpSpPr/>
            <p:nvPr/>
          </p:nvGrpSpPr>
          <p:grpSpPr>
            <a:xfrm>
              <a:off x="4419600" y="2330450"/>
              <a:ext cx="914399" cy="260349"/>
              <a:chOff x="4419600" y="2330450"/>
              <a:chExt cx="914399" cy="260349"/>
            </a:xfrm>
          </p:grpSpPr>
          <p:grpSp>
            <p:nvGrpSpPr>
              <p:cNvPr id="285" name="Shape 285"/>
              <p:cNvGrpSpPr/>
              <p:nvPr/>
            </p:nvGrpSpPr>
            <p:grpSpPr>
              <a:xfrm>
                <a:off x="4419600" y="2346325"/>
                <a:ext cx="230186" cy="244475"/>
                <a:chOff x="6248400" y="5241925"/>
                <a:chExt cx="230186" cy="244475"/>
              </a:xfrm>
            </p:grpSpPr>
            <p:sp>
              <p:nvSpPr>
                <p:cNvPr id="286" name="Shape 286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87" name="Shape 287"/>
                <p:cNvSpPr txBox="1"/>
                <p:nvPr/>
              </p:nvSpPr>
              <p:spPr>
                <a:xfrm>
                  <a:off x="6248400" y="5241925"/>
                  <a:ext cx="230186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d</a:t>
                  </a:r>
                </a:p>
              </p:txBody>
            </p:sp>
          </p:grpSp>
          <p:cxnSp>
            <p:nvCxnSpPr>
              <p:cNvPr id="288" name="Shape 288"/>
              <p:cNvCxnSpPr/>
              <p:nvPr/>
            </p:nvCxnSpPr>
            <p:spPr>
              <a:xfrm rot="10800000" flipH="1">
                <a:off x="4648200" y="2330450"/>
                <a:ext cx="685799" cy="107949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289" name="Shape 289"/>
            <p:cNvGrpSpPr/>
            <p:nvPr/>
          </p:nvGrpSpPr>
          <p:grpSpPr>
            <a:xfrm>
              <a:off x="7126287" y="2711449"/>
              <a:ext cx="228600" cy="777875"/>
              <a:chOff x="7126287" y="2711449"/>
              <a:chExt cx="228600" cy="777875"/>
            </a:xfrm>
          </p:grpSpPr>
          <p:grpSp>
            <p:nvGrpSpPr>
              <p:cNvPr id="290" name="Shape 290"/>
              <p:cNvGrpSpPr/>
              <p:nvPr/>
            </p:nvGrpSpPr>
            <p:grpSpPr>
              <a:xfrm>
                <a:off x="7126287" y="3244850"/>
                <a:ext cx="228600" cy="244475"/>
                <a:chOff x="6248400" y="5241925"/>
                <a:chExt cx="228600" cy="244475"/>
              </a:xfrm>
            </p:grpSpPr>
            <p:sp>
              <p:nvSpPr>
                <p:cNvPr id="291" name="Shape 291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292" name="Shape 292"/>
                <p:cNvSpPr txBox="1"/>
                <p:nvPr/>
              </p:nvSpPr>
              <p:spPr>
                <a:xfrm>
                  <a:off x="6248400" y="5241925"/>
                  <a:ext cx="228600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</a:t>
                  </a:r>
                </a:p>
              </p:txBody>
            </p:sp>
          </p:grpSp>
          <p:cxnSp>
            <p:nvCxnSpPr>
              <p:cNvPr id="293" name="Shape 293"/>
              <p:cNvCxnSpPr/>
              <p:nvPr/>
            </p:nvCxnSpPr>
            <p:spPr>
              <a:xfrm rot="10800000" flipH="1">
                <a:off x="7226300" y="2711449"/>
                <a:ext cx="120649" cy="549275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381000" y="333375"/>
            <a:ext cx="6019799" cy="55340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0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2 important stages: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39062"/>
              <a:buFont typeface="Tahoma"/>
              <a:buNone/>
            </a:pPr>
            <a:endParaRPr sz="3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</a:t>
            </a:r>
            <a:r>
              <a:rPr lang="en-US" sz="2400" b="1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Menstruation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menstrual cycle is controlled by hormones</a:t>
            </a:r>
            <a:b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released from the pituitary gland.</a:t>
            </a:r>
            <a:b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Most menstrual cycles last for about 28 days.</a:t>
            </a:r>
            <a:b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first day of the period marks the start</a:t>
            </a:r>
            <a:b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of the cycle and is counted as day 1.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the uterus does not receive a fertilised ovum,</a:t>
            </a:r>
            <a:b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lining of the uterus breaks down and is</a:t>
            </a:r>
            <a:b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shed over the next few days.</a:t>
            </a:r>
            <a:b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is called </a:t>
            </a:r>
            <a:r>
              <a:rPr lang="en-US" sz="1800" b="0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menstruation</a:t>
            </a: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lining of the uterus begins to thicken and</a:t>
            </a:r>
            <a:b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 ovum begins to develop.</a:t>
            </a:r>
          </a:p>
        </p:txBody>
      </p:sp>
      <p:grpSp>
        <p:nvGrpSpPr>
          <p:cNvPr id="295" name="Shape 295"/>
          <p:cNvGrpSpPr/>
          <p:nvPr/>
        </p:nvGrpSpPr>
        <p:grpSpPr>
          <a:xfrm>
            <a:off x="5829300" y="4800600"/>
            <a:ext cx="3086100" cy="990599"/>
            <a:chOff x="5829300" y="4800600"/>
            <a:chExt cx="3086100" cy="990599"/>
          </a:xfrm>
        </p:grpSpPr>
        <p:sp>
          <p:nvSpPr>
            <p:cNvPr id="296" name="Shape 296"/>
            <p:cNvSpPr txBox="1"/>
            <p:nvPr/>
          </p:nvSpPr>
          <p:spPr>
            <a:xfrm>
              <a:off x="7467600" y="4800600"/>
              <a:ext cx="1447800" cy="76200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1587" marR="0" lvl="0" indent="-1587" algn="l" rtl="0">
                <a:lnSpc>
                  <a:spcPct val="157142"/>
                </a:lnSpc>
                <a:spcBef>
                  <a:spcPts val="0"/>
                </a:spcBef>
                <a:buSzPct val="25000"/>
                <a:buFont typeface="Comic Sans MS"/>
                <a:buNone/>
              </a:pPr>
              <a:r>
                <a:rPr lang="en-US" sz="1400" b="0" i="1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d. Fallopian tube</a:t>
              </a:r>
            </a:p>
            <a:p>
              <a:pPr marL="1587" marR="0" lvl="0" indent="-1587" algn="l" rtl="0">
                <a:lnSpc>
                  <a:spcPct val="157142"/>
                </a:lnSpc>
                <a:spcBef>
                  <a:spcPts val="0"/>
                </a:spcBef>
                <a:buSzPct val="25000"/>
                <a:buFont typeface="Comic Sans MS"/>
                <a:buNone/>
              </a:pPr>
              <a:r>
                <a:rPr lang="en-US" sz="1400" b="0" i="1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e. Ovary</a:t>
              </a:r>
            </a:p>
          </p:txBody>
        </p:sp>
        <p:sp>
          <p:nvSpPr>
            <p:cNvPr id="297" name="Shape 297"/>
            <p:cNvSpPr txBox="1"/>
            <p:nvPr/>
          </p:nvSpPr>
          <p:spPr>
            <a:xfrm>
              <a:off x="5829300" y="4800600"/>
              <a:ext cx="1752600" cy="9905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1587" marR="0" lvl="0" indent="-1587" algn="l" rtl="0">
                <a:lnSpc>
                  <a:spcPct val="157142"/>
                </a:lnSpc>
                <a:spcBef>
                  <a:spcPts val="0"/>
                </a:spcBef>
                <a:buSzPct val="25000"/>
                <a:buFont typeface="Comic Sans MS"/>
                <a:buNone/>
              </a:pPr>
              <a:r>
                <a:rPr lang="en-US" sz="1400" b="0" i="1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a. Vagina</a:t>
              </a:r>
            </a:p>
            <a:p>
              <a:pPr marL="1587" marR="0" lvl="0" indent="-1587" algn="l" rtl="0">
                <a:lnSpc>
                  <a:spcPct val="157142"/>
                </a:lnSpc>
                <a:spcBef>
                  <a:spcPts val="0"/>
                </a:spcBef>
                <a:buSzPct val="25000"/>
                <a:buFont typeface="Comic Sans MS"/>
                <a:buNone/>
              </a:pPr>
              <a:r>
                <a:rPr lang="en-US" sz="1400" b="0" i="1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b. Cervix</a:t>
              </a:r>
            </a:p>
            <a:p>
              <a:pPr marL="1587" marR="0" lvl="0" indent="-1587" algn="l" rtl="0">
                <a:lnSpc>
                  <a:spcPct val="157142"/>
                </a:lnSpc>
                <a:spcBef>
                  <a:spcPts val="0"/>
                </a:spcBef>
                <a:buSzPct val="25000"/>
                <a:buFont typeface="Comic Sans MS"/>
                <a:buNone/>
              </a:pPr>
              <a:r>
                <a:rPr lang="en-US" sz="1400" b="0" i="1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c. Womb (uterus)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228600" y="714375"/>
            <a:ext cx="5627686" cy="4772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</a:t>
            </a:r>
            <a:r>
              <a:rPr lang="en-US" sz="2400" b="1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US" sz="24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Ovulation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about the 14</a:t>
            </a:r>
            <a:r>
              <a:rPr lang="en-US" sz="1800" b="0" i="1" u="none" strike="noStrike" cap="none" baseline="30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</a:t>
            </a: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day of the cycle an ovum is released into the fallopian tube.</a:t>
            </a:r>
            <a:b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is called </a:t>
            </a:r>
            <a:r>
              <a:rPr lang="en-US" sz="1800" b="0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ovulation</a:t>
            </a: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ovum travels towards the uterus.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lining of the uterus continues to thicken</a:t>
            </a:r>
            <a:b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gets full of blood in case a fertilised</a:t>
            </a:r>
            <a:b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ovum arrives.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If the ovum is not fertilised it will dissolve and</a:t>
            </a:r>
            <a:b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period will occur.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39062"/>
              <a:buFont typeface="Tahoma"/>
              <a:buNone/>
            </a:pPr>
            <a:endParaRPr sz="3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1800" b="0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Then the cycle starts again…</a:t>
            </a:r>
          </a:p>
        </p:txBody>
      </p:sp>
      <p:grpSp>
        <p:nvGrpSpPr>
          <p:cNvPr id="303" name="Shape 303"/>
          <p:cNvGrpSpPr/>
          <p:nvPr/>
        </p:nvGrpSpPr>
        <p:grpSpPr>
          <a:xfrm>
            <a:off x="0" y="5862637"/>
            <a:ext cx="9144000" cy="461962"/>
            <a:chOff x="0" y="5862637"/>
            <a:chExt cx="9144000" cy="461962"/>
          </a:xfrm>
        </p:grpSpPr>
        <p:sp>
          <p:nvSpPr>
            <p:cNvPr id="304" name="Shape 304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5" name="Shape 305"/>
            <p:cNvSpPr txBox="1"/>
            <p:nvPr/>
          </p:nvSpPr>
          <p:spPr>
            <a:xfrm>
              <a:off x="1752600" y="5862637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14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306" name="Shape 306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07" name="Shape 307"/>
          <p:cNvGrpSpPr/>
          <p:nvPr/>
        </p:nvGrpSpPr>
        <p:grpSpPr>
          <a:xfrm>
            <a:off x="5562600" y="1295400"/>
            <a:ext cx="3403600" cy="3349625"/>
            <a:chOff x="4419600" y="2209800"/>
            <a:chExt cx="3505200" cy="3349625"/>
          </a:xfrm>
        </p:grpSpPr>
        <p:pic>
          <p:nvPicPr>
            <p:cNvPr id="308" name="Shape 30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724400" y="2209800"/>
              <a:ext cx="3200400" cy="318452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09" name="Shape 309"/>
            <p:cNvGrpSpPr/>
            <p:nvPr/>
          </p:nvGrpSpPr>
          <p:grpSpPr>
            <a:xfrm>
              <a:off x="6248400" y="5102224"/>
              <a:ext cx="228600" cy="457200"/>
              <a:chOff x="6248400" y="5102224"/>
              <a:chExt cx="228600" cy="457200"/>
            </a:xfrm>
          </p:grpSpPr>
          <p:grpSp>
            <p:nvGrpSpPr>
              <p:cNvPr id="310" name="Shape 310"/>
              <p:cNvGrpSpPr/>
              <p:nvPr/>
            </p:nvGrpSpPr>
            <p:grpSpPr>
              <a:xfrm>
                <a:off x="6248400" y="5314950"/>
                <a:ext cx="228600" cy="244475"/>
                <a:chOff x="6248400" y="5241925"/>
                <a:chExt cx="228600" cy="244475"/>
              </a:xfrm>
            </p:grpSpPr>
            <p:sp>
              <p:nvSpPr>
                <p:cNvPr id="311" name="Shape 311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312" name="Shape 312"/>
                <p:cNvSpPr txBox="1"/>
                <p:nvPr/>
              </p:nvSpPr>
              <p:spPr>
                <a:xfrm>
                  <a:off x="6248400" y="5241925"/>
                  <a:ext cx="228600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a</a:t>
                  </a:r>
                </a:p>
              </p:txBody>
            </p:sp>
          </p:grpSp>
          <p:cxnSp>
            <p:nvCxnSpPr>
              <p:cNvPr id="313" name="Shape 313"/>
              <p:cNvCxnSpPr/>
              <p:nvPr/>
            </p:nvCxnSpPr>
            <p:spPr>
              <a:xfrm rot="10800000">
                <a:off x="6356350" y="5102224"/>
                <a:ext cx="0" cy="228600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314" name="Shape 314"/>
            <p:cNvGrpSpPr/>
            <p:nvPr/>
          </p:nvGrpSpPr>
          <p:grpSpPr>
            <a:xfrm>
              <a:off x="6476999" y="3946525"/>
              <a:ext cx="685800" cy="360362"/>
              <a:chOff x="6476999" y="3946525"/>
              <a:chExt cx="685800" cy="360362"/>
            </a:xfrm>
          </p:grpSpPr>
          <p:grpSp>
            <p:nvGrpSpPr>
              <p:cNvPr id="315" name="Shape 315"/>
              <p:cNvGrpSpPr/>
              <p:nvPr/>
            </p:nvGrpSpPr>
            <p:grpSpPr>
              <a:xfrm>
                <a:off x="6934200" y="3946525"/>
                <a:ext cx="228600" cy="244475"/>
                <a:chOff x="6248400" y="5241925"/>
                <a:chExt cx="228600" cy="244475"/>
              </a:xfrm>
            </p:grpSpPr>
            <p:sp>
              <p:nvSpPr>
                <p:cNvPr id="316" name="Shape 316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317" name="Shape 317"/>
                <p:cNvSpPr txBox="1"/>
                <p:nvPr/>
              </p:nvSpPr>
              <p:spPr>
                <a:xfrm>
                  <a:off x="6248400" y="5241925"/>
                  <a:ext cx="228600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b</a:t>
                  </a:r>
                </a:p>
              </p:txBody>
            </p:sp>
          </p:grpSp>
          <p:cxnSp>
            <p:nvCxnSpPr>
              <p:cNvPr id="318" name="Shape 318"/>
              <p:cNvCxnSpPr/>
              <p:nvPr/>
            </p:nvCxnSpPr>
            <p:spPr>
              <a:xfrm flipH="1">
                <a:off x="6476999" y="4078287"/>
                <a:ext cx="457200" cy="228600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319" name="Shape 319"/>
            <p:cNvGrpSpPr/>
            <p:nvPr/>
          </p:nvGrpSpPr>
          <p:grpSpPr>
            <a:xfrm>
              <a:off x="5441950" y="2917825"/>
              <a:ext cx="914399" cy="427036"/>
              <a:chOff x="5441950" y="2917825"/>
              <a:chExt cx="914399" cy="427036"/>
            </a:xfrm>
          </p:grpSpPr>
          <p:grpSp>
            <p:nvGrpSpPr>
              <p:cNvPr id="320" name="Shape 320"/>
              <p:cNvGrpSpPr/>
              <p:nvPr/>
            </p:nvGrpSpPr>
            <p:grpSpPr>
              <a:xfrm>
                <a:off x="5441950" y="3100386"/>
                <a:ext cx="228600" cy="244475"/>
                <a:chOff x="6248400" y="5241925"/>
                <a:chExt cx="228600" cy="244475"/>
              </a:xfrm>
            </p:grpSpPr>
            <p:sp>
              <p:nvSpPr>
                <p:cNvPr id="321" name="Shape 321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322" name="Shape 322"/>
                <p:cNvSpPr txBox="1"/>
                <p:nvPr/>
              </p:nvSpPr>
              <p:spPr>
                <a:xfrm>
                  <a:off x="6248400" y="5241925"/>
                  <a:ext cx="228600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c</a:t>
                  </a:r>
                </a:p>
              </p:txBody>
            </p:sp>
          </p:grpSp>
          <p:cxnSp>
            <p:nvCxnSpPr>
              <p:cNvPr id="323" name="Shape 323"/>
              <p:cNvCxnSpPr/>
              <p:nvPr/>
            </p:nvCxnSpPr>
            <p:spPr>
              <a:xfrm rot="10800000" flipH="1">
                <a:off x="5670550" y="2917825"/>
                <a:ext cx="685799" cy="304799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324" name="Shape 324"/>
            <p:cNvGrpSpPr/>
            <p:nvPr/>
          </p:nvGrpSpPr>
          <p:grpSpPr>
            <a:xfrm>
              <a:off x="4419600" y="2330450"/>
              <a:ext cx="914399" cy="260349"/>
              <a:chOff x="4419600" y="2330450"/>
              <a:chExt cx="914399" cy="260349"/>
            </a:xfrm>
          </p:grpSpPr>
          <p:grpSp>
            <p:nvGrpSpPr>
              <p:cNvPr id="325" name="Shape 325"/>
              <p:cNvGrpSpPr/>
              <p:nvPr/>
            </p:nvGrpSpPr>
            <p:grpSpPr>
              <a:xfrm>
                <a:off x="4419600" y="2346325"/>
                <a:ext cx="228600" cy="244475"/>
                <a:chOff x="6248400" y="5241925"/>
                <a:chExt cx="228600" cy="244475"/>
              </a:xfrm>
            </p:grpSpPr>
            <p:sp>
              <p:nvSpPr>
                <p:cNvPr id="326" name="Shape 326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327" name="Shape 327"/>
                <p:cNvSpPr txBox="1"/>
                <p:nvPr/>
              </p:nvSpPr>
              <p:spPr>
                <a:xfrm>
                  <a:off x="6248400" y="5241925"/>
                  <a:ext cx="228600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d</a:t>
                  </a:r>
                </a:p>
              </p:txBody>
            </p:sp>
          </p:grpSp>
          <p:cxnSp>
            <p:nvCxnSpPr>
              <p:cNvPr id="328" name="Shape 328"/>
              <p:cNvCxnSpPr/>
              <p:nvPr/>
            </p:nvCxnSpPr>
            <p:spPr>
              <a:xfrm rot="10800000" flipH="1">
                <a:off x="4648200" y="2330450"/>
                <a:ext cx="685799" cy="107949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  <p:grpSp>
          <p:nvGrpSpPr>
            <p:cNvPr id="329" name="Shape 329"/>
            <p:cNvGrpSpPr/>
            <p:nvPr/>
          </p:nvGrpSpPr>
          <p:grpSpPr>
            <a:xfrm>
              <a:off x="7126287" y="2711449"/>
              <a:ext cx="228600" cy="777875"/>
              <a:chOff x="7126287" y="2711449"/>
              <a:chExt cx="228600" cy="777875"/>
            </a:xfrm>
          </p:grpSpPr>
          <p:grpSp>
            <p:nvGrpSpPr>
              <p:cNvPr id="330" name="Shape 330"/>
              <p:cNvGrpSpPr/>
              <p:nvPr/>
            </p:nvGrpSpPr>
            <p:grpSpPr>
              <a:xfrm>
                <a:off x="7126287" y="3244850"/>
                <a:ext cx="228600" cy="244475"/>
                <a:chOff x="6248400" y="5241925"/>
                <a:chExt cx="228600" cy="244475"/>
              </a:xfrm>
            </p:grpSpPr>
            <p:sp>
              <p:nvSpPr>
                <p:cNvPr id="331" name="Shape 331"/>
                <p:cNvSpPr txBox="1"/>
                <p:nvPr/>
              </p:nvSpPr>
              <p:spPr>
                <a:xfrm>
                  <a:off x="6248400" y="5257800"/>
                  <a:ext cx="228600" cy="228600"/>
                </a:xfrm>
                <a:prstGeom prst="rect">
                  <a:avLst/>
                </a:prstGeom>
                <a:solidFill>
                  <a:srgbClr val="6C18B0">
                    <a:alpha val="49803"/>
                  </a:srgb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  <p:sp>
              <p:nvSpPr>
                <p:cNvPr id="332" name="Shape 332"/>
                <p:cNvSpPr txBox="1"/>
                <p:nvPr/>
              </p:nvSpPr>
              <p:spPr>
                <a:xfrm>
                  <a:off x="6248400" y="5241925"/>
                  <a:ext cx="228600" cy="21272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0" tIns="0" rIns="0" bIns="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700"/>
                    </a:spcBef>
                    <a:buSzPct val="25000"/>
                    <a:buFont typeface="Comic Sans MS"/>
                    <a:buNone/>
                  </a:pPr>
                  <a:r>
                    <a:rPr lang="en-US" sz="1400" b="0" i="0" u="none" strike="noStrike" cap="none">
                      <a:solidFill>
                        <a:srgbClr val="FFFFFF"/>
                      </a:solidFill>
                      <a:latin typeface="Comic Sans MS"/>
                      <a:ea typeface="Comic Sans MS"/>
                      <a:cs typeface="Comic Sans MS"/>
                      <a:sym typeface="Comic Sans MS"/>
                    </a:rPr>
                    <a:t>e</a:t>
                  </a:r>
                </a:p>
              </p:txBody>
            </p:sp>
          </p:grpSp>
          <p:cxnSp>
            <p:nvCxnSpPr>
              <p:cNvPr id="333" name="Shape 333"/>
              <p:cNvCxnSpPr/>
              <p:nvPr/>
            </p:nvCxnSpPr>
            <p:spPr>
              <a:xfrm rot="10800000" flipH="1">
                <a:off x="7226300" y="2711449"/>
                <a:ext cx="120649" cy="549275"/>
              </a:xfrm>
              <a:prstGeom prst="straightConnector1">
                <a:avLst/>
              </a:prstGeom>
              <a:noFill/>
              <a:ln w="9525" cap="rnd" cmpd="sng">
                <a:solidFill>
                  <a:srgbClr val="6C18B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34" name="Shape 334"/>
          <p:cNvGrpSpPr/>
          <p:nvPr/>
        </p:nvGrpSpPr>
        <p:grpSpPr>
          <a:xfrm>
            <a:off x="5829300" y="4800600"/>
            <a:ext cx="3086100" cy="990599"/>
            <a:chOff x="5829300" y="4800600"/>
            <a:chExt cx="3086100" cy="990599"/>
          </a:xfrm>
        </p:grpSpPr>
        <p:sp>
          <p:nvSpPr>
            <p:cNvPr id="335" name="Shape 335"/>
            <p:cNvSpPr txBox="1"/>
            <p:nvPr/>
          </p:nvSpPr>
          <p:spPr>
            <a:xfrm>
              <a:off x="7467600" y="4800600"/>
              <a:ext cx="1447800" cy="76200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1587" marR="0" lvl="0" indent="-1587" algn="l" rtl="0">
                <a:lnSpc>
                  <a:spcPct val="157142"/>
                </a:lnSpc>
                <a:spcBef>
                  <a:spcPts val="0"/>
                </a:spcBef>
                <a:buSzPct val="25000"/>
                <a:buFont typeface="Comic Sans MS"/>
                <a:buNone/>
              </a:pPr>
              <a:r>
                <a:rPr lang="en-US" sz="1400" b="0" i="1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d. Fallopian tube</a:t>
              </a:r>
            </a:p>
            <a:p>
              <a:pPr marL="1587" marR="0" lvl="0" indent="-1587" algn="l" rtl="0">
                <a:lnSpc>
                  <a:spcPct val="157142"/>
                </a:lnSpc>
                <a:spcBef>
                  <a:spcPts val="0"/>
                </a:spcBef>
                <a:buSzPct val="25000"/>
                <a:buFont typeface="Comic Sans MS"/>
                <a:buNone/>
              </a:pPr>
              <a:r>
                <a:rPr lang="en-US" sz="1400" b="0" i="1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e. Ovary</a:t>
              </a:r>
            </a:p>
          </p:txBody>
        </p:sp>
        <p:sp>
          <p:nvSpPr>
            <p:cNvPr id="336" name="Shape 336"/>
            <p:cNvSpPr txBox="1"/>
            <p:nvPr/>
          </p:nvSpPr>
          <p:spPr>
            <a:xfrm>
              <a:off x="5829300" y="4800600"/>
              <a:ext cx="1752600" cy="9905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noAutofit/>
            </a:bodyPr>
            <a:lstStyle/>
            <a:p>
              <a:pPr marL="1587" marR="0" lvl="0" indent="-1587" algn="l" rtl="0">
                <a:lnSpc>
                  <a:spcPct val="157142"/>
                </a:lnSpc>
                <a:spcBef>
                  <a:spcPts val="0"/>
                </a:spcBef>
                <a:buSzPct val="25000"/>
                <a:buFont typeface="Comic Sans MS"/>
                <a:buNone/>
              </a:pPr>
              <a:r>
                <a:rPr lang="en-US" sz="1400" b="0" i="1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a. Vagina</a:t>
              </a:r>
            </a:p>
            <a:p>
              <a:pPr marL="1587" marR="0" lvl="0" indent="-1587" algn="l" rtl="0">
                <a:lnSpc>
                  <a:spcPct val="157142"/>
                </a:lnSpc>
                <a:spcBef>
                  <a:spcPts val="0"/>
                </a:spcBef>
                <a:buSzPct val="25000"/>
                <a:buFont typeface="Comic Sans MS"/>
                <a:buNone/>
              </a:pPr>
              <a:r>
                <a:rPr lang="en-US" sz="1400" b="0" i="1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b. Cervix</a:t>
              </a:r>
            </a:p>
            <a:p>
              <a:pPr marL="1587" marR="0" lvl="0" indent="-1587" algn="l" rtl="0">
                <a:lnSpc>
                  <a:spcPct val="157142"/>
                </a:lnSpc>
                <a:spcBef>
                  <a:spcPts val="0"/>
                </a:spcBef>
                <a:buSzPct val="25000"/>
                <a:buFont typeface="Comic Sans MS"/>
                <a:buNone/>
              </a:pPr>
              <a:r>
                <a:rPr lang="en-US" sz="1400" b="0" i="1" u="none" strike="noStrike" cap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c. Womb (uterus)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Shape 3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6800" y="1524000"/>
            <a:ext cx="2666999" cy="259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Shape 3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86400" y="1524000"/>
            <a:ext cx="2667000" cy="25908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3" name="Shape 343"/>
          <p:cNvGrpSpPr/>
          <p:nvPr/>
        </p:nvGrpSpPr>
        <p:grpSpPr>
          <a:xfrm>
            <a:off x="0" y="5862637"/>
            <a:ext cx="9144000" cy="461962"/>
            <a:chOff x="0" y="5862637"/>
            <a:chExt cx="9144000" cy="461962"/>
          </a:xfrm>
        </p:grpSpPr>
        <p:sp>
          <p:nvSpPr>
            <p:cNvPr id="344" name="Shape 344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5" name="Shape 345"/>
            <p:cNvSpPr txBox="1"/>
            <p:nvPr/>
          </p:nvSpPr>
          <p:spPr>
            <a:xfrm>
              <a:off x="1752600" y="5862637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15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346" name="Shape 346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129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600" b="0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changes are a natural part of growing up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0" y="4114800"/>
            <a:ext cx="9144000" cy="1752600"/>
          </a:xfrm>
          <a:prstGeom prst="rect">
            <a:avLst/>
          </a:prstGeom>
          <a:solidFill>
            <a:srgbClr val="CFBD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9" name="Shape 349"/>
          <p:cNvSpPr txBox="1"/>
          <p:nvPr/>
        </p:nvSpPr>
        <p:spPr>
          <a:xfrm>
            <a:off x="800100" y="4251325"/>
            <a:ext cx="7543800" cy="1463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8571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changes from child to adult mean they bring the ability and potential to become a mother or father.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381000" y="304800"/>
            <a:ext cx="8229600" cy="815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Prayer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381000" y="1524000"/>
            <a:ext cx="5759449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4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Think about how I am growing and developing. Celebrate these changes.</a:t>
            </a:r>
          </a:p>
        </p:txBody>
      </p:sp>
      <p:pic>
        <p:nvPicPr>
          <p:cNvPr id="356" name="Shape 3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5250" y="990600"/>
            <a:ext cx="3630612" cy="48767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7" name="Shape 357"/>
          <p:cNvGrpSpPr/>
          <p:nvPr/>
        </p:nvGrpSpPr>
        <p:grpSpPr>
          <a:xfrm>
            <a:off x="0" y="5862637"/>
            <a:ext cx="9144000" cy="461962"/>
            <a:chOff x="0" y="5862637"/>
            <a:chExt cx="9144000" cy="461962"/>
          </a:xfrm>
        </p:grpSpPr>
        <p:sp>
          <p:nvSpPr>
            <p:cNvPr id="358" name="Shape 358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9" name="Shape 359"/>
            <p:cNvSpPr txBox="1"/>
            <p:nvPr/>
          </p:nvSpPr>
          <p:spPr>
            <a:xfrm>
              <a:off x="1752600" y="5862637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16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360" name="Shape 360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 txBox="1"/>
          <p:nvPr/>
        </p:nvSpPr>
        <p:spPr>
          <a:xfrm>
            <a:off x="228600" y="2895600"/>
            <a:ext cx="5410200" cy="2514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Giver and protector of life,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guide me as I grow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develop.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Amen.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/>
        </p:nvSpPr>
        <p:spPr>
          <a:xfrm>
            <a:off x="0" y="2362200"/>
            <a:ext cx="9144000" cy="3200399"/>
          </a:xfrm>
          <a:prstGeom prst="rect">
            <a:avLst/>
          </a:prstGeom>
          <a:solidFill>
            <a:srgbClr val="CFBD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1066800" y="2514600"/>
            <a:ext cx="7467600" cy="320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8181"/>
              </a:lnSpc>
              <a:spcBef>
                <a:spcPts val="660"/>
              </a:spcBef>
              <a:spcAft>
                <a:spcPts val="0"/>
              </a:spcAft>
              <a:buClr>
                <a:schemeClr val="hlink"/>
              </a:buClr>
              <a:buSzPct val="38636"/>
              <a:buFont typeface="Arial"/>
              <a:buChar char="●"/>
            </a:pPr>
            <a:r>
              <a:rPr lang="en-US" sz="2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Production of hormones triggers sexual desire,</a:t>
            </a:r>
            <a:br>
              <a:rPr lang="en-US" sz="2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arousal and urges</a:t>
            </a:r>
          </a:p>
          <a:p>
            <a:pPr marL="0" marR="0" lvl="0" indent="0" algn="l" rtl="0">
              <a:lnSpc>
                <a:spcPct val="118181"/>
              </a:lnSpc>
              <a:spcBef>
                <a:spcPts val="660"/>
              </a:spcBef>
              <a:spcAft>
                <a:spcPts val="0"/>
              </a:spcAft>
              <a:buClr>
                <a:schemeClr val="hlink"/>
              </a:buClr>
              <a:buSzPct val="38636"/>
              <a:buFont typeface="Arial"/>
              <a:buChar char="●"/>
            </a:pPr>
            <a:r>
              <a:rPr lang="en-US" sz="2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Evolving a set of values and moral codes</a:t>
            </a:r>
          </a:p>
          <a:p>
            <a:pPr marL="0" marR="0" lvl="0" indent="0" algn="l" rtl="0">
              <a:lnSpc>
                <a:spcPct val="118181"/>
              </a:lnSpc>
              <a:spcBef>
                <a:spcPts val="660"/>
              </a:spcBef>
              <a:spcAft>
                <a:spcPts val="0"/>
              </a:spcAft>
              <a:buClr>
                <a:schemeClr val="hlink"/>
              </a:buClr>
              <a:buSzPct val="38636"/>
              <a:buFont typeface="Arial"/>
              <a:buChar char="●"/>
            </a:pPr>
            <a:r>
              <a:rPr lang="en-US" sz="2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Seeking independence</a:t>
            </a:r>
          </a:p>
          <a:p>
            <a:pPr marL="0" marR="0" lvl="0" indent="0" algn="l" rtl="0">
              <a:lnSpc>
                <a:spcPct val="118181"/>
              </a:lnSpc>
              <a:spcBef>
                <a:spcPts val="660"/>
              </a:spcBef>
              <a:spcAft>
                <a:spcPts val="0"/>
              </a:spcAft>
              <a:buClr>
                <a:schemeClr val="hlink"/>
              </a:buClr>
              <a:buSzPct val="38636"/>
              <a:buFont typeface="Arial"/>
              <a:buChar char="●"/>
            </a:pPr>
            <a:r>
              <a:rPr lang="en-US" sz="2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Risk-taking behaviour</a:t>
            </a:r>
          </a:p>
          <a:p>
            <a:pPr marL="0" marR="0" lvl="0" indent="0" algn="l" rtl="0">
              <a:lnSpc>
                <a:spcPct val="118181"/>
              </a:lnSpc>
              <a:spcBef>
                <a:spcPts val="660"/>
              </a:spcBef>
              <a:spcAft>
                <a:spcPts val="0"/>
              </a:spcAft>
              <a:buClr>
                <a:schemeClr val="hlink"/>
              </a:buClr>
              <a:buSzPct val="38636"/>
              <a:buFont typeface="Arial"/>
              <a:buChar char="●"/>
            </a:pPr>
            <a:r>
              <a:rPr lang="en-US" sz="2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Concern for the future</a:t>
            </a:r>
          </a:p>
          <a:p>
            <a:pPr marL="0" marR="0" lvl="0" indent="0" algn="l" rtl="0">
              <a:lnSpc>
                <a:spcPct val="118181"/>
              </a:lnSpc>
              <a:spcBef>
                <a:spcPts val="660"/>
              </a:spcBef>
              <a:spcAft>
                <a:spcPts val="0"/>
              </a:spcAft>
              <a:buClr>
                <a:schemeClr val="hlink"/>
              </a:buClr>
              <a:buSzPct val="38636"/>
              <a:buFont typeface="Arial"/>
              <a:buChar char="●"/>
            </a:pPr>
            <a:r>
              <a:rPr lang="en-US" sz="2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Identity formation</a:t>
            </a:r>
          </a:p>
        </p:txBody>
      </p:sp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468312" y="152400"/>
            <a:ext cx="8229600" cy="908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1" i="1" u="sng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Social/Emotional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395287" y="1241425"/>
            <a:ext cx="8424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As we grow up our feelings and behaviour change</a:t>
            </a:r>
          </a:p>
        </p:txBody>
      </p:sp>
      <p:grpSp>
        <p:nvGrpSpPr>
          <p:cNvPr id="370" name="Shape 370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371" name="Shape 371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2" name="Shape 372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17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373" name="Shape 373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/>
        </p:nvSpPr>
        <p:spPr>
          <a:xfrm>
            <a:off x="0" y="3124200"/>
            <a:ext cx="6705599" cy="1143000"/>
          </a:xfrm>
          <a:prstGeom prst="rect">
            <a:avLst/>
          </a:prstGeom>
          <a:solidFill>
            <a:srgbClr val="CFBD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 txBox="1"/>
          <p:nvPr/>
        </p:nvSpPr>
        <p:spPr>
          <a:xfrm>
            <a:off x="0" y="1333500"/>
            <a:ext cx="4267199" cy="533399"/>
          </a:xfrm>
          <a:prstGeom prst="rect">
            <a:avLst/>
          </a:prstGeom>
          <a:solidFill>
            <a:srgbClr val="CFBD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304800" y="609600"/>
            <a:ext cx="7086600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8571"/>
              </a:lnSpc>
              <a:spcBef>
                <a:spcPts val="1400"/>
              </a:spcBef>
              <a:spcAft>
                <a:spcPts val="0"/>
              </a:spcAft>
              <a:buClr>
                <a:schemeClr val="hlink"/>
              </a:buClr>
              <a:buSzPct val="39285"/>
              <a:buFont typeface="Arial"/>
              <a:buChar char="●"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Need for privacy </a:t>
            </a:r>
          </a:p>
          <a:p>
            <a:pPr marL="0" marR="0" lvl="0" indent="0" algn="l" rtl="0">
              <a:lnSpc>
                <a:spcPct val="128571"/>
              </a:lnSpc>
              <a:spcBef>
                <a:spcPts val="1400"/>
              </a:spcBef>
              <a:spcAft>
                <a:spcPts val="0"/>
              </a:spcAft>
              <a:buClr>
                <a:schemeClr val="hlink"/>
              </a:buClr>
              <a:buSzPct val="39285"/>
              <a:buFont typeface="Arial"/>
              <a:buChar char="●"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Easily embarrassed</a:t>
            </a:r>
          </a:p>
          <a:p>
            <a:pPr marL="0" marR="0" lvl="0" indent="0" algn="l" rtl="0">
              <a:lnSpc>
                <a:spcPct val="128571"/>
              </a:lnSpc>
              <a:spcBef>
                <a:spcPts val="1400"/>
              </a:spcBef>
              <a:spcAft>
                <a:spcPts val="0"/>
              </a:spcAft>
              <a:buClr>
                <a:schemeClr val="hlink"/>
              </a:buClr>
              <a:buSzPct val="39285"/>
              <a:buFont typeface="Arial"/>
              <a:buChar char="●"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Moods swing up and down</a:t>
            </a:r>
            <a:b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without much warning</a:t>
            </a:r>
          </a:p>
          <a:p>
            <a:pPr marL="0" marR="0" lvl="0" indent="0" algn="l" rtl="0">
              <a:lnSpc>
                <a:spcPct val="128571"/>
              </a:lnSpc>
              <a:spcBef>
                <a:spcPts val="1400"/>
              </a:spcBef>
              <a:spcAft>
                <a:spcPts val="0"/>
              </a:spcAft>
              <a:buClr>
                <a:schemeClr val="hlink"/>
              </a:buClr>
              <a:buSzPct val="39285"/>
              <a:buFont typeface="Arial"/>
              <a:buChar char="●"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May be divided loyalty</a:t>
            </a:r>
            <a:b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between self, friends and parents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52400" y="4648200"/>
            <a:ext cx="8839199" cy="93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7142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be more sensitive to our emotional </a:t>
            </a:r>
          </a:p>
          <a:p>
            <a:pPr marL="0" marR="0" lvl="0" indent="0" algn="l" rtl="0">
              <a:lnSpc>
                <a:spcPct val="107142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development and other people’s?</a:t>
            </a:r>
          </a:p>
        </p:txBody>
      </p:sp>
      <p:pic>
        <p:nvPicPr>
          <p:cNvPr id="382" name="Shape 3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7800" y="617537"/>
            <a:ext cx="3629024" cy="25241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3" name="Shape 383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384" name="Shape 384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5" name="Shape 385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18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386" name="Shape 386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title"/>
          </p:nvPr>
        </p:nvSpPr>
        <p:spPr>
          <a:xfrm>
            <a:off x="468312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Prayer</a:t>
            </a:r>
          </a:p>
        </p:txBody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6119811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Loving Lord,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help us to respect and understand each other better as we continue</a:t>
            </a:r>
            <a:br>
              <a:rPr lang="en-US" sz="3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3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change and grow.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    Amen.</a:t>
            </a:r>
          </a:p>
        </p:txBody>
      </p:sp>
      <p:pic>
        <p:nvPicPr>
          <p:cNvPr id="393" name="Shape 3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2200" y="1524000"/>
            <a:ext cx="2470149" cy="3457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94" name="Shape 394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395" name="Shape 395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6" name="Shape 396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19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397" name="Shape 397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0" y="1295400"/>
            <a:ext cx="9144000" cy="76199"/>
          </a:xfrm>
          <a:prstGeom prst="rect">
            <a:avLst/>
          </a:prstGeom>
          <a:solidFill>
            <a:srgbClr val="CFBDFF"/>
          </a:solidFill>
          <a:ln w="9525" cap="rnd" cmpd="sng">
            <a:solidFill>
              <a:srgbClr val="CFBD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/>
          <p:nvPr/>
        </p:nvSpPr>
        <p:spPr>
          <a:xfrm>
            <a:off x="0" y="3276600"/>
            <a:ext cx="9144000" cy="2209799"/>
          </a:xfrm>
          <a:prstGeom prst="rect">
            <a:avLst/>
          </a:prstGeom>
          <a:solidFill>
            <a:srgbClr val="CFBD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0454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Objectives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79247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2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* Know that as we grow we will become </a:t>
            </a: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2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different in our…</a:t>
            </a:r>
          </a:p>
        </p:txBody>
      </p:sp>
      <p:grpSp>
        <p:nvGrpSpPr>
          <p:cNvPr id="71" name="Shape 71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72" name="Shape 72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 txBox="1"/>
            <p:nvPr/>
          </p:nvSpPr>
          <p:spPr>
            <a:xfrm>
              <a:off x="18288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2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74" name="Shape 74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1927225" y="3379787"/>
            <a:ext cx="1685925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…bodies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3219450" y="3992562"/>
            <a:ext cx="196214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…feelings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3657600" y="4724400"/>
            <a:ext cx="34290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…love of God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468312" y="762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1" i="1" u="sng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Spiritual</a:t>
            </a:r>
          </a:p>
        </p:txBody>
      </p:sp>
      <p:pic>
        <p:nvPicPr>
          <p:cNvPr id="403" name="Shape 4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5400" y="1066800"/>
            <a:ext cx="6858000" cy="4592637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Shape 404"/>
          <p:cNvSpPr/>
          <p:nvPr/>
        </p:nvSpPr>
        <p:spPr>
          <a:xfrm>
            <a:off x="1295400" y="1066800"/>
            <a:ext cx="6857999" cy="4592636"/>
          </a:xfrm>
          <a:custGeom>
            <a:avLst/>
            <a:gdLst/>
            <a:ahLst/>
            <a:cxnLst/>
            <a:rect l="0" t="0" r="0" b="0"/>
            <a:pathLst>
              <a:path w="21598" h="21598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05" name="Shape 405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406" name="Shape 406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7" name="Shape 407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20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408" name="Shape 408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9" name="Shape 409"/>
          <p:cNvSpPr txBox="1"/>
          <p:nvPr/>
        </p:nvSpPr>
        <p:spPr>
          <a:xfrm>
            <a:off x="1676400" y="2057400"/>
            <a:ext cx="6400799" cy="3124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75000"/>
              </a:lnSpc>
              <a:spcBef>
                <a:spcPts val="16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live is to change</a:t>
            </a:r>
          </a:p>
          <a:p>
            <a:pPr marL="0" marR="0" lvl="0" indent="0" algn="l" rtl="0">
              <a:lnSpc>
                <a:spcPct val="75000"/>
              </a:lnSpc>
              <a:spcBef>
                <a:spcPts val="16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to be perfect </a:t>
            </a:r>
          </a:p>
          <a:p>
            <a:pPr marL="0" marR="0" lvl="0" indent="0" algn="l" rtl="0">
              <a:lnSpc>
                <a:spcPct val="75000"/>
              </a:lnSpc>
              <a:spcBef>
                <a:spcPts val="16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to have changed often.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spcBef>
                <a:spcPts val="10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000" b="0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Cardinal Newman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title"/>
          </p:nvPr>
        </p:nvSpPr>
        <p:spPr>
          <a:xfrm>
            <a:off x="381000" y="103186"/>
            <a:ext cx="8229600" cy="8874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Prayer</a:t>
            </a:r>
          </a:p>
        </p:txBody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8475661" cy="213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400" b="1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God, grant me the serenity</a:t>
            </a:r>
            <a:br>
              <a:rPr lang="en-US" sz="2400" b="1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400" b="1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accept the things I cannot change,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400" b="1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courage to change the things I can,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400" b="1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the wisdom to know the difference.</a:t>
            </a:r>
          </a:p>
        </p:txBody>
      </p:sp>
      <p:pic>
        <p:nvPicPr>
          <p:cNvPr id="416" name="Shape 4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9775" y="3022600"/>
            <a:ext cx="2663824" cy="1939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17" name="Shape 417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418" name="Shape 418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9" name="Shape 419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21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420" name="Shape 420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1" name="Shape 421"/>
          <p:cNvSpPr txBox="1"/>
          <p:nvPr/>
        </p:nvSpPr>
        <p:spPr>
          <a:xfrm>
            <a:off x="2667000" y="5181600"/>
            <a:ext cx="3933825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b="1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Amen.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Shape 4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4212" y="809625"/>
            <a:ext cx="7920037" cy="5356225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Shape 427"/>
          <p:cNvSpPr txBox="1">
            <a:spLocks noGrp="1"/>
          </p:cNvSpPr>
          <p:nvPr>
            <p:ph type="title"/>
          </p:nvPr>
        </p:nvSpPr>
        <p:spPr>
          <a:xfrm>
            <a:off x="468312" y="306387"/>
            <a:ext cx="8229600" cy="8366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0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A Friendship Blessing</a:t>
            </a:r>
          </a:p>
        </p:txBody>
      </p:sp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457200" y="1273175"/>
            <a:ext cx="8229600" cy="4975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400" b="1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May you be blessed with good friends.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39062"/>
              <a:buFont typeface="Tahoma"/>
              <a:buNone/>
            </a:pPr>
            <a:endParaRPr sz="3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400" b="1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May you learn to be a good friend yourself.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39062"/>
              <a:buFont typeface="Tahoma"/>
              <a:buNone/>
            </a:pPr>
            <a:endParaRPr sz="3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400" b="1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May you be able to journey to that place in your soul where there is great love, warmth, feeling and forgiveness.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39062"/>
              <a:buFont typeface="Tahoma"/>
              <a:buNone/>
            </a:pPr>
            <a:endParaRPr sz="3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400" b="1" i="1" u="none" strike="noStrike" cap="none">
                <a:solidFill>
                  <a:srgbClr val="000066"/>
                </a:solidFill>
                <a:latin typeface="Comic Sans MS"/>
                <a:ea typeface="Comic Sans MS"/>
                <a:cs typeface="Comic Sans MS"/>
                <a:sym typeface="Comic Sans MS"/>
              </a:rPr>
              <a:t>May this change you.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39062"/>
              <a:buFont typeface="Tahoma"/>
              <a:buNone/>
            </a:pPr>
            <a:endParaRPr sz="3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429" name="Shape 429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430" name="Shape 430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1" name="Shape 431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22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432" name="Shape 432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 txBox="1"/>
          <p:nvPr/>
        </p:nvSpPr>
        <p:spPr>
          <a:xfrm>
            <a:off x="152400" y="6477000"/>
            <a:ext cx="2133599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1200" b="0" i="1" u="none" strike="noStrike" cap="non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End of presentation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959768"/>
          </a:xfrm>
        </p:spPr>
        <p:txBody>
          <a:bodyPr/>
          <a:lstStyle/>
          <a:p>
            <a:r>
              <a:rPr lang="en-GB" dirty="0" smtClean="0"/>
              <a:t>Do I know these things?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568952" cy="4683224"/>
          </a:xfrm>
        </p:spPr>
        <p:txBody>
          <a:bodyPr/>
          <a:lstStyle/>
          <a:p>
            <a:r>
              <a:rPr lang="en-GB" sz="2400" dirty="0" smtClean="0"/>
              <a:t>I feel good about myself and my body. </a:t>
            </a:r>
          </a:p>
          <a:p>
            <a:r>
              <a:rPr lang="en-GB" sz="2400" dirty="0" smtClean="0"/>
              <a:t>I know the language that I use to describe parts, changes and feelings in my body.</a:t>
            </a:r>
          </a:p>
          <a:p>
            <a:r>
              <a:rPr lang="en-GB" sz="2400" dirty="0" smtClean="0"/>
              <a:t>I know about the changes of puberty in girls and boys.</a:t>
            </a:r>
          </a:p>
          <a:p>
            <a:r>
              <a:rPr lang="en-GB" sz="2400" dirty="0" smtClean="0"/>
              <a:t>I recognise different types of love and who can share it i.e. parents, friends, parents love for their child. </a:t>
            </a:r>
          </a:p>
          <a:p>
            <a:r>
              <a:rPr lang="en-GB" sz="2400" dirty="0"/>
              <a:t>I know that families can be </a:t>
            </a:r>
            <a:r>
              <a:rPr lang="en-GB" sz="2400" dirty="0" smtClean="0"/>
              <a:t>different i.e. 2 dads, foster, 2 mums etc. These all provide love and nurture to children. </a:t>
            </a:r>
          </a:p>
          <a:p>
            <a:r>
              <a:rPr lang="en-GB" sz="2400" dirty="0" smtClean="0"/>
              <a:t>I know what physical contact is appropriate. I know who to tell if it is not appropriate. I know the that secrets which impact on me are not good and should be told to an adult. 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9235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105400" y="1600200"/>
            <a:ext cx="3124199" cy="4038599"/>
          </a:xfrm>
          <a:prstGeom prst="roundRect">
            <a:avLst>
              <a:gd name="adj" fmla="val 16667"/>
            </a:avLst>
          </a:prstGeom>
          <a:solidFill>
            <a:srgbClr val="CFBDFF">
              <a:alpha val="49803"/>
            </a:srgbClr>
          </a:solidFill>
          <a:ln w="254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990600" y="1600200"/>
            <a:ext cx="3124199" cy="4038599"/>
          </a:xfrm>
          <a:prstGeom prst="roundRect">
            <a:avLst>
              <a:gd name="adj" fmla="val 16667"/>
            </a:avLst>
          </a:prstGeom>
          <a:solidFill>
            <a:srgbClr val="CFBDFF">
              <a:alpha val="49803"/>
            </a:srgbClr>
          </a:solidFill>
          <a:ln w="254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Keywords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447800" y="1676400"/>
            <a:ext cx="2971799" cy="3581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God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Sensitivity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Puberty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Presence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Celebrate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5638800" y="1524000"/>
            <a:ext cx="2133599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External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Internal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Change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Develop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Ovulation</a:t>
            </a:r>
          </a:p>
        </p:txBody>
      </p:sp>
      <p:grpSp>
        <p:nvGrpSpPr>
          <p:cNvPr id="87" name="Shape 87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88" name="Shape 88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3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90" name="Shape 90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8229600" cy="83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4400" b="1" i="1" u="sng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and Intellectual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81000" y="1219200"/>
            <a:ext cx="6629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1428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have changed in many ways since </a:t>
            </a:r>
          </a:p>
          <a:p>
            <a:pPr marL="0" marR="0" lvl="0" indent="0" algn="l" rtl="0">
              <a:lnSpc>
                <a:spcPct val="121428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were born.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00" y="3429000"/>
            <a:ext cx="2159000" cy="245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46300" y="3074986"/>
            <a:ext cx="2425700" cy="279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83087" y="2667000"/>
            <a:ext cx="2771774" cy="3213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58000" y="1752600"/>
            <a:ext cx="2232024" cy="44799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1" name="Shape 101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102" name="Shape 102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4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104" name="Shape 104"/>
          <p:cNvSpPr txBox="1"/>
          <p:nvPr/>
        </p:nvSpPr>
        <p:spPr>
          <a:xfrm>
            <a:off x="758825" y="2362200"/>
            <a:ext cx="3203575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have grown…</a:t>
            </a:r>
          </a:p>
        </p:txBody>
      </p:sp>
      <p:sp>
        <p:nvSpPr>
          <p:cNvPr id="105" name="Shape 105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0" y="5105400"/>
            <a:ext cx="3352799" cy="76199"/>
          </a:xfrm>
          <a:prstGeom prst="rect">
            <a:avLst/>
          </a:prstGeom>
          <a:gradFill>
            <a:gsLst>
              <a:gs pos="0">
                <a:srgbClr val="6C18B0"/>
              </a:gs>
              <a:gs pos="100000">
                <a:srgbClr val="CFBDFF"/>
              </a:gs>
            </a:gsLst>
            <a:lin ang="108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/>
          <p:nvPr/>
        </p:nvSpPr>
        <p:spPr>
          <a:xfrm>
            <a:off x="152400" y="4495800"/>
            <a:ext cx="2971799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Feed ourselves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3276600" y="2995611"/>
            <a:ext cx="2666999" cy="2971799"/>
          </a:xfrm>
          <a:prstGeom prst="rect">
            <a:avLst/>
          </a:prstGeom>
          <a:solidFill>
            <a:srgbClr val="FFFFFF"/>
          </a:solidFill>
          <a:ln w="25400" cap="rnd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5105399" cy="76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0526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800" b="0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can do more…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0800" y="0"/>
            <a:ext cx="2087562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48400" y="3048000"/>
            <a:ext cx="28575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6249987" y="4953000"/>
            <a:ext cx="1185862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Dance</a:t>
            </a:r>
          </a:p>
        </p:txBody>
      </p:sp>
      <p:grpSp>
        <p:nvGrpSpPr>
          <p:cNvPr id="117" name="Shape 117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118" name="Shape 118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5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120" name="Shape 120"/>
          <p:cNvSpPr txBox="1"/>
          <p:nvPr/>
        </p:nvSpPr>
        <p:spPr>
          <a:xfrm>
            <a:off x="6019800" y="2514600"/>
            <a:ext cx="3048000" cy="76199"/>
          </a:xfrm>
          <a:prstGeom prst="rect">
            <a:avLst/>
          </a:prstGeom>
          <a:gradFill>
            <a:gsLst>
              <a:gs pos="0">
                <a:srgbClr val="CFBDFF"/>
              </a:gs>
              <a:gs pos="100000">
                <a:srgbClr val="6C18B0"/>
              </a:gs>
            </a:gsLst>
            <a:lin ang="108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/>
          <p:nvPr/>
        </p:nvSpPr>
        <p:spPr>
          <a:xfrm>
            <a:off x="6324600" y="5486400"/>
            <a:ext cx="2819400" cy="76199"/>
          </a:xfrm>
          <a:prstGeom prst="rect">
            <a:avLst/>
          </a:prstGeom>
          <a:gradFill>
            <a:gsLst>
              <a:gs pos="0">
                <a:srgbClr val="CFBDFF"/>
              </a:gs>
              <a:gs pos="100000">
                <a:srgbClr val="6C18B0"/>
              </a:gs>
            </a:gsLst>
            <a:lin ang="108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5486400" y="1905000"/>
            <a:ext cx="1371599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Walk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2819400" y="1524000"/>
            <a:ext cx="1371599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Run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0" y="2209800"/>
            <a:ext cx="3505200" cy="76199"/>
          </a:xfrm>
          <a:prstGeom prst="rect">
            <a:avLst/>
          </a:prstGeom>
          <a:gradFill>
            <a:gsLst>
              <a:gs pos="0">
                <a:srgbClr val="6C18B0"/>
              </a:gs>
              <a:gs pos="100000">
                <a:srgbClr val="CFBDFF"/>
              </a:gs>
            </a:gsLst>
            <a:lin ang="108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6" name="Shape 1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9600" y="1143000"/>
            <a:ext cx="2025650" cy="2663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24200" y="4419600"/>
            <a:ext cx="266699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Play</a:t>
            </a:r>
          </a:p>
        </p:txBody>
      </p:sp>
      <p:grpSp>
        <p:nvGrpSpPr>
          <p:cNvPr id="132" name="Shape 132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133" name="Shape 133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6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135" name="Shape 135"/>
          <p:cNvSpPr txBox="1"/>
          <p:nvPr/>
        </p:nvSpPr>
        <p:spPr>
          <a:xfrm>
            <a:off x="938212" y="3717925"/>
            <a:ext cx="1676399" cy="946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 and</a:t>
            </a:r>
            <a:b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5713412" y="5127625"/>
            <a:ext cx="2895600" cy="519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Make friends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812" y="784225"/>
            <a:ext cx="2920999" cy="2920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8811" y="304800"/>
            <a:ext cx="2692400" cy="4032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13412" y="990600"/>
            <a:ext cx="2897186" cy="4114799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3886200" y="4267200"/>
            <a:ext cx="5257799" cy="533399"/>
          </a:xfrm>
          <a:prstGeom prst="rect">
            <a:avLst/>
          </a:prstGeom>
          <a:gradFill>
            <a:gsLst>
              <a:gs pos="0">
                <a:srgbClr val="CFBDFF"/>
              </a:gs>
              <a:gs pos="100000">
                <a:srgbClr val="6C18B0"/>
              </a:gs>
            </a:gsLst>
            <a:lin ang="108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 txBox="1"/>
          <p:nvPr/>
        </p:nvSpPr>
        <p:spPr>
          <a:xfrm>
            <a:off x="0" y="2286000"/>
            <a:ext cx="3581399" cy="533399"/>
          </a:xfrm>
          <a:prstGeom prst="rect">
            <a:avLst/>
          </a:prstGeom>
          <a:gradFill>
            <a:gsLst>
              <a:gs pos="0">
                <a:srgbClr val="6C18B0"/>
              </a:gs>
              <a:gs pos="100000">
                <a:srgbClr val="CFBDFF"/>
              </a:gs>
            </a:gsLst>
            <a:lin ang="108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152400" y="404812"/>
            <a:ext cx="8610599" cy="8143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Comic Sans MS"/>
              <a:buNone/>
            </a:pPr>
            <a:r>
              <a:rPr lang="en-US" sz="30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will change more before we are grown</a:t>
            </a:r>
          </a:p>
        </p:txBody>
      </p:sp>
      <p:grpSp>
        <p:nvGrpSpPr>
          <p:cNvPr id="148" name="Shape 148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149" name="Shape 149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7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1600" y="2057400"/>
            <a:ext cx="2319337" cy="337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86400" y="990600"/>
            <a:ext cx="1992311" cy="4802186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 txBox="1"/>
          <p:nvPr/>
        </p:nvSpPr>
        <p:spPr>
          <a:xfrm>
            <a:off x="914400" y="2260600"/>
            <a:ext cx="1524000" cy="685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342900" algn="l" rtl="0">
              <a:spcBef>
                <a:spcPts val="64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1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boy…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3886200" y="4216400"/>
            <a:ext cx="2057400" cy="76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342900" algn="l" rtl="0">
              <a:spcBef>
                <a:spcPts val="64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1" u="none" strike="noStrike" cap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…to man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40711" cy="758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3600" b="1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changes in boys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1295400"/>
            <a:ext cx="7993062" cy="4373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3333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39583"/>
              <a:buFont typeface="Arial"/>
              <a:buChar char="●"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Testosterone in the bloodstream triggers changes</a:t>
            </a:r>
          </a:p>
          <a:p>
            <a:pPr marL="0" marR="0" lvl="0" indent="0" algn="l" rtl="0">
              <a:lnSpc>
                <a:spcPct val="133333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39583"/>
              <a:buFont typeface="Arial"/>
              <a:buChar char="●"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Muscles and bones develop</a:t>
            </a:r>
          </a:p>
          <a:p>
            <a:pPr marL="0" marR="0" lvl="0" indent="0" algn="l" rtl="0">
              <a:lnSpc>
                <a:spcPct val="133333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39583"/>
              <a:buFont typeface="Arial"/>
              <a:buChar char="●"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Voice deepens</a:t>
            </a:r>
          </a:p>
          <a:p>
            <a:pPr marL="0" marR="0" lvl="0" indent="0" algn="l" rtl="0">
              <a:lnSpc>
                <a:spcPct val="133333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39583"/>
              <a:buFont typeface="Arial"/>
              <a:buChar char="●"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Some boys get uneven breast development in early puberty</a:t>
            </a:r>
          </a:p>
          <a:p>
            <a:pPr marL="0" marR="0" lvl="0" indent="0" algn="l" rtl="0">
              <a:lnSpc>
                <a:spcPct val="133333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39583"/>
              <a:buFont typeface="Arial"/>
              <a:buChar char="●"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Waist thickens</a:t>
            </a:r>
          </a:p>
          <a:p>
            <a:pPr marL="0" marR="0" lvl="0" indent="0" algn="l" rtl="0">
              <a:lnSpc>
                <a:spcPct val="133333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39583"/>
              <a:buFont typeface="Arial"/>
              <a:buChar char="●"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Limbs lengthen in proportion to body</a:t>
            </a:r>
          </a:p>
          <a:p>
            <a:pPr marL="0" marR="0" lvl="0" indent="0" algn="l" rtl="0">
              <a:lnSpc>
                <a:spcPct val="133333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39583"/>
              <a:buFont typeface="Arial"/>
              <a:buChar char="●"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Shoulders broaden</a:t>
            </a:r>
          </a:p>
          <a:p>
            <a:pPr marL="0" marR="0" lvl="0" indent="0" algn="l" rtl="0">
              <a:lnSpc>
                <a:spcPct val="133333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39583"/>
              <a:buFont typeface="Arial"/>
              <a:buChar char="●"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Wet dreams and erections</a:t>
            </a:r>
          </a:p>
        </p:txBody>
      </p:sp>
      <p:grpSp>
        <p:nvGrpSpPr>
          <p:cNvPr id="162" name="Shape 162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163" name="Shape 163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4" name="Shape 164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8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165" name="Shape 165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9FF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0" y="3851275"/>
            <a:ext cx="5714999" cy="1447800"/>
          </a:xfrm>
          <a:prstGeom prst="rect">
            <a:avLst/>
          </a:prstGeom>
          <a:solidFill>
            <a:srgbClr val="CFBDFF">
              <a:alpha val="4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 txBox="1"/>
          <p:nvPr/>
        </p:nvSpPr>
        <p:spPr>
          <a:xfrm>
            <a:off x="0" y="3241675"/>
            <a:ext cx="4724400" cy="457200"/>
          </a:xfrm>
          <a:prstGeom prst="rect">
            <a:avLst/>
          </a:prstGeom>
          <a:solidFill>
            <a:srgbClr val="CFBDFF">
              <a:alpha val="4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 txBox="1"/>
          <p:nvPr/>
        </p:nvSpPr>
        <p:spPr>
          <a:xfrm>
            <a:off x="0" y="2098675"/>
            <a:ext cx="6476999" cy="914400"/>
          </a:xfrm>
          <a:prstGeom prst="rect">
            <a:avLst/>
          </a:prstGeom>
          <a:solidFill>
            <a:srgbClr val="CFBDFF">
              <a:alpha val="4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 txBox="1"/>
          <p:nvPr/>
        </p:nvSpPr>
        <p:spPr>
          <a:xfrm>
            <a:off x="0" y="1447800"/>
            <a:ext cx="5333999" cy="457200"/>
          </a:xfrm>
          <a:prstGeom prst="rect">
            <a:avLst/>
          </a:prstGeom>
          <a:solidFill>
            <a:srgbClr val="CFBDFF">
              <a:alpha val="4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228600" y="1371600"/>
            <a:ext cx="71627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39583"/>
              <a:buFont typeface="Arial"/>
              <a:buChar char="●"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Penis and scrotum enlarge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39583"/>
              <a:buFont typeface="Arial"/>
              <a:buChar char="●"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Production of sperm and discharge</a:t>
            </a:r>
            <a:b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of seminal fluid during ejaculation</a:t>
            </a:r>
          </a:p>
          <a:p>
            <a:pPr marL="0" marR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39583"/>
              <a:buFont typeface="Arial"/>
              <a:buChar char="●"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Adam’s apple enlarges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39583"/>
              <a:buFont typeface="Arial"/>
              <a:buChar char="●"/>
            </a:pP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Hair can grow on face, chest </a:t>
            </a:r>
            <a:b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back as well as underarms </a:t>
            </a:r>
            <a:b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400" b="0" i="1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 pubic area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381000" y="152400"/>
            <a:ext cx="8316912" cy="6826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lang="en-US" sz="2800" b="0" i="1" u="none" strike="noStrike" cap="none">
                <a:solidFill>
                  <a:srgbClr val="6C18B0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changes in boys continued</a:t>
            </a:r>
          </a:p>
        </p:txBody>
      </p:sp>
      <p:pic>
        <p:nvPicPr>
          <p:cNvPr id="176" name="Shape 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3762" y="1790700"/>
            <a:ext cx="3017837" cy="3695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7" name="Shape 177"/>
          <p:cNvGrpSpPr/>
          <p:nvPr/>
        </p:nvGrpSpPr>
        <p:grpSpPr>
          <a:xfrm>
            <a:off x="0" y="5867400"/>
            <a:ext cx="9144000" cy="457200"/>
            <a:chOff x="0" y="5867400"/>
            <a:chExt cx="9144000" cy="457200"/>
          </a:xfrm>
        </p:grpSpPr>
        <p:sp>
          <p:nvSpPr>
            <p:cNvPr id="178" name="Shape 178"/>
            <p:cNvSpPr txBox="1"/>
            <p:nvPr/>
          </p:nvSpPr>
          <p:spPr>
            <a:xfrm>
              <a:off x="0" y="5867400"/>
              <a:ext cx="9144000" cy="457200"/>
            </a:xfrm>
            <a:prstGeom prst="rect">
              <a:avLst/>
            </a:prstGeom>
            <a:gradFill>
              <a:gsLst>
                <a:gs pos="0">
                  <a:srgbClr val="6C18B0"/>
                </a:gs>
                <a:gs pos="100000">
                  <a:srgbClr val="CFBDFF"/>
                </a:gs>
              </a:gsLst>
              <a:lin ang="5400000" scaled="0"/>
            </a:gradFill>
            <a:ln w="9525" cap="rnd" cmpd="sng">
              <a:solidFill>
                <a:schemeClr val="accent1">
                  <a:alpha val="49803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9" name="Shape 179"/>
            <p:cNvSpPr txBox="1"/>
            <p:nvPr/>
          </p:nvSpPr>
          <p:spPr>
            <a:xfrm>
              <a:off x="1752600" y="5911850"/>
              <a:ext cx="5714999" cy="33654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Font typeface="Arial"/>
                <a:buNone/>
              </a:pPr>
              <a:r>
                <a:rPr lang="en-US" sz="2400" b="1" i="0" u="none" strike="noStrike" cap="none" baseline="30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9  A Journey in Love - Year  5</a:t>
              </a:r>
              <a:r>
                <a:rPr lang="en-US" sz="2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</a:p>
          </p:txBody>
        </p:sp>
      </p:grpSp>
      <p:sp>
        <p:nvSpPr>
          <p:cNvPr id="180" name="Shape 180"/>
          <p:cNvSpPr/>
          <p:nvPr/>
        </p:nvSpPr>
        <p:spPr>
          <a:xfrm>
            <a:off x="8610600" y="6400800"/>
            <a:ext cx="306386" cy="2555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2461" y="60000"/>
                </a:lnTo>
                <a:lnTo>
                  <a:pt x="31845" y="60000"/>
                </a:lnTo>
                <a:lnTo>
                  <a:pt x="31845" y="105000"/>
                </a:lnTo>
                <a:lnTo>
                  <a:pt x="88154" y="105000"/>
                </a:lnTo>
                <a:lnTo>
                  <a:pt x="88154" y="60000"/>
                </a:lnTo>
                <a:lnTo>
                  <a:pt x="97538" y="60000"/>
                </a:lnTo>
                <a:lnTo>
                  <a:pt x="83461" y="43125"/>
                </a:ln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</a:path>
              <a:path w="120000" h="120000" fill="darkenLess" extrusionOk="0">
                <a:moveTo>
                  <a:pt x="83461" y="43125"/>
                </a:moveTo>
                <a:lnTo>
                  <a:pt x="83461" y="20625"/>
                </a:lnTo>
                <a:lnTo>
                  <a:pt x="74077" y="20625"/>
                </a:lnTo>
                <a:lnTo>
                  <a:pt x="74077" y="31875"/>
                </a:lnTo>
                <a:close/>
                <a:moveTo>
                  <a:pt x="31845" y="60000"/>
                </a:moveTo>
                <a:lnTo>
                  <a:pt x="31845" y="105000"/>
                </a:lnTo>
                <a:lnTo>
                  <a:pt x="55307" y="105000"/>
                </a:ln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  <a:lnTo>
                  <a:pt x="88154" y="105000"/>
                </a:lnTo>
                <a:lnTo>
                  <a:pt x="88154" y="60000"/>
                </a:lnTo>
                <a:close/>
              </a:path>
              <a:path w="120000" h="120000" fill="darken" extrusionOk="0">
                <a:moveTo>
                  <a:pt x="60000" y="15000"/>
                </a:moveTo>
                <a:lnTo>
                  <a:pt x="22461" y="60000"/>
                </a:lnTo>
                <a:lnTo>
                  <a:pt x="97538" y="60000"/>
                </a:lnTo>
                <a:close/>
                <a:moveTo>
                  <a:pt x="55307" y="82500"/>
                </a:moveTo>
                <a:lnTo>
                  <a:pt x="64692" y="82500"/>
                </a:lnTo>
                <a:lnTo>
                  <a:pt x="64692" y="105000"/>
                </a:lnTo>
                <a:lnTo>
                  <a:pt x="5530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077" y="31875"/>
                </a:lnTo>
                <a:lnTo>
                  <a:pt x="74077" y="20625"/>
                </a:lnTo>
                <a:lnTo>
                  <a:pt x="83461" y="20625"/>
                </a:lnTo>
                <a:lnTo>
                  <a:pt x="83461" y="43125"/>
                </a:lnTo>
                <a:lnTo>
                  <a:pt x="97538" y="60000"/>
                </a:lnTo>
                <a:lnTo>
                  <a:pt x="88154" y="60000"/>
                </a:lnTo>
                <a:lnTo>
                  <a:pt x="88154" y="105000"/>
                </a:lnTo>
                <a:lnTo>
                  <a:pt x="31845" y="105000"/>
                </a:lnTo>
                <a:lnTo>
                  <a:pt x="31845" y="60000"/>
                </a:lnTo>
                <a:lnTo>
                  <a:pt x="22461" y="60000"/>
                </a:lnTo>
                <a:close/>
                <a:moveTo>
                  <a:pt x="74077" y="31875"/>
                </a:moveTo>
                <a:lnTo>
                  <a:pt x="83461" y="43125"/>
                </a:lnTo>
                <a:moveTo>
                  <a:pt x="88154" y="60000"/>
                </a:moveTo>
                <a:lnTo>
                  <a:pt x="31845" y="60000"/>
                </a:lnTo>
                <a:moveTo>
                  <a:pt x="55307" y="105000"/>
                </a:moveTo>
                <a:lnTo>
                  <a:pt x="55307" y="82500"/>
                </a:lnTo>
                <a:lnTo>
                  <a:pt x="64692" y="82500"/>
                </a:lnTo>
                <a:lnTo>
                  <a:pt x="6469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CFBDFF"/>
          </a:solidFill>
          <a:ln w="9525" cap="rnd" cmpd="sng">
            <a:solidFill>
              <a:srgbClr val="6C18B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Textured 1">
      <a:dk1>
        <a:srgbClr val="000000"/>
      </a:dk1>
      <a:lt1>
        <a:srgbClr val="2B5481"/>
      </a:lt1>
      <a:dk2>
        <a:srgbClr val="FB1D2D"/>
      </a:dk2>
      <a:lt2>
        <a:srgbClr val="003366"/>
      </a:lt2>
      <a:accent1>
        <a:srgbClr val="009999"/>
      </a:accent1>
      <a:accent2>
        <a:srgbClr val="336699"/>
      </a:accent2>
      <a:accent3>
        <a:srgbClr val="2B5481"/>
      </a:accent3>
      <a:accent4>
        <a:srgbClr val="009999"/>
      </a:accent4>
      <a:accent5>
        <a:srgbClr val="336699"/>
      </a:accent5>
      <a:accent6>
        <a:srgbClr val="2B5481"/>
      </a:accent6>
      <a:hlink>
        <a:srgbClr val="FF0000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Microsoft Office PowerPoint</Application>
  <PresentationFormat>On-screen Show (4:3)</PresentationFormat>
  <Paragraphs>183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Custom Theme</vt:lpstr>
      <vt:lpstr>Year Five</vt:lpstr>
      <vt:lpstr>Objectives</vt:lpstr>
      <vt:lpstr>Keywords</vt:lpstr>
      <vt:lpstr>Physical and Intellectual</vt:lpstr>
      <vt:lpstr>PowerPoint Presentation</vt:lpstr>
      <vt:lpstr>PowerPoint Presentation</vt:lpstr>
      <vt:lpstr>PowerPoint Presentation</vt:lpstr>
      <vt:lpstr>Physical changes in boys</vt:lpstr>
      <vt:lpstr>Physical changes in boys continued</vt:lpstr>
      <vt:lpstr>PowerPoint Presentation</vt:lpstr>
      <vt:lpstr>Physical changes in girls</vt:lpstr>
      <vt:lpstr>Menstruation</vt:lpstr>
      <vt:lpstr>PowerPoint Presentation</vt:lpstr>
      <vt:lpstr>PowerPoint Presentation</vt:lpstr>
      <vt:lpstr>PowerPoint Presentation</vt:lpstr>
      <vt:lpstr>Prayer</vt:lpstr>
      <vt:lpstr>Social/Emotional</vt:lpstr>
      <vt:lpstr>PowerPoint Presentation</vt:lpstr>
      <vt:lpstr>Prayer</vt:lpstr>
      <vt:lpstr>Spiritual</vt:lpstr>
      <vt:lpstr>Prayer</vt:lpstr>
      <vt:lpstr>A Friendship Blessing</vt:lpstr>
      <vt:lpstr>Do I know these things?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Five</dc:title>
  <dc:creator>headteacher</dc:creator>
  <cp:lastModifiedBy>headteacher</cp:lastModifiedBy>
  <cp:revision>1</cp:revision>
  <dcterms:modified xsi:type="dcterms:W3CDTF">2016-02-05T10:56:36Z</dcterms:modified>
</cp:coreProperties>
</file>