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72" r:id="rId2"/>
  </p:sldMasterIdLst>
  <p:notesMasterIdLst>
    <p:notesMasterId r:id="rId68"/>
  </p:notesMasterIdLst>
  <p:handoutMasterIdLst>
    <p:handoutMasterId r:id="rId69"/>
  </p:handoutMasterIdLst>
  <p:sldIdLst>
    <p:sldId id="305" r:id="rId3"/>
    <p:sldId id="258" r:id="rId4"/>
    <p:sldId id="263" r:id="rId5"/>
    <p:sldId id="264" r:id="rId6"/>
    <p:sldId id="294" r:id="rId7"/>
    <p:sldId id="289" r:id="rId8"/>
    <p:sldId id="295" r:id="rId9"/>
    <p:sldId id="290" r:id="rId10"/>
    <p:sldId id="296" r:id="rId11"/>
    <p:sldId id="307" r:id="rId12"/>
    <p:sldId id="308" r:id="rId13"/>
    <p:sldId id="309" r:id="rId14"/>
    <p:sldId id="310" r:id="rId15"/>
    <p:sldId id="311" r:id="rId16"/>
    <p:sldId id="312" r:id="rId17"/>
    <p:sldId id="313" r:id="rId18"/>
    <p:sldId id="320" r:id="rId19"/>
    <p:sldId id="314" r:id="rId20"/>
    <p:sldId id="316" r:id="rId21"/>
    <p:sldId id="317" r:id="rId22"/>
    <p:sldId id="315" r:id="rId23"/>
    <p:sldId id="318" r:id="rId24"/>
    <p:sldId id="319" r:id="rId25"/>
    <p:sldId id="321" r:id="rId26"/>
    <p:sldId id="322" r:id="rId27"/>
    <p:sldId id="291" r:id="rId28"/>
    <p:sldId id="297" r:id="rId29"/>
    <p:sldId id="292" r:id="rId30"/>
    <p:sldId id="298" r:id="rId31"/>
    <p:sldId id="293" r:id="rId32"/>
    <p:sldId id="323" r:id="rId33"/>
    <p:sldId id="306" r:id="rId34"/>
    <p:sldId id="324" r:id="rId35"/>
    <p:sldId id="325" r:id="rId36"/>
    <p:sldId id="326" r:id="rId37"/>
    <p:sldId id="327" r:id="rId38"/>
    <p:sldId id="328" r:id="rId39"/>
    <p:sldId id="329" r:id="rId40"/>
    <p:sldId id="330" r:id="rId41"/>
    <p:sldId id="331" r:id="rId42"/>
    <p:sldId id="332" r:id="rId43"/>
    <p:sldId id="333" r:id="rId44"/>
    <p:sldId id="334" r:id="rId45"/>
    <p:sldId id="335" r:id="rId46"/>
    <p:sldId id="336" r:id="rId47"/>
    <p:sldId id="337" r:id="rId48"/>
    <p:sldId id="338" r:id="rId49"/>
    <p:sldId id="339" r:id="rId50"/>
    <p:sldId id="340" r:id="rId51"/>
    <p:sldId id="341" r:id="rId52"/>
    <p:sldId id="342" r:id="rId53"/>
    <p:sldId id="343" r:id="rId54"/>
    <p:sldId id="344" r:id="rId55"/>
    <p:sldId id="345" r:id="rId56"/>
    <p:sldId id="346" r:id="rId57"/>
    <p:sldId id="347" r:id="rId58"/>
    <p:sldId id="348" r:id="rId59"/>
    <p:sldId id="349" r:id="rId60"/>
    <p:sldId id="350" r:id="rId61"/>
    <p:sldId id="351" r:id="rId62"/>
    <p:sldId id="352" r:id="rId63"/>
    <p:sldId id="353" r:id="rId64"/>
    <p:sldId id="354" r:id="rId65"/>
    <p:sldId id="355" r:id="rId66"/>
    <p:sldId id="356" r:id="rId67"/>
  </p:sldIdLst>
  <p:sldSz cx="9144000" cy="6858000" type="screen4x3"/>
  <p:notesSz cx="6858000" cy="9144000"/>
  <p:embeddedFontLst>
    <p:embeddedFont>
      <p:font typeface="Calibri" panose="020F0502020204030204" pitchFamily="34" charset="0"/>
      <p:regular r:id="rId70"/>
      <p:bold r:id="rId71"/>
      <p:italic r:id="rId72"/>
      <p:boldItalic r:id="rId73"/>
    </p:embeddedFont>
    <p:embeddedFont>
      <p:font typeface="Roboto" panose="020B0604020202020204" charset="0"/>
      <p:regular r:id="rId74"/>
      <p:bold r:id="rId75"/>
      <p:italic r:id="rId76"/>
      <p:boldItalic r:id="rId77"/>
    </p:embeddedFont>
    <p:embeddedFont>
      <p:font typeface="Sassoon Infant Rg" panose="02000503030000020003" charset="0"/>
      <p:regular r:id="rId78"/>
      <p:bold r:id="rId79"/>
    </p:embeddedFont>
    <p:embeddedFont>
      <p:font typeface="Twinkl" panose="020B0604020202020204" charset="0"/>
      <p:regular r:id="rId80"/>
      <p:bold r:id="rId8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ine Redon" initials="MR" lastIdx="1" clrIdx="0">
    <p:extLst>
      <p:ext uri="{19B8F6BF-5375-455C-9EA6-DF929625EA0E}">
        <p15:presenceInfo xmlns:p15="http://schemas.microsoft.com/office/powerpoint/2012/main" userId="82471e314658012e"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D358B"/>
    <a:srgbClr val="EF8218"/>
    <a:srgbClr val="00A8E9"/>
    <a:srgbClr val="ACDDFC"/>
    <a:srgbClr val="FAB001"/>
    <a:srgbClr val="2DB6BC"/>
    <a:srgbClr val="F08115"/>
    <a:srgbClr val="FFFBFA"/>
    <a:srgbClr val="019542"/>
    <a:srgbClr val="DE1E5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howGuides="1">
      <p:cViewPr varScale="1">
        <p:scale>
          <a:sx n="86" d="100"/>
          <a:sy n="86" d="100"/>
        </p:scale>
        <p:origin x="1339" y="72"/>
      </p:cViewPr>
      <p:guideLst>
        <p:guide orient="horz" pos="2160"/>
        <p:guide pos="2880"/>
        <p:guide pos="340"/>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notesMaster" Target="notesMasters/notesMaster1.xml"/><Relationship Id="rId76" Type="http://schemas.openxmlformats.org/officeDocument/2006/relationships/font" Target="fonts/font7.fntdata"/><Relationship Id="rId84" Type="http://schemas.openxmlformats.org/officeDocument/2006/relationships/viewProps" Target="viewProps.xml"/><Relationship Id="rId7" Type="http://schemas.openxmlformats.org/officeDocument/2006/relationships/slide" Target="slides/slide5.xml"/><Relationship Id="rId71" Type="http://schemas.openxmlformats.org/officeDocument/2006/relationships/font" Target="fonts/font2.fntdata"/><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font" Target="fonts/font5.fntdata"/><Relationship Id="rId79" Type="http://schemas.openxmlformats.org/officeDocument/2006/relationships/font" Target="fonts/font10.fntdata"/><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commentAuthors" Target="commentAuthors.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handoutMaster" Target="handoutMasters/handoutMaster1.xml"/><Relationship Id="rId77" Type="http://schemas.openxmlformats.org/officeDocument/2006/relationships/font" Target="fonts/font8.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font" Target="fonts/font3.fntdata"/><Relationship Id="rId80" Type="http://schemas.openxmlformats.org/officeDocument/2006/relationships/font" Target="fonts/font11.fntdata"/><Relationship Id="rId85"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font" Target="fonts/font1.fntdata"/><Relationship Id="rId75" Type="http://schemas.openxmlformats.org/officeDocument/2006/relationships/font" Target="fonts/font6.fntdata"/><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font" Target="fonts/font4.fntdata"/><Relationship Id="rId78" Type="http://schemas.openxmlformats.org/officeDocument/2006/relationships/font" Target="fonts/font9.fntdata"/><Relationship Id="rId81" Type="http://schemas.openxmlformats.org/officeDocument/2006/relationships/font" Target="fonts/font12.fntdata"/><Relationship Id="rId86"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latin typeface="Roboto" panose="02000000000000000000" pitchFamily="2" charset="0"/>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latin typeface="Roboto" panose="02000000000000000000" pitchFamily="2" charset="0"/>
              </a:rPr>
              <a:t>24/11/2022</a:t>
            </a:fld>
            <a:endParaRPr lang="en-GB" dirty="0">
              <a:latin typeface="Roboto" panose="02000000000000000000" pitchFamily="2" charset="0"/>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latin typeface="Roboto" panose="02000000000000000000" pitchFamily="2" charset="0"/>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latin typeface="Roboto" panose="02000000000000000000" pitchFamily="2" charset="0"/>
              </a:rPr>
              <a:t>‹#›</a:t>
            </a:fld>
            <a:endParaRPr lang="en-GB" dirty="0">
              <a:latin typeface="Roboto" panose="02000000000000000000" pitchFamily="2" charset="0"/>
            </a:endParaRPr>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Roboto" panose="02000000000000000000" pitchFamily="2" charset="0"/>
              </a:defRPr>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Roboto" panose="02000000000000000000" pitchFamily="2" charset="0"/>
              </a:defRPr>
            </a:lvl1pPr>
          </a:lstStyle>
          <a:p>
            <a:fld id="{3D02C5D1-7818-41B5-ABAD-5E4B38A5388F}" type="datetimeFigureOut">
              <a:rPr lang="en-GB" smtClean="0"/>
              <a:pPr/>
              <a:t>24/11/2022</a:t>
            </a:fld>
            <a:endParaRPr lang="en-GB"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Roboto" panose="02000000000000000000" pitchFamily="2" charset="0"/>
              </a:defRPr>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Roboto" panose="02000000000000000000" pitchFamily="2" charset="0"/>
              </a:defRPr>
            </a:lvl1pPr>
          </a:lstStyle>
          <a:p>
            <a:fld id="{FA521341-850D-40E1-BB3D-87946DC9B06D}" type="slidenum">
              <a:rPr lang="en-GB" smtClean="0"/>
              <a:pPr/>
              <a:t>‹#›</a:t>
            </a:fld>
            <a:endParaRPr lang="en-GB" dirty="0"/>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Roboto" panose="02000000000000000000" pitchFamily="2" charset="0"/>
        <a:ea typeface="+mn-ea"/>
        <a:cs typeface="+mn-cs"/>
      </a:defRPr>
    </a:lvl1pPr>
    <a:lvl2pPr marL="457200" algn="l" defTabSz="914400" rtl="0" eaLnBrk="1" latinLnBrk="0" hangingPunct="1">
      <a:defRPr sz="1200" kern="1200">
        <a:solidFill>
          <a:schemeClr val="tx1"/>
        </a:solidFill>
        <a:latin typeface="Roboto" panose="02000000000000000000" pitchFamily="2" charset="0"/>
        <a:ea typeface="+mn-ea"/>
        <a:cs typeface="+mn-cs"/>
      </a:defRPr>
    </a:lvl2pPr>
    <a:lvl3pPr marL="914400" algn="l" defTabSz="914400" rtl="0" eaLnBrk="1" latinLnBrk="0" hangingPunct="1">
      <a:defRPr sz="1200" kern="1200">
        <a:solidFill>
          <a:schemeClr val="tx1"/>
        </a:solidFill>
        <a:latin typeface="Roboto" panose="02000000000000000000" pitchFamily="2" charset="0"/>
        <a:ea typeface="+mn-ea"/>
        <a:cs typeface="+mn-cs"/>
      </a:defRPr>
    </a:lvl3pPr>
    <a:lvl4pPr marL="1371600" algn="l" defTabSz="914400" rtl="0" eaLnBrk="1" latinLnBrk="0" hangingPunct="1">
      <a:defRPr sz="1200" kern="1200">
        <a:solidFill>
          <a:schemeClr val="tx1"/>
        </a:solidFill>
        <a:latin typeface="Roboto" panose="02000000000000000000" pitchFamily="2" charset="0"/>
        <a:ea typeface="+mn-ea"/>
        <a:cs typeface="+mn-cs"/>
      </a:defRPr>
    </a:lvl4pPr>
    <a:lvl5pPr marL="1828800" algn="l" defTabSz="914400" rtl="0" eaLnBrk="1" latinLnBrk="0" hangingPunct="1">
      <a:defRPr sz="1200" kern="1200">
        <a:solidFill>
          <a:schemeClr val="tx1"/>
        </a:solidFill>
        <a:latin typeface="Roboto" panose="02000000000000000000"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g"/><Relationship Id="rId1" Type="http://schemas.openxmlformats.org/officeDocument/2006/relationships/slideMaster" Target="../slideMasters/slideMaster2.xml"/><Relationship Id="rId4" Type="http://schemas.openxmlformats.org/officeDocument/2006/relationships/hyperlink" Target="https://www.twinkl.co.uk/resources/twinkl-life" TargetMode="Externa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hyperlink" Target="https://www.twinkl.co.uk/resources/twinkl-life" TargetMode="Externa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hyperlink" Target="https://www.twinkl.co.uk/resources/twinkl-life" TargetMode="Externa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2.xml"/><Relationship Id="rId4" Type="http://schemas.openxmlformats.org/officeDocument/2006/relationships/hyperlink" Target="https://www.twinkl.co.uk/resources/twinkl-life" TargetMode="Externa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Unit Title Slide">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15100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9969995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3840665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
        <p:nvSpPr>
          <p:cNvPr id="7" name="Rounded Rectangle 6"/>
          <p:cNvSpPr/>
          <p:nvPr userDrawn="1"/>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Rounded Rectangle 7"/>
          <p:cNvSpPr/>
          <p:nvPr userDrawn="1"/>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9" name="Title 1"/>
          <p:cNvSpPr txBox="1">
            <a:spLocks/>
          </p:cNvSpPr>
          <p:nvPr userDrawn="1"/>
        </p:nvSpPr>
        <p:spPr>
          <a:xfrm>
            <a:off x="628650" y="3071286"/>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latin typeface="Twinkl" pitchFamily="50" charset="0"/>
              </a:rPr>
              <a:t>Success Criteria</a:t>
            </a:r>
          </a:p>
        </p:txBody>
      </p:sp>
      <p:sp>
        <p:nvSpPr>
          <p:cNvPr id="10" name="Title 1"/>
          <p:cNvSpPr txBox="1">
            <a:spLocks/>
          </p:cNvSpPr>
          <p:nvPr userDrawn="1"/>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latin typeface="Twinkl" pitchFamily="50" charset="0"/>
              </a:rPr>
              <a:t>Aim</a:t>
            </a:r>
          </a:p>
        </p:txBody>
      </p:sp>
      <p:sp>
        <p:nvSpPr>
          <p:cNvPr id="11" name="Content Placeholder 15"/>
          <p:cNvSpPr>
            <a:spLocks noGrp="1"/>
          </p:cNvSpPr>
          <p:nvPr>
            <p:ph idx="1"/>
          </p:nvPr>
        </p:nvSpPr>
        <p:spPr>
          <a:xfrm>
            <a:off x="628650" y="1127760"/>
            <a:ext cx="7886700" cy="1409700"/>
          </a:xfrm>
        </p:spPr>
        <p:txBody>
          <a:bodyPr>
            <a:normAutofit fontScale="92500" lnSpcReduction="10000"/>
          </a:bodyPr>
          <a:lstStyle>
            <a:lvl1pPr>
              <a:defRPr>
                <a:latin typeface="Twinkl" pitchFamily="50" charset="0"/>
              </a:defRPr>
            </a:lvl1pPr>
            <a:lvl2pPr>
              <a:defRPr/>
            </a:lvl2pPr>
          </a:lstStyle>
          <a:p>
            <a:pPr lvl="0"/>
            <a:r>
              <a:rPr lang="en-US"/>
              <a:t>Click to edit Master text styles</a:t>
            </a:r>
          </a:p>
          <a:p>
            <a:pPr lvl="1"/>
            <a:r>
              <a:rPr lang="en-US"/>
              <a:t>Second level</a:t>
            </a:r>
          </a:p>
          <a:p>
            <a:pPr lvl="2"/>
            <a:r>
              <a:rPr lang="en-US"/>
              <a:t>Third level</a:t>
            </a:r>
          </a:p>
        </p:txBody>
      </p:sp>
      <p:sp>
        <p:nvSpPr>
          <p:cNvPr id="12" name="Content Placeholder 15"/>
          <p:cNvSpPr txBox="1">
            <a:spLocks/>
          </p:cNvSpPr>
          <p:nvPr userDrawn="1"/>
        </p:nvSpPr>
        <p:spPr>
          <a:xfrm>
            <a:off x="628650" y="3466803"/>
            <a:ext cx="7886700" cy="1409700"/>
          </a:xfrm>
          <a:prstGeom prst="rect">
            <a:avLst/>
          </a:prstGeom>
          <a:noFill/>
          <a:ln w="25400">
            <a:noFill/>
          </a:ln>
        </p:spPr>
        <p:txBody>
          <a:bodyPr vert="horz" lIns="180000" tIns="252000" rIns="252000" bIns="1800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Twinkl" pitchFamily="50" charset="0"/>
              </a:rPr>
              <a:t>Statement 1 Lorem ipsum </a:t>
            </a:r>
            <a:r>
              <a:rPr lang="en-GB" dirty="0" err="1">
                <a:latin typeface="Twinkl" pitchFamily="50" charset="0"/>
              </a:rPr>
              <a:t>dolor</a:t>
            </a:r>
            <a:r>
              <a:rPr lang="en-GB" dirty="0">
                <a:latin typeface="Twinkl" pitchFamily="50" charset="0"/>
              </a:rPr>
              <a:t> sit </a:t>
            </a:r>
            <a:r>
              <a:rPr lang="en-GB" dirty="0" err="1">
                <a:latin typeface="Twinkl" pitchFamily="50" charset="0"/>
              </a:rPr>
              <a:t>amet</a:t>
            </a:r>
            <a:r>
              <a:rPr lang="en-GB" dirty="0">
                <a:latin typeface="Twinkl" pitchFamily="50" charset="0"/>
              </a:rPr>
              <a:t>, </a:t>
            </a:r>
            <a:r>
              <a:rPr lang="en-GB" dirty="0" err="1">
                <a:latin typeface="Twinkl" pitchFamily="50" charset="0"/>
              </a:rPr>
              <a:t>consectetur</a:t>
            </a:r>
            <a:r>
              <a:rPr lang="en-GB" dirty="0">
                <a:latin typeface="Twinkl" pitchFamily="50" charset="0"/>
              </a:rPr>
              <a:t> </a:t>
            </a:r>
            <a:r>
              <a:rPr lang="en-GB" dirty="0" err="1">
                <a:latin typeface="Twinkl" pitchFamily="50" charset="0"/>
              </a:rPr>
              <a:t>adipiscing</a:t>
            </a:r>
            <a:r>
              <a:rPr lang="en-GB" dirty="0">
                <a:latin typeface="Twinkl" pitchFamily="50" charset="0"/>
              </a:rPr>
              <a:t> </a:t>
            </a:r>
            <a:r>
              <a:rPr lang="en-GB" dirty="0" err="1">
                <a:latin typeface="Twinkl" pitchFamily="50" charset="0"/>
              </a:rPr>
              <a:t>elit</a:t>
            </a:r>
            <a:r>
              <a:rPr lang="en-GB" dirty="0">
                <a:latin typeface="Twinkl" pitchFamily="50" charset="0"/>
              </a:rPr>
              <a:t>.</a:t>
            </a:r>
          </a:p>
          <a:p>
            <a:r>
              <a:rPr lang="en-GB" dirty="0">
                <a:latin typeface="Twinkl" pitchFamily="50" charset="0"/>
              </a:rPr>
              <a:t>Statement 2</a:t>
            </a:r>
          </a:p>
          <a:p>
            <a:pPr lvl="1"/>
            <a:r>
              <a:rPr lang="en-GB" dirty="0">
                <a:latin typeface="Twinkl" pitchFamily="50" charset="0"/>
              </a:rPr>
              <a:t>Sub statement</a:t>
            </a:r>
          </a:p>
        </p:txBody>
      </p:sp>
    </p:spTree>
    <p:extLst>
      <p:ext uri="{BB962C8B-B14F-4D97-AF65-F5344CB8AC3E}">
        <p14:creationId xmlns:p14="http://schemas.microsoft.com/office/powerpoint/2010/main" val="34298883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22767" y="6196125"/>
            <a:ext cx="576495" cy="580719"/>
          </a:xfrm>
          <a:prstGeom prst="rect">
            <a:avLst/>
          </a:prstGeom>
        </p:spPr>
      </p:pic>
      <p:sp>
        <p:nvSpPr>
          <p:cNvPr id="4" name="Rectangle 3">
            <a:hlinkClick r:id="rId4"/>
          </p:cNvPr>
          <p:cNvSpPr/>
          <p:nvPr userDrawn="1"/>
        </p:nvSpPr>
        <p:spPr>
          <a:xfrm>
            <a:off x="4137660" y="3152488"/>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681918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76729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
        <p:nvSpPr>
          <p:cNvPr id="4" name="Rectangle 3">
            <a:hlinkClick r:id="rId4"/>
          </p:cNvPr>
          <p:cNvSpPr/>
          <p:nvPr userDrawn="1"/>
        </p:nvSpPr>
        <p:spPr>
          <a:xfrm>
            <a:off x="4137660" y="5561814"/>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370407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
        <p:nvSpPr>
          <p:cNvPr id="7" name="Rounded Rectangle 6"/>
          <p:cNvSpPr/>
          <p:nvPr userDrawn="1"/>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Rounded Rectangle 7"/>
          <p:cNvSpPr/>
          <p:nvPr userDrawn="1"/>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9" name="Title 1"/>
          <p:cNvSpPr txBox="1">
            <a:spLocks/>
          </p:cNvSpPr>
          <p:nvPr userDrawn="1"/>
        </p:nvSpPr>
        <p:spPr>
          <a:xfrm>
            <a:off x="628650" y="3071286"/>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latin typeface="Twinkl" pitchFamily="50" charset="0"/>
              </a:rPr>
              <a:t>Success Criteria</a:t>
            </a:r>
          </a:p>
        </p:txBody>
      </p:sp>
      <p:sp>
        <p:nvSpPr>
          <p:cNvPr id="10" name="Title 1"/>
          <p:cNvSpPr txBox="1">
            <a:spLocks/>
          </p:cNvSpPr>
          <p:nvPr userDrawn="1"/>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latin typeface="Twinkl" pitchFamily="50" charset="0"/>
              </a:rPr>
              <a:t>Aim</a:t>
            </a:r>
          </a:p>
        </p:txBody>
      </p:sp>
      <p:sp>
        <p:nvSpPr>
          <p:cNvPr id="11" name="Content Placeholder 15"/>
          <p:cNvSpPr>
            <a:spLocks noGrp="1"/>
          </p:cNvSpPr>
          <p:nvPr>
            <p:ph idx="1"/>
          </p:nvPr>
        </p:nvSpPr>
        <p:spPr>
          <a:xfrm>
            <a:off x="628650" y="1127760"/>
            <a:ext cx="7886700" cy="1409700"/>
          </a:xfrm>
        </p:spPr>
        <p:txBody>
          <a:bodyPr>
            <a:normAutofit fontScale="92500" lnSpcReduction="10000"/>
          </a:bodyPr>
          <a:lstStyle>
            <a:lvl1pPr>
              <a:defRPr>
                <a:latin typeface="Twinkl" pitchFamily="50" charset="0"/>
              </a:defRPr>
            </a:lvl1pPr>
            <a:lvl2pPr>
              <a:defRPr/>
            </a:lvl2pPr>
          </a:lstStyle>
          <a:p>
            <a:pPr lvl="0"/>
            <a:r>
              <a:rPr lang="en-US"/>
              <a:t>Click to edit Master text styles</a:t>
            </a:r>
          </a:p>
          <a:p>
            <a:pPr lvl="1"/>
            <a:r>
              <a:rPr lang="en-US"/>
              <a:t>Second level</a:t>
            </a:r>
          </a:p>
          <a:p>
            <a:pPr lvl="2"/>
            <a:r>
              <a:rPr lang="en-US"/>
              <a:t>Third level</a:t>
            </a:r>
          </a:p>
        </p:txBody>
      </p:sp>
      <p:sp>
        <p:nvSpPr>
          <p:cNvPr id="12" name="Content Placeholder 15"/>
          <p:cNvSpPr txBox="1">
            <a:spLocks/>
          </p:cNvSpPr>
          <p:nvPr userDrawn="1"/>
        </p:nvSpPr>
        <p:spPr>
          <a:xfrm>
            <a:off x="628650" y="3466803"/>
            <a:ext cx="7886700" cy="1409700"/>
          </a:xfrm>
          <a:prstGeom prst="rect">
            <a:avLst/>
          </a:prstGeom>
          <a:noFill/>
          <a:ln w="25400">
            <a:noFill/>
          </a:ln>
        </p:spPr>
        <p:txBody>
          <a:bodyPr vert="horz" lIns="180000" tIns="252000" rIns="252000" bIns="1800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Twinkl" pitchFamily="50" charset="0"/>
              </a:rPr>
              <a:t>Statement 1 Lorem ipsum </a:t>
            </a:r>
            <a:r>
              <a:rPr lang="en-GB" dirty="0" err="1">
                <a:latin typeface="Twinkl" pitchFamily="50" charset="0"/>
              </a:rPr>
              <a:t>dolor</a:t>
            </a:r>
            <a:r>
              <a:rPr lang="en-GB" dirty="0">
                <a:latin typeface="Twinkl" pitchFamily="50" charset="0"/>
              </a:rPr>
              <a:t> sit </a:t>
            </a:r>
            <a:r>
              <a:rPr lang="en-GB" dirty="0" err="1">
                <a:latin typeface="Twinkl" pitchFamily="50" charset="0"/>
              </a:rPr>
              <a:t>amet</a:t>
            </a:r>
            <a:r>
              <a:rPr lang="en-GB" dirty="0">
                <a:latin typeface="Twinkl" pitchFamily="50" charset="0"/>
              </a:rPr>
              <a:t>, </a:t>
            </a:r>
            <a:r>
              <a:rPr lang="en-GB" dirty="0" err="1">
                <a:latin typeface="Twinkl" pitchFamily="50" charset="0"/>
              </a:rPr>
              <a:t>consectetur</a:t>
            </a:r>
            <a:r>
              <a:rPr lang="en-GB" dirty="0">
                <a:latin typeface="Twinkl" pitchFamily="50" charset="0"/>
              </a:rPr>
              <a:t> </a:t>
            </a:r>
            <a:r>
              <a:rPr lang="en-GB" dirty="0" err="1">
                <a:latin typeface="Twinkl" pitchFamily="50" charset="0"/>
              </a:rPr>
              <a:t>adipiscing</a:t>
            </a:r>
            <a:r>
              <a:rPr lang="en-GB" dirty="0">
                <a:latin typeface="Twinkl" pitchFamily="50" charset="0"/>
              </a:rPr>
              <a:t> </a:t>
            </a:r>
            <a:r>
              <a:rPr lang="en-GB" dirty="0" err="1">
                <a:latin typeface="Twinkl" pitchFamily="50" charset="0"/>
              </a:rPr>
              <a:t>elit</a:t>
            </a:r>
            <a:r>
              <a:rPr lang="en-GB" dirty="0">
                <a:latin typeface="Twinkl" pitchFamily="50" charset="0"/>
              </a:rPr>
              <a:t>.</a:t>
            </a:r>
          </a:p>
          <a:p>
            <a:r>
              <a:rPr lang="en-GB" dirty="0">
                <a:latin typeface="Twinkl" pitchFamily="50" charset="0"/>
              </a:rPr>
              <a:t>Statement 2</a:t>
            </a:r>
          </a:p>
          <a:p>
            <a:pPr lvl="1"/>
            <a:r>
              <a:rPr lang="en-GB" dirty="0">
                <a:latin typeface="Twinkl" pitchFamily="50" charset="0"/>
              </a:rPr>
              <a:t>Sub statement</a:t>
            </a:r>
          </a:p>
        </p:txBody>
      </p:sp>
    </p:spTree>
    <p:extLst>
      <p:ext uri="{BB962C8B-B14F-4D97-AF65-F5344CB8AC3E}">
        <p14:creationId xmlns:p14="http://schemas.microsoft.com/office/powerpoint/2010/main" val="22575232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
        <p:nvSpPr>
          <p:cNvPr id="4" name="Rectangle 3">
            <a:hlinkClick r:id="rId4"/>
          </p:cNvPr>
          <p:cNvSpPr/>
          <p:nvPr userDrawn="1"/>
        </p:nvSpPr>
        <p:spPr>
          <a:xfrm>
            <a:off x="4137660" y="3152488"/>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819737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93596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Unit Title Slide">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38140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22767" y="6196125"/>
            <a:ext cx="576495" cy="580719"/>
          </a:xfrm>
          <a:prstGeom prst="rect">
            <a:avLst/>
          </a:prstGeom>
        </p:spPr>
      </p:pic>
      <p:sp>
        <p:nvSpPr>
          <p:cNvPr id="4" name="Rectangle 3">
            <a:hlinkClick r:id="rId4"/>
          </p:cNvPr>
          <p:cNvSpPr/>
          <p:nvPr userDrawn="1"/>
        </p:nvSpPr>
        <p:spPr>
          <a:xfrm>
            <a:off x="4137660" y="5561814"/>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0686615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0.xml"/><Relationship Id="rId7" Type="http://schemas.openxmlformats.org/officeDocument/2006/relationships/slideLayout" Target="../slideLayouts/slideLayout1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4" Type="http://schemas.openxmlformats.org/officeDocument/2006/relationships/slideLayout" Target="../slideLayouts/slideLayout11.xml"/><Relationship Id="rId9" Type="http://schemas.openxmlformats.org/officeDocument/2006/relationships/image" Target="../media/image5.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blackWhite">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71" r:id="rId1"/>
    <p:sldLayoutId id="2147483661" r:id="rId2"/>
    <p:sldLayoutId id="2147483667" r:id="rId3"/>
    <p:sldLayoutId id="2147483662" r:id="rId4"/>
    <p:sldLayoutId id="2147483663" r:id="rId5"/>
    <p:sldLayoutId id="2147483666" r:id="rId6"/>
    <p:sldLayoutId id="2147483669" r:id="rId7"/>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Roboto"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Roboto"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blackWhite">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5233862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Roboto"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Roboto"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7.png"/><Relationship Id="rId2" Type="http://schemas.openxmlformats.org/officeDocument/2006/relationships/image" Target="../media/image23.png"/><Relationship Id="rId1" Type="http://schemas.openxmlformats.org/officeDocument/2006/relationships/slideLayout" Target="../slideLayouts/slideLayout4.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4.xml"/><Relationship Id="rId5" Type="http://schemas.openxmlformats.org/officeDocument/2006/relationships/image" Target="../media/image16.png"/><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6.png"/><Relationship Id="rId1" Type="http://schemas.openxmlformats.org/officeDocument/2006/relationships/slideLayout" Target="../slideLayouts/slideLayout4.xml"/><Relationship Id="rId5" Type="http://schemas.openxmlformats.org/officeDocument/2006/relationships/image" Target="../media/image39.png"/><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4.xml"/><Relationship Id="rId5" Type="http://schemas.openxmlformats.org/officeDocument/2006/relationships/slide" Target="slide28.xml"/><Relationship Id="rId4" Type="http://schemas.openxmlformats.org/officeDocument/2006/relationships/slide" Target="slide2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2.png"/><Relationship Id="rId1" Type="http://schemas.openxmlformats.org/officeDocument/2006/relationships/slideLayout" Target="../slideLayouts/slideLayout4.xml"/><Relationship Id="rId4" Type="http://schemas.openxmlformats.org/officeDocument/2006/relationships/image" Target="../media/image4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hyperlink" Target="https://www.pshe-association.org.uk/curriculum-and-resources/resources/programme-study-pshe-education-key-stages-1%E2%80%935" TargetMode="Externa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32.xml.rels><?xml version="1.0" encoding="UTF-8" standalone="yes"?>
<Relationships xmlns="http://schemas.openxmlformats.org/package/2006/relationships"><Relationship Id="rId2" Type="http://schemas.openxmlformats.org/officeDocument/2006/relationships/hyperlink" Target="https://www.pshe-association.org.uk/curriculum-and-resources/resources/programme-study-pshe-education-key-stages-1%E2%80%935" TargetMode="Externa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hyperlink" Target="https://www.pshe-association.org.uk/curriculum-and-resources/resources/programme-study-pshe-education-key-stages-1%E2%80%935" TargetMode="Externa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1.xml"/><Relationship Id="rId4" Type="http://schemas.openxmlformats.org/officeDocument/2006/relationships/image" Target="../media/image4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50.png"/><Relationship Id="rId1" Type="http://schemas.openxmlformats.org/officeDocument/2006/relationships/slideLayout" Target="../slideLayouts/slideLayout11.xml"/><Relationship Id="rId4" Type="http://schemas.openxmlformats.org/officeDocument/2006/relationships/image" Target="../media/image4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11.xml"/><Relationship Id="rId6" Type="http://schemas.openxmlformats.org/officeDocument/2006/relationships/image" Target="../media/image48.png"/><Relationship Id="rId5" Type="http://schemas.openxmlformats.org/officeDocument/2006/relationships/image" Target="../media/image41.png"/><Relationship Id="rId4" Type="http://schemas.openxmlformats.org/officeDocument/2006/relationships/image" Target="../media/image53.jpeg"/></Relationships>
</file>

<file path=ppt/slides/_rels/slide4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11.xml"/><Relationship Id="rId5" Type="http://schemas.openxmlformats.org/officeDocument/2006/relationships/image" Target="../media/image48.png"/><Relationship Id="rId4" Type="http://schemas.openxmlformats.org/officeDocument/2006/relationships/image" Target="../media/image41.png"/></Relationships>
</file>

<file path=ppt/slides/_rels/slide4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48.png"/><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48.png"/><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48.png"/><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8" Type="http://schemas.openxmlformats.org/officeDocument/2006/relationships/slide" Target="slide56.xml"/><Relationship Id="rId13" Type="http://schemas.openxmlformats.org/officeDocument/2006/relationships/slide" Target="slide58.xml"/><Relationship Id="rId3" Type="http://schemas.openxmlformats.org/officeDocument/2006/relationships/slide" Target="slide48.xml"/><Relationship Id="rId7" Type="http://schemas.openxmlformats.org/officeDocument/2006/relationships/slide" Target="slide51.xml"/><Relationship Id="rId12" Type="http://schemas.openxmlformats.org/officeDocument/2006/relationships/slide" Target="slide55.xml"/><Relationship Id="rId2" Type="http://schemas.openxmlformats.org/officeDocument/2006/relationships/image" Target="../media/image61.png"/><Relationship Id="rId1" Type="http://schemas.openxmlformats.org/officeDocument/2006/relationships/slideLayout" Target="../slideLayouts/slideLayout11.xml"/><Relationship Id="rId6" Type="http://schemas.openxmlformats.org/officeDocument/2006/relationships/slide" Target="slide52.xml"/><Relationship Id="rId11" Type="http://schemas.openxmlformats.org/officeDocument/2006/relationships/slide" Target="slide50.xml"/><Relationship Id="rId5" Type="http://schemas.openxmlformats.org/officeDocument/2006/relationships/slide" Target="slide53.xml"/><Relationship Id="rId10" Type="http://schemas.openxmlformats.org/officeDocument/2006/relationships/slide" Target="slide54.xml"/><Relationship Id="rId4" Type="http://schemas.openxmlformats.org/officeDocument/2006/relationships/slide" Target="slide49.xml"/><Relationship Id="rId9" Type="http://schemas.openxmlformats.org/officeDocument/2006/relationships/slide" Target="slide57.xml"/></Relationships>
</file>

<file path=ppt/slides/_rels/slide4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41.png"/><Relationship Id="rId1" Type="http://schemas.openxmlformats.org/officeDocument/2006/relationships/slideLayout" Target="../slideLayouts/slideLayout11.xml"/><Relationship Id="rId5" Type="http://schemas.openxmlformats.org/officeDocument/2006/relationships/slide" Target="slide47.xml"/><Relationship Id="rId4" Type="http://schemas.openxmlformats.org/officeDocument/2006/relationships/image" Target="../media/image62.png"/></Relationships>
</file>

<file path=ppt/slides/_rels/slide4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63.png"/><Relationship Id="rId1" Type="http://schemas.openxmlformats.org/officeDocument/2006/relationships/slideLayout" Target="../slideLayouts/slideLayout11.xml"/><Relationship Id="rId5" Type="http://schemas.openxmlformats.org/officeDocument/2006/relationships/image" Target="../media/image61.png"/><Relationship Id="rId4" Type="http://schemas.openxmlformats.org/officeDocument/2006/relationships/slide" Target="slide47.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5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64.png"/><Relationship Id="rId1" Type="http://schemas.openxmlformats.org/officeDocument/2006/relationships/slideLayout" Target="../slideLayouts/slideLayout11.xml"/><Relationship Id="rId5" Type="http://schemas.openxmlformats.org/officeDocument/2006/relationships/image" Target="../media/image61.png"/><Relationship Id="rId4" Type="http://schemas.openxmlformats.org/officeDocument/2006/relationships/slide" Target="slide47.xml"/></Relationships>
</file>

<file path=ppt/slides/_rels/slide51.xml.rels><?xml version="1.0" encoding="UTF-8" standalone="yes"?>
<Relationships xmlns="http://schemas.openxmlformats.org/package/2006/relationships"><Relationship Id="rId3" Type="http://schemas.openxmlformats.org/officeDocument/2006/relationships/slide" Target="slide47.xml"/><Relationship Id="rId2" Type="http://schemas.openxmlformats.org/officeDocument/2006/relationships/image" Target="../media/image41.png"/><Relationship Id="rId1" Type="http://schemas.openxmlformats.org/officeDocument/2006/relationships/slideLayout" Target="../slideLayouts/slideLayout11.xml"/><Relationship Id="rId5" Type="http://schemas.openxmlformats.org/officeDocument/2006/relationships/image" Target="../media/image65.png"/><Relationship Id="rId4" Type="http://schemas.openxmlformats.org/officeDocument/2006/relationships/image" Target="../media/image61.png"/></Relationships>
</file>

<file path=ppt/slides/_rels/slide52.xml.rels><?xml version="1.0" encoding="UTF-8" standalone="yes"?>
<Relationships xmlns="http://schemas.openxmlformats.org/package/2006/relationships"><Relationship Id="rId3" Type="http://schemas.openxmlformats.org/officeDocument/2006/relationships/slide" Target="slide47.xml"/><Relationship Id="rId2" Type="http://schemas.openxmlformats.org/officeDocument/2006/relationships/image" Target="../media/image41.png"/><Relationship Id="rId1" Type="http://schemas.openxmlformats.org/officeDocument/2006/relationships/slideLayout" Target="../slideLayouts/slideLayout11.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1.png"/></Relationships>
</file>

<file path=ppt/slides/_rels/slide53.xml.rels><?xml version="1.0" encoding="UTF-8" standalone="yes"?>
<Relationships xmlns="http://schemas.openxmlformats.org/package/2006/relationships"><Relationship Id="rId3" Type="http://schemas.openxmlformats.org/officeDocument/2006/relationships/slide" Target="slide47.xml"/><Relationship Id="rId2" Type="http://schemas.openxmlformats.org/officeDocument/2006/relationships/image" Target="../media/image41.png"/><Relationship Id="rId1" Type="http://schemas.openxmlformats.org/officeDocument/2006/relationships/slideLayout" Target="../slideLayouts/slideLayout11.xml"/><Relationship Id="rId5" Type="http://schemas.openxmlformats.org/officeDocument/2006/relationships/image" Target="../media/image61.png"/><Relationship Id="rId4" Type="http://schemas.openxmlformats.org/officeDocument/2006/relationships/image" Target="../media/image68.png"/></Relationships>
</file>

<file path=ppt/slides/_rels/slide5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69.png"/><Relationship Id="rId1" Type="http://schemas.openxmlformats.org/officeDocument/2006/relationships/slideLayout" Target="../slideLayouts/slideLayout11.xml"/><Relationship Id="rId5" Type="http://schemas.openxmlformats.org/officeDocument/2006/relationships/image" Target="../media/image61.png"/><Relationship Id="rId4" Type="http://schemas.openxmlformats.org/officeDocument/2006/relationships/slide" Target="slide47.xml"/></Relationships>
</file>

<file path=ppt/slides/_rels/slide5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70.png"/><Relationship Id="rId1" Type="http://schemas.openxmlformats.org/officeDocument/2006/relationships/slideLayout" Target="../slideLayouts/slideLayout11.xml"/><Relationship Id="rId5" Type="http://schemas.openxmlformats.org/officeDocument/2006/relationships/image" Target="../media/image61.png"/><Relationship Id="rId4" Type="http://schemas.openxmlformats.org/officeDocument/2006/relationships/slide" Target="slide47.xml"/></Relationships>
</file>

<file path=ppt/slides/_rels/slide5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71.png"/><Relationship Id="rId1" Type="http://schemas.openxmlformats.org/officeDocument/2006/relationships/slideLayout" Target="../slideLayouts/slideLayout11.xml"/><Relationship Id="rId5" Type="http://schemas.openxmlformats.org/officeDocument/2006/relationships/image" Target="../media/image61.png"/><Relationship Id="rId4" Type="http://schemas.openxmlformats.org/officeDocument/2006/relationships/slide" Target="slide47.xml"/></Relationships>
</file>

<file path=ppt/slides/_rels/slide57.xml.rels><?xml version="1.0" encoding="UTF-8" standalone="yes"?>
<Relationships xmlns="http://schemas.openxmlformats.org/package/2006/relationships"><Relationship Id="rId3" Type="http://schemas.openxmlformats.org/officeDocument/2006/relationships/slide" Target="slide47.xml"/><Relationship Id="rId2" Type="http://schemas.openxmlformats.org/officeDocument/2006/relationships/image" Target="../media/image41.png"/><Relationship Id="rId1" Type="http://schemas.openxmlformats.org/officeDocument/2006/relationships/slideLayout" Target="../slideLayouts/slideLayout11.xml"/><Relationship Id="rId5" Type="http://schemas.openxmlformats.org/officeDocument/2006/relationships/image" Target="../media/image72.png"/><Relationship Id="rId4" Type="http://schemas.openxmlformats.org/officeDocument/2006/relationships/image" Target="../media/image61.png"/></Relationships>
</file>

<file path=ppt/slides/_rels/slide58.xml.rels><?xml version="1.0" encoding="UTF-8" standalone="yes"?>
<Relationships xmlns="http://schemas.openxmlformats.org/package/2006/relationships"><Relationship Id="rId3" Type="http://schemas.openxmlformats.org/officeDocument/2006/relationships/slide" Target="slide59.xml"/><Relationship Id="rId2" Type="http://schemas.openxmlformats.org/officeDocument/2006/relationships/image" Target="../media/image73.jpeg"/><Relationship Id="rId1" Type="http://schemas.openxmlformats.org/officeDocument/2006/relationships/slideLayout" Target="../slideLayouts/slideLayout11.xml"/><Relationship Id="rId4" Type="http://schemas.openxmlformats.org/officeDocument/2006/relationships/slide" Target="slide6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11.xml"/><Relationship Id="rId5" Type="http://schemas.openxmlformats.org/officeDocument/2006/relationships/image" Target="../media/image77.png"/><Relationship Id="rId4" Type="http://schemas.openxmlformats.org/officeDocument/2006/relationships/image" Target="../media/image76.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61.png"/><Relationship Id="rId1" Type="http://schemas.openxmlformats.org/officeDocument/2006/relationships/slideLayout" Target="../slideLayouts/slideLayout1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1.xml"/><Relationship Id="rId4" Type="http://schemas.openxmlformats.org/officeDocument/2006/relationships/image" Target="../media/image47.png"/></Relationships>
</file>

<file path=ppt/slides/_rels/slide65.xml.rels><?xml version="1.0" encoding="UTF-8" standalone="yes"?>
<Relationships xmlns="http://schemas.openxmlformats.org/package/2006/relationships"><Relationship Id="rId2" Type="http://schemas.openxmlformats.org/officeDocument/2006/relationships/hyperlink" Target="https://www.pshe-association.org.uk/curriculum-and-resources/resources/programme-study-pshe-education-key-stages-1%E2%80%935" TargetMode="Externa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6251423"/>
            <a:ext cx="9144000" cy="612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3" name="Straight Connector 2"/>
          <p:cNvCxnSpPr/>
          <p:nvPr/>
        </p:nvCxnSpPr>
        <p:spPr>
          <a:xfrm>
            <a:off x="0" y="6251423"/>
            <a:ext cx="926123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2024562" y="6458824"/>
            <a:ext cx="5094873" cy="207749"/>
          </a:xfrm>
          <a:prstGeom prst="rect">
            <a:avLst/>
          </a:prstGeom>
          <a:noFill/>
        </p:spPr>
        <p:txBody>
          <a:bodyPr wrap="square" lIns="0" tIns="0" rIns="0" bIns="0" rtlCol="0" anchor="ctr" anchorCtr="1">
            <a:noAutofit/>
          </a:bodyPr>
          <a:lstStyle/>
          <a:p>
            <a:pPr algn="ctr">
              <a:lnSpc>
                <a:spcPct val="107000"/>
              </a:lnSpc>
              <a:spcAft>
                <a:spcPts val="0"/>
              </a:spcAft>
            </a:pPr>
            <a:r>
              <a:rPr lang="en-GB" sz="800" b="1" dirty="0">
                <a:solidFill>
                  <a:srgbClr val="FFFFFF"/>
                </a:solidFill>
                <a:latin typeface="Roboto" panose="02000000000000000000" pitchFamily="2" charset="0"/>
                <a:ea typeface="Calibri" panose="020F0502020204030204" pitchFamily="34" charset="0"/>
                <a:cs typeface="Arial" panose="020B0604020202020204" pitchFamily="34" charset="0"/>
              </a:rPr>
              <a:t>PSHE and Citizenship | LKS2 | Health and Wellbeing | Think Positive | You’re the Boss | Lesson 5</a:t>
            </a:r>
            <a:endParaRPr lang="en-GB" sz="800" dirty="0">
              <a:solidFill>
                <a:srgbClr val="FFFFFF"/>
              </a:solidFill>
              <a:latin typeface="Roboto" panose="02000000000000000000" pitchFamily="2" charset="0"/>
              <a:ea typeface="Calibri" panose="020F0502020204030204" pitchFamily="34" charset="0"/>
              <a:cs typeface="Arial" panose="020B0604020202020204" pitchFamily="34"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64823" y="1051093"/>
            <a:ext cx="1614353" cy="934372"/>
          </a:xfrm>
          <a:prstGeom prst="rect">
            <a:avLst/>
          </a:prstGeom>
        </p:spPr>
      </p:pic>
      <p:sp>
        <p:nvSpPr>
          <p:cNvPr id="6" name="Text Placeholder 16"/>
          <p:cNvSpPr txBox="1">
            <a:spLocks/>
          </p:cNvSpPr>
          <p:nvPr/>
        </p:nvSpPr>
        <p:spPr>
          <a:xfrm>
            <a:off x="971600" y="3199950"/>
            <a:ext cx="7200800" cy="543989"/>
          </a:xfrm>
          <a:prstGeom prst="roundRect">
            <a:avLst>
              <a:gd name="adj" fmla="val 2585"/>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dirty="0">
                <a:solidFill>
                  <a:schemeClr val="bg1"/>
                </a:solidFill>
                <a:latin typeface="Roboto" panose="02000000000000000000" pitchFamily="2" charset="0"/>
                <a:cs typeface="Arial" panose="020B0604020202020204" pitchFamily="34" charset="0"/>
              </a:rPr>
              <a:t>Health and Wellbeing | Think Positive</a:t>
            </a:r>
          </a:p>
        </p:txBody>
      </p:sp>
      <p:sp>
        <p:nvSpPr>
          <p:cNvPr id="7" name="Title 17"/>
          <p:cNvSpPr txBox="1">
            <a:spLocks/>
          </p:cNvSpPr>
          <p:nvPr/>
        </p:nvSpPr>
        <p:spPr>
          <a:xfrm>
            <a:off x="755650" y="2359034"/>
            <a:ext cx="7632700" cy="655294"/>
          </a:xfrm>
          <a:prstGeom prst="roundRect">
            <a:avLst>
              <a:gd name="adj" fmla="val 9641"/>
            </a:avLst>
          </a:prstGeom>
        </p:spPr>
        <p:txBody>
          <a:bodyPr/>
          <a:lst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a:lstStyle>
          <a:p>
            <a:pPr algn="ctr"/>
            <a:r>
              <a:rPr lang="en-GB" sz="5400" dirty="0">
                <a:solidFill>
                  <a:schemeClr val="bg1"/>
                </a:solidFill>
                <a:latin typeface="Roboto" panose="02000000000000000000" pitchFamily="2" charset="0"/>
                <a:cs typeface="Arial" panose="020B0604020202020204" pitchFamily="34" charset="0"/>
              </a:rPr>
              <a:t>PSHE and Citizenship</a:t>
            </a:r>
          </a:p>
        </p:txBody>
      </p:sp>
    </p:spTree>
    <p:extLst>
      <p:ext uri="{BB962C8B-B14F-4D97-AF65-F5344CB8AC3E}">
        <p14:creationId xmlns:p14="http://schemas.microsoft.com/office/powerpoint/2010/main" val="14076062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00BD16E-01B6-4BB4-9148-0777BAC7ED7F}"/>
              </a:ext>
            </a:extLst>
          </p:cNvPr>
          <p:cNvSpPr/>
          <p:nvPr/>
        </p:nvSpPr>
        <p:spPr>
          <a:xfrm>
            <a:off x="1917584" y="4268025"/>
            <a:ext cx="6614856" cy="1093737"/>
          </a:xfrm>
          <a:prstGeom prst="rect">
            <a:avLst/>
          </a:prstGeom>
          <a:solidFill>
            <a:srgbClr val="8D35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1752CE91-48A9-4F4F-8C99-065BA5D00A15}"/>
              </a:ext>
            </a:extLst>
          </p:cNvPr>
          <p:cNvSpPr/>
          <p:nvPr/>
        </p:nvSpPr>
        <p:spPr>
          <a:xfrm>
            <a:off x="1917584" y="2105520"/>
            <a:ext cx="6614856" cy="1093737"/>
          </a:xfrm>
          <a:prstGeom prst="rect">
            <a:avLst/>
          </a:prstGeom>
          <a:solidFill>
            <a:srgbClr val="8D35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4B1AAB25-6F93-4504-9F92-9F39C1DB1494}"/>
              </a:ext>
            </a:extLst>
          </p:cNvPr>
          <p:cNvSpPr/>
          <p:nvPr/>
        </p:nvSpPr>
        <p:spPr>
          <a:xfrm>
            <a:off x="3576030" y="2190723"/>
            <a:ext cx="4875951" cy="923330"/>
          </a:xfrm>
          <a:prstGeom prst="rect">
            <a:avLst/>
          </a:prstGeom>
        </p:spPr>
        <p:txBody>
          <a:bodyPr wrap="square">
            <a:spAutoFit/>
          </a:bodyPr>
          <a:lstStyle/>
          <a:p>
            <a:r>
              <a:rPr lang="en-GB" dirty="0">
                <a:solidFill>
                  <a:schemeClr val="bg1"/>
                </a:solidFill>
              </a:rPr>
              <a:t>Anger is one of the most difficult emotions to control. We often hear people saying that they lost control or they lost their temper.</a:t>
            </a:r>
          </a:p>
        </p:txBody>
      </p:sp>
      <p:sp>
        <p:nvSpPr>
          <p:cNvPr id="4" name="Rectangle 3">
            <a:extLst>
              <a:ext uri="{FF2B5EF4-FFF2-40B4-BE49-F238E27FC236}">
                <a16:creationId xmlns:a16="http://schemas.microsoft.com/office/drawing/2014/main" id="{70C1CA5C-5BA6-4EB0-A0BC-5A0C109D6F29}"/>
              </a:ext>
            </a:extLst>
          </p:cNvPr>
          <p:cNvSpPr/>
          <p:nvPr/>
        </p:nvSpPr>
        <p:spPr>
          <a:xfrm>
            <a:off x="3584481" y="3271976"/>
            <a:ext cx="4875951" cy="923330"/>
          </a:xfrm>
          <a:prstGeom prst="rect">
            <a:avLst/>
          </a:prstGeom>
        </p:spPr>
        <p:txBody>
          <a:bodyPr wrap="square">
            <a:spAutoFit/>
          </a:bodyPr>
          <a:lstStyle/>
          <a:p>
            <a:r>
              <a:rPr lang="en-GB" dirty="0"/>
              <a:t>Anger is actually a useful emotion. Anger steps in when another uncomfortable feeling is in danger of taking control of us! </a:t>
            </a:r>
          </a:p>
        </p:txBody>
      </p:sp>
      <p:sp>
        <p:nvSpPr>
          <p:cNvPr id="5" name="Rectangle 4">
            <a:extLst>
              <a:ext uri="{FF2B5EF4-FFF2-40B4-BE49-F238E27FC236}">
                <a16:creationId xmlns:a16="http://schemas.microsoft.com/office/drawing/2014/main" id="{A1EC38A7-3E00-4146-9410-FA68ECCBFA08}"/>
              </a:ext>
            </a:extLst>
          </p:cNvPr>
          <p:cNvSpPr/>
          <p:nvPr/>
        </p:nvSpPr>
        <p:spPr>
          <a:xfrm>
            <a:off x="3584481" y="4353228"/>
            <a:ext cx="4875950" cy="923330"/>
          </a:xfrm>
          <a:prstGeom prst="rect">
            <a:avLst/>
          </a:prstGeom>
        </p:spPr>
        <p:txBody>
          <a:bodyPr wrap="square">
            <a:spAutoFit/>
          </a:bodyPr>
          <a:lstStyle/>
          <a:p>
            <a:r>
              <a:rPr lang="en-GB" dirty="0">
                <a:solidFill>
                  <a:schemeClr val="bg1"/>
                </a:solidFill>
              </a:rPr>
              <a:t>If we are experiencing intense feelings (such as sadness, fear, jealousy or anxiety), anger can be a way of coping.</a:t>
            </a:r>
          </a:p>
        </p:txBody>
      </p:sp>
      <p:sp>
        <p:nvSpPr>
          <p:cNvPr id="6" name="Rectangle 5">
            <a:extLst>
              <a:ext uri="{FF2B5EF4-FFF2-40B4-BE49-F238E27FC236}">
                <a16:creationId xmlns:a16="http://schemas.microsoft.com/office/drawing/2014/main" id="{9376958E-BB94-4DA4-8C45-998EB587B052}"/>
              </a:ext>
            </a:extLst>
          </p:cNvPr>
          <p:cNvSpPr/>
          <p:nvPr/>
        </p:nvSpPr>
        <p:spPr>
          <a:xfrm>
            <a:off x="3605437" y="5446965"/>
            <a:ext cx="5071835" cy="646331"/>
          </a:xfrm>
          <a:prstGeom prst="rect">
            <a:avLst/>
          </a:prstGeom>
        </p:spPr>
        <p:txBody>
          <a:bodyPr wrap="square">
            <a:spAutoFit/>
          </a:bodyPr>
          <a:lstStyle/>
          <a:p>
            <a:r>
              <a:rPr lang="en-GB" dirty="0"/>
              <a:t>It also lets other people know how you are feeling without you having to explain in words.</a:t>
            </a:r>
          </a:p>
        </p:txBody>
      </p:sp>
      <p:pic>
        <p:nvPicPr>
          <p:cNvPr id="8" name="Picture 7">
            <a:extLst>
              <a:ext uri="{FF2B5EF4-FFF2-40B4-BE49-F238E27FC236}">
                <a16:creationId xmlns:a16="http://schemas.microsoft.com/office/drawing/2014/main" id="{CE0C0DB6-922F-4543-B1A6-EEC070C30A1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9646" y="2050584"/>
            <a:ext cx="3456384" cy="4030067"/>
          </a:xfrm>
          <a:prstGeom prst="rect">
            <a:avLst/>
          </a:prstGeom>
        </p:spPr>
      </p:pic>
      <p:pic>
        <p:nvPicPr>
          <p:cNvPr id="11" name="Whole Class">
            <a:extLst>
              <a:ext uri="{FF2B5EF4-FFF2-40B4-BE49-F238E27FC236}">
                <a16:creationId xmlns:a16="http://schemas.microsoft.com/office/drawing/2014/main" id="{7A509DC3-3937-465B-967F-1B7EC8AD78C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52800" y="543600"/>
            <a:ext cx="1238498" cy="864000"/>
          </a:xfrm>
          <a:prstGeom prst="rect">
            <a:avLst/>
          </a:prstGeom>
        </p:spPr>
      </p:pic>
      <p:sp>
        <p:nvSpPr>
          <p:cNvPr id="12" name="Title 1">
            <a:extLst>
              <a:ext uri="{FF2B5EF4-FFF2-40B4-BE49-F238E27FC236}">
                <a16:creationId xmlns:a16="http://schemas.microsoft.com/office/drawing/2014/main" id="{71E65C0E-FED5-45F6-9255-1EBB673FE9B3}"/>
              </a:ext>
            </a:extLst>
          </p:cNvPr>
          <p:cNvSpPr txBox="1">
            <a:spLocks/>
          </p:cNvSpPr>
          <p:nvPr/>
        </p:nvSpPr>
        <p:spPr>
          <a:xfrm>
            <a:off x="457198" y="478895"/>
            <a:ext cx="8220075" cy="994306"/>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GB" dirty="0"/>
              <a:t>Uncomfortable Feelings</a:t>
            </a:r>
          </a:p>
        </p:txBody>
      </p:sp>
      <p:sp>
        <p:nvSpPr>
          <p:cNvPr id="7" name="Rectangle 6">
            <a:extLst>
              <a:ext uri="{FF2B5EF4-FFF2-40B4-BE49-F238E27FC236}">
                <a16:creationId xmlns:a16="http://schemas.microsoft.com/office/drawing/2014/main" id="{20985B64-8CDE-482A-BAA3-D44BEB0310FC}"/>
              </a:ext>
            </a:extLst>
          </p:cNvPr>
          <p:cNvSpPr/>
          <p:nvPr/>
        </p:nvSpPr>
        <p:spPr>
          <a:xfrm>
            <a:off x="384175" y="1340768"/>
            <a:ext cx="2675657" cy="552605"/>
          </a:xfrm>
          <a:prstGeom prst="rect">
            <a:avLst/>
          </a:prstGeom>
          <a:solidFill>
            <a:srgbClr val="EF8218"/>
          </a:solidFill>
          <a:ln>
            <a:noFill/>
          </a:ln>
        </p:spPr>
        <p:style>
          <a:lnRef idx="2">
            <a:schemeClr val="accent1">
              <a:shade val="50000"/>
            </a:schemeClr>
          </a:lnRef>
          <a:fillRef idx="1">
            <a:schemeClr val="accent1"/>
          </a:fillRef>
          <a:effectRef idx="0">
            <a:schemeClr val="accent1"/>
          </a:effectRef>
          <a:fontRef idx="minor">
            <a:schemeClr val="lt1"/>
          </a:fontRef>
        </p:style>
        <p:txBody>
          <a:bodyPr lIns="252000" rtlCol="0" anchor="ctr"/>
          <a:lstStyle/>
          <a:p>
            <a:r>
              <a:rPr lang="en-GB" b="1" dirty="0"/>
              <a:t>Understanding Anger</a:t>
            </a:r>
          </a:p>
        </p:txBody>
      </p:sp>
    </p:spTree>
    <p:extLst>
      <p:ext uri="{BB962C8B-B14F-4D97-AF65-F5344CB8AC3E}">
        <p14:creationId xmlns:p14="http://schemas.microsoft.com/office/powerpoint/2010/main" val="3887769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500"/>
                                        <p:tgtEl>
                                          <p:spTgt spid="9"/>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left)">
                                      <p:cBhvr>
                                        <p:cTn id="30" dur="500"/>
                                        <p:tgtEl>
                                          <p:spTgt spid="10"/>
                                        </p:tgtEl>
                                      </p:cBhvr>
                                    </p:animEffect>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500"/>
                                        <p:tgtEl>
                                          <p:spTgt spid="5"/>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9" grpId="0" animBg="1"/>
      <p:bldP spid="3" grpId="0"/>
      <p:bldP spid="4" grpId="0"/>
      <p:bldP spid="5" grpId="0"/>
      <p:bldP spid="6" grpId="0"/>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554BFBA-604F-4B94-94D2-385820ADAC07}"/>
              </a:ext>
            </a:extLst>
          </p:cNvPr>
          <p:cNvSpPr/>
          <p:nvPr/>
        </p:nvSpPr>
        <p:spPr>
          <a:xfrm>
            <a:off x="750811" y="3114634"/>
            <a:ext cx="4220549" cy="2906654"/>
          </a:xfrm>
          <a:prstGeom prst="rect">
            <a:avLst/>
          </a:prstGeom>
          <a:solidFill>
            <a:srgbClr val="8D35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t>When we feel angry, we might feel hot, dizzy, sick or our hearts might beat </a:t>
            </a:r>
            <a:br>
              <a:rPr lang="en-GB" sz="1600" dirty="0"/>
            </a:br>
            <a:r>
              <a:rPr lang="en-GB" sz="1600" dirty="0"/>
              <a:t>faster. We might feel like crying or we might want to hurt someone or something. </a:t>
            </a:r>
          </a:p>
          <a:p>
            <a:pPr algn="ctr"/>
            <a:endParaRPr lang="en-GB" sz="1600" dirty="0"/>
          </a:p>
          <a:p>
            <a:pPr algn="ctr"/>
            <a:r>
              <a:rPr lang="en-GB" sz="1600" dirty="0"/>
              <a:t>This is because our brains are releasing chemicals to help us deal with the situation. It is getting us ready to fight or run away – something early people, hundreds of thousands of years ago, would have had</a:t>
            </a:r>
            <a:br>
              <a:rPr lang="en-GB" sz="1600" dirty="0"/>
            </a:br>
            <a:r>
              <a:rPr lang="en-GB" sz="1600" dirty="0"/>
              <a:t>to do when there was any danger.</a:t>
            </a:r>
          </a:p>
        </p:txBody>
      </p:sp>
      <p:sp>
        <p:nvSpPr>
          <p:cNvPr id="11" name="Rectangle 10">
            <a:extLst>
              <a:ext uri="{FF2B5EF4-FFF2-40B4-BE49-F238E27FC236}">
                <a16:creationId xmlns:a16="http://schemas.microsoft.com/office/drawing/2014/main" id="{431903B1-5C9C-4AEA-BF31-4F4B2D719C28}"/>
              </a:ext>
            </a:extLst>
          </p:cNvPr>
          <p:cNvSpPr/>
          <p:nvPr/>
        </p:nvSpPr>
        <p:spPr>
          <a:xfrm>
            <a:off x="750811" y="1496448"/>
            <a:ext cx="7632848" cy="924440"/>
          </a:xfrm>
          <a:prstGeom prst="rect">
            <a:avLst/>
          </a:prstGeom>
          <a:solidFill>
            <a:srgbClr val="8D35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bg1"/>
                </a:solidFill>
              </a:rPr>
              <a:t>Anger helps us to know when something isn’t right. It acts like a warning to our brains to do something about the situation we are in and gives us the energy to do what we need to do.</a:t>
            </a:r>
          </a:p>
        </p:txBody>
      </p:sp>
      <p:sp>
        <p:nvSpPr>
          <p:cNvPr id="2" name="Title 1">
            <a:extLst>
              <a:ext uri="{FF2B5EF4-FFF2-40B4-BE49-F238E27FC236}">
                <a16:creationId xmlns:a16="http://schemas.microsoft.com/office/drawing/2014/main" id="{4A1A5EE4-81F3-44FC-AB3D-9EEBF8B6F8B2}"/>
              </a:ext>
            </a:extLst>
          </p:cNvPr>
          <p:cNvSpPr>
            <a:spLocks noGrp="1"/>
          </p:cNvSpPr>
          <p:nvPr>
            <p:ph type="title"/>
          </p:nvPr>
        </p:nvSpPr>
        <p:spPr/>
        <p:txBody>
          <a:bodyPr/>
          <a:lstStyle/>
          <a:p>
            <a:r>
              <a:rPr lang="en-GB" dirty="0"/>
              <a:t>Uncomfortable Feelings</a:t>
            </a:r>
          </a:p>
        </p:txBody>
      </p:sp>
      <p:sp>
        <p:nvSpPr>
          <p:cNvPr id="4" name="Rectangle 3">
            <a:extLst>
              <a:ext uri="{FF2B5EF4-FFF2-40B4-BE49-F238E27FC236}">
                <a16:creationId xmlns:a16="http://schemas.microsoft.com/office/drawing/2014/main" id="{99D53A81-4D3F-4510-A814-73AD6D0A50B8}"/>
              </a:ext>
            </a:extLst>
          </p:cNvPr>
          <p:cNvSpPr/>
          <p:nvPr/>
        </p:nvSpPr>
        <p:spPr>
          <a:xfrm>
            <a:off x="822819" y="2598484"/>
            <a:ext cx="7560840" cy="338554"/>
          </a:xfrm>
          <a:prstGeom prst="rect">
            <a:avLst/>
          </a:prstGeom>
        </p:spPr>
        <p:txBody>
          <a:bodyPr wrap="square">
            <a:spAutoFit/>
          </a:bodyPr>
          <a:lstStyle/>
          <a:p>
            <a:pPr algn="ctr"/>
            <a:r>
              <a:rPr lang="en-GB" sz="1600" dirty="0"/>
              <a:t>Anger does not just affect us emotionally, it affects us physically too.</a:t>
            </a:r>
          </a:p>
        </p:txBody>
      </p:sp>
      <p:pic>
        <p:nvPicPr>
          <p:cNvPr id="8" name="Picture 7">
            <a:extLst>
              <a:ext uri="{FF2B5EF4-FFF2-40B4-BE49-F238E27FC236}">
                <a16:creationId xmlns:a16="http://schemas.microsoft.com/office/drawing/2014/main" id="{1437FFC4-CE2E-4797-9842-1B37AD90B54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788024" y="3181782"/>
            <a:ext cx="4024488" cy="3415570"/>
          </a:xfrm>
          <a:prstGeom prst="rect">
            <a:avLst/>
          </a:prstGeom>
        </p:spPr>
      </p:pic>
      <p:pic>
        <p:nvPicPr>
          <p:cNvPr id="13" name="Whole Class">
            <a:extLst>
              <a:ext uri="{FF2B5EF4-FFF2-40B4-BE49-F238E27FC236}">
                <a16:creationId xmlns:a16="http://schemas.microsoft.com/office/drawing/2014/main" id="{BD1563AC-FC15-4C50-8754-5361EF08D6D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52800" y="543600"/>
            <a:ext cx="1238498" cy="864000"/>
          </a:xfrm>
          <a:prstGeom prst="rect">
            <a:avLst/>
          </a:prstGeom>
        </p:spPr>
      </p:pic>
      <p:sp>
        <p:nvSpPr>
          <p:cNvPr id="7" name="Arrow: Pentagon 6">
            <a:extLst>
              <a:ext uri="{FF2B5EF4-FFF2-40B4-BE49-F238E27FC236}">
                <a16:creationId xmlns:a16="http://schemas.microsoft.com/office/drawing/2014/main" id="{87C9E360-999D-4C59-B24D-AE25E5A6FCC1}"/>
              </a:ext>
            </a:extLst>
          </p:cNvPr>
          <p:cNvSpPr/>
          <p:nvPr/>
        </p:nvSpPr>
        <p:spPr>
          <a:xfrm flipH="1">
            <a:off x="6156175" y="3116181"/>
            <a:ext cx="2642314" cy="625638"/>
          </a:xfrm>
          <a:prstGeom prst="homePlate">
            <a:avLst/>
          </a:prstGeom>
          <a:solidFill>
            <a:srgbClr val="EF82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t>What sorts of things make you angry?</a:t>
            </a:r>
          </a:p>
        </p:txBody>
      </p:sp>
    </p:spTree>
    <p:extLst>
      <p:ext uri="{BB962C8B-B14F-4D97-AF65-F5344CB8AC3E}">
        <p14:creationId xmlns:p14="http://schemas.microsoft.com/office/powerpoint/2010/main" val="3924635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2">
                                            <p:bg/>
                                          </p:spTgt>
                                        </p:tgtEl>
                                        <p:attrNameLst>
                                          <p:attrName>style.visibility</p:attrName>
                                        </p:attrNameLst>
                                      </p:cBhvr>
                                      <p:to>
                                        <p:strVal val="visible"/>
                                      </p:to>
                                    </p:set>
                                    <p:animEffect transition="in" filter="fade">
                                      <p:cBhvr>
                                        <p:cTn id="20" dur="500"/>
                                        <p:tgtEl>
                                          <p:spTgt spid="12">
                                            <p:bg/>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2">
                                            <p:txEl>
                                              <p:pRg st="0" end="0"/>
                                            </p:txEl>
                                          </p:spTgt>
                                        </p:tgtEl>
                                        <p:attrNameLst>
                                          <p:attrName>style.visibility</p:attrName>
                                        </p:attrNameLst>
                                      </p:cBhvr>
                                      <p:to>
                                        <p:strVal val="visible"/>
                                      </p:to>
                                    </p:set>
                                    <p:animEffect transition="in" filter="fade">
                                      <p:cBhvr>
                                        <p:cTn id="23" dur="500"/>
                                        <p:tgtEl>
                                          <p:spTgt spid="12">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2">
                                            <p:txEl>
                                              <p:pRg st="2" end="2"/>
                                            </p:txEl>
                                          </p:spTgt>
                                        </p:tgtEl>
                                        <p:attrNameLst>
                                          <p:attrName>style.visibility</p:attrName>
                                        </p:attrNameLst>
                                      </p:cBhvr>
                                      <p:to>
                                        <p:strVal val="visible"/>
                                      </p:to>
                                    </p:set>
                                    <p:animEffect transition="in" filter="fade">
                                      <p:cBhvr>
                                        <p:cTn id="28" dur="500"/>
                                        <p:tgtEl>
                                          <p:spTgt spid="12">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2"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ipe(right)">
                                      <p:cBhvr>
                                        <p:cTn id="3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build="p" animBg="1"/>
      <p:bldP spid="11" grpId="0" animBg="1"/>
      <p:bldP spid="4" grpId="0"/>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7D583F8-322B-4372-97E0-B54F409736CD}"/>
              </a:ext>
            </a:extLst>
          </p:cNvPr>
          <p:cNvSpPr/>
          <p:nvPr/>
        </p:nvSpPr>
        <p:spPr>
          <a:xfrm>
            <a:off x="683568" y="3976832"/>
            <a:ext cx="6912768" cy="1462795"/>
          </a:xfrm>
          <a:prstGeom prst="rect">
            <a:avLst/>
          </a:prstGeom>
          <a:solidFill>
            <a:srgbClr val="8D35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59F21D30-C438-4883-9C9D-F7C7E851C97F}"/>
              </a:ext>
            </a:extLst>
          </p:cNvPr>
          <p:cNvSpPr/>
          <p:nvPr/>
        </p:nvSpPr>
        <p:spPr>
          <a:xfrm>
            <a:off x="683568" y="2132856"/>
            <a:ext cx="6912768" cy="458233"/>
          </a:xfrm>
          <a:prstGeom prst="rect">
            <a:avLst/>
          </a:prstGeom>
          <a:solidFill>
            <a:srgbClr val="8D35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5CC38581-78C5-43ED-991A-0AE85F908084}"/>
              </a:ext>
            </a:extLst>
          </p:cNvPr>
          <p:cNvSpPr/>
          <p:nvPr/>
        </p:nvSpPr>
        <p:spPr>
          <a:xfrm>
            <a:off x="755576" y="2187684"/>
            <a:ext cx="5328592" cy="338554"/>
          </a:xfrm>
          <a:prstGeom prst="rect">
            <a:avLst/>
          </a:prstGeom>
        </p:spPr>
        <p:txBody>
          <a:bodyPr wrap="square">
            <a:spAutoFit/>
          </a:bodyPr>
          <a:lstStyle/>
          <a:p>
            <a:r>
              <a:rPr lang="en-GB" sz="1600" dirty="0">
                <a:solidFill>
                  <a:schemeClr val="bg1"/>
                </a:solidFill>
              </a:rPr>
              <a:t>Some people worry a little and some people worry a lot!</a:t>
            </a:r>
          </a:p>
        </p:txBody>
      </p:sp>
      <p:sp>
        <p:nvSpPr>
          <p:cNvPr id="4" name="Rectangle 3">
            <a:extLst>
              <a:ext uri="{FF2B5EF4-FFF2-40B4-BE49-F238E27FC236}">
                <a16:creationId xmlns:a16="http://schemas.microsoft.com/office/drawing/2014/main" id="{30B7230A-7F53-497D-9ADE-4430C5F215CF}"/>
              </a:ext>
            </a:extLst>
          </p:cNvPr>
          <p:cNvSpPr/>
          <p:nvPr/>
        </p:nvSpPr>
        <p:spPr>
          <a:xfrm>
            <a:off x="755576" y="2675936"/>
            <a:ext cx="5040560" cy="584775"/>
          </a:xfrm>
          <a:prstGeom prst="rect">
            <a:avLst/>
          </a:prstGeom>
        </p:spPr>
        <p:txBody>
          <a:bodyPr wrap="square">
            <a:spAutoFit/>
          </a:bodyPr>
          <a:lstStyle/>
          <a:p>
            <a:r>
              <a:rPr lang="en-GB" sz="1600" dirty="0"/>
              <a:t>Sometimes, what starts out as a little worry turns into a big worry, if our minds don’t take control.</a:t>
            </a:r>
          </a:p>
        </p:txBody>
      </p:sp>
      <p:sp>
        <p:nvSpPr>
          <p:cNvPr id="5" name="Rectangle 4">
            <a:extLst>
              <a:ext uri="{FF2B5EF4-FFF2-40B4-BE49-F238E27FC236}">
                <a16:creationId xmlns:a16="http://schemas.microsoft.com/office/drawing/2014/main" id="{777B88AD-D4F1-4847-87C8-9AE65EA87FCA}"/>
              </a:ext>
            </a:extLst>
          </p:cNvPr>
          <p:cNvSpPr/>
          <p:nvPr/>
        </p:nvSpPr>
        <p:spPr>
          <a:xfrm>
            <a:off x="755576" y="3307587"/>
            <a:ext cx="4968552" cy="584775"/>
          </a:xfrm>
          <a:prstGeom prst="rect">
            <a:avLst/>
          </a:prstGeom>
        </p:spPr>
        <p:txBody>
          <a:bodyPr wrap="square">
            <a:spAutoFit/>
          </a:bodyPr>
          <a:lstStyle/>
          <a:p>
            <a:r>
              <a:rPr lang="en-GB" sz="1600" dirty="0"/>
              <a:t>Feeling nervous or anxious are emotions that feel similar to feeling worried.</a:t>
            </a:r>
          </a:p>
        </p:txBody>
      </p:sp>
      <p:sp>
        <p:nvSpPr>
          <p:cNvPr id="6" name="Rectangle 5">
            <a:extLst>
              <a:ext uri="{FF2B5EF4-FFF2-40B4-BE49-F238E27FC236}">
                <a16:creationId xmlns:a16="http://schemas.microsoft.com/office/drawing/2014/main" id="{A6BCA112-7F8E-406C-908A-2AAE9177EF15}"/>
              </a:ext>
            </a:extLst>
          </p:cNvPr>
          <p:cNvSpPr/>
          <p:nvPr/>
        </p:nvSpPr>
        <p:spPr>
          <a:xfrm>
            <a:off x="755576" y="4046509"/>
            <a:ext cx="5904656" cy="1323439"/>
          </a:xfrm>
          <a:prstGeom prst="rect">
            <a:avLst/>
          </a:prstGeom>
        </p:spPr>
        <p:txBody>
          <a:bodyPr wrap="square">
            <a:spAutoFit/>
          </a:bodyPr>
          <a:lstStyle/>
          <a:p>
            <a:r>
              <a:rPr lang="en-GB" sz="1600" dirty="0">
                <a:solidFill>
                  <a:schemeClr val="bg1"/>
                </a:solidFill>
              </a:rPr>
              <a:t>We all worry or get nervous about different things but whatever the worry is, it can make you feel pretty uncomfortable. Some people feel sick with worry, others get a dry mouth, a nervous, fluttery feeling in their stomach or they might feel hot and sweaty. </a:t>
            </a:r>
          </a:p>
        </p:txBody>
      </p:sp>
      <p:pic>
        <p:nvPicPr>
          <p:cNvPr id="9" name="Picture 8">
            <a:extLst>
              <a:ext uri="{FF2B5EF4-FFF2-40B4-BE49-F238E27FC236}">
                <a16:creationId xmlns:a16="http://schemas.microsoft.com/office/drawing/2014/main" id="{731B9FD4-9236-435B-85AF-F52198C3A3A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987908" y="1556792"/>
            <a:ext cx="3048588" cy="4689745"/>
          </a:xfrm>
          <a:prstGeom prst="rect">
            <a:avLst/>
          </a:prstGeom>
        </p:spPr>
      </p:pic>
      <p:pic>
        <p:nvPicPr>
          <p:cNvPr id="12" name="Whole Class">
            <a:extLst>
              <a:ext uri="{FF2B5EF4-FFF2-40B4-BE49-F238E27FC236}">
                <a16:creationId xmlns:a16="http://schemas.microsoft.com/office/drawing/2014/main" id="{4C7FB80C-A0C0-4C19-9AA1-C40A90B5337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52800" y="543600"/>
            <a:ext cx="1238498" cy="864000"/>
          </a:xfrm>
          <a:prstGeom prst="rect">
            <a:avLst/>
          </a:prstGeom>
        </p:spPr>
      </p:pic>
      <p:sp>
        <p:nvSpPr>
          <p:cNvPr id="13" name="Title 1">
            <a:extLst>
              <a:ext uri="{FF2B5EF4-FFF2-40B4-BE49-F238E27FC236}">
                <a16:creationId xmlns:a16="http://schemas.microsoft.com/office/drawing/2014/main" id="{E1E5C80B-4E30-4BB5-9CCF-30CD941325D0}"/>
              </a:ext>
            </a:extLst>
          </p:cNvPr>
          <p:cNvSpPr txBox="1">
            <a:spLocks/>
          </p:cNvSpPr>
          <p:nvPr/>
        </p:nvSpPr>
        <p:spPr>
          <a:xfrm>
            <a:off x="457198" y="478895"/>
            <a:ext cx="8220075" cy="994306"/>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GB" dirty="0"/>
              <a:t>Uncomfortable Feelings</a:t>
            </a:r>
          </a:p>
        </p:txBody>
      </p:sp>
      <p:sp>
        <p:nvSpPr>
          <p:cNvPr id="14" name="Rectangle 13">
            <a:extLst>
              <a:ext uri="{FF2B5EF4-FFF2-40B4-BE49-F238E27FC236}">
                <a16:creationId xmlns:a16="http://schemas.microsoft.com/office/drawing/2014/main" id="{9502F2FC-306F-4DDF-BD5D-1DA3B6B1F3A0}"/>
              </a:ext>
            </a:extLst>
          </p:cNvPr>
          <p:cNvSpPr/>
          <p:nvPr/>
        </p:nvSpPr>
        <p:spPr>
          <a:xfrm>
            <a:off x="384175" y="1340768"/>
            <a:ext cx="2675657" cy="552605"/>
          </a:xfrm>
          <a:prstGeom prst="rect">
            <a:avLst/>
          </a:prstGeom>
          <a:solidFill>
            <a:srgbClr val="EF8218"/>
          </a:solidFill>
          <a:ln>
            <a:noFill/>
          </a:ln>
        </p:spPr>
        <p:style>
          <a:lnRef idx="2">
            <a:schemeClr val="accent1">
              <a:shade val="50000"/>
            </a:schemeClr>
          </a:lnRef>
          <a:fillRef idx="1">
            <a:schemeClr val="accent1"/>
          </a:fillRef>
          <a:effectRef idx="0">
            <a:schemeClr val="accent1"/>
          </a:effectRef>
          <a:fontRef idx="minor">
            <a:schemeClr val="lt1"/>
          </a:fontRef>
        </p:style>
        <p:txBody>
          <a:bodyPr lIns="252000" rtlCol="0" anchor="ctr"/>
          <a:lstStyle/>
          <a:p>
            <a:r>
              <a:rPr lang="en-GB" b="1" dirty="0"/>
              <a:t>Understanding Worry</a:t>
            </a:r>
          </a:p>
        </p:txBody>
      </p:sp>
      <p:sp>
        <p:nvSpPr>
          <p:cNvPr id="16" name="Arrow: Pentagon 15">
            <a:extLst>
              <a:ext uri="{FF2B5EF4-FFF2-40B4-BE49-F238E27FC236}">
                <a16:creationId xmlns:a16="http://schemas.microsoft.com/office/drawing/2014/main" id="{17B84803-39A0-4EDB-AB42-95131D126052}"/>
              </a:ext>
            </a:extLst>
          </p:cNvPr>
          <p:cNvSpPr/>
          <p:nvPr/>
        </p:nvSpPr>
        <p:spPr>
          <a:xfrm>
            <a:off x="337549" y="5598490"/>
            <a:ext cx="4738507" cy="625638"/>
          </a:xfrm>
          <a:prstGeom prst="homePlate">
            <a:avLst/>
          </a:prstGeom>
          <a:solidFill>
            <a:srgbClr val="EF82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t>What sorts of things do you worry about?</a:t>
            </a:r>
          </a:p>
        </p:txBody>
      </p:sp>
    </p:spTree>
    <p:extLst>
      <p:ext uri="{BB962C8B-B14F-4D97-AF65-F5344CB8AC3E}">
        <p14:creationId xmlns:p14="http://schemas.microsoft.com/office/powerpoint/2010/main" val="344939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par>
                          <p:cTn id="13" fill="hold">
                            <p:stCondLst>
                              <p:cond delay="500"/>
                            </p:stCondLst>
                            <p:childTnLst>
                              <p:par>
                                <p:cTn id="14" presetID="22" presetClass="entr" presetSubtype="2"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right)">
                                      <p:cBhvr>
                                        <p:cTn id="16" dur="500"/>
                                        <p:tgtEl>
                                          <p:spTgt spid="10"/>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2"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ipe(right)">
                                      <p:cBhvr>
                                        <p:cTn id="35" dur="500"/>
                                        <p:tgtEl>
                                          <p:spTgt spid="11"/>
                                        </p:tgtEl>
                                      </p:cBhvr>
                                    </p:animEffect>
                                  </p:childTnLst>
                                </p:cTn>
                              </p:par>
                            </p:childTnLst>
                          </p:cTn>
                        </p:par>
                        <p:par>
                          <p:cTn id="36" fill="hold">
                            <p:stCondLst>
                              <p:cond delay="500"/>
                            </p:stCondLst>
                            <p:childTnLst>
                              <p:par>
                                <p:cTn id="37" presetID="10" presetClass="entr" presetSubtype="0" fill="hold" grpId="0" nodeType="after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500"/>
                                        <p:tgtEl>
                                          <p:spTgt spid="6"/>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wipe(left)">
                                      <p:cBhvr>
                                        <p:cTn id="4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0" grpId="0" animBg="1"/>
      <p:bldP spid="3" grpId="0"/>
      <p:bldP spid="4" grpId="0"/>
      <p:bldP spid="5" grpId="0"/>
      <p:bldP spid="6" grpId="0"/>
      <p:bldP spid="14" grpId="0" animBg="1"/>
      <p:bldP spid="1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5AE2A6B-E1E3-4FA0-A078-5551861F5F8E}"/>
              </a:ext>
            </a:extLst>
          </p:cNvPr>
          <p:cNvSpPr/>
          <p:nvPr/>
        </p:nvSpPr>
        <p:spPr>
          <a:xfrm>
            <a:off x="2132948" y="3647568"/>
            <a:ext cx="6471501" cy="1036534"/>
          </a:xfrm>
          <a:prstGeom prst="rect">
            <a:avLst/>
          </a:prstGeom>
          <a:solidFill>
            <a:srgbClr val="8D35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7D07949F-EF19-4BA8-AC21-A1C8793639E1}"/>
              </a:ext>
            </a:extLst>
          </p:cNvPr>
          <p:cNvSpPr/>
          <p:nvPr/>
        </p:nvSpPr>
        <p:spPr>
          <a:xfrm>
            <a:off x="2195736" y="1786959"/>
            <a:ext cx="6408714" cy="778764"/>
          </a:xfrm>
          <a:prstGeom prst="rect">
            <a:avLst/>
          </a:prstGeom>
          <a:solidFill>
            <a:srgbClr val="8D35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AD31E7D9-EC01-4799-8B3F-4E5BDBC9FD12}"/>
              </a:ext>
            </a:extLst>
          </p:cNvPr>
          <p:cNvSpPr>
            <a:spLocks noGrp="1"/>
          </p:cNvSpPr>
          <p:nvPr>
            <p:ph type="title"/>
          </p:nvPr>
        </p:nvSpPr>
        <p:spPr/>
        <p:txBody>
          <a:bodyPr/>
          <a:lstStyle/>
          <a:p>
            <a:r>
              <a:rPr lang="en-GB" dirty="0"/>
              <a:t>Uncomfortable Feelings</a:t>
            </a:r>
          </a:p>
        </p:txBody>
      </p:sp>
      <p:sp>
        <p:nvSpPr>
          <p:cNvPr id="3" name="Rectangle 2">
            <a:extLst>
              <a:ext uri="{FF2B5EF4-FFF2-40B4-BE49-F238E27FC236}">
                <a16:creationId xmlns:a16="http://schemas.microsoft.com/office/drawing/2014/main" id="{5B806744-6199-4269-A632-A11D55C1FFC2}"/>
              </a:ext>
            </a:extLst>
          </p:cNvPr>
          <p:cNvSpPr/>
          <p:nvPr/>
        </p:nvSpPr>
        <p:spPr>
          <a:xfrm>
            <a:off x="4067945" y="1849749"/>
            <a:ext cx="4464494" cy="646331"/>
          </a:xfrm>
          <a:prstGeom prst="rect">
            <a:avLst/>
          </a:prstGeom>
        </p:spPr>
        <p:txBody>
          <a:bodyPr wrap="square">
            <a:spAutoFit/>
          </a:bodyPr>
          <a:lstStyle/>
          <a:p>
            <a:r>
              <a:rPr lang="en-GB" dirty="0">
                <a:solidFill>
                  <a:schemeClr val="bg1"/>
                </a:solidFill>
              </a:rPr>
              <a:t>How does feeling nervous, anxious or worried affect our behaviour?</a:t>
            </a:r>
          </a:p>
        </p:txBody>
      </p:sp>
      <p:sp>
        <p:nvSpPr>
          <p:cNvPr id="4" name="Rectangle 3">
            <a:extLst>
              <a:ext uri="{FF2B5EF4-FFF2-40B4-BE49-F238E27FC236}">
                <a16:creationId xmlns:a16="http://schemas.microsoft.com/office/drawing/2014/main" id="{5009BB23-198C-4985-BB0E-12BE05A2B828}"/>
              </a:ext>
            </a:extLst>
          </p:cNvPr>
          <p:cNvSpPr/>
          <p:nvPr/>
        </p:nvSpPr>
        <p:spPr>
          <a:xfrm>
            <a:off x="4067942" y="2638954"/>
            <a:ext cx="4464497" cy="923330"/>
          </a:xfrm>
          <a:prstGeom prst="rect">
            <a:avLst/>
          </a:prstGeom>
        </p:spPr>
        <p:txBody>
          <a:bodyPr wrap="square">
            <a:spAutoFit/>
          </a:bodyPr>
          <a:lstStyle/>
          <a:p>
            <a:r>
              <a:rPr lang="en-GB" dirty="0"/>
              <a:t>Well, if we are worried about a particular event, we might end up avoiding it, not going and missing out. </a:t>
            </a:r>
          </a:p>
        </p:txBody>
      </p:sp>
      <p:sp>
        <p:nvSpPr>
          <p:cNvPr id="5" name="Rectangle 4">
            <a:extLst>
              <a:ext uri="{FF2B5EF4-FFF2-40B4-BE49-F238E27FC236}">
                <a16:creationId xmlns:a16="http://schemas.microsoft.com/office/drawing/2014/main" id="{B0DAED73-6008-4EA9-A8D7-E82CC2ACF993}"/>
              </a:ext>
            </a:extLst>
          </p:cNvPr>
          <p:cNvSpPr/>
          <p:nvPr/>
        </p:nvSpPr>
        <p:spPr>
          <a:xfrm>
            <a:off x="4067943" y="3704170"/>
            <a:ext cx="4320407" cy="923330"/>
          </a:xfrm>
          <a:prstGeom prst="rect">
            <a:avLst/>
          </a:prstGeom>
        </p:spPr>
        <p:txBody>
          <a:bodyPr wrap="square">
            <a:spAutoFit/>
          </a:bodyPr>
          <a:lstStyle/>
          <a:p>
            <a:r>
              <a:rPr lang="en-GB" dirty="0">
                <a:solidFill>
                  <a:schemeClr val="bg1"/>
                </a:solidFill>
              </a:rPr>
              <a:t>People might stop inviting us to things and including us in the group of friends if we never join in.</a:t>
            </a:r>
          </a:p>
        </p:txBody>
      </p:sp>
      <p:sp>
        <p:nvSpPr>
          <p:cNvPr id="6" name="Rectangle 5">
            <a:extLst>
              <a:ext uri="{FF2B5EF4-FFF2-40B4-BE49-F238E27FC236}">
                <a16:creationId xmlns:a16="http://schemas.microsoft.com/office/drawing/2014/main" id="{1449317A-F6C7-499F-8034-39577EB7C32C}"/>
              </a:ext>
            </a:extLst>
          </p:cNvPr>
          <p:cNvSpPr/>
          <p:nvPr/>
        </p:nvSpPr>
        <p:spPr>
          <a:xfrm>
            <a:off x="4067942" y="4748951"/>
            <a:ext cx="4171697" cy="1200329"/>
          </a:xfrm>
          <a:prstGeom prst="rect">
            <a:avLst/>
          </a:prstGeom>
        </p:spPr>
        <p:txBody>
          <a:bodyPr wrap="square">
            <a:spAutoFit/>
          </a:bodyPr>
          <a:lstStyle/>
          <a:p>
            <a:r>
              <a:rPr lang="en-GB" dirty="0"/>
              <a:t>If we are anxious about something like a test, we might not do very well because our nerves distract us from thinking clearly.</a:t>
            </a:r>
          </a:p>
        </p:txBody>
      </p:sp>
      <p:pic>
        <p:nvPicPr>
          <p:cNvPr id="8" name="Picture 7">
            <a:extLst>
              <a:ext uri="{FF2B5EF4-FFF2-40B4-BE49-F238E27FC236}">
                <a16:creationId xmlns:a16="http://schemas.microsoft.com/office/drawing/2014/main" id="{C85ED343-6A53-40D5-BD72-FE28FF9F33D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5496" y="1547521"/>
            <a:ext cx="3960438" cy="4617783"/>
          </a:xfrm>
          <a:prstGeom prst="rect">
            <a:avLst/>
          </a:prstGeom>
        </p:spPr>
      </p:pic>
      <p:pic>
        <p:nvPicPr>
          <p:cNvPr id="11" name="Whole Class">
            <a:extLst>
              <a:ext uri="{FF2B5EF4-FFF2-40B4-BE49-F238E27FC236}">
                <a16:creationId xmlns:a16="http://schemas.microsoft.com/office/drawing/2014/main" id="{ECE56E10-C0A8-44B7-B222-585A2C37667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52800" y="543600"/>
            <a:ext cx="1238498" cy="864000"/>
          </a:xfrm>
          <a:prstGeom prst="rect">
            <a:avLst/>
          </a:prstGeom>
        </p:spPr>
      </p:pic>
    </p:spTree>
    <p:extLst>
      <p:ext uri="{BB962C8B-B14F-4D97-AF65-F5344CB8AC3E}">
        <p14:creationId xmlns:p14="http://schemas.microsoft.com/office/powerpoint/2010/main" val="4035829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left)">
                                      <p:cBhvr>
                                        <p:cTn id="25" dur="500"/>
                                        <p:tgtEl>
                                          <p:spTgt spid="10"/>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9" grpId="0" animBg="1"/>
      <p:bldP spid="3" grpId="0"/>
      <p:bldP spid="4" grpId="0"/>
      <p:bldP spid="5"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5FD6DC9-B0CA-41E5-A07D-2DD359E3BC56}"/>
              </a:ext>
            </a:extLst>
          </p:cNvPr>
          <p:cNvSpPr/>
          <p:nvPr/>
        </p:nvSpPr>
        <p:spPr>
          <a:xfrm>
            <a:off x="2483768" y="2276872"/>
            <a:ext cx="6048672" cy="1652734"/>
          </a:xfrm>
          <a:prstGeom prst="rect">
            <a:avLst/>
          </a:prstGeom>
          <a:solidFill>
            <a:srgbClr val="8D35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FF60F147-D6D2-4B70-B7FC-9B3BEE304D95}"/>
              </a:ext>
            </a:extLst>
          </p:cNvPr>
          <p:cNvSpPr/>
          <p:nvPr/>
        </p:nvSpPr>
        <p:spPr>
          <a:xfrm>
            <a:off x="3995936" y="2348880"/>
            <a:ext cx="4392488" cy="1477328"/>
          </a:xfrm>
          <a:prstGeom prst="rect">
            <a:avLst/>
          </a:prstGeom>
        </p:spPr>
        <p:txBody>
          <a:bodyPr wrap="square">
            <a:spAutoFit/>
          </a:bodyPr>
          <a:lstStyle/>
          <a:p>
            <a:r>
              <a:rPr lang="en-GB" dirty="0">
                <a:solidFill>
                  <a:schemeClr val="bg1"/>
                </a:solidFill>
              </a:rPr>
              <a:t>When something very sad has happened we experience an emotion called grief. When we are extremely sad, we usually feel like crying. That’s our body’s way of dealing with the grief and letting it out.</a:t>
            </a:r>
          </a:p>
        </p:txBody>
      </p:sp>
      <p:sp>
        <p:nvSpPr>
          <p:cNvPr id="4" name="Rectangle 3">
            <a:extLst>
              <a:ext uri="{FF2B5EF4-FFF2-40B4-BE49-F238E27FC236}">
                <a16:creationId xmlns:a16="http://schemas.microsoft.com/office/drawing/2014/main" id="{03BEFB61-741B-4086-A9C1-8EBBF90BB1E4}"/>
              </a:ext>
            </a:extLst>
          </p:cNvPr>
          <p:cNvSpPr/>
          <p:nvPr/>
        </p:nvSpPr>
        <p:spPr>
          <a:xfrm>
            <a:off x="3995936" y="4028871"/>
            <a:ext cx="4536504" cy="1200329"/>
          </a:xfrm>
          <a:prstGeom prst="rect">
            <a:avLst/>
          </a:prstGeom>
        </p:spPr>
        <p:txBody>
          <a:bodyPr wrap="square">
            <a:spAutoFit/>
          </a:bodyPr>
          <a:lstStyle/>
          <a:p>
            <a:r>
              <a:rPr lang="en-GB" dirty="0"/>
              <a:t>There’s nothing wrong with crying when you’re feeling sad. In fact, it allows your mind to clear out the sadness and make room for more positive thoughts.</a:t>
            </a:r>
          </a:p>
        </p:txBody>
      </p:sp>
      <p:pic>
        <p:nvPicPr>
          <p:cNvPr id="6" name="Picture 5">
            <a:extLst>
              <a:ext uri="{FF2B5EF4-FFF2-40B4-BE49-F238E27FC236}">
                <a16:creationId xmlns:a16="http://schemas.microsoft.com/office/drawing/2014/main" id="{5093760B-2D94-4DB2-A3C0-7C878C589F4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85128" y="2071867"/>
            <a:ext cx="4026832" cy="4453477"/>
          </a:xfrm>
          <a:prstGeom prst="rect">
            <a:avLst/>
          </a:prstGeom>
        </p:spPr>
      </p:pic>
      <p:pic>
        <p:nvPicPr>
          <p:cNvPr id="8" name="Whole Class">
            <a:extLst>
              <a:ext uri="{FF2B5EF4-FFF2-40B4-BE49-F238E27FC236}">
                <a16:creationId xmlns:a16="http://schemas.microsoft.com/office/drawing/2014/main" id="{12A74CB1-9A7B-4EA0-8358-73778985183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52800" y="548680"/>
            <a:ext cx="1238498" cy="864000"/>
          </a:xfrm>
          <a:prstGeom prst="rect">
            <a:avLst/>
          </a:prstGeom>
        </p:spPr>
      </p:pic>
      <p:sp>
        <p:nvSpPr>
          <p:cNvPr id="9" name="Title 1">
            <a:extLst>
              <a:ext uri="{FF2B5EF4-FFF2-40B4-BE49-F238E27FC236}">
                <a16:creationId xmlns:a16="http://schemas.microsoft.com/office/drawing/2014/main" id="{A4A678BC-52D1-43F8-A5A3-C7F17253DC3B}"/>
              </a:ext>
            </a:extLst>
          </p:cNvPr>
          <p:cNvSpPr txBox="1">
            <a:spLocks/>
          </p:cNvSpPr>
          <p:nvPr/>
        </p:nvSpPr>
        <p:spPr>
          <a:xfrm>
            <a:off x="457198" y="478895"/>
            <a:ext cx="8220075" cy="994306"/>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GB" dirty="0"/>
              <a:t>Uncomfortable Feelings</a:t>
            </a:r>
          </a:p>
        </p:txBody>
      </p:sp>
      <p:sp>
        <p:nvSpPr>
          <p:cNvPr id="10" name="Rectangle 9">
            <a:extLst>
              <a:ext uri="{FF2B5EF4-FFF2-40B4-BE49-F238E27FC236}">
                <a16:creationId xmlns:a16="http://schemas.microsoft.com/office/drawing/2014/main" id="{5EB45505-47ED-42AD-8359-BC99669978F5}"/>
              </a:ext>
            </a:extLst>
          </p:cNvPr>
          <p:cNvSpPr/>
          <p:nvPr/>
        </p:nvSpPr>
        <p:spPr>
          <a:xfrm>
            <a:off x="384175" y="1340768"/>
            <a:ext cx="2675657" cy="552605"/>
          </a:xfrm>
          <a:prstGeom prst="rect">
            <a:avLst/>
          </a:prstGeom>
          <a:solidFill>
            <a:srgbClr val="EF8218"/>
          </a:solidFill>
          <a:ln>
            <a:noFill/>
          </a:ln>
        </p:spPr>
        <p:style>
          <a:lnRef idx="2">
            <a:schemeClr val="accent1">
              <a:shade val="50000"/>
            </a:schemeClr>
          </a:lnRef>
          <a:fillRef idx="1">
            <a:schemeClr val="accent1"/>
          </a:fillRef>
          <a:effectRef idx="0">
            <a:schemeClr val="accent1"/>
          </a:effectRef>
          <a:fontRef idx="minor">
            <a:schemeClr val="lt1"/>
          </a:fontRef>
        </p:style>
        <p:txBody>
          <a:bodyPr lIns="252000" rtlCol="0" anchor="ctr"/>
          <a:lstStyle/>
          <a:p>
            <a:r>
              <a:rPr lang="en-GB" b="1" dirty="0"/>
              <a:t>Understanding Grief</a:t>
            </a:r>
          </a:p>
        </p:txBody>
      </p:sp>
    </p:spTree>
    <p:extLst>
      <p:ext uri="{BB962C8B-B14F-4D97-AF65-F5344CB8AC3E}">
        <p14:creationId xmlns:p14="http://schemas.microsoft.com/office/powerpoint/2010/main" val="4230306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p:bldP spid="4" grpId="0"/>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DCDC332-3190-403C-A5ED-DCB94D649984}"/>
              </a:ext>
            </a:extLst>
          </p:cNvPr>
          <p:cNvSpPr/>
          <p:nvPr/>
        </p:nvSpPr>
        <p:spPr>
          <a:xfrm>
            <a:off x="2843808" y="3749763"/>
            <a:ext cx="5688632" cy="1047389"/>
          </a:xfrm>
          <a:prstGeom prst="rect">
            <a:avLst/>
          </a:prstGeom>
          <a:solidFill>
            <a:srgbClr val="8D35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76E561FB-DFFB-4969-8C77-305DFE41AD77}"/>
              </a:ext>
            </a:extLst>
          </p:cNvPr>
          <p:cNvSpPr/>
          <p:nvPr/>
        </p:nvSpPr>
        <p:spPr>
          <a:xfrm>
            <a:off x="2843808" y="2276872"/>
            <a:ext cx="5688632" cy="1047389"/>
          </a:xfrm>
          <a:prstGeom prst="rect">
            <a:avLst/>
          </a:prstGeom>
          <a:solidFill>
            <a:srgbClr val="8D35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FC7B6207-519F-4556-88A1-A5A00F602B8A}"/>
              </a:ext>
            </a:extLst>
          </p:cNvPr>
          <p:cNvSpPr>
            <a:spLocks noGrp="1"/>
          </p:cNvSpPr>
          <p:nvPr>
            <p:ph type="title"/>
          </p:nvPr>
        </p:nvSpPr>
        <p:spPr/>
        <p:txBody>
          <a:bodyPr/>
          <a:lstStyle/>
          <a:p>
            <a:r>
              <a:rPr lang="en-GB" dirty="0"/>
              <a:t>Uncomfortable Feelings</a:t>
            </a:r>
          </a:p>
        </p:txBody>
      </p:sp>
      <p:sp>
        <p:nvSpPr>
          <p:cNvPr id="3" name="Rectangle 2">
            <a:extLst>
              <a:ext uri="{FF2B5EF4-FFF2-40B4-BE49-F238E27FC236}">
                <a16:creationId xmlns:a16="http://schemas.microsoft.com/office/drawing/2014/main" id="{1B0B1EB7-98C3-47D8-BC8E-ED73EBEBD2B7}"/>
              </a:ext>
            </a:extLst>
          </p:cNvPr>
          <p:cNvSpPr/>
          <p:nvPr/>
        </p:nvSpPr>
        <p:spPr>
          <a:xfrm>
            <a:off x="3563888" y="2338901"/>
            <a:ext cx="4896544" cy="923330"/>
          </a:xfrm>
          <a:prstGeom prst="rect">
            <a:avLst/>
          </a:prstGeom>
        </p:spPr>
        <p:txBody>
          <a:bodyPr wrap="square">
            <a:spAutoFit/>
          </a:bodyPr>
          <a:lstStyle/>
          <a:p>
            <a:r>
              <a:rPr lang="en-GB" dirty="0">
                <a:solidFill>
                  <a:schemeClr val="bg1"/>
                </a:solidFill>
              </a:rPr>
              <a:t>When we are experiencing grief, it can prevent us from getting on with life and doing things we enjoy.</a:t>
            </a:r>
          </a:p>
        </p:txBody>
      </p:sp>
      <p:sp>
        <p:nvSpPr>
          <p:cNvPr id="4" name="Rectangle 3">
            <a:extLst>
              <a:ext uri="{FF2B5EF4-FFF2-40B4-BE49-F238E27FC236}">
                <a16:creationId xmlns:a16="http://schemas.microsoft.com/office/drawing/2014/main" id="{177B1C9A-FDFB-490C-AC2E-6B9F90B5BF9A}"/>
              </a:ext>
            </a:extLst>
          </p:cNvPr>
          <p:cNvSpPr/>
          <p:nvPr/>
        </p:nvSpPr>
        <p:spPr>
          <a:xfrm>
            <a:off x="3563888" y="3811792"/>
            <a:ext cx="4896544" cy="923330"/>
          </a:xfrm>
          <a:prstGeom prst="rect">
            <a:avLst/>
          </a:prstGeom>
        </p:spPr>
        <p:txBody>
          <a:bodyPr wrap="square">
            <a:spAutoFit/>
          </a:bodyPr>
          <a:lstStyle/>
          <a:p>
            <a:r>
              <a:rPr lang="en-GB" dirty="0">
                <a:solidFill>
                  <a:schemeClr val="bg1"/>
                </a:solidFill>
              </a:rPr>
              <a:t>Feeling extreme sadness can make little tasks seem really difficult and we often feel like giving up.</a:t>
            </a:r>
          </a:p>
        </p:txBody>
      </p:sp>
      <p:pic>
        <p:nvPicPr>
          <p:cNvPr id="6" name="Picture 5">
            <a:extLst>
              <a:ext uri="{FF2B5EF4-FFF2-40B4-BE49-F238E27FC236}">
                <a16:creationId xmlns:a16="http://schemas.microsoft.com/office/drawing/2014/main" id="{0F5B1712-2360-4971-86E8-D3B0DBFCBB2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9512" y="1339184"/>
            <a:ext cx="3456384" cy="5317072"/>
          </a:xfrm>
          <a:prstGeom prst="rect">
            <a:avLst/>
          </a:prstGeom>
        </p:spPr>
      </p:pic>
      <p:pic>
        <p:nvPicPr>
          <p:cNvPr id="9" name="Whole Class">
            <a:extLst>
              <a:ext uri="{FF2B5EF4-FFF2-40B4-BE49-F238E27FC236}">
                <a16:creationId xmlns:a16="http://schemas.microsoft.com/office/drawing/2014/main" id="{75B78527-160A-4F0F-81B8-F0F92FAE3C1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52800" y="543600"/>
            <a:ext cx="1238498" cy="864000"/>
          </a:xfrm>
          <a:prstGeom prst="rect">
            <a:avLst/>
          </a:prstGeom>
        </p:spPr>
      </p:pic>
    </p:spTree>
    <p:extLst>
      <p:ext uri="{BB962C8B-B14F-4D97-AF65-F5344CB8AC3E}">
        <p14:creationId xmlns:p14="http://schemas.microsoft.com/office/powerpoint/2010/main" val="3445668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animBg="1"/>
      <p:bldP spid="3" grpId="0"/>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49D7C95-3790-4FFA-BB54-7A38F8FAA62F}"/>
              </a:ext>
            </a:extLst>
          </p:cNvPr>
          <p:cNvSpPr/>
          <p:nvPr/>
        </p:nvSpPr>
        <p:spPr>
          <a:xfrm>
            <a:off x="755576" y="4037409"/>
            <a:ext cx="5184576" cy="1335807"/>
          </a:xfrm>
          <a:prstGeom prst="rect">
            <a:avLst/>
          </a:prstGeom>
          <a:solidFill>
            <a:srgbClr val="8D35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3F5D129B-9AA4-4F27-9219-C3954F54E41E}"/>
              </a:ext>
            </a:extLst>
          </p:cNvPr>
          <p:cNvSpPr>
            <a:spLocks noGrp="1"/>
          </p:cNvSpPr>
          <p:nvPr>
            <p:ph type="title"/>
          </p:nvPr>
        </p:nvSpPr>
        <p:spPr/>
        <p:txBody>
          <a:bodyPr/>
          <a:lstStyle/>
          <a:p>
            <a:r>
              <a:rPr lang="en-GB" dirty="0"/>
              <a:t>Uncomfortable Feelings</a:t>
            </a:r>
          </a:p>
        </p:txBody>
      </p:sp>
      <p:sp>
        <p:nvSpPr>
          <p:cNvPr id="3" name="Rectangle 2">
            <a:extLst>
              <a:ext uri="{FF2B5EF4-FFF2-40B4-BE49-F238E27FC236}">
                <a16:creationId xmlns:a16="http://schemas.microsoft.com/office/drawing/2014/main" id="{6590B917-7D14-4725-9078-3C0AAD4B784D}"/>
              </a:ext>
            </a:extLst>
          </p:cNvPr>
          <p:cNvSpPr/>
          <p:nvPr/>
        </p:nvSpPr>
        <p:spPr>
          <a:xfrm>
            <a:off x="755576" y="1473201"/>
            <a:ext cx="7632774" cy="923330"/>
          </a:xfrm>
          <a:prstGeom prst="rect">
            <a:avLst/>
          </a:prstGeom>
        </p:spPr>
        <p:txBody>
          <a:bodyPr wrap="square">
            <a:spAutoFit/>
          </a:bodyPr>
          <a:lstStyle/>
          <a:p>
            <a:pPr algn="ctr"/>
            <a:r>
              <a:rPr lang="en-GB" dirty="0"/>
              <a:t>These uncomfortable feelings, such as sadness, fear and anger, come </a:t>
            </a:r>
            <a:br>
              <a:rPr lang="en-GB" dirty="0"/>
            </a:br>
            <a:r>
              <a:rPr lang="en-GB" dirty="0"/>
              <a:t>from the lower part of our brain (the downstairs, if our brain was </a:t>
            </a:r>
            <a:br>
              <a:rPr lang="en-GB" dirty="0"/>
            </a:br>
            <a:r>
              <a:rPr lang="en-GB" dirty="0"/>
              <a:t>like a house). </a:t>
            </a:r>
          </a:p>
        </p:txBody>
      </p:sp>
      <p:sp>
        <p:nvSpPr>
          <p:cNvPr id="4" name="Rectangle 3">
            <a:extLst>
              <a:ext uri="{FF2B5EF4-FFF2-40B4-BE49-F238E27FC236}">
                <a16:creationId xmlns:a16="http://schemas.microsoft.com/office/drawing/2014/main" id="{DC652BC5-EB45-4A50-9E06-8ABAF85014DD}"/>
              </a:ext>
            </a:extLst>
          </p:cNvPr>
          <p:cNvSpPr/>
          <p:nvPr/>
        </p:nvSpPr>
        <p:spPr>
          <a:xfrm>
            <a:off x="827585" y="2588711"/>
            <a:ext cx="3744416" cy="1200329"/>
          </a:xfrm>
          <a:prstGeom prst="rect">
            <a:avLst/>
          </a:prstGeom>
        </p:spPr>
        <p:txBody>
          <a:bodyPr wrap="square">
            <a:spAutoFit/>
          </a:bodyPr>
          <a:lstStyle/>
          <a:p>
            <a:r>
              <a:rPr lang="en-GB" dirty="0"/>
              <a:t>The upper part of our brain (the upstairs) is in charge of thinking clearly, making sensible decisions, reasoning and using logic.</a:t>
            </a:r>
          </a:p>
        </p:txBody>
      </p:sp>
      <p:sp>
        <p:nvSpPr>
          <p:cNvPr id="5" name="Rectangle 4">
            <a:extLst>
              <a:ext uri="{FF2B5EF4-FFF2-40B4-BE49-F238E27FC236}">
                <a16:creationId xmlns:a16="http://schemas.microsoft.com/office/drawing/2014/main" id="{9BD3DBF4-6244-4BBA-87EA-9E9C9ACF3315}"/>
              </a:ext>
            </a:extLst>
          </p:cNvPr>
          <p:cNvSpPr/>
          <p:nvPr/>
        </p:nvSpPr>
        <p:spPr>
          <a:xfrm>
            <a:off x="827584" y="4105149"/>
            <a:ext cx="3600401" cy="1200329"/>
          </a:xfrm>
          <a:prstGeom prst="rect">
            <a:avLst/>
          </a:prstGeom>
        </p:spPr>
        <p:txBody>
          <a:bodyPr wrap="square">
            <a:spAutoFit/>
          </a:bodyPr>
          <a:lstStyle/>
          <a:p>
            <a:r>
              <a:rPr lang="en-GB" dirty="0">
                <a:solidFill>
                  <a:schemeClr val="bg1"/>
                </a:solidFill>
              </a:rPr>
              <a:t>When we panic or our anger is getting out of control, we need our upstairs brain to take control of our downstairs brain.</a:t>
            </a:r>
          </a:p>
        </p:txBody>
      </p:sp>
      <p:pic>
        <p:nvPicPr>
          <p:cNvPr id="7" name="Picture 6">
            <a:extLst>
              <a:ext uri="{FF2B5EF4-FFF2-40B4-BE49-F238E27FC236}">
                <a16:creationId xmlns:a16="http://schemas.microsoft.com/office/drawing/2014/main" id="{8E925A2F-EF0C-46BA-83EC-7E230B2C56D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611797" y="2681079"/>
            <a:ext cx="4196925" cy="3844265"/>
          </a:xfrm>
          <a:prstGeom prst="rect">
            <a:avLst/>
          </a:prstGeom>
        </p:spPr>
      </p:pic>
      <p:pic>
        <p:nvPicPr>
          <p:cNvPr id="9" name="Whole Class">
            <a:extLst>
              <a:ext uri="{FF2B5EF4-FFF2-40B4-BE49-F238E27FC236}">
                <a16:creationId xmlns:a16="http://schemas.microsoft.com/office/drawing/2014/main" id="{8E40F018-66B5-47A8-9D3E-2C43D127D12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52800" y="543600"/>
            <a:ext cx="1238498" cy="864000"/>
          </a:xfrm>
          <a:prstGeom prst="rect">
            <a:avLst/>
          </a:prstGeom>
        </p:spPr>
      </p:pic>
    </p:spTree>
    <p:extLst>
      <p:ext uri="{BB962C8B-B14F-4D97-AF65-F5344CB8AC3E}">
        <p14:creationId xmlns:p14="http://schemas.microsoft.com/office/powerpoint/2010/main" val="488034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2"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right)">
                                      <p:cBhvr>
                                        <p:cTn id="21" dur="500"/>
                                        <p:tgtEl>
                                          <p:spTgt spid="8"/>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p:bldP spid="4" grpId="0"/>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355976" y="1484784"/>
            <a:ext cx="4032448" cy="4608512"/>
          </a:xfrm>
          <a:prstGeom prst="rect">
            <a:avLst/>
          </a:prstGeom>
        </p:spPr>
      </p:pic>
      <p:sp>
        <p:nvSpPr>
          <p:cNvPr id="2" name="Title 1">
            <a:extLst>
              <a:ext uri="{FF2B5EF4-FFF2-40B4-BE49-F238E27FC236}">
                <a16:creationId xmlns:a16="http://schemas.microsoft.com/office/drawing/2014/main" id="{3F5D129B-9AA4-4F27-9219-C3954F54E41E}"/>
              </a:ext>
            </a:extLst>
          </p:cNvPr>
          <p:cNvSpPr>
            <a:spLocks noGrp="1"/>
          </p:cNvSpPr>
          <p:nvPr>
            <p:ph type="title"/>
          </p:nvPr>
        </p:nvSpPr>
        <p:spPr/>
        <p:txBody>
          <a:bodyPr/>
          <a:lstStyle/>
          <a:p>
            <a:r>
              <a:rPr lang="en-GB" dirty="0"/>
              <a:t>Uncomfortable Feelings</a:t>
            </a:r>
          </a:p>
        </p:txBody>
      </p:sp>
      <p:pic>
        <p:nvPicPr>
          <p:cNvPr id="9" name="Whole Class">
            <a:extLst>
              <a:ext uri="{FF2B5EF4-FFF2-40B4-BE49-F238E27FC236}">
                <a16:creationId xmlns:a16="http://schemas.microsoft.com/office/drawing/2014/main" id="{8E40F018-66B5-47A8-9D3E-2C43D127D12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52800" y="543600"/>
            <a:ext cx="1238498" cy="864000"/>
          </a:xfrm>
          <a:prstGeom prst="rect">
            <a:avLst/>
          </a:prstGeom>
        </p:spPr>
      </p:pic>
      <p:sp>
        <p:nvSpPr>
          <p:cNvPr id="11" name="Rectangle 10">
            <a:extLst>
              <a:ext uri="{FF2B5EF4-FFF2-40B4-BE49-F238E27FC236}">
                <a16:creationId xmlns:a16="http://schemas.microsoft.com/office/drawing/2014/main" id="{E49D7C95-3790-4FFA-BB54-7A38F8FAA62F}"/>
              </a:ext>
            </a:extLst>
          </p:cNvPr>
          <p:cNvSpPr/>
          <p:nvPr/>
        </p:nvSpPr>
        <p:spPr>
          <a:xfrm>
            <a:off x="767913" y="3429001"/>
            <a:ext cx="3588063" cy="2663824"/>
          </a:xfrm>
          <a:prstGeom prst="rect">
            <a:avLst/>
          </a:prstGeom>
          <a:solidFill>
            <a:srgbClr val="8D358B"/>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r>
              <a:rPr lang="en-GB" dirty="0"/>
              <a:t>People who experience feelings of anger, sadness, worry or loneliness very often need help and support. Just as we would go to the doctor if our leg hurt, we should speak to a trusted adult and get support if we think we might be experiencing poor mental health.</a:t>
            </a:r>
          </a:p>
        </p:txBody>
      </p:sp>
      <p:pic>
        <p:nvPicPr>
          <p:cNvPr id="12" name="Picture 1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17822" y="1965448"/>
            <a:ext cx="4086428" cy="4050856"/>
          </a:xfrm>
          <a:prstGeom prst="rect">
            <a:avLst/>
          </a:prstGeom>
        </p:spPr>
      </p:pic>
      <p:sp>
        <p:nvSpPr>
          <p:cNvPr id="14" name="Rectangle 13">
            <a:extLst>
              <a:ext uri="{FF2B5EF4-FFF2-40B4-BE49-F238E27FC236}">
                <a16:creationId xmlns:a16="http://schemas.microsoft.com/office/drawing/2014/main" id="{E49D7C95-3790-4FFA-BB54-7A38F8FAA62F}"/>
              </a:ext>
            </a:extLst>
          </p:cNvPr>
          <p:cNvSpPr/>
          <p:nvPr/>
        </p:nvSpPr>
        <p:spPr>
          <a:xfrm>
            <a:off x="767257" y="1473201"/>
            <a:ext cx="3588719" cy="1964846"/>
          </a:xfrm>
          <a:prstGeom prst="rect">
            <a:avLst/>
          </a:prstGeom>
          <a:solidFill>
            <a:srgbClr val="2DB6BC"/>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r>
              <a:rPr lang="en-GB" dirty="0"/>
              <a:t>Uncomfortable feelings are completely normal. But feeling them often is not good for our mental health and wellbeing.</a:t>
            </a:r>
          </a:p>
        </p:txBody>
      </p:sp>
      <p:pic>
        <p:nvPicPr>
          <p:cNvPr id="19" name="Picture 18"/>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365880" y="1461088"/>
            <a:ext cx="4027020" cy="4619625"/>
          </a:xfrm>
          <a:prstGeom prst="rect">
            <a:avLst/>
          </a:prstGeom>
        </p:spPr>
      </p:pic>
      <p:pic>
        <p:nvPicPr>
          <p:cNvPr id="20" name="Picture 19"/>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732754" y="1988840"/>
            <a:ext cx="1049615" cy="3906840"/>
          </a:xfrm>
          <a:prstGeom prst="rect">
            <a:avLst/>
          </a:prstGeom>
        </p:spPr>
      </p:pic>
      <p:pic>
        <p:nvPicPr>
          <p:cNvPr id="21" name="Picture 20"/>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299680" y="1953336"/>
            <a:ext cx="1745563" cy="5436104"/>
          </a:xfrm>
          <a:prstGeom prst="rect">
            <a:avLst/>
          </a:prstGeom>
        </p:spPr>
      </p:pic>
      <p:cxnSp>
        <p:nvCxnSpPr>
          <p:cNvPr id="16" name="Straight Connector 15"/>
          <p:cNvCxnSpPr/>
          <p:nvPr/>
        </p:nvCxnSpPr>
        <p:spPr>
          <a:xfrm>
            <a:off x="4355976" y="1473201"/>
            <a:ext cx="0" cy="461962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767257" y="3438047"/>
            <a:ext cx="358871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0023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1000"/>
                                        <p:tgtEl>
                                          <p:spTgt spid="13"/>
                                        </p:tgtEl>
                                      </p:cBhvr>
                                    </p:animEffect>
                                    <p:anim calcmode="lin" valueType="num">
                                      <p:cBhvr>
                                        <p:cTn id="12" dur="1000" fill="hold"/>
                                        <p:tgtEl>
                                          <p:spTgt spid="13"/>
                                        </p:tgtEl>
                                        <p:attrNameLst>
                                          <p:attrName>ppt_x</p:attrName>
                                        </p:attrNameLst>
                                      </p:cBhvr>
                                      <p:tavLst>
                                        <p:tav tm="0">
                                          <p:val>
                                            <p:strVal val="#ppt_x"/>
                                          </p:val>
                                        </p:tav>
                                        <p:tav tm="100000">
                                          <p:val>
                                            <p:strVal val="#ppt_x"/>
                                          </p:val>
                                        </p:tav>
                                      </p:tavLst>
                                    </p:anim>
                                    <p:anim calcmode="lin" valueType="num">
                                      <p:cBhvr>
                                        <p:cTn id="13" dur="1000" fill="hold"/>
                                        <p:tgtEl>
                                          <p:spTgt spid="13"/>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up)">
                                      <p:cBhvr>
                                        <p:cTn id="22" dur="500"/>
                                        <p:tgtEl>
                                          <p:spTgt spid="11"/>
                                        </p:tgtEl>
                                      </p:cBhvr>
                                    </p:animEffect>
                                  </p:childTnLst>
                                </p:cTn>
                              </p:par>
                            </p:childTnLst>
                          </p:cTn>
                        </p:par>
                        <p:par>
                          <p:cTn id="23" fill="hold">
                            <p:stCondLst>
                              <p:cond delay="500"/>
                            </p:stCondLst>
                            <p:childTnLst>
                              <p:par>
                                <p:cTn id="24" presetID="22" presetClass="entr" presetSubtype="8" fill="hold" nodeType="after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wipe(left)">
                                      <p:cBhvr>
                                        <p:cTn id="26" dur="500"/>
                                        <p:tgtEl>
                                          <p:spTgt spid="17"/>
                                        </p:tgtEl>
                                      </p:cBhvr>
                                    </p:animEffect>
                                  </p:childTnLst>
                                </p:cTn>
                              </p:par>
                              <p:par>
                                <p:cTn id="27" presetID="22" presetClass="entr" presetSubtype="1"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up)">
                                      <p:cBhvr>
                                        <p:cTn id="29" dur="500"/>
                                        <p:tgtEl>
                                          <p:spTgt spid="16"/>
                                        </p:tgtEl>
                                      </p:cBhvr>
                                    </p:animEffect>
                                  </p:childTnLst>
                                </p:cTn>
                              </p:par>
                            </p:childTnLst>
                          </p:cTn>
                        </p:par>
                        <p:par>
                          <p:cTn id="30" fill="hold">
                            <p:stCondLst>
                              <p:cond delay="1000"/>
                            </p:stCondLst>
                            <p:childTnLst>
                              <p:par>
                                <p:cTn id="31" presetID="42" presetClass="entr" presetSubtype="0" fill="hold" nodeType="after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1000"/>
                                        <p:tgtEl>
                                          <p:spTgt spid="19"/>
                                        </p:tgtEl>
                                      </p:cBhvr>
                                    </p:animEffect>
                                    <p:anim calcmode="lin" valueType="num">
                                      <p:cBhvr>
                                        <p:cTn id="34" dur="1000" fill="hold"/>
                                        <p:tgtEl>
                                          <p:spTgt spid="19"/>
                                        </p:tgtEl>
                                        <p:attrNameLst>
                                          <p:attrName>ppt_x</p:attrName>
                                        </p:attrNameLst>
                                      </p:cBhvr>
                                      <p:tavLst>
                                        <p:tav tm="0">
                                          <p:val>
                                            <p:strVal val="#ppt_x"/>
                                          </p:val>
                                        </p:tav>
                                        <p:tav tm="100000">
                                          <p:val>
                                            <p:strVal val="#ppt_x"/>
                                          </p:val>
                                        </p:tav>
                                      </p:tavLst>
                                    </p:anim>
                                    <p:anim calcmode="lin" valueType="num">
                                      <p:cBhvr>
                                        <p:cTn id="35" dur="1000" fill="hold"/>
                                        <p:tgtEl>
                                          <p:spTgt spid="19"/>
                                        </p:tgtEl>
                                        <p:attrNameLst>
                                          <p:attrName>ppt_y</p:attrName>
                                        </p:attrNameLst>
                                      </p:cBhvr>
                                      <p:tavLst>
                                        <p:tav tm="0">
                                          <p:val>
                                            <p:strVal val="#ppt_y+.1"/>
                                          </p:val>
                                        </p:tav>
                                        <p:tav tm="100000">
                                          <p:val>
                                            <p:strVal val="#ppt_y"/>
                                          </p:val>
                                        </p:tav>
                                      </p:tavLst>
                                    </p:anim>
                                  </p:childTnLst>
                                </p:cTn>
                              </p:par>
                              <p:par>
                                <p:cTn id="36" presetID="10" presetClass="exit" presetSubtype="0" fill="hold" nodeType="withEffect">
                                  <p:stCondLst>
                                    <p:cond delay="0"/>
                                  </p:stCondLst>
                                  <p:childTnLst>
                                    <p:animEffect transition="out" filter="fade">
                                      <p:cBhvr>
                                        <p:cTn id="37" dur="500"/>
                                        <p:tgtEl>
                                          <p:spTgt spid="13"/>
                                        </p:tgtEl>
                                      </p:cBhvr>
                                    </p:animEffect>
                                    <p:set>
                                      <p:cBhvr>
                                        <p:cTn id="38" dur="1" fill="hold">
                                          <p:stCondLst>
                                            <p:cond delay="499"/>
                                          </p:stCondLst>
                                        </p:cTn>
                                        <p:tgtEl>
                                          <p:spTgt spid="13"/>
                                        </p:tgtEl>
                                        <p:attrNameLst>
                                          <p:attrName>style.visibility</p:attrName>
                                        </p:attrNameLst>
                                      </p:cBhvr>
                                      <p:to>
                                        <p:strVal val="hidden"/>
                                      </p:to>
                                    </p:set>
                                  </p:childTnLst>
                                </p:cTn>
                              </p:par>
                              <p:par>
                                <p:cTn id="39" presetID="10" presetClass="exit" presetSubtype="0" fill="hold" nodeType="withEffect">
                                  <p:stCondLst>
                                    <p:cond delay="0"/>
                                  </p:stCondLst>
                                  <p:childTnLst>
                                    <p:animEffect transition="out" filter="fade">
                                      <p:cBhvr>
                                        <p:cTn id="40" dur="500"/>
                                        <p:tgtEl>
                                          <p:spTgt spid="12"/>
                                        </p:tgtEl>
                                      </p:cBhvr>
                                    </p:animEffect>
                                    <p:set>
                                      <p:cBhvr>
                                        <p:cTn id="41" dur="1" fill="hold">
                                          <p:stCondLst>
                                            <p:cond delay="499"/>
                                          </p:stCondLst>
                                        </p:cTn>
                                        <p:tgtEl>
                                          <p:spTgt spid="12"/>
                                        </p:tgtEl>
                                        <p:attrNameLst>
                                          <p:attrName>style.visibility</p:attrName>
                                        </p:attrNameLst>
                                      </p:cBhvr>
                                      <p:to>
                                        <p:strVal val="hidden"/>
                                      </p:to>
                                    </p:set>
                                  </p:childTnLst>
                                </p:cTn>
                              </p:par>
                            </p:childTnLst>
                          </p:cTn>
                        </p:par>
                        <p:par>
                          <p:cTn id="42" fill="hold">
                            <p:stCondLst>
                              <p:cond delay="2000"/>
                            </p:stCondLst>
                            <p:childTnLst>
                              <p:par>
                                <p:cTn id="43" presetID="10" presetClass="entr" presetSubtype="0" fill="hold" nodeType="after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fade">
                                      <p:cBhvr>
                                        <p:cTn id="45" dur="500"/>
                                        <p:tgtEl>
                                          <p:spTgt spid="20"/>
                                        </p:tgtEl>
                                      </p:cBhvr>
                                    </p:animEffect>
                                  </p:childTnLst>
                                </p:cTn>
                              </p:par>
                            </p:childTnLst>
                          </p:cTn>
                        </p:par>
                        <p:par>
                          <p:cTn id="46" fill="hold">
                            <p:stCondLst>
                              <p:cond delay="2500"/>
                            </p:stCondLst>
                            <p:childTnLst>
                              <p:par>
                                <p:cTn id="47" presetID="10" presetClass="entr" presetSubtype="0" fill="hold" nodeType="after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fade">
                                      <p:cBhvr>
                                        <p:cTn id="4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79A1C84-A60F-4B5F-A51F-C4D1FD0A393F}"/>
              </a:ext>
            </a:extLst>
          </p:cNvPr>
          <p:cNvSpPr/>
          <p:nvPr/>
        </p:nvSpPr>
        <p:spPr>
          <a:xfrm>
            <a:off x="3995936" y="3573016"/>
            <a:ext cx="4392488" cy="1368152"/>
          </a:xfrm>
          <a:prstGeom prst="rect">
            <a:avLst/>
          </a:prstGeom>
          <a:solidFill>
            <a:srgbClr val="8D35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47023322-28D5-4EBD-A8A6-83709999832E}"/>
              </a:ext>
            </a:extLst>
          </p:cNvPr>
          <p:cNvSpPr>
            <a:spLocks noGrp="1"/>
          </p:cNvSpPr>
          <p:nvPr>
            <p:ph type="title"/>
          </p:nvPr>
        </p:nvSpPr>
        <p:spPr/>
        <p:txBody>
          <a:bodyPr/>
          <a:lstStyle/>
          <a:p>
            <a:r>
              <a:rPr lang="en-GB" dirty="0"/>
              <a:t>Take Control</a:t>
            </a:r>
          </a:p>
        </p:txBody>
      </p:sp>
      <p:sp>
        <p:nvSpPr>
          <p:cNvPr id="3" name="Rectangle 2">
            <a:extLst>
              <a:ext uri="{FF2B5EF4-FFF2-40B4-BE49-F238E27FC236}">
                <a16:creationId xmlns:a16="http://schemas.microsoft.com/office/drawing/2014/main" id="{112267A3-68C2-4588-B810-2989F3AE7AB6}"/>
              </a:ext>
            </a:extLst>
          </p:cNvPr>
          <p:cNvSpPr/>
          <p:nvPr/>
        </p:nvSpPr>
        <p:spPr>
          <a:xfrm>
            <a:off x="755651" y="1469940"/>
            <a:ext cx="7632774" cy="1200329"/>
          </a:xfrm>
          <a:prstGeom prst="rect">
            <a:avLst/>
          </a:prstGeom>
        </p:spPr>
        <p:txBody>
          <a:bodyPr wrap="square">
            <a:spAutoFit/>
          </a:bodyPr>
          <a:lstStyle/>
          <a:p>
            <a:pPr algn="ctr"/>
            <a:r>
              <a:rPr lang="en-GB" dirty="0"/>
              <a:t>It isn’t wrong to feel these emotions. In fact, it can be healthy to allow ourselves to experience these feelings. But it wouldn’t be good to feel these emotions for too long or too often. We need to take control and know how to manage uncomfortable feelings. </a:t>
            </a:r>
          </a:p>
        </p:txBody>
      </p:sp>
      <p:sp>
        <p:nvSpPr>
          <p:cNvPr id="4" name="Rectangle 3">
            <a:extLst>
              <a:ext uri="{FF2B5EF4-FFF2-40B4-BE49-F238E27FC236}">
                <a16:creationId xmlns:a16="http://schemas.microsoft.com/office/drawing/2014/main" id="{95E101B7-E4A0-4C1A-9526-85222E628791}"/>
              </a:ext>
            </a:extLst>
          </p:cNvPr>
          <p:cNvSpPr/>
          <p:nvPr/>
        </p:nvSpPr>
        <p:spPr>
          <a:xfrm>
            <a:off x="4644008" y="3645024"/>
            <a:ext cx="3600400" cy="1200329"/>
          </a:xfrm>
          <a:prstGeom prst="rect">
            <a:avLst/>
          </a:prstGeom>
        </p:spPr>
        <p:txBody>
          <a:bodyPr wrap="square">
            <a:spAutoFit/>
          </a:bodyPr>
          <a:lstStyle/>
          <a:p>
            <a:r>
              <a:rPr lang="en-GB" dirty="0">
                <a:solidFill>
                  <a:schemeClr val="bg1"/>
                </a:solidFill>
              </a:rPr>
              <a:t>Let’s explore some ways to cope with uncomfortable feelings and take control. After all, you’re the boss of your brain!</a:t>
            </a:r>
          </a:p>
        </p:txBody>
      </p:sp>
      <p:pic>
        <p:nvPicPr>
          <p:cNvPr id="6" name="Picture 5">
            <a:extLst>
              <a:ext uri="{FF2B5EF4-FFF2-40B4-BE49-F238E27FC236}">
                <a16:creationId xmlns:a16="http://schemas.microsoft.com/office/drawing/2014/main" id="{2B9EA73B-7907-4863-9F60-543C941E3E4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2924944"/>
            <a:ext cx="4431944" cy="3257126"/>
          </a:xfrm>
          <a:prstGeom prst="rect">
            <a:avLst/>
          </a:prstGeom>
        </p:spPr>
      </p:pic>
      <p:pic>
        <p:nvPicPr>
          <p:cNvPr id="8" name="Whole Class">
            <a:extLst>
              <a:ext uri="{FF2B5EF4-FFF2-40B4-BE49-F238E27FC236}">
                <a16:creationId xmlns:a16="http://schemas.microsoft.com/office/drawing/2014/main" id="{6C91057E-9214-4383-8533-581190EDCFB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52800" y="543600"/>
            <a:ext cx="1238498" cy="864000"/>
          </a:xfrm>
          <a:prstGeom prst="rect">
            <a:avLst/>
          </a:prstGeom>
        </p:spPr>
      </p:pic>
    </p:spTree>
    <p:extLst>
      <p:ext uri="{BB962C8B-B14F-4D97-AF65-F5344CB8AC3E}">
        <p14:creationId xmlns:p14="http://schemas.microsoft.com/office/powerpoint/2010/main" val="3262015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A9B5522-7622-4953-B9F7-3A6498C3ED03}"/>
              </a:ext>
            </a:extLst>
          </p:cNvPr>
          <p:cNvSpPr/>
          <p:nvPr/>
        </p:nvSpPr>
        <p:spPr>
          <a:xfrm>
            <a:off x="3131840" y="3329328"/>
            <a:ext cx="5400600" cy="1035776"/>
          </a:xfrm>
          <a:prstGeom prst="rect">
            <a:avLst/>
          </a:prstGeom>
          <a:solidFill>
            <a:srgbClr val="8D35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924E1AED-11EC-41C9-AB4E-2515C34E520D}"/>
              </a:ext>
            </a:extLst>
          </p:cNvPr>
          <p:cNvSpPr>
            <a:spLocks noGrp="1"/>
          </p:cNvSpPr>
          <p:nvPr>
            <p:ph type="title"/>
          </p:nvPr>
        </p:nvSpPr>
        <p:spPr/>
        <p:txBody>
          <a:bodyPr/>
          <a:lstStyle/>
          <a:p>
            <a:r>
              <a:rPr lang="en-GB" dirty="0"/>
              <a:t>Take Control</a:t>
            </a:r>
          </a:p>
        </p:txBody>
      </p:sp>
      <p:sp>
        <p:nvSpPr>
          <p:cNvPr id="3" name="Rectangle 2">
            <a:extLst>
              <a:ext uri="{FF2B5EF4-FFF2-40B4-BE49-F238E27FC236}">
                <a16:creationId xmlns:a16="http://schemas.microsoft.com/office/drawing/2014/main" id="{56901786-AA42-49ED-941A-2C59F79DFE03}"/>
              </a:ext>
            </a:extLst>
          </p:cNvPr>
          <p:cNvSpPr/>
          <p:nvPr/>
        </p:nvSpPr>
        <p:spPr>
          <a:xfrm>
            <a:off x="4499992" y="2217638"/>
            <a:ext cx="3960440" cy="923330"/>
          </a:xfrm>
          <a:prstGeom prst="rect">
            <a:avLst/>
          </a:prstGeom>
        </p:spPr>
        <p:txBody>
          <a:bodyPr wrap="square">
            <a:spAutoFit/>
          </a:bodyPr>
          <a:lstStyle/>
          <a:p>
            <a:r>
              <a:rPr lang="en-GB" dirty="0"/>
              <a:t>There are lots of things you can do when you want to calm down, take control and feel better. </a:t>
            </a:r>
          </a:p>
        </p:txBody>
      </p:sp>
      <p:sp>
        <p:nvSpPr>
          <p:cNvPr id="4" name="Rectangle 3">
            <a:extLst>
              <a:ext uri="{FF2B5EF4-FFF2-40B4-BE49-F238E27FC236}">
                <a16:creationId xmlns:a16="http://schemas.microsoft.com/office/drawing/2014/main" id="{434BE9FA-40C6-43BC-9183-56EC6E901B53}"/>
              </a:ext>
            </a:extLst>
          </p:cNvPr>
          <p:cNvSpPr/>
          <p:nvPr/>
        </p:nvSpPr>
        <p:spPr>
          <a:xfrm>
            <a:off x="4572000" y="3385551"/>
            <a:ext cx="3888432" cy="923330"/>
          </a:xfrm>
          <a:prstGeom prst="rect">
            <a:avLst/>
          </a:prstGeom>
        </p:spPr>
        <p:txBody>
          <a:bodyPr wrap="square">
            <a:spAutoFit/>
          </a:bodyPr>
          <a:lstStyle/>
          <a:p>
            <a:r>
              <a:rPr lang="en-GB" dirty="0">
                <a:solidFill>
                  <a:schemeClr val="bg1"/>
                </a:solidFill>
              </a:rPr>
              <a:t>Do you already have any techniques that work well for you when you are feeling bad?</a:t>
            </a:r>
          </a:p>
        </p:txBody>
      </p:sp>
      <p:pic>
        <p:nvPicPr>
          <p:cNvPr id="6" name="Picture 5">
            <a:extLst>
              <a:ext uri="{FF2B5EF4-FFF2-40B4-BE49-F238E27FC236}">
                <a16:creationId xmlns:a16="http://schemas.microsoft.com/office/drawing/2014/main" id="{A366F1C6-03CC-490B-8B93-F63D0B84F39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67544" y="1628799"/>
            <a:ext cx="4777757" cy="4750305"/>
          </a:xfrm>
          <a:prstGeom prst="roundRect">
            <a:avLst>
              <a:gd name="adj" fmla="val 3842"/>
            </a:avLst>
          </a:prstGeom>
        </p:spPr>
      </p:pic>
      <p:pic>
        <p:nvPicPr>
          <p:cNvPr id="8" name="Whole Class">
            <a:extLst>
              <a:ext uri="{FF2B5EF4-FFF2-40B4-BE49-F238E27FC236}">
                <a16:creationId xmlns:a16="http://schemas.microsoft.com/office/drawing/2014/main" id="{740D3B29-45C7-4DBA-B595-4823D2F3F61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52800" y="543600"/>
            <a:ext cx="1238498" cy="864000"/>
          </a:xfrm>
          <a:prstGeom prst="rect">
            <a:avLst/>
          </a:prstGeom>
        </p:spPr>
      </p:pic>
    </p:spTree>
    <p:extLst>
      <p:ext uri="{BB962C8B-B14F-4D97-AF65-F5344CB8AC3E}">
        <p14:creationId xmlns:p14="http://schemas.microsoft.com/office/powerpoint/2010/main" val="4279629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18862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9B7763F-4624-43C5-B5FB-9DD5817E3227}"/>
              </a:ext>
            </a:extLst>
          </p:cNvPr>
          <p:cNvSpPr/>
          <p:nvPr/>
        </p:nvSpPr>
        <p:spPr>
          <a:xfrm>
            <a:off x="2411760" y="3429000"/>
            <a:ext cx="6120680" cy="1491050"/>
          </a:xfrm>
          <a:prstGeom prst="rect">
            <a:avLst/>
          </a:prstGeom>
          <a:solidFill>
            <a:srgbClr val="8D35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A19DD339-850B-4BF3-8715-6A3C8E6CCC36}"/>
              </a:ext>
            </a:extLst>
          </p:cNvPr>
          <p:cNvSpPr>
            <a:spLocks noGrp="1"/>
          </p:cNvSpPr>
          <p:nvPr>
            <p:ph type="title"/>
          </p:nvPr>
        </p:nvSpPr>
        <p:spPr/>
        <p:txBody>
          <a:bodyPr/>
          <a:lstStyle/>
          <a:p>
            <a:r>
              <a:rPr lang="en-GB" dirty="0"/>
              <a:t>Take Control</a:t>
            </a:r>
          </a:p>
        </p:txBody>
      </p:sp>
      <p:sp>
        <p:nvSpPr>
          <p:cNvPr id="3" name="Rectangle 2">
            <a:extLst>
              <a:ext uri="{FF2B5EF4-FFF2-40B4-BE49-F238E27FC236}">
                <a16:creationId xmlns:a16="http://schemas.microsoft.com/office/drawing/2014/main" id="{EFCCCD0F-7AAF-441C-B4B5-3EC4FFEC9984}"/>
              </a:ext>
            </a:extLst>
          </p:cNvPr>
          <p:cNvSpPr/>
          <p:nvPr/>
        </p:nvSpPr>
        <p:spPr>
          <a:xfrm>
            <a:off x="3707904" y="2217638"/>
            <a:ext cx="4752528" cy="923330"/>
          </a:xfrm>
          <a:prstGeom prst="rect">
            <a:avLst/>
          </a:prstGeom>
        </p:spPr>
        <p:txBody>
          <a:bodyPr wrap="square">
            <a:spAutoFit/>
          </a:bodyPr>
          <a:lstStyle/>
          <a:p>
            <a:r>
              <a:rPr lang="en-GB" dirty="0"/>
              <a:t>Yes – we breathe all the time, but using our breathing to calm us down can help us gain control of our feelings.</a:t>
            </a:r>
          </a:p>
        </p:txBody>
      </p:sp>
      <p:sp>
        <p:nvSpPr>
          <p:cNvPr id="4" name="Rectangle 3">
            <a:extLst>
              <a:ext uri="{FF2B5EF4-FFF2-40B4-BE49-F238E27FC236}">
                <a16:creationId xmlns:a16="http://schemas.microsoft.com/office/drawing/2014/main" id="{89591EDF-6FD2-430C-84D5-CE94C860E611}"/>
              </a:ext>
            </a:extLst>
          </p:cNvPr>
          <p:cNvSpPr/>
          <p:nvPr/>
        </p:nvSpPr>
        <p:spPr>
          <a:xfrm>
            <a:off x="3995936" y="3574361"/>
            <a:ext cx="4464496" cy="1200329"/>
          </a:xfrm>
          <a:prstGeom prst="rect">
            <a:avLst/>
          </a:prstGeom>
        </p:spPr>
        <p:txBody>
          <a:bodyPr wrap="square">
            <a:spAutoFit/>
          </a:bodyPr>
          <a:lstStyle/>
          <a:p>
            <a:r>
              <a:rPr lang="en-GB" dirty="0">
                <a:solidFill>
                  <a:schemeClr val="bg1"/>
                </a:solidFill>
              </a:rPr>
              <a:t>When you breathe, your brain releases chemicals that calm you down, so it is particularly helpful if you are feeling angry or anxious. </a:t>
            </a:r>
          </a:p>
        </p:txBody>
      </p:sp>
      <p:pic>
        <p:nvPicPr>
          <p:cNvPr id="6" name="Picture 5">
            <a:extLst>
              <a:ext uri="{FF2B5EF4-FFF2-40B4-BE49-F238E27FC236}">
                <a16:creationId xmlns:a16="http://schemas.microsoft.com/office/drawing/2014/main" id="{B380C990-FA76-4E83-BA43-C5DDFB82384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11560" y="1510792"/>
            <a:ext cx="4032448" cy="4821150"/>
          </a:xfrm>
          <a:prstGeom prst="rect">
            <a:avLst/>
          </a:prstGeom>
        </p:spPr>
      </p:pic>
      <p:pic>
        <p:nvPicPr>
          <p:cNvPr id="8" name="Whole Class">
            <a:extLst>
              <a:ext uri="{FF2B5EF4-FFF2-40B4-BE49-F238E27FC236}">
                <a16:creationId xmlns:a16="http://schemas.microsoft.com/office/drawing/2014/main" id="{3CE38893-A98B-43CC-BE4B-517AA2F5FAC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52800" y="543600"/>
            <a:ext cx="1238498" cy="864000"/>
          </a:xfrm>
          <a:prstGeom prst="rect">
            <a:avLst/>
          </a:prstGeom>
        </p:spPr>
      </p:pic>
      <p:sp>
        <p:nvSpPr>
          <p:cNvPr id="9" name="Rectangle 8">
            <a:extLst>
              <a:ext uri="{FF2B5EF4-FFF2-40B4-BE49-F238E27FC236}">
                <a16:creationId xmlns:a16="http://schemas.microsoft.com/office/drawing/2014/main" id="{DD07F7EA-5B77-4354-8A2E-1A5E351348D3}"/>
              </a:ext>
            </a:extLst>
          </p:cNvPr>
          <p:cNvSpPr/>
          <p:nvPr/>
        </p:nvSpPr>
        <p:spPr>
          <a:xfrm>
            <a:off x="384175" y="1340768"/>
            <a:ext cx="1238499" cy="552605"/>
          </a:xfrm>
          <a:prstGeom prst="rect">
            <a:avLst/>
          </a:prstGeom>
          <a:solidFill>
            <a:srgbClr val="EF8218"/>
          </a:solidFill>
          <a:ln>
            <a:noFill/>
          </a:ln>
        </p:spPr>
        <p:style>
          <a:lnRef idx="2">
            <a:schemeClr val="accent1">
              <a:shade val="50000"/>
            </a:schemeClr>
          </a:lnRef>
          <a:fillRef idx="1">
            <a:schemeClr val="accent1"/>
          </a:fillRef>
          <a:effectRef idx="0">
            <a:schemeClr val="accent1"/>
          </a:effectRef>
          <a:fontRef idx="minor">
            <a:schemeClr val="lt1"/>
          </a:fontRef>
        </p:style>
        <p:txBody>
          <a:bodyPr lIns="252000" rtlCol="0" anchor="ctr"/>
          <a:lstStyle/>
          <a:p>
            <a:r>
              <a:rPr lang="en-GB" b="1" dirty="0"/>
              <a:t>Breathe!</a:t>
            </a:r>
          </a:p>
        </p:txBody>
      </p:sp>
    </p:spTree>
    <p:extLst>
      <p:ext uri="{BB962C8B-B14F-4D97-AF65-F5344CB8AC3E}">
        <p14:creationId xmlns:p14="http://schemas.microsoft.com/office/powerpoint/2010/main" val="3994117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left)">
                                      <p:cBhvr>
                                        <p:cTn id="21" dur="500"/>
                                        <p:tgtEl>
                                          <p:spTgt spid="7"/>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p:bldP spid="4" grpId="0"/>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7A9A527-3589-478B-BF75-C4FBF9D31820}"/>
              </a:ext>
            </a:extLst>
          </p:cNvPr>
          <p:cNvSpPr/>
          <p:nvPr/>
        </p:nvSpPr>
        <p:spPr>
          <a:xfrm>
            <a:off x="2483768" y="4101172"/>
            <a:ext cx="6088874" cy="1440160"/>
          </a:xfrm>
          <a:prstGeom prst="rect">
            <a:avLst/>
          </a:prstGeom>
          <a:solidFill>
            <a:srgbClr val="8D35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903EEF93-45DB-485D-9093-BA8F751F3C27}"/>
              </a:ext>
            </a:extLst>
          </p:cNvPr>
          <p:cNvSpPr>
            <a:spLocks noGrp="1"/>
          </p:cNvSpPr>
          <p:nvPr>
            <p:ph type="title"/>
          </p:nvPr>
        </p:nvSpPr>
        <p:spPr/>
        <p:txBody>
          <a:bodyPr/>
          <a:lstStyle/>
          <a:p>
            <a:r>
              <a:rPr lang="en-GB" dirty="0"/>
              <a:t>Take Control</a:t>
            </a:r>
          </a:p>
        </p:txBody>
      </p:sp>
      <p:sp>
        <p:nvSpPr>
          <p:cNvPr id="3" name="Rectangle 2">
            <a:extLst>
              <a:ext uri="{FF2B5EF4-FFF2-40B4-BE49-F238E27FC236}">
                <a16:creationId xmlns:a16="http://schemas.microsoft.com/office/drawing/2014/main" id="{9C4A061C-1200-4710-A786-67CE0936B88A}"/>
              </a:ext>
            </a:extLst>
          </p:cNvPr>
          <p:cNvSpPr/>
          <p:nvPr/>
        </p:nvSpPr>
        <p:spPr>
          <a:xfrm>
            <a:off x="3068230" y="1492630"/>
            <a:ext cx="5400602" cy="1200329"/>
          </a:xfrm>
          <a:prstGeom prst="rect">
            <a:avLst/>
          </a:prstGeom>
        </p:spPr>
        <p:txBody>
          <a:bodyPr wrap="square">
            <a:spAutoFit/>
          </a:bodyPr>
          <a:lstStyle/>
          <a:p>
            <a:r>
              <a:rPr lang="en-GB" dirty="0"/>
              <a:t>When an uncomfortable feeling, such as anger, is taking over your mind, it can really help to go for a walk – away from the thing that has triggered the angry feeling.</a:t>
            </a:r>
          </a:p>
        </p:txBody>
      </p:sp>
      <p:sp>
        <p:nvSpPr>
          <p:cNvPr id="4" name="Rectangle 3">
            <a:extLst>
              <a:ext uri="{FF2B5EF4-FFF2-40B4-BE49-F238E27FC236}">
                <a16:creationId xmlns:a16="http://schemas.microsoft.com/office/drawing/2014/main" id="{CBFBEB81-08D2-4615-B1BE-3AA7CAF05CBA}"/>
              </a:ext>
            </a:extLst>
          </p:cNvPr>
          <p:cNvSpPr/>
          <p:nvPr/>
        </p:nvSpPr>
        <p:spPr>
          <a:xfrm>
            <a:off x="3068230" y="2782669"/>
            <a:ext cx="5400601" cy="646331"/>
          </a:xfrm>
          <a:prstGeom prst="rect">
            <a:avLst/>
          </a:prstGeom>
        </p:spPr>
        <p:txBody>
          <a:bodyPr wrap="square">
            <a:spAutoFit/>
          </a:bodyPr>
          <a:lstStyle/>
          <a:p>
            <a:r>
              <a:rPr lang="en-GB" dirty="0"/>
              <a:t>Give yourself time and space to be the boss of your brain and gain control over your emotions.</a:t>
            </a:r>
          </a:p>
        </p:txBody>
      </p:sp>
      <p:sp>
        <p:nvSpPr>
          <p:cNvPr id="5" name="Rectangle 4">
            <a:extLst>
              <a:ext uri="{FF2B5EF4-FFF2-40B4-BE49-F238E27FC236}">
                <a16:creationId xmlns:a16="http://schemas.microsoft.com/office/drawing/2014/main" id="{6390548B-E6D3-499C-A2AA-D9562F3C7204}"/>
              </a:ext>
            </a:extLst>
          </p:cNvPr>
          <p:cNvSpPr/>
          <p:nvPr/>
        </p:nvSpPr>
        <p:spPr>
          <a:xfrm>
            <a:off x="5364088" y="4221088"/>
            <a:ext cx="3104743" cy="1200329"/>
          </a:xfrm>
          <a:prstGeom prst="rect">
            <a:avLst/>
          </a:prstGeom>
        </p:spPr>
        <p:txBody>
          <a:bodyPr wrap="square">
            <a:spAutoFit/>
          </a:bodyPr>
          <a:lstStyle/>
          <a:p>
            <a:pPr algn="ctr"/>
            <a:r>
              <a:rPr lang="en-GB" dirty="0">
                <a:solidFill>
                  <a:schemeClr val="bg1"/>
                </a:solidFill>
              </a:rPr>
              <a:t>Taking a walk to get some fresh air and a bit of exercise is also great for your mental health.</a:t>
            </a:r>
          </a:p>
        </p:txBody>
      </p:sp>
      <p:sp>
        <p:nvSpPr>
          <p:cNvPr id="10" name="Rectangle 9">
            <a:extLst>
              <a:ext uri="{FF2B5EF4-FFF2-40B4-BE49-F238E27FC236}">
                <a16:creationId xmlns:a16="http://schemas.microsoft.com/office/drawing/2014/main" id="{9058D855-BFB6-4A85-A868-9A60A6FA6C8C}"/>
              </a:ext>
            </a:extLst>
          </p:cNvPr>
          <p:cNvSpPr/>
          <p:nvPr/>
        </p:nvSpPr>
        <p:spPr>
          <a:xfrm>
            <a:off x="384175" y="1340768"/>
            <a:ext cx="1883569" cy="552605"/>
          </a:xfrm>
          <a:prstGeom prst="rect">
            <a:avLst/>
          </a:prstGeom>
          <a:solidFill>
            <a:srgbClr val="EF8218"/>
          </a:solidFill>
          <a:ln>
            <a:noFill/>
          </a:ln>
        </p:spPr>
        <p:style>
          <a:lnRef idx="2">
            <a:schemeClr val="accent1">
              <a:shade val="50000"/>
            </a:schemeClr>
          </a:lnRef>
          <a:fillRef idx="1">
            <a:schemeClr val="accent1"/>
          </a:fillRef>
          <a:effectRef idx="0">
            <a:schemeClr val="accent1"/>
          </a:effectRef>
          <a:fontRef idx="minor">
            <a:schemeClr val="lt1"/>
          </a:fontRef>
        </p:style>
        <p:txBody>
          <a:bodyPr lIns="252000" rtlCol="0" anchor="ctr"/>
          <a:lstStyle/>
          <a:p>
            <a:r>
              <a:rPr lang="en-GB" b="1" dirty="0"/>
              <a:t>Go For a Walk</a:t>
            </a:r>
          </a:p>
        </p:txBody>
      </p:sp>
      <p:pic>
        <p:nvPicPr>
          <p:cNvPr id="7" name="Picture 6">
            <a:extLst>
              <a:ext uri="{FF2B5EF4-FFF2-40B4-BE49-F238E27FC236}">
                <a16:creationId xmlns:a16="http://schemas.microsoft.com/office/drawing/2014/main" id="{B65CC003-6316-4C66-A2ED-0B1C2ECBE1B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31640" y="1772816"/>
            <a:ext cx="4177519" cy="4844326"/>
          </a:xfrm>
          <a:prstGeom prst="rect">
            <a:avLst/>
          </a:prstGeom>
        </p:spPr>
      </p:pic>
      <p:pic>
        <p:nvPicPr>
          <p:cNvPr id="11" name="Picture 10">
            <a:extLst>
              <a:ext uri="{FF2B5EF4-FFF2-40B4-BE49-F238E27FC236}">
                <a16:creationId xmlns:a16="http://schemas.microsoft.com/office/drawing/2014/main" id="{EA0CC71D-3870-486E-9393-7075F3E6F8F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924981"/>
            <a:ext cx="3694542" cy="4787913"/>
          </a:xfrm>
          <a:prstGeom prst="rect">
            <a:avLst/>
          </a:prstGeom>
        </p:spPr>
      </p:pic>
      <p:pic>
        <p:nvPicPr>
          <p:cNvPr id="13" name="Whole Class">
            <a:extLst>
              <a:ext uri="{FF2B5EF4-FFF2-40B4-BE49-F238E27FC236}">
                <a16:creationId xmlns:a16="http://schemas.microsoft.com/office/drawing/2014/main" id="{DFDEE031-DAFD-41D7-A5CB-341B8779B5F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552800" y="543600"/>
            <a:ext cx="1238498" cy="864000"/>
          </a:xfrm>
          <a:prstGeom prst="rect">
            <a:avLst/>
          </a:prstGeom>
        </p:spPr>
      </p:pic>
    </p:spTree>
    <p:extLst>
      <p:ext uri="{BB962C8B-B14F-4D97-AF65-F5344CB8AC3E}">
        <p14:creationId xmlns:p14="http://schemas.microsoft.com/office/powerpoint/2010/main" val="3156565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par>
                          <p:cTn id="13" fill="hold">
                            <p:stCondLst>
                              <p:cond delay="500"/>
                            </p:stCondLst>
                            <p:childTnLst>
                              <p:par>
                                <p:cTn id="14" presetID="2" presetClass="entr" presetSubtype="8"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1000" fill="hold"/>
                                        <p:tgtEl>
                                          <p:spTgt spid="11"/>
                                        </p:tgtEl>
                                        <p:attrNameLst>
                                          <p:attrName>ppt_x</p:attrName>
                                        </p:attrNameLst>
                                      </p:cBhvr>
                                      <p:tavLst>
                                        <p:tav tm="0">
                                          <p:val>
                                            <p:strVal val="0-#ppt_w/2"/>
                                          </p:val>
                                        </p:tav>
                                        <p:tav tm="100000">
                                          <p:val>
                                            <p:strVal val="#ppt_x"/>
                                          </p:val>
                                        </p:tav>
                                      </p:tavLst>
                                    </p:anim>
                                    <p:anim calcmode="lin" valueType="num">
                                      <p:cBhvr additive="base">
                                        <p:cTn id="17" dur="1000" fill="hold"/>
                                        <p:tgtEl>
                                          <p:spTgt spid="11"/>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2" presetClass="entr" presetSubtype="8"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1000" fill="hold"/>
                                        <p:tgtEl>
                                          <p:spTgt spid="7"/>
                                        </p:tgtEl>
                                        <p:attrNameLst>
                                          <p:attrName>ppt_x</p:attrName>
                                        </p:attrNameLst>
                                      </p:cBhvr>
                                      <p:tavLst>
                                        <p:tav tm="0">
                                          <p:val>
                                            <p:strVal val="0-#ppt_w/2"/>
                                          </p:val>
                                        </p:tav>
                                        <p:tav tm="100000">
                                          <p:val>
                                            <p:strVal val="#ppt_x"/>
                                          </p:val>
                                        </p:tav>
                                      </p:tavLst>
                                    </p:anim>
                                    <p:anim calcmode="lin" valueType="num">
                                      <p:cBhvr additive="base">
                                        <p:cTn id="22" dur="1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left)">
                                      <p:cBhvr>
                                        <p:cTn id="32" dur="500"/>
                                        <p:tgtEl>
                                          <p:spTgt spid="12"/>
                                        </p:tgtEl>
                                      </p:cBhvr>
                                    </p:animEffect>
                                  </p:childTnLst>
                                </p:cTn>
                              </p:par>
                            </p:childTnLst>
                          </p:cTn>
                        </p:par>
                        <p:par>
                          <p:cTn id="33" fill="hold">
                            <p:stCondLst>
                              <p:cond delay="500"/>
                            </p:stCondLst>
                            <p:childTnLst>
                              <p:par>
                                <p:cTn id="34" presetID="10" presetClass="entr" presetSubtype="0" fill="hold" grpId="0" nodeType="after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fade">
                                      <p:cBhvr>
                                        <p:cTn id="3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 grpId="0"/>
      <p:bldP spid="4" grpId="0"/>
      <p:bldP spid="5" grpId="0"/>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F223F4E-B10A-4DC2-B011-ECEB8C44EE7A}"/>
              </a:ext>
            </a:extLst>
          </p:cNvPr>
          <p:cNvSpPr/>
          <p:nvPr/>
        </p:nvSpPr>
        <p:spPr>
          <a:xfrm>
            <a:off x="755650" y="2302845"/>
            <a:ext cx="7632700" cy="766115"/>
          </a:xfrm>
          <a:prstGeom prst="rect">
            <a:avLst/>
          </a:prstGeom>
          <a:solidFill>
            <a:srgbClr val="8D35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Physical </a:t>
            </a:r>
            <a:r>
              <a:rPr lang="en-GB">
                <a:solidFill>
                  <a:schemeClr val="bg1"/>
                </a:solidFill>
              </a:rPr>
              <a:t>activity makes </a:t>
            </a:r>
            <a:r>
              <a:rPr lang="en-GB" dirty="0">
                <a:solidFill>
                  <a:schemeClr val="bg1"/>
                </a:solidFill>
              </a:rPr>
              <a:t>our brains release ‘feel-good’ chemicals, which can make us feel a lot better.</a:t>
            </a:r>
          </a:p>
        </p:txBody>
      </p:sp>
      <p:sp>
        <p:nvSpPr>
          <p:cNvPr id="2" name="Title 1">
            <a:extLst>
              <a:ext uri="{FF2B5EF4-FFF2-40B4-BE49-F238E27FC236}">
                <a16:creationId xmlns:a16="http://schemas.microsoft.com/office/drawing/2014/main" id="{8BF7D214-754B-4EF6-8F1D-68DF16FD0BE9}"/>
              </a:ext>
            </a:extLst>
          </p:cNvPr>
          <p:cNvSpPr>
            <a:spLocks noGrp="1"/>
          </p:cNvSpPr>
          <p:nvPr>
            <p:ph type="title"/>
          </p:nvPr>
        </p:nvSpPr>
        <p:spPr/>
        <p:txBody>
          <a:bodyPr/>
          <a:lstStyle/>
          <a:p>
            <a:r>
              <a:rPr lang="en-GB" dirty="0"/>
              <a:t>Take Control</a:t>
            </a:r>
          </a:p>
        </p:txBody>
      </p:sp>
      <p:sp>
        <p:nvSpPr>
          <p:cNvPr id="3" name="Rectangle 2">
            <a:extLst>
              <a:ext uri="{FF2B5EF4-FFF2-40B4-BE49-F238E27FC236}">
                <a16:creationId xmlns:a16="http://schemas.microsoft.com/office/drawing/2014/main" id="{9A0CD735-4125-4690-A123-A06AEF67DEF4}"/>
              </a:ext>
            </a:extLst>
          </p:cNvPr>
          <p:cNvSpPr/>
          <p:nvPr/>
        </p:nvSpPr>
        <p:spPr>
          <a:xfrm>
            <a:off x="3059832" y="1281534"/>
            <a:ext cx="5731466" cy="923330"/>
          </a:xfrm>
          <a:prstGeom prst="rect">
            <a:avLst/>
          </a:prstGeom>
        </p:spPr>
        <p:txBody>
          <a:bodyPr wrap="square">
            <a:spAutoFit/>
          </a:bodyPr>
          <a:lstStyle/>
          <a:p>
            <a:r>
              <a:rPr lang="en-GB" spc="-40" dirty="0"/>
              <a:t>Doing something active, like running, dancing, </a:t>
            </a:r>
            <a:br>
              <a:rPr lang="en-GB" spc="-40" dirty="0"/>
            </a:br>
            <a:r>
              <a:rPr lang="en-GB" spc="-40" dirty="0"/>
              <a:t>or jumping on a trampoline, can help get rid of the chemicals in your brain that are making you feel bad. </a:t>
            </a:r>
          </a:p>
        </p:txBody>
      </p:sp>
      <p:sp>
        <p:nvSpPr>
          <p:cNvPr id="5" name="Rectangle 4">
            <a:extLst>
              <a:ext uri="{FF2B5EF4-FFF2-40B4-BE49-F238E27FC236}">
                <a16:creationId xmlns:a16="http://schemas.microsoft.com/office/drawing/2014/main" id="{2DC9D93B-4F04-435F-8B3D-AD9C0F6AC5F2}"/>
              </a:ext>
            </a:extLst>
          </p:cNvPr>
          <p:cNvSpPr/>
          <p:nvPr/>
        </p:nvSpPr>
        <p:spPr>
          <a:xfrm>
            <a:off x="755650" y="3124645"/>
            <a:ext cx="7632700" cy="369332"/>
          </a:xfrm>
          <a:prstGeom prst="rect">
            <a:avLst/>
          </a:prstGeom>
        </p:spPr>
        <p:txBody>
          <a:bodyPr wrap="square">
            <a:spAutoFit/>
          </a:bodyPr>
          <a:lstStyle/>
          <a:p>
            <a:pPr algn="ctr"/>
            <a:r>
              <a:rPr lang="en-GB" dirty="0"/>
              <a:t>Think of some active things that you like doing.</a:t>
            </a:r>
          </a:p>
        </p:txBody>
      </p:sp>
      <p:pic>
        <p:nvPicPr>
          <p:cNvPr id="7" name="Picture 6">
            <a:extLst>
              <a:ext uri="{FF2B5EF4-FFF2-40B4-BE49-F238E27FC236}">
                <a16:creationId xmlns:a16="http://schemas.microsoft.com/office/drawing/2014/main" id="{B6EAA903-3234-4D74-91F0-08CC571D12D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985094" y="3525380"/>
            <a:ext cx="2664296" cy="3233077"/>
          </a:xfrm>
          <a:prstGeom prst="rect">
            <a:avLst/>
          </a:prstGeom>
        </p:spPr>
      </p:pic>
      <p:pic>
        <p:nvPicPr>
          <p:cNvPr id="9" name="Picture 8">
            <a:extLst>
              <a:ext uri="{FF2B5EF4-FFF2-40B4-BE49-F238E27FC236}">
                <a16:creationId xmlns:a16="http://schemas.microsoft.com/office/drawing/2014/main" id="{C47E34BF-D46D-4C5A-9898-82F7B0D05B8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1520" y="3583034"/>
            <a:ext cx="1800200" cy="3151792"/>
          </a:xfrm>
          <a:prstGeom prst="rect">
            <a:avLst/>
          </a:prstGeom>
        </p:spPr>
      </p:pic>
      <p:pic>
        <p:nvPicPr>
          <p:cNvPr id="11" name="Picture 10">
            <a:extLst>
              <a:ext uri="{FF2B5EF4-FFF2-40B4-BE49-F238E27FC236}">
                <a16:creationId xmlns:a16="http://schemas.microsoft.com/office/drawing/2014/main" id="{53F93C99-D009-421A-B649-F1ED5D9B050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915816" y="3560303"/>
            <a:ext cx="2304256" cy="2696412"/>
          </a:xfrm>
          <a:prstGeom prst="rect">
            <a:avLst/>
          </a:prstGeom>
        </p:spPr>
      </p:pic>
      <p:pic>
        <p:nvPicPr>
          <p:cNvPr id="13" name="Whole Class">
            <a:extLst>
              <a:ext uri="{FF2B5EF4-FFF2-40B4-BE49-F238E27FC236}">
                <a16:creationId xmlns:a16="http://schemas.microsoft.com/office/drawing/2014/main" id="{20584A68-2BF4-4206-B75A-981FD8C4752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552800" y="543600"/>
            <a:ext cx="1238498" cy="864000"/>
          </a:xfrm>
          <a:prstGeom prst="rect">
            <a:avLst/>
          </a:prstGeom>
        </p:spPr>
      </p:pic>
      <p:sp>
        <p:nvSpPr>
          <p:cNvPr id="14" name="Rectangle 13">
            <a:extLst>
              <a:ext uri="{FF2B5EF4-FFF2-40B4-BE49-F238E27FC236}">
                <a16:creationId xmlns:a16="http://schemas.microsoft.com/office/drawing/2014/main" id="{81324793-E9B7-45F6-8F9C-BCF4C9E8C047}"/>
              </a:ext>
            </a:extLst>
          </p:cNvPr>
          <p:cNvSpPr/>
          <p:nvPr/>
        </p:nvSpPr>
        <p:spPr>
          <a:xfrm>
            <a:off x="384175" y="1340768"/>
            <a:ext cx="2531641" cy="552605"/>
          </a:xfrm>
          <a:prstGeom prst="rect">
            <a:avLst/>
          </a:prstGeom>
          <a:solidFill>
            <a:srgbClr val="EF8218"/>
          </a:solidFill>
          <a:ln>
            <a:noFill/>
          </a:ln>
        </p:spPr>
        <p:style>
          <a:lnRef idx="2">
            <a:schemeClr val="accent1">
              <a:shade val="50000"/>
            </a:schemeClr>
          </a:lnRef>
          <a:fillRef idx="1">
            <a:schemeClr val="accent1"/>
          </a:fillRef>
          <a:effectRef idx="0">
            <a:schemeClr val="accent1"/>
          </a:effectRef>
          <a:fontRef idx="minor">
            <a:schemeClr val="lt1"/>
          </a:fontRef>
        </p:style>
        <p:txBody>
          <a:bodyPr lIns="252000" rtlCol="0" anchor="ctr"/>
          <a:lstStyle/>
          <a:p>
            <a:r>
              <a:rPr lang="en-GB" b="1" dirty="0"/>
              <a:t>Do Something Active</a:t>
            </a:r>
          </a:p>
        </p:txBody>
      </p:sp>
    </p:spTree>
    <p:extLst>
      <p:ext uri="{BB962C8B-B14F-4D97-AF65-F5344CB8AC3E}">
        <p14:creationId xmlns:p14="http://schemas.microsoft.com/office/powerpoint/2010/main" val="4005422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par>
                          <p:cTn id="23" fill="hold">
                            <p:stCondLst>
                              <p:cond delay="500"/>
                            </p:stCondLst>
                            <p:childTnLst>
                              <p:par>
                                <p:cTn id="24" presetID="10" presetClass="entr" presetSubtype="0" fill="hold"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par>
                          <p:cTn id="27" fill="hold">
                            <p:stCondLst>
                              <p:cond delay="1000"/>
                            </p:stCondLst>
                            <p:childTnLst>
                              <p:par>
                                <p:cTn id="28" presetID="10" presetClass="entr" presetSubtype="0" fill="hold" nodeType="after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childTnLst>
                          </p:cTn>
                        </p:par>
                        <p:par>
                          <p:cTn id="31" fill="hold">
                            <p:stCondLst>
                              <p:cond delay="1500"/>
                            </p:stCondLst>
                            <p:childTnLst>
                              <p:par>
                                <p:cTn id="32" presetID="10" presetClass="entr" presetSubtype="0" fill="hold"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 grpId="0"/>
      <p:bldP spid="5" grpId="0"/>
      <p:bldP spid="1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C01DD45-A1DC-4B58-8D4D-04D27AEE00FA}"/>
              </a:ext>
            </a:extLst>
          </p:cNvPr>
          <p:cNvSpPr/>
          <p:nvPr/>
        </p:nvSpPr>
        <p:spPr>
          <a:xfrm>
            <a:off x="755650" y="2899973"/>
            <a:ext cx="5616550" cy="1379185"/>
          </a:xfrm>
          <a:prstGeom prst="rect">
            <a:avLst/>
          </a:prstGeom>
          <a:solidFill>
            <a:srgbClr val="8D358B"/>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tlCol="0" anchor="ctr"/>
          <a:lstStyle/>
          <a:p>
            <a:r>
              <a:rPr lang="en-GB" dirty="0">
                <a:solidFill>
                  <a:schemeClr val="bg1"/>
                </a:solidFill>
              </a:rPr>
              <a:t>Talking to others about how we feel can</a:t>
            </a:r>
          </a:p>
          <a:p>
            <a:r>
              <a:rPr lang="en-GB" dirty="0">
                <a:solidFill>
                  <a:schemeClr val="bg1"/>
                </a:solidFill>
              </a:rPr>
              <a:t>really help. They might have experienced</a:t>
            </a:r>
          </a:p>
          <a:p>
            <a:r>
              <a:rPr lang="en-GB" dirty="0">
                <a:solidFill>
                  <a:schemeClr val="bg1"/>
                </a:solidFill>
              </a:rPr>
              <a:t>the same feelings you are experiencing</a:t>
            </a:r>
          </a:p>
          <a:p>
            <a:r>
              <a:rPr lang="en-GB" dirty="0">
                <a:solidFill>
                  <a:schemeClr val="bg1"/>
                </a:solidFill>
              </a:rPr>
              <a:t>and might have some good advice.</a:t>
            </a:r>
          </a:p>
        </p:txBody>
      </p:sp>
      <p:sp>
        <p:nvSpPr>
          <p:cNvPr id="3" name="Rectangle 2">
            <a:extLst>
              <a:ext uri="{FF2B5EF4-FFF2-40B4-BE49-F238E27FC236}">
                <a16:creationId xmlns:a16="http://schemas.microsoft.com/office/drawing/2014/main" id="{8C7ABD76-F81C-4824-9AAC-0419B5149E42}"/>
              </a:ext>
            </a:extLst>
          </p:cNvPr>
          <p:cNvSpPr/>
          <p:nvPr/>
        </p:nvSpPr>
        <p:spPr>
          <a:xfrm>
            <a:off x="720080" y="2060848"/>
            <a:ext cx="4716016" cy="646331"/>
          </a:xfrm>
          <a:prstGeom prst="rect">
            <a:avLst/>
          </a:prstGeom>
        </p:spPr>
        <p:txBody>
          <a:bodyPr wrap="square">
            <a:spAutoFit/>
          </a:bodyPr>
          <a:lstStyle/>
          <a:p>
            <a:r>
              <a:rPr lang="en-GB" dirty="0"/>
              <a:t>Spending time with others can really help distract us from our uncomfortable feelings. </a:t>
            </a:r>
          </a:p>
        </p:txBody>
      </p:sp>
      <p:sp>
        <p:nvSpPr>
          <p:cNvPr id="5" name="Rectangle 4">
            <a:extLst>
              <a:ext uri="{FF2B5EF4-FFF2-40B4-BE49-F238E27FC236}">
                <a16:creationId xmlns:a16="http://schemas.microsoft.com/office/drawing/2014/main" id="{EEB2025A-A3E4-4068-B9A0-F4BCA297C836}"/>
              </a:ext>
            </a:extLst>
          </p:cNvPr>
          <p:cNvSpPr/>
          <p:nvPr/>
        </p:nvSpPr>
        <p:spPr>
          <a:xfrm>
            <a:off x="720080" y="4471952"/>
            <a:ext cx="4139952" cy="1477328"/>
          </a:xfrm>
          <a:prstGeom prst="rect">
            <a:avLst/>
          </a:prstGeom>
        </p:spPr>
        <p:txBody>
          <a:bodyPr wrap="square">
            <a:spAutoFit/>
          </a:bodyPr>
          <a:lstStyle/>
          <a:p>
            <a:r>
              <a:rPr lang="en-GB" dirty="0"/>
              <a:t>Just talking about your feelings can help you take control of them. The more you understand why you feel the way you do, the more you can focus on ways to start to feel better.</a:t>
            </a:r>
          </a:p>
        </p:txBody>
      </p:sp>
      <p:pic>
        <p:nvPicPr>
          <p:cNvPr id="7" name="Picture 6">
            <a:extLst>
              <a:ext uri="{FF2B5EF4-FFF2-40B4-BE49-F238E27FC236}">
                <a16:creationId xmlns:a16="http://schemas.microsoft.com/office/drawing/2014/main" id="{CE9B7735-FA29-495B-AA46-F6355B6E9E0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069816" y="1468193"/>
            <a:ext cx="3966680" cy="5045745"/>
          </a:xfrm>
          <a:prstGeom prst="rect">
            <a:avLst/>
          </a:prstGeom>
        </p:spPr>
      </p:pic>
      <p:pic>
        <p:nvPicPr>
          <p:cNvPr id="9" name="Whole Class">
            <a:extLst>
              <a:ext uri="{FF2B5EF4-FFF2-40B4-BE49-F238E27FC236}">
                <a16:creationId xmlns:a16="http://schemas.microsoft.com/office/drawing/2014/main" id="{792834A3-B4BC-4D8D-94C3-C370D6944A8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52800" y="543600"/>
            <a:ext cx="1238498" cy="864000"/>
          </a:xfrm>
          <a:prstGeom prst="rect">
            <a:avLst/>
          </a:prstGeom>
        </p:spPr>
      </p:pic>
      <p:sp>
        <p:nvSpPr>
          <p:cNvPr id="10" name="Title 1">
            <a:extLst>
              <a:ext uri="{FF2B5EF4-FFF2-40B4-BE49-F238E27FC236}">
                <a16:creationId xmlns:a16="http://schemas.microsoft.com/office/drawing/2014/main" id="{7A4801B4-5F46-490B-AF0E-88CCB45A3AE8}"/>
              </a:ext>
            </a:extLst>
          </p:cNvPr>
          <p:cNvSpPr txBox="1">
            <a:spLocks/>
          </p:cNvSpPr>
          <p:nvPr/>
        </p:nvSpPr>
        <p:spPr>
          <a:xfrm>
            <a:off x="457198" y="478895"/>
            <a:ext cx="8220075" cy="994306"/>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GB" dirty="0"/>
              <a:t>Take Control</a:t>
            </a:r>
          </a:p>
        </p:txBody>
      </p:sp>
      <p:sp>
        <p:nvSpPr>
          <p:cNvPr id="11" name="Rectangle 10">
            <a:extLst>
              <a:ext uri="{FF2B5EF4-FFF2-40B4-BE49-F238E27FC236}">
                <a16:creationId xmlns:a16="http://schemas.microsoft.com/office/drawing/2014/main" id="{2244AF73-63F6-42CA-8D44-68D510851079}"/>
              </a:ext>
            </a:extLst>
          </p:cNvPr>
          <p:cNvSpPr/>
          <p:nvPr/>
        </p:nvSpPr>
        <p:spPr>
          <a:xfrm>
            <a:off x="384175" y="1340768"/>
            <a:ext cx="2747665" cy="552605"/>
          </a:xfrm>
          <a:prstGeom prst="rect">
            <a:avLst/>
          </a:prstGeom>
          <a:solidFill>
            <a:srgbClr val="EF8218"/>
          </a:solidFill>
          <a:ln>
            <a:noFill/>
          </a:ln>
        </p:spPr>
        <p:style>
          <a:lnRef idx="2">
            <a:schemeClr val="accent1">
              <a:shade val="50000"/>
            </a:schemeClr>
          </a:lnRef>
          <a:fillRef idx="1">
            <a:schemeClr val="accent1"/>
          </a:fillRef>
          <a:effectRef idx="0">
            <a:schemeClr val="accent1"/>
          </a:effectRef>
          <a:fontRef idx="minor">
            <a:schemeClr val="lt1"/>
          </a:fontRef>
        </p:style>
        <p:txBody>
          <a:bodyPr lIns="252000" rtlCol="0" anchor="ctr"/>
          <a:lstStyle/>
          <a:p>
            <a:r>
              <a:rPr lang="en-GB" b="1" dirty="0"/>
              <a:t>Get Help From Others</a:t>
            </a:r>
          </a:p>
        </p:txBody>
      </p:sp>
    </p:spTree>
    <p:extLst>
      <p:ext uri="{BB962C8B-B14F-4D97-AF65-F5344CB8AC3E}">
        <p14:creationId xmlns:p14="http://schemas.microsoft.com/office/powerpoint/2010/main" val="434099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righ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left)">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p:bldP spid="5" grpId="0"/>
      <p:bldP spid="1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 Same Side Corner Rectangle 11"/>
          <p:cNvSpPr/>
          <p:nvPr/>
        </p:nvSpPr>
        <p:spPr>
          <a:xfrm>
            <a:off x="782691" y="2083960"/>
            <a:ext cx="7605659" cy="2364735"/>
          </a:xfrm>
          <a:prstGeom prst="round2SameRect">
            <a:avLst>
              <a:gd name="adj1" fmla="val 0"/>
              <a:gd name="adj2" fmla="val 0"/>
            </a:avLst>
          </a:prstGeom>
          <a:solidFill>
            <a:srgbClr val="CDB5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F8E54678-D7F9-4DAE-B2EC-F32F7A5A58AF}"/>
              </a:ext>
            </a:extLst>
          </p:cNvPr>
          <p:cNvSpPr>
            <a:spLocks noGrp="1"/>
          </p:cNvSpPr>
          <p:nvPr>
            <p:ph type="title"/>
          </p:nvPr>
        </p:nvSpPr>
        <p:spPr/>
        <p:txBody>
          <a:bodyPr/>
          <a:lstStyle/>
          <a:p>
            <a:r>
              <a:rPr lang="en-GB" dirty="0"/>
              <a:t>Take Control</a:t>
            </a:r>
          </a:p>
        </p:txBody>
      </p:sp>
      <p:pic>
        <p:nvPicPr>
          <p:cNvPr id="9" name="Whole Class">
            <a:extLst>
              <a:ext uri="{FF2B5EF4-FFF2-40B4-BE49-F238E27FC236}">
                <a16:creationId xmlns:a16="http://schemas.microsoft.com/office/drawing/2014/main" id="{792834A3-B4BC-4D8D-94C3-C370D6944A8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552800" y="543600"/>
            <a:ext cx="1238498" cy="864000"/>
          </a:xfrm>
          <a:prstGeom prst="rect">
            <a:avLst/>
          </a:prstGeom>
        </p:spPr>
      </p:pic>
      <p:pic>
        <p:nvPicPr>
          <p:cNvPr id="21" name="Picture 20"/>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046263" y="1792518"/>
            <a:ext cx="3342162" cy="2656177"/>
          </a:xfrm>
          <a:prstGeom prst="rect">
            <a:avLst/>
          </a:prstGeom>
        </p:spPr>
      </p:pic>
      <p:pic>
        <p:nvPicPr>
          <p:cNvPr id="17" name="Picture 16"/>
          <p:cNvPicPr>
            <a:picLocks noChangeAspect="1"/>
          </p:cNvPicPr>
          <p:nvPr/>
        </p:nvPicPr>
        <p:blipFill rotWithShape="1">
          <a:blip r:embed="rId4" cstate="screen">
            <a:extLst>
              <a:ext uri="{28A0092B-C50C-407E-A947-70E740481C1C}">
                <a14:useLocalDpi xmlns:a14="http://schemas.microsoft.com/office/drawing/2010/main"/>
              </a:ext>
            </a:extLst>
          </a:blip>
          <a:srcRect t="-1638"/>
          <a:stretch/>
        </p:blipFill>
        <p:spPr>
          <a:xfrm>
            <a:off x="755576" y="1912559"/>
            <a:ext cx="3377738" cy="2544255"/>
          </a:xfrm>
          <a:prstGeom prst="rect">
            <a:avLst/>
          </a:prstGeom>
        </p:spPr>
      </p:pic>
      <p:pic>
        <p:nvPicPr>
          <p:cNvPr id="20" name="Picture 19"/>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960676" y="1268760"/>
            <a:ext cx="1547428" cy="3179935"/>
          </a:xfrm>
          <a:prstGeom prst="rect">
            <a:avLst/>
          </a:prstGeom>
        </p:spPr>
      </p:pic>
      <p:sp>
        <p:nvSpPr>
          <p:cNvPr id="3" name="Rectangle 2">
            <a:extLst>
              <a:ext uri="{FF2B5EF4-FFF2-40B4-BE49-F238E27FC236}">
                <a16:creationId xmlns:a16="http://schemas.microsoft.com/office/drawing/2014/main" id="{2D61C8EA-A96F-466E-B108-CE432BCEB190}"/>
              </a:ext>
            </a:extLst>
          </p:cNvPr>
          <p:cNvSpPr/>
          <p:nvPr/>
        </p:nvSpPr>
        <p:spPr>
          <a:xfrm>
            <a:off x="755576" y="4581128"/>
            <a:ext cx="7632774" cy="1656184"/>
          </a:xfrm>
          <a:prstGeom prst="rect">
            <a:avLst/>
          </a:prstGeom>
          <a:solidFill>
            <a:srgbClr val="8D358B"/>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ctr"/>
            <a:r>
              <a:rPr lang="en-GB" dirty="0"/>
              <a:t>Nobody should feel isolated, lonely or helpless. There is help available for when we feel unable to get control of our uncomfortable emotions by ourselves. This might involve sharing thoughts with those close to you, speaking to a counsellor, having some kind of therapy sessions or seeing the doctor. Nobody has to suffer in silence.</a:t>
            </a:r>
          </a:p>
        </p:txBody>
      </p:sp>
    </p:spTree>
    <p:extLst>
      <p:ext uri="{BB962C8B-B14F-4D97-AF65-F5344CB8AC3E}">
        <p14:creationId xmlns:p14="http://schemas.microsoft.com/office/powerpoint/2010/main" val="4071150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75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nodeType="withEffect">
                                  <p:stCondLst>
                                    <p:cond delay="25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par>
                                <p:cTn id="14" presetID="10" presetClass="entr" presetSubtype="0" fill="hold" nodeType="withEffect">
                                  <p:stCondLst>
                                    <p:cond delay="50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large, mountain, flock, bird&#10;&#10;Description automatically generated">
            <a:extLst>
              <a:ext uri="{FF2B5EF4-FFF2-40B4-BE49-F238E27FC236}">
                <a16:creationId xmlns:a16="http://schemas.microsoft.com/office/drawing/2014/main" id="{4DED76C5-D4EE-420D-8125-058F0916360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96068"/>
            <a:ext cx="9144000" cy="6465864"/>
          </a:xfrm>
          <a:prstGeom prst="rect">
            <a:avLst/>
          </a:prstGeom>
        </p:spPr>
      </p:pic>
      <p:pic>
        <p:nvPicPr>
          <p:cNvPr id="11" name="Picture 10" descr="A screen shot of a computer&#10;&#10;Description automatically generated">
            <a:extLst>
              <a:ext uri="{FF2B5EF4-FFF2-40B4-BE49-F238E27FC236}">
                <a16:creationId xmlns:a16="http://schemas.microsoft.com/office/drawing/2014/main" id="{0D74223C-C1FA-406F-816F-B818637B70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grpSp>
        <p:nvGrpSpPr>
          <p:cNvPr id="3" name="Group 2"/>
          <p:cNvGrpSpPr/>
          <p:nvPr/>
        </p:nvGrpSpPr>
        <p:grpSpPr>
          <a:xfrm>
            <a:off x="1259632" y="2430879"/>
            <a:ext cx="2510951" cy="2510289"/>
            <a:chOff x="4788025" y="4522833"/>
            <a:chExt cx="1570406" cy="1569992"/>
          </a:xfrm>
        </p:grpSpPr>
        <p:sp>
          <p:nvSpPr>
            <p:cNvPr id="4" name="Oval 3">
              <a:hlinkClick r:id="rId4" action="ppaction://hlinksldjump"/>
            </p:cNvPr>
            <p:cNvSpPr/>
            <p:nvPr/>
          </p:nvSpPr>
          <p:spPr>
            <a:xfrm>
              <a:off x="4788439" y="4522833"/>
              <a:ext cx="1569992" cy="156999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sz="1600" b="1" dirty="0">
                <a:solidFill>
                  <a:schemeClr val="bg1"/>
                </a:solidFill>
              </a:endParaRPr>
            </a:p>
          </p:txBody>
        </p:sp>
        <p:sp>
          <p:nvSpPr>
            <p:cNvPr id="5" name="Rectangle 4">
              <a:hlinkClick r:id="rId4" action="ppaction://hlinksldjump"/>
            </p:cNvPr>
            <p:cNvSpPr/>
            <p:nvPr/>
          </p:nvSpPr>
          <p:spPr>
            <a:xfrm>
              <a:off x="4788025" y="5184718"/>
              <a:ext cx="1569992" cy="230989"/>
            </a:xfrm>
            <a:prstGeom prst="rect">
              <a:avLst/>
            </a:prstGeom>
          </p:spPr>
          <p:txBody>
            <a:bodyPr wrap="square" lIns="0" tIns="0" rIns="0" bIns="0">
              <a:spAutoFit/>
            </a:bodyPr>
            <a:lstStyle/>
            <a:p>
              <a:pPr algn="ctr"/>
              <a:r>
                <a:rPr lang="en-GB" sz="2400" b="1" dirty="0">
                  <a:solidFill>
                    <a:schemeClr val="bg1"/>
                  </a:solidFill>
                </a:rPr>
                <a:t>Consolidating</a:t>
              </a:r>
            </a:p>
          </p:txBody>
        </p:sp>
      </p:grpSp>
      <p:grpSp>
        <p:nvGrpSpPr>
          <p:cNvPr id="6" name="Group 5"/>
          <p:cNvGrpSpPr/>
          <p:nvPr/>
        </p:nvGrpSpPr>
        <p:grpSpPr>
          <a:xfrm>
            <a:off x="5505779" y="2420888"/>
            <a:ext cx="2521943" cy="2510289"/>
            <a:chOff x="6574042" y="4512842"/>
            <a:chExt cx="1577281" cy="1569992"/>
          </a:xfrm>
        </p:grpSpPr>
        <p:sp>
          <p:nvSpPr>
            <p:cNvPr id="7" name="Oval 6">
              <a:hlinkClick r:id="rId5" action="ppaction://hlinksldjump"/>
            </p:cNvPr>
            <p:cNvSpPr/>
            <p:nvPr/>
          </p:nvSpPr>
          <p:spPr>
            <a:xfrm>
              <a:off x="6574042" y="4512842"/>
              <a:ext cx="1569992" cy="156999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sz="1600" b="1" dirty="0">
                <a:solidFill>
                  <a:schemeClr val="bg1"/>
                </a:solidFill>
              </a:endParaRPr>
            </a:p>
          </p:txBody>
        </p:sp>
        <p:sp>
          <p:nvSpPr>
            <p:cNvPr id="8" name="Rectangle 7">
              <a:hlinkClick r:id="rId5" action="ppaction://hlinksldjump"/>
            </p:cNvPr>
            <p:cNvSpPr/>
            <p:nvPr/>
          </p:nvSpPr>
          <p:spPr>
            <a:xfrm>
              <a:off x="6581331" y="5184718"/>
              <a:ext cx="1569992" cy="230989"/>
            </a:xfrm>
            <a:prstGeom prst="rect">
              <a:avLst/>
            </a:prstGeom>
          </p:spPr>
          <p:txBody>
            <a:bodyPr wrap="square" lIns="0" tIns="0" rIns="0" bIns="0">
              <a:spAutoFit/>
            </a:bodyPr>
            <a:lstStyle/>
            <a:p>
              <a:pPr algn="ctr"/>
              <a:r>
                <a:rPr lang="en-GB" sz="2400" b="1" dirty="0">
                  <a:solidFill>
                    <a:schemeClr val="bg1"/>
                  </a:solidFill>
                </a:rPr>
                <a:t>Reflecting </a:t>
              </a:r>
            </a:p>
          </p:txBody>
        </p:sp>
      </p:grpSp>
    </p:spTree>
    <p:extLst>
      <p:ext uri="{BB962C8B-B14F-4D97-AF65-F5344CB8AC3E}">
        <p14:creationId xmlns:p14="http://schemas.microsoft.com/office/powerpoint/2010/main" val="334941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436606"/>
            <a:ext cx="8220075" cy="5584682"/>
          </a:xfrm>
          <a:prstGeom prst="roundRect">
            <a:avLst>
              <a:gd name="adj" fmla="val 2203"/>
            </a:avLst>
          </a:prstGeom>
        </p:spPr>
        <p:txBody>
          <a:bodyPr/>
          <a:lstStyle/>
          <a:p>
            <a:r>
              <a:rPr lang="en-GB" sz="5400" dirty="0">
                <a:latin typeface="Twinkl" pitchFamily="2" charset="0"/>
              </a:rPr>
              <a:t>Consolidating</a:t>
            </a:r>
          </a:p>
        </p:txBody>
      </p:sp>
    </p:spTree>
    <p:extLst>
      <p:ext uri="{BB962C8B-B14F-4D97-AF65-F5344CB8AC3E}">
        <p14:creationId xmlns:p14="http://schemas.microsoft.com/office/powerpoint/2010/main" val="39782993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FCDC1EC-64A6-464C-9CE0-F285AB610667}"/>
              </a:ext>
            </a:extLst>
          </p:cNvPr>
          <p:cNvSpPr/>
          <p:nvPr/>
        </p:nvSpPr>
        <p:spPr>
          <a:xfrm>
            <a:off x="755576" y="4419330"/>
            <a:ext cx="4500613" cy="1601958"/>
          </a:xfrm>
          <a:prstGeom prst="rect">
            <a:avLst/>
          </a:prstGeom>
          <a:solidFill>
            <a:srgbClr val="8D358B"/>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rtlCol="0" anchor="ctr"/>
          <a:lstStyle/>
          <a:p>
            <a:r>
              <a:rPr lang="en-GB" dirty="0">
                <a:solidFill>
                  <a:schemeClr val="bg1"/>
                </a:solidFill>
              </a:rPr>
              <a:t>You will then need to take it </a:t>
            </a:r>
          </a:p>
          <a:p>
            <a:r>
              <a:rPr lang="en-GB" dirty="0">
                <a:solidFill>
                  <a:schemeClr val="bg1"/>
                </a:solidFill>
              </a:rPr>
              <a:t>further and decide how the </a:t>
            </a:r>
          </a:p>
          <a:p>
            <a:r>
              <a:rPr lang="en-GB" dirty="0">
                <a:solidFill>
                  <a:schemeClr val="bg1"/>
                </a:solidFill>
              </a:rPr>
              <a:t>character experiencing the </a:t>
            </a:r>
          </a:p>
          <a:p>
            <a:r>
              <a:rPr lang="en-GB" dirty="0">
                <a:solidFill>
                  <a:schemeClr val="bg1"/>
                </a:solidFill>
              </a:rPr>
              <a:t>uncomfortable emotion is </a:t>
            </a:r>
          </a:p>
          <a:p>
            <a:r>
              <a:rPr lang="en-GB" dirty="0">
                <a:solidFill>
                  <a:schemeClr val="bg1"/>
                </a:solidFill>
              </a:rPr>
              <a:t>going to cope with it.</a:t>
            </a:r>
          </a:p>
        </p:txBody>
      </p:sp>
      <p:sp>
        <p:nvSpPr>
          <p:cNvPr id="2" name="Title 1"/>
          <p:cNvSpPr>
            <a:spLocks noGrp="1"/>
          </p:cNvSpPr>
          <p:nvPr>
            <p:ph type="title"/>
          </p:nvPr>
        </p:nvSpPr>
        <p:spPr/>
        <p:txBody>
          <a:bodyPr/>
          <a:lstStyle/>
          <a:p>
            <a:r>
              <a:rPr lang="en-GB" dirty="0"/>
              <a:t>Act It Out</a:t>
            </a:r>
          </a:p>
        </p:txBody>
      </p:sp>
      <p:sp>
        <p:nvSpPr>
          <p:cNvPr id="3" name="Rectangle 2">
            <a:extLst>
              <a:ext uri="{FF2B5EF4-FFF2-40B4-BE49-F238E27FC236}">
                <a16:creationId xmlns:a16="http://schemas.microsoft.com/office/drawing/2014/main" id="{D0BC72BA-A99E-4DAC-B3DC-6CC40E2D8BFE}"/>
              </a:ext>
            </a:extLst>
          </p:cNvPr>
          <p:cNvSpPr/>
          <p:nvPr/>
        </p:nvSpPr>
        <p:spPr>
          <a:xfrm>
            <a:off x="755576" y="1355878"/>
            <a:ext cx="3623108" cy="369332"/>
          </a:xfrm>
          <a:prstGeom prst="rect">
            <a:avLst/>
          </a:prstGeom>
        </p:spPr>
        <p:txBody>
          <a:bodyPr wrap="none">
            <a:spAutoFit/>
          </a:bodyPr>
          <a:lstStyle/>
          <a:p>
            <a:r>
              <a:rPr lang="en-GB" dirty="0"/>
              <a:t>It’s time to work in groups again.</a:t>
            </a:r>
          </a:p>
        </p:txBody>
      </p:sp>
      <p:sp>
        <p:nvSpPr>
          <p:cNvPr id="4" name="Rectangle 3">
            <a:extLst>
              <a:ext uri="{FF2B5EF4-FFF2-40B4-BE49-F238E27FC236}">
                <a16:creationId xmlns:a16="http://schemas.microsoft.com/office/drawing/2014/main" id="{7C3D2C51-0AC3-40F9-87FA-1071F4469F73}"/>
              </a:ext>
            </a:extLst>
          </p:cNvPr>
          <p:cNvSpPr/>
          <p:nvPr/>
        </p:nvSpPr>
        <p:spPr>
          <a:xfrm>
            <a:off x="755576" y="1775492"/>
            <a:ext cx="4500613" cy="923330"/>
          </a:xfrm>
          <a:prstGeom prst="rect">
            <a:avLst/>
          </a:prstGeom>
        </p:spPr>
        <p:txBody>
          <a:bodyPr wrap="square">
            <a:spAutoFit/>
          </a:bodyPr>
          <a:lstStyle/>
          <a:p>
            <a:r>
              <a:rPr lang="en-GB" dirty="0"/>
              <a:t>Using the scenario cards from earlier, you are going to create a short sketch (a piece of drama).</a:t>
            </a:r>
          </a:p>
        </p:txBody>
      </p:sp>
      <p:sp>
        <p:nvSpPr>
          <p:cNvPr id="5" name="Rectangle 4">
            <a:extLst>
              <a:ext uri="{FF2B5EF4-FFF2-40B4-BE49-F238E27FC236}">
                <a16:creationId xmlns:a16="http://schemas.microsoft.com/office/drawing/2014/main" id="{91C06B0A-EFAE-4698-82E3-7F95ECDAD237}"/>
              </a:ext>
            </a:extLst>
          </p:cNvPr>
          <p:cNvSpPr/>
          <p:nvPr/>
        </p:nvSpPr>
        <p:spPr>
          <a:xfrm>
            <a:off x="755576" y="2749104"/>
            <a:ext cx="4489438" cy="646331"/>
          </a:xfrm>
          <a:prstGeom prst="rect">
            <a:avLst/>
          </a:prstGeom>
        </p:spPr>
        <p:txBody>
          <a:bodyPr wrap="square">
            <a:spAutoFit/>
          </a:bodyPr>
          <a:lstStyle/>
          <a:p>
            <a:r>
              <a:rPr lang="en-GB" dirty="0"/>
              <a:t>You will all need to play a part and this time you will include dialogue.</a:t>
            </a:r>
          </a:p>
        </p:txBody>
      </p:sp>
      <p:sp>
        <p:nvSpPr>
          <p:cNvPr id="6" name="Rectangle 5">
            <a:extLst>
              <a:ext uri="{FF2B5EF4-FFF2-40B4-BE49-F238E27FC236}">
                <a16:creationId xmlns:a16="http://schemas.microsoft.com/office/drawing/2014/main" id="{ABCC0A01-AA77-44E2-8EB7-64C4D61EE81F}"/>
              </a:ext>
            </a:extLst>
          </p:cNvPr>
          <p:cNvSpPr/>
          <p:nvPr/>
        </p:nvSpPr>
        <p:spPr>
          <a:xfrm>
            <a:off x="768946" y="3445717"/>
            <a:ext cx="4019078" cy="923330"/>
          </a:xfrm>
          <a:prstGeom prst="rect">
            <a:avLst/>
          </a:prstGeom>
        </p:spPr>
        <p:txBody>
          <a:bodyPr wrap="square">
            <a:spAutoFit/>
          </a:bodyPr>
          <a:lstStyle/>
          <a:p>
            <a:r>
              <a:rPr lang="en-GB" dirty="0"/>
              <a:t>Act out the scenario and think about what different characters would do and say. How will you act and react?</a:t>
            </a:r>
          </a:p>
        </p:txBody>
      </p:sp>
      <p:pic>
        <p:nvPicPr>
          <p:cNvPr id="9" name="Picture 8">
            <a:extLst>
              <a:ext uri="{FF2B5EF4-FFF2-40B4-BE49-F238E27FC236}">
                <a16:creationId xmlns:a16="http://schemas.microsoft.com/office/drawing/2014/main" id="{F883AEFA-56B3-4941-82A6-291897F221C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959819" y="3469931"/>
            <a:ext cx="4500613" cy="2909174"/>
          </a:xfrm>
          <a:prstGeom prst="rect">
            <a:avLst/>
          </a:prstGeom>
        </p:spPr>
      </p:pic>
      <p:pic>
        <p:nvPicPr>
          <p:cNvPr id="11" name="Group Work">
            <a:extLst>
              <a:ext uri="{FF2B5EF4-FFF2-40B4-BE49-F238E27FC236}">
                <a16:creationId xmlns:a16="http://schemas.microsoft.com/office/drawing/2014/main" id="{FD46A07A-A0C0-4B63-A8B4-B6861CD24B3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40448" y="516545"/>
            <a:ext cx="864000" cy="864000"/>
          </a:xfrm>
          <a:prstGeom prst="rect">
            <a:avLst/>
          </a:prstGeom>
        </p:spPr>
      </p:pic>
      <p:pic>
        <p:nvPicPr>
          <p:cNvPr id="12" name="Picture 11" descr="A screenshot of a cell phone&#10;&#10;Description automatically generated">
            <a:extLst>
              <a:ext uri="{FF2B5EF4-FFF2-40B4-BE49-F238E27FC236}">
                <a16:creationId xmlns:a16="http://schemas.microsoft.com/office/drawing/2014/main" id="{01807C52-53B1-4387-BE4D-4D39BC44146E}"/>
              </a:ext>
            </a:extLst>
          </p:cNvPr>
          <p:cNvPicPr>
            <a:picLocks noChangeAspect="1"/>
          </p:cNvPicPr>
          <p:nvPr/>
        </p:nvPicPr>
        <p:blipFill rotWithShape="1">
          <a:blip r:embed="rId4">
            <a:extLst>
              <a:ext uri="{28A0092B-C50C-407E-A947-70E740481C1C}">
                <a14:useLocalDpi xmlns:a14="http://schemas.microsoft.com/office/drawing/2010/main" val="0"/>
              </a:ext>
            </a:extLst>
          </a:blip>
          <a:srcRect r="50781" b="50633"/>
          <a:stretch/>
        </p:blipFill>
        <p:spPr>
          <a:xfrm>
            <a:off x="5245014" y="1325156"/>
            <a:ext cx="2145227" cy="1520462"/>
          </a:xfrm>
          <a:prstGeom prst="rect">
            <a:avLst/>
          </a:prstGeom>
          <a:effectLst>
            <a:outerShdw blurRad="50800" dist="38100" dir="2700000" algn="tl" rotWithShape="0">
              <a:prstClr val="black">
                <a:alpha val="40000"/>
              </a:prstClr>
            </a:outerShdw>
          </a:effectLst>
        </p:spPr>
      </p:pic>
      <p:pic>
        <p:nvPicPr>
          <p:cNvPr id="13" name="Picture 12" descr="A screenshot of a cell phone&#10;&#10;Description automatically generated">
            <a:extLst>
              <a:ext uri="{FF2B5EF4-FFF2-40B4-BE49-F238E27FC236}">
                <a16:creationId xmlns:a16="http://schemas.microsoft.com/office/drawing/2014/main" id="{3D72EBBC-9366-4C95-835B-A474C530682F}"/>
              </a:ext>
            </a:extLst>
          </p:cNvPr>
          <p:cNvPicPr>
            <a:picLocks noChangeAspect="1"/>
          </p:cNvPicPr>
          <p:nvPr/>
        </p:nvPicPr>
        <p:blipFill rotWithShape="1">
          <a:blip r:embed="rId4">
            <a:extLst>
              <a:ext uri="{28A0092B-C50C-407E-A947-70E740481C1C}">
                <a14:useLocalDpi xmlns:a14="http://schemas.microsoft.com/office/drawing/2010/main" val="0"/>
              </a:ext>
            </a:extLst>
          </a:blip>
          <a:srcRect l="50593" r="188" b="50633"/>
          <a:stretch/>
        </p:blipFill>
        <p:spPr>
          <a:xfrm>
            <a:off x="6186102" y="2121497"/>
            <a:ext cx="2145227" cy="152046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938810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par>
                          <p:cTn id="13" fill="hold">
                            <p:stCondLst>
                              <p:cond delay="500"/>
                            </p:stCondLst>
                            <p:childTnLst>
                              <p:par>
                                <p:cTn id="14" presetID="47" presetClass="entr" presetSubtype="0"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1000"/>
                                        <p:tgtEl>
                                          <p:spTgt spid="12"/>
                                        </p:tgtEl>
                                      </p:cBhvr>
                                    </p:animEffect>
                                    <p:anim calcmode="lin" valueType="num">
                                      <p:cBhvr>
                                        <p:cTn id="17" dur="1000" fill="hold"/>
                                        <p:tgtEl>
                                          <p:spTgt spid="12"/>
                                        </p:tgtEl>
                                        <p:attrNameLst>
                                          <p:attrName>ppt_x</p:attrName>
                                        </p:attrNameLst>
                                      </p:cBhvr>
                                      <p:tavLst>
                                        <p:tav tm="0">
                                          <p:val>
                                            <p:strVal val="#ppt_x"/>
                                          </p:val>
                                        </p:tav>
                                        <p:tav tm="100000">
                                          <p:val>
                                            <p:strVal val="#ppt_x"/>
                                          </p:val>
                                        </p:tav>
                                      </p:tavLst>
                                    </p:anim>
                                    <p:anim calcmode="lin" valueType="num">
                                      <p:cBhvr>
                                        <p:cTn id="18" dur="1000" fill="hold"/>
                                        <p:tgtEl>
                                          <p:spTgt spid="12"/>
                                        </p:tgtEl>
                                        <p:attrNameLst>
                                          <p:attrName>ppt_y</p:attrName>
                                        </p:attrNameLst>
                                      </p:cBhvr>
                                      <p:tavLst>
                                        <p:tav tm="0">
                                          <p:val>
                                            <p:strVal val="#ppt_y-.1"/>
                                          </p:val>
                                        </p:tav>
                                        <p:tav tm="100000">
                                          <p:val>
                                            <p:strVal val="#ppt_y"/>
                                          </p:val>
                                        </p:tav>
                                      </p:tavLst>
                                    </p:anim>
                                  </p:childTnLst>
                                </p:cTn>
                              </p:par>
                            </p:childTnLst>
                          </p:cTn>
                        </p:par>
                        <p:par>
                          <p:cTn id="19" fill="hold">
                            <p:stCondLst>
                              <p:cond delay="1500"/>
                            </p:stCondLst>
                            <p:childTnLst>
                              <p:par>
                                <p:cTn id="20" presetID="47" presetClass="entr" presetSubtype="0"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500"/>
                                        <p:tgtEl>
                                          <p:spTgt spid="9"/>
                                        </p:tgtEl>
                                      </p:cBhvr>
                                    </p:animEffect>
                                  </p:childTnLst>
                                </p:cTn>
                              </p:par>
                            </p:childTnLst>
                          </p:cTn>
                        </p:par>
                        <p:par>
                          <p:cTn id="40" fill="hold">
                            <p:stCondLst>
                              <p:cond delay="500"/>
                            </p:stCondLst>
                            <p:childTnLst>
                              <p:par>
                                <p:cTn id="41" presetID="22" presetClass="entr" presetSubtype="2" fill="hold" grpId="0" nodeType="after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wipe(right)">
                                      <p:cBhvr>
                                        <p:cTn id="4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p:bldP spid="4" grpId="0"/>
      <p:bldP spid="5" grpId="0"/>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436606"/>
            <a:ext cx="8220075" cy="5584682"/>
          </a:xfrm>
          <a:prstGeom prst="roundRect">
            <a:avLst>
              <a:gd name="adj" fmla="val 2203"/>
            </a:avLst>
          </a:prstGeom>
        </p:spPr>
        <p:txBody>
          <a:bodyPr/>
          <a:lstStyle/>
          <a:p>
            <a:r>
              <a:rPr lang="en-GB" sz="5400" dirty="0">
                <a:latin typeface="Twinkl" pitchFamily="2" charset="0"/>
              </a:rPr>
              <a:t>Reflecting</a:t>
            </a:r>
          </a:p>
        </p:txBody>
      </p:sp>
    </p:spTree>
    <p:extLst>
      <p:ext uri="{BB962C8B-B14F-4D97-AF65-F5344CB8AC3E}">
        <p14:creationId xmlns:p14="http://schemas.microsoft.com/office/powerpoint/2010/main" val="40430014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peech Bubble: Rectangle 11">
            <a:extLst>
              <a:ext uri="{FF2B5EF4-FFF2-40B4-BE49-F238E27FC236}">
                <a16:creationId xmlns:a16="http://schemas.microsoft.com/office/drawing/2014/main" id="{3BFC5E16-DD19-4E9D-B232-70D8434922D0}"/>
              </a:ext>
            </a:extLst>
          </p:cNvPr>
          <p:cNvSpPr/>
          <p:nvPr/>
        </p:nvSpPr>
        <p:spPr>
          <a:xfrm>
            <a:off x="4015012" y="4178680"/>
            <a:ext cx="4104456" cy="1452268"/>
          </a:xfrm>
          <a:prstGeom prst="wedgeRectCallout">
            <a:avLst>
              <a:gd name="adj1" fmla="val -53535"/>
              <a:gd name="adj2" fmla="val 20909"/>
            </a:avLst>
          </a:prstGeom>
          <a:solidFill>
            <a:srgbClr val="8D358B"/>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lstStyle/>
          <a:p>
            <a:r>
              <a:rPr lang="en-GB" dirty="0"/>
              <a:t>It’s Up to Me!</a:t>
            </a:r>
          </a:p>
        </p:txBody>
      </p:sp>
      <p:sp>
        <p:nvSpPr>
          <p:cNvPr id="3" name="Rectangle 2">
            <a:extLst>
              <a:ext uri="{FF2B5EF4-FFF2-40B4-BE49-F238E27FC236}">
                <a16:creationId xmlns:a16="http://schemas.microsoft.com/office/drawing/2014/main" id="{13F16CA8-F862-4BED-B9FE-0E1E39666E3F}"/>
              </a:ext>
            </a:extLst>
          </p:cNvPr>
          <p:cNvSpPr/>
          <p:nvPr/>
        </p:nvSpPr>
        <p:spPr>
          <a:xfrm>
            <a:off x="755650" y="1396310"/>
            <a:ext cx="7632699" cy="369332"/>
          </a:xfrm>
          <a:prstGeom prst="rect">
            <a:avLst/>
          </a:prstGeom>
        </p:spPr>
        <p:txBody>
          <a:bodyPr wrap="square">
            <a:spAutoFit/>
          </a:bodyPr>
          <a:lstStyle/>
          <a:p>
            <a:pPr algn="ctr"/>
            <a:r>
              <a:rPr lang="en-GB" dirty="0"/>
              <a:t>We can’t choose what happens to us or what other people do.</a:t>
            </a:r>
          </a:p>
        </p:txBody>
      </p:sp>
      <p:sp>
        <p:nvSpPr>
          <p:cNvPr id="4" name="Rectangle 3">
            <a:extLst>
              <a:ext uri="{FF2B5EF4-FFF2-40B4-BE49-F238E27FC236}">
                <a16:creationId xmlns:a16="http://schemas.microsoft.com/office/drawing/2014/main" id="{D8D336DF-82D8-4A47-9081-98D79D0D082C}"/>
              </a:ext>
            </a:extLst>
          </p:cNvPr>
          <p:cNvSpPr/>
          <p:nvPr/>
        </p:nvSpPr>
        <p:spPr>
          <a:xfrm>
            <a:off x="755649" y="1844824"/>
            <a:ext cx="7632701" cy="369332"/>
          </a:xfrm>
          <a:prstGeom prst="rect">
            <a:avLst/>
          </a:prstGeom>
        </p:spPr>
        <p:txBody>
          <a:bodyPr wrap="square">
            <a:spAutoFit/>
          </a:bodyPr>
          <a:lstStyle/>
          <a:p>
            <a:pPr algn="ctr"/>
            <a:r>
              <a:rPr lang="en-GB" dirty="0"/>
              <a:t>We can’t really choose how we feel about the things that happen to us.</a:t>
            </a:r>
          </a:p>
        </p:txBody>
      </p:sp>
      <p:sp>
        <p:nvSpPr>
          <p:cNvPr id="5" name="Rectangle 4">
            <a:extLst>
              <a:ext uri="{FF2B5EF4-FFF2-40B4-BE49-F238E27FC236}">
                <a16:creationId xmlns:a16="http://schemas.microsoft.com/office/drawing/2014/main" id="{3D1A504D-3DE5-4C1E-BFA7-F4254D13D8B1}"/>
              </a:ext>
            </a:extLst>
          </p:cNvPr>
          <p:cNvSpPr/>
          <p:nvPr/>
        </p:nvSpPr>
        <p:spPr>
          <a:xfrm>
            <a:off x="696805" y="2292600"/>
            <a:ext cx="7691546" cy="646331"/>
          </a:xfrm>
          <a:prstGeom prst="rect">
            <a:avLst/>
          </a:prstGeom>
        </p:spPr>
        <p:txBody>
          <a:bodyPr wrap="square">
            <a:spAutoFit/>
          </a:bodyPr>
          <a:lstStyle/>
          <a:p>
            <a:pPr algn="ctr"/>
            <a:r>
              <a:rPr lang="en-GB" dirty="0"/>
              <a:t>But we can choose to understand our feelings, to learn about what makes us feel that way and we can get better at managing those feelings.</a:t>
            </a:r>
          </a:p>
        </p:txBody>
      </p:sp>
      <p:sp>
        <p:nvSpPr>
          <p:cNvPr id="6" name="Rectangle 5">
            <a:extLst>
              <a:ext uri="{FF2B5EF4-FFF2-40B4-BE49-F238E27FC236}">
                <a16:creationId xmlns:a16="http://schemas.microsoft.com/office/drawing/2014/main" id="{38FBAC42-7E14-469F-8783-722E283ABD8B}"/>
              </a:ext>
            </a:extLst>
          </p:cNvPr>
          <p:cNvSpPr/>
          <p:nvPr/>
        </p:nvSpPr>
        <p:spPr>
          <a:xfrm>
            <a:off x="755649" y="2991467"/>
            <a:ext cx="7632700" cy="646331"/>
          </a:xfrm>
          <a:prstGeom prst="rect">
            <a:avLst/>
          </a:prstGeom>
        </p:spPr>
        <p:txBody>
          <a:bodyPr wrap="square">
            <a:spAutoFit/>
          </a:bodyPr>
          <a:lstStyle/>
          <a:p>
            <a:pPr algn="ctr"/>
            <a:r>
              <a:rPr lang="en-GB" dirty="0"/>
              <a:t>Tell your partner what you are going to do differently now that you have learnt about uncomfortable feelings and how to manage them.</a:t>
            </a:r>
          </a:p>
        </p:txBody>
      </p:sp>
      <p:sp>
        <p:nvSpPr>
          <p:cNvPr id="7" name="Rectangle 6">
            <a:extLst>
              <a:ext uri="{FF2B5EF4-FFF2-40B4-BE49-F238E27FC236}">
                <a16:creationId xmlns:a16="http://schemas.microsoft.com/office/drawing/2014/main" id="{DC425E5E-B30E-4092-BF51-327DE41073AB}"/>
              </a:ext>
            </a:extLst>
          </p:cNvPr>
          <p:cNvSpPr/>
          <p:nvPr/>
        </p:nvSpPr>
        <p:spPr>
          <a:xfrm>
            <a:off x="4238688" y="4304650"/>
            <a:ext cx="3874941" cy="1200329"/>
          </a:xfrm>
          <a:prstGeom prst="rect">
            <a:avLst/>
          </a:prstGeom>
        </p:spPr>
        <p:txBody>
          <a:bodyPr wrap="square">
            <a:spAutoFit/>
          </a:bodyPr>
          <a:lstStyle/>
          <a:p>
            <a:pPr algn="ctr"/>
            <a:r>
              <a:rPr lang="en-GB" dirty="0">
                <a:solidFill>
                  <a:schemeClr val="bg1"/>
                </a:solidFill>
              </a:rPr>
              <a:t>The next time my brother draws on my picture, I am going to breathe deeply, tell him I am upset and give him his own piece of paper.</a:t>
            </a:r>
          </a:p>
        </p:txBody>
      </p:sp>
      <p:pic>
        <p:nvPicPr>
          <p:cNvPr id="11" name="Picture 10">
            <a:extLst>
              <a:ext uri="{FF2B5EF4-FFF2-40B4-BE49-F238E27FC236}">
                <a16:creationId xmlns:a16="http://schemas.microsoft.com/office/drawing/2014/main" id="{7C136845-AD72-4180-8D73-F7C8224A501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63688" y="3766818"/>
            <a:ext cx="2627385" cy="2612287"/>
          </a:xfrm>
          <a:prstGeom prst="rect">
            <a:avLst/>
          </a:prstGeom>
        </p:spPr>
      </p:pic>
      <p:pic>
        <p:nvPicPr>
          <p:cNvPr id="13" name="Talking Partners">
            <a:extLst>
              <a:ext uri="{FF2B5EF4-FFF2-40B4-BE49-F238E27FC236}">
                <a16:creationId xmlns:a16="http://schemas.microsoft.com/office/drawing/2014/main" id="{1E96ADE1-81C4-4849-BF45-8D4BA3799CB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40352" y="546186"/>
            <a:ext cx="864000" cy="864000"/>
          </a:xfrm>
          <a:prstGeom prst="rect">
            <a:avLst/>
          </a:prstGeom>
        </p:spPr>
      </p:pic>
    </p:spTree>
    <p:extLst>
      <p:ext uri="{BB962C8B-B14F-4D97-AF65-F5344CB8AC3E}">
        <p14:creationId xmlns:p14="http://schemas.microsoft.com/office/powerpoint/2010/main" val="4053220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left)">
                                      <p:cBhvr>
                                        <p:cTn id="31" dur="500"/>
                                        <p:tgtEl>
                                          <p:spTgt spid="12"/>
                                        </p:tgtEl>
                                      </p:cBhvr>
                                    </p:animEffect>
                                  </p:childTnLst>
                                </p:cTn>
                              </p:par>
                            </p:childTnLst>
                          </p:cTn>
                        </p:par>
                        <p:par>
                          <p:cTn id="32" fill="hold">
                            <p:stCondLst>
                              <p:cond delay="1000"/>
                            </p:stCondLst>
                            <p:childTnLst>
                              <p:par>
                                <p:cTn id="33" presetID="10" presetClass="entr" presetSubtype="0" fill="hold" grpId="0" nodeType="after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 grpId="0"/>
      <p:bldP spid="4" grpId="0"/>
      <p:bldP spid="5" grpId="0"/>
      <p:bldP spid="6"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p:cNvSpPr/>
          <p:nvPr/>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24" name="Rounded Rectangle 23"/>
          <p:cNvSpPr/>
          <p:nvPr/>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1" name="Title 1"/>
          <p:cNvSpPr txBox="1">
            <a:spLocks/>
          </p:cNvSpPr>
          <p:nvPr/>
        </p:nvSpPr>
        <p:spPr>
          <a:xfrm>
            <a:off x="628650" y="3071286"/>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latin typeface="Twinkl" pitchFamily="2" charset="0"/>
              </a:rPr>
              <a:t>Success Criteria</a:t>
            </a:r>
          </a:p>
        </p:txBody>
      </p:sp>
      <p:sp>
        <p:nvSpPr>
          <p:cNvPr id="12" name="Title 1"/>
          <p:cNvSpPr txBox="1">
            <a:spLocks/>
          </p:cNvSpPr>
          <p:nvPr/>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latin typeface="Twinkl" pitchFamily="2" charset="0"/>
              </a:rPr>
              <a:t>Aim</a:t>
            </a:r>
          </a:p>
        </p:txBody>
      </p:sp>
      <p:sp>
        <p:nvSpPr>
          <p:cNvPr id="16" name="Content Placeholder 15"/>
          <p:cNvSpPr>
            <a:spLocks noGrp="1"/>
          </p:cNvSpPr>
          <p:nvPr>
            <p:ph idx="1"/>
          </p:nvPr>
        </p:nvSpPr>
        <p:spPr/>
        <p:txBody>
          <a:bodyPr>
            <a:normAutofit/>
          </a:bodyPr>
          <a:lstStyle/>
          <a:p>
            <a:r>
              <a:rPr lang="en-GB" dirty="0">
                <a:latin typeface="Twinkl" pitchFamily="50" charset="0"/>
              </a:rPr>
              <a:t>I can identify uncomfortable emotions and manage them effectively. </a:t>
            </a:r>
          </a:p>
        </p:txBody>
      </p:sp>
      <p:sp>
        <p:nvSpPr>
          <p:cNvPr id="20" name="Content Placeholder 15"/>
          <p:cNvSpPr txBox="1">
            <a:spLocks/>
          </p:cNvSpPr>
          <p:nvPr/>
        </p:nvSpPr>
        <p:spPr>
          <a:xfrm>
            <a:off x="628650" y="3466802"/>
            <a:ext cx="7886700" cy="2410469"/>
          </a:xfrm>
          <a:prstGeom prst="rect">
            <a:avLst/>
          </a:prstGeom>
          <a:noFill/>
          <a:ln w="25400">
            <a:noFill/>
          </a:ln>
        </p:spPr>
        <p:txBody>
          <a:bodyPr vert="horz" lIns="180000" tIns="252000" rIns="252000" bIns="1800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Twinkl" pitchFamily="50" charset="0"/>
              </a:rPr>
              <a:t>I understand why we experience uncomfortable emotions.</a:t>
            </a:r>
          </a:p>
          <a:p>
            <a:r>
              <a:rPr lang="en-GB" dirty="0">
                <a:latin typeface="Twinkl" pitchFamily="50" charset="0"/>
              </a:rPr>
              <a:t>I can name some strategies to use to cope with these emotions.</a:t>
            </a:r>
          </a:p>
          <a:p>
            <a:r>
              <a:rPr lang="en-GB" dirty="0">
                <a:latin typeface="Twinkl" pitchFamily="50" charset="0"/>
              </a:rPr>
              <a:t>I understand that I am the boss of my brain and can take responsibility for how I act and behave.</a:t>
            </a:r>
          </a:p>
        </p:txBody>
      </p:sp>
      <p:sp>
        <p:nvSpPr>
          <p:cNvPr id="9" name="TextBox 21"/>
          <p:cNvSpPr txBox="1">
            <a:spLocks noChangeArrowheads="1"/>
          </p:cNvSpPr>
          <p:nvPr/>
        </p:nvSpPr>
        <p:spPr bwMode="auto">
          <a:xfrm>
            <a:off x="2375756" y="6247089"/>
            <a:ext cx="4392488" cy="63248"/>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buNone/>
            </a:pPr>
            <a:r>
              <a:rPr lang="en-GB" sz="800" baseline="30000" dirty="0">
                <a:latin typeface="Roboto" panose="02000000000000000000" pitchFamily="2" charset="0"/>
                <a:cs typeface="Arial" panose="020B0604020202020204" pitchFamily="34" charset="0"/>
              </a:rPr>
              <a:t>This resource is fully in line with the Learning Outcomes and Core Themes outlined in the PSHE Association’s </a:t>
            </a:r>
            <a:r>
              <a:rPr lang="en-GB" sz="800" b="1" u="sng" baseline="30000" dirty="0">
                <a:solidFill>
                  <a:schemeClr val="accent1"/>
                </a:solidFill>
                <a:latin typeface="Roboto" panose="02000000000000000000" pitchFamily="2" charset="0"/>
                <a:cs typeface="Arial" panose="020B0604020202020204" pitchFamily="34" charset="0"/>
                <a:hlinkClick r:id="rId2"/>
              </a:rPr>
              <a:t>Programme of Study</a:t>
            </a:r>
            <a:r>
              <a:rPr lang="en-GB" sz="800" baseline="30000" dirty="0">
                <a:latin typeface="Roboto" panose="02000000000000000000" pitchFamily="2" charset="0"/>
                <a:cs typeface="Arial" panose="020B0604020202020204" pitchFamily="34" charset="0"/>
              </a:rPr>
              <a:t>.</a:t>
            </a:r>
          </a:p>
        </p:txBody>
      </p:sp>
    </p:spTree>
    <p:extLst>
      <p:ext uri="{BB962C8B-B14F-4D97-AF65-F5344CB8AC3E}">
        <p14:creationId xmlns:p14="http://schemas.microsoft.com/office/powerpoint/2010/main" val="447285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436606"/>
            <a:ext cx="8220075" cy="5584682"/>
          </a:xfrm>
          <a:prstGeom prst="roundRect">
            <a:avLst>
              <a:gd name="adj" fmla="val 2203"/>
            </a:avLst>
          </a:prstGeom>
        </p:spPr>
        <p:txBody>
          <a:bodyPr/>
          <a:lstStyle/>
          <a:p>
            <a:r>
              <a:rPr lang="en-GB" sz="5400" dirty="0">
                <a:latin typeface="Twinkl" pitchFamily="2" charset="0"/>
              </a:rPr>
              <a:t>The Big Questions</a:t>
            </a:r>
          </a:p>
        </p:txBody>
      </p:sp>
    </p:spTree>
    <p:extLst>
      <p:ext uri="{BB962C8B-B14F-4D97-AF65-F5344CB8AC3E}">
        <p14:creationId xmlns:p14="http://schemas.microsoft.com/office/powerpoint/2010/main" val="914654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25B32F7-D024-4FA7-BB5C-6E1A8EA3D017}"/>
              </a:ext>
            </a:extLst>
          </p:cNvPr>
          <p:cNvSpPr/>
          <p:nvPr/>
        </p:nvSpPr>
        <p:spPr>
          <a:xfrm>
            <a:off x="1763688" y="3093665"/>
            <a:ext cx="5544615" cy="839391"/>
          </a:xfrm>
          <a:prstGeom prst="rect">
            <a:avLst/>
          </a:prstGeom>
          <a:solidFill>
            <a:srgbClr val="8D35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What can we do to manage </a:t>
            </a:r>
            <a:br>
              <a:rPr lang="en-GB" dirty="0">
                <a:solidFill>
                  <a:schemeClr val="bg1"/>
                </a:solidFill>
              </a:rPr>
            </a:br>
            <a:r>
              <a:rPr lang="en-GB" dirty="0">
                <a:solidFill>
                  <a:schemeClr val="bg1"/>
                </a:solidFill>
              </a:rPr>
              <a:t>uncomfortable feelings?</a:t>
            </a:r>
          </a:p>
        </p:txBody>
      </p:sp>
      <p:sp>
        <p:nvSpPr>
          <p:cNvPr id="10" name="Rectangle 9">
            <a:extLst>
              <a:ext uri="{FF2B5EF4-FFF2-40B4-BE49-F238E27FC236}">
                <a16:creationId xmlns:a16="http://schemas.microsoft.com/office/drawing/2014/main" id="{10FC40A8-EAB8-4641-8BC7-BA56BA3A16A0}"/>
              </a:ext>
            </a:extLst>
          </p:cNvPr>
          <p:cNvSpPr/>
          <p:nvPr/>
        </p:nvSpPr>
        <p:spPr>
          <a:xfrm>
            <a:off x="1763688" y="1988840"/>
            <a:ext cx="5544615" cy="839391"/>
          </a:xfrm>
          <a:prstGeom prst="rect">
            <a:avLst/>
          </a:prstGeom>
          <a:solidFill>
            <a:srgbClr val="8D35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How do uncomfortable feelings affect </a:t>
            </a:r>
            <a:br>
              <a:rPr lang="en-GB" dirty="0">
                <a:solidFill>
                  <a:schemeClr val="bg1"/>
                </a:solidFill>
              </a:rPr>
            </a:br>
            <a:r>
              <a:rPr lang="en-GB" dirty="0">
                <a:solidFill>
                  <a:schemeClr val="bg1"/>
                </a:solidFill>
              </a:rPr>
              <a:t>our actions and behaviour?</a:t>
            </a:r>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40000" y="543600"/>
            <a:ext cx="864000" cy="864000"/>
          </a:xfrm>
          <a:prstGeom prst="rect">
            <a:avLst/>
          </a:prstGeom>
        </p:spPr>
      </p:pic>
      <p:pic>
        <p:nvPicPr>
          <p:cNvPr id="7" name="Picture 6">
            <a:extLst>
              <a:ext uri="{FF2B5EF4-FFF2-40B4-BE49-F238E27FC236}">
                <a16:creationId xmlns:a16="http://schemas.microsoft.com/office/drawing/2014/main" id="{09003043-5802-44E3-84A4-8DDDCEB0B69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9750" y="1231360"/>
            <a:ext cx="2727993" cy="5626640"/>
          </a:xfrm>
          <a:prstGeom prst="rect">
            <a:avLst/>
          </a:prstGeom>
        </p:spPr>
      </p:pic>
      <p:pic>
        <p:nvPicPr>
          <p:cNvPr id="9" name="Picture 8">
            <a:extLst>
              <a:ext uri="{FF2B5EF4-FFF2-40B4-BE49-F238E27FC236}">
                <a16:creationId xmlns:a16="http://schemas.microsoft.com/office/drawing/2014/main" id="{C337654F-9312-4197-8C04-EC504ADE83B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55488" y="1253773"/>
            <a:ext cx="2843164" cy="5626640"/>
          </a:xfrm>
          <a:prstGeom prst="rect">
            <a:avLst/>
          </a:prstGeom>
        </p:spPr>
      </p:pic>
    </p:spTree>
    <p:extLst>
      <p:ext uri="{BB962C8B-B14F-4D97-AF65-F5344CB8AC3E}">
        <p14:creationId xmlns:p14="http://schemas.microsoft.com/office/powerpoint/2010/main" val="1205909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par>
                          <p:cTn id="11" fill="hold">
                            <p:stCondLst>
                              <p:cond delay="500"/>
                            </p:stCondLst>
                            <p:childTnLst>
                              <p:par>
                                <p:cTn id="12" presetID="16" presetClass="entr" presetSubtype="21" fill="hold" grpId="0"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p:cNvSpPr/>
          <p:nvPr/>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24" name="Rounded Rectangle 23"/>
          <p:cNvSpPr/>
          <p:nvPr/>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1" name="Title 1"/>
          <p:cNvSpPr txBox="1">
            <a:spLocks/>
          </p:cNvSpPr>
          <p:nvPr/>
        </p:nvSpPr>
        <p:spPr>
          <a:xfrm>
            <a:off x="628650" y="3071286"/>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latin typeface="Twinkl" pitchFamily="2" charset="0"/>
              </a:rPr>
              <a:t>Success Criteria</a:t>
            </a:r>
          </a:p>
        </p:txBody>
      </p:sp>
      <p:sp>
        <p:nvSpPr>
          <p:cNvPr id="12" name="Title 1"/>
          <p:cNvSpPr txBox="1">
            <a:spLocks/>
          </p:cNvSpPr>
          <p:nvPr/>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latin typeface="Twinkl" pitchFamily="2" charset="0"/>
              </a:rPr>
              <a:t>Aim</a:t>
            </a:r>
          </a:p>
        </p:txBody>
      </p:sp>
      <p:sp>
        <p:nvSpPr>
          <p:cNvPr id="16" name="Content Placeholder 15"/>
          <p:cNvSpPr>
            <a:spLocks noGrp="1"/>
          </p:cNvSpPr>
          <p:nvPr>
            <p:ph idx="1"/>
          </p:nvPr>
        </p:nvSpPr>
        <p:spPr/>
        <p:txBody>
          <a:bodyPr>
            <a:normAutofit/>
          </a:bodyPr>
          <a:lstStyle/>
          <a:p>
            <a:r>
              <a:rPr lang="en-GB" dirty="0">
                <a:latin typeface="Twinkl" pitchFamily="50" charset="0"/>
              </a:rPr>
              <a:t>I can identify uncomfortable emotions and manage them effectively. </a:t>
            </a:r>
          </a:p>
        </p:txBody>
      </p:sp>
      <p:sp>
        <p:nvSpPr>
          <p:cNvPr id="20" name="Content Placeholder 15"/>
          <p:cNvSpPr txBox="1">
            <a:spLocks/>
          </p:cNvSpPr>
          <p:nvPr/>
        </p:nvSpPr>
        <p:spPr>
          <a:xfrm>
            <a:off x="628650" y="3466802"/>
            <a:ext cx="7886700" cy="2410469"/>
          </a:xfrm>
          <a:prstGeom prst="rect">
            <a:avLst/>
          </a:prstGeom>
          <a:noFill/>
          <a:ln w="25400">
            <a:noFill/>
          </a:ln>
        </p:spPr>
        <p:txBody>
          <a:bodyPr vert="horz" lIns="180000" tIns="252000" rIns="252000" bIns="1800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Twinkl" pitchFamily="50" charset="0"/>
              </a:rPr>
              <a:t>I understand why we experience uncomfortable emotions.</a:t>
            </a:r>
          </a:p>
          <a:p>
            <a:r>
              <a:rPr lang="en-GB" dirty="0">
                <a:latin typeface="Twinkl" pitchFamily="50" charset="0"/>
              </a:rPr>
              <a:t>I can name some strategies to use to cope with these emotions.</a:t>
            </a:r>
          </a:p>
          <a:p>
            <a:r>
              <a:rPr lang="en-GB" dirty="0">
                <a:latin typeface="Twinkl" pitchFamily="50" charset="0"/>
              </a:rPr>
              <a:t>I understand that I am the boss of my brain and can take responsibility for how I act and behave.</a:t>
            </a:r>
          </a:p>
        </p:txBody>
      </p:sp>
      <p:sp>
        <p:nvSpPr>
          <p:cNvPr id="9" name="TextBox 21"/>
          <p:cNvSpPr txBox="1">
            <a:spLocks noChangeArrowheads="1"/>
          </p:cNvSpPr>
          <p:nvPr/>
        </p:nvSpPr>
        <p:spPr bwMode="auto">
          <a:xfrm>
            <a:off x="2375756" y="6247089"/>
            <a:ext cx="4392488" cy="63248"/>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buNone/>
            </a:pPr>
            <a:r>
              <a:rPr lang="en-GB" sz="800" baseline="30000" dirty="0">
                <a:latin typeface="Roboto" panose="02000000000000000000" pitchFamily="2" charset="0"/>
                <a:cs typeface="Arial" panose="020B0604020202020204" pitchFamily="34" charset="0"/>
              </a:rPr>
              <a:t>This resource is fully in line with the Learning Outcomes and Core Themes outlined in the PSHE Association’s </a:t>
            </a:r>
            <a:r>
              <a:rPr lang="en-GB" sz="800" b="1" u="sng" baseline="30000" dirty="0">
                <a:solidFill>
                  <a:schemeClr val="accent1"/>
                </a:solidFill>
                <a:latin typeface="Roboto" panose="02000000000000000000" pitchFamily="2" charset="0"/>
                <a:cs typeface="Arial" panose="020B0604020202020204" pitchFamily="34" charset="0"/>
                <a:hlinkClick r:id="rId2"/>
              </a:rPr>
              <a:t>Programme of Study</a:t>
            </a:r>
            <a:r>
              <a:rPr lang="en-GB" sz="800" baseline="30000" dirty="0">
                <a:latin typeface="Roboto" panose="02000000000000000000" pitchFamily="2" charset="0"/>
                <a:cs typeface="Arial" panose="020B0604020202020204" pitchFamily="34" charset="0"/>
              </a:rPr>
              <a:t>.</a:t>
            </a:r>
          </a:p>
        </p:txBody>
      </p:sp>
    </p:spTree>
    <p:extLst>
      <p:ext uri="{BB962C8B-B14F-4D97-AF65-F5344CB8AC3E}">
        <p14:creationId xmlns:p14="http://schemas.microsoft.com/office/powerpoint/2010/main" val="33106043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33804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p:cNvSpPr/>
          <p:nvPr/>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50" b="0" i="0" u="none" strike="noStrike" kern="1200" cap="none" spc="0" normalizeH="0" baseline="0" noProof="0" dirty="0">
                <a:ln>
                  <a:noFill/>
                </a:ln>
                <a:solidFill>
                  <a:prstClr val="white"/>
                </a:solidFill>
                <a:effectLst/>
                <a:uLnTx/>
                <a:uFillTx/>
                <a:latin typeface="Twinkl" pitchFamily="50" charset="0"/>
                <a:ea typeface="+mn-ea"/>
                <a:cs typeface="+mn-cs"/>
              </a:rPr>
              <a:t> </a:t>
            </a:r>
          </a:p>
        </p:txBody>
      </p:sp>
      <p:sp>
        <p:nvSpPr>
          <p:cNvPr id="24" name="Rounded Rectangle 23"/>
          <p:cNvSpPr/>
          <p:nvPr/>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50" b="0" i="0" u="none" strike="noStrike" kern="1200" cap="none" spc="0" normalizeH="0" baseline="0" noProof="0" dirty="0">
                <a:ln>
                  <a:noFill/>
                </a:ln>
                <a:solidFill>
                  <a:prstClr val="white"/>
                </a:solidFill>
                <a:effectLst/>
                <a:uLnTx/>
                <a:uFillTx/>
                <a:latin typeface="Twinkl" pitchFamily="50" charset="0"/>
                <a:ea typeface="+mn-ea"/>
                <a:cs typeface="+mn-cs"/>
              </a:rPr>
              <a:t> </a:t>
            </a:r>
          </a:p>
        </p:txBody>
      </p:sp>
      <p:sp>
        <p:nvSpPr>
          <p:cNvPr id="11" name="Title 1"/>
          <p:cNvSpPr txBox="1">
            <a:spLocks/>
          </p:cNvSpPr>
          <p:nvPr/>
        </p:nvSpPr>
        <p:spPr>
          <a:xfrm>
            <a:off x="628650" y="3071286"/>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1C1C1C"/>
                </a:solidFill>
                <a:effectLst/>
                <a:uLnTx/>
                <a:uFillTx/>
                <a:latin typeface="Twinkl" pitchFamily="2" charset="0"/>
                <a:ea typeface="+mj-ea"/>
                <a:cs typeface="+mj-cs"/>
              </a:rPr>
              <a:t>Success Criteria</a:t>
            </a:r>
          </a:p>
        </p:txBody>
      </p:sp>
      <p:sp>
        <p:nvSpPr>
          <p:cNvPr id="12" name="Title 1"/>
          <p:cNvSpPr txBox="1">
            <a:spLocks/>
          </p:cNvSpPr>
          <p:nvPr/>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1C1C1C"/>
                </a:solidFill>
                <a:effectLst/>
                <a:uLnTx/>
                <a:uFillTx/>
                <a:latin typeface="Twinkl" pitchFamily="2" charset="0"/>
                <a:ea typeface="+mj-ea"/>
                <a:cs typeface="+mj-cs"/>
              </a:rPr>
              <a:t>Aim</a:t>
            </a:r>
          </a:p>
        </p:txBody>
      </p:sp>
      <p:sp>
        <p:nvSpPr>
          <p:cNvPr id="16" name="Content Placeholder 15"/>
          <p:cNvSpPr>
            <a:spLocks noGrp="1"/>
          </p:cNvSpPr>
          <p:nvPr>
            <p:ph idx="1"/>
          </p:nvPr>
        </p:nvSpPr>
        <p:spPr/>
        <p:txBody>
          <a:bodyPr>
            <a:normAutofit/>
          </a:bodyPr>
          <a:lstStyle/>
          <a:p>
            <a:r>
              <a:rPr lang="en-GB" dirty="0">
                <a:latin typeface="Twinkl" pitchFamily="50" charset="0"/>
              </a:rPr>
              <a:t>I can apply a positive attitude towards learning and take on </a:t>
            </a:r>
            <a:br>
              <a:rPr lang="en-GB" dirty="0">
                <a:latin typeface="Twinkl" pitchFamily="50" charset="0"/>
              </a:rPr>
            </a:br>
            <a:r>
              <a:rPr lang="en-GB" dirty="0">
                <a:latin typeface="Twinkl" pitchFamily="50" charset="0"/>
              </a:rPr>
              <a:t>new challenges. </a:t>
            </a:r>
          </a:p>
        </p:txBody>
      </p:sp>
      <p:sp>
        <p:nvSpPr>
          <p:cNvPr id="20" name="Content Placeholder 15"/>
          <p:cNvSpPr txBox="1">
            <a:spLocks/>
          </p:cNvSpPr>
          <p:nvPr/>
        </p:nvSpPr>
        <p:spPr>
          <a:xfrm>
            <a:off x="628650" y="3466802"/>
            <a:ext cx="7886700" cy="2410469"/>
          </a:xfrm>
          <a:prstGeom prst="rect">
            <a:avLst/>
          </a:prstGeom>
          <a:noFill/>
          <a:ln w="25400">
            <a:noFill/>
          </a:ln>
        </p:spPr>
        <p:txBody>
          <a:bodyPr vert="horz" lIns="180000" tIns="252000" rIns="252000" bIns="1800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1C1C1C"/>
                </a:solidFill>
                <a:effectLst/>
                <a:uLnTx/>
                <a:uFillTx/>
                <a:latin typeface="Twinkl" pitchFamily="50" charset="0"/>
                <a:cs typeface="+mn-cs"/>
              </a:rPr>
              <a:t>I understand that mistakes are part of learning.</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1C1C1C"/>
                </a:solidFill>
                <a:effectLst/>
                <a:uLnTx/>
                <a:uFillTx/>
                <a:latin typeface="Twinkl" pitchFamily="50" charset="0"/>
                <a:cs typeface="+mn-cs"/>
              </a:rPr>
              <a:t>I have strategies I can use when something is challenging.</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1C1C1C"/>
                </a:solidFill>
                <a:effectLst/>
                <a:uLnTx/>
                <a:uFillTx/>
                <a:latin typeface="Twinkl" pitchFamily="50" charset="0"/>
                <a:cs typeface="+mn-cs"/>
              </a:rPr>
              <a:t>I know what it takes to be a good learner.</a:t>
            </a:r>
          </a:p>
        </p:txBody>
      </p:sp>
      <p:sp>
        <p:nvSpPr>
          <p:cNvPr id="9" name="TextBox 21"/>
          <p:cNvSpPr txBox="1">
            <a:spLocks noChangeArrowheads="1"/>
          </p:cNvSpPr>
          <p:nvPr/>
        </p:nvSpPr>
        <p:spPr bwMode="auto">
          <a:xfrm>
            <a:off x="2375756" y="6247089"/>
            <a:ext cx="4392488" cy="63248"/>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800" b="0" i="0" u="none" strike="noStrike" kern="1200" cap="none" spc="0" normalizeH="0" baseline="30000" noProof="0" dirty="0">
                <a:ln>
                  <a:noFill/>
                </a:ln>
                <a:solidFill>
                  <a:srgbClr val="1C1C1C"/>
                </a:solidFill>
                <a:effectLst/>
                <a:uLnTx/>
                <a:uFillTx/>
                <a:latin typeface="Roboto" panose="02000000000000000000" pitchFamily="2" charset="0"/>
                <a:ea typeface="+mn-ea"/>
                <a:cs typeface="Arial" panose="020B0604020202020204" pitchFamily="34" charset="0"/>
              </a:rPr>
              <a:t>This resource is fully in line with the Learning Outcomes and Core Themes outlined in the PSHE Association’s </a:t>
            </a:r>
            <a:r>
              <a:rPr kumimoji="0" lang="en-GB" sz="800" b="1" i="0" u="sng" strike="noStrike" kern="1200" cap="none" spc="0" normalizeH="0" baseline="30000" noProof="0" dirty="0">
                <a:ln>
                  <a:noFill/>
                </a:ln>
                <a:solidFill>
                  <a:srgbClr val="00A7E7"/>
                </a:solidFill>
                <a:effectLst/>
                <a:uLnTx/>
                <a:uFillTx/>
                <a:latin typeface="Roboto" panose="02000000000000000000" pitchFamily="2" charset="0"/>
                <a:ea typeface="+mn-ea"/>
                <a:cs typeface="Arial" panose="020B0604020202020204" pitchFamily="34" charset="0"/>
                <a:hlinkClick r:id="rId2"/>
              </a:rPr>
              <a:t>Programme of Study</a:t>
            </a:r>
            <a:r>
              <a:rPr kumimoji="0" lang="en-GB" sz="800" b="0" i="0" u="none" strike="noStrike" kern="1200" cap="none" spc="0" normalizeH="0" baseline="30000" noProof="0" dirty="0">
                <a:ln>
                  <a:noFill/>
                </a:ln>
                <a:solidFill>
                  <a:srgbClr val="1C1C1C"/>
                </a:solidFill>
                <a:effectLst/>
                <a:uLnTx/>
                <a:uFillTx/>
                <a:latin typeface="Roboto" panose="02000000000000000000" pitchFamily="2" charset="0"/>
                <a:ea typeface="+mn-ea"/>
                <a:cs typeface="Arial" panose="020B0604020202020204" pitchFamily="34" charset="0"/>
              </a:rPr>
              <a:t>.</a:t>
            </a:r>
          </a:p>
        </p:txBody>
      </p:sp>
    </p:spTree>
    <p:extLst>
      <p:ext uri="{BB962C8B-B14F-4D97-AF65-F5344CB8AC3E}">
        <p14:creationId xmlns:p14="http://schemas.microsoft.com/office/powerpoint/2010/main" val="14262000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436606"/>
            <a:ext cx="8220075" cy="5584682"/>
          </a:xfrm>
          <a:prstGeom prst="roundRect">
            <a:avLst>
              <a:gd name="adj" fmla="val 2203"/>
            </a:avLst>
          </a:prstGeom>
        </p:spPr>
        <p:txBody>
          <a:bodyPr/>
          <a:lstStyle/>
          <a:p>
            <a:r>
              <a:rPr lang="en-GB" sz="5400" dirty="0">
                <a:latin typeface="Twinkl" pitchFamily="2" charset="0"/>
              </a:rPr>
              <a:t>The Big Questions</a:t>
            </a:r>
          </a:p>
        </p:txBody>
      </p:sp>
    </p:spTree>
    <p:extLst>
      <p:ext uri="{BB962C8B-B14F-4D97-AF65-F5344CB8AC3E}">
        <p14:creationId xmlns:p14="http://schemas.microsoft.com/office/powerpoint/2010/main" val="21830905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879477B-9CEC-41A0-848F-BD20632FF0C1}"/>
              </a:ext>
            </a:extLst>
          </p:cNvPr>
          <p:cNvSpPr/>
          <p:nvPr/>
        </p:nvSpPr>
        <p:spPr>
          <a:xfrm>
            <a:off x="1689825" y="3037118"/>
            <a:ext cx="5769769" cy="783764"/>
          </a:xfrm>
          <a:prstGeom prst="rect">
            <a:avLst/>
          </a:prstGeom>
          <a:solidFill>
            <a:srgbClr val="7767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Twinkl"/>
                <a:ea typeface="Calibri" panose="020F0502020204030204" pitchFamily="34" charset="0"/>
                <a:cs typeface="Times New Roman" panose="02020603050405020304" pitchFamily="18" charset="0"/>
              </a:rPr>
              <a:t>What strategies can we use when we </a:t>
            </a:r>
            <a:br>
              <a:rPr kumimoji="0" lang="en-GB" sz="1800" b="0" i="0" u="none" strike="noStrike" kern="1200" cap="none" spc="0" normalizeH="0" baseline="0" noProof="0" dirty="0">
                <a:ln>
                  <a:noFill/>
                </a:ln>
                <a:solidFill>
                  <a:prstClr val="white"/>
                </a:solidFill>
                <a:effectLst/>
                <a:uLnTx/>
                <a:uFillTx/>
                <a:latin typeface="Twinkl"/>
                <a:ea typeface="Calibri" panose="020F0502020204030204" pitchFamily="34" charset="0"/>
                <a:cs typeface="Times New Roman" panose="02020603050405020304" pitchFamily="18" charset="0"/>
              </a:rPr>
            </a:br>
            <a:r>
              <a:rPr kumimoji="0" lang="en-GB" sz="1800" b="0" i="0" u="none" strike="noStrike" kern="1200" cap="none" spc="0" normalizeH="0" baseline="0" noProof="0" dirty="0">
                <a:ln>
                  <a:noFill/>
                </a:ln>
                <a:solidFill>
                  <a:prstClr val="white"/>
                </a:solidFill>
                <a:effectLst/>
                <a:uLnTx/>
                <a:uFillTx/>
                <a:latin typeface="Twinkl"/>
                <a:ea typeface="Calibri" panose="020F0502020204030204" pitchFamily="34" charset="0"/>
                <a:cs typeface="Times New Roman" panose="02020603050405020304" pitchFamily="18" charset="0"/>
              </a:rPr>
              <a:t>find something challenging?</a:t>
            </a: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9" name="Rectangle 8">
            <a:extLst>
              <a:ext uri="{FF2B5EF4-FFF2-40B4-BE49-F238E27FC236}">
                <a16:creationId xmlns:a16="http://schemas.microsoft.com/office/drawing/2014/main" id="{D2107F72-0352-4FF8-A0B5-B43C21D3DB44}"/>
              </a:ext>
            </a:extLst>
          </p:cNvPr>
          <p:cNvSpPr/>
          <p:nvPr/>
        </p:nvSpPr>
        <p:spPr>
          <a:xfrm>
            <a:off x="1543099" y="2060848"/>
            <a:ext cx="6057801" cy="587574"/>
          </a:xfrm>
          <a:prstGeom prst="rect">
            <a:avLst/>
          </a:prstGeom>
          <a:solidFill>
            <a:srgbClr val="7767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Twinkl"/>
                <a:ea typeface="Calibri" panose="020F0502020204030204" pitchFamily="34" charset="0"/>
                <a:cs typeface="Times New Roman" panose="02020603050405020304" pitchFamily="18" charset="0"/>
              </a:rPr>
              <a:t>What is a positive attitude to learning?</a:t>
            </a:r>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40000" y="543600"/>
            <a:ext cx="864000" cy="864000"/>
          </a:xfrm>
          <a:prstGeom prst="rect">
            <a:avLst/>
          </a:prstGeom>
        </p:spPr>
      </p:pic>
      <p:pic>
        <p:nvPicPr>
          <p:cNvPr id="6" name="Picture 5">
            <a:extLst>
              <a:ext uri="{FF2B5EF4-FFF2-40B4-BE49-F238E27FC236}">
                <a16:creationId xmlns:a16="http://schemas.microsoft.com/office/drawing/2014/main" id="{5E5E6306-9B16-4116-8EF2-CDB981EA1AF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0688" y="1515215"/>
            <a:ext cx="2761526" cy="4869034"/>
          </a:xfrm>
          <a:prstGeom prst="rect">
            <a:avLst/>
          </a:prstGeom>
        </p:spPr>
      </p:pic>
      <p:pic>
        <p:nvPicPr>
          <p:cNvPr id="8" name="Picture 7">
            <a:extLst>
              <a:ext uri="{FF2B5EF4-FFF2-40B4-BE49-F238E27FC236}">
                <a16:creationId xmlns:a16="http://schemas.microsoft.com/office/drawing/2014/main" id="{054B4166-ADCD-4A69-A6CA-A72B4F0B603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59660" y="1515214"/>
            <a:ext cx="2360680" cy="4869035"/>
          </a:xfrm>
          <a:prstGeom prst="rect">
            <a:avLst/>
          </a:prstGeom>
        </p:spPr>
      </p:pic>
    </p:spTree>
    <p:extLst>
      <p:ext uri="{BB962C8B-B14F-4D97-AF65-F5344CB8AC3E}">
        <p14:creationId xmlns:p14="http://schemas.microsoft.com/office/powerpoint/2010/main" val="1798071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par>
                          <p:cTn id="11" fill="hold">
                            <p:stCondLst>
                              <p:cond delay="500"/>
                            </p:stCondLst>
                            <p:childTnLst>
                              <p:par>
                                <p:cTn id="12" presetID="16" presetClass="entr" presetSubtype="21"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436606"/>
            <a:ext cx="8220075" cy="5584682"/>
          </a:xfrm>
          <a:prstGeom prst="roundRect">
            <a:avLst>
              <a:gd name="adj" fmla="val 2203"/>
            </a:avLst>
          </a:prstGeom>
        </p:spPr>
        <p:txBody>
          <a:bodyPr/>
          <a:lstStyle/>
          <a:p>
            <a:r>
              <a:rPr lang="en-GB" sz="5400" dirty="0">
                <a:latin typeface="Twinkl" pitchFamily="2" charset="0"/>
              </a:rPr>
              <a:t>Reconnecting</a:t>
            </a:r>
          </a:p>
        </p:txBody>
      </p:sp>
    </p:spTree>
    <p:extLst>
      <p:ext uri="{BB962C8B-B14F-4D97-AF65-F5344CB8AC3E}">
        <p14:creationId xmlns:p14="http://schemas.microsoft.com/office/powerpoint/2010/main" val="100397101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B5695D9-502F-4093-8760-89D066769834}"/>
              </a:ext>
            </a:extLst>
          </p:cNvPr>
          <p:cNvSpPr/>
          <p:nvPr/>
        </p:nvSpPr>
        <p:spPr>
          <a:xfrm>
            <a:off x="755650" y="3065822"/>
            <a:ext cx="7632774" cy="799431"/>
          </a:xfrm>
          <a:prstGeom prst="rect">
            <a:avLst/>
          </a:prstGeom>
          <a:solidFill>
            <a:srgbClr val="7767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inkl"/>
              <a:ea typeface="+mn-ea"/>
              <a:cs typeface="+mn-cs"/>
            </a:endParaRPr>
          </a:p>
        </p:txBody>
      </p:sp>
      <p:sp>
        <p:nvSpPr>
          <p:cNvPr id="2" name="Title 1"/>
          <p:cNvSpPr>
            <a:spLocks noGrp="1"/>
          </p:cNvSpPr>
          <p:nvPr>
            <p:ph type="title"/>
          </p:nvPr>
        </p:nvSpPr>
        <p:spPr/>
        <p:txBody>
          <a:bodyPr/>
          <a:lstStyle/>
          <a:p>
            <a:r>
              <a:rPr lang="en-GB" dirty="0"/>
              <a:t>How Do We Learn?</a:t>
            </a:r>
          </a:p>
        </p:txBody>
      </p:sp>
      <p:sp>
        <p:nvSpPr>
          <p:cNvPr id="3" name="Rectangle 2">
            <a:extLst>
              <a:ext uri="{FF2B5EF4-FFF2-40B4-BE49-F238E27FC236}">
                <a16:creationId xmlns:a16="http://schemas.microsoft.com/office/drawing/2014/main" id="{CC3AD776-C1FF-459D-A9AA-A10679CCF43C}"/>
              </a:ext>
            </a:extLst>
          </p:cNvPr>
          <p:cNvSpPr/>
          <p:nvPr/>
        </p:nvSpPr>
        <p:spPr>
          <a:xfrm>
            <a:off x="755576" y="1256164"/>
            <a:ext cx="7632774" cy="1708160"/>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C1C1C"/>
                </a:solidFill>
                <a:effectLst/>
                <a:uLnTx/>
                <a:uFillTx/>
                <a:latin typeface="Twinkl"/>
                <a:ea typeface="+mn-ea"/>
                <a:cs typeface="+mn-cs"/>
              </a:rPr>
              <a:t>Think of something you can do well.</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C1C1C"/>
                </a:solidFill>
                <a:effectLst/>
                <a:uLnTx/>
                <a:uFillTx/>
                <a:latin typeface="Twinkl"/>
                <a:ea typeface="+mn-ea"/>
                <a:cs typeface="+mn-cs"/>
              </a:rPr>
              <a:t>It could be something most people can do, like read.</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C1C1C"/>
                </a:solidFill>
                <a:effectLst/>
                <a:uLnTx/>
                <a:uFillTx/>
                <a:latin typeface="Twinkl"/>
                <a:ea typeface="+mn-ea"/>
                <a:cs typeface="+mn-cs"/>
              </a:rPr>
              <a:t>Or it could be something that not many others can do, like tricky ballet moves, some nifty football skills, a magic trick or horse riding.</a:t>
            </a:r>
          </a:p>
        </p:txBody>
      </p:sp>
      <p:pic>
        <p:nvPicPr>
          <p:cNvPr id="4" name="Talking Partners">
            <a:extLst>
              <a:ext uri="{FF2B5EF4-FFF2-40B4-BE49-F238E27FC236}">
                <a16:creationId xmlns:a16="http://schemas.microsoft.com/office/drawing/2014/main" id="{835878E5-9B18-4A8D-AB06-6EFFBC15CA3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40352" y="544048"/>
            <a:ext cx="864000" cy="864000"/>
          </a:xfrm>
          <a:prstGeom prst="rect">
            <a:avLst/>
          </a:prstGeom>
        </p:spPr>
      </p:pic>
      <p:sp>
        <p:nvSpPr>
          <p:cNvPr id="5" name="Rectangle 4">
            <a:extLst>
              <a:ext uri="{FF2B5EF4-FFF2-40B4-BE49-F238E27FC236}">
                <a16:creationId xmlns:a16="http://schemas.microsoft.com/office/drawing/2014/main" id="{293F887A-CF67-469F-8AC8-4A59F781713C}"/>
              </a:ext>
            </a:extLst>
          </p:cNvPr>
          <p:cNvSpPr/>
          <p:nvPr/>
        </p:nvSpPr>
        <p:spPr>
          <a:xfrm>
            <a:off x="4283968" y="5518973"/>
            <a:ext cx="4320480"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C1C1C"/>
                </a:solidFill>
                <a:effectLst/>
                <a:uLnTx/>
                <a:uFillTx/>
                <a:latin typeface="Twinkl"/>
                <a:ea typeface="+mn-ea"/>
                <a:cs typeface="+mn-cs"/>
              </a:rPr>
              <a:t>Were there times when you felt like giving up?</a:t>
            </a:r>
          </a:p>
        </p:txBody>
      </p:sp>
      <p:sp>
        <p:nvSpPr>
          <p:cNvPr id="6" name="Rectangle 5">
            <a:extLst>
              <a:ext uri="{FF2B5EF4-FFF2-40B4-BE49-F238E27FC236}">
                <a16:creationId xmlns:a16="http://schemas.microsoft.com/office/drawing/2014/main" id="{BDFAD0B6-5554-4686-9A07-F9032DF8A3EF}"/>
              </a:ext>
            </a:extLst>
          </p:cNvPr>
          <p:cNvSpPr/>
          <p:nvPr/>
        </p:nvSpPr>
        <p:spPr>
          <a:xfrm>
            <a:off x="755576" y="3140968"/>
            <a:ext cx="7632774"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Twinkl"/>
                <a:ea typeface="+mn-ea"/>
                <a:cs typeface="+mn-cs"/>
              </a:rPr>
              <a:t>Whatever it is, try to think back to a time when you couldn’t do this thing and you had to learn how to do it.</a:t>
            </a:r>
          </a:p>
        </p:txBody>
      </p:sp>
      <p:pic>
        <p:nvPicPr>
          <p:cNvPr id="8" name="Picture 7">
            <a:extLst>
              <a:ext uri="{FF2B5EF4-FFF2-40B4-BE49-F238E27FC236}">
                <a16:creationId xmlns:a16="http://schemas.microsoft.com/office/drawing/2014/main" id="{33D404B2-E4F7-4EF7-ADE2-252B8EA07EE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3528" y="3958734"/>
            <a:ext cx="3744416" cy="2420371"/>
          </a:xfrm>
          <a:prstGeom prst="rect">
            <a:avLst/>
          </a:prstGeom>
        </p:spPr>
      </p:pic>
      <p:sp>
        <p:nvSpPr>
          <p:cNvPr id="9" name="Rectangle 8">
            <a:extLst>
              <a:ext uri="{FF2B5EF4-FFF2-40B4-BE49-F238E27FC236}">
                <a16:creationId xmlns:a16="http://schemas.microsoft.com/office/drawing/2014/main" id="{809DBD03-D6D7-4370-8CB3-E95A95C28632}"/>
              </a:ext>
            </a:extLst>
          </p:cNvPr>
          <p:cNvSpPr/>
          <p:nvPr/>
        </p:nvSpPr>
        <p:spPr>
          <a:xfrm>
            <a:off x="4247773" y="3977282"/>
            <a:ext cx="2196435"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C1C1C"/>
                </a:solidFill>
                <a:effectLst/>
                <a:uLnTx/>
                <a:uFillTx/>
                <a:latin typeface="Twinkl"/>
                <a:ea typeface="+mn-ea"/>
                <a:cs typeface="+mn-cs"/>
              </a:rPr>
              <a:t>How did you learn?</a:t>
            </a:r>
          </a:p>
        </p:txBody>
      </p:sp>
      <p:sp>
        <p:nvSpPr>
          <p:cNvPr id="10" name="Rectangle 9">
            <a:extLst>
              <a:ext uri="{FF2B5EF4-FFF2-40B4-BE49-F238E27FC236}">
                <a16:creationId xmlns:a16="http://schemas.microsoft.com/office/drawing/2014/main" id="{11C57477-4330-4244-A676-BA78C0426584}"/>
              </a:ext>
            </a:extLst>
          </p:cNvPr>
          <p:cNvSpPr/>
          <p:nvPr/>
        </p:nvSpPr>
        <p:spPr>
          <a:xfrm>
            <a:off x="4247773" y="4372279"/>
            <a:ext cx="321434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C1C1C"/>
                </a:solidFill>
                <a:effectLst/>
                <a:uLnTx/>
                <a:uFillTx/>
                <a:latin typeface="Twinkl"/>
                <a:ea typeface="+mn-ea"/>
                <a:cs typeface="+mn-cs"/>
              </a:rPr>
              <a:t>Was it quite easy or difficult?</a:t>
            </a:r>
          </a:p>
        </p:txBody>
      </p:sp>
      <p:sp>
        <p:nvSpPr>
          <p:cNvPr id="11" name="Rectangle 10">
            <a:extLst>
              <a:ext uri="{FF2B5EF4-FFF2-40B4-BE49-F238E27FC236}">
                <a16:creationId xmlns:a16="http://schemas.microsoft.com/office/drawing/2014/main" id="{5F317A86-26D2-4C5E-AD7B-4A6E3FBC7A9C}"/>
              </a:ext>
            </a:extLst>
          </p:cNvPr>
          <p:cNvSpPr/>
          <p:nvPr/>
        </p:nvSpPr>
        <p:spPr>
          <a:xfrm>
            <a:off x="4267546" y="4811543"/>
            <a:ext cx="4336902"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C1C1C"/>
                </a:solidFill>
                <a:effectLst/>
                <a:uLnTx/>
                <a:uFillTx/>
                <a:latin typeface="Twinkl"/>
                <a:ea typeface="+mn-ea"/>
                <a:cs typeface="+mn-cs"/>
              </a:rPr>
              <a:t>Did it take a long time or did you learn quite quickly?</a:t>
            </a:r>
          </a:p>
        </p:txBody>
      </p:sp>
    </p:spTree>
    <p:extLst>
      <p:ext uri="{BB962C8B-B14F-4D97-AF65-F5344CB8AC3E}">
        <p14:creationId xmlns:p14="http://schemas.microsoft.com/office/powerpoint/2010/main" val="1722847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ipe(left)">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ipe(left)">
                                      <p:cBhvr>
                                        <p:cTn id="39" dur="50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wipe(left)">
                                      <p:cBhvr>
                                        <p:cTn id="44" dur="500"/>
                                        <p:tgtEl>
                                          <p:spTgt spid="11"/>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5"/>
                                        </p:tgtEl>
                                        <p:attrNameLst>
                                          <p:attrName>style.visibility</p:attrName>
                                        </p:attrNameLst>
                                      </p:cBhvr>
                                      <p:to>
                                        <p:strVal val="visible"/>
                                      </p:to>
                                    </p:set>
                                    <p:animEffect transition="in" filter="wipe(left)">
                                      <p:cBhvr>
                                        <p:cTn id="4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 grpId="0" uiExpand="1" build="p"/>
      <p:bldP spid="5" grpId="0"/>
      <p:bldP spid="6" grpId="0"/>
      <p:bldP spid="9" grpId="0"/>
      <p:bldP spid="10" grpId="0"/>
      <p:bldP spid="11"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CF957F7-1362-43AD-989D-652454163E19}"/>
              </a:ext>
            </a:extLst>
          </p:cNvPr>
          <p:cNvSpPr/>
          <p:nvPr/>
        </p:nvSpPr>
        <p:spPr>
          <a:xfrm>
            <a:off x="755650" y="2564904"/>
            <a:ext cx="6696670" cy="1080120"/>
          </a:xfrm>
          <a:prstGeom prst="rect">
            <a:avLst/>
          </a:prstGeom>
          <a:solidFill>
            <a:srgbClr val="7767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inkl"/>
              <a:ea typeface="+mn-ea"/>
              <a:cs typeface="+mn-cs"/>
            </a:endParaRPr>
          </a:p>
        </p:txBody>
      </p:sp>
      <p:sp>
        <p:nvSpPr>
          <p:cNvPr id="3" name="Rectangle 2">
            <a:extLst>
              <a:ext uri="{FF2B5EF4-FFF2-40B4-BE49-F238E27FC236}">
                <a16:creationId xmlns:a16="http://schemas.microsoft.com/office/drawing/2014/main" id="{B9B54616-3289-4CCF-848E-2232FD52F5A3}"/>
              </a:ext>
            </a:extLst>
          </p:cNvPr>
          <p:cNvSpPr/>
          <p:nvPr/>
        </p:nvSpPr>
        <p:spPr>
          <a:xfrm>
            <a:off x="899592" y="2649686"/>
            <a:ext cx="5544616"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Twinkl"/>
                <a:ea typeface="+mn-ea"/>
                <a:cs typeface="+mn-cs"/>
              </a:rPr>
              <a:t>Tell your partner the ways in which you have learnt things and try to decide what your favourite way of learning is.</a:t>
            </a:r>
          </a:p>
        </p:txBody>
      </p:sp>
      <p:pic>
        <p:nvPicPr>
          <p:cNvPr id="6" name="Picture 5">
            <a:extLst>
              <a:ext uri="{FF2B5EF4-FFF2-40B4-BE49-F238E27FC236}">
                <a16:creationId xmlns:a16="http://schemas.microsoft.com/office/drawing/2014/main" id="{F81DF548-89B1-454E-ADA5-9BC5DAC91B6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915816" y="2276872"/>
            <a:ext cx="5809045" cy="4117491"/>
          </a:xfrm>
          <a:prstGeom prst="roundRect">
            <a:avLst>
              <a:gd name="adj" fmla="val 3779"/>
            </a:avLst>
          </a:prstGeom>
        </p:spPr>
      </p:pic>
      <p:pic>
        <p:nvPicPr>
          <p:cNvPr id="9" name="border" descr="A screen shot of a computer&#10;&#10;Description automatically generated">
            <a:extLst>
              <a:ext uri="{FF2B5EF4-FFF2-40B4-BE49-F238E27FC236}">
                <a16:creationId xmlns:a16="http://schemas.microsoft.com/office/drawing/2014/main" id="{157246CB-5113-4429-8CFA-F6E670D4826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C534A2F8-91B4-4004-BBB1-F62E0B45DE5B}"/>
              </a:ext>
            </a:extLst>
          </p:cNvPr>
          <p:cNvSpPr>
            <a:spLocks noGrp="1"/>
          </p:cNvSpPr>
          <p:nvPr>
            <p:ph type="title"/>
          </p:nvPr>
        </p:nvSpPr>
        <p:spPr/>
        <p:txBody>
          <a:bodyPr/>
          <a:lstStyle/>
          <a:p>
            <a:r>
              <a:rPr lang="en-GB" dirty="0"/>
              <a:t>How Do We Learn?</a:t>
            </a:r>
          </a:p>
        </p:txBody>
      </p:sp>
      <p:pic>
        <p:nvPicPr>
          <p:cNvPr id="4" name="Talking Partners">
            <a:extLst>
              <a:ext uri="{FF2B5EF4-FFF2-40B4-BE49-F238E27FC236}">
                <a16:creationId xmlns:a16="http://schemas.microsoft.com/office/drawing/2014/main" id="{F6C946E9-7F2B-461F-A32A-0EF3D95E916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740352" y="544048"/>
            <a:ext cx="864000" cy="864000"/>
          </a:xfrm>
          <a:prstGeom prst="rect">
            <a:avLst/>
          </a:prstGeom>
        </p:spPr>
      </p:pic>
      <p:sp>
        <p:nvSpPr>
          <p:cNvPr id="5" name="TextBox 4">
            <a:extLst>
              <a:ext uri="{FF2B5EF4-FFF2-40B4-BE49-F238E27FC236}">
                <a16:creationId xmlns:a16="http://schemas.microsoft.com/office/drawing/2014/main" id="{E56081E1-7264-4A6D-9D7C-03047AD11A76}"/>
              </a:ext>
            </a:extLst>
          </p:cNvPr>
          <p:cNvSpPr txBox="1"/>
          <p:nvPr/>
        </p:nvSpPr>
        <p:spPr>
          <a:xfrm>
            <a:off x="755576" y="1691516"/>
            <a:ext cx="76327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C1C1C"/>
                </a:solidFill>
                <a:effectLst/>
                <a:uLnTx/>
                <a:uFillTx/>
                <a:latin typeface="Twinkl"/>
                <a:ea typeface="+mn-ea"/>
                <a:cs typeface="+mn-cs"/>
              </a:rPr>
              <a:t>What are the different ways we learn new things?</a:t>
            </a:r>
          </a:p>
        </p:txBody>
      </p:sp>
    </p:spTree>
    <p:extLst>
      <p:ext uri="{BB962C8B-B14F-4D97-AF65-F5344CB8AC3E}">
        <p14:creationId xmlns:p14="http://schemas.microsoft.com/office/powerpoint/2010/main" val="1235808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par>
                          <p:cTn id="13" fill="hold">
                            <p:stCondLst>
                              <p:cond delay="500"/>
                            </p:stCondLst>
                            <p:childTnLst>
                              <p:par>
                                <p:cTn id="14" presetID="22" presetClass="entr" presetSubtype="2"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right)">
                                      <p:cBhvr>
                                        <p:cTn id="16" dur="500"/>
                                        <p:tgtEl>
                                          <p:spTgt spid="7"/>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fade">
                                      <p:cBhvr>
                                        <p:cTn id="20"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436606"/>
            <a:ext cx="8220075" cy="5584682"/>
          </a:xfrm>
          <a:prstGeom prst="roundRect">
            <a:avLst>
              <a:gd name="adj" fmla="val 2203"/>
            </a:avLst>
          </a:prstGeom>
        </p:spPr>
        <p:txBody>
          <a:bodyPr/>
          <a:lstStyle/>
          <a:p>
            <a:r>
              <a:rPr lang="en-GB" sz="5400" dirty="0">
                <a:latin typeface="Twinkl" pitchFamily="2" charset="0"/>
              </a:rPr>
              <a:t>The Big Questions</a:t>
            </a:r>
          </a:p>
        </p:txBody>
      </p:sp>
    </p:spTree>
    <p:extLst>
      <p:ext uri="{BB962C8B-B14F-4D97-AF65-F5344CB8AC3E}">
        <p14:creationId xmlns:p14="http://schemas.microsoft.com/office/powerpoint/2010/main" val="128623721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436606"/>
            <a:ext cx="8220075" cy="5584682"/>
          </a:xfrm>
          <a:prstGeom prst="roundRect">
            <a:avLst>
              <a:gd name="adj" fmla="val 2203"/>
            </a:avLst>
          </a:prstGeom>
        </p:spPr>
        <p:txBody>
          <a:bodyPr/>
          <a:lstStyle/>
          <a:p>
            <a:r>
              <a:rPr lang="en-GB" sz="5400" dirty="0">
                <a:latin typeface="Twinkl" pitchFamily="2" charset="0"/>
              </a:rPr>
              <a:t>Exploring</a:t>
            </a:r>
          </a:p>
        </p:txBody>
      </p:sp>
    </p:spTree>
    <p:extLst>
      <p:ext uri="{BB962C8B-B14F-4D97-AF65-F5344CB8AC3E}">
        <p14:creationId xmlns:p14="http://schemas.microsoft.com/office/powerpoint/2010/main" val="15144840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74C9427-60B4-46B3-B8F4-03D67D91D5A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920"/>
          <a:stretch/>
        </p:blipFill>
        <p:spPr>
          <a:xfrm>
            <a:off x="0" y="1755422"/>
            <a:ext cx="9144000" cy="4722429"/>
          </a:xfrm>
          <a:prstGeom prst="rect">
            <a:avLst/>
          </a:prstGeom>
        </p:spPr>
      </p:pic>
      <p:pic>
        <p:nvPicPr>
          <p:cNvPr id="6" name="Picture 5">
            <a:extLst>
              <a:ext uri="{FF2B5EF4-FFF2-40B4-BE49-F238E27FC236}">
                <a16:creationId xmlns:a16="http://schemas.microsoft.com/office/drawing/2014/main" id="{EA53DF1E-B3AF-4E66-A6BF-F61082C458B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2218" y="1639374"/>
            <a:ext cx="8579563" cy="4826005"/>
          </a:xfrm>
          <a:prstGeom prst="rect">
            <a:avLst/>
          </a:prstGeom>
        </p:spPr>
      </p:pic>
      <p:pic>
        <p:nvPicPr>
          <p:cNvPr id="8" name="Picture 7">
            <a:extLst>
              <a:ext uri="{FF2B5EF4-FFF2-40B4-BE49-F238E27FC236}">
                <a16:creationId xmlns:a16="http://schemas.microsoft.com/office/drawing/2014/main" id="{1C22CBFA-8AB0-4DC3-B022-68A0C079392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72917" y="1775222"/>
            <a:ext cx="8332837" cy="4670648"/>
          </a:xfrm>
          <a:prstGeom prst="rect">
            <a:avLst/>
          </a:prstGeom>
        </p:spPr>
      </p:pic>
      <p:sp>
        <p:nvSpPr>
          <p:cNvPr id="7" name="Rectangle 6">
            <a:extLst>
              <a:ext uri="{FF2B5EF4-FFF2-40B4-BE49-F238E27FC236}">
                <a16:creationId xmlns:a16="http://schemas.microsoft.com/office/drawing/2014/main" id="{56266DE6-E8FF-45E0-BAF2-38552AD7063F}"/>
              </a:ext>
            </a:extLst>
          </p:cNvPr>
          <p:cNvSpPr/>
          <p:nvPr/>
        </p:nvSpPr>
        <p:spPr>
          <a:xfrm>
            <a:off x="353965" y="392621"/>
            <a:ext cx="8332837" cy="1452203"/>
          </a:xfrm>
          <a:prstGeom prst="rect">
            <a:avLst/>
          </a:prstGeom>
          <a:solidFill>
            <a:srgbClr val="FDF3E8"/>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pic>
        <p:nvPicPr>
          <p:cNvPr id="5" name="border" descr="A screen shot of a computer&#10;&#10;Description automatically generated">
            <a:extLst>
              <a:ext uri="{FF2B5EF4-FFF2-40B4-BE49-F238E27FC236}">
                <a16:creationId xmlns:a16="http://schemas.microsoft.com/office/drawing/2014/main" id="{589BA572-3357-49D3-8B95-D16BB506F341}"/>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GB" dirty="0"/>
              <a:t>Always Learning</a:t>
            </a:r>
          </a:p>
        </p:txBody>
      </p:sp>
      <p:sp>
        <p:nvSpPr>
          <p:cNvPr id="3" name="Rectangle 2">
            <a:extLst>
              <a:ext uri="{FF2B5EF4-FFF2-40B4-BE49-F238E27FC236}">
                <a16:creationId xmlns:a16="http://schemas.microsoft.com/office/drawing/2014/main" id="{3F6265DF-A47A-4CB8-86C6-D023AC9FE2DF}"/>
              </a:ext>
            </a:extLst>
          </p:cNvPr>
          <p:cNvSpPr/>
          <p:nvPr/>
        </p:nvSpPr>
        <p:spPr>
          <a:xfrm>
            <a:off x="0" y="1403484"/>
            <a:ext cx="9143999"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C1C1C"/>
                </a:solidFill>
                <a:effectLst/>
                <a:uLnTx/>
                <a:uFillTx/>
                <a:latin typeface="Twinkl"/>
                <a:ea typeface="+mn-ea"/>
                <a:cs typeface="+mn-cs"/>
              </a:rPr>
              <a:t>All around the world, people are learning! After all, no one knows it all!</a:t>
            </a:r>
          </a:p>
        </p:txBody>
      </p:sp>
      <p:pic>
        <p:nvPicPr>
          <p:cNvPr id="4" name="Talking Partners">
            <a:extLst>
              <a:ext uri="{FF2B5EF4-FFF2-40B4-BE49-F238E27FC236}">
                <a16:creationId xmlns:a16="http://schemas.microsoft.com/office/drawing/2014/main" id="{54A8F858-00ED-40FA-BB2A-0914EEF3549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740352" y="544048"/>
            <a:ext cx="864000" cy="864000"/>
          </a:xfrm>
          <a:prstGeom prst="rect">
            <a:avLst/>
          </a:prstGeom>
        </p:spPr>
      </p:pic>
    </p:spTree>
    <p:extLst>
      <p:ext uri="{BB962C8B-B14F-4D97-AF65-F5344CB8AC3E}">
        <p14:creationId xmlns:p14="http://schemas.microsoft.com/office/powerpoint/2010/main" val="643188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98E0D6F-8C53-4D03-AEEA-271492EBB4B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57198" y="1700808"/>
            <a:ext cx="8229604" cy="4846323"/>
          </a:xfrm>
          <a:prstGeom prst="rect">
            <a:avLst/>
          </a:prstGeom>
        </p:spPr>
      </p:pic>
      <p:pic>
        <p:nvPicPr>
          <p:cNvPr id="5" name="Picture 4">
            <a:extLst>
              <a:ext uri="{FF2B5EF4-FFF2-40B4-BE49-F238E27FC236}">
                <a16:creationId xmlns:a16="http://schemas.microsoft.com/office/drawing/2014/main" id="{5A580875-53D2-4FB3-A37E-236E87255D2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95536" y="1556792"/>
            <a:ext cx="8332837" cy="4914701"/>
          </a:xfrm>
          <a:prstGeom prst="rect">
            <a:avLst/>
          </a:prstGeom>
        </p:spPr>
      </p:pic>
      <p:sp>
        <p:nvSpPr>
          <p:cNvPr id="10" name="Rectangle 9">
            <a:extLst>
              <a:ext uri="{FF2B5EF4-FFF2-40B4-BE49-F238E27FC236}">
                <a16:creationId xmlns:a16="http://schemas.microsoft.com/office/drawing/2014/main" id="{000B48E1-5A93-4FA6-81DC-64DEA8A2527D}"/>
              </a:ext>
            </a:extLst>
          </p:cNvPr>
          <p:cNvSpPr/>
          <p:nvPr/>
        </p:nvSpPr>
        <p:spPr>
          <a:xfrm>
            <a:off x="353965" y="392621"/>
            <a:ext cx="8332837" cy="1452203"/>
          </a:xfrm>
          <a:prstGeom prst="rect">
            <a:avLst/>
          </a:prstGeom>
          <a:solidFill>
            <a:srgbClr val="FDF3E8"/>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pic>
        <p:nvPicPr>
          <p:cNvPr id="4" name="border" descr="A screen shot of a computer&#10;&#10;Description automatically generated">
            <a:extLst>
              <a:ext uri="{FF2B5EF4-FFF2-40B4-BE49-F238E27FC236}">
                <a16:creationId xmlns:a16="http://schemas.microsoft.com/office/drawing/2014/main" id="{6DE76263-F4FE-4EB4-9DB1-E7E27FAC031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82D64330-9623-462F-A02A-7CC62F99B683}"/>
              </a:ext>
            </a:extLst>
          </p:cNvPr>
          <p:cNvSpPr>
            <a:spLocks noGrp="1"/>
          </p:cNvSpPr>
          <p:nvPr>
            <p:ph type="title"/>
          </p:nvPr>
        </p:nvSpPr>
        <p:spPr/>
        <p:txBody>
          <a:bodyPr/>
          <a:lstStyle/>
          <a:p>
            <a:r>
              <a:rPr lang="en-GB" dirty="0"/>
              <a:t>Always Learning</a:t>
            </a:r>
          </a:p>
        </p:txBody>
      </p:sp>
      <p:sp>
        <p:nvSpPr>
          <p:cNvPr id="3" name="Rectangle 2">
            <a:extLst>
              <a:ext uri="{FF2B5EF4-FFF2-40B4-BE49-F238E27FC236}">
                <a16:creationId xmlns:a16="http://schemas.microsoft.com/office/drawing/2014/main" id="{09103D01-0DF1-45E9-A0B5-2129DA405158}"/>
              </a:ext>
            </a:extLst>
          </p:cNvPr>
          <p:cNvSpPr/>
          <p:nvPr/>
        </p:nvSpPr>
        <p:spPr>
          <a:xfrm>
            <a:off x="539750" y="1473201"/>
            <a:ext cx="8064500"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C1C1C"/>
                </a:solidFill>
                <a:effectLst/>
                <a:uLnTx/>
                <a:uFillTx/>
                <a:latin typeface="Twinkl"/>
                <a:ea typeface="+mn-ea"/>
                <a:cs typeface="+mn-cs"/>
              </a:rPr>
              <a:t>We start learning as babies and we don’t stop learning all through our lives.</a:t>
            </a:r>
          </a:p>
        </p:txBody>
      </p:sp>
      <p:pic>
        <p:nvPicPr>
          <p:cNvPr id="6" name="Talking Partners">
            <a:extLst>
              <a:ext uri="{FF2B5EF4-FFF2-40B4-BE49-F238E27FC236}">
                <a16:creationId xmlns:a16="http://schemas.microsoft.com/office/drawing/2014/main" id="{EFF76B59-618D-4384-ADDF-BF488921B91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740352" y="544048"/>
            <a:ext cx="864000" cy="864000"/>
          </a:xfrm>
          <a:prstGeom prst="rect">
            <a:avLst/>
          </a:prstGeom>
        </p:spPr>
      </p:pic>
    </p:spTree>
    <p:extLst>
      <p:ext uri="{BB962C8B-B14F-4D97-AF65-F5344CB8AC3E}">
        <p14:creationId xmlns:p14="http://schemas.microsoft.com/office/powerpoint/2010/main" val="679366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3C22967-0E44-4AAD-AE6D-413375949478}"/>
              </a:ext>
            </a:extLst>
          </p:cNvPr>
          <p:cNvSpPr/>
          <p:nvPr/>
        </p:nvSpPr>
        <p:spPr>
          <a:xfrm>
            <a:off x="827584" y="3909773"/>
            <a:ext cx="4320480" cy="839391"/>
          </a:xfrm>
          <a:prstGeom prst="rect">
            <a:avLst/>
          </a:prstGeom>
          <a:solidFill>
            <a:srgbClr val="7767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inkl"/>
              <a:ea typeface="+mn-ea"/>
              <a:cs typeface="+mn-cs"/>
            </a:endParaRPr>
          </a:p>
        </p:txBody>
      </p:sp>
      <p:sp>
        <p:nvSpPr>
          <p:cNvPr id="9" name="Rectangle 8">
            <a:extLst>
              <a:ext uri="{FF2B5EF4-FFF2-40B4-BE49-F238E27FC236}">
                <a16:creationId xmlns:a16="http://schemas.microsoft.com/office/drawing/2014/main" id="{1A6763D3-3A6B-4D7E-890F-7D1AC34D3C2A}"/>
              </a:ext>
            </a:extLst>
          </p:cNvPr>
          <p:cNvSpPr/>
          <p:nvPr/>
        </p:nvSpPr>
        <p:spPr>
          <a:xfrm>
            <a:off x="827584" y="1947266"/>
            <a:ext cx="4320480" cy="839391"/>
          </a:xfrm>
          <a:prstGeom prst="rect">
            <a:avLst/>
          </a:prstGeom>
          <a:solidFill>
            <a:srgbClr val="7767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inkl"/>
              <a:ea typeface="+mn-ea"/>
              <a:cs typeface="+mn-cs"/>
            </a:endParaRPr>
          </a:p>
        </p:txBody>
      </p:sp>
      <p:sp>
        <p:nvSpPr>
          <p:cNvPr id="2" name="Title 1">
            <a:extLst>
              <a:ext uri="{FF2B5EF4-FFF2-40B4-BE49-F238E27FC236}">
                <a16:creationId xmlns:a16="http://schemas.microsoft.com/office/drawing/2014/main" id="{6FA0169B-BE42-4B5C-9DC9-68C82ED8C0C3}"/>
              </a:ext>
            </a:extLst>
          </p:cNvPr>
          <p:cNvSpPr>
            <a:spLocks noGrp="1"/>
          </p:cNvSpPr>
          <p:nvPr>
            <p:ph type="title"/>
          </p:nvPr>
        </p:nvSpPr>
        <p:spPr/>
        <p:txBody>
          <a:bodyPr/>
          <a:lstStyle/>
          <a:p>
            <a:r>
              <a:rPr lang="en-GB" dirty="0"/>
              <a:t>Always Learning</a:t>
            </a:r>
          </a:p>
        </p:txBody>
      </p:sp>
      <p:sp>
        <p:nvSpPr>
          <p:cNvPr id="3" name="Rectangle 2">
            <a:extLst>
              <a:ext uri="{FF2B5EF4-FFF2-40B4-BE49-F238E27FC236}">
                <a16:creationId xmlns:a16="http://schemas.microsoft.com/office/drawing/2014/main" id="{F0314A24-9650-462C-A723-DBA391F8BE9F}"/>
              </a:ext>
            </a:extLst>
          </p:cNvPr>
          <p:cNvSpPr/>
          <p:nvPr/>
        </p:nvSpPr>
        <p:spPr>
          <a:xfrm>
            <a:off x="910231" y="2043796"/>
            <a:ext cx="3672409"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Twinkl"/>
                <a:ea typeface="+mn-ea"/>
                <a:cs typeface="+mn-cs"/>
              </a:rPr>
              <a:t>Talk to your partner about your favourite thing to learn. </a:t>
            </a:r>
          </a:p>
        </p:txBody>
      </p:sp>
      <p:sp>
        <p:nvSpPr>
          <p:cNvPr id="4" name="Rectangle 3">
            <a:extLst>
              <a:ext uri="{FF2B5EF4-FFF2-40B4-BE49-F238E27FC236}">
                <a16:creationId xmlns:a16="http://schemas.microsoft.com/office/drawing/2014/main" id="{62372BBA-FA63-4D96-B640-62C47584EDE8}"/>
              </a:ext>
            </a:extLst>
          </p:cNvPr>
          <p:cNvSpPr/>
          <p:nvPr/>
        </p:nvSpPr>
        <p:spPr>
          <a:xfrm>
            <a:off x="943006" y="2886550"/>
            <a:ext cx="3556986"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C1C1C"/>
                </a:solidFill>
                <a:effectLst/>
                <a:uLnTx/>
                <a:uFillTx/>
                <a:latin typeface="Twinkl"/>
                <a:ea typeface="+mn-ea"/>
                <a:cs typeface="+mn-cs"/>
              </a:rPr>
              <a:t>It could be a subject you learn at school or something you learn at a club.</a:t>
            </a:r>
          </a:p>
        </p:txBody>
      </p:sp>
      <p:sp>
        <p:nvSpPr>
          <p:cNvPr id="5" name="Rectangle 4">
            <a:extLst>
              <a:ext uri="{FF2B5EF4-FFF2-40B4-BE49-F238E27FC236}">
                <a16:creationId xmlns:a16="http://schemas.microsoft.com/office/drawing/2014/main" id="{055E750A-692B-4C7E-B63A-77069A462F2A}"/>
              </a:ext>
            </a:extLst>
          </p:cNvPr>
          <p:cNvSpPr/>
          <p:nvPr/>
        </p:nvSpPr>
        <p:spPr>
          <a:xfrm>
            <a:off x="943006" y="4006302"/>
            <a:ext cx="3542245"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Twinkl"/>
                <a:ea typeface="+mn-ea"/>
                <a:cs typeface="+mn-cs"/>
              </a:rPr>
              <a:t>Try to describe to your partner why you like learning this.</a:t>
            </a:r>
          </a:p>
        </p:txBody>
      </p:sp>
      <p:pic>
        <p:nvPicPr>
          <p:cNvPr id="6" name="Talking Partners">
            <a:extLst>
              <a:ext uri="{FF2B5EF4-FFF2-40B4-BE49-F238E27FC236}">
                <a16:creationId xmlns:a16="http://schemas.microsoft.com/office/drawing/2014/main" id="{F9EEC707-4AF1-41E9-A123-3D89A685FBA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40352" y="544048"/>
            <a:ext cx="864000" cy="864000"/>
          </a:xfrm>
          <a:prstGeom prst="rect">
            <a:avLst/>
          </a:prstGeom>
        </p:spPr>
      </p:pic>
      <p:pic>
        <p:nvPicPr>
          <p:cNvPr id="8" name="Picture 7">
            <a:extLst>
              <a:ext uri="{FF2B5EF4-FFF2-40B4-BE49-F238E27FC236}">
                <a16:creationId xmlns:a16="http://schemas.microsoft.com/office/drawing/2014/main" id="{56CA1BD3-5628-4F6B-ADCB-0BDD3F6863B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82640" y="1424115"/>
            <a:ext cx="3327038" cy="4771530"/>
          </a:xfrm>
          <a:prstGeom prst="rect">
            <a:avLst/>
          </a:prstGeom>
        </p:spPr>
      </p:pic>
    </p:spTree>
    <p:extLst>
      <p:ext uri="{BB962C8B-B14F-4D97-AF65-F5344CB8AC3E}">
        <p14:creationId xmlns:p14="http://schemas.microsoft.com/office/powerpoint/2010/main" val="622895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right)">
                                      <p:cBhvr>
                                        <p:cTn id="11" dur="500"/>
                                        <p:tgtEl>
                                          <p:spTgt spid="9"/>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2"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right)">
                                      <p:cBhvr>
                                        <p:cTn id="25" dur="500"/>
                                        <p:tgtEl>
                                          <p:spTgt spid="11"/>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9" grpId="0" animBg="1"/>
      <p:bldP spid="3" grpId="0"/>
      <p:bldP spid="4" grpId="0"/>
      <p:bldP spid="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ACFE4DF-D373-4CB3-BDE1-697098585E4F}"/>
              </a:ext>
            </a:extLst>
          </p:cNvPr>
          <p:cNvSpPr/>
          <p:nvPr/>
        </p:nvSpPr>
        <p:spPr>
          <a:xfrm>
            <a:off x="756073" y="2611866"/>
            <a:ext cx="3671912" cy="1033157"/>
          </a:xfrm>
          <a:prstGeom prst="rect">
            <a:avLst/>
          </a:prstGeom>
          <a:solidFill>
            <a:srgbClr val="7767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Twinkl"/>
                <a:ea typeface="+mn-ea"/>
                <a:cs typeface="+mn-cs"/>
              </a:rPr>
              <a:t>Try to describe why you </a:t>
            </a:r>
            <a:br>
              <a:rPr kumimoji="0" lang="en-GB" sz="1800" b="0" i="0" u="none" strike="noStrike" kern="1200" cap="none" spc="0" normalizeH="0" baseline="0" noProof="0" dirty="0">
                <a:ln>
                  <a:noFill/>
                </a:ln>
                <a:solidFill>
                  <a:prstClr val="white"/>
                </a:solidFill>
                <a:effectLst/>
                <a:uLnTx/>
                <a:uFillTx/>
                <a:latin typeface="Twinkl"/>
                <a:ea typeface="+mn-ea"/>
                <a:cs typeface="+mn-cs"/>
              </a:rPr>
            </a:br>
            <a:r>
              <a:rPr kumimoji="0" lang="en-GB" sz="1800" b="0" i="0" u="none" strike="noStrike" kern="1200" cap="none" spc="0" normalizeH="0" baseline="0" noProof="0" dirty="0">
                <a:ln>
                  <a:noFill/>
                </a:ln>
                <a:solidFill>
                  <a:prstClr val="white"/>
                </a:solidFill>
                <a:effectLst/>
                <a:uLnTx/>
                <a:uFillTx/>
                <a:latin typeface="Twinkl"/>
                <a:ea typeface="+mn-ea"/>
                <a:cs typeface="+mn-cs"/>
              </a:rPr>
              <a:t>don’t like learning it.</a:t>
            </a:r>
          </a:p>
        </p:txBody>
      </p:sp>
      <p:sp>
        <p:nvSpPr>
          <p:cNvPr id="2" name="Title 1">
            <a:extLst>
              <a:ext uri="{FF2B5EF4-FFF2-40B4-BE49-F238E27FC236}">
                <a16:creationId xmlns:a16="http://schemas.microsoft.com/office/drawing/2014/main" id="{E8ECD35F-73F4-4DB8-8D37-D27F5390D799}"/>
              </a:ext>
            </a:extLst>
          </p:cNvPr>
          <p:cNvSpPr>
            <a:spLocks noGrp="1"/>
          </p:cNvSpPr>
          <p:nvPr>
            <p:ph type="title"/>
          </p:nvPr>
        </p:nvSpPr>
        <p:spPr/>
        <p:txBody>
          <a:bodyPr/>
          <a:lstStyle/>
          <a:p>
            <a:r>
              <a:rPr lang="en-GB" dirty="0"/>
              <a:t>Always Learning</a:t>
            </a:r>
          </a:p>
        </p:txBody>
      </p:sp>
      <p:sp>
        <p:nvSpPr>
          <p:cNvPr id="3" name="Rectangle 2">
            <a:extLst>
              <a:ext uri="{FF2B5EF4-FFF2-40B4-BE49-F238E27FC236}">
                <a16:creationId xmlns:a16="http://schemas.microsoft.com/office/drawing/2014/main" id="{1D8B98C2-1D1E-4154-AD14-8857FBEADFC6}"/>
              </a:ext>
            </a:extLst>
          </p:cNvPr>
          <p:cNvSpPr/>
          <p:nvPr/>
        </p:nvSpPr>
        <p:spPr>
          <a:xfrm>
            <a:off x="755650" y="1646409"/>
            <a:ext cx="7632700"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C1C1C"/>
                </a:solidFill>
                <a:effectLst/>
                <a:uLnTx/>
                <a:uFillTx/>
                <a:latin typeface="Twinkl"/>
                <a:ea typeface="+mn-ea"/>
                <a:cs typeface="+mn-cs"/>
              </a:rPr>
              <a:t>Now, tell your partner about something you are not so keen on learning.</a:t>
            </a:r>
          </a:p>
        </p:txBody>
      </p:sp>
      <p:pic>
        <p:nvPicPr>
          <p:cNvPr id="5" name="Talking Partners">
            <a:extLst>
              <a:ext uri="{FF2B5EF4-FFF2-40B4-BE49-F238E27FC236}">
                <a16:creationId xmlns:a16="http://schemas.microsoft.com/office/drawing/2014/main" id="{26E53D79-B94D-487F-95FD-55EF2A93333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40352" y="544048"/>
            <a:ext cx="864000" cy="864000"/>
          </a:xfrm>
          <a:prstGeom prst="rect">
            <a:avLst/>
          </a:prstGeom>
        </p:spPr>
      </p:pic>
      <p:pic>
        <p:nvPicPr>
          <p:cNvPr id="7" name="Picture 6">
            <a:extLst>
              <a:ext uri="{FF2B5EF4-FFF2-40B4-BE49-F238E27FC236}">
                <a16:creationId xmlns:a16="http://schemas.microsoft.com/office/drawing/2014/main" id="{383D3538-7392-496E-935C-FED85E9E4AE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33218" y="2188949"/>
            <a:ext cx="5568619" cy="4517285"/>
          </a:xfrm>
          <a:prstGeom prst="rect">
            <a:avLst/>
          </a:prstGeom>
        </p:spPr>
      </p:pic>
    </p:spTree>
    <p:extLst>
      <p:ext uri="{BB962C8B-B14F-4D97-AF65-F5344CB8AC3E}">
        <p14:creationId xmlns:p14="http://schemas.microsoft.com/office/powerpoint/2010/main" val="3844481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par>
                          <p:cTn id="13" fill="hold">
                            <p:stCondLst>
                              <p:cond delay="500"/>
                            </p:stCondLst>
                            <p:childTnLst>
                              <p:par>
                                <p:cTn id="14" presetID="22" presetClass="entr" presetSubtype="2"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right)">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BD82E7D-D2B7-465A-B55F-FE1FEF7D044A}"/>
              </a:ext>
            </a:extLst>
          </p:cNvPr>
          <p:cNvSpPr/>
          <p:nvPr/>
        </p:nvSpPr>
        <p:spPr>
          <a:xfrm>
            <a:off x="4730816" y="3645024"/>
            <a:ext cx="2664296" cy="710782"/>
          </a:xfrm>
          <a:prstGeom prst="rect">
            <a:avLst/>
          </a:prstGeom>
          <a:solidFill>
            <a:srgbClr val="7767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inkl"/>
              <a:ea typeface="+mn-ea"/>
              <a:cs typeface="+mn-cs"/>
            </a:endParaRPr>
          </a:p>
        </p:txBody>
      </p:sp>
      <p:sp>
        <p:nvSpPr>
          <p:cNvPr id="14" name="Rectangle 13">
            <a:extLst>
              <a:ext uri="{FF2B5EF4-FFF2-40B4-BE49-F238E27FC236}">
                <a16:creationId xmlns:a16="http://schemas.microsoft.com/office/drawing/2014/main" id="{A53BF208-2EA2-4CAD-B60E-26399FECF7D9}"/>
              </a:ext>
            </a:extLst>
          </p:cNvPr>
          <p:cNvSpPr/>
          <p:nvPr/>
        </p:nvSpPr>
        <p:spPr>
          <a:xfrm>
            <a:off x="4730816" y="2267580"/>
            <a:ext cx="2664296" cy="441340"/>
          </a:xfrm>
          <a:prstGeom prst="rect">
            <a:avLst/>
          </a:prstGeom>
          <a:solidFill>
            <a:srgbClr val="7767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inkl"/>
              <a:ea typeface="+mn-ea"/>
              <a:cs typeface="+mn-cs"/>
            </a:endParaRPr>
          </a:p>
        </p:txBody>
      </p:sp>
      <p:sp>
        <p:nvSpPr>
          <p:cNvPr id="13" name="Rectangle 12">
            <a:extLst>
              <a:ext uri="{FF2B5EF4-FFF2-40B4-BE49-F238E27FC236}">
                <a16:creationId xmlns:a16="http://schemas.microsoft.com/office/drawing/2014/main" id="{12703F82-84F5-4222-9DA7-351359BAAA4D}"/>
              </a:ext>
            </a:extLst>
          </p:cNvPr>
          <p:cNvSpPr/>
          <p:nvPr/>
        </p:nvSpPr>
        <p:spPr>
          <a:xfrm>
            <a:off x="1835696" y="4443644"/>
            <a:ext cx="2664296" cy="717308"/>
          </a:xfrm>
          <a:prstGeom prst="rect">
            <a:avLst/>
          </a:prstGeom>
          <a:solidFill>
            <a:srgbClr val="7767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inkl"/>
              <a:ea typeface="+mn-ea"/>
              <a:cs typeface="+mn-cs"/>
            </a:endParaRPr>
          </a:p>
        </p:txBody>
      </p:sp>
      <p:sp>
        <p:nvSpPr>
          <p:cNvPr id="12" name="Rectangle 11">
            <a:extLst>
              <a:ext uri="{FF2B5EF4-FFF2-40B4-BE49-F238E27FC236}">
                <a16:creationId xmlns:a16="http://schemas.microsoft.com/office/drawing/2014/main" id="{9E92E6C8-9232-4D68-A066-592298530F8B}"/>
              </a:ext>
            </a:extLst>
          </p:cNvPr>
          <p:cNvSpPr/>
          <p:nvPr/>
        </p:nvSpPr>
        <p:spPr>
          <a:xfrm>
            <a:off x="1835696" y="3068960"/>
            <a:ext cx="2664296" cy="441340"/>
          </a:xfrm>
          <a:prstGeom prst="rect">
            <a:avLst/>
          </a:prstGeom>
          <a:solidFill>
            <a:srgbClr val="7767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inkl"/>
              <a:ea typeface="+mn-ea"/>
              <a:cs typeface="+mn-cs"/>
            </a:endParaRPr>
          </a:p>
        </p:txBody>
      </p:sp>
      <p:sp>
        <p:nvSpPr>
          <p:cNvPr id="2" name="Title 1">
            <a:extLst>
              <a:ext uri="{FF2B5EF4-FFF2-40B4-BE49-F238E27FC236}">
                <a16:creationId xmlns:a16="http://schemas.microsoft.com/office/drawing/2014/main" id="{3FC7B264-95BC-4680-9DB7-334BCC6AD87C}"/>
              </a:ext>
            </a:extLst>
          </p:cNvPr>
          <p:cNvSpPr>
            <a:spLocks noGrp="1"/>
          </p:cNvSpPr>
          <p:nvPr>
            <p:ph type="title"/>
          </p:nvPr>
        </p:nvSpPr>
        <p:spPr/>
        <p:txBody>
          <a:bodyPr/>
          <a:lstStyle/>
          <a:p>
            <a:r>
              <a:rPr lang="en-GB" dirty="0"/>
              <a:t>Always Learning</a:t>
            </a:r>
          </a:p>
        </p:txBody>
      </p:sp>
      <p:sp>
        <p:nvSpPr>
          <p:cNvPr id="3" name="Rectangle 2">
            <a:extLst>
              <a:ext uri="{FF2B5EF4-FFF2-40B4-BE49-F238E27FC236}">
                <a16:creationId xmlns:a16="http://schemas.microsoft.com/office/drawing/2014/main" id="{3E252406-81FE-4A4A-9C39-B2C033ADB7BE}"/>
              </a:ext>
            </a:extLst>
          </p:cNvPr>
          <p:cNvSpPr/>
          <p:nvPr/>
        </p:nvSpPr>
        <p:spPr>
          <a:xfrm>
            <a:off x="992237" y="1483215"/>
            <a:ext cx="2957093"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C1C1C"/>
                </a:solidFill>
                <a:effectLst/>
                <a:uLnTx/>
                <a:uFillTx/>
                <a:latin typeface="Twinkl"/>
                <a:ea typeface="+mn-ea"/>
                <a:cs typeface="+mn-cs"/>
              </a:rPr>
              <a:t>What reasons did you give for why you didn’t like learning something?</a:t>
            </a:r>
          </a:p>
        </p:txBody>
      </p:sp>
      <p:sp>
        <p:nvSpPr>
          <p:cNvPr id="6" name="TextBox 5">
            <a:extLst>
              <a:ext uri="{FF2B5EF4-FFF2-40B4-BE49-F238E27FC236}">
                <a16:creationId xmlns:a16="http://schemas.microsoft.com/office/drawing/2014/main" id="{C70A68B5-7A22-48EF-95F0-A1AC57AC9B50}"/>
              </a:ext>
            </a:extLst>
          </p:cNvPr>
          <p:cNvSpPr txBox="1"/>
          <p:nvPr/>
        </p:nvSpPr>
        <p:spPr>
          <a:xfrm>
            <a:off x="1892906" y="3104964"/>
            <a:ext cx="190180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Twinkl"/>
                <a:ea typeface="+mn-ea"/>
                <a:cs typeface="+mn-cs"/>
              </a:rPr>
              <a:t>This is boring…</a:t>
            </a:r>
          </a:p>
        </p:txBody>
      </p:sp>
      <p:sp>
        <p:nvSpPr>
          <p:cNvPr id="7" name="TextBox 6">
            <a:extLst>
              <a:ext uri="{FF2B5EF4-FFF2-40B4-BE49-F238E27FC236}">
                <a16:creationId xmlns:a16="http://schemas.microsoft.com/office/drawing/2014/main" id="{59965EA4-1D2A-44E8-AD4A-47994479A4AE}"/>
              </a:ext>
            </a:extLst>
          </p:cNvPr>
          <p:cNvSpPr txBox="1"/>
          <p:nvPr/>
        </p:nvSpPr>
        <p:spPr>
          <a:xfrm>
            <a:off x="5292080" y="2303584"/>
            <a:ext cx="203102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Twinkl"/>
                <a:ea typeface="+mn-ea"/>
                <a:cs typeface="+mn-cs"/>
              </a:rPr>
              <a:t>This is too hard…</a:t>
            </a:r>
          </a:p>
        </p:txBody>
      </p:sp>
      <p:sp>
        <p:nvSpPr>
          <p:cNvPr id="8" name="TextBox 7">
            <a:extLst>
              <a:ext uri="{FF2B5EF4-FFF2-40B4-BE49-F238E27FC236}">
                <a16:creationId xmlns:a16="http://schemas.microsoft.com/office/drawing/2014/main" id="{42216110-8B54-4CF0-90D7-4ACB16E976A1}"/>
              </a:ext>
            </a:extLst>
          </p:cNvPr>
          <p:cNvSpPr txBox="1"/>
          <p:nvPr/>
        </p:nvSpPr>
        <p:spPr>
          <a:xfrm>
            <a:off x="5292080" y="3677333"/>
            <a:ext cx="203102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Twinkl"/>
                <a:ea typeface="+mn-ea"/>
                <a:cs typeface="+mn-cs"/>
              </a:rPr>
              <a:t>I don’t understand this…</a:t>
            </a:r>
          </a:p>
        </p:txBody>
      </p:sp>
      <p:sp>
        <p:nvSpPr>
          <p:cNvPr id="9" name="TextBox 8">
            <a:extLst>
              <a:ext uri="{FF2B5EF4-FFF2-40B4-BE49-F238E27FC236}">
                <a16:creationId xmlns:a16="http://schemas.microsoft.com/office/drawing/2014/main" id="{979F6C57-A076-4311-A256-CEC5F3E0959C}"/>
              </a:ext>
            </a:extLst>
          </p:cNvPr>
          <p:cNvSpPr txBox="1"/>
          <p:nvPr/>
        </p:nvSpPr>
        <p:spPr>
          <a:xfrm>
            <a:off x="1892906" y="4478101"/>
            <a:ext cx="196641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Twinkl"/>
                <a:ea typeface="+mn-ea"/>
                <a:cs typeface="+mn-cs"/>
              </a:rPr>
              <a:t>I’m rubbish at this subject…</a:t>
            </a:r>
          </a:p>
        </p:txBody>
      </p:sp>
      <p:pic>
        <p:nvPicPr>
          <p:cNvPr id="10" name="Talking Partners">
            <a:extLst>
              <a:ext uri="{FF2B5EF4-FFF2-40B4-BE49-F238E27FC236}">
                <a16:creationId xmlns:a16="http://schemas.microsoft.com/office/drawing/2014/main" id="{0B52B93B-2192-45CB-9FBD-865F541B676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40352" y="544048"/>
            <a:ext cx="864000" cy="864000"/>
          </a:xfrm>
          <a:prstGeom prst="rect">
            <a:avLst/>
          </a:prstGeom>
        </p:spPr>
      </p:pic>
      <p:pic>
        <p:nvPicPr>
          <p:cNvPr id="11" name="Picture 10">
            <a:extLst>
              <a:ext uri="{FF2B5EF4-FFF2-40B4-BE49-F238E27FC236}">
                <a16:creationId xmlns:a16="http://schemas.microsoft.com/office/drawing/2014/main" id="{20D4FE39-2C5C-4FE7-B7B0-74CF7147C22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03948" y="1508809"/>
            <a:ext cx="936104" cy="4564836"/>
          </a:xfrm>
          <a:prstGeom prst="rect">
            <a:avLst/>
          </a:prstGeom>
        </p:spPr>
      </p:pic>
    </p:spTree>
    <p:extLst>
      <p:ext uri="{BB962C8B-B14F-4D97-AF65-F5344CB8AC3E}">
        <p14:creationId xmlns:p14="http://schemas.microsoft.com/office/powerpoint/2010/main" val="849466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par>
                          <p:cTn id="20" fill="hold">
                            <p:stCondLst>
                              <p:cond delay="1000"/>
                            </p:stCondLst>
                            <p:childTnLst>
                              <p:par>
                                <p:cTn id="21" presetID="10" presetClass="entr" presetSubtype="0"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childTnLst>
                          </p:cTn>
                        </p:par>
                        <p:par>
                          <p:cTn id="27" fill="hold">
                            <p:stCondLst>
                              <p:cond delay="1500"/>
                            </p:stCondLst>
                            <p:childTnLst>
                              <p:par>
                                <p:cTn id="28" presetID="10" presetClass="entr" presetSubtype="0" fill="hold" grpId="0" nodeType="after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cTn>
                              </p:par>
                            </p:childTnLst>
                          </p:cTn>
                        </p:par>
                        <p:par>
                          <p:cTn id="34" fill="hold">
                            <p:stCondLst>
                              <p:cond delay="2000"/>
                            </p:stCondLst>
                            <p:childTnLst>
                              <p:par>
                                <p:cTn id="35" presetID="10" presetClass="entr" presetSubtype="0" fill="hold" grpId="0" nodeType="after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4" grpId="0" animBg="1"/>
      <p:bldP spid="13" grpId="0" animBg="1"/>
      <p:bldP spid="12" grpId="0" animBg="1"/>
      <p:bldP spid="3" grpId="0"/>
      <p:bldP spid="6" grpId="0"/>
      <p:bldP spid="7" grpId="0"/>
      <p:bldP spid="8" grpId="0"/>
      <p:bldP spid="9"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E53C927-2CBC-478B-BC3E-A478F91B8C2F}"/>
              </a:ext>
            </a:extLst>
          </p:cNvPr>
          <p:cNvSpPr/>
          <p:nvPr/>
        </p:nvSpPr>
        <p:spPr>
          <a:xfrm>
            <a:off x="786407" y="1641574"/>
            <a:ext cx="7571186"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C1C1C"/>
                </a:solidFill>
                <a:effectLst/>
                <a:uLnTx/>
                <a:uFillTx/>
                <a:latin typeface="Twinkl"/>
                <a:ea typeface="+mn-ea"/>
                <a:cs typeface="+mn-cs"/>
              </a:rPr>
              <a:t>In your groups, think about and discuss things that you think make a good learner - what skills you need and what kinds of characteristics are useful for learning.</a:t>
            </a:r>
          </a:p>
        </p:txBody>
      </p:sp>
      <p:pic>
        <p:nvPicPr>
          <p:cNvPr id="5" name="Group Work">
            <a:extLst>
              <a:ext uri="{FF2B5EF4-FFF2-40B4-BE49-F238E27FC236}">
                <a16:creationId xmlns:a16="http://schemas.microsoft.com/office/drawing/2014/main" id="{49C20C55-8DFB-46F0-B0FB-5D9C64F304E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40352" y="544048"/>
            <a:ext cx="864000" cy="864000"/>
          </a:xfrm>
          <a:prstGeom prst="rect">
            <a:avLst/>
          </a:prstGeom>
        </p:spPr>
      </p:pic>
      <p:sp>
        <p:nvSpPr>
          <p:cNvPr id="6" name="Rectangle 5">
            <a:extLst>
              <a:ext uri="{FF2B5EF4-FFF2-40B4-BE49-F238E27FC236}">
                <a16:creationId xmlns:a16="http://schemas.microsoft.com/office/drawing/2014/main" id="{582A51B8-4BC5-4263-93D8-B8E138853108}"/>
              </a:ext>
            </a:extLst>
          </p:cNvPr>
          <p:cNvSpPr/>
          <p:nvPr/>
        </p:nvSpPr>
        <p:spPr>
          <a:xfrm>
            <a:off x="6125418" y="3195378"/>
            <a:ext cx="2262931" cy="1924973"/>
          </a:xfrm>
          <a:prstGeom prst="rect">
            <a:avLst/>
          </a:prstGeom>
          <a:solidFill>
            <a:srgbClr val="7767AE"/>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Twinkl"/>
                <a:ea typeface="+mn-ea"/>
                <a:cs typeface="+mn-cs"/>
              </a:rPr>
              <a:t>Let’s share some ideas from each group about what you think makes a good learner.</a:t>
            </a:r>
          </a:p>
        </p:txBody>
      </p:sp>
      <p:pic>
        <p:nvPicPr>
          <p:cNvPr id="9" name="Picture 8">
            <a:extLst>
              <a:ext uri="{FF2B5EF4-FFF2-40B4-BE49-F238E27FC236}">
                <a16:creationId xmlns:a16="http://schemas.microsoft.com/office/drawing/2014/main" id="{009EA415-3A8C-4881-BE6D-6B42500260D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76646" y="2798430"/>
            <a:ext cx="5759869" cy="3599919"/>
          </a:xfrm>
          <a:prstGeom prst="roundRect">
            <a:avLst>
              <a:gd name="adj" fmla="val 0"/>
            </a:avLst>
          </a:prstGeom>
        </p:spPr>
      </p:pic>
      <p:sp>
        <p:nvSpPr>
          <p:cNvPr id="10" name="Title 1">
            <a:extLst>
              <a:ext uri="{FF2B5EF4-FFF2-40B4-BE49-F238E27FC236}">
                <a16:creationId xmlns:a16="http://schemas.microsoft.com/office/drawing/2014/main" id="{83E5C80F-1B8B-4A03-B67F-493426AD8C51}"/>
              </a:ext>
            </a:extLst>
          </p:cNvPr>
          <p:cNvSpPr>
            <a:spLocks noGrp="1"/>
          </p:cNvSpPr>
          <p:nvPr>
            <p:ph type="title"/>
          </p:nvPr>
        </p:nvSpPr>
        <p:spPr>
          <a:xfrm>
            <a:off x="395536" y="478895"/>
            <a:ext cx="7499178" cy="994306"/>
          </a:xfrm>
        </p:spPr>
        <p:txBody>
          <a:bodyPr/>
          <a:lstStyle/>
          <a:p>
            <a:r>
              <a:rPr lang="en-GB" dirty="0"/>
              <a:t>What Makes a Good Learner?</a:t>
            </a:r>
          </a:p>
        </p:txBody>
      </p:sp>
    </p:spTree>
    <p:extLst>
      <p:ext uri="{BB962C8B-B14F-4D97-AF65-F5344CB8AC3E}">
        <p14:creationId xmlns:p14="http://schemas.microsoft.com/office/powerpoint/2010/main" val="1157359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500" fill="hold"/>
                                        <p:tgtEl>
                                          <p:spTgt spid="6"/>
                                        </p:tgtEl>
                                        <p:attrNameLst>
                                          <p:attrName>ppt_w</p:attrName>
                                        </p:attrNameLst>
                                      </p:cBhvr>
                                      <p:tavLst>
                                        <p:tav tm="0">
                                          <p:val>
                                            <p:fltVal val="0"/>
                                          </p:val>
                                        </p:tav>
                                        <p:tav tm="100000">
                                          <p:val>
                                            <p:strVal val="#ppt_w"/>
                                          </p:val>
                                        </p:tav>
                                      </p:tavLst>
                                    </p:anim>
                                    <p:anim calcmode="lin" valueType="num">
                                      <p:cBhvr>
                                        <p:cTn id="17" dur="500" fill="hold"/>
                                        <p:tgtEl>
                                          <p:spTgt spid="6"/>
                                        </p:tgtEl>
                                        <p:attrNameLst>
                                          <p:attrName>ppt_h</p:attrName>
                                        </p:attrNameLst>
                                      </p:cBhvr>
                                      <p:tavLst>
                                        <p:tav tm="0">
                                          <p:val>
                                            <p:fltVal val="0"/>
                                          </p:val>
                                        </p:tav>
                                        <p:tav tm="100000">
                                          <p:val>
                                            <p:strVal val="#ppt_h"/>
                                          </p:val>
                                        </p:tav>
                                      </p:tavLst>
                                    </p:anim>
                                    <p:animEffect transition="in" filter="fade">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C21F05-7E67-4A34-BEF5-F8EE751F852A}"/>
              </a:ext>
            </a:extLst>
          </p:cNvPr>
          <p:cNvSpPr>
            <a:spLocks noGrp="1"/>
          </p:cNvSpPr>
          <p:nvPr>
            <p:ph type="title"/>
          </p:nvPr>
        </p:nvSpPr>
        <p:spPr>
          <a:xfrm>
            <a:off x="395536" y="478895"/>
            <a:ext cx="7499178" cy="994306"/>
          </a:xfrm>
        </p:spPr>
        <p:txBody>
          <a:bodyPr/>
          <a:lstStyle/>
          <a:p>
            <a:r>
              <a:rPr lang="en-GB" dirty="0"/>
              <a:t>What Makes a Good Learner?</a:t>
            </a:r>
          </a:p>
        </p:txBody>
      </p:sp>
      <p:pic>
        <p:nvPicPr>
          <p:cNvPr id="3" name="Whole Class">
            <a:extLst>
              <a:ext uri="{FF2B5EF4-FFF2-40B4-BE49-F238E27FC236}">
                <a16:creationId xmlns:a16="http://schemas.microsoft.com/office/drawing/2014/main" id="{29FA4C18-61DB-485E-9AF2-2538FF590BD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552800" y="543600"/>
            <a:ext cx="1238498" cy="864000"/>
          </a:xfrm>
          <a:prstGeom prst="rect">
            <a:avLst/>
          </a:prstGeom>
        </p:spPr>
      </p:pic>
      <p:sp>
        <p:nvSpPr>
          <p:cNvPr id="14" name="Rectangle 13">
            <a:hlinkClick r:id="rId3" action="ppaction://hlinksldjump"/>
            <a:extLst>
              <a:ext uri="{FF2B5EF4-FFF2-40B4-BE49-F238E27FC236}">
                <a16:creationId xmlns:a16="http://schemas.microsoft.com/office/drawing/2014/main" id="{0C7FD978-88DB-471F-9145-153F4578CEBE}"/>
              </a:ext>
            </a:extLst>
          </p:cNvPr>
          <p:cNvSpPr/>
          <p:nvPr/>
        </p:nvSpPr>
        <p:spPr>
          <a:xfrm>
            <a:off x="755650" y="1556365"/>
            <a:ext cx="1800000" cy="1440000"/>
          </a:xfrm>
          <a:prstGeom prst="rect">
            <a:avLst/>
          </a:prstGeom>
          <a:solidFill>
            <a:srgbClr val="7767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Twinkl"/>
                <a:ea typeface="+mn-ea"/>
                <a:cs typeface="+mn-cs"/>
              </a:rPr>
              <a:t>how we view challenge</a:t>
            </a:r>
          </a:p>
        </p:txBody>
      </p:sp>
      <p:sp>
        <p:nvSpPr>
          <p:cNvPr id="15" name="Rectangle 14">
            <a:hlinkClick r:id="rId4" action="ppaction://hlinksldjump"/>
            <a:extLst>
              <a:ext uri="{FF2B5EF4-FFF2-40B4-BE49-F238E27FC236}">
                <a16:creationId xmlns:a16="http://schemas.microsoft.com/office/drawing/2014/main" id="{A37B2CC4-1031-45F1-B6D9-DA9EB4B1442A}"/>
              </a:ext>
            </a:extLst>
          </p:cNvPr>
          <p:cNvSpPr/>
          <p:nvPr/>
        </p:nvSpPr>
        <p:spPr>
          <a:xfrm>
            <a:off x="2699883" y="1556951"/>
            <a:ext cx="1800000" cy="1440000"/>
          </a:xfrm>
          <a:prstGeom prst="rect">
            <a:avLst/>
          </a:prstGeom>
          <a:solidFill>
            <a:srgbClr val="7767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Twinkl"/>
                <a:ea typeface="+mn-ea"/>
                <a:cs typeface="+mn-cs"/>
              </a:rPr>
              <a:t>asking questions</a:t>
            </a:r>
          </a:p>
        </p:txBody>
      </p:sp>
      <p:sp>
        <p:nvSpPr>
          <p:cNvPr id="21" name="Rectangle 20">
            <a:hlinkClick r:id="rId5" action="ppaction://hlinksldjump"/>
            <a:extLst>
              <a:ext uri="{FF2B5EF4-FFF2-40B4-BE49-F238E27FC236}">
                <a16:creationId xmlns:a16="http://schemas.microsoft.com/office/drawing/2014/main" id="{5D0CCEC0-0E70-44D4-9D1A-1901DEBBBACF}"/>
              </a:ext>
            </a:extLst>
          </p:cNvPr>
          <p:cNvSpPr/>
          <p:nvPr/>
        </p:nvSpPr>
        <p:spPr>
          <a:xfrm>
            <a:off x="6588350" y="3101554"/>
            <a:ext cx="1800000" cy="1440000"/>
          </a:xfrm>
          <a:prstGeom prst="rect">
            <a:avLst/>
          </a:prstGeom>
          <a:solidFill>
            <a:srgbClr val="7767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Twinkl"/>
                <a:ea typeface="+mn-ea"/>
                <a:cs typeface="+mn-cs"/>
              </a:rPr>
              <a:t>learning from our mistakes</a:t>
            </a:r>
          </a:p>
        </p:txBody>
      </p:sp>
      <p:sp>
        <p:nvSpPr>
          <p:cNvPr id="19" name="Rectangle 18">
            <a:hlinkClick r:id="rId6" action="ppaction://hlinksldjump"/>
            <a:extLst>
              <a:ext uri="{FF2B5EF4-FFF2-40B4-BE49-F238E27FC236}">
                <a16:creationId xmlns:a16="http://schemas.microsoft.com/office/drawing/2014/main" id="{45DEA492-0F07-444A-838C-4AFABFA44202}"/>
              </a:ext>
            </a:extLst>
          </p:cNvPr>
          <p:cNvSpPr/>
          <p:nvPr/>
        </p:nvSpPr>
        <p:spPr>
          <a:xfrm>
            <a:off x="2699883" y="3108478"/>
            <a:ext cx="1800000" cy="1440000"/>
          </a:xfrm>
          <a:prstGeom prst="rect">
            <a:avLst/>
          </a:prstGeom>
          <a:solidFill>
            <a:srgbClr val="7767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Twinkl"/>
                <a:ea typeface="+mn-ea"/>
                <a:cs typeface="+mn-cs"/>
              </a:rPr>
              <a:t>watching and listening carefully</a:t>
            </a:r>
          </a:p>
        </p:txBody>
      </p:sp>
      <p:sp>
        <p:nvSpPr>
          <p:cNvPr id="16" name="Rectangle 15">
            <a:hlinkClick r:id="rId7" action="ppaction://hlinksldjump"/>
            <a:extLst>
              <a:ext uri="{FF2B5EF4-FFF2-40B4-BE49-F238E27FC236}">
                <a16:creationId xmlns:a16="http://schemas.microsoft.com/office/drawing/2014/main" id="{B96A8E2C-217C-4734-9ECA-AB0F4089BA29}"/>
              </a:ext>
            </a:extLst>
          </p:cNvPr>
          <p:cNvSpPr/>
          <p:nvPr/>
        </p:nvSpPr>
        <p:spPr>
          <a:xfrm>
            <a:off x="4644116" y="1549441"/>
            <a:ext cx="1800000" cy="1440000"/>
          </a:xfrm>
          <a:prstGeom prst="rect">
            <a:avLst/>
          </a:prstGeom>
          <a:solidFill>
            <a:srgbClr val="7767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Twinkl"/>
                <a:ea typeface="+mn-ea"/>
                <a:cs typeface="+mn-cs"/>
              </a:rPr>
              <a:t>learning from others’ success</a:t>
            </a:r>
          </a:p>
        </p:txBody>
      </p:sp>
      <p:sp>
        <p:nvSpPr>
          <p:cNvPr id="20" name="Rectangle 19">
            <a:hlinkClick r:id="rId8" action="ppaction://hlinksldjump"/>
            <a:extLst>
              <a:ext uri="{FF2B5EF4-FFF2-40B4-BE49-F238E27FC236}">
                <a16:creationId xmlns:a16="http://schemas.microsoft.com/office/drawing/2014/main" id="{B1FB217E-161A-40D4-A746-8C965B0477D3}"/>
              </a:ext>
            </a:extLst>
          </p:cNvPr>
          <p:cNvSpPr/>
          <p:nvPr/>
        </p:nvSpPr>
        <p:spPr>
          <a:xfrm>
            <a:off x="4644116" y="3101554"/>
            <a:ext cx="1800000" cy="1440000"/>
          </a:xfrm>
          <a:prstGeom prst="rect">
            <a:avLst/>
          </a:prstGeom>
          <a:solidFill>
            <a:srgbClr val="7767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Twinkl"/>
                <a:ea typeface="+mn-ea"/>
                <a:cs typeface="+mn-cs"/>
              </a:rPr>
              <a:t>sharing ideas</a:t>
            </a:r>
          </a:p>
        </p:txBody>
      </p:sp>
      <p:sp>
        <p:nvSpPr>
          <p:cNvPr id="23" name="Rectangle 22">
            <a:hlinkClick r:id="rId9" action="ppaction://hlinksldjump"/>
            <a:extLst>
              <a:ext uri="{FF2B5EF4-FFF2-40B4-BE49-F238E27FC236}">
                <a16:creationId xmlns:a16="http://schemas.microsoft.com/office/drawing/2014/main" id="{B252B7DF-7EF9-4154-A71F-017A56DF3A4F}"/>
              </a:ext>
            </a:extLst>
          </p:cNvPr>
          <p:cNvSpPr/>
          <p:nvPr/>
        </p:nvSpPr>
        <p:spPr>
          <a:xfrm>
            <a:off x="4657627" y="4649690"/>
            <a:ext cx="3730723" cy="1440000"/>
          </a:xfrm>
          <a:prstGeom prst="rect">
            <a:avLst/>
          </a:prstGeom>
          <a:solidFill>
            <a:srgbClr val="7767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Twinkl"/>
                <a:ea typeface="+mn-ea"/>
                <a:cs typeface="+mn-cs"/>
              </a:rPr>
              <a:t>trying a different approach</a:t>
            </a:r>
          </a:p>
        </p:txBody>
      </p:sp>
      <p:sp>
        <p:nvSpPr>
          <p:cNvPr id="22" name="Rectangle 21">
            <a:hlinkClick r:id="rId10" action="ppaction://hlinksldjump"/>
            <a:extLst>
              <a:ext uri="{FF2B5EF4-FFF2-40B4-BE49-F238E27FC236}">
                <a16:creationId xmlns:a16="http://schemas.microsoft.com/office/drawing/2014/main" id="{63E0B596-86ED-4154-84F3-0DE5D4D8415B}"/>
              </a:ext>
            </a:extLst>
          </p:cNvPr>
          <p:cNvSpPr/>
          <p:nvPr/>
        </p:nvSpPr>
        <p:spPr>
          <a:xfrm>
            <a:off x="755650" y="4649690"/>
            <a:ext cx="3730725" cy="1440000"/>
          </a:xfrm>
          <a:prstGeom prst="rect">
            <a:avLst/>
          </a:prstGeom>
          <a:solidFill>
            <a:srgbClr val="7767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Twinkl"/>
                <a:ea typeface="+mn-ea"/>
                <a:cs typeface="+mn-cs"/>
              </a:rPr>
              <a:t>lots of practice</a:t>
            </a:r>
          </a:p>
        </p:txBody>
      </p:sp>
      <p:sp>
        <p:nvSpPr>
          <p:cNvPr id="18" name="Rectangle 17">
            <a:hlinkClick r:id="rId11" action="ppaction://hlinksldjump"/>
            <a:extLst>
              <a:ext uri="{FF2B5EF4-FFF2-40B4-BE49-F238E27FC236}">
                <a16:creationId xmlns:a16="http://schemas.microsoft.com/office/drawing/2014/main" id="{E8584777-97EF-40BA-B1D1-E7C3E530D21E}"/>
              </a:ext>
            </a:extLst>
          </p:cNvPr>
          <p:cNvSpPr/>
          <p:nvPr/>
        </p:nvSpPr>
        <p:spPr>
          <a:xfrm>
            <a:off x="755650" y="3106843"/>
            <a:ext cx="1800000" cy="1440000"/>
          </a:xfrm>
          <a:prstGeom prst="rect">
            <a:avLst/>
          </a:prstGeom>
          <a:solidFill>
            <a:srgbClr val="7767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Twinkl"/>
                <a:ea typeface="+mn-ea"/>
                <a:cs typeface="+mn-cs"/>
              </a:rPr>
              <a:t>believing in yourself</a:t>
            </a:r>
          </a:p>
        </p:txBody>
      </p:sp>
      <p:sp>
        <p:nvSpPr>
          <p:cNvPr id="17" name="Rectangle 16">
            <a:hlinkClick r:id="rId12" action="ppaction://hlinksldjump"/>
            <a:extLst>
              <a:ext uri="{FF2B5EF4-FFF2-40B4-BE49-F238E27FC236}">
                <a16:creationId xmlns:a16="http://schemas.microsoft.com/office/drawing/2014/main" id="{A6C26FA8-0D92-4229-A437-F833173428A8}"/>
              </a:ext>
            </a:extLst>
          </p:cNvPr>
          <p:cNvSpPr/>
          <p:nvPr/>
        </p:nvSpPr>
        <p:spPr>
          <a:xfrm>
            <a:off x="6588350" y="1556952"/>
            <a:ext cx="1800000" cy="1440000"/>
          </a:xfrm>
          <a:prstGeom prst="rect">
            <a:avLst/>
          </a:prstGeom>
          <a:solidFill>
            <a:srgbClr val="7767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Twinkl"/>
                <a:ea typeface="+mn-ea"/>
                <a:cs typeface="+mn-cs"/>
              </a:rPr>
              <a:t>getting help when needed</a:t>
            </a:r>
          </a:p>
        </p:txBody>
      </p:sp>
      <p:sp>
        <p:nvSpPr>
          <p:cNvPr id="35" name="Rectangle: Rounded Corners 34">
            <a:hlinkClick r:id="rId13" action="ppaction://hlinksldjump"/>
            <a:extLst>
              <a:ext uri="{FF2B5EF4-FFF2-40B4-BE49-F238E27FC236}">
                <a16:creationId xmlns:a16="http://schemas.microsoft.com/office/drawing/2014/main" id="{6FAD58A7-21ED-4470-A4FD-FA16BEDEC213}"/>
              </a:ext>
            </a:extLst>
          </p:cNvPr>
          <p:cNvSpPr/>
          <p:nvPr/>
        </p:nvSpPr>
        <p:spPr>
          <a:xfrm>
            <a:off x="7812286" y="6008366"/>
            <a:ext cx="1152128" cy="612068"/>
          </a:xfrm>
          <a:prstGeom prst="roundRect">
            <a:avLst/>
          </a:prstGeom>
          <a:solidFill>
            <a:schemeClr val="accent2"/>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Twinkl"/>
                <a:ea typeface="+mn-ea"/>
                <a:cs typeface="+mn-cs"/>
              </a:rPr>
              <a:t>Next</a:t>
            </a:r>
          </a:p>
        </p:txBody>
      </p:sp>
    </p:spTree>
    <p:extLst>
      <p:ext uri="{BB962C8B-B14F-4D97-AF65-F5344CB8AC3E}">
        <p14:creationId xmlns:p14="http://schemas.microsoft.com/office/powerpoint/2010/main" val="765352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500"/>
                                        <p:tgtEl>
                                          <p:spTgt spid="21"/>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fade">
                                      <p:cBhvr>
                                        <p:cTn id="39" dur="500"/>
                                        <p:tgtEl>
                                          <p:spTgt spid="22"/>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fade">
                                      <p:cBhvr>
                                        <p:cTn id="43" dur="500"/>
                                        <p:tgtEl>
                                          <p:spTgt spid="23"/>
                                        </p:tgtEl>
                                      </p:cBhvr>
                                    </p:animEffect>
                                  </p:childTnLst>
                                </p:cTn>
                              </p:par>
                            </p:childTnLst>
                          </p:cTn>
                        </p:par>
                        <p:par>
                          <p:cTn id="44" fill="hold">
                            <p:stCondLst>
                              <p:cond delay="5000"/>
                            </p:stCondLst>
                            <p:childTnLst>
                              <p:par>
                                <p:cTn id="45" presetID="32" presetClass="emph" presetSubtype="0" fill="hold" grpId="1" nodeType="afterEffect">
                                  <p:stCondLst>
                                    <p:cond delay="0"/>
                                  </p:stCondLst>
                                  <p:childTnLst>
                                    <p:animRot by="120000">
                                      <p:cBhvr>
                                        <p:cTn id="46" dur="100" fill="hold">
                                          <p:stCondLst>
                                            <p:cond delay="0"/>
                                          </p:stCondLst>
                                        </p:cTn>
                                        <p:tgtEl>
                                          <p:spTgt spid="14"/>
                                        </p:tgtEl>
                                        <p:attrNameLst>
                                          <p:attrName>r</p:attrName>
                                        </p:attrNameLst>
                                      </p:cBhvr>
                                    </p:animRot>
                                    <p:animRot by="-240000">
                                      <p:cBhvr>
                                        <p:cTn id="47" dur="200" fill="hold">
                                          <p:stCondLst>
                                            <p:cond delay="200"/>
                                          </p:stCondLst>
                                        </p:cTn>
                                        <p:tgtEl>
                                          <p:spTgt spid="14"/>
                                        </p:tgtEl>
                                        <p:attrNameLst>
                                          <p:attrName>r</p:attrName>
                                        </p:attrNameLst>
                                      </p:cBhvr>
                                    </p:animRot>
                                    <p:animRot by="240000">
                                      <p:cBhvr>
                                        <p:cTn id="48" dur="200" fill="hold">
                                          <p:stCondLst>
                                            <p:cond delay="400"/>
                                          </p:stCondLst>
                                        </p:cTn>
                                        <p:tgtEl>
                                          <p:spTgt spid="14"/>
                                        </p:tgtEl>
                                        <p:attrNameLst>
                                          <p:attrName>r</p:attrName>
                                        </p:attrNameLst>
                                      </p:cBhvr>
                                    </p:animRot>
                                    <p:animRot by="-240000">
                                      <p:cBhvr>
                                        <p:cTn id="49" dur="200" fill="hold">
                                          <p:stCondLst>
                                            <p:cond delay="600"/>
                                          </p:stCondLst>
                                        </p:cTn>
                                        <p:tgtEl>
                                          <p:spTgt spid="14"/>
                                        </p:tgtEl>
                                        <p:attrNameLst>
                                          <p:attrName>r</p:attrName>
                                        </p:attrNameLst>
                                      </p:cBhvr>
                                    </p:animRot>
                                    <p:animRot by="120000">
                                      <p:cBhvr>
                                        <p:cTn id="50" dur="200" fill="hold">
                                          <p:stCondLst>
                                            <p:cond delay="80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15" grpId="0" animBg="1"/>
      <p:bldP spid="21" grpId="0" animBg="1"/>
      <p:bldP spid="19" grpId="0" animBg="1"/>
      <p:bldP spid="16" grpId="0" animBg="1"/>
      <p:bldP spid="20" grpId="0" animBg="1"/>
      <p:bldP spid="23" grpId="0" animBg="1"/>
      <p:bldP spid="22" grpId="0" animBg="1"/>
      <p:bldP spid="18" grpId="0" animBg="1"/>
      <p:bldP spid="17" grpId="0" animBg="1"/>
    </p:bld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 name="bg">
            <a:extLst>
              <a:ext uri="{FF2B5EF4-FFF2-40B4-BE49-F238E27FC236}">
                <a16:creationId xmlns:a16="http://schemas.microsoft.com/office/drawing/2014/main" id="{CBE178BC-6DBF-493F-B3D7-903F71B53F38}"/>
              </a:ext>
            </a:extLst>
          </p:cNvPr>
          <p:cNvSpPr/>
          <p:nvPr/>
        </p:nvSpPr>
        <p:spPr>
          <a:xfrm>
            <a:off x="400185" y="368660"/>
            <a:ext cx="8334100" cy="6120680"/>
          </a:xfrm>
          <a:prstGeom prst="rect">
            <a:avLst/>
          </a:prstGeom>
          <a:solidFill>
            <a:srgbClr val="7767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inkl"/>
              <a:ea typeface="+mn-ea"/>
              <a:cs typeface="+mn-cs"/>
            </a:endParaRPr>
          </a:p>
        </p:txBody>
      </p:sp>
      <p:pic>
        <p:nvPicPr>
          <p:cNvPr id="13" name="border" descr="A screen shot of a computer&#10;&#10;Description automatically generated">
            <a:extLst>
              <a:ext uri="{FF2B5EF4-FFF2-40B4-BE49-F238E27FC236}">
                <a16:creationId xmlns:a16="http://schemas.microsoft.com/office/drawing/2014/main" id="{0E23CCAC-BC63-4598-87DF-E374E53A241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1" name="Rectangle 10">
            <a:extLst>
              <a:ext uri="{FF2B5EF4-FFF2-40B4-BE49-F238E27FC236}">
                <a16:creationId xmlns:a16="http://schemas.microsoft.com/office/drawing/2014/main" id="{468D676F-B1EB-480A-8D39-153DF9D0BC88}"/>
              </a:ext>
            </a:extLst>
          </p:cNvPr>
          <p:cNvSpPr/>
          <p:nvPr/>
        </p:nvSpPr>
        <p:spPr>
          <a:xfrm>
            <a:off x="763935" y="2460011"/>
            <a:ext cx="5896297" cy="792816"/>
          </a:xfrm>
          <a:prstGeom prst="rect">
            <a:avLst/>
          </a:prstGeom>
          <a:solidFill>
            <a:srgbClr val="ED6C76"/>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Twinkl"/>
                <a:ea typeface="+mn-ea"/>
                <a:cs typeface="+mn-cs"/>
              </a:rPr>
              <a:t>But if we find something easy, are we </a:t>
            </a:r>
            <a:br>
              <a:rPr kumimoji="0" lang="en-GB" sz="1800" b="0" i="0" u="none" strike="noStrike" kern="1200" cap="none" spc="0" normalizeH="0" baseline="0" noProof="0" dirty="0">
                <a:ln>
                  <a:noFill/>
                </a:ln>
                <a:solidFill>
                  <a:prstClr val="white"/>
                </a:solidFill>
                <a:effectLst/>
                <a:uLnTx/>
                <a:uFillTx/>
                <a:latin typeface="Twinkl"/>
                <a:ea typeface="+mn-ea"/>
                <a:cs typeface="+mn-cs"/>
              </a:rPr>
            </a:br>
            <a:r>
              <a:rPr kumimoji="0" lang="en-GB" sz="1800" b="0" i="0" u="none" strike="noStrike" kern="1200" cap="none" spc="0" normalizeH="0" baseline="0" noProof="0" dirty="0">
                <a:ln>
                  <a:noFill/>
                </a:ln>
                <a:solidFill>
                  <a:prstClr val="white"/>
                </a:solidFill>
                <a:effectLst/>
                <a:uLnTx/>
                <a:uFillTx/>
                <a:latin typeface="Twinkl"/>
                <a:ea typeface="+mn-ea"/>
                <a:cs typeface="+mn-cs"/>
              </a:rPr>
              <a:t>actually learning?</a:t>
            </a:r>
          </a:p>
        </p:txBody>
      </p:sp>
      <p:sp>
        <p:nvSpPr>
          <p:cNvPr id="12" name="Rectangle 11">
            <a:extLst>
              <a:ext uri="{FF2B5EF4-FFF2-40B4-BE49-F238E27FC236}">
                <a16:creationId xmlns:a16="http://schemas.microsoft.com/office/drawing/2014/main" id="{C4334A3B-8C5B-4AF3-863D-FDFCB6F7A1AE}"/>
              </a:ext>
            </a:extLst>
          </p:cNvPr>
          <p:cNvSpPr/>
          <p:nvPr/>
        </p:nvSpPr>
        <p:spPr>
          <a:xfrm>
            <a:off x="763935" y="4146968"/>
            <a:ext cx="5608265" cy="792816"/>
          </a:xfrm>
          <a:prstGeom prst="rect">
            <a:avLst/>
          </a:prstGeom>
          <a:solidFill>
            <a:srgbClr val="ED6C76"/>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Twinkl"/>
                <a:ea typeface="+mn-ea"/>
                <a:cs typeface="+mn-cs"/>
              </a:rPr>
              <a:t>Succeeding at something that was a real </a:t>
            </a:r>
            <a:br>
              <a:rPr kumimoji="0" lang="en-GB" sz="1800" b="0" i="0" u="none" strike="noStrike" kern="1200" cap="none" spc="0" normalizeH="0" baseline="0" noProof="0" dirty="0">
                <a:ln>
                  <a:noFill/>
                </a:ln>
                <a:solidFill>
                  <a:prstClr val="white"/>
                </a:solidFill>
                <a:effectLst/>
                <a:uLnTx/>
                <a:uFillTx/>
                <a:latin typeface="Twinkl"/>
                <a:ea typeface="+mn-ea"/>
                <a:cs typeface="+mn-cs"/>
              </a:rPr>
            </a:br>
            <a:r>
              <a:rPr kumimoji="0" lang="en-GB" sz="1800" b="0" i="0" u="none" strike="noStrike" kern="1200" cap="none" spc="0" normalizeH="0" baseline="0" noProof="0" dirty="0">
                <a:ln>
                  <a:noFill/>
                </a:ln>
                <a:solidFill>
                  <a:prstClr val="white"/>
                </a:solidFill>
                <a:effectLst/>
                <a:uLnTx/>
                <a:uFillTx/>
                <a:latin typeface="Twinkl"/>
                <a:ea typeface="+mn-ea"/>
                <a:cs typeface="+mn-cs"/>
              </a:rPr>
              <a:t>challenge, after initially failing, feels AMAZING!</a:t>
            </a:r>
          </a:p>
        </p:txBody>
      </p:sp>
      <p:sp>
        <p:nvSpPr>
          <p:cNvPr id="2" name="Title 1">
            <a:extLst>
              <a:ext uri="{FF2B5EF4-FFF2-40B4-BE49-F238E27FC236}">
                <a16:creationId xmlns:a16="http://schemas.microsoft.com/office/drawing/2014/main" id="{5A52AC6D-88B2-4D57-8E2D-69D27845C826}"/>
              </a:ext>
            </a:extLst>
          </p:cNvPr>
          <p:cNvSpPr>
            <a:spLocks noGrp="1"/>
          </p:cNvSpPr>
          <p:nvPr>
            <p:ph type="title"/>
          </p:nvPr>
        </p:nvSpPr>
        <p:spPr/>
        <p:txBody>
          <a:bodyPr/>
          <a:lstStyle/>
          <a:p>
            <a:r>
              <a:rPr lang="en-GB" sz="3200" dirty="0">
                <a:solidFill>
                  <a:schemeClr val="bg1"/>
                </a:solidFill>
              </a:rPr>
              <a:t>How We View Challenge</a:t>
            </a:r>
          </a:p>
        </p:txBody>
      </p:sp>
      <p:sp>
        <p:nvSpPr>
          <p:cNvPr id="3" name="Rectangle 2">
            <a:extLst>
              <a:ext uri="{FF2B5EF4-FFF2-40B4-BE49-F238E27FC236}">
                <a16:creationId xmlns:a16="http://schemas.microsoft.com/office/drawing/2014/main" id="{B9C859FB-0DF0-49FC-BF1B-E11FB3E85DCA}"/>
              </a:ext>
            </a:extLst>
          </p:cNvPr>
          <p:cNvSpPr/>
          <p:nvPr/>
        </p:nvSpPr>
        <p:spPr>
          <a:xfrm>
            <a:off x="755576" y="1412776"/>
            <a:ext cx="4572000"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Twinkl"/>
                <a:ea typeface="+mn-ea"/>
                <a:cs typeface="+mn-cs"/>
              </a:rPr>
              <a:t>We often prefer learning things we find easier. It gives an easier chance of success and succeeding at something feels good.</a:t>
            </a:r>
          </a:p>
        </p:txBody>
      </p:sp>
      <p:sp>
        <p:nvSpPr>
          <p:cNvPr id="5" name="Rectangle 4">
            <a:extLst>
              <a:ext uri="{FF2B5EF4-FFF2-40B4-BE49-F238E27FC236}">
                <a16:creationId xmlns:a16="http://schemas.microsoft.com/office/drawing/2014/main" id="{AC730934-39E7-4D33-8DF0-618739C3E8EE}"/>
              </a:ext>
            </a:extLst>
          </p:cNvPr>
          <p:cNvSpPr/>
          <p:nvPr/>
        </p:nvSpPr>
        <p:spPr>
          <a:xfrm>
            <a:off x="755576" y="3376732"/>
            <a:ext cx="4572000" cy="64633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Twinkl"/>
                <a:ea typeface="+mn-ea"/>
                <a:cs typeface="+mn-cs"/>
              </a:rPr>
              <a:t>Have you ever succeeded at something you found really hard?</a:t>
            </a:r>
          </a:p>
        </p:txBody>
      </p:sp>
      <p:sp>
        <p:nvSpPr>
          <p:cNvPr id="7" name="Rectangle 6">
            <a:extLst>
              <a:ext uri="{FF2B5EF4-FFF2-40B4-BE49-F238E27FC236}">
                <a16:creationId xmlns:a16="http://schemas.microsoft.com/office/drawing/2014/main" id="{F5AB93A4-1ACD-4059-B85A-7D7E8AED1177}"/>
              </a:ext>
            </a:extLst>
          </p:cNvPr>
          <p:cNvSpPr/>
          <p:nvPr/>
        </p:nvSpPr>
        <p:spPr>
          <a:xfrm>
            <a:off x="763935" y="5063691"/>
            <a:ext cx="5320233"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Twinkl"/>
                <a:ea typeface="+mn-ea"/>
                <a:cs typeface="+mn-cs"/>
              </a:rPr>
              <a:t>We need to see challenge as a good thing, not a bad thing. Challenge means we are stretching our brains, learning and improving. Bring it on!</a:t>
            </a:r>
          </a:p>
        </p:txBody>
      </p:sp>
      <p:pic>
        <p:nvPicPr>
          <p:cNvPr id="8" name="Whole Class">
            <a:extLst>
              <a:ext uri="{FF2B5EF4-FFF2-40B4-BE49-F238E27FC236}">
                <a16:creationId xmlns:a16="http://schemas.microsoft.com/office/drawing/2014/main" id="{CD30176D-7FF3-44AC-BA0E-DDC0A7059E0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52800" y="543600"/>
            <a:ext cx="1238498" cy="864000"/>
          </a:xfrm>
          <a:prstGeom prst="rect">
            <a:avLst/>
          </a:prstGeom>
        </p:spPr>
      </p:pic>
      <p:pic>
        <p:nvPicPr>
          <p:cNvPr id="10" name="Picture 9">
            <a:extLst>
              <a:ext uri="{FF2B5EF4-FFF2-40B4-BE49-F238E27FC236}">
                <a16:creationId xmlns:a16="http://schemas.microsoft.com/office/drawing/2014/main" id="{38C0EBEE-9089-4B2A-8345-FAA0CEC5066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5940152" y="1268760"/>
            <a:ext cx="2232248" cy="5336513"/>
          </a:xfrm>
          <a:prstGeom prst="rect">
            <a:avLst/>
          </a:prstGeom>
        </p:spPr>
      </p:pic>
      <p:sp>
        <p:nvSpPr>
          <p:cNvPr id="15" name="Back">
            <a:hlinkClick r:id="rId5" action="ppaction://hlinksldjump"/>
            <a:extLst>
              <a:ext uri="{FF2B5EF4-FFF2-40B4-BE49-F238E27FC236}">
                <a16:creationId xmlns:a16="http://schemas.microsoft.com/office/drawing/2014/main" id="{FDFFB501-FEDF-408D-9833-8C501A296045}"/>
              </a:ext>
            </a:extLst>
          </p:cNvPr>
          <p:cNvSpPr/>
          <p:nvPr/>
        </p:nvSpPr>
        <p:spPr>
          <a:xfrm>
            <a:off x="187871" y="237566"/>
            <a:ext cx="1152128" cy="612068"/>
          </a:xfrm>
          <a:prstGeom prst="roundRect">
            <a:avLst/>
          </a:prstGeom>
          <a:solidFill>
            <a:schemeClr val="accent2"/>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Twinkl"/>
                <a:ea typeface="+mn-ea"/>
                <a:cs typeface="+mn-cs"/>
              </a:rPr>
              <a:t>Back</a:t>
            </a:r>
          </a:p>
        </p:txBody>
      </p:sp>
    </p:spTree>
    <p:extLst>
      <p:ext uri="{BB962C8B-B14F-4D97-AF65-F5344CB8AC3E}">
        <p14:creationId xmlns:p14="http://schemas.microsoft.com/office/powerpoint/2010/main" val="25377951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par>
                          <p:cTn id="13" fill="hold">
                            <p:stCondLst>
                              <p:cond delay="500"/>
                            </p:stCondLst>
                            <p:childTnLst>
                              <p:par>
                                <p:cTn id="14" presetID="22" presetClass="entr" presetSubtype="2"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right)">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right)">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3" grpId="0"/>
      <p:bldP spid="5" grpId="0"/>
      <p:bldP spid="7" grpId="0"/>
    </p:bld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bg">
            <a:extLst>
              <a:ext uri="{FF2B5EF4-FFF2-40B4-BE49-F238E27FC236}">
                <a16:creationId xmlns:a16="http://schemas.microsoft.com/office/drawing/2014/main" id="{F283B715-2BD8-43B0-B7A6-14D79A36967D}"/>
              </a:ext>
            </a:extLst>
          </p:cNvPr>
          <p:cNvSpPr/>
          <p:nvPr/>
        </p:nvSpPr>
        <p:spPr>
          <a:xfrm>
            <a:off x="400185" y="368660"/>
            <a:ext cx="8334100" cy="6120680"/>
          </a:xfrm>
          <a:prstGeom prst="rect">
            <a:avLst/>
          </a:prstGeom>
          <a:solidFill>
            <a:srgbClr val="7767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inkl"/>
              <a:ea typeface="+mn-ea"/>
              <a:cs typeface="+mn-cs"/>
            </a:endParaRPr>
          </a:p>
        </p:txBody>
      </p:sp>
      <p:sp>
        <p:nvSpPr>
          <p:cNvPr id="8" name="Rectangle 7">
            <a:extLst>
              <a:ext uri="{FF2B5EF4-FFF2-40B4-BE49-F238E27FC236}">
                <a16:creationId xmlns:a16="http://schemas.microsoft.com/office/drawing/2014/main" id="{26D718C3-8A72-4238-B325-C9558DD0AD67}"/>
              </a:ext>
            </a:extLst>
          </p:cNvPr>
          <p:cNvSpPr/>
          <p:nvPr/>
        </p:nvSpPr>
        <p:spPr>
          <a:xfrm>
            <a:off x="755576" y="3514630"/>
            <a:ext cx="4896544" cy="1354530"/>
          </a:xfrm>
          <a:prstGeom prst="rect">
            <a:avLst/>
          </a:prstGeom>
          <a:solidFill>
            <a:srgbClr val="ED6C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inkl"/>
              <a:ea typeface="+mn-ea"/>
              <a:cs typeface="+mn-cs"/>
            </a:endParaRPr>
          </a:p>
        </p:txBody>
      </p:sp>
      <p:sp>
        <p:nvSpPr>
          <p:cNvPr id="4" name="Rectangle 3">
            <a:extLst>
              <a:ext uri="{FF2B5EF4-FFF2-40B4-BE49-F238E27FC236}">
                <a16:creationId xmlns:a16="http://schemas.microsoft.com/office/drawing/2014/main" id="{A417EBF1-3271-4DE9-B02A-8C1C9D763518}"/>
              </a:ext>
            </a:extLst>
          </p:cNvPr>
          <p:cNvSpPr/>
          <p:nvPr/>
        </p:nvSpPr>
        <p:spPr>
          <a:xfrm>
            <a:off x="827584" y="3591731"/>
            <a:ext cx="4248472"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Twinkl"/>
                <a:ea typeface="+mn-ea"/>
                <a:cs typeface="+mn-cs"/>
              </a:rPr>
              <a:t>Asking good questions involves you in learning and means you get the information you want at the time you want it.</a:t>
            </a:r>
          </a:p>
        </p:txBody>
      </p:sp>
      <p:pic>
        <p:nvPicPr>
          <p:cNvPr id="7" name="Picture 6">
            <a:extLst>
              <a:ext uri="{FF2B5EF4-FFF2-40B4-BE49-F238E27FC236}">
                <a16:creationId xmlns:a16="http://schemas.microsoft.com/office/drawing/2014/main" id="{51E71766-F653-48D2-BA91-742484D950D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275856" y="1604295"/>
            <a:ext cx="5868144" cy="4774810"/>
          </a:xfrm>
          <a:prstGeom prst="rect">
            <a:avLst/>
          </a:prstGeom>
        </p:spPr>
      </p:pic>
      <p:pic>
        <p:nvPicPr>
          <p:cNvPr id="11" name="border" descr="A screen shot of a computer&#10;&#10;Description automatically generated">
            <a:extLst>
              <a:ext uri="{FF2B5EF4-FFF2-40B4-BE49-F238E27FC236}">
                <a16:creationId xmlns:a16="http://schemas.microsoft.com/office/drawing/2014/main" id="{65BD55D0-A13E-4952-9DFB-A124391AE22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3" name="Back">
            <a:hlinkClick r:id="rId4" action="ppaction://hlinksldjump"/>
            <a:extLst>
              <a:ext uri="{FF2B5EF4-FFF2-40B4-BE49-F238E27FC236}">
                <a16:creationId xmlns:a16="http://schemas.microsoft.com/office/drawing/2014/main" id="{B7EFEF5D-EB98-4329-8ACC-67A430177EFE}"/>
              </a:ext>
            </a:extLst>
          </p:cNvPr>
          <p:cNvSpPr/>
          <p:nvPr/>
        </p:nvSpPr>
        <p:spPr>
          <a:xfrm>
            <a:off x="187871" y="237566"/>
            <a:ext cx="1152128" cy="612068"/>
          </a:xfrm>
          <a:prstGeom prst="roundRect">
            <a:avLst/>
          </a:prstGeom>
          <a:solidFill>
            <a:schemeClr val="accent2"/>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Twinkl"/>
                <a:ea typeface="+mn-ea"/>
                <a:cs typeface="+mn-cs"/>
              </a:rPr>
              <a:t>Back</a:t>
            </a:r>
          </a:p>
        </p:txBody>
      </p:sp>
      <p:sp>
        <p:nvSpPr>
          <p:cNvPr id="2" name="Title 1">
            <a:extLst>
              <a:ext uri="{FF2B5EF4-FFF2-40B4-BE49-F238E27FC236}">
                <a16:creationId xmlns:a16="http://schemas.microsoft.com/office/drawing/2014/main" id="{B98D680C-D480-4131-AD57-C97AD22E98DA}"/>
              </a:ext>
            </a:extLst>
          </p:cNvPr>
          <p:cNvSpPr>
            <a:spLocks noGrp="1"/>
          </p:cNvSpPr>
          <p:nvPr>
            <p:ph type="title"/>
          </p:nvPr>
        </p:nvSpPr>
        <p:spPr/>
        <p:txBody>
          <a:bodyPr/>
          <a:lstStyle/>
          <a:p>
            <a:r>
              <a:rPr lang="en-GB" sz="3200" dirty="0">
                <a:solidFill>
                  <a:schemeClr val="bg1"/>
                </a:solidFill>
              </a:rPr>
              <a:t>Asking Questions</a:t>
            </a:r>
          </a:p>
        </p:txBody>
      </p:sp>
      <p:sp>
        <p:nvSpPr>
          <p:cNvPr id="3" name="Rectangle 2">
            <a:extLst>
              <a:ext uri="{FF2B5EF4-FFF2-40B4-BE49-F238E27FC236}">
                <a16:creationId xmlns:a16="http://schemas.microsoft.com/office/drawing/2014/main" id="{3737DF9F-3E62-474D-BA8C-86453A48A1E8}"/>
              </a:ext>
            </a:extLst>
          </p:cNvPr>
          <p:cNvSpPr/>
          <p:nvPr/>
        </p:nvSpPr>
        <p:spPr>
          <a:xfrm>
            <a:off x="827584" y="1868631"/>
            <a:ext cx="4824536"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Twinkl"/>
                <a:ea typeface="+mn-ea"/>
                <a:cs typeface="+mn-cs"/>
              </a:rPr>
              <a:t>If you have a thirst for knowledge, it means you want to learn and know more. How do we find things out that we don’t know? We ask questions.</a:t>
            </a:r>
          </a:p>
        </p:txBody>
      </p:sp>
      <p:pic>
        <p:nvPicPr>
          <p:cNvPr id="5" name="Whole Class">
            <a:extLst>
              <a:ext uri="{FF2B5EF4-FFF2-40B4-BE49-F238E27FC236}">
                <a16:creationId xmlns:a16="http://schemas.microsoft.com/office/drawing/2014/main" id="{FA6D857D-A396-4650-B6D6-54DDD71A1CD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552800" y="543600"/>
            <a:ext cx="1238498" cy="864000"/>
          </a:xfrm>
          <a:prstGeom prst="rect">
            <a:avLst/>
          </a:prstGeom>
        </p:spPr>
      </p:pic>
    </p:spTree>
    <p:extLst>
      <p:ext uri="{BB962C8B-B14F-4D97-AF65-F5344CB8AC3E}">
        <p14:creationId xmlns:p14="http://schemas.microsoft.com/office/powerpoint/2010/main" val="300995159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par>
                          <p:cTn id="13" fill="hold">
                            <p:stCondLst>
                              <p:cond delay="500"/>
                            </p:stCondLst>
                            <p:childTnLst>
                              <p:par>
                                <p:cTn id="14" presetID="22" presetClass="entr" presetSubtype="2"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right)">
                                      <p:cBhvr>
                                        <p:cTn id="16" dur="500"/>
                                        <p:tgtEl>
                                          <p:spTgt spid="8"/>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25B32F7-D024-4FA7-BB5C-6E1A8EA3D017}"/>
              </a:ext>
            </a:extLst>
          </p:cNvPr>
          <p:cNvSpPr/>
          <p:nvPr/>
        </p:nvSpPr>
        <p:spPr>
          <a:xfrm>
            <a:off x="1763688" y="3093665"/>
            <a:ext cx="5544615" cy="839391"/>
          </a:xfrm>
          <a:prstGeom prst="rect">
            <a:avLst/>
          </a:prstGeom>
          <a:solidFill>
            <a:srgbClr val="8D35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What can we do to manage </a:t>
            </a:r>
            <a:br>
              <a:rPr lang="en-GB" dirty="0">
                <a:solidFill>
                  <a:schemeClr val="bg1"/>
                </a:solidFill>
              </a:rPr>
            </a:br>
            <a:r>
              <a:rPr lang="en-GB" dirty="0">
                <a:solidFill>
                  <a:schemeClr val="bg1"/>
                </a:solidFill>
              </a:rPr>
              <a:t>uncomfortable feelings?</a:t>
            </a:r>
          </a:p>
        </p:txBody>
      </p:sp>
      <p:sp>
        <p:nvSpPr>
          <p:cNvPr id="10" name="Rectangle 9">
            <a:extLst>
              <a:ext uri="{FF2B5EF4-FFF2-40B4-BE49-F238E27FC236}">
                <a16:creationId xmlns:a16="http://schemas.microsoft.com/office/drawing/2014/main" id="{10FC40A8-EAB8-4641-8BC7-BA56BA3A16A0}"/>
              </a:ext>
            </a:extLst>
          </p:cNvPr>
          <p:cNvSpPr/>
          <p:nvPr/>
        </p:nvSpPr>
        <p:spPr>
          <a:xfrm>
            <a:off x="1763688" y="1988840"/>
            <a:ext cx="5544615" cy="839391"/>
          </a:xfrm>
          <a:prstGeom prst="rect">
            <a:avLst/>
          </a:prstGeom>
          <a:solidFill>
            <a:srgbClr val="8D35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How do uncomfortable feelings affect </a:t>
            </a:r>
            <a:br>
              <a:rPr lang="en-GB" dirty="0">
                <a:solidFill>
                  <a:schemeClr val="bg1"/>
                </a:solidFill>
              </a:rPr>
            </a:br>
            <a:r>
              <a:rPr lang="en-GB" dirty="0">
                <a:solidFill>
                  <a:schemeClr val="bg1"/>
                </a:solidFill>
              </a:rPr>
              <a:t>our actions and behaviour?</a:t>
            </a:r>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40000" y="543600"/>
            <a:ext cx="864000" cy="864000"/>
          </a:xfrm>
          <a:prstGeom prst="rect">
            <a:avLst/>
          </a:prstGeom>
        </p:spPr>
      </p:pic>
      <p:pic>
        <p:nvPicPr>
          <p:cNvPr id="7" name="Picture 6">
            <a:extLst>
              <a:ext uri="{FF2B5EF4-FFF2-40B4-BE49-F238E27FC236}">
                <a16:creationId xmlns:a16="http://schemas.microsoft.com/office/drawing/2014/main" id="{09003043-5802-44E3-84A4-8DDDCEB0B69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9750" y="1231360"/>
            <a:ext cx="2727993" cy="5626640"/>
          </a:xfrm>
          <a:prstGeom prst="rect">
            <a:avLst/>
          </a:prstGeom>
        </p:spPr>
      </p:pic>
      <p:pic>
        <p:nvPicPr>
          <p:cNvPr id="9" name="Picture 8">
            <a:extLst>
              <a:ext uri="{FF2B5EF4-FFF2-40B4-BE49-F238E27FC236}">
                <a16:creationId xmlns:a16="http://schemas.microsoft.com/office/drawing/2014/main" id="{C337654F-9312-4197-8C04-EC504ADE83B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55488" y="1253773"/>
            <a:ext cx="2843164" cy="5626640"/>
          </a:xfrm>
          <a:prstGeom prst="rect">
            <a:avLst/>
          </a:prstGeom>
        </p:spPr>
      </p:pic>
    </p:spTree>
    <p:extLst>
      <p:ext uri="{BB962C8B-B14F-4D97-AF65-F5344CB8AC3E}">
        <p14:creationId xmlns:p14="http://schemas.microsoft.com/office/powerpoint/2010/main" val="2496969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par>
                          <p:cTn id="11" fill="hold">
                            <p:stCondLst>
                              <p:cond delay="500"/>
                            </p:stCondLst>
                            <p:childTnLst>
                              <p:par>
                                <p:cTn id="12" presetID="16" presetClass="entr" presetSubtype="21" fill="hold" grpId="0"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0" grpId="0" animBg="1"/>
    </p:bld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bg">
            <a:extLst>
              <a:ext uri="{FF2B5EF4-FFF2-40B4-BE49-F238E27FC236}">
                <a16:creationId xmlns:a16="http://schemas.microsoft.com/office/drawing/2014/main" id="{DC8F9753-6F9B-44BC-B422-EC96B3B0440C}"/>
              </a:ext>
            </a:extLst>
          </p:cNvPr>
          <p:cNvSpPr/>
          <p:nvPr/>
        </p:nvSpPr>
        <p:spPr>
          <a:xfrm>
            <a:off x="400185" y="368660"/>
            <a:ext cx="8334100" cy="6120680"/>
          </a:xfrm>
          <a:prstGeom prst="rect">
            <a:avLst/>
          </a:prstGeom>
          <a:solidFill>
            <a:srgbClr val="7767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inkl"/>
              <a:ea typeface="+mn-ea"/>
              <a:cs typeface="+mn-cs"/>
            </a:endParaRPr>
          </a:p>
        </p:txBody>
      </p:sp>
      <p:sp>
        <p:nvSpPr>
          <p:cNvPr id="11" name="Rectangle 10">
            <a:extLst>
              <a:ext uri="{FF2B5EF4-FFF2-40B4-BE49-F238E27FC236}">
                <a16:creationId xmlns:a16="http://schemas.microsoft.com/office/drawing/2014/main" id="{E8FA2AD0-A584-443E-822F-B878E84616D2}"/>
              </a:ext>
            </a:extLst>
          </p:cNvPr>
          <p:cNvSpPr/>
          <p:nvPr/>
        </p:nvSpPr>
        <p:spPr>
          <a:xfrm>
            <a:off x="2843809" y="3825266"/>
            <a:ext cx="5544542" cy="779758"/>
          </a:xfrm>
          <a:prstGeom prst="rect">
            <a:avLst/>
          </a:prstGeom>
          <a:solidFill>
            <a:srgbClr val="ED6C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10" name="Rectangle 9">
            <a:extLst>
              <a:ext uri="{FF2B5EF4-FFF2-40B4-BE49-F238E27FC236}">
                <a16:creationId xmlns:a16="http://schemas.microsoft.com/office/drawing/2014/main" id="{CEA893A9-4A56-49C3-B10E-885DE4FBB677}"/>
              </a:ext>
            </a:extLst>
          </p:cNvPr>
          <p:cNvSpPr/>
          <p:nvPr/>
        </p:nvSpPr>
        <p:spPr>
          <a:xfrm>
            <a:off x="3707904" y="1604015"/>
            <a:ext cx="4703620" cy="779758"/>
          </a:xfrm>
          <a:prstGeom prst="rect">
            <a:avLst/>
          </a:prstGeom>
          <a:solidFill>
            <a:srgbClr val="ED6C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inkl"/>
              <a:ea typeface="+mn-ea"/>
              <a:cs typeface="+mn-cs"/>
            </a:endParaRPr>
          </a:p>
        </p:txBody>
      </p:sp>
      <p:sp>
        <p:nvSpPr>
          <p:cNvPr id="2" name="Title 1">
            <a:extLst>
              <a:ext uri="{FF2B5EF4-FFF2-40B4-BE49-F238E27FC236}">
                <a16:creationId xmlns:a16="http://schemas.microsoft.com/office/drawing/2014/main" id="{4E425068-4DD6-41FE-BC0B-21090772C39F}"/>
              </a:ext>
            </a:extLst>
          </p:cNvPr>
          <p:cNvSpPr>
            <a:spLocks noGrp="1"/>
          </p:cNvSpPr>
          <p:nvPr>
            <p:ph type="title"/>
          </p:nvPr>
        </p:nvSpPr>
        <p:spPr/>
        <p:txBody>
          <a:bodyPr/>
          <a:lstStyle/>
          <a:p>
            <a:r>
              <a:rPr lang="en-GB" sz="3200" dirty="0">
                <a:solidFill>
                  <a:schemeClr val="bg1"/>
                </a:solidFill>
              </a:rPr>
              <a:t>Believing in Yourself</a:t>
            </a:r>
          </a:p>
        </p:txBody>
      </p:sp>
      <p:sp>
        <p:nvSpPr>
          <p:cNvPr id="3" name="Rectangle 2">
            <a:extLst>
              <a:ext uri="{FF2B5EF4-FFF2-40B4-BE49-F238E27FC236}">
                <a16:creationId xmlns:a16="http://schemas.microsoft.com/office/drawing/2014/main" id="{877DD846-268E-4CE6-ACDD-BA363FC348F8}"/>
              </a:ext>
            </a:extLst>
          </p:cNvPr>
          <p:cNvSpPr/>
          <p:nvPr/>
        </p:nvSpPr>
        <p:spPr>
          <a:xfrm>
            <a:off x="4644008" y="4725607"/>
            <a:ext cx="3607638"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Twinkl"/>
                <a:ea typeface="+mn-ea"/>
                <a:cs typeface="+mn-cs"/>
              </a:rPr>
              <a:t>If you think you will fail, you are less likely to really try and you’ll give up before you can succeed.</a:t>
            </a:r>
          </a:p>
        </p:txBody>
      </p:sp>
      <p:pic>
        <p:nvPicPr>
          <p:cNvPr id="6" name="Picture 5">
            <a:extLst>
              <a:ext uri="{FF2B5EF4-FFF2-40B4-BE49-F238E27FC236}">
                <a16:creationId xmlns:a16="http://schemas.microsoft.com/office/drawing/2014/main" id="{44AFB6A6-6EF6-4166-90E1-8893710FC38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6512" y="1372982"/>
            <a:ext cx="4860031" cy="5006123"/>
          </a:xfrm>
          <a:prstGeom prst="roundRect">
            <a:avLst>
              <a:gd name="adj" fmla="val 3201"/>
            </a:avLst>
          </a:prstGeom>
        </p:spPr>
      </p:pic>
      <p:sp>
        <p:nvSpPr>
          <p:cNvPr id="7" name="Rectangle 6">
            <a:extLst>
              <a:ext uri="{FF2B5EF4-FFF2-40B4-BE49-F238E27FC236}">
                <a16:creationId xmlns:a16="http://schemas.microsoft.com/office/drawing/2014/main" id="{88C737F7-943E-41C1-A093-9483F2C94C4E}"/>
              </a:ext>
            </a:extLst>
          </p:cNvPr>
          <p:cNvSpPr/>
          <p:nvPr/>
        </p:nvSpPr>
        <p:spPr>
          <a:xfrm>
            <a:off x="4088642" y="1670728"/>
            <a:ext cx="4163004"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Twinkl"/>
                <a:ea typeface="+mn-ea"/>
                <a:cs typeface="+mn-cs"/>
              </a:rPr>
              <a:t>‘Whether you think you can or you think you can’t, you’re right!’</a:t>
            </a:r>
          </a:p>
        </p:txBody>
      </p:sp>
      <p:sp>
        <p:nvSpPr>
          <p:cNvPr id="8" name="Rectangle 7">
            <a:extLst>
              <a:ext uri="{FF2B5EF4-FFF2-40B4-BE49-F238E27FC236}">
                <a16:creationId xmlns:a16="http://schemas.microsoft.com/office/drawing/2014/main" id="{5B284844-1595-4AAE-8F35-D12E7505172C}"/>
              </a:ext>
            </a:extLst>
          </p:cNvPr>
          <p:cNvSpPr/>
          <p:nvPr/>
        </p:nvSpPr>
        <p:spPr>
          <a:xfrm>
            <a:off x="3923929" y="2504355"/>
            <a:ext cx="4327718"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Twinkl"/>
                <a:ea typeface="+mn-ea"/>
                <a:cs typeface="+mn-cs"/>
              </a:rPr>
              <a:t>Henry Ford, the man who set up the Ford car company, realised that your mindset and belief in yourself affects your chances of success.</a:t>
            </a:r>
          </a:p>
        </p:txBody>
      </p:sp>
      <p:sp>
        <p:nvSpPr>
          <p:cNvPr id="9" name="Rectangle 8">
            <a:extLst>
              <a:ext uri="{FF2B5EF4-FFF2-40B4-BE49-F238E27FC236}">
                <a16:creationId xmlns:a16="http://schemas.microsoft.com/office/drawing/2014/main" id="{DBDC9E49-DDC2-439A-BE7B-99A78303693F}"/>
              </a:ext>
            </a:extLst>
          </p:cNvPr>
          <p:cNvSpPr/>
          <p:nvPr/>
        </p:nvSpPr>
        <p:spPr>
          <a:xfrm>
            <a:off x="3563889" y="3891980"/>
            <a:ext cx="4687758"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Twinkl"/>
                <a:ea typeface="+mn-ea"/>
                <a:cs typeface="+mn-cs"/>
              </a:rPr>
              <a:t>If you think you will succeed (and put the effort in) you will.</a:t>
            </a:r>
          </a:p>
        </p:txBody>
      </p:sp>
      <p:pic>
        <p:nvPicPr>
          <p:cNvPr id="14" name="border" descr="A screen shot of a computer&#10;&#10;Description automatically generated">
            <a:extLst>
              <a:ext uri="{FF2B5EF4-FFF2-40B4-BE49-F238E27FC236}">
                <a16:creationId xmlns:a16="http://schemas.microsoft.com/office/drawing/2014/main" id="{3C47DDBB-A1C2-4E5A-9E99-036FB46748F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6" name="Back">
            <a:hlinkClick r:id="rId4" action="ppaction://hlinksldjump"/>
            <a:extLst>
              <a:ext uri="{FF2B5EF4-FFF2-40B4-BE49-F238E27FC236}">
                <a16:creationId xmlns:a16="http://schemas.microsoft.com/office/drawing/2014/main" id="{7F6FA0CB-A569-4F02-A27D-0ED0AF702310}"/>
              </a:ext>
            </a:extLst>
          </p:cNvPr>
          <p:cNvSpPr/>
          <p:nvPr/>
        </p:nvSpPr>
        <p:spPr>
          <a:xfrm>
            <a:off x="187871" y="237566"/>
            <a:ext cx="1152128" cy="612068"/>
          </a:xfrm>
          <a:prstGeom prst="roundRect">
            <a:avLst/>
          </a:prstGeom>
          <a:solidFill>
            <a:schemeClr val="accent2"/>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Twinkl"/>
                <a:ea typeface="+mn-ea"/>
                <a:cs typeface="+mn-cs"/>
              </a:rPr>
              <a:t>Back</a:t>
            </a:r>
          </a:p>
        </p:txBody>
      </p:sp>
      <p:pic>
        <p:nvPicPr>
          <p:cNvPr id="4" name="Whole Class">
            <a:extLst>
              <a:ext uri="{FF2B5EF4-FFF2-40B4-BE49-F238E27FC236}">
                <a16:creationId xmlns:a16="http://schemas.microsoft.com/office/drawing/2014/main" id="{036CD5EE-2F72-41CE-A17D-D78DBF9E293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552800" y="543600"/>
            <a:ext cx="1238498" cy="864000"/>
          </a:xfrm>
          <a:prstGeom prst="rect">
            <a:avLst/>
          </a:prstGeom>
        </p:spPr>
      </p:pic>
    </p:spTree>
    <p:extLst>
      <p:ext uri="{BB962C8B-B14F-4D97-AF65-F5344CB8AC3E}">
        <p14:creationId xmlns:p14="http://schemas.microsoft.com/office/powerpoint/2010/main" val="64671996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500"/>
                                        <p:tgtEl>
                                          <p:spTgt spid="10"/>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left)">
                                      <p:cBhvr>
                                        <p:cTn id="25" dur="500"/>
                                        <p:tgtEl>
                                          <p:spTgt spid="11"/>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fade">
                                      <p:cBhvr>
                                        <p:cTn id="3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0" grpId="0" animBg="1"/>
      <p:bldP spid="3" grpId="0"/>
      <p:bldP spid="7" grpId="0"/>
      <p:bldP spid="8" grpId="0"/>
      <p:bldP spid="9" grpId="0"/>
    </p:bld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bg">
            <a:extLst>
              <a:ext uri="{FF2B5EF4-FFF2-40B4-BE49-F238E27FC236}">
                <a16:creationId xmlns:a16="http://schemas.microsoft.com/office/drawing/2014/main" id="{6C2DC717-000A-42E7-94B7-6DB68A944709}"/>
              </a:ext>
            </a:extLst>
          </p:cNvPr>
          <p:cNvSpPr/>
          <p:nvPr/>
        </p:nvSpPr>
        <p:spPr>
          <a:xfrm>
            <a:off x="400185" y="368660"/>
            <a:ext cx="8334100" cy="6120680"/>
          </a:xfrm>
          <a:prstGeom prst="rect">
            <a:avLst/>
          </a:prstGeom>
          <a:solidFill>
            <a:srgbClr val="7767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inkl"/>
              <a:ea typeface="+mn-ea"/>
              <a:cs typeface="+mn-cs"/>
            </a:endParaRPr>
          </a:p>
        </p:txBody>
      </p:sp>
      <p:pic>
        <p:nvPicPr>
          <p:cNvPr id="12" name="border" descr="A screen shot of a computer&#10;&#10;Description automatically generated">
            <a:extLst>
              <a:ext uri="{FF2B5EF4-FFF2-40B4-BE49-F238E27FC236}">
                <a16:creationId xmlns:a16="http://schemas.microsoft.com/office/drawing/2014/main" id="{0C9D640D-398E-4331-8BD2-7F23D0E3EF2F}"/>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4" name="Back">
            <a:hlinkClick r:id="rId3" action="ppaction://hlinksldjump"/>
            <a:extLst>
              <a:ext uri="{FF2B5EF4-FFF2-40B4-BE49-F238E27FC236}">
                <a16:creationId xmlns:a16="http://schemas.microsoft.com/office/drawing/2014/main" id="{CCA1F4E2-E766-4692-88A0-70D416C74FA1}"/>
              </a:ext>
            </a:extLst>
          </p:cNvPr>
          <p:cNvSpPr/>
          <p:nvPr/>
        </p:nvSpPr>
        <p:spPr>
          <a:xfrm>
            <a:off x="187871" y="237566"/>
            <a:ext cx="1152128" cy="612068"/>
          </a:xfrm>
          <a:prstGeom prst="roundRect">
            <a:avLst/>
          </a:prstGeom>
          <a:solidFill>
            <a:schemeClr val="accent2"/>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Twinkl"/>
                <a:ea typeface="+mn-ea"/>
                <a:cs typeface="+mn-cs"/>
              </a:rPr>
              <a:t>Back</a:t>
            </a:r>
          </a:p>
        </p:txBody>
      </p:sp>
      <p:sp>
        <p:nvSpPr>
          <p:cNvPr id="9" name="Rectangle 8">
            <a:extLst>
              <a:ext uri="{FF2B5EF4-FFF2-40B4-BE49-F238E27FC236}">
                <a16:creationId xmlns:a16="http://schemas.microsoft.com/office/drawing/2014/main" id="{F23F8F67-DB3D-4C5F-BAFE-D1D05DC00242}"/>
              </a:ext>
            </a:extLst>
          </p:cNvPr>
          <p:cNvSpPr/>
          <p:nvPr/>
        </p:nvSpPr>
        <p:spPr>
          <a:xfrm>
            <a:off x="755576" y="2946030"/>
            <a:ext cx="6264696" cy="1635098"/>
          </a:xfrm>
          <a:custGeom>
            <a:avLst/>
            <a:gdLst>
              <a:gd name="connsiteX0" fmla="*/ 0 w 6264696"/>
              <a:gd name="connsiteY0" fmla="*/ 0 h 1861873"/>
              <a:gd name="connsiteX1" fmla="*/ 6264696 w 6264696"/>
              <a:gd name="connsiteY1" fmla="*/ 0 h 1861873"/>
              <a:gd name="connsiteX2" fmla="*/ 6264696 w 6264696"/>
              <a:gd name="connsiteY2" fmla="*/ 1861873 h 1861873"/>
              <a:gd name="connsiteX3" fmla="*/ 0 w 6264696"/>
              <a:gd name="connsiteY3" fmla="*/ 1861873 h 1861873"/>
              <a:gd name="connsiteX4" fmla="*/ 0 w 6264696"/>
              <a:gd name="connsiteY4" fmla="*/ 0 h 1861873"/>
              <a:gd name="connsiteX0" fmla="*/ 0 w 6264696"/>
              <a:gd name="connsiteY0" fmla="*/ 0 h 1861873"/>
              <a:gd name="connsiteX1" fmla="*/ 6264696 w 6264696"/>
              <a:gd name="connsiteY1" fmla="*/ 0 h 1861873"/>
              <a:gd name="connsiteX2" fmla="*/ 5744579 w 6264696"/>
              <a:gd name="connsiteY2" fmla="*/ 1861873 h 1861873"/>
              <a:gd name="connsiteX3" fmla="*/ 0 w 6264696"/>
              <a:gd name="connsiteY3" fmla="*/ 1861873 h 1861873"/>
              <a:gd name="connsiteX4" fmla="*/ 0 w 6264696"/>
              <a:gd name="connsiteY4" fmla="*/ 0 h 1861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64696" h="1861873">
                <a:moveTo>
                  <a:pt x="0" y="0"/>
                </a:moveTo>
                <a:lnTo>
                  <a:pt x="6264696" y="0"/>
                </a:lnTo>
                <a:lnTo>
                  <a:pt x="5744579" y="1861873"/>
                </a:lnTo>
                <a:lnTo>
                  <a:pt x="0" y="1861873"/>
                </a:lnTo>
                <a:lnTo>
                  <a:pt x="0" y="0"/>
                </a:lnTo>
                <a:close/>
              </a:path>
            </a:pathLst>
          </a:custGeom>
          <a:solidFill>
            <a:srgbClr val="ED6C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inkl"/>
              <a:ea typeface="+mn-ea"/>
              <a:cs typeface="+mn-cs"/>
            </a:endParaRPr>
          </a:p>
        </p:txBody>
      </p:sp>
      <p:sp>
        <p:nvSpPr>
          <p:cNvPr id="2" name="Title 1">
            <a:extLst>
              <a:ext uri="{FF2B5EF4-FFF2-40B4-BE49-F238E27FC236}">
                <a16:creationId xmlns:a16="http://schemas.microsoft.com/office/drawing/2014/main" id="{24E001E3-88D6-4965-9039-4C009F6C58E2}"/>
              </a:ext>
            </a:extLst>
          </p:cNvPr>
          <p:cNvSpPr>
            <a:spLocks noGrp="1"/>
          </p:cNvSpPr>
          <p:nvPr>
            <p:ph type="title"/>
          </p:nvPr>
        </p:nvSpPr>
        <p:spPr>
          <a:xfrm>
            <a:off x="466727" y="478895"/>
            <a:ext cx="8210545" cy="994306"/>
          </a:xfrm>
        </p:spPr>
        <p:txBody>
          <a:bodyPr/>
          <a:lstStyle/>
          <a:p>
            <a:r>
              <a:rPr lang="en-GB" sz="3200" dirty="0">
                <a:solidFill>
                  <a:schemeClr val="bg1"/>
                </a:solidFill>
              </a:rPr>
              <a:t>Learning From Others’ Success</a:t>
            </a:r>
          </a:p>
        </p:txBody>
      </p:sp>
      <p:sp>
        <p:nvSpPr>
          <p:cNvPr id="3" name="Rectangle 2">
            <a:extLst>
              <a:ext uri="{FF2B5EF4-FFF2-40B4-BE49-F238E27FC236}">
                <a16:creationId xmlns:a16="http://schemas.microsoft.com/office/drawing/2014/main" id="{E4CFFFE2-B9F9-4460-A5C0-CF4A2070FDDE}"/>
              </a:ext>
            </a:extLst>
          </p:cNvPr>
          <p:cNvSpPr/>
          <p:nvPr/>
        </p:nvSpPr>
        <p:spPr>
          <a:xfrm>
            <a:off x="827584" y="4941168"/>
            <a:ext cx="4104456"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Twinkl"/>
                <a:ea typeface="+mn-ea"/>
                <a:cs typeface="+mn-cs"/>
              </a:rPr>
              <a:t>Maybe they have developed a great method that works, that they would share with you.</a:t>
            </a:r>
          </a:p>
        </p:txBody>
      </p:sp>
      <p:pic>
        <p:nvPicPr>
          <p:cNvPr id="4" name="Whole Class">
            <a:extLst>
              <a:ext uri="{FF2B5EF4-FFF2-40B4-BE49-F238E27FC236}">
                <a16:creationId xmlns:a16="http://schemas.microsoft.com/office/drawing/2014/main" id="{A518D06D-8B3A-4C16-BC82-1E142DE1B2B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552800" y="543600"/>
            <a:ext cx="1238498" cy="864000"/>
          </a:xfrm>
          <a:prstGeom prst="rect">
            <a:avLst/>
          </a:prstGeom>
        </p:spPr>
      </p:pic>
      <p:sp>
        <p:nvSpPr>
          <p:cNvPr id="7" name="Rectangle 6">
            <a:extLst>
              <a:ext uri="{FF2B5EF4-FFF2-40B4-BE49-F238E27FC236}">
                <a16:creationId xmlns:a16="http://schemas.microsoft.com/office/drawing/2014/main" id="{1F153960-E110-4AA1-9816-E66EBE0783EF}"/>
              </a:ext>
            </a:extLst>
          </p:cNvPr>
          <p:cNvSpPr/>
          <p:nvPr/>
        </p:nvSpPr>
        <p:spPr>
          <a:xfrm>
            <a:off x="827584" y="1412776"/>
            <a:ext cx="4572000" cy="1200329"/>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Twinkl"/>
                <a:ea typeface="+mn-ea"/>
                <a:cs typeface="+mn-cs"/>
              </a:rPr>
              <a:t>This can be tough. When someone else does well and you are finding it tough, the natural reaction is to feel jealous of them and maybe even dislike them.</a:t>
            </a:r>
          </a:p>
        </p:txBody>
      </p:sp>
      <p:sp>
        <p:nvSpPr>
          <p:cNvPr id="8" name="Rectangle 7">
            <a:extLst>
              <a:ext uri="{FF2B5EF4-FFF2-40B4-BE49-F238E27FC236}">
                <a16:creationId xmlns:a16="http://schemas.microsoft.com/office/drawing/2014/main" id="{1C1C05E2-8E22-44E3-84C7-7606CF8E3D3F}"/>
              </a:ext>
            </a:extLst>
          </p:cNvPr>
          <p:cNvSpPr/>
          <p:nvPr/>
        </p:nvSpPr>
        <p:spPr>
          <a:xfrm>
            <a:off x="827584" y="3031791"/>
            <a:ext cx="5112568" cy="147732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Twinkl"/>
                <a:ea typeface="+mn-ea"/>
                <a:cs typeface="+mn-cs"/>
              </a:rPr>
              <a:t>But what if you tried to look at why </a:t>
            </a:r>
            <a:br>
              <a:rPr kumimoji="0" lang="en-GB" sz="1800" b="0" i="0" u="none" strike="noStrike" kern="1200" cap="none" spc="0" normalizeH="0" baseline="0" noProof="0" dirty="0">
                <a:ln>
                  <a:noFill/>
                </a:ln>
                <a:solidFill>
                  <a:prstClr val="white"/>
                </a:solidFill>
                <a:effectLst/>
                <a:uLnTx/>
                <a:uFillTx/>
                <a:latin typeface="Twinkl"/>
                <a:ea typeface="+mn-ea"/>
                <a:cs typeface="+mn-cs"/>
              </a:rPr>
            </a:br>
            <a:r>
              <a:rPr kumimoji="0" lang="en-GB" sz="1800" b="0" i="0" u="none" strike="noStrike" kern="1200" cap="none" spc="0" normalizeH="0" baseline="0" noProof="0" dirty="0">
                <a:ln>
                  <a:noFill/>
                </a:ln>
                <a:solidFill>
                  <a:prstClr val="white"/>
                </a:solidFill>
                <a:effectLst/>
                <a:uLnTx/>
                <a:uFillTx/>
                <a:latin typeface="Twinkl"/>
                <a:ea typeface="+mn-ea"/>
                <a:cs typeface="+mn-cs"/>
              </a:rPr>
              <a:t>they did well and tried to be more like them? Maybe they succeeded because they practised more or maybe they tried lots of different strategies and learnt from their mistakes.</a:t>
            </a:r>
          </a:p>
        </p:txBody>
      </p:sp>
      <p:pic>
        <p:nvPicPr>
          <p:cNvPr id="6" name="Picture 5">
            <a:extLst>
              <a:ext uri="{FF2B5EF4-FFF2-40B4-BE49-F238E27FC236}">
                <a16:creationId xmlns:a16="http://schemas.microsoft.com/office/drawing/2014/main" id="{F179DABA-271A-4C91-8733-98CEE5238FA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644008" y="1447858"/>
            <a:ext cx="3961257" cy="5183984"/>
          </a:xfrm>
          <a:prstGeom prst="rect">
            <a:avLst/>
          </a:prstGeom>
        </p:spPr>
      </p:pic>
    </p:spTree>
    <p:extLst>
      <p:ext uri="{BB962C8B-B14F-4D97-AF65-F5344CB8AC3E}">
        <p14:creationId xmlns:p14="http://schemas.microsoft.com/office/powerpoint/2010/main" val="59422039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0-#ppt_w/2"/>
                                          </p:val>
                                        </p:tav>
                                        <p:tav tm="100000">
                                          <p:val>
                                            <p:strVal val="#ppt_x"/>
                                          </p:val>
                                        </p:tav>
                                      </p:tavLst>
                                    </p:anim>
                                    <p:anim calcmode="lin" valueType="num">
                                      <p:cBhvr additive="base">
                                        <p:cTn id="13" dur="500" fill="hold"/>
                                        <p:tgtEl>
                                          <p:spTgt spid="6"/>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22" presetClass="entr" presetSubtype="2"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right)">
                                      <p:cBhvr>
                                        <p:cTn id="17" dur="500"/>
                                        <p:tgtEl>
                                          <p:spTgt spid="9"/>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 grpId="0"/>
      <p:bldP spid="7" grpId="0"/>
      <p:bldP spid="8" grpId="0"/>
    </p:bld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bg">
            <a:extLst>
              <a:ext uri="{FF2B5EF4-FFF2-40B4-BE49-F238E27FC236}">
                <a16:creationId xmlns:a16="http://schemas.microsoft.com/office/drawing/2014/main" id="{AF8934FA-4D20-42FE-911A-99147DDED653}"/>
              </a:ext>
            </a:extLst>
          </p:cNvPr>
          <p:cNvSpPr/>
          <p:nvPr/>
        </p:nvSpPr>
        <p:spPr>
          <a:xfrm>
            <a:off x="400185" y="368660"/>
            <a:ext cx="8334100" cy="6120680"/>
          </a:xfrm>
          <a:prstGeom prst="rect">
            <a:avLst/>
          </a:prstGeom>
          <a:solidFill>
            <a:srgbClr val="7767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inkl"/>
              <a:ea typeface="+mn-ea"/>
              <a:cs typeface="+mn-cs"/>
            </a:endParaRPr>
          </a:p>
        </p:txBody>
      </p:sp>
      <p:pic>
        <p:nvPicPr>
          <p:cNvPr id="7" name="border" descr="A screen shot of a computer&#10;&#10;Description automatically generated">
            <a:extLst>
              <a:ext uri="{FF2B5EF4-FFF2-40B4-BE49-F238E27FC236}">
                <a16:creationId xmlns:a16="http://schemas.microsoft.com/office/drawing/2014/main" id="{EED0B58D-574C-43BC-AF0A-CE299C199C76}"/>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5" name="Back">
            <a:hlinkClick r:id="rId3" action="ppaction://hlinksldjump"/>
            <a:extLst>
              <a:ext uri="{FF2B5EF4-FFF2-40B4-BE49-F238E27FC236}">
                <a16:creationId xmlns:a16="http://schemas.microsoft.com/office/drawing/2014/main" id="{D8CA35A3-A84E-40EA-847D-4FF5739DC164}"/>
              </a:ext>
            </a:extLst>
          </p:cNvPr>
          <p:cNvSpPr/>
          <p:nvPr/>
        </p:nvSpPr>
        <p:spPr>
          <a:xfrm>
            <a:off x="187871" y="237566"/>
            <a:ext cx="1152128" cy="612068"/>
          </a:xfrm>
          <a:prstGeom prst="roundRect">
            <a:avLst/>
          </a:prstGeom>
          <a:solidFill>
            <a:schemeClr val="accent2"/>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Twinkl"/>
                <a:ea typeface="+mn-ea"/>
                <a:cs typeface="+mn-cs"/>
              </a:rPr>
              <a:t>Back</a:t>
            </a:r>
          </a:p>
        </p:txBody>
      </p:sp>
      <p:sp>
        <p:nvSpPr>
          <p:cNvPr id="11" name="Rectangle 10">
            <a:extLst>
              <a:ext uri="{FF2B5EF4-FFF2-40B4-BE49-F238E27FC236}">
                <a16:creationId xmlns:a16="http://schemas.microsoft.com/office/drawing/2014/main" id="{B444DF99-0CAC-4736-950E-62354D43FBC7}"/>
              </a:ext>
            </a:extLst>
          </p:cNvPr>
          <p:cNvSpPr/>
          <p:nvPr/>
        </p:nvSpPr>
        <p:spPr>
          <a:xfrm>
            <a:off x="755650" y="3021713"/>
            <a:ext cx="7632699" cy="767327"/>
          </a:xfrm>
          <a:prstGeom prst="rect">
            <a:avLst/>
          </a:prstGeom>
          <a:solidFill>
            <a:srgbClr val="ED6C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inkl"/>
              <a:ea typeface="+mn-ea"/>
              <a:cs typeface="+mn-cs"/>
            </a:endParaRPr>
          </a:p>
        </p:txBody>
      </p:sp>
      <p:sp>
        <p:nvSpPr>
          <p:cNvPr id="2" name="Title 1">
            <a:extLst>
              <a:ext uri="{FF2B5EF4-FFF2-40B4-BE49-F238E27FC236}">
                <a16:creationId xmlns:a16="http://schemas.microsoft.com/office/drawing/2014/main" id="{AB6AC40F-67E5-417C-8DB0-69140461E85C}"/>
              </a:ext>
            </a:extLst>
          </p:cNvPr>
          <p:cNvSpPr>
            <a:spLocks noGrp="1"/>
          </p:cNvSpPr>
          <p:nvPr>
            <p:ph type="title"/>
          </p:nvPr>
        </p:nvSpPr>
        <p:spPr>
          <a:xfrm>
            <a:off x="539750" y="478895"/>
            <a:ext cx="8064500" cy="994306"/>
          </a:xfrm>
        </p:spPr>
        <p:txBody>
          <a:bodyPr/>
          <a:lstStyle/>
          <a:p>
            <a:r>
              <a:rPr lang="en-GB" sz="3000" spc="-40" dirty="0">
                <a:solidFill>
                  <a:schemeClr val="bg1"/>
                </a:solidFill>
              </a:rPr>
              <a:t>Watching and Listening Carefully</a:t>
            </a:r>
          </a:p>
        </p:txBody>
      </p:sp>
      <p:sp>
        <p:nvSpPr>
          <p:cNvPr id="3" name="Rectangle 2">
            <a:extLst>
              <a:ext uri="{FF2B5EF4-FFF2-40B4-BE49-F238E27FC236}">
                <a16:creationId xmlns:a16="http://schemas.microsoft.com/office/drawing/2014/main" id="{2D23A4CD-B299-4201-B35E-B6DFDD43D671}"/>
              </a:ext>
            </a:extLst>
          </p:cNvPr>
          <p:cNvSpPr/>
          <p:nvPr/>
        </p:nvSpPr>
        <p:spPr>
          <a:xfrm>
            <a:off x="755650" y="1412776"/>
            <a:ext cx="7632700"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Twinkl"/>
                <a:ea typeface="+mn-ea"/>
                <a:cs typeface="+mn-cs"/>
              </a:rPr>
              <a:t>A lot of what we learn is through watching and listening. As babies, we listened to others talk and copied them.</a:t>
            </a:r>
          </a:p>
        </p:txBody>
      </p:sp>
      <p:pic>
        <p:nvPicPr>
          <p:cNvPr id="4" name="Whole Class">
            <a:extLst>
              <a:ext uri="{FF2B5EF4-FFF2-40B4-BE49-F238E27FC236}">
                <a16:creationId xmlns:a16="http://schemas.microsoft.com/office/drawing/2014/main" id="{343E75A9-3727-41B0-A4EC-A023F760CDF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552800" y="543600"/>
            <a:ext cx="1238498" cy="864000"/>
          </a:xfrm>
          <a:prstGeom prst="rect">
            <a:avLst/>
          </a:prstGeom>
        </p:spPr>
      </p:pic>
      <p:pic>
        <p:nvPicPr>
          <p:cNvPr id="6" name="Picture 5">
            <a:extLst>
              <a:ext uri="{FF2B5EF4-FFF2-40B4-BE49-F238E27FC236}">
                <a16:creationId xmlns:a16="http://schemas.microsoft.com/office/drawing/2014/main" id="{782A9C40-72C7-4682-9F6F-E7CEDF4BE23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784376" y="4024600"/>
            <a:ext cx="2806302" cy="2284125"/>
          </a:xfrm>
          <a:prstGeom prst="rect">
            <a:avLst/>
          </a:prstGeom>
        </p:spPr>
      </p:pic>
      <p:pic>
        <p:nvPicPr>
          <p:cNvPr id="8" name="Picture 7">
            <a:extLst>
              <a:ext uri="{FF2B5EF4-FFF2-40B4-BE49-F238E27FC236}">
                <a16:creationId xmlns:a16="http://schemas.microsoft.com/office/drawing/2014/main" id="{DD96792C-3BC1-49F5-A19E-F9924591B03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580112" y="3932461"/>
            <a:ext cx="1545035" cy="2376264"/>
          </a:xfrm>
          <a:prstGeom prst="rect">
            <a:avLst/>
          </a:prstGeom>
        </p:spPr>
      </p:pic>
      <p:sp>
        <p:nvSpPr>
          <p:cNvPr id="9" name="Rectangle 8">
            <a:extLst>
              <a:ext uri="{FF2B5EF4-FFF2-40B4-BE49-F238E27FC236}">
                <a16:creationId xmlns:a16="http://schemas.microsoft.com/office/drawing/2014/main" id="{FE96D4ED-C2EE-4CE3-A36F-7BC8EA89FC61}"/>
              </a:ext>
            </a:extLst>
          </p:cNvPr>
          <p:cNvSpPr/>
          <p:nvPr/>
        </p:nvSpPr>
        <p:spPr>
          <a:xfrm>
            <a:off x="791616" y="3082212"/>
            <a:ext cx="7560766"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Twinkl"/>
                <a:ea typeface="+mn-ea"/>
                <a:cs typeface="+mn-cs"/>
              </a:rPr>
              <a:t>Really listening and watching carefully, whether it is in class, at a club, or at home, will help you learn.</a:t>
            </a:r>
          </a:p>
        </p:txBody>
      </p:sp>
      <p:sp>
        <p:nvSpPr>
          <p:cNvPr id="10" name="Rectangle 9">
            <a:extLst>
              <a:ext uri="{FF2B5EF4-FFF2-40B4-BE49-F238E27FC236}">
                <a16:creationId xmlns:a16="http://schemas.microsoft.com/office/drawing/2014/main" id="{AC1AA6F9-CB66-45ED-87BF-60E52B72E05D}"/>
              </a:ext>
            </a:extLst>
          </p:cNvPr>
          <p:cNvSpPr/>
          <p:nvPr/>
        </p:nvSpPr>
        <p:spPr>
          <a:xfrm>
            <a:off x="755650" y="2204864"/>
            <a:ext cx="7632700"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Twinkl"/>
                <a:ea typeface="+mn-ea"/>
                <a:cs typeface="+mn-cs"/>
              </a:rPr>
              <a:t>If a young child wants to learn how to kick a ball, they watch someone else do it, then try to copy them.</a:t>
            </a:r>
          </a:p>
        </p:txBody>
      </p:sp>
    </p:spTree>
    <p:extLst>
      <p:ext uri="{BB962C8B-B14F-4D97-AF65-F5344CB8AC3E}">
        <p14:creationId xmlns:p14="http://schemas.microsoft.com/office/powerpoint/2010/main" val="411294466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par>
                          <p:cTn id="21" fill="hold">
                            <p:stCondLst>
                              <p:cond delay="500"/>
                            </p:stCondLst>
                            <p:childTnLst>
                              <p:par>
                                <p:cTn id="22" presetID="10" presetClass="entr" presetSubtype="0"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par>
                                <p:cTn id="25" presetID="10"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p:bldP spid="9" grpId="0"/>
      <p:bldP spid="10" grpId="0"/>
    </p:bld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bg">
            <a:extLst>
              <a:ext uri="{FF2B5EF4-FFF2-40B4-BE49-F238E27FC236}">
                <a16:creationId xmlns:a16="http://schemas.microsoft.com/office/drawing/2014/main" id="{95677C96-925B-40F1-A056-8B7AC91CC0E5}"/>
              </a:ext>
            </a:extLst>
          </p:cNvPr>
          <p:cNvSpPr/>
          <p:nvPr/>
        </p:nvSpPr>
        <p:spPr>
          <a:xfrm>
            <a:off x="400185" y="368660"/>
            <a:ext cx="8334100" cy="6120680"/>
          </a:xfrm>
          <a:prstGeom prst="rect">
            <a:avLst/>
          </a:prstGeom>
          <a:solidFill>
            <a:srgbClr val="7767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inkl"/>
              <a:ea typeface="+mn-ea"/>
              <a:cs typeface="+mn-cs"/>
            </a:endParaRPr>
          </a:p>
        </p:txBody>
      </p:sp>
      <p:pic>
        <p:nvPicPr>
          <p:cNvPr id="9" name="border" descr="A screen shot of a computer&#10;&#10;Description automatically generated">
            <a:extLst>
              <a:ext uri="{FF2B5EF4-FFF2-40B4-BE49-F238E27FC236}">
                <a16:creationId xmlns:a16="http://schemas.microsoft.com/office/drawing/2014/main" id="{740E2AF4-3551-4AA6-A839-D6506B401D1C}"/>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0" name="Back">
            <a:hlinkClick r:id="rId3" action="ppaction://hlinksldjump"/>
            <a:extLst>
              <a:ext uri="{FF2B5EF4-FFF2-40B4-BE49-F238E27FC236}">
                <a16:creationId xmlns:a16="http://schemas.microsoft.com/office/drawing/2014/main" id="{4BC40ADA-2A14-4F2A-86DB-976DE8E9ABDA}"/>
              </a:ext>
            </a:extLst>
          </p:cNvPr>
          <p:cNvSpPr/>
          <p:nvPr/>
        </p:nvSpPr>
        <p:spPr>
          <a:xfrm>
            <a:off x="187871" y="237566"/>
            <a:ext cx="1152128" cy="612068"/>
          </a:xfrm>
          <a:prstGeom prst="roundRect">
            <a:avLst/>
          </a:prstGeom>
          <a:solidFill>
            <a:schemeClr val="accent2"/>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Twinkl"/>
                <a:ea typeface="+mn-ea"/>
                <a:cs typeface="+mn-cs"/>
              </a:rPr>
              <a:t>Back</a:t>
            </a:r>
          </a:p>
        </p:txBody>
      </p:sp>
      <p:sp>
        <p:nvSpPr>
          <p:cNvPr id="13" name="Rectangle 12">
            <a:extLst>
              <a:ext uri="{FF2B5EF4-FFF2-40B4-BE49-F238E27FC236}">
                <a16:creationId xmlns:a16="http://schemas.microsoft.com/office/drawing/2014/main" id="{D2438C50-0642-4E72-A66D-5AB6A651896D}"/>
              </a:ext>
            </a:extLst>
          </p:cNvPr>
          <p:cNvSpPr/>
          <p:nvPr/>
        </p:nvSpPr>
        <p:spPr>
          <a:xfrm>
            <a:off x="2555776" y="3893049"/>
            <a:ext cx="6048672" cy="832095"/>
          </a:xfrm>
          <a:prstGeom prst="rect">
            <a:avLst/>
          </a:prstGeom>
          <a:solidFill>
            <a:srgbClr val="ED6C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inkl"/>
              <a:ea typeface="+mn-ea"/>
              <a:cs typeface="+mn-cs"/>
            </a:endParaRPr>
          </a:p>
        </p:txBody>
      </p:sp>
      <p:sp>
        <p:nvSpPr>
          <p:cNvPr id="12" name="Rectangle 11">
            <a:extLst>
              <a:ext uri="{FF2B5EF4-FFF2-40B4-BE49-F238E27FC236}">
                <a16:creationId xmlns:a16="http://schemas.microsoft.com/office/drawing/2014/main" id="{2E5DB1A8-B6DA-44F8-818B-7A379DA37DAE}"/>
              </a:ext>
            </a:extLst>
          </p:cNvPr>
          <p:cNvSpPr/>
          <p:nvPr/>
        </p:nvSpPr>
        <p:spPr>
          <a:xfrm>
            <a:off x="2843808" y="2350158"/>
            <a:ext cx="5760640" cy="1006834"/>
          </a:xfrm>
          <a:prstGeom prst="rect">
            <a:avLst/>
          </a:prstGeom>
          <a:solidFill>
            <a:srgbClr val="ED6C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inkl"/>
              <a:ea typeface="+mn-ea"/>
              <a:cs typeface="+mn-cs"/>
            </a:endParaRPr>
          </a:p>
        </p:txBody>
      </p:sp>
      <p:pic>
        <p:nvPicPr>
          <p:cNvPr id="11" name="Picture 10">
            <a:extLst>
              <a:ext uri="{FF2B5EF4-FFF2-40B4-BE49-F238E27FC236}">
                <a16:creationId xmlns:a16="http://schemas.microsoft.com/office/drawing/2014/main" id="{74132C88-6D68-4AB3-970D-EA4EEE7C410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5556" y="1699188"/>
            <a:ext cx="5272315" cy="5086843"/>
          </a:xfrm>
          <a:prstGeom prst="rect">
            <a:avLst/>
          </a:prstGeom>
        </p:spPr>
      </p:pic>
      <p:sp>
        <p:nvSpPr>
          <p:cNvPr id="2" name="Title 1">
            <a:extLst>
              <a:ext uri="{FF2B5EF4-FFF2-40B4-BE49-F238E27FC236}">
                <a16:creationId xmlns:a16="http://schemas.microsoft.com/office/drawing/2014/main" id="{E67EE5B8-329D-4A38-BD04-819F859406C8}"/>
              </a:ext>
            </a:extLst>
          </p:cNvPr>
          <p:cNvSpPr>
            <a:spLocks noGrp="1"/>
          </p:cNvSpPr>
          <p:nvPr>
            <p:ph type="title"/>
          </p:nvPr>
        </p:nvSpPr>
        <p:spPr>
          <a:xfrm>
            <a:off x="-9530" y="478895"/>
            <a:ext cx="9143999" cy="994306"/>
          </a:xfrm>
        </p:spPr>
        <p:txBody>
          <a:bodyPr/>
          <a:lstStyle/>
          <a:p>
            <a:r>
              <a:rPr lang="en-GB" sz="3200" dirty="0">
                <a:solidFill>
                  <a:schemeClr val="bg1"/>
                </a:solidFill>
              </a:rPr>
              <a:t>Learning From Our Mistakes</a:t>
            </a:r>
          </a:p>
        </p:txBody>
      </p:sp>
      <p:sp>
        <p:nvSpPr>
          <p:cNvPr id="3" name="Rectangle 2">
            <a:extLst>
              <a:ext uri="{FF2B5EF4-FFF2-40B4-BE49-F238E27FC236}">
                <a16:creationId xmlns:a16="http://schemas.microsoft.com/office/drawing/2014/main" id="{30675BAD-898A-4036-B288-4088AA9A8D9E}"/>
              </a:ext>
            </a:extLst>
          </p:cNvPr>
          <p:cNvSpPr/>
          <p:nvPr/>
        </p:nvSpPr>
        <p:spPr>
          <a:xfrm>
            <a:off x="3635896" y="3419708"/>
            <a:ext cx="4824536"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Twinkl"/>
                <a:ea typeface="+mn-ea"/>
                <a:cs typeface="+mn-cs"/>
              </a:rPr>
              <a:t>Each mistake moves our learning on.</a:t>
            </a:r>
          </a:p>
        </p:txBody>
      </p:sp>
      <p:pic>
        <p:nvPicPr>
          <p:cNvPr id="4" name="Whole Class">
            <a:extLst>
              <a:ext uri="{FF2B5EF4-FFF2-40B4-BE49-F238E27FC236}">
                <a16:creationId xmlns:a16="http://schemas.microsoft.com/office/drawing/2014/main" id="{3425A8F8-B029-4FFB-85B1-F622B385267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552800" y="543600"/>
            <a:ext cx="1238498" cy="864000"/>
          </a:xfrm>
          <a:prstGeom prst="rect">
            <a:avLst/>
          </a:prstGeom>
        </p:spPr>
      </p:pic>
      <p:sp>
        <p:nvSpPr>
          <p:cNvPr id="5" name="Rectangle 4">
            <a:extLst>
              <a:ext uri="{FF2B5EF4-FFF2-40B4-BE49-F238E27FC236}">
                <a16:creationId xmlns:a16="http://schemas.microsoft.com/office/drawing/2014/main" id="{5CD0439D-8118-4996-B5B5-337C943E4AF2}"/>
              </a:ext>
            </a:extLst>
          </p:cNvPr>
          <p:cNvSpPr/>
          <p:nvPr/>
        </p:nvSpPr>
        <p:spPr>
          <a:xfrm>
            <a:off x="3635896" y="1590833"/>
            <a:ext cx="4867370"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Twinkl"/>
                <a:ea typeface="+mn-ea"/>
                <a:cs typeface="+mn-cs"/>
              </a:rPr>
              <a:t>Everyone makes mistakes – we’re only human after all!</a:t>
            </a:r>
          </a:p>
        </p:txBody>
      </p:sp>
      <p:sp>
        <p:nvSpPr>
          <p:cNvPr id="6" name="Rectangle 5">
            <a:extLst>
              <a:ext uri="{FF2B5EF4-FFF2-40B4-BE49-F238E27FC236}">
                <a16:creationId xmlns:a16="http://schemas.microsoft.com/office/drawing/2014/main" id="{A05F7039-4C99-4565-9395-9AA8F89DF95B}"/>
              </a:ext>
            </a:extLst>
          </p:cNvPr>
          <p:cNvSpPr/>
          <p:nvPr/>
        </p:nvSpPr>
        <p:spPr>
          <a:xfrm>
            <a:off x="3635896" y="2386521"/>
            <a:ext cx="4867370"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Twinkl"/>
                <a:ea typeface="+mn-ea"/>
                <a:cs typeface="+mn-cs"/>
              </a:rPr>
              <a:t>Mistakes are great! When we know what we have done wrong, or what didn’t work, we make improvements.</a:t>
            </a:r>
          </a:p>
        </p:txBody>
      </p:sp>
      <p:sp>
        <p:nvSpPr>
          <p:cNvPr id="7" name="Rectangle 6">
            <a:extLst>
              <a:ext uri="{FF2B5EF4-FFF2-40B4-BE49-F238E27FC236}">
                <a16:creationId xmlns:a16="http://schemas.microsoft.com/office/drawing/2014/main" id="{72D8B6FA-EC0A-4094-B157-762F9838B7C2}"/>
              </a:ext>
            </a:extLst>
          </p:cNvPr>
          <p:cNvSpPr/>
          <p:nvPr/>
        </p:nvSpPr>
        <p:spPr>
          <a:xfrm>
            <a:off x="3635896" y="3980907"/>
            <a:ext cx="4867370"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Twinkl"/>
                <a:ea typeface="+mn-ea"/>
                <a:cs typeface="+mn-cs"/>
              </a:rPr>
              <a:t>We shouldn’t be frightened to make mistakes. In fact, mistakes are proof that you’re trying!</a:t>
            </a:r>
          </a:p>
        </p:txBody>
      </p:sp>
    </p:spTree>
    <p:extLst>
      <p:ext uri="{BB962C8B-B14F-4D97-AF65-F5344CB8AC3E}">
        <p14:creationId xmlns:p14="http://schemas.microsoft.com/office/powerpoint/2010/main" val="380979984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left)">
                                      <p:cBhvr>
                                        <p:cTn id="16" dur="500"/>
                                        <p:tgtEl>
                                          <p:spTgt spid="12"/>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left)">
                                      <p:cBhvr>
                                        <p:cTn id="30" dur="500"/>
                                        <p:tgtEl>
                                          <p:spTgt spid="13"/>
                                        </p:tgtEl>
                                      </p:cBhvr>
                                    </p:animEffect>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2" grpId="0" animBg="1"/>
      <p:bldP spid="3" grpId="0"/>
      <p:bldP spid="5" grpId="0"/>
      <p:bldP spid="6" grpId="0"/>
      <p:bldP spid="7" grpId="0"/>
    </p:bld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bg">
            <a:extLst>
              <a:ext uri="{FF2B5EF4-FFF2-40B4-BE49-F238E27FC236}">
                <a16:creationId xmlns:a16="http://schemas.microsoft.com/office/drawing/2014/main" id="{D7D3C9BF-DD7B-4846-895A-FD45379641C6}"/>
              </a:ext>
            </a:extLst>
          </p:cNvPr>
          <p:cNvSpPr/>
          <p:nvPr/>
        </p:nvSpPr>
        <p:spPr>
          <a:xfrm>
            <a:off x="400185" y="368660"/>
            <a:ext cx="8334100" cy="6120680"/>
          </a:xfrm>
          <a:prstGeom prst="rect">
            <a:avLst/>
          </a:prstGeom>
          <a:solidFill>
            <a:srgbClr val="7767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inkl"/>
              <a:ea typeface="+mn-ea"/>
              <a:cs typeface="+mn-cs"/>
            </a:endParaRPr>
          </a:p>
        </p:txBody>
      </p:sp>
      <p:sp>
        <p:nvSpPr>
          <p:cNvPr id="12" name="Rectangle 11">
            <a:extLst>
              <a:ext uri="{FF2B5EF4-FFF2-40B4-BE49-F238E27FC236}">
                <a16:creationId xmlns:a16="http://schemas.microsoft.com/office/drawing/2014/main" id="{8D79E494-7896-4B9B-B7CB-8A6D7B34E341}"/>
              </a:ext>
            </a:extLst>
          </p:cNvPr>
          <p:cNvSpPr/>
          <p:nvPr/>
        </p:nvSpPr>
        <p:spPr>
          <a:xfrm>
            <a:off x="409715" y="3469958"/>
            <a:ext cx="4917935" cy="1039162"/>
          </a:xfrm>
          <a:prstGeom prst="rect">
            <a:avLst/>
          </a:prstGeom>
          <a:solidFill>
            <a:srgbClr val="ED6C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inkl"/>
              <a:ea typeface="+mn-ea"/>
              <a:cs typeface="+mn-cs"/>
            </a:endParaRPr>
          </a:p>
        </p:txBody>
      </p:sp>
      <p:sp>
        <p:nvSpPr>
          <p:cNvPr id="11" name="Rectangle 10">
            <a:extLst>
              <a:ext uri="{FF2B5EF4-FFF2-40B4-BE49-F238E27FC236}">
                <a16:creationId xmlns:a16="http://schemas.microsoft.com/office/drawing/2014/main" id="{2C96E81A-C4F4-4680-BF7D-988AE0192C2D}"/>
              </a:ext>
            </a:extLst>
          </p:cNvPr>
          <p:cNvSpPr/>
          <p:nvPr/>
        </p:nvSpPr>
        <p:spPr>
          <a:xfrm>
            <a:off x="409715" y="1820531"/>
            <a:ext cx="4917935" cy="773928"/>
          </a:xfrm>
          <a:prstGeom prst="rect">
            <a:avLst/>
          </a:prstGeom>
          <a:solidFill>
            <a:srgbClr val="ED6C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inkl"/>
              <a:ea typeface="+mn-ea"/>
              <a:cs typeface="+mn-cs"/>
            </a:endParaRPr>
          </a:p>
        </p:txBody>
      </p:sp>
      <p:pic>
        <p:nvPicPr>
          <p:cNvPr id="6" name="Picture 5">
            <a:extLst>
              <a:ext uri="{FF2B5EF4-FFF2-40B4-BE49-F238E27FC236}">
                <a16:creationId xmlns:a16="http://schemas.microsoft.com/office/drawing/2014/main" id="{B279016F-21FF-4502-B2F5-1D8FF8EADC0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295644" y="1648141"/>
            <a:ext cx="4744318" cy="4697748"/>
          </a:xfrm>
          <a:prstGeom prst="rect">
            <a:avLst/>
          </a:prstGeom>
        </p:spPr>
      </p:pic>
      <p:pic>
        <p:nvPicPr>
          <p:cNvPr id="15" name="border" descr="A screen shot of a computer&#10;&#10;Description automatically generated">
            <a:extLst>
              <a:ext uri="{FF2B5EF4-FFF2-40B4-BE49-F238E27FC236}">
                <a16:creationId xmlns:a16="http://schemas.microsoft.com/office/drawing/2014/main" id="{AF4A632F-872E-401A-B65B-DAF980E068D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7" name="Back">
            <a:hlinkClick r:id="rId4" action="ppaction://hlinksldjump"/>
            <a:extLst>
              <a:ext uri="{FF2B5EF4-FFF2-40B4-BE49-F238E27FC236}">
                <a16:creationId xmlns:a16="http://schemas.microsoft.com/office/drawing/2014/main" id="{5B5D0CF3-FEE4-4903-9877-93D98C12BFCF}"/>
              </a:ext>
            </a:extLst>
          </p:cNvPr>
          <p:cNvSpPr/>
          <p:nvPr/>
        </p:nvSpPr>
        <p:spPr>
          <a:xfrm>
            <a:off x="187871" y="237566"/>
            <a:ext cx="1152128" cy="612068"/>
          </a:xfrm>
          <a:prstGeom prst="roundRect">
            <a:avLst/>
          </a:prstGeom>
          <a:solidFill>
            <a:schemeClr val="accent2"/>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Twinkl"/>
                <a:ea typeface="+mn-ea"/>
                <a:cs typeface="+mn-cs"/>
              </a:rPr>
              <a:t>Back</a:t>
            </a:r>
          </a:p>
        </p:txBody>
      </p:sp>
      <p:sp>
        <p:nvSpPr>
          <p:cNvPr id="2" name="Title 1">
            <a:extLst>
              <a:ext uri="{FF2B5EF4-FFF2-40B4-BE49-F238E27FC236}">
                <a16:creationId xmlns:a16="http://schemas.microsoft.com/office/drawing/2014/main" id="{E382EBFC-A5FC-4DBE-AC92-8E3C03A43B94}"/>
              </a:ext>
            </a:extLst>
          </p:cNvPr>
          <p:cNvSpPr>
            <a:spLocks noGrp="1"/>
          </p:cNvSpPr>
          <p:nvPr>
            <p:ph type="title"/>
          </p:nvPr>
        </p:nvSpPr>
        <p:spPr/>
        <p:txBody>
          <a:bodyPr/>
          <a:lstStyle/>
          <a:p>
            <a:r>
              <a:rPr lang="en-GB" sz="3200" dirty="0">
                <a:solidFill>
                  <a:schemeClr val="bg1"/>
                </a:solidFill>
              </a:rPr>
              <a:t>Lots of Practice</a:t>
            </a:r>
          </a:p>
        </p:txBody>
      </p:sp>
      <p:sp>
        <p:nvSpPr>
          <p:cNvPr id="3" name="Rectangle 2">
            <a:extLst>
              <a:ext uri="{FF2B5EF4-FFF2-40B4-BE49-F238E27FC236}">
                <a16:creationId xmlns:a16="http://schemas.microsoft.com/office/drawing/2014/main" id="{1EF22D3A-B928-45E7-BD72-7239846C76E8}"/>
              </a:ext>
            </a:extLst>
          </p:cNvPr>
          <p:cNvSpPr/>
          <p:nvPr/>
        </p:nvSpPr>
        <p:spPr>
          <a:xfrm>
            <a:off x="688494" y="1363683"/>
            <a:ext cx="5395674"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Twinkl"/>
                <a:ea typeface="+mn-ea"/>
                <a:cs typeface="+mn-cs"/>
              </a:rPr>
              <a:t>‘The expert in anything was once a beginner.’</a:t>
            </a:r>
          </a:p>
        </p:txBody>
      </p:sp>
      <p:pic>
        <p:nvPicPr>
          <p:cNvPr id="4" name="Whole Class">
            <a:extLst>
              <a:ext uri="{FF2B5EF4-FFF2-40B4-BE49-F238E27FC236}">
                <a16:creationId xmlns:a16="http://schemas.microsoft.com/office/drawing/2014/main" id="{B92B28D6-3AFC-4367-8E9A-BA38C970BFF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552800" y="543600"/>
            <a:ext cx="1238498" cy="864000"/>
          </a:xfrm>
          <a:prstGeom prst="rect">
            <a:avLst/>
          </a:prstGeom>
        </p:spPr>
      </p:pic>
      <p:sp>
        <p:nvSpPr>
          <p:cNvPr id="7" name="Rectangle 6">
            <a:extLst>
              <a:ext uri="{FF2B5EF4-FFF2-40B4-BE49-F238E27FC236}">
                <a16:creationId xmlns:a16="http://schemas.microsoft.com/office/drawing/2014/main" id="{F3E52F48-0574-42F3-B9EF-2418FFB7A1E6}"/>
              </a:ext>
            </a:extLst>
          </p:cNvPr>
          <p:cNvSpPr/>
          <p:nvPr/>
        </p:nvSpPr>
        <p:spPr>
          <a:xfrm>
            <a:off x="683568" y="4593902"/>
            <a:ext cx="4248472"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Twinkl"/>
                <a:ea typeface="+mn-ea"/>
                <a:cs typeface="+mn-cs"/>
              </a:rPr>
              <a:t>It’s the same for everything else, whether it’s riding a bike, learning a foreign language or learning to juggle.</a:t>
            </a:r>
          </a:p>
        </p:txBody>
      </p:sp>
      <p:sp>
        <p:nvSpPr>
          <p:cNvPr id="8" name="Rectangle 7">
            <a:extLst>
              <a:ext uri="{FF2B5EF4-FFF2-40B4-BE49-F238E27FC236}">
                <a16:creationId xmlns:a16="http://schemas.microsoft.com/office/drawing/2014/main" id="{33F37613-CA8B-471C-A7E5-D01D2C6D8697}"/>
              </a:ext>
            </a:extLst>
          </p:cNvPr>
          <p:cNvSpPr/>
          <p:nvPr/>
        </p:nvSpPr>
        <p:spPr>
          <a:xfrm>
            <a:off x="683568" y="3509349"/>
            <a:ext cx="4572000" cy="923330"/>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Twinkl"/>
                <a:ea typeface="+mn-ea"/>
                <a:cs typeface="+mn-cs"/>
              </a:rPr>
              <a:t>As babies we had to learn to talk, walk and feed ourselves. The more we did, the better we got.</a:t>
            </a:r>
          </a:p>
        </p:txBody>
      </p:sp>
      <p:sp>
        <p:nvSpPr>
          <p:cNvPr id="9" name="Rectangle 8">
            <a:extLst>
              <a:ext uri="{FF2B5EF4-FFF2-40B4-BE49-F238E27FC236}">
                <a16:creationId xmlns:a16="http://schemas.microsoft.com/office/drawing/2014/main" id="{8BD3277F-F5D2-4027-AC62-5ADB271BEBAC}"/>
              </a:ext>
            </a:extLst>
          </p:cNvPr>
          <p:cNvSpPr/>
          <p:nvPr/>
        </p:nvSpPr>
        <p:spPr>
          <a:xfrm>
            <a:off x="683568" y="2701794"/>
            <a:ext cx="4572000" cy="64633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Twinkl"/>
                <a:ea typeface="+mn-ea"/>
                <a:cs typeface="+mn-cs"/>
              </a:rPr>
              <a:t>Everything we learn as we get older is done through practising it – lots!</a:t>
            </a:r>
          </a:p>
        </p:txBody>
      </p:sp>
      <p:sp>
        <p:nvSpPr>
          <p:cNvPr id="10" name="Rectangle 9">
            <a:extLst>
              <a:ext uri="{FF2B5EF4-FFF2-40B4-BE49-F238E27FC236}">
                <a16:creationId xmlns:a16="http://schemas.microsoft.com/office/drawing/2014/main" id="{DDAFC8A0-3EB4-4F83-A1D3-1565AE113F3C}"/>
              </a:ext>
            </a:extLst>
          </p:cNvPr>
          <p:cNvSpPr/>
          <p:nvPr/>
        </p:nvSpPr>
        <p:spPr>
          <a:xfrm>
            <a:off x="683568" y="1894239"/>
            <a:ext cx="5040560"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Twinkl"/>
                <a:ea typeface="+mn-ea"/>
                <a:cs typeface="+mn-cs"/>
              </a:rPr>
              <a:t>No one is born being able to draw, play an instrument or add fractions!</a:t>
            </a:r>
          </a:p>
        </p:txBody>
      </p:sp>
    </p:spTree>
    <p:extLst>
      <p:ext uri="{BB962C8B-B14F-4D97-AF65-F5344CB8AC3E}">
        <p14:creationId xmlns:p14="http://schemas.microsoft.com/office/powerpoint/2010/main" val="199031423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500"/>
                                        <p:tgtEl>
                                          <p:spTgt spid="7"/>
                                        </p:tgtEl>
                                      </p:cBhvr>
                                    </p:animEffect>
                                  </p:childTnLst>
                                </p:cTn>
                              </p:par>
                            </p:childTnLst>
                          </p:cTn>
                        </p:par>
                        <p:par>
                          <p:cTn id="34" fill="hold">
                            <p:stCondLst>
                              <p:cond delay="500"/>
                            </p:stCondLst>
                            <p:childTnLst>
                              <p:par>
                                <p:cTn id="35" presetID="10" presetClass="entr" presetSubtype="0" fill="hold" nodeType="after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1" grpId="0" animBg="1"/>
      <p:bldP spid="3" grpId="0"/>
      <p:bldP spid="7" grpId="0"/>
      <p:bldP spid="8" grpId="0"/>
      <p:bldP spid="9" grpId="0"/>
      <p:bldP spid="10" grpId="0"/>
    </p:bld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bg">
            <a:extLst>
              <a:ext uri="{FF2B5EF4-FFF2-40B4-BE49-F238E27FC236}">
                <a16:creationId xmlns:a16="http://schemas.microsoft.com/office/drawing/2014/main" id="{919F75F1-8E87-4B14-BFD1-3C5797C66E11}"/>
              </a:ext>
            </a:extLst>
          </p:cNvPr>
          <p:cNvSpPr/>
          <p:nvPr/>
        </p:nvSpPr>
        <p:spPr>
          <a:xfrm>
            <a:off x="400185" y="368660"/>
            <a:ext cx="8334100" cy="6120680"/>
          </a:xfrm>
          <a:prstGeom prst="rect">
            <a:avLst/>
          </a:prstGeom>
          <a:solidFill>
            <a:srgbClr val="7767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inkl"/>
              <a:ea typeface="+mn-ea"/>
              <a:cs typeface="+mn-cs"/>
            </a:endParaRPr>
          </a:p>
        </p:txBody>
      </p:sp>
      <p:sp>
        <p:nvSpPr>
          <p:cNvPr id="9" name="Rectangle 8">
            <a:extLst>
              <a:ext uri="{FF2B5EF4-FFF2-40B4-BE49-F238E27FC236}">
                <a16:creationId xmlns:a16="http://schemas.microsoft.com/office/drawing/2014/main" id="{63C8C9DE-D260-4B72-B295-B0007409ABAA}"/>
              </a:ext>
            </a:extLst>
          </p:cNvPr>
          <p:cNvSpPr/>
          <p:nvPr/>
        </p:nvSpPr>
        <p:spPr>
          <a:xfrm>
            <a:off x="3286365" y="2132856"/>
            <a:ext cx="5101985" cy="1728192"/>
          </a:xfrm>
          <a:custGeom>
            <a:avLst/>
            <a:gdLst>
              <a:gd name="connsiteX0" fmla="*/ 0 w 4752527"/>
              <a:gd name="connsiteY0" fmla="*/ 0 h 1327028"/>
              <a:gd name="connsiteX1" fmla="*/ 4752527 w 4752527"/>
              <a:gd name="connsiteY1" fmla="*/ 0 h 1327028"/>
              <a:gd name="connsiteX2" fmla="*/ 4752527 w 4752527"/>
              <a:gd name="connsiteY2" fmla="*/ 1327028 h 1327028"/>
              <a:gd name="connsiteX3" fmla="*/ 0 w 4752527"/>
              <a:gd name="connsiteY3" fmla="*/ 1327028 h 1327028"/>
              <a:gd name="connsiteX4" fmla="*/ 0 w 4752527"/>
              <a:gd name="connsiteY4" fmla="*/ 0 h 1327028"/>
              <a:gd name="connsiteX0" fmla="*/ 637563 w 5390090"/>
              <a:gd name="connsiteY0" fmla="*/ 0 h 1327028"/>
              <a:gd name="connsiteX1" fmla="*/ 5390090 w 5390090"/>
              <a:gd name="connsiteY1" fmla="*/ 0 h 1327028"/>
              <a:gd name="connsiteX2" fmla="*/ 5390090 w 5390090"/>
              <a:gd name="connsiteY2" fmla="*/ 1327028 h 1327028"/>
              <a:gd name="connsiteX3" fmla="*/ 0 w 5390090"/>
              <a:gd name="connsiteY3" fmla="*/ 1327028 h 1327028"/>
              <a:gd name="connsiteX4" fmla="*/ 637563 w 5390090"/>
              <a:gd name="connsiteY4" fmla="*/ 0 h 13270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0090" h="1327028">
                <a:moveTo>
                  <a:pt x="637563" y="0"/>
                </a:moveTo>
                <a:lnTo>
                  <a:pt x="5390090" y="0"/>
                </a:lnTo>
                <a:lnTo>
                  <a:pt x="5390090" y="1327028"/>
                </a:lnTo>
                <a:lnTo>
                  <a:pt x="0" y="1327028"/>
                </a:lnTo>
                <a:lnTo>
                  <a:pt x="637563" y="0"/>
                </a:lnTo>
                <a:close/>
              </a:path>
            </a:pathLst>
          </a:custGeom>
          <a:solidFill>
            <a:srgbClr val="ED6C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inkl"/>
              <a:ea typeface="+mn-ea"/>
              <a:cs typeface="+mn-cs"/>
            </a:endParaRPr>
          </a:p>
        </p:txBody>
      </p:sp>
      <p:sp>
        <p:nvSpPr>
          <p:cNvPr id="2" name="Title 1">
            <a:extLst>
              <a:ext uri="{FF2B5EF4-FFF2-40B4-BE49-F238E27FC236}">
                <a16:creationId xmlns:a16="http://schemas.microsoft.com/office/drawing/2014/main" id="{7F189B17-CA74-4381-B2E3-2AAFF81991CC}"/>
              </a:ext>
            </a:extLst>
          </p:cNvPr>
          <p:cNvSpPr>
            <a:spLocks noGrp="1"/>
          </p:cNvSpPr>
          <p:nvPr>
            <p:ph type="title"/>
          </p:nvPr>
        </p:nvSpPr>
        <p:spPr>
          <a:xfrm>
            <a:off x="0" y="478895"/>
            <a:ext cx="9143999" cy="994306"/>
          </a:xfrm>
        </p:spPr>
        <p:txBody>
          <a:bodyPr/>
          <a:lstStyle/>
          <a:p>
            <a:r>
              <a:rPr lang="en-GB" sz="3200" dirty="0">
                <a:solidFill>
                  <a:schemeClr val="bg1"/>
                </a:solidFill>
              </a:rPr>
              <a:t>Getting Help When Needed</a:t>
            </a:r>
          </a:p>
        </p:txBody>
      </p:sp>
      <p:sp>
        <p:nvSpPr>
          <p:cNvPr id="3" name="Rectangle 2">
            <a:extLst>
              <a:ext uri="{FF2B5EF4-FFF2-40B4-BE49-F238E27FC236}">
                <a16:creationId xmlns:a16="http://schemas.microsoft.com/office/drawing/2014/main" id="{1B82C96E-031E-4CC1-B9B7-01C02163725B}"/>
              </a:ext>
            </a:extLst>
          </p:cNvPr>
          <p:cNvSpPr/>
          <p:nvPr/>
        </p:nvSpPr>
        <p:spPr>
          <a:xfrm>
            <a:off x="3635896" y="4737918"/>
            <a:ext cx="4896544"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Twinkl"/>
                <a:ea typeface="+mn-ea"/>
                <a:cs typeface="+mn-cs"/>
              </a:rPr>
              <a:t>Admitting when we need help can take a lot of courage and knowing when to ask for help (not too soon and not too late) takes practice.</a:t>
            </a:r>
          </a:p>
        </p:txBody>
      </p:sp>
      <p:pic>
        <p:nvPicPr>
          <p:cNvPr id="6" name="Picture 5">
            <a:extLst>
              <a:ext uri="{FF2B5EF4-FFF2-40B4-BE49-F238E27FC236}">
                <a16:creationId xmlns:a16="http://schemas.microsoft.com/office/drawing/2014/main" id="{D97F0042-09A3-4978-8788-7169E2E0BCE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95536" y="1195851"/>
            <a:ext cx="4176464" cy="5257486"/>
          </a:xfrm>
          <a:prstGeom prst="roundRect">
            <a:avLst>
              <a:gd name="adj" fmla="val 4555"/>
            </a:avLst>
          </a:prstGeom>
        </p:spPr>
      </p:pic>
      <p:sp>
        <p:nvSpPr>
          <p:cNvPr id="7" name="Rectangle 6">
            <a:extLst>
              <a:ext uri="{FF2B5EF4-FFF2-40B4-BE49-F238E27FC236}">
                <a16:creationId xmlns:a16="http://schemas.microsoft.com/office/drawing/2014/main" id="{E6F0DB38-8642-478B-9646-DB57FA158E70}"/>
              </a:ext>
            </a:extLst>
          </p:cNvPr>
          <p:cNvSpPr/>
          <p:nvPr/>
        </p:nvSpPr>
        <p:spPr>
          <a:xfrm>
            <a:off x="4189697" y="2287506"/>
            <a:ext cx="4173413" cy="147732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30" normalizeH="0" baseline="0" noProof="0" dirty="0">
                <a:ln>
                  <a:noFill/>
                </a:ln>
                <a:solidFill>
                  <a:prstClr val="white"/>
                </a:solidFill>
                <a:effectLst/>
                <a:uLnTx/>
                <a:uFillTx/>
                <a:latin typeface="Twinkl"/>
                <a:ea typeface="+mn-ea"/>
                <a:cs typeface="+mn-cs"/>
              </a:rPr>
              <a:t>We’re not learning if we are getting someone else to do things for us. But sometimes, we really do need help to get us on the right track or to get </a:t>
            </a:r>
            <a:br>
              <a:rPr kumimoji="0" lang="en-GB" sz="1800" b="0" i="0" u="none" strike="noStrike" kern="1200" cap="none" spc="30" normalizeH="0" baseline="0" noProof="0" dirty="0">
                <a:ln>
                  <a:noFill/>
                </a:ln>
                <a:solidFill>
                  <a:prstClr val="white"/>
                </a:solidFill>
                <a:effectLst/>
                <a:uLnTx/>
                <a:uFillTx/>
                <a:latin typeface="Twinkl"/>
                <a:ea typeface="+mn-ea"/>
                <a:cs typeface="+mn-cs"/>
              </a:rPr>
            </a:br>
            <a:r>
              <a:rPr kumimoji="0" lang="en-GB" sz="1800" b="0" i="0" u="none" strike="noStrike" kern="1200" cap="none" spc="30" normalizeH="0" baseline="0" noProof="0" dirty="0">
                <a:ln>
                  <a:noFill/>
                </a:ln>
                <a:solidFill>
                  <a:prstClr val="white"/>
                </a:solidFill>
                <a:effectLst/>
                <a:uLnTx/>
                <a:uFillTx/>
                <a:latin typeface="Twinkl"/>
                <a:ea typeface="+mn-ea"/>
                <a:cs typeface="+mn-cs"/>
              </a:rPr>
              <a:t>us started.</a:t>
            </a:r>
          </a:p>
        </p:txBody>
      </p:sp>
      <p:sp>
        <p:nvSpPr>
          <p:cNvPr id="8" name="Rectangle 7">
            <a:extLst>
              <a:ext uri="{FF2B5EF4-FFF2-40B4-BE49-F238E27FC236}">
                <a16:creationId xmlns:a16="http://schemas.microsoft.com/office/drawing/2014/main" id="{DEB0B644-F6C1-4A58-9509-45D6E4E4E7B9}"/>
              </a:ext>
            </a:extLst>
          </p:cNvPr>
          <p:cNvSpPr/>
          <p:nvPr/>
        </p:nvSpPr>
        <p:spPr>
          <a:xfrm>
            <a:off x="3635896" y="4005064"/>
            <a:ext cx="4896543"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Twinkl"/>
                <a:ea typeface="+mn-ea"/>
                <a:cs typeface="+mn-cs"/>
              </a:rPr>
              <a:t>It’s OK to get a little help when you’ve tried and tried but got a little stuck.</a:t>
            </a:r>
          </a:p>
        </p:txBody>
      </p:sp>
      <p:pic>
        <p:nvPicPr>
          <p:cNvPr id="12" name="border" descr="A screen shot of a computer&#10;&#10;Description automatically generated">
            <a:extLst>
              <a:ext uri="{FF2B5EF4-FFF2-40B4-BE49-F238E27FC236}">
                <a16:creationId xmlns:a16="http://schemas.microsoft.com/office/drawing/2014/main" id="{2D8E5EA1-33ED-4CC6-9689-299955EC66E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4" name="Back">
            <a:hlinkClick r:id="rId4" action="ppaction://hlinksldjump"/>
            <a:extLst>
              <a:ext uri="{FF2B5EF4-FFF2-40B4-BE49-F238E27FC236}">
                <a16:creationId xmlns:a16="http://schemas.microsoft.com/office/drawing/2014/main" id="{D7CF331C-29AA-49AE-B156-CC000DB39A63}"/>
              </a:ext>
            </a:extLst>
          </p:cNvPr>
          <p:cNvSpPr/>
          <p:nvPr/>
        </p:nvSpPr>
        <p:spPr>
          <a:xfrm>
            <a:off x="187871" y="237566"/>
            <a:ext cx="1152128" cy="612068"/>
          </a:xfrm>
          <a:prstGeom prst="roundRect">
            <a:avLst/>
          </a:prstGeom>
          <a:solidFill>
            <a:schemeClr val="accent2"/>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Twinkl"/>
                <a:ea typeface="+mn-ea"/>
                <a:cs typeface="+mn-cs"/>
              </a:rPr>
              <a:t>Back</a:t>
            </a:r>
          </a:p>
        </p:txBody>
      </p:sp>
      <p:pic>
        <p:nvPicPr>
          <p:cNvPr id="4" name="Whole Class">
            <a:extLst>
              <a:ext uri="{FF2B5EF4-FFF2-40B4-BE49-F238E27FC236}">
                <a16:creationId xmlns:a16="http://schemas.microsoft.com/office/drawing/2014/main" id="{3507807E-2A3D-48A9-982E-684D088B70A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552800" y="543600"/>
            <a:ext cx="1238498" cy="864000"/>
          </a:xfrm>
          <a:prstGeom prst="rect">
            <a:avLst/>
          </a:prstGeom>
        </p:spPr>
      </p:pic>
    </p:spTree>
    <p:extLst>
      <p:ext uri="{BB962C8B-B14F-4D97-AF65-F5344CB8AC3E}">
        <p14:creationId xmlns:p14="http://schemas.microsoft.com/office/powerpoint/2010/main" val="200614995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 grpId="0"/>
      <p:bldP spid="7" grpId="0"/>
      <p:bldP spid="8" grpId="0"/>
    </p:bld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bg">
            <a:extLst>
              <a:ext uri="{FF2B5EF4-FFF2-40B4-BE49-F238E27FC236}">
                <a16:creationId xmlns:a16="http://schemas.microsoft.com/office/drawing/2014/main" id="{13912041-83E4-4596-8458-AB8FD7FB767A}"/>
              </a:ext>
            </a:extLst>
          </p:cNvPr>
          <p:cNvSpPr/>
          <p:nvPr/>
        </p:nvSpPr>
        <p:spPr>
          <a:xfrm>
            <a:off x="400185" y="368660"/>
            <a:ext cx="8334100" cy="6120680"/>
          </a:xfrm>
          <a:prstGeom prst="rect">
            <a:avLst/>
          </a:prstGeom>
          <a:solidFill>
            <a:srgbClr val="7767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inkl"/>
              <a:ea typeface="+mn-ea"/>
              <a:cs typeface="+mn-cs"/>
            </a:endParaRPr>
          </a:p>
        </p:txBody>
      </p:sp>
      <p:pic>
        <p:nvPicPr>
          <p:cNvPr id="6" name="Picture 5">
            <a:extLst>
              <a:ext uri="{FF2B5EF4-FFF2-40B4-BE49-F238E27FC236}">
                <a16:creationId xmlns:a16="http://schemas.microsoft.com/office/drawing/2014/main" id="{AEFF3C38-2A40-46A0-87F4-EE6F777199E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572000" y="3324557"/>
            <a:ext cx="3785181" cy="3533444"/>
          </a:xfrm>
          <a:prstGeom prst="rect">
            <a:avLst/>
          </a:prstGeom>
        </p:spPr>
      </p:pic>
      <p:pic>
        <p:nvPicPr>
          <p:cNvPr id="13" name="border" descr="A screen shot of a computer&#10;&#10;Description automatically generated">
            <a:extLst>
              <a:ext uri="{FF2B5EF4-FFF2-40B4-BE49-F238E27FC236}">
                <a16:creationId xmlns:a16="http://schemas.microsoft.com/office/drawing/2014/main" id="{C992D155-FCF0-4CCC-8814-239E63097D8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5" name="Back">
            <a:hlinkClick r:id="rId4" action="ppaction://hlinksldjump"/>
            <a:extLst>
              <a:ext uri="{FF2B5EF4-FFF2-40B4-BE49-F238E27FC236}">
                <a16:creationId xmlns:a16="http://schemas.microsoft.com/office/drawing/2014/main" id="{78E8579C-24C2-48A3-A9A5-B94026ED53C2}"/>
              </a:ext>
            </a:extLst>
          </p:cNvPr>
          <p:cNvSpPr/>
          <p:nvPr/>
        </p:nvSpPr>
        <p:spPr>
          <a:xfrm>
            <a:off x="187871" y="237566"/>
            <a:ext cx="1152128" cy="612068"/>
          </a:xfrm>
          <a:prstGeom prst="roundRect">
            <a:avLst/>
          </a:prstGeom>
          <a:solidFill>
            <a:schemeClr val="accent2"/>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Twinkl"/>
                <a:ea typeface="+mn-ea"/>
                <a:cs typeface="+mn-cs"/>
              </a:rPr>
              <a:t>Back</a:t>
            </a:r>
          </a:p>
        </p:txBody>
      </p:sp>
      <p:sp>
        <p:nvSpPr>
          <p:cNvPr id="2" name="Title 1">
            <a:extLst>
              <a:ext uri="{FF2B5EF4-FFF2-40B4-BE49-F238E27FC236}">
                <a16:creationId xmlns:a16="http://schemas.microsoft.com/office/drawing/2014/main" id="{E263604C-0C14-44ED-9256-E22A0C65D1B7}"/>
              </a:ext>
            </a:extLst>
          </p:cNvPr>
          <p:cNvSpPr>
            <a:spLocks noGrp="1"/>
          </p:cNvSpPr>
          <p:nvPr>
            <p:ph type="title"/>
          </p:nvPr>
        </p:nvSpPr>
        <p:spPr/>
        <p:txBody>
          <a:bodyPr/>
          <a:lstStyle/>
          <a:p>
            <a:r>
              <a:rPr lang="en-GB" sz="3200" dirty="0">
                <a:solidFill>
                  <a:schemeClr val="bg1"/>
                </a:solidFill>
              </a:rPr>
              <a:t>Sharing Ideas</a:t>
            </a:r>
          </a:p>
        </p:txBody>
      </p:sp>
      <p:sp>
        <p:nvSpPr>
          <p:cNvPr id="10" name="Rectangle 9">
            <a:extLst>
              <a:ext uri="{FF2B5EF4-FFF2-40B4-BE49-F238E27FC236}">
                <a16:creationId xmlns:a16="http://schemas.microsoft.com/office/drawing/2014/main" id="{85AA3F55-9CA9-4BFF-A844-775D2050B35B}"/>
              </a:ext>
            </a:extLst>
          </p:cNvPr>
          <p:cNvSpPr/>
          <p:nvPr/>
        </p:nvSpPr>
        <p:spPr>
          <a:xfrm>
            <a:off x="956068" y="4005064"/>
            <a:ext cx="3384376" cy="1227859"/>
          </a:xfrm>
          <a:prstGeom prst="rect">
            <a:avLst/>
          </a:prstGeom>
          <a:solidFill>
            <a:srgbClr val="ED6C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Twinkl"/>
                <a:ea typeface="+mn-ea"/>
                <a:cs typeface="+mn-cs"/>
              </a:rPr>
              <a:t>Don’t be afraid to suggest an idea and always be respectful of others’ ideas.</a:t>
            </a:r>
          </a:p>
        </p:txBody>
      </p:sp>
      <p:pic>
        <p:nvPicPr>
          <p:cNvPr id="4" name="Whole Class">
            <a:extLst>
              <a:ext uri="{FF2B5EF4-FFF2-40B4-BE49-F238E27FC236}">
                <a16:creationId xmlns:a16="http://schemas.microsoft.com/office/drawing/2014/main" id="{CAFF9401-2DE5-4632-A21E-78B46D4637E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552800" y="543600"/>
            <a:ext cx="1238498" cy="864000"/>
          </a:xfrm>
          <a:prstGeom prst="rect">
            <a:avLst/>
          </a:prstGeom>
        </p:spPr>
      </p:pic>
      <p:sp>
        <p:nvSpPr>
          <p:cNvPr id="7" name="Rectangle 6">
            <a:extLst>
              <a:ext uri="{FF2B5EF4-FFF2-40B4-BE49-F238E27FC236}">
                <a16:creationId xmlns:a16="http://schemas.microsoft.com/office/drawing/2014/main" id="{01ECBD5C-9A02-46EF-9FC1-5BA69F54EF32}"/>
              </a:ext>
            </a:extLst>
          </p:cNvPr>
          <p:cNvSpPr/>
          <p:nvPr/>
        </p:nvSpPr>
        <p:spPr>
          <a:xfrm>
            <a:off x="755576" y="1484784"/>
            <a:ext cx="7632774"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Twinkl"/>
                <a:ea typeface="+mn-ea"/>
                <a:cs typeface="+mn-cs"/>
              </a:rPr>
              <a:t>You know what they say… ‘Two heads are better than one!’</a:t>
            </a:r>
          </a:p>
        </p:txBody>
      </p:sp>
      <p:sp>
        <p:nvSpPr>
          <p:cNvPr id="8" name="Rectangle 7">
            <a:extLst>
              <a:ext uri="{FF2B5EF4-FFF2-40B4-BE49-F238E27FC236}">
                <a16:creationId xmlns:a16="http://schemas.microsoft.com/office/drawing/2014/main" id="{E07C24E3-223F-4C4A-92F1-437539CECD0C}"/>
              </a:ext>
            </a:extLst>
          </p:cNvPr>
          <p:cNvSpPr/>
          <p:nvPr/>
        </p:nvSpPr>
        <p:spPr>
          <a:xfrm>
            <a:off x="755576" y="2058672"/>
            <a:ext cx="7632774"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Twinkl"/>
                <a:ea typeface="+mn-ea"/>
                <a:cs typeface="+mn-cs"/>
              </a:rPr>
              <a:t>And maybe three are better than two!</a:t>
            </a:r>
          </a:p>
        </p:txBody>
      </p:sp>
      <p:sp>
        <p:nvSpPr>
          <p:cNvPr id="9" name="Rectangle 8">
            <a:extLst>
              <a:ext uri="{FF2B5EF4-FFF2-40B4-BE49-F238E27FC236}">
                <a16:creationId xmlns:a16="http://schemas.microsoft.com/office/drawing/2014/main" id="{275ECF94-7088-494D-BC7A-728B66BE6717}"/>
              </a:ext>
            </a:extLst>
          </p:cNvPr>
          <p:cNvSpPr/>
          <p:nvPr/>
        </p:nvSpPr>
        <p:spPr>
          <a:xfrm>
            <a:off x="755650" y="2573264"/>
            <a:ext cx="7632700"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Twinkl"/>
                <a:ea typeface="+mn-ea"/>
                <a:cs typeface="+mn-cs"/>
              </a:rPr>
              <a:t>Listening to others’ ideas and sharing our own can lead to great things. Often a combination of ideas works out to be brilliant.</a:t>
            </a:r>
          </a:p>
        </p:txBody>
      </p:sp>
    </p:spTree>
    <p:extLst>
      <p:ext uri="{BB962C8B-B14F-4D97-AF65-F5344CB8AC3E}">
        <p14:creationId xmlns:p14="http://schemas.microsoft.com/office/powerpoint/2010/main" val="381504992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par>
                                <p:cTn id="18" presetID="10" presetClass="entr" presetSubtype="0"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p:cTn id="25" dur="500" fill="hold"/>
                                        <p:tgtEl>
                                          <p:spTgt spid="10"/>
                                        </p:tgtEl>
                                        <p:attrNameLst>
                                          <p:attrName>ppt_w</p:attrName>
                                        </p:attrNameLst>
                                      </p:cBhvr>
                                      <p:tavLst>
                                        <p:tav tm="0">
                                          <p:val>
                                            <p:fltVal val="0"/>
                                          </p:val>
                                        </p:tav>
                                        <p:tav tm="100000">
                                          <p:val>
                                            <p:strVal val="#ppt_w"/>
                                          </p:val>
                                        </p:tav>
                                      </p:tavLst>
                                    </p:anim>
                                    <p:anim calcmode="lin" valueType="num">
                                      <p:cBhvr>
                                        <p:cTn id="26" dur="500" fill="hold"/>
                                        <p:tgtEl>
                                          <p:spTgt spid="10"/>
                                        </p:tgtEl>
                                        <p:attrNameLst>
                                          <p:attrName>ppt_h</p:attrName>
                                        </p:attrNameLst>
                                      </p:cBhvr>
                                      <p:tavLst>
                                        <p:tav tm="0">
                                          <p:val>
                                            <p:fltVal val="0"/>
                                          </p:val>
                                        </p:tav>
                                        <p:tav tm="100000">
                                          <p:val>
                                            <p:strVal val="#ppt_h"/>
                                          </p:val>
                                        </p:tav>
                                      </p:tavLst>
                                    </p:anim>
                                    <p:animEffect transition="in" filter="fade">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7" grpId="0"/>
      <p:bldP spid="8" grpId="0"/>
      <p:bldP spid="9" grpId="0"/>
    </p:bld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bg">
            <a:extLst>
              <a:ext uri="{FF2B5EF4-FFF2-40B4-BE49-F238E27FC236}">
                <a16:creationId xmlns:a16="http://schemas.microsoft.com/office/drawing/2014/main" id="{822216FC-4D2A-4260-BCFD-EFECC3004464}"/>
              </a:ext>
            </a:extLst>
          </p:cNvPr>
          <p:cNvSpPr/>
          <p:nvPr/>
        </p:nvSpPr>
        <p:spPr>
          <a:xfrm>
            <a:off x="400185" y="368660"/>
            <a:ext cx="8334100" cy="6120680"/>
          </a:xfrm>
          <a:prstGeom prst="rect">
            <a:avLst/>
          </a:prstGeom>
          <a:solidFill>
            <a:srgbClr val="7767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inkl"/>
              <a:ea typeface="+mn-ea"/>
              <a:cs typeface="+mn-cs"/>
            </a:endParaRPr>
          </a:p>
        </p:txBody>
      </p:sp>
      <p:pic>
        <p:nvPicPr>
          <p:cNvPr id="13" name="border" descr="A screen shot of a computer&#10;&#10;Description automatically generated">
            <a:extLst>
              <a:ext uri="{FF2B5EF4-FFF2-40B4-BE49-F238E27FC236}">
                <a16:creationId xmlns:a16="http://schemas.microsoft.com/office/drawing/2014/main" id="{C66CD774-4D94-4322-8504-6E551BD72CB6}"/>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5" name="Back">
            <a:hlinkClick r:id="rId3" action="ppaction://hlinksldjump"/>
            <a:extLst>
              <a:ext uri="{FF2B5EF4-FFF2-40B4-BE49-F238E27FC236}">
                <a16:creationId xmlns:a16="http://schemas.microsoft.com/office/drawing/2014/main" id="{BB269252-EC23-4048-879A-3469601C27DE}"/>
              </a:ext>
            </a:extLst>
          </p:cNvPr>
          <p:cNvSpPr/>
          <p:nvPr/>
        </p:nvSpPr>
        <p:spPr>
          <a:xfrm>
            <a:off x="187871" y="237566"/>
            <a:ext cx="1152128" cy="612068"/>
          </a:xfrm>
          <a:prstGeom prst="roundRect">
            <a:avLst/>
          </a:prstGeom>
          <a:solidFill>
            <a:schemeClr val="accent2"/>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Twinkl"/>
                <a:ea typeface="+mn-ea"/>
                <a:cs typeface="+mn-cs"/>
              </a:rPr>
              <a:t>Back</a:t>
            </a:r>
          </a:p>
        </p:txBody>
      </p:sp>
      <p:sp>
        <p:nvSpPr>
          <p:cNvPr id="10" name="Rectangle 9">
            <a:extLst>
              <a:ext uri="{FF2B5EF4-FFF2-40B4-BE49-F238E27FC236}">
                <a16:creationId xmlns:a16="http://schemas.microsoft.com/office/drawing/2014/main" id="{E5526AE6-A9EB-4452-AB05-57716E299484}"/>
              </a:ext>
            </a:extLst>
          </p:cNvPr>
          <p:cNvSpPr/>
          <p:nvPr/>
        </p:nvSpPr>
        <p:spPr>
          <a:xfrm>
            <a:off x="755650" y="3223846"/>
            <a:ext cx="4968478" cy="1876602"/>
          </a:xfrm>
          <a:prstGeom prst="rect">
            <a:avLst/>
          </a:prstGeom>
          <a:solidFill>
            <a:srgbClr val="ED6C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inkl"/>
              <a:ea typeface="+mn-ea"/>
              <a:cs typeface="+mn-cs"/>
            </a:endParaRPr>
          </a:p>
        </p:txBody>
      </p:sp>
      <p:sp>
        <p:nvSpPr>
          <p:cNvPr id="2" name="Title 1">
            <a:extLst>
              <a:ext uri="{FF2B5EF4-FFF2-40B4-BE49-F238E27FC236}">
                <a16:creationId xmlns:a16="http://schemas.microsoft.com/office/drawing/2014/main" id="{5C5ACC05-8DE5-4528-A1D2-24C3FB49A0F7}"/>
              </a:ext>
            </a:extLst>
          </p:cNvPr>
          <p:cNvSpPr>
            <a:spLocks noGrp="1"/>
          </p:cNvSpPr>
          <p:nvPr>
            <p:ph type="title"/>
          </p:nvPr>
        </p:nvSpPr>
        <p:spPr>
          <a:xfrm>
            <a:off x="-9530" y="478895"/>
            <a:ext cx="9143999" cy="994306"/>
          </a:xfrm>
        </p:spPr>
        <p:txBody>
          <a:bodyPr/>
          <a:lstStyle/>
          <a:p>
            <a:r>
              <a:rPr lang="en-GB" sz="3200" dirty="0">
                <a:solidFill>
                  <a:schemeClr val="bg1"/>
                </a:solidFill>
              </a:rPr>
              <a:t>Trying a Different Approach</a:t>
            </a:r>
          </a:p>
        </p:txBody>
      </p:sp>
      <p:sp>
        <p:nvSpPr>
          <p:cNvPr id="3" name="Rectangle 2">
            <a:extLst>
              <a:ext uri="{FF2B5EF4-FFF2-40B4-BE49-F238E27FC236}">
                <a16:creationId xmlns:a16="http://schemas.microsoft.com/office/drawing/2014/main" id="{A4039E05-F909-4FDA-A3EF-125064CCD8DD}"/>
              </a:ext>
            </a:extLst>
          </p:cNvPr>
          <p:cNvSpPr/>
          <p:nvPr/>
        </p:nvSpPr>
        <p:spPr>
          <a:xfrm>
            <a:off x="755648" y="5226549"/>
            <a:ext cx="4032376"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Twinkl"/>
                <a:ea typeface="+mn-ea"/>
                <a:cs typeface="+mn-cs"/>
              </a:rPr>
              <a:t>Maybe you just need to try a different learning style or a different way to solve the problem.</a:t>
            </a:r>
          </a:p>
        </p:txBody>
      </p:sp>
      <p:pic>
        <p:nvPicPr>
          <p:cNvPr id="4" name="Whole Class">
            <a:extLst>
              <a:ext uri="{FF2B5EF4-FFF2-40B4-BE49-F238E27FC236}">
                <a16:creationId xmlns:a16="http://schemas.microsoft.com/office/drawing/2014/main" id="{F4EFB139-34E3-42E6-A46D-1C84BBFA713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552800" y="543600"/>
            <a:ext cx="1238498" cy="864000"/>
          </a:xfrm>
          <a:prstGeom prst="rect">
            <a:avLst/>
          </a:prstGeom>
        </p:spPr>
      </p:pic>
      <p:pic>
        <p:nvPicPr>
          <p:cNvPr id="6" name="Picture 5">
            <a:extLst>
              <a:ext uri="{FF2B5EF4-FFF2-40B4-BE49-F238E27FC236}">
                <a16:creationId xmlns:a16="http://schemas.microsoft.com/office/drawing/2014/main" id="{C0F27D66-1485-46D9-B79F-E708B5747CF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355976" y="2613830"/>
            <a:ext cx="4648746" cy="4127538"/>
          </a:xfrm>
          <a:prstGeom prst="rect">
            <a:avLst/>
          </a:prstGeom>
        </p:spPr>
      </p:pic>
      <p:sp>
        <p:nvSpPr>
          <p:cNvPr id="7" name="Rectangle 6">
            <a:extLst>
              <a:ext uri="{FF2B5EF4-FFF2-40B4-BE49-F238E27FC236}">
                <a16:creationId xmlns:a16="http://schemas.microsoft.com/office/drawing/2014/main" id="{86A6B6F4-3A4C-42B7-B791-1C96BF76A4C5}"/>
              </a:ext>
            </a:extLst>
          </p:cNvPr>
          <p:cNvSpPr/>
          <p:nvPr/>
        </p:nvSpPr>
        <p:spPr>
          <a:xfrm>
            <a:off x="755650" y="1458005"/>
            <a:ext cx="7632700"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Twinkl"/>
                <a:ea typeface="+mn-ea"/>
                <a:cs typeface="+mn-cs"/>
              </a:rPr>
              <a:t>When people say to keep trying, they don’t necessarily mean to keep trying the same thing in the same way. </a:t>
            </a:r>
          </a:p>
        </p:txBody>
      </p:sp>
      <p:sp>
        <p:nvSpPr>
          <p:cNvPr id="8" name="Rectangle 7">
            <a:extLst>
              <a:ext uri="{FF2B5EF4-FFF2-40B4-BE49-F238E27FC236}">
                <a16:creationId xmlns:a16="http://schemas.microsoft.com/office/drawing/2014/main" id="{CDD9BA8E-BDD5-42BA-A76F-7E0A782AD068}"/>
              </a:ext>
            </a:extLst>
          </p:cNvPr>
          <p:cNvSpPr/>
          <p:nvPr/>
        </p:nvSpPr>
        <p:spPr>
          <a:xfrm>
            <a:off x="755649" y="2173015"/>
            <a:ext cx="4537713"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Twinkl"/>
                <a:ea typeface="+mn-ea"/>
                <a:cs typeface="+mn-cs"/>
              </a:rPr>
              <a:t>If you have tried one way and haven’t succeeded at something, then perhaps it’s time to try a different approach.</a:t>
            </a:r>
          </a:p>
        </p:txBody>
      </p:sp>
      <p:sp>
        <p:nvSpPr>
          <p:cNvPr id="9" name="Rectangle 8">
            <a:extLst>
              <a:ext uri="{FF2B5EF4-FFF2-40B4-BE49-F238E27FC236}">
                <a16:creationId xmlns:a16="http://schemas.microsoft.com/office/drawing/2014/main" id="{7ACCFD38-1F18-4999-A470-15449E4F3957}"/>
              </a:ext>
            </a:extLst>
          </p:cNvPr>
          <p:cNvSpPr/>
          <p:nvPr/>
        </p:nvSpPr>
        <p:spPr>
          <a:xfrm>
            <a:off x="856499" y="3308826"/>
            <a:ext cx="4248472" cy="175432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Twinkl"/>
                <a:ea typeface="+mn-ea"/>
                <a:cs typeface="+mn-cs"/>
              </a:rPr>
              <a:t>For example, if you have tried learning your times tables by looking at them on a sheet that you have stuck on your bedroom wall but it just isn’t working, why not try learning them as songs, </a:t>
            </a:r>
            <a:br>
              <a:rPr kumimoji="0" lang="en-GB" sz="1800" b="0" i="0" u="none" strike="noStrike" kern="1200" cap="none" spc="0" normalizeH="0" baseline="0" noProof="0" dirty="0">
                <a:ln>
                  <a:noFill/>
                </a:ln>
                <a:solidFill>
                  <a:prstClr val="white"/>
                </a:solidFill>
                <a:effectLst/>
                <a:uLnTx/>
                <a:uFillTx/>
                <a:latin typeface="Twinkl"/>
                <a:ea typeface="+mn-ea"/>
                <a:cs typeface="+mn-cs"/>
              </a:rPr>
            </a:br>
            <a:r>
              <a:rPr kumimoji="0" lang="en-GB" sz="1800" b="0" i="0" u="none" strike="noStrike" kern="1200" cap="none" spc="0" normalizeH="0" baseline="0" noProof="0" dirty="0">
                <a:ln>
                  <a:noFill/>
                </a:ln>
                <a:solidFill>
                  <a:prstClr val="white"/>
                </a:solidFill>
                <a:effectLst/>
                <a:uLnTx/>
                <a:uFillTx/>
                <a:latin typeface="Twinkl"/>
                <a:ea typeface="+mn-ea"/>
                <a:cs typeface="+mn-cs"/>
              </a:rPr>
              <a:t>set to music?</a:t>
            </a:r>
          </a:p>
        </p:txBody>
      </p:sp>
    </p:spTree>
    <p:extLst>
      <p:ext uri="{BB962C8B-B14F-4D97-AF65-F5344CB8AC3E}">
        <p14:creationId xmlns:p14="http://schemas.microsoft.com/office/powerpoint/2010/main" val="89125545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par>
                          <p:cTn id="18" fill="hold">
                            <p:stCondLst>
                              <p:cond delay="500"/>
                            </p:stCondLst>
                            <p:childTnLst>
                              <p:par>
                                <p:cTn id="19" presetID="22" presetClass="entr" presetSubtype="2"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right)">
                                      <p:cBhvr>
                                        <p:cTn id="21" dur="500"/>
                                        <p:tgtEl>
                                          <p:spTgt spid="10"/>
                                        </p:tgtEl>
                                      </p:cBhvr>
                                    </p:animEffect>
                                  </p:childTnLst>
                                </p:cTn>
                              </p:par>
                            </p:childTnLst>
                          </p:cTn>
                        </p:par>
                        <p:par>
                          <p:cTn id="22" fill="hold">
                            <p:stCondLst>
                              <p:cond delay="1000"/>
                            </p:stCondLst>
                            <p:childTnLst>
                              <p:par>
                                <p:cTn id="23" presetID="10" presetClass="entr" presetSubtype="0"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fade">
                                      <p:cBhvr>
                                        <p:cTn id="3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p:bldP spid="7" grpId="0"/>
      <p:bldP spid="8" grpId="0"/>
      <p:bldP spid="9"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48FB44F-A825-48A8-BE41-CCB939DBBDB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1"/>
          <a:stretch/>
        </p:blipFill>
        <p:spPr>
          <a:xfrm>
            <a:off x="494428" y="476672"/>
            <a:ext cx="8155144" cy="5904656"/>
          </a:xfrm>
          <a:prstGeom prst="roundRect">
            <a:avLst>
              <a:gd name="adj" fmla="val 2561"/>
            </a:avLst>
          </a:prstGeom>
        </p:spPr>
      </p:pic>
      <p:grpSp>
        <p:nvGrpSpPr>
          <p:cNvPr id="3" name="Group 2"/>
          <p:cNvGrpSpPr/>
          <p:nvPr/>
        </p:nvGrpSpPr>
        <p:grpSpPr>
          <a:xfrm>
            <a:off x="4097482" y="4085992"/>
            <a:ext cx="2006833" cy="2006833"/>
            <a:chOff x="4788025" y="4522833"/>
            <a:chExt cx="1569992" cy="1569992"/>
          </a:xfrm>
        </p:grpSpPr>
        <p:sp>
          <p:nvSpPr>
            <p:cNvPr id="4" name="Oval 3">
              <a:hlinkClick r:id="rId3" action="ppaction://hlinksldjump"/>
            </p:cNvPr>
            <p:cNvSpPr/>
            <p:nvPr/>
          </p:nvSpPr>
          <p:spPr>
            <a:xfrm>
              <a:off x="4788025" y="4522833"/>
              <a:ext cx="1569992" cy="156999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prstClr val="white"/>
                </a:solidFill>
                <a:effectLst/>
                <a:uLnTx/>
                <a:uFillTx/>
                <a:latin typeface="Twinkl"/>
                <a:ea typeface="+mn-ea"/>
                <a:cs typeface="+mn-cs"/>
              </a:endParaRPr>
            </a:p>
          </p:txBody>
        </p:sp>
        <p:sp>
          <p:nvSpPr>
            <p:cNvPr id="5" name="Rectangle 4">
              <a:hlinkClick r:id="rId3" action="ppaction://hlinksldjump"/>
            </p:cNvPr>
            <p:cNvSpPr/>
            <p:nvPr/>
          </p:nvSpPr>
          <p:spPr>
            <a:xfrm>
              <a:off x="4788025" y="5184718"/>
              <a:ext cx="1569992" cy="246221"/>
            </a:xfrm>
            <a:prstGeom prst="rect">
              <a:avLst/>
            </a:prstGeom>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white"/>
                  </a:solidFill>
                  <a:effectLst/>
                  <a:uLnTx/>
                  <a:uFillTx/>
                  <a:latin typeface="Twinkl"/>
                  <a:ea typeface="+mn-ea"/>
                  <a:cs typeface="+mn-cs"/>
                </a:rPr>
                <a:t>Consolidating</a:t>
              </a:r>
            </a:p>
          </p:txBody>
        </p:sp>
      </p:grpSp>
      <p:grpSp>
        <p:nvGrpSpPr>
          <p:cNvPr id="6" name="Group 5"/>
          <p:cNvGrpSpPr/>
          <p:nvPr/>
        </p:nvGrpSpPr>
        <p:grpSpPr>
          <a:xfrm>
            <a:off x="6104315" y="2665652"/>
            <a:ext cx="2016150" cy="2006833"/>
            <a:chOff x="6574042" y="4512842"/>
            <a:chExt cx="1577281" cy="1569992"/>
          </a:xfrm>
        </p:grpSpPr>
        <p:sp>
          <p:nvSpPr>
            <p:cNvPr id="7" name="Oval 6">
              <a:hlinkClick r:id="rId4" action="ppaction://hlinksldjump"/>
            </p:cNvPr>
            <p:cNvSpPr/>
            <p:nvPr/>
          </p:nvSpPr>
          <p:spPr>
            <a:xfrm>
              <a:off x="6574042" y="4512842"/>
              <a:ext cx="1569992" cy="156999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prstClr val="white"/>
                </a:solidFill>
                <a:effectLst/>
                <a:uLnTx/>
                <a:uFillTx/>
                <a:latin typeface="Twinkl"/>
                <a:ea typeface="+mn-ea"/>
                <a:cs typeface="+mn-cs"/>
              </a:endParaRPr>
            </a:p>
          </p:txBody>
        </p:sp>
        <p:sp>
          <p:nvSpPr>
            <p:cNvPr id="8" name="Rectangle 7">
              <a:hlinkClick r:id="rId4" action="ppaction://hlinksldjump"/>
            </p:cNvPr>
            <p:cNvSpPr/>
            <p:nvPr/>
          </p:nvSpPr>
          <p:spPr>
            <a:xfrm>
              <a:off x="6581331" y="5184718"/>
              <a:ext cx="1569992" cy="246221"/>
            </a:xfrm>
            <a:prstGeom prst="rect">
              <a:avLst/>
            </a:prstGeom>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white"/>
                  </a:solidFill>
                  <a:effectLst/>
                  <a:uLnTx/>
                  <a:uFillTx/>
                  <a:latin typeface="Twinkl"/>
                  <a:ea typeface="+mn-ea"/>
                  <a:cs typeface="+mn-cs"/>
                </a:rPr>
                <a:t>Reflecting </a:t>
              </a:r>
            </a:p>
          </p:txBody>
        </p:sp>
      </p:grpSp>
    </p:spTree>
    <p:extLst>
      <p:ext uri="{BB962C8B-B14F-4D97-AF65-F5344CB8AC3E}">
        <p14:creationId xmlns:p14="http://schemas.microsoft.com/office/powerpoint/2010/main" val="2953211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436606"/>
            <a:ext cx="8220075" cy="5584682"/>
          </a:xfrm>
          <a:prstGeom prst="roundRect">
            <a:avLst>
              <a:gd name="adj" fmla="val 2203"/>
            </a:avLst>
          </a:prstGeom>
        </p:spPr>
        <p:txBody>
          <a:bodyPr/>
          <a:lstStyle/>
          <a:p>
            <a:r>
              <a:rPr lang="en-GB" sz="5400" dirty="0">
                <a:latin typeface="Twinkl" pitchFamily="2" charset="0"/>
              </a:rPr>
              <a:t>Consolidating</a:t>
            </a:r>
          </a:p>
        </p:txBody>
      </p:sp>
    </p:spTree>
    <p:extLst>
      <p:ext uri="{BB962C8B-B14F-4D97-AF65-F5344CB8AC3E}">
        <p14:creationId xmlns:p14="http://schemas.microsoft.com/office/powerpoint/2010/main" val="40353496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436606"/>
            <a:ext cx="8220075" cy="5584682"/>
          </a:xfrm>
          <a:prstGeom prst="roundRect">
            <a:avLst>
              <a:gd name="adj" fmla="val 2203"/>
            </a:avLst>
          </a:prstGeom>
        </p:spPr>
        <p:txBody>
          <a:bodyPr/>
          <a:lstStyle/>
          <a:p>
            <a:r>
              <a:rPr lang="en-GB" sz="5400" dirty="0">
                <a:latin typeface="Twinkl" pitchFamily="2" charset="0"/>
              </a:rPr>
              <a:t>Reconnecting</a:t>
            </a:r>
          </a:p>
        </p:txBody>
      </p:sp>
    </p:spTree>
    <p:extLst>
      <p:ext uri="{BB962C8B-B14F-4D97-AF65-F5344CB8AC3E}">
        <p14:creationId xmlns:p14="http://schemas.microsoft.com/office/powerpoint/2010/main" val="388437383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518787D-2202-4E23-AB35-2E1498B16282}"/>
              </a:ext>
            </a:extLst>
          </p:cNvPr>
          <p:cNvSpPr/>
          <p:nvPr/>
        </p:nvSpPr>
        <p:spPr>
          <a:xfrm>
            <a:off x="755650" y="1764603"/>
            <a:ext cx="5400526" cy="1644601"/>
          </a:xfrm>
          <a:prstGeom prst="rect">
            <a:avLst/>
          </a:prstGeom>
          <a:solidFill>
            <a:srgbClr val="7767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inkl"/>
              <a:ea typeface="+mn-ea"/>
              <a:cs typeface="+mn-cs"/>
            </a:endParaRPr>
          </a:p>
        </p:txBody>
      </p:sp>
      <p:sp>
        <p:nvSpPr>
          <p:cNvPr id="2" name="Title 1"/>
          <p:cNvSpPr>
            <a:spLocks noGrp="1"/>
          </p:cNvSpPr>
          <p:nvPr>
            <p:ph type="title"/>
          </p:nvPr>
        </p:nvSpPr>
        <p:spPr/>
        <p:txBody>
          <a:bodyPr/>
          <a:lstStyle/>
          <a:p>
            <a:r>
              <a:rPr lang="en-GB" dirty="0"/>
              <a:t>Great Learners</a:t>
            </a:r>
          </a:p>
        </p:txBody>
      </p:sp>
      <p:sp>
        <p:nvSpPr>
          <p:cNvPr id="3" name="Rectangle 2">
            <a:extLst>
              <a:ext uri="{FF2B5EF4-FFF2-40B4-BE49-F238E27FC236}">
                <a16:creationId xmlns:a16="http://schemas.microsoft.com/office/drawing/2014/main" id="{60C8FAFD-5EEA-4B5A-8AF6-7E67B111EB44}"/>
              </a:ext>
            </a:extLst>
          </p:cNvPr>
          <p:cNvSpPr/>
          <p:nvPr/>
        </p:nvSpPr>
        <p:spPr>
          <a:xfrm>
            <a:off x="836713" y="1859339"/>
            <a:ext cx="4335373" cy="31393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30" normalizeH="0" baseline="0" noProof="0" dirty="0">
                <a:ln>
                  <a:noFill/>
                </a:ln>
                <a:solidFill>
                  <a:prstClr val="white"/>
                </a:solidFill>
                <a:effectLst/>
                <a:uLnTx/>
                <a:uFillTx/>
                <a:latin typeface="Twinkl"/>
                <a:ea typeface="+mn-ea"/>
                <a:cs typeface="+mn-cs"/>
              </a:rPr>
              <a:t>Over the years, some very famous and important people have had something to say about learning from our mistakes, sticking at something, trying different strategies and embracing challenge.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C1C1C"/>
              </a:solidFill>
              <a:effectLst/>
              <a:uLnTx/>
              <a:uFillTx/>
              <a:latin typeface="Twink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C1C1C"/>
                </a:solidFill>
                <a:effectLst/>
                <a:uLnTx/>
                <a:uFillTx/>
                <a:latin typeface="Twinkl"/>
                <a:ea typeface="+mn-ea"/>
                <a:cs typeface="+mn-cs"/>
              </a:rPr>
              <a:t>Look at the quotes on your tables and choose your favourite one.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C1C1C"/>
              </a:solidFill>
              <a:effectLst/>
              <a:uLnTx/>
              <a:uFillTx/>
              <a:latin typeface="Twink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C1C1C"/>
                </a:solidFill>
                <a:effectLst/>
                <a:uLnTx/>
                <a:uFillTx/>
                <a:latin typeface="Twinkl"/>
                <a:ea typeface="+mn-ea"/>
                <a:cs typeface="+mn-cs"/>
              </a:rPr>
              <a:t>Use the quote to create your own poster to display in school.</a:t>
            </a:r>
          </a:p>
        </p:txBody>
      </p:sp>
      <p:pic>
        <p:nvPicPr>
          <p:cNvPr id="6" name="Individual Work">
            <a:extLst>
              <a:ext uri="{FF2B5EF4-FFF2-40B4-BE49-F238E27FC236}">
                <a16:creationId xmlns:a16="http://schemas.microsoft.com/office/drawing/2014/main" id="{099906C4-57BE-466C-A93A-CA703CE3F07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40352" y="544048"/>
            <a:ext cx="864000" cy="864000"/>
          </a:xfrm>
          <a:prstGeom prst="rect">
            <a:avLst/>
          </a:prstGeom>
        </p:spPr>
      </p:pic>
      <p:pic>
        <p:nvPicPr>
          <p:cNvPr id="7" name="Picture 6">
            <a:extLst>
              <a:ext uri="{FF2B5EF4-FFF2-40B4-BE49-F238E27FC236}">
                <a16:creationId xmlns:a16="http://schemas.microsoft.com/office/drawing/2014/main" id="{D779612C-2B7B-4578-BCDE-800CA705B42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732240" y="1723328"/>
            <a:ext cx="2278935" cy="3185988"/>
          </a:xfrm>
          <a:prstGeom prst="rect">
            <a:avLst/>
          </a:prstGeom>
          <a:ln>
            <a:noFill/>
          </a:ln>
        </p:spPr>
      </p:pic>
      <p:pic>
        <p:nvPicPr>
          <p:cNvPr id="8" name="Picture 7">
            <a:extLst>
              <a:ext uri="{FF2B5EF4-FFF2-40B4-BE49-F238E27FC236}">
                <a16:creationId xmlns:a16="http://schemas.microsoft.com/office/drawing/2014/main" id="{DFC2BE71-0BA5-42DE-91DC-E67795084B6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1046"/>
          <a:stretch/>
        </p:blipFill>
        <p:spPr>
          <a:xfrm>
            <a:off x="4932040" y="1231185"/>
            <a:ext cx="2278935" cy="3185988"/>
          </a:xfrm>
          <a:prstGeom prst="rect">
            <a:avLst/>
          </a:prstGeom>
          <a:ln>
            <a:noFill/>
          </a:ln>
        </p:spPr>
      </p:pic>
      <p:pic>
        <p:nvPicPr>
          <p:cNvPr id="32" name="Picture 31">
            <a:extLst>
              <a:ext uri="{FF2B5EF4-FFF2-40B4-BE49-F238E27FC236}">
                <a16:creationId xmlns:a16="http://schemas.microsoft.com/office/drawing/2014/main" id="{E2F04E5A-186A-4FA2-9719-78842ADB709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859014" y="3281119"/>
            <a:ext cx="2313386" cy="3245827"/>
          </a:xfrm>
          <a:prstGeom prst="rect">
            <a:avLst/>
          </a:prstGeom>
          <a:ln>
            <a:noFill/>
          </a:ln>
        </p:spPr>
      </p:pic>
    </p:spTree>
    <p:extLst>
      <p:ext uri="{BB962C8B-B14F-4D97-AF65-F5344CB8AC3E}">
        <p14:creationId xmlns:p14="http://schemas.microsoft.com/office/powerpoint/2010/main" val="236337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left)">
                                      <p:cBhvr>
                                        <p:cTn id="10" dur="500"/>
                                        <p:tgtEl>
                                          <p:spTgt spid="3">
                                            <p:txEl>
                                              <p:pRg st="0" end="0"/>
                                            </p:txEl>
                                          </p:spTgt>
                                        </p:tgtEl>
                                      </p:cBhvr>
                                    </p:animEffect>
                                  </p:childTnLst>
                                </p:cTn>
                              </p:par>
                            </p:childTnLst>
                          </p:cTn>
                        </p:par>
                        <p:par>
                          <p:cTn id="11" fill="hold">
                            <p:stCondLst>
                              <p:cond delay="500"/>
                            </p:stCondLst>
                            <p:childTnLst>
                              <p:par>
                                <p:cTn id="12" presetID="42"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par>
                          <p:cTn id="17" fill="hold">
                            <p:stCondLst>
                              <p:cond delay="1500"/>
                            </p:stCondLst>
                            <p:childTnLst>
                              <p:par>
                                <p:cTn id="18" presetID="42" presetClass="entr" presetSubtype="0"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cTn>
                              </p:par>
                            </p:childTnLst>
                          </p:cTn>
                        </p:par>
                        <p:par>
                          <p:cTn id="23" fill="hold">
                            <p:stCondLst>
                              <p:cond delay="2500"/>
                            </p:stCondLst>
                            <p:childTnLst>
                              <p:par>
                                <p:cTn id="24" presetID="42" presetClass="entr" presetSubtype="0" fill="hold" nodeType="after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fade">
                                      <p:cBhvr>
                                        <p:cTn id="26" dur="1000"/>
                                        <p:tgtEl>
                                          <p:spTgt spid="32"/>
                                        </p:tgtEl>
                                      </p:cBhvr>
                                    </p:animEffect>
                                    <p:anim calcmode="lin" valueType="num">
                                      <p:cBhvr>
                                        <p:cTn id="27" dur="1000" fill="hold"/>
                                        <p:tgtEl>
                                          <p:spTgt spid="32"/>
                                        </p:tgtEl>
                                        <p:attrNameLst>
                                          <p:attrName>ppt_x</p:attrName>
                                        </p:attrNameLst>
                                      </p:cBhvr>
                                      <p:tavLst>
                                        <p:tav tm="0">
                                          <p:val>
                                            <p:strVal val="#ppt_x"/>
                                          </p:val>
                                        </p:tav>
                                        <p:tav tm="100000">
                                          <p:val>
                                            <p:strVal val="#ppt_x"/>
                                          </p:val>
                                        </p:tav>
                                      </p:tavLst>
                                    </p:anim>
                                    <p:anim calcmode="lin" valueType="num">
                                      <p:cBhvr>
                                        <p:cTn id="28"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
                                            <p:txEl>
                                              <p:pRg st="2" end="2"/>
                                            </p:txEl>
                                          </p:spTgt>
                                        </p:tgtEl>
                                        <p:attrNameLst>
                                          <p:attrName>style.visibility</p:attrName>
                                        </p:attrNameLst>
                                      </p:cBhvr>
                                      <p:to>
                                        <p:strVal val="visible"/>
                                      </p:to>
                                    </p:set>
                                    <p:animEffect transition="in" filter="fade">
                                      <p:cBhvr>
                                        <p:cTn id="33" dur="500"/>
                                        <p:tgtEl>
                                          <p:spTgt spid="3">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
                                            <p:txEl>
                                              <p:pRg st="4" end="4"/>
                                            </p:txEl>
                                          </p:spTgt>
                                        </p:tgtEl>
                                        <p:attrNameLst>
                                          <p:attrName>style.visibility</p:attrName>
                                        </p:attrNameLst>
                                      </p:cBhvr>
                                      <p:to>
                                        <p:strVal val="visible"/>
                                      </p:to>
                                    </p:set>
                                    <p:animEffect transition="in" filter="fade">
                                      <p:cBhvr>
                                        <p:cTn id="38"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436606"/>
            <a:ext cx="8220075" cy="5584682"/>
          </a:xfrm>
          <a:prstGeom prst="roundRect">
            <a:avLst>
              <a:gd name="adj" fmla="val 2203"/>
            </a:avLst>
          </a:prstGeom>
        </p:spPr>
        <p:txBody>
          <a:bodyPr/>
          <a:lstStyle/>
          <a:p>
            <a:r>
              <a:rPr lang="en-GB" sz="5400" dirty="0">
                <a:latin typeface="Twinkl" pitchFamily="2" charset="0"/>
              </a:rPr>
              <a:t>Reflecting</a:t>
            </a:r>
          </a:p>
        </p:txBody>
      </p:sp>
    </p:spTree>
    <p:extLst>
      <p:ext uri="{BB962C8B-B14F-4D97-AF65-F5344CB8AC3E}">
        <p14:creationId xmlns:p14="http://schemas.microsoft.com/office/powerpoint/2010/main" val="182509165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Take the Survey</a:t>
            </a:r>
          </a:p>
        </p:txBody>
      </p:sp>
      <p:sp>
        <p:nvSpPr>
          <p:cNvPr id="3" name="Rectangle 2">
            <a:extLst>
              <a:ext uri="{FF2B5EF4-FFF2-40B4-BE49-F238E27FC236}">
                <a16:creationId xmlns:a16="http://schemas.microsoft.com/office/drawing/2014/main" id="{D981FD29-D9FF-4312-897E-0154D3AB8871}"/>
              </a:ext>
            </a:extLst>
          </p:cNvPr>
          <p:cNvSpPr/>
          <p:nvPr/>
        </p:nvSpPr>
        <p:spPr>
          <a:xfrm>
            <a:off x="708820" y="4449886"/>
            <a:ext cx="4085709"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C1C1C"/>
                </a:solidFill>
                <a:effectLst/>
                <a:uLnTx/>
                <a:uFillTx/>
                <a:latin typeface="Twinkl"/>
                <a:ea typeface="+mn-ea"/>
                <a:cs typeface="+mn-cs"/>
              </a:rPr>
              <a:t>Read through each </a:t>
            </a:r>
            <a:r>
              <a:rPr kumimoji="0" lang="en-GB" sz="1800" b="0" i="0" u="none" strike="noStrike" kern="1200" cap="none" spc="0" normalizeH="0" baseline="0" noProof="0">
                <a:ln>
                  <a:noFill/>
                </a:ln>
                <a:solidFill>
                  <a:srgbClr val="1C1C1C"/>
                </a:solidFill>
                <a:effectLst/>
                <a:uLnTx/>
                <a:uFillTx/>
                <a:latin typeface="Twinkl"/>
                <a:ea typeface="+mn-ea"/>
                <a:cs typeface="+mn-cs"/>
              </a:rPr>
              <a:t>statement carefully and </a:t>
            </a:r>
            <a:r>
              <a:rPr kumimoji="0" lang="en-GB" sz="1800" b="0" i="0" u="none" strike="noStrike" kern="1200" cap="none" spc="0" normalizeH="0" baseline="0" noProof="0" dirty="0">
                <a:ln>
                  <a:noFill/>
                </a:ln>
                <a:solidFill>
                  <a:srgbClr val="1C1C1C"/>
                </a:solidFill>
                <a:effectLst/>
                <a:uLnTx/>
                <a:uFillTx/>
                <a:latin typeface="Twinkl"/>
                <a:ea typeface="+mn-ea"/>
                <a:cs typeface="+mn-cs"/>
              </a:rPr>
              <a:t>then tick one of the boxes on the right-hand side.</a:t>
            </a:r>
          </a:p>
        </p:txBody>
      </p:sp>
      <p:pic>
        <p:nvPicPr>
          <p:cNvPr id="6" name="Whole Class">
            <a:extLst>
              <a:ext uri="{FF2B5EF4-FFF2-40B4-BE49-F238E27FC236}">
                <a16:creationId xmlns:a16="http://schemas.microsoft.com/office/drawing/2014/main" id="{31B07000-231E-4694-8559-41018F502FE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552800" y="543600"/>
            <a:ext cx="1238498" cy="864000"/>
          </a:xfrm>
          <a:prstGeom prst="rect">
            <a:avLst/>
          </a:prstGeom>
        </p:spPr>
      </p:pic>
      <p:sp>
        <p:nvSpPr>
          <p:cNvPr id="7" name="Rectangle 6">
            <a:extLst>
              <a:ext uri="{FF2B5EF4-FFF2-40B4-BE49-F238E27FC236}">
                <a16:creationId xmlns:a16="http://schemas.microsoft.com/office/drawing/2014/main" id="{7CC13EB0-C524-490E-BC2C-33F05762A0F6}"/>
              </a:ext>
            </a:extLst>
          </p:cNvPr>
          <p:cNvSpPr/>
          <p:nvPr/>
        </p:nvSpPr>
        <p:spPr>
          <a:xfrm>
            <a:off x="712223" y="1916832"/>
            <a:ext cx="4082306"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C1C1C"/>
                </a:solidFill>
                <a:effectLst/>
                <a:uLnTx/>
                <a:uFillTx/>
                <a:latin typeface="Twinkl"/>
                <a:ea typeface="+mn-ea"/>
                <a:cs typeface="+mn-cs"/>
              </a:rPr>
              <a:t>So, what makes a good learner? We have learnt about lots of different aspects of being a good learner today.</a:t>
            </a:r>
          </a:p>
        </p:txBody>
      </p:sp>
      <p:grpSp>
        <p:nvGrpSpPr>
          <p:cNvPr id="4" name="Group 3">
            <a:extLst>
              <a:ext uri="{FF2B5EF4-FFF2-40B4-BE49-F238E27FC236}">
                <a16:creationId xmlns:a16="http://schemas.microsoft.com/office/drawing/2014/main" id="{7F3E41EF-35B4-4AB0-A04C-1587072105D1}"/>
              </a:ext>
            </a:extLst>
          </p:cNvPr>
          <p:cNvGrpSpPr/>
          <p:nvPr/>
        </p:nvGrpSpPr>
        <p:grpSpPr>
          <a:xfrm>
            <a:off x="755650" y="3070613"/>
            <a:ext cx="4419014" cy="1078467"/>
            <a:chOff x="755650" y="3070613"/>
            <a:chExt cx="4419014" cy="1078467"/>
          </a:xfrm>
        </p:grpSpPr>
        <p:sp>
          <p:nvSpPr>
            <p:cNvPr id="9" name="Rectangle 8">
              <a:extLst>
                <a:ext uri="{FF2B5EF4-FFF2-40B4-BE49-F238E27FC236}">
                  <a16:creationId xmlns:a16="http://schemas.microsoft.com/office/drawing/2014/main" id="{043A0C5F-908C-4D55-B3BB-B20CCA525B78}"/>
                </a:ext>
              </a:extLst>
            </p:cNvPr>
            <p:cNvSpPr/>
            <p:nvPr/>
          </p:nvSpPr>
          <p:spPr>
            <a:xfrm>
              <a:off x="755650" y="3070613"/>
              <a:ext cx="4419014" cy="1078467"/>
            </a:xfrm>
            <a:prstGeom prst="rect">
              <a:avLst/>
            </a:prstGeom>
            <a:solidFill>
              <a:srgbClr val="7767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inkl"/>
                <a:ea typeface="+mn-ea"/>
                <a:cs typeface="+mn-cs"/>
              </a:endParaRPr>
            </a:p>
          </p:txBody>
        </p:sp>
        <p:sp>
          <p:nvSpPr>
            <p:cNvPr id="8" name="Rectangle 7">
              <a:extLst>
                <a:ext uri="{FF2B5EF4-FFF2-40B4-BE49-F238E27FC236}">
                  <a16:creationId xmlns:a16="http://schemas.microsoft.com/office/drawing/2014/main" id="{FDB37F02-D9BE-4400-8CF0-48BD52705005}"/>
                </a:ext>
              </a:extLst>
            </p:cNvPr>
            <p:cNvSpPr/>
            <p:nvPr/>
          </p:nvSpPr>
          <p:spPr>
            <a:xfrm>
              <a:off x="899592" y="3155395"/>
              <a:ext cx="3857709"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Twinkl"/>
                  <a:ea typeface="+mn-ea"/>
                  <a:cs typeface="+mn-cs"/>
                </a:rPr>
                <a:t>Now, it’s time to fill in a survey, thinking about everything we have discussed in today’s lesson.</a:t>
              </a:r>
            </a:p>
          </p:txBody>
        </p:sp>
      </p:grpSp>
      <p:pic>
        <p:nvPicPr>
          <p:cNvPr id="10" name="Picture 9">
            <a:extLst>
              <a:ext uri="{FF2B5EF4-FFF2-40B4-BE49-F238E27FC236}">
                <a16:creationId xmlns:a16="http://schemas.microsoft.com/office/drawing/2014/main" id="{96A65810-9ADF-4116-8300-220AD646C1FE}"/>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5174665" y="1545055"/>
            <a:ext cx="3213685" cy="4547770"/>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053451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2" presetClass="entr" presetSubtype="2"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right)">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436606"/>
            <a:ext cx="8220075" cy="5584682"/>
          </a:xfrm>
          <a:prstGeom prst="roundRect">
            <a:avLst>
              <a:gd name="adj" fmla="val 2203"/>
            </a:avLst>
          </a:prstGeom>
        </p:spPr>
        <p:txBody>
          <a:bodyPr/>
          <a:lstStyle/>
          <a:p>
            <a:r>
              <a:rPr lang="en-GB" sz="5400" dirty="0">
                <a:latin typeface="Twinkl" pitchFamily="2" charset="0"/>
              </a:rPr>
              <a:t>The Big Questions</a:t>
            </a:r>
          </a:p>
        </p:txBody>
      </p:sp>
    </p:spTree>
    <p:extLst>
      <p:ext uri="{BB962C8B-B14F-4D97-AF65-F5344CB8AC3E}">
        <p14:creationId xmlns:p14="http://schemas.microsoft.com/office/powerpoint/2010/main" val="64584194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879477B-9CEC-41A0-848F-BD20632FF0C1}"/>
              </a:ext>
            </a:extLst>
          </p:cNvPr>
          <p:cNvSpPr/>
          <p:nvPr/>
        </p:nvSpPr>
        <p:spPr>
          <a:xfrm>
            <a:off x="1689825" y="3037118"/>
            <a:ext cx="5769769" cy="783764"/>
          </a:xfrm>
          <a:prstGeom prst="rect">
            <a:avLst/>
          </a:prstGeom>
          <a:solidFill>
            <a:srgbClr val="7767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Twinkl"/>
                <a:ea typeface="Calibri" panose="020F0502020204030204" pitchFamily="34" charset="0"/>
                <a:cs typeface="Times New Roman" panose="02020603050405020304" pitchFamily="18" charset="0"/>
              </a:rPr>
              <a:t>What strategies can we use when we </a:t>
            </a:r>
            <a:br>
              <a:rPr kumimoji="0" lang="en-GB" sz="1800" b="0" i="0" u="none" strike="noStrike" kern="1200" cap="none" spc="0" normalizeH="0" baseline="0" noProof="0" dirty="0">
                <a:ln>
                  <a:noFill/>
                </a:ln>
                <a:solidFill>
                  <a:prstClr val="white"/>
                </a:solidFill>
                <a:effectLst/>
                <a:uLnTx/>
                <a:uFillTx/>
                <a:latin typeface="Twinkl"/>
                <a:ea typeface="Calibri" panose="020F0502020204030204" pitchFamily="34" charset="0"/>
                <a:cs typeface="Times New Roman" panose="02020603050405020304" pitchFamily="18" charset="0"/>
              </a:rPr>
            </a:br>
            <a:r>
              <a:rPr kumimoji="0" lang="en-GB" sz="1800" b="0" i="0" u="none" strike="noStrike" kern="1200" cap="none" spc="0" normalizeH="0" baseline="0" noProof="0" dirty="0">
                <a:ln>
                  <a:noFill/>
                </a:ln>
                <a:solidFill>
                  <a:prstClr val="white"/>
                </a:solidFill>
                <a:effectLst/>
                <a:uLnTx/>
                <a:uFillTx/>
                <a:latin typeface="Twinkl"/>
                <a:ea typeface="Calibri" panose="020F0502020204030204" pitchFamily="34" charset="0"/>
                <a:cs typeface="Times New Roman" panose="02020603050405020304" pitchFamily="18" charset="0"/>
              </a:rPr>
              <a:t>find something challenging?</a:t>
            </a: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9" name="Rectangle 8">
            <a:extLst>
              <a:ext uri="{FF2B5EF4-FFF2-40B4-BE49-F238E27FC236}">
                <a16:creationId xmlns:a16="http://schemas.microsoft.com/office/drawing/2014/main" id="{D2107F72-0352-4FF8-A0B5-B43C21D3DB44}"/>
              </a:ext>
            </a:extLst>
          </p:cNvPr>
          <p:cNvSpPr/>
          <p:nvPr/>
        </p:nvSpPr>
        <p:spPr>
          <a:xfrm>
            <a:off x="1543099" y="2060848"/>
            <a:ext cx="6057801" cy="587574"/>
          </a:xfrm>
          <a:prstGeom prst="rect">
            <a:avLst/>
          </a:prstGeom>
          <a:solidFill>
            <a:srgbClr val="7767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Twinkl"/>
                <a:ea typeface="Calibri" panose="020F0502020204030204" pitchFamily="34" charset="0"/>
                <a:cs typeface="Times New Roman" panose="02020603050405020304" pitchFamily="18" charset="0"/>
              </a:rPr>
              <a:t>What is a positive attitude to learning?</a:t>
            </a:r>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40000" y="543600"/>
            <a:ext cx="864000" cy="864000"/>
          </a:xfrm>
          <a:prstGeom prst="rect">
            <a:avLst/>
          </a:prstGeom>
        </p:spPr>
      </p:pic>
      <p:pic>
        <p:nvPicPr>
          <p:cNvPr id="6" name="Picture 5">
            <a:extLst>
              <a:ext uri="{FF2B5EF4-FFF2-40B4-BE49-F238E27FC236}">
                <a16:creationId xmlns:a16="http://schemas.microsoft.com/office/drawing/2014/main" id="{5E5E6306-9B16-4116-8EF2-CDB981EA1AF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0688" y="1515215"/>
            <a:ext cx="2761526" cy="4869034"/>
          </a:xfrm>
          <a:prstGeom prst="rect">
            <a:avLst/>
          </a:prstGeom>
        </p:spPr>
      </p:pic>
      <p:pic>
        <p:nvPicPr>
          <p:cNvPr id="8" name="Picture 7">
            <a:extLst>
              <a:ext uri="{FF2B5EF4-FFF2-40B4-BE49-F238E27FC236}">
                <a16:creationId xmlns:a16="http://schemas.microsoft.com/office/drawing/2014/main" id="{054B4166-ADCD-4A69-A6CA-A72B4F0B603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59660" y="1515214"/>
            <a:ext cx="2360680" cy="4869035"/>
          </a:xfrm>
          <a:prstGeom prst="rect">
            <a:avLst/>
          </a:prstGeom>
        </p:spPr>
      </p:pic>
    </p:spTree>
    <p:extLst>
      <p:ext uri="{BB962C8B-B14F-4D97-AF65-F5344CB8AC3E}">
        <p14:creationId xmlns:p14="http://schemas.microsoft.com/office/powerpoint/2010/main" val="1099188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par>
                          <p:cTn id="11" fill="hold">
                            <p:stCondLst>
                              <p:cond delay="500"/>
                            </p:stCondLst>
                            <p:childTnLst>
                              <p:par>
                                <p:cTn id="12" presetID="16" presetClass="entr" presetSubtype="21"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9"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p:cNvSpPr/>
          <p:nvPr/>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50" b="0" i="0" u="none" strike="noStrike" kern="1200" cap="none" spc="0" normalizeH="0" baseline="0" noProof="0" dirty="0">
                <a:ln>
                  <a:noFill/>
                </a:ln>
                <a:solidFill>
                  <a:prstClr val="white"/>
                </a:solidFill>
                <a:effectLst/>
                <a:uLnTx/>
                <a:uFillTx/>
                <a:latin typeface="Twinkl" pitchFamily="50" charset="0"/>
                <a:ea typeface="+mn-ea"/>
                <a:cs typeface="+mn-cs"/>
              </a:rPr>
              <a:t> </a:t>
            </a:r>
          </a:p>
        </p:txBody>
      </p:sp>
      <p:sp>
        <p:nvSpPr>
          <p:cNvPr id="24" name="Rounded Rectangle 23"/>
          <p:cNvSpPr/>
          <p:nvPr/>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50" b="0" i="0" u="none" strike="noStrike" kern="1200" cap="none" spc="0" normalizeH="0" baseline="0" noProof="0" dirty="0">
                <a:ln>
                  <a:noFill/>
                </a:ln>
                <a:solidFill>
                  <a:prstClr val="white"/>
                </a:solidFill>
                <a:effectLst/>
                <a:uLnTx/>
                <a:uFillTx/>
                <a:latin typeface="Twinkl" pitchFamily="50" charset="0"/>
                <a:ea typeface="+mn-ea"/>
                <a:cs typeface="+mn-cs"/>
              </a:rPr>
              <a:t> </a:t>
            </a:r>
          </a:p>
        </p:txBody>
      </p:sp>
      <p:sp>
        <p:nvSpPr>
          <p:cNvPr id="11" name="Title 1"/>
          <p:cNvSpPr txBox="1">
            <a:spLocks/>
          </p:cNvSpPr>
          <p:nvPr/>
        </p:nvSpPr>
        <p:spPr>
          <a:xfrm>
            <a:off x="628650" y="3071286"/>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1C1C1C"/>
                </a:solidFill>
                <a:effectLst/>
                <a:uLnTx/>
                <a:uFillTx/>
                <a:latin typeface="Twinkl" pitchFamily="2" charset="0"/>
                <a:ea typeface="+mj-ea"/>
                <a:cs typeface="+mj-cs"/>
              </a:rPr>
              <a:t>Success Criteria</a:t>
            </a:r>
          </a:p>
        </p:txBody>
      </p:sp>
      <p:sp>
        <p:nvSpPr>
          <p:cNvPr id="12" name="Title 1"/>
          <p:cNvSpPr txBox="1">
            <a:spLocks/>
          </p:cNvSpPr>
          <p:nvPr/>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1C1C1C"/>
                </a:solidFill>
                <a:effectLst/>
                <a:uLnTx/>
                <a:uFillTx/>
                <a:latin typeface="Twinkl" pitchFamily="2" charset="0"/>
                <a:ea typeface="+mj-ea"/>
                <a:cs typeface="+mj-cs"/>
              </a:rPr>
              <a:t>Aim</a:t>
            </a:r>
          </a:p>
        </p:txBody>
      </p:sp>
      <p:sp>
        <p:nvSpPr>
          <p:cNvPr id="16" name="Content Placeholder 15"/>
          <p:cNvSpPr>
            <a:spLocks noGrp="1"/>
          </p:cNvSpPr>
          <p:nvPr>
            <p:ph idx="1"/>
          </p:nvPr>
        </p:nvSpPr>
        <p:spPr/>
        <p:txBody>
          <a:bodyPr>
            <a:normAutofit/>
          </a:bodyPr>
          <a:lstStyle/>
          <a:p>
            <a:r>
              <a:rPr lang="en-GB" dirty="0">
                <a:latin typeface="Twinkl" pitchFamily="50" charset="0"/>
              </a:rPr>
              <a:t>I can apply a positive attitude towards learning and take on </a:t>
            </a:r>
            <a:br>
              <a:rPr lang="en-GB" dirty="0">
                <a:latin typeface="Twinkl" pitchFamily="50" charset="0"/>
              </a:rPr>
            </a:br>
            <a:r>
              <a:rPr lang="en-GB" dirty="0">
                <a:latin typeface="Twinkl" pitchFamily="50" charset="0"/>
              </a:rPr>
              <a:t>new challenges. </a:t>
            </a:r>
          </a:p>
        </p:txBody>
      </p:sp>
      <p:sp>
        <p:nvSpPr>
          <p:cNvPr id="20" name="Content Placeholder 15"/>
          <p:cNvSpPr txBox="1">
            <a:spLocks/>
          </p:cNvSpPr>
          <p:nvPr/>
        </p:nvSpPr>
        <p:spPr>
          <a:xfrm>
            <a:off x="628650" y="3466802"/>
            <a:ext cx="7886700" cy="2410469"/>
          </a:xfrm>
          <a:prstGeom prst="rect">
            <a:avLst/>
          </a:prstGeom>
          <a:noFill/>
          <a:ln w="25400">
            <a:noFill/>
          </a:ln>
        </p:spPr>
        <p:txBody>
          <a:bodyPr vert="horz" lIns="180000" tIns="252000" rIns="252000" bIns="1800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1C1C1C"/>
                </a:solidFill>
                <a:effectLst/>
                <a:uLnTx/>
                <a:uFillTx/>
                <a:latin typeface="Twinkl" pitchFamily="50" charset="0"/>
                <a:cs typeface="+mn-cs"/>
              </a:rPr>
              <a:t>I understand that mistakes are part of learning.</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1C1C1C"/>
                </a:solidFill>
                <a:effectLst/>
                <a:uLnTx/>
                <a:uFillTx/>
                <a:latin typeface="Twinkl" pitchFamily="50" charset="0"/>
                <a:cs typeface="+mn-cs"/>
              </a:rPr>
              <a:t>I have strategies I can use when something is challenging.</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1C1C1C"/>
                </a:solidFill>
                <a:effectLst/>
                <a:uLnTx/>
                <a:uFillTx/>
                <a:latin typeface="Twinkl" pitchFamily="50" charset="0"/>
                <a:cs typeface="+mn-cs"/>
              </a:rPr>
              <a:t>I know what it takes to be a good learner.</a:t>
            </a:r>
          </a:p>
        </p:txBody>
      </p:sp>
      <p:sp>
        <p:nvSpPr>
          <p:cNvPr id="9" name="TextBox 21"/>
          <p:cNvSpPr txBox="1">
            <a:spLocks noChangeArrowheads="1"/>
          </p:cNvSpPr>
          <p:nvPr/>
        </p:nvSpPr>
        <p:spPr bwMode="auto">
          <a:xfrm>
            <a:off x="2375756" y="6247089"/>
            <a:ext cx="4392488" cy="63248"/>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800" b="0" i="0" u="none" strike="noStrike" kern="1200" cap="none" spc="0" normalizeH="0" baseline="30000" noProof="0" dirty="0">
                <a:ln>
                  <a:noFill/>
                </a:ln>
                <a:solidFill>
                  <a:srgbClr val="1C1C1C"/>
                </a:solidFill>
                <a:effectLst/>
                <a:uLnTx/>
                <a:uFillTx/>
                <a:latin typeface="Roboto" panose="02000000000000000000" pitchFamily="2" charset="0"/>
                <a:ea typeface="+mn-ea"/>
                <a:cs typeface="Arial" panose="020B0604020202020204" pitchFamily="34" charset="0"/>
              </a:rPr>
              <a:t>This resource is fully in line with the Learning Outcomes and Core Themes outlined in the PSHE Association’s </a:t>
            </a:r>
            <a:r>
              <a:rPr kumimoji="0" lang="en-GB" sz="800" b="1" i="0" u="sng" strike="noStrike" kern="1200" cap="none" spc="0" normalizeH="0" baseline="30000" noProof="0" dirty="0">
                <a:ln>
                  <a:noFill/>
                </a:ln>
                <a:solidFill>
                  <a:srgbClr val="00A7E7"/>
                </a:solidFill>
                <a:effectLst/>
                <a:uLnTx/>
                <a:uFillTx/>
                <a:latin typeface="Roboto" panose="02000000000000000000" pitchFamily="2" charset="0"/>
                <a:ea typeface="+mn-ea"/>
                <a:cs typeface="Arial" panose="020B0604020202020204" pitchFamily="34" charset="0"/>
                <a:hlinkClick r:id="rId2"/>
              </a:rPr>
              <a:t>Programme of Study</a:t>
            </a:r>
            <a:r>
              <a:rPr kumimoji="0" lang="en-GB" sz="800" b="0" i="0" u="none" strike="noStrike" kern="1200" cap="none" spc="0" normalizeH="0" baseline="30000" noProof="0" dirty="0">
                <a:ln>
                  <a:noFill/>
                </a:ln>
                <a:solidFill>
                  <a:srgbClr val="1C1C1C"/>
                </a:solidFill>
                <a:effectLst/>
                <a:uLnTx/>
                <a:uFillTx/>
                <a:latin typeface="Roboto" panose="02000000000000000000" pitchFamily="2" charset="0"/>
                <a:ea typeface="+mn-ea"/>
                <a:cs typeface="Arial" panose="020B0604020202020204" pitchFamily="34" charset="0"/>
              </a:rPr>
              <a:t>.</a:t>
            </a:r>
          </a:p>
        </p:txBody>
      </p:sp>
    </p:spTree>
    <p:extLst>
      <p:ext uri="{BB962C8B-B14F-4D97-AF65-F5344CB8AC3E}">
        <p14:creationId xmlns:p14="http://schemas.microsoft.com/office/powerpoint/2010/main" val="35213066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A346296-98D9-42E8-9902-65A1B54FBB38}"/>
              </a:ext>
            </a:extLst>
          </p:cNvPr>
          <p:cNvSpPr/>
          <p:nvPr/>
        </p:nvSpPr>
        <p:spPr>
          <a:xfrm>
            <a:off x="2258788" y="4797152"/>
            <a:ext cx="4626424" cy="1131195"/>
          </a:xfrm>
          <a:prstGeom prst="rect">
            <a:avLst/>
          </a:prstGeom>
          <a:solidFill>
            <a:srgbClr val="8D35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Your group don’t need to guess what was on the card – they need to guess the emotion or feeling that you are showing.</a:t>
            </a:r>
          </a:p>
        </p:txBody>
      </p:sp>
      <p:sp>
        <p:nvSpPr>
          <p:cNvPr id="7" name="Rectangle 6">
            <a:extLst>
              <a:ext uri="{FF2B5EF4-FFF2-40B4-BE49-F238E27FC236}">
                <a16:creationId xmlns:a16="http://schemas.microsoft.com/office/drawing/2014/main" id="{CD0B626A-06DE-430C-9874-BE811C1579F0}"/>
              </a:ext>
            </a:extLst>
          </p:cNvPr>
          <p:cNvSpPr/>
          <p:nvPr/>
        </p:nvSpPr>
        <p:spPr>
          <a:xfrm>
            <a:off x="539552" y="2204864"/>
            <a:ext cx="8064896" cy="1656184"/>
          </a:xfrm>
          <a:prstGeom prst="rect">
            <a:avLst/>
          </a:prstGeom>
          <a:solidFill>
            <a:srgbClr val="8D35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We are going to play a game of charades today, in groups. You will need to take turns to read a scenario on a card. Don’t read it out loud – no one else must know what it says. When you read your card, imagine how you would feel if the scenario happened to you. You are then going to act out the emotion you are feeling.</a:t>
            </a:r>
          </a:p>
        </p:txBody>
      </p:sp>
      <p:sp>
        <p:nvSpPr>
          <p:cNvPr id="2" name="Title 1"/>
          <p:cNvSpPr>
            <a:spLocks noGrp="1"/>
          </p:cNvSpPr>
          <p:nvPr>
            <p:ph type="title"/>
          </p:nvPr>
        </p:nvSpPr>
        <p:spPr/>
        <p:txBody>
          <a:bodyPr/>
          <a:lstStyle/>
          <a:p>
            <a:r>
              <a:rPr lang="en-GB" dirty="0"/>
              <a:t>Feelings Charades</a:t>
            </a:r>
          </a:p>
        </p:txBody>
      </p:sp>
      <p:sp>
        <p:nvSpPr>
          <p:cNvPr id="3" name="Rectangle 2">
            <a:extLst>
              <a:ext uri="{FF2B5EF4-FFF2-40B4-BE49-F238E27FC236}">
                <a16:creationId xmlns:a16="http://schemas.microsoft.com/office/drawing/2014/main" id="{D59F533E-17FE-4FA7-9898-E11437099EA9}"/>
              </a:ext>
            </a:extLst>
          </p:cNvPr>
          <p:cNvSpPr/>
          <p:nvPr/>
        </p:nvSpPr>
        <p:spPr>
          <a:xfrm>
            <a:off x="811218" y="1412776"/>
            <a:ext cx="7488832" cy="646331"/>
          </a:xfrm>
          <a:prstGeom prst="rect">
            <a:avLst/>
          </a:prstGeom>
        </p:spPr>
        <p:txBody>
          <a:bodyPr wrap="square">
            <a:spAutoFit/>
          </a:bodyPr>
          <a:lstStyle/>
          <a:p>
            <a:pPr algn="ctr"/>
            <a:r>
              <a:rPr lang="en-GB" dirty="0"/>
              <a:t>Have you ever played the game charades? It’s where you mustn’t speak but you must act out the phrase on the card for others to guess.</a:t>
            </a:r>
          </a:p>
        </p:txBody>
      </p:sp>
      <p:sp>
        <p:nvSpPr>
          <p:cNvPr id="5" name="Rectangle 4">
            <a:extLst>
              <a:ext uri="{FF2B5EF4-FFF2-40B4-BE49-F238E27FC236}">
                <a16:creationId xmlns:a16="http://schemas.microsoft.com/office/drawing/2014/main" id="{0BC25FB1-006F-40E8-A7AC-2F0D0C659498}"/>
              </a:ext>
            </a:extLst>
          </p:cNvPr>
          <p:cNvSpPr/>
          <p:nvPr/>
        </p:nvSpPr>
        <p:spPr>
          <a:xfrm>
            <a:off x="631198" y="3972116"/>
            <a:ext cx="7848872" cy="646331"/>
          </a:xfrm>
          <a:prstGeom prst="rect">
            <a:avLst/>
          </a:prstGeom>
        </p:spPr>
        <p:txBody>
          <a:bodyPr wrap="square">
            <a:spAutoFit/>
          </a:bodyPr>
          <a:lstStyle/>
          <a:p>
            <a:pPr algn="ctr"/>
            <a:r>
              <a:rPr lang="en-GB" dirty="0"/>
              <a:t>You will need to show how you are feeling with your facial expressions and body language. Try not to use words, as this will possibly give it away.</a:t>
            </a:r>
          </a:p>
        </p:txBody>
      </p:sp>
      <p:pic>
        <p:nvPicPr>
          <p:cNvPr id="9" name="Group Work">
            <a:extLst>
              <a:ext uri="{FF2B5EF4-FFF2-40B4-BE49-F238E27FC236}">
                <a16:creationId xmlns:a16="http://schemas.microsoft.com/office/drawing/2014/main" id="{25BEA347-F396-4515-ADA4-2BDF38CBD9D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40448" y="516545"/>
            <a:ext cx="864000" cy="864000"/>
          </a:xfrm>
          <a:prstGeom prst="rect">
            <a:avLst/>
          </a:prstGeom>
        </p:spPr>
      </p:pic>
    </p:spTree>
    <p:extLst>
      <p:ext uri="{BB962C8B-B14F-4D97-AF65-F5344CB8AC3E}">
        <p14:creationId xmlns:p14="http://schemas.microsoft.com/office/powerpoint/2010/main" val="3719934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75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animEffect transition="in" filter="fade">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animBg="1"/>
      <p:bldP spid="3"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436606"/>
            <a:ext cx="8220075" cy="5584682"/>
          </a:xfrm>
          <a:prstGeom prst="roundRect">
            <a:avLst>
              <a:gd name="adj" fmla="val 2203"/>
            </a:avLst>
          </a:prstGeom>
        </p:spPr>
        <p:txBody>
          <a:bodyPr/>
          <a:lstStyle/>
          <a:p>
            <a:r>
              <a:rPr lang="en-GB" sz="5400" dirty="0">
                <a:latin typeface="Twinkl" pitchFamily="2" charset="0"/>
              </a:rPr>
              <a:t>Exploring</a:t>
            </a:r>
          </a:p>
        </p:txBody>
      </p:sp>
    </p:spTree>
    <p:extLst>
      <p:ext uri="{BB962C8B-B14F-4D97-AF65-F5344CB8AC3E}">
        <p14:creationId xmlns:p14="http://schemas.microsoft.com/office/powerpoint/2010/main" val="7169103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54544C97-6172-42D1-A9D8-97C327E0ED0B}"/>
              </a:ext>
            </a:extLst>
          </p:cNvPr>
          <p:cNvSpPr/>
          <p:nvPr/>
        </p:nvSpPr>
        <p:spPr>
          <a:xfrm>
            <a:off x="755650" y="1961075"/>
            <a:ext cx="7632700" cy="531821"/>
          </a:xfrm>
          <a:prstGeom prst="rect">
            <a:avLst/>
          </a:prstGeom>
          <a:solidFill>
            <a:srgbClr val="8D35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Can you and your partner think of some uncomfortable feelings?</a:t>
            </a:r>
          </a:p>
        </p:txBody>
      </p:sp>
      <p:sp>
        <p:nvSpPr>
          <p:cNvPr id="2" name="Title 1"/>
          <p:cNvSpPr>
            <a:spLocks noGrp="1"/>
          </p:cNvSpPr>
          <p:nvPr>
            <p:ph type="title"/>
          </p:nvPr>
        </p:nvSpPr>
        <p:spPr/>
        <p:txBody>
          <a:bodyPr/>
          <a:lstStyle/>
          <a:p>
            <a:r>
              <a:rPr lang="en-GB" dirty="0"/>
              <a:t>Uncomfortable Feelings</a:t>
            </a:r>
          </a:p>
        </p:txBody>
      </p:sp>
      <p:sp>
        <p:nvSpPr>
          <p:cNvPr id="3" name="Rectangle 2">
            <a:extLst>
              <a:ext uri="{FF2B5EF4-FFF2-40B4-BE49-F238E27FC236}">
                <a16:creationId xmlns:a16="http://schemas.microsoft.com/office/drawing/2014/main" id="{5E846450-4C3D-4D30-BB7E-1E3FF5930DAB}"/>
              </a:ext>
            </a:extLst>
          </p:cNvPr>
          <p:cNvSpPr/>
          <p:nvPr/>
        </p:nvSpPr>
        <p:spPr>
          <a:xfrm>
            <a:off x="1002839" y="1473201"/>
            <a:ext cx="7128792" cy="369332"/>
          </a:xfrm>
          <a:prstGeom prst="rect">
            <a:avLst/>
          </a:prstGeom>
        </p:spPr>
        <p:txBody>
          <a:bodyPr wrap="square">
            <a:spAutoFit/>
          </a:bodyPr>
          <a:lstStyle/>
          <a:p>
            <a:pPr algn="ctr"/>
            <a:r>
              <a:rPr lang="en-GB" dirty="0"/>
              <a:t>Some feelings are pleasant but others make us feel uncomfortable. </a:t>
            </a:r>
          </a:p>
        </p:txBody>
      </p:sp>
      <p:sp>
        <p:nvSpPr>
          <p:cNvPr id="5" name="Rectangle 4">
            <a:extLst>
              <a:ext uri="{FF2B5EF4-FFF2-40B4-BE49-F238E27FC236}">
                <a16:creationId xmlns:a16="http://schemas.microsoft.com/office/drawing/2014/main" id="{01BD513E-E6B7-4358-8ED4-2E516E1ED02E}"/>
              </a:ext>
            </a:extLst>
          </p:cNvPr>
          <p:cNvSpPr/>
          <p:nvPr/>
        </p:nvSpPr>
        <p:spPr>
          <a:xfrm>
            <a:off x="971600" y="3713212"/>
            <a:ext cx="864096" cy="369332"/>
          </a:xfrm>
          <a:prstGeom prst="rect">
            <a:avLst/>
          </a:prstGeom>
        </p:spPr>
        <p:txBody>
          <a:bodyPr wrap="square">
            <a:spAutoFit/>
          </a:bodyPr>
          <a:lstStyle/>
          <a:p>
            <a:pPr algn="ctr"/>
            <a:r>
              <a:rPr lang="en-GB" dirty="0"/>
              <a:t>stress</a:t>
            </a:r>
          </a:p>
        </p:txBody>
      </p:sp>
      <p:sp>
        <p:nvSpPr>
          <p:cNvPr id="6" name="Rectangle 5">
            <a:extLst>
              <a:ext uri="{FF2B5EF4-FFF2-40B4-BE49-F238E27FC236}">
                <a16:creationId xmlns:a16="http://schemas.microsoft.com/office/drawing/2014/main" id="{FC105527-8A94-49E1-8C23-9516312994F1}"/>
              </a:ext>
            </a:extLst>
          </p:cNvPr>
          <p:cNvSpPr/>
          <p:nvPr/>
        </p:nvSpPr>
        <p:spPr>
          <a:xfrm>
            <a:off x="1922932" y="2743062"/>
            <a:ext cx="958917" cy="369332"/>
          </a:xfrm>
          <a:prstGeom prst="rect">
            <a:avLst/>
          </a:prstGeom>
        </p:spPr>
        <p:txBody>
          <a:bodyPr wrap="none">
            <a:spAutoFit/>
          </a:bodyPr>
          <a:lstStyle/>
          <a:p>
            <a:pPr algn="ctr"/>
            <a:r>
              <a:rPr lang="en-GB" dirty="0"/>
              <a:t>sadness</a:t>
            </a:r>
          </a:p>
        </p:txBody>
      </p:sp>
      <p:sp>
        <p:nvSpPr>
          <p:cNvPr id="7" name="Rectangle 6">
            <a:extLst>
              <a:ext uri="{FF2B5EF4-FFF2-40B4-BE49-F238E27FC236}">
                <a16:creationId xmlns:a16="http://schemas.microsoft.com/office/drawing/2014/main" id="{D8D95AE7-CE72-4F52-BFC3-A450664A2E45}"/>
              </a:ext>
            </a:extLst>
          </p:cNvPr>
          <p:cNvSpPr/>
          <p:nvPr/>
        </p:nvSpPr>
        <p:spPr>
          <a:xfrm>
            <a:off x="3098055" y="4407077"/>
            <a:ext cx="780983" cy="369332"/>
          </a:xfrm>
          <a:prstGeom prst="rect">
            <a:avLst/>
          </a:prstGeom>
        </p:spPr>
        <p:txBody>
          <a:bodyPr wrap="none">
            <a:spAutoFit/>
          </a:bodyPr>
          <a:lstStyle/>
          <a:p>
            <a:pPr algn="ctr"/>
            <a:r>
              <a:rPr lang="en-GB" dirty="0"/>
              <a:t>anger</a:t>
            </a:r>
          </a:p>
        </p:txBody>
      </p:sp>
      <p:sp>
        <p:nvSpPr>
          <p:cNvPr id="8" name="Rectangle 7">
            <a:extLst>
              <a:ext uri="{FF2B5EF4-FFF2-40B4-BE49-F238E27FC236}">
                <a16:creationId xmlns:a16="http://schemas.microsoft.com/office/drawing/2014/main" id="{D8CFC256-E8E2-47CA-8579-EE8DF6ABE574}"/>
              </a:ext>
            </a:extLst>
          </p:cNvPr>
          <p:cNvSpPr/>
          <p:nvPr/>
        </p:nvSpPr>
        <p:spPr>
          <a:xfrm>
            <a:off x="3181223" y="3471396"/>
            <a:ext cx="1018227" cy="369332"/>
          </a:xfrm>
          <a:prstGeom prst="rect">
            <a:avLst/>
          </a:prstGeom>
        </p:spPr>
        <p:txBody>
          <a:bodyPr wrap="none">
            <a:spAutoFit/>
          </a:bodyPr>
          <a:lstStyle/>
          <a:p>
            <a:pPr algn="ctr"/>
            <a:r>
              <a:rPr lang="en-GB" dirty="0"/>
              <a:t>jealousy</a:t>
            </a:r>
          </a:p>
        </p:txBody>
      </p:sp>
      <p:sp>
        <p:nvSpPr>
          <p:cNvPr id="9" name="Rectangle 8">
            <a:extLst>
              <a:ext uri="{FF2B5EF4-FFF2-40B4-BE49-F238E27FC236}">
                <a16:creationId xmlns:a16="http://schemas.microsoft.com/office/drawing/2014/main" id="{205595E7-D3A7-44CE-88BE-30B459EB4008}"/>
              </a:ext>
            </a:extLst>
          </p:cNvPr>
          <p:cNvSpPr/>
          <p:nvPr/>
        </p:nvSpPr>
        <p:spPr>
          <a:xfrm>
            <a:off x="4587371" y="4795491"/>
            <a:ext cx="1773242" cy="369332"/>
          </a:xfrm>
          <a:prstGeom prst="rect">
            <a:avLst/>
          </a:prstGeom>
        </p:spPr>
        <p:txBody>
          <a:bodyPr wrap="none">
            <a:spAutoFit/>
          </a:bodyPr>
          <a:lstStyle/>
          <a:p>
            <a:pPr algn="ctr"/>
            <a:r>
              <a:rPr lang="en-GB" dirty="0"/>
              <a:t>embarrassment</a:t>
            </a:r>
          </a:p>
        </p:txBody>
      </p:sp>
      <p:sp>
        <p:nvSpPr>
          <p:cNvPr id="10" name="Rectangle 9">
            <a:extLst>
              <a:ext uri="{FF2B5EF4-FFF2-40B4-BE49-F238E27FC236}">
                <a16:creationId xmlns:a16="http://schemas.microsoft.com/office/drawing/2014/main" id="{928F069C-B6FB-4741-8445-3812DD9A0364}"/>
              </a:ext>
            </a:extLst>
          </p:cNvPr>
          <p:cNvSpPr/>
          <p:nvPr/>
        </p:nvSpPr>
        <p:spPr>
          <a:xfrm>
            <a:off x="5467753" y="3765526"/>
            <a:ext cx="827471" cy="369332"/>
          </a:xfrm>
          <a:prstGeom prst="rect">
            <a:avLst/>
          </a:prstGeom>
        </p:spPr>
        <p:txBody>
          <a:bodyPr wrap="none">
            <a:spAutoFit/>
          </a:bodyPr>
          <a:lstStyle/>
          <a:p>
            <a:pPr algn="ctr"/>
            <a:r>
              <a:rPr lang="en-GB" dirty="0"/>
              <a:t>worry</a:t>
            </a:r>
          </a:p>
        </p:txBody>
      </p:sp>
      <p:sp>
        <p:nvSpPr>
          <p:cNvPr id="11" name="Rectangle 10">
            <a:extLst>
              <a:ext uri="{FF2B5EF4-FFF2-40B4-BE49-F238E27FC236}">
                <a16:creationId xmlns:a16="http://schemas.microsoft.com/office/drawing/2014/main" id="{C927C278-198D-49B7-9463-9F11D1257B32}"/>
              </a:ext>
            </a:extLst>
          </p:cNvPr>
          <p:cNvSpPr/>
          <p:nvPr/>
        </p:nvSpPr>
        <p:spPr>
          <a:xfrm>
            <a:off x="4528337" y="2919330"/>
            <a:ext cx="936475" cy="369332"/>
          </a:xfrm>
          <a:prstGeom prst="rect">
            <a:avLst/>
          </a:prstGeom>
        </p:spPr>
        <p:txBody>
          <a:bodyPr wrap="none">
            <a:spAutoFit/>
          </a:bodyPr>
          <a:lstStyle/>
          <a:p>
            <a:pPr algn="ctr"/>
            <a:r>
              <a:rPr lang="en-GB" dirty="0"/>
              <a:t>anxiety</a:t>
            </a:r>
          </a:p>
        </p:txBody>
      </p:sp>
      <p:sp>
        <p:nvSpPr>
          <p:cNvPr id="12" name="Rectangle 11">
            <a:extLst>
              <a:ext uri="{FF2B5EF4-FFF2-40B4-BE49-F238E27FC236}">
                <a16:creationId xmlns:a16="http://schemas.microsoft.com/office/drawing/2014/main" id="{4F5D7CB2-C52C-4578-B107-3160BBF10FD6}"/>
              </a:ext>
            </a:extLst>
          </p:cNvPr>
          <p:cNvSpPr/>
          <p:nvPr/>
        </p:nvSpPr>
        <p:spPr>
          <a:xfrm>
            <a:off x="6316644" y="3128998"/>
            <a:ext cx="1399742" cy="369332"/>
          </a:xfrm>
          <a:prstGeom prst="rect">
            <a:avLst/>
          </a:prstGeom>
        </p:spPr>
        <p:txBody>
          <a:bodyPr wrap="none">
            <a:spAutoFit/>
          </a:bodyPr>
          <a:lstStyle/>
          <a:p>
            <a:pPr algn="ctr"/>
            <a:r>
              <a:rPr lang="en-GB" dirty="0"/>
              <a:t>nervousness</a:t>
            </a:r>
          </a:p>
        </p:txBody>
      </p:sp>
      <p:sp>
        <p:nvSpPr>
          <p:cNvPr id="13" name="Rectangle 12">
            <a:extLst>
              <a:ext uri="{FF2B5EF4-FFF2-40B4-BE49-F238E27FC236}">
                <a16:creationId xmlns:a16="http://schemas.microsoft.com/office/drawing/2014/main" id="{3EC4680A-FCD4-44F0-83F0-B63853BEE7AF}"/>
              </a:ext>
            </a:extLst>
          </p:cNvPr>
          <p:cNvSpPr/>
          <p:nvPr/>
        </p:nvSpPr>
        <p:spPr>
          <a:xfrm>
            <a:off x="7310411" y="4266368"/>
            <a:ext cx="659155" cy="369332"/>
          </a:xfrm>
          <a:prstGeom prst="rect">
            <a:avLst/>
          </a:prstGeom>
        </p:spPr>
        <p:txBody>
          <a:bodyPr wrap="none">
            <a:spAutoFit/>
          </a:bodyPr>
          <a:lstStyle/>
          <a:p>
            <a:pPr algn="ctr"/>
            <a:r>
              <a:rPr lang="en-GB" dirty="0"/>
              <a:t>guilt</a:t>
            </a:r>
          </a:p>
        </p:txBody>
      </p:sp>
      <p:sp>
        <p:nvSpPr>
          <p:cNvPr id="14" name="Rectangle 13">
            <a:extLst>
              <a:ext uri="{FF2B5EF4-FFF2-40B4-BE49-F238E27FC236}">
                <a16:creationId xmlns:a16="http://schemas.microsoft.com/office/drawing/2014/main" id="{CAD4FC46-D1C7-4873-8D0E-E715BABC1CBA}"/>
              </a:ext>
            </a:extLst>
          </p:cNvPr>
          <p:cNvSpPr/>
          <p:nvPr/>
        </p:nvSpPr>
        <p:spPr>
          <a:xfrm>
            <a:off x="6732240" y="5403738"/>
            <a:ext cx="869149" cy="369332"/>
          </a:xfrm>
          <a:prstGeom prst="rect">
            <a:avLst/>
          </a:prstGeom>
        </p:spPr>
        <p:txBody>
          <a:bodyPr wrap="none">
            <a:spAutoFit/>
          </a:bodyPr>
          <a:lstStyle/>
          <a:p>
            <a:pPr algn="ctr"/>
            <a:r>
              <a:rPr lang="en-GB" dirty="0"/>
              <a:t>shame</a:t>
            </a:r>
          </a:p>
        </p:txBody>
      </p:sp>
      <p:sp>
        <p:nvSpPr>
          <p:cNvPr id="15" name="Rectangle 14">
            <a:extLst>
              <a:ext uri="{FF2B5EF4-FFF2-40B4-BE49-F238E27FC236}">
                <a16:creationId xmlns:a16="http://schemas.microsoft.com/office/drawing/2014/main" id="{43284E3D-39BD-41DE-866F-5951CA1AF3EF}"/>
              </a:ext>
            </a:extLst>
          </p:cNvPr>
          <p:cNvSpPr/>
          <p:nvPr/>
        </p:nvSpPr>
        <p:spPr>
          <a:xfrm>
            <a:off x="3443917" y="5589240"/>
            <a:ext cx="1168910" cy="369332"/>
          </a:xfrm>
          <a:prstGeom prst="rect">
            <a:avLst/>
          </a:prstGeom>
        </p:spPr>
        <p:txBody>
          <a:bodyPr wrap="none">
            <a:spAutoFit/>
          </a:bodyPr>
          <a:lstStyle/>
          <a:p>
            <a:pPr algn="ctr"/>
            <a:r>
              <a:rPr lang="en-GB" dirty="0"/>
              <a:t>loneliness</a:t>
            </a:r>
          </a:p>
        </p:txBody>
      </p:sp>
      <p:sp>
        <p:nvSpPr>
          <p:cNvPr id="16" name="Rectangle 15">
            <a:extLst>
              <a:ext uri="{FF2B5EF4-FFF2-40B4-BE49-F238E27FC236}">
                <a16:creationId xmlns:a16="http://schemas.microsoft.com/office/drawing/2014/main" id="{F253A0D6-FE83-4371-BF8F-0530C4F6F8D4}"/>
              </a:ext>
            </a:extLst>
          </p:cNvPr>
          <p:cNvSpPr/>
          <p:nvPr/>
        </p:nvSpPr>
        <p:spPr>
          <a:xfrm>
            <a:off x="1141899" y="4954666"/>
            <a:ext cx="1192955" cy="369332"/>
          </a:xfrm>
          <a:prstGeom prst="rect">
            <a:avLst/>
          </a:prstGeom>
        </p:spPr>
        <p:txBody>
          <a:bodyPr wrap="none">
            <a:spAutoFit/>
          </a:bodyPr>
          <a:lstStyle/>
          <a:p>
            <a:pPr algn="ctr"/>
            <a:r>
              <a:rPr lang="en-GB" dirty="0"/>
              <a:t>insecurity</a:t>
            </a:r>
          </a:p>
        </p:txBody>
      </p:sp>
      <p:pic>
        <p:nvPicPr>
          <p:cNvPr id="18" name="Talking Partners">
            <a:extLst>
              <a:ext uri="{FF2B5EF4-FFF2-40B4-BE49-F238E27FC236}">
                <a16:creationId xmlns:a16="http://schemas.microsoft.com/office/drawing/2014/main" id="{FB454636-462B-4DF6-B6D0-DB0FF2E6465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40352" y="544048"/>
            <a:ext cx="864000" cy="864000"/>
          </a:xfrm>
          <a:prstGeom prst="rect">
            <a:avLst/>
          </a:prstGeom>
        </p:spPr>
      </p:pic>
    </p:spTree>
    <p:extLst>
      <p:ext uri="{BB962C8B-B14F-4D97-AF65-F5344CB8AC3E}">
        <p14:creationId xmlns:p14="http://schemas.microsoft.com/office/powerpoint/2010/main" val="3317818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par>
                          <p:cTn id="22" fill="hold">
                            <p:stCondLst>
                              <p:cond delay="1000"/>
                            </p:stCondLst>
                            <p:childTnLst>
                              <p:par>
                                <p:cTn id="23" presetID="10" presetClass="entr" presetSubtype="0"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par>
                          <p:cTn id="26" fill="hold">
                            <p:stCondLst>
                              <p:cond delay="1500"/>
                            </p:stCondLst>
                            <p:childTnLst>
                              <p:par>
                                <p:cTn id="27" presetID="10" presetClass="entr" presetSubtype="0" fill="hold" grpId="0"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childTnLst>
                          </p:cTn>
                        </p:par>
                        <p:par>
                          <p:cTn id="30" fill="hold">
                            <p:stCondLst>
                              <p:cond delay="2000"/>
                            </p:stCondLst>
                            <p:childTnLst>
                              <p:par>
                                <p:cTn id="31" presetID="10" presetClass="entr" presetSubtype="0" fill="hold" grpId="0" nodeType="after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cTn>
                              </p:par>
                            </p:childTnLst>
                          </p:cTn>
                        </p:par>
                        <p:par>
                          <p:cTn id="34" fill="hold">
                            <p:stCondLst>
                              <p:cond delay="2500"/>
                            </p:stCondLst>
                            <p:childTnLst>
                              <p:par>
                                <p:cTn id="35" presetID="10" presetClass="entr" presetSubtype="0" fill="hold" grpId="0" nodeType="after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par>
                          <p:cTn id="38" fill="hold">
                            <p:stCondLst>
                              <p:cond delay="3000"/>
                            </p:stCondLst>
                            <p:childTnLst>
                              <p:par>
                                <p:cTn id="39" presetID="10" presetClass="entr" presetSubtype="0" fill="hold" grpId="0" nodeType="after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500"/>
                                        <p:tgtEl>
                                          <p:spTgt spid="11"/>
                                        </p:tgtEl>
                                      </p:cBhvr>
                                    </p:animEffect>
                                  </p:childTnLst>
                                </p:cTn>
                              </p:par>
                            </p:childTnLst>
                          </p:cTn>
                        </p:par>
                        <p:par>
                          <p:cTn id="42" fill="hold">
                            <p:stCondLst>
                              <p:cond delay="3500"/>
                            </p:stCondLst>
                            <p:childTnLst>
                              <p:par>
                                <p:cTn id="43" presetID="10" presetClass="entr" presetSubtype="0" fill="hold" grpId="0" nodeType="after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fade">
                                      <p:cBhvr>
                                        <p:cTn id="45" dur="500"/>
                                        <p:tgtEl>
                                          <p:spTgt spid="12"/>
                                        </p:tgtEl>
                                      </p:cBhvr>
                                    </p:animEffect>
                                  </p:childTnLst>
                                </p:cTn>
                              </p:par>
                            </p:childTnLst>
                          </p:cTn>
                        </p:par>
                        <p:par>
                          <p:cTn id="46" fill="hold">
                            <p:stCondLst>
                              <p:cond delay="4000"/>
                            </p:stCondLst>
                            <p:childTnLst>
                              <p:par>
                                <p:cTn id="47" presetID="10" presetClass="entr" presetSubtype="0" fill="hold" grpId="0" nodeType="after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500"/>
                                        <p:tgtEl>
                                          <p:spTgt spid="13"/>
                                        </p:tgtEl>
                                      </p:cBhvr>
                                    </p:animEffect>
                                  </p:childTnLst>
                                </p:cTn>
                              </p:par>
                            </p:childTnLst>
                          </p:cTn>
                        </p:par>
                        <p:par>
                          <p:cTn id="50" fill="hold">
                            <p:stCondLst>
                              <p:cond delay="4500"/>
                            </p:stCondLst>
                            <p:childTnLst>
                              <p:par>
                                <p:cTn id="51" presetID="10" presetClass="entr" presetSubtype="0" fill="hold" grpId="0" nodeType="after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fade">
                                      <p:cBhvr>
                                        <p:cTn id="53" dur="500"/>
                                        <p:tgtEl>
                                          <p:spTgt spid="14"/>
                                        </p:tgtEl>
                                      </p:cBhvr>
                                    </p:animEffect>
                                  </p:childTnLst>
                                </p:cTn>
                              </p:par>
                            </p:childTnLst>
                          </p:cTn>
                        </p:par>
                        <p:par>
                          <p:cTn id="54" fill="hold">
                            <p:stCondLst>
                              <p:cond delay="5000"/>
                            </p:stCondLst>
                            <p:childTnLst>
                              <p:par>
                                <p:cTn id="55" presetID="10" presetClass="entr" presetSubtype="0" fill="hold" grpId="0" nodeType="after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fade">
                                      <p:cBhvr>
                                        <p:cTn id="57" dur="500"/>
                                        <p:tgtEl>
                                          <p:spTgt spid="15"/>
                                        </p:tgtEl>
                                      </p:cBhvr>
                                    </p:animEffect>
                                  </p:childTnLst>
                                </p:cTn>
                              </p:par>
                            </p:childTnLst>
                          </p:cTn>
                        </p:par>
                        <p:par>
                          <p:cTn id="58" fill="hold">
                            <p:stCondLst>
                              <p:cond delay="5500"/>
                            </p:stCondLst>
                            <p:childTnLst>
                              <p:par>
                                <p:cTn id="59" presetID="10" presetClass="entr" presetSubtype="0" fill="hold" grpId="0" nodeType="afterEffect">
                                  <p:stCondLst>
                                    <p:cond delay="0"/>
                                  </p:stCondLst>
                                  <p:childTnLst>
                                    <p:set>
                                      <p:cBhvr>
                                        <p:cTn id="60" dur="1" fill="hold">
                                          <p:stCondLst>
                                            <p:cond delay="0"/>
                                          </p:stCondLst>
                                        </p:cTn>
                                        <p:tgtEl>
                                          <p:spTgt spid="16"/>
                                        </p:tgtEl>
                                        <p:attrNameLst>
                                          <p:attrName>style.visibility</p:attrName>
                                        </p:attrNameLst>
                                      </p:cBhvr>
                                      <p:to>
                                        <p:strVal val="visible"/>
                                      </p:to>
                                    </p:set>
                                    <p:animEffect transition="in" filter="fade">
                                      <p:cBhvr>
                                        <p:cTn id="6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3" grpId="0"/>
      <p:bldP spid="5" grpId="0"/>
      <p:bldP spid="6" grpId="0"/>
      <p:bldP spid="7" grpId="0"/>
      <p:bldP spid="8" grpId="0"/>
      <p:bldP spid="9" grpId="0"/>
      <p:bldP spid="10" grpId="0"/>
      <p:bldP spid="11" grpId="0"/>
      <p:bldP spid="12" grpId="0"/>
      <p:bldP spid="13" grpId="0"/>
      <p:bldP spid="14" grpId="0"/>
      <p:bldP spid="15" grpId="0"/>
      <p:bldP spid="16" grpId="0"/>
    </p:bldLst>
  </p:timing>
</p:sld>
</file>

<file path=ppt/theme/theme1.xml><?xml version="1.0" encoding="utf-8"?>
<a:theme xmlns:a="http://schemas.openxmlformats.org/drawingml/2006/main" name="Office Theme">
  <a:themeElements>
    <a:clrScheme name="Custom 2">
      <a:dk1>
        <a:srgbClr val="1C1C1C"/>
      </a:dk1>
      <a:lt1>
        <a:sysClr val="window" lastClr="FFFFFF"/>
      </a:lt1>
      <a:dk2>
        <a:srgbClr val="4A4A4A"/>
      </a:dk2>
      <a:lt2>
        <a:srgbClr val="F4F2F2"/>
      </a:lt2>
      <a:accent1>
        <a:srgbClr val="00A7E7"/>
      </a:accent1>
      <a:accent2>
        <a:srgbClr val="F0821A"/>
      </a:accent2>
      <a:accent3>
        <a:srgbClr val="8C368C"/>
      </a:accent3>
      <a:accent4>
        <a:srgbClr val="009640"/>
      </a:accent4>
      <a:accent5>
        <a:srgbClr val="31B7BC"/>
      </a:accent5>
      <a:accent6>
        <a:srgbClr val="F9B000"/>
      </a:accent6>
      <a:hlink>
        <a:srgbClr val="00B0F0"/>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Lesson Presentation Template V4" id="{91906BCC-D3E6-4E1E-9D3B-0D795D1CF8BA}" vid="{73F68995-5F23-4703-B337-9914CB83CA02}"/>
    </a:ext>
  </a:extLst>
</a:theme>
</file>

<file path=ppt/theme/theme2.xml><?xml version="1.0" encoding="utf-8"?>
<a:theme xmlns:a="http://schemas.openxmlformats.org/drawingml/2006/main" name="1_Office Theme">
  <a:themeElements>
    <a:clrScheme name="Custom 2">
      <a:dk1>
        <a:srgbClr val="1C1C1C"/>
      </a:dk1>
      <a:lt1>
        <a:sysClr val="window" lastClr="FFFFFF"/>
      </a:lt1>
      <a:dk2>
        <a:srgbClr val="4A4A4A"/>
      </a:dk2>
      <a:lt2>
        <a:srgbClr val="F4F2F2"/>
      </a:lt2>
      <a:accent1>
        <a:srgbClr val="00A7E7"/>
      </a:accent1>
      <a:accent2>
        <a:srgbClr val="F0821A"/>
      </a:accent2>
      <a:accent3>
        <a:srgbClr val="8C368C"/>
      </a:accent3>
      <a:accent4>
        <a:srgbClr val="009640"/>
      </a:accent4>
      <a:accent5>
        <a:srgbClr val="31B7BC"/>
      </a:accent5>
      <a:accent6>
        <a:srgbClr val="F9B000"/>
      </a:accent6>
      <a:hlink>
        <a:srgbClr val="00B0F0"/>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7767AE"/>
        </a:solidFill>
        <a:ln>
          <a:noFill/>
        </a:ln>
      </a:spPr>
      <a:bodyPr lIns="144000" tIns="144000" rIns="144000" bIns="144000"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Lesson Presentation Template V4" id="{91906BCC-D3E6-4E1E-9D3B-0D795D1CF8BA}" vid="{73F68995-5F23-4703-B337-9914CB83CA02}"/>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Lesson Presentation Template</Template>
  <TotalTime>146</TotalTime>
  <Words>3391</Words>
  <Application>Microsoft Office PowerPoint</Application>
  <PresentationFormat>On-screen Show (4:3)</PresentationFormat>
  <Paragraphs>279</Paragraphs>
  <Slides>65</Slides>
  <Notes>0</Notes>
  <HiddenSlides>10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65</vt:i4>
      </vt:variant>
    </vt:vector>
  </HeadingPairs>
  <TitlesOfParts>
    <vt:vector size="73" baseType="lpstr">
      <vt:lpstr>Sassoon Infant Rg</vt:lpstr>
      <vt:lpstr>Roboto</vt:lpstr>
      <vt:lpstr>Times New Roman</vt:lpstr>
      <vt:lpstr>Arial</vt:lpstr>
      <vt:lpstr>Calibri</vt:lpstr>
      <vt:lpstr>Twinkl</vt:lpstr>
      <vt:lpstr>Office Theme</vt:lpstr>
      <vt:lpstr>1_Office Theme</vt:lpstr>
      <vt:lpstr>PowerPoint Presentation</vt:lpstr>
      <vt:lpstr>PowerPoint Presentation</vt:lpstr>
      <vt:lpstr>PowerPoint Presentation</vt:lpstr>
      <vt:lpstr>The Big Questions</vt:lpstr>
      <vt:lpstr>PowerPoint Presentation</vt:lpstr>
      <vt:lpstr>Reconnecting</vt:lpstr>
      <vt:lpstr>Feelings Charades</vt:lpstr>
      <vt:lpstr>Exploring</vt:lpstr>
      <vt:lpstr>Uncomfortable Feelings</vt:lpstr>
      <vt:lpstr>PowerPoint Presentation</vt:lpstr>
      <vt:lpstr>Uncomfortable Feelings</vt:lpstr>
      <vt:lpstr>PowerPoint Presentation</vt:lpstr>
      <vt:lpstr>Uncomfortable Feelings</vt:lpstr>
      <vt:lpstr>PowerPoint Presentation</vt:lpstr>
      <vt:lpstr>Uncomfortable Feelings</vt:lpstr>
      <vt:lpstr>Uncomfortable Feelings</vt:lpstr>
      <vt:lpstr>Uncomfortable Feelings</vt:lpstr>
      <vt:lpstr>Take Control</vt:lpstr>
      <vt:lpstr>Take Control</vt:lpstr>
      <vt:lpstr>Take Control</vt:lpstr>
      <vt:lpstr>Take Control</vt:lpstr>
      <vt:lpstr>Take Control</vt:lpstr>
      <vt:lpstr>PowerPoint Presentation</vt:lpstr>
      <vt:lpstr>Take Control</vt:lpstr>
      <vt:lpstr>PowerPoint Presentation</vt:lpstr>
      <vt:lpstr>Consolidating</vt:lpstr>
      <vt:lpstr>Act It Out</vt:lpstr>
      <vt:lpstr>Reflecting</vt:lpstr>
      <vt:lpstr>It’s Up to Me!</vt:lpstr>
      <vt:lpstr>The Big Questions</vt:lpstr>
      <vt:lpstr>PowerPoint Presentation</vt:lpstr>
      <vt:lpstr>PowerPoint Presentation</vt:lpstr>
      <vt:lpstr>PowerPoint Presentation</vt:lpstr>
      <vt:lpstr>PowerPoint Presentation</vt:lpstr>
      <vt:lpstr>The Big Questions</vt:lpstr>
      <vt:lpstr>PowerPoint Presentation</vt:lpstr>
      <vt:lpstr>Reconnecting</vt:lpstr>
      <vt:lpstr>How Do We Learn?</vt:lpstr>
      <vt:lpstr>How Do We Learn?</vt:lpstr>
      <vt:lpstr>Exploring</vt:lpstr>
      <vt:lpstr>Always Learning</vt:lpstr>
      <vt:lpstr>Always Learning</vt:lpstr>
      <vt:lpstr>Always Learning</vt:lpstr>
      <vt:lpstr>Always Learning</vt:lpstr>
      <vt:lpstr>Always Learning</vt:lpstr>
      <vt:lpstr>What Makes a Good Learner?</vt:lpstr>
      <vt:lpstr>What Makes a Good Learner?</vt:lpstr>
      <vt:lpstr>How We View Challenge</vt:lpstr>
      <vt:lpstr>Asking Questions</vt:lpstr>
      <vt:lpstr>Believing in Yourself</vt:lpstr>
      <vt:lpstr>Learning From Others’ Success</vt:lpstr>
      <vt:lpstr>Watching and Listening Carefully</vt:lpstr>
      <vt:lpstr>Learning From Our Mistakes</vt:lpstr>
      <vt:lpstr>Lots of Practice</vt:lpstr>
      <vt:lpstr>Getting Help When Needed</vt:lpstr>
      <vt:lpstr>Sharing Ideas</vt:lpstr>
      <vt:lpstr>Trying a Different Approach</vt:lpstr>
      <vt:lpstr>PowerPoint Presentation</vt:lpstr>
      <vt:lpstr>Consolidating</vt:lpstr>
      <vt:lpstr>Great Learners</vt:lpstr>
      <vt:lpstr>Reflecting</vt:lpstr>
      <vt:lpstr>Take the Survey</vt:lpstr>
      <vt:lpstr>The Big Questions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Marine Redon</dc:creator>
  <cp:lastModifiedBy>Hannah Cuddy</cp:lastModifiedBy>
  <cp:revision>13</cp:revision>
  <dcterms:created xsi:type="dcterms:W3CDTF">2020-08-21T08:19:08Z</dcterms:created>
  <dcterms:modified xsi:type="dcterms:W3CDTF">2022-11-24T14:47:05Z</dcterms:modified>
</cp:coreProperties>
</file>