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711" r:id="rId2"/>
  </p:sldMasterIdLst>
  <p:notesMasterIdLst>
    <p:notesMasterId r:id="rId42"/>
  </p:notesMasterIdLst>
  <p:handoutMasterIdLst>
    <p:handoutMasterId r:id="rId43"/>
  </p:handoutMasterIdLst>
  <p:sldIdLst>
    <p:sldId id="305" r:id="rId3"/>
    <p:sldId id="258" r:id="rId4"/>
    <p:sldId id="263" r:id="rId5"/>
    <p:sldId id="264" r:id="rId6"/>
    <p:sldId id="294" r:id="rId7"/>
    <p:sldId id="289" r:id="rId8"/>
    <p:sldId id="295" r:id="rId9"/>
    <p:sldId id="290" r:id="rId10"/>
    <p:sldId id="307" r:id="rId11"/>
    <p:sldId id="311" r:id="rId12"/>
    <p:sldId id="306" r:id="rId13"/>
    <p:sldId id="312" r:id="rId14"/>
    <p:sldId id="291" r:id="rId15"/>
    <p:sldId id="297" r:id="rId16"/>
    <p:sldId id="292" r:id="rId17"/>
    <p:sldId id="298" r:id="rId18"/>
    <p:sldId id="293" r:id="rId19"/>
    <p:sldId id="310" r:id="rId20"/>
    <p:sldId id="313" r:id="rId21"/>
    <p:sldId id="314" r:id="rId22"/>
    <p:sldId id="315" r:id="rId23"/>
    <p:sldId id="316" r:id="rId24"/>
    <p:sldId id="317" r:id="rId25"/>
    <p:sldId id="318" r:id="rId26"/>
    <p:sldId id="319" r:id="rId27"/>
    <p:sldId id="320" r:id="rId28"/>
    <p:sldId id="296" r:id="rId29"/>
    <p:sldId id="309" r:id="rId30"/>
    <p:sldId id="321" r:id="rId31"/>
    <p:sldId id="322" r:id="rId32"/>
    <p:sldId id="323" r:id="rId33"/>
    <p:sldId id="324" r:id="rId34"/>
    <p:sldId id="325" r:id="rId35"/>
    <p:sldId id="326" r:id="rId36"/>
    <p:sldId id="327" r:id="rId37"/>
    <p:sldId id="328" r:id="rId38"/>
    <p:sldId id="329" r:id="rId39"/>
    <p:sldId id="330" r:id="rId40"/>
    <p:sldId id="331" r:id="rId41"/>
  </p:sldIdLst>
  <p:sldSz cx="9144000" cy="6858000" type="screen4x3"/>
  <p:notesSz cx="6858000" cy="9144000"/>
  <p:embeddedFontLst>
    <p:embeddedFont>
      <p:font typeface="Calibri" panose="020F0502020204030204" pitchFamily="34" charset="0"/>
      <p:regular r:id="rId44"/>
      <p:bold r:id="rId45"/>
      <p:italic r:id="rId46"/>
      <p:boldItalic r:id="rId47"/>
    </p:embeddedFont>
    <p:embeddedFont>
      <p:font typeface="Roboto" panose="020B0604020202020204" charset="0"/>
      <p:regular r:id="rId48"/>
      <p:bold r:id="rId49"/>
      <p:italic r:id="rId50"/>
      <p:boldItalic r:id="rId51"/>
    </p:embeddedFont>
    <p:embeddedFont>
      <p:font typeface="Twinkl" panose="020B0604020202020204" charset="0"/>
      <p:regular r:id="rId52"/>
      <p:bold r:id="rId53"/>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358B"/>
    <a:srgbClr val="F08115"/>
    <a:srgbClr val="2DB6BC"/>
    <a:srgbClr val="FBFBFB"/>
    <a:srgbClr val="FAB000"/>
    <a:srgbClr val="FFECA7"/>
    <a:srgbClr val="FDCF82"/>
    <a:srgbClr val="FAB001"/>
    <a:srgbClr val="FFFB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3" autoAdjust="0"/>
    <p:restoredTop sz="94660"/>
  </p:normalViewPr>
  <p:slideViewPr>
    <p:cSldViewPr showGuides="1">
      <p:cViewPr varScale="1">
        <p:scale>
          <a:sx n="86" d="100"/>
          <a:sy n="86" d="100"/>
        </p:scale>
        <p:origin x="1339" y="7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2.fntdata"/><Relationship Id="rId53" Type="http://schemas.openxmlformats.org/officeDocument/2006/relationships/font" Target="fonts/font10.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6.fntdata"/><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fntdata"/><Relationship Id="rId52"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 Id="rId48" Type="http://schemas.openxmlformats.org/officeDocument/2006/relationships/font" Target="fonts/font5.fntdata"/><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8.fntdata"/><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5415A1-6370-44A2-91F8-1286BF5A88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Tuffy-TTF" panose="020B0603060100000000" pitchFamily="34" charset="0"/>
              </a:defRPr>
            </a:lvl1pPr>
          </a:lstStyle>
          <a:p>
            <a:pPr>
              <a:defRPr/>
            </a:pPr>
            <a:endParaRPr lang="en-GB" dirty="0">
              <a:latin typeface="Roboto" panose="02000000000000000000" pitchFamily="2" charset="0"/>
            </a:endParaRPr>
          </a:p>
        </p:txBody>
      </p:sp>
      <p:sp>
        <p:nvSpPr>
          <p:cNvPr id="3" name="Date Placeholder 2">
            <a:extLst>
              <a:ext uri="{FF2B5EF4-FFF2-40B4-BE49-F238E27FC236}">
                <a16:creationId xmlns:a16="http://schemas.microsoft.com/office/drawing/2014/main" id="{0B0E1CD0-F9D2-4121-AC02-37D8575AE93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Tuffy-TTF" panose="020B0603060100000000" pitchFamily="34" charset="0"/>
              </a:defRPr>
            </a:lvl1pPr>
          </a:lstStyle>
          <a:p>
            <a:pPr>
              <a:defRPr/>
            </a:pPr>
            <a:fld id="{C7B0BF75-F742-43C0-BDB2-ADC1E888086E}" type="datetimeFigureOut">
              <a:rPr lang="en-GB">
                <a:latin typeface="Roboto" panose="02000000000000000000" pitchFamily="2" charset="0"/>
              </a:rPr>
              <a:pPr>
                <a:defRPr/>
              </a:pPr>
              <a:t>23/11/2022</a:t>
            </a:fld>
            <a:endParaRPr lang="en-GB" dirty="0">
              <a:latin typeface="Roboto" panose="02000000000000000000" pitchFamily="2" charset="0"/>
            </a:endParaRPr>
          </a:p>
        </p:txBody>
      </p:sp>
      <p:sp>
        <p:nvSpPr>
          <p:cNvPr id="4" name="Footer Placeholder 3">
            <a:extLst>
              <a:ext uri="{FF2B5EF4-FFF2-40B4-BE49-F238E27FC236}">
                <a16:creationId xmlns:a16="http://schemas.microsoft.com/office/drawing/2014/main" id="{950A926D-9305-4410-B8A7-716D710A941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Tuffy-TTF" panose="020B0603060100000000" pitchFamily="34" charset="0"/>
              </a:defRPr>
            </a:lvl1pPr>
          </a:lstStyle>
          <a:p>
            <a:pPr>
              <a:defRPr/>
            </a:pPr>
            <a:endParaRPr lang="en-GB" dirty="0">
              <a:latin typeface="Roboto" panose="02000000000000000000" pitchFamily="2" charset="0"/>
            </a:endParaRPr>
          </a:p>
        </p:txBody>
      </p:sp>
      <p:sp>
        <p:nvSpPr>
          <p:cNvPr id="5" name="Slide Number Placeholder 4">
            <a:extLst>
              <a:ext uri="{FF2B5EF4-FFF2-40B4-BE49-F238E27FC236}">
                <a16:creationId xmlns:a16="http://schemas.microsoft.com/office/drawing/2014/main" id="{8AC856B1-CCE6-4A1B-A4EB-5B76F93E3BA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Tuffy-TTF" panose="020B0603060100000000" pitchFamily="34" charset="0"/>
              </a:defRPr>
            </a:lvl1pPr>
          </a:lstStyle>
          <a:p>
            <a:pPr>
              <a:defRPr/>
            </a:pPr>
            <a:fld id="{9CD62A92-3591-4F2F-B353-F574B4E4F031}" type="slidenum">
              <a:rPr lang="en-GB">
                <a:latin typeface="Roboto" panose="02000000000000000000" pitchFamily="2" charset="0"/>
              </a:rPr>
              <a:pPr>
                <a:defRPr/>
              </a:pPr>
              <a:t>‹#›</a:t>
            </a:fld>
            <a:endParaRPr lang="en-GB" dirty="0">
              <a:latin typeface="Roboto" panose="02000000000000000000" pitchFamily="2" charset="0"/>
            </a:endParaRPr>
          </a:p>
        </p:txBody>
      </p:sp>
    </p:spTree>
    <p:extLst>
      <p:ext uri="{BB962C8B-B14F-4D97-AF65-F5344CB8AC3E}">
        <p14:creationId xmlns:p14="http://schemas.microsoft.com/office/powerpoint/2010/main" val="4976230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27B073A-F082-466E-89B6-722544864CD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Roboto" panose="02000000000000000000" pitchFamily="2" charset="0"/>
              </a:defRPr>
            </a:lvl1pPr>
          </a:lstStyle>
          <a:p>
            <a:pPr>
              <a:defRPr/>
            </a:pPr>
            <a:endParaRPr lang="en-GB" dirty="0"/>
          </a:p>
        </p:txBody>
      </p:sp>
      <p:sp>
        <p:nvSpPr>
          <p:cNvPr id="3" name="Date Placeholder 2">
            <a:extLst>
              <a:ext uri="{FF2B5EF4-FFF2-40B4-BE49-F238E27FC236}">
                <a16:creationId xmlns:a16="http://schemas.microsoft.com/office/drawing/2014/main" id="{D57532B7-91E8-41C3-9462-665281FC7771}"/>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Roboto" panose="02000000000000000000" pitchFamily="2" charset="0"/>
              </a:defRPr>
            </a:lvl1pPr>
          </a:lstStyle>
          <a:p>
            <a:pPr>
              <a:defRPr/>
            </a:pPr>
            <a:fld id="{59433B1F-19C6-4D15-81BA-A52D0EF73D64}" type="datetimeFigureOut">
              <a:rPr lang="en-GB" smtClean="0"/>
              <a:pPr>
                <a:defRPr/>
              </a:pPr>
              <a:t>23/11/2022</a:t>
            </a:fld>
            <a:endParaRPr lang="en-GB" dirty="0"/>
          </a:p>
        </p:txBody>
      </p:sp>
      <p:sp>
        <p:nvSpPr>
          <p:cNvPr id="4" name="Slide Image Placeholder 3">
            <a:extLst>
              <a:ext uri="{FF2B5EF4-FFF2-40B4-BE49-F238E27FC236}">
                <a16:creationId xmlns:a16="http://schemas.microsoft.com/office/drawing/2014/main" id="{E5771118-3268-47E4-A0AB-84556D336A0B}"/>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a:extLst>
              <a:ext uri="{FF2B5EF4-FFF2-40B4-BE49-F238E27FC236}">
                <a16:creationId xmlns:a16="http://schemas.microsoft.com/office/drawing/2014/main" id="{8EA37FEA-464B-4F1E-80AF-B14EF654A0DB}"/>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6" name="Footer Placeholder 5">
            <a:extLst>
              <a:ext uri="{FF2B5EF4-FFF2-40B4-BE49-F238E27FC236}">
                <a16:creationId xmlns:a16="http://schemas.microsoft.com/office/drawing/2014/main" id="{ACDF0FC8-3BA3-4FB9-B9BE-BD3B58E3790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Roboto" panose="02000000000000000000" pitchFamily="2" charset="0"/>
              </a:defRPr>
            </a:lvl1pPr>
          </a:lstStyle>
          <a:p>
            <a:pPr>
              <a:defRPr/>
            </a:pPr>
            <a:endParaRPr lang="en-GB" dirty="0"/>
          </a:p>
        </p:txBody>
      </p:sp>
      <p:sp>
        <p:nvSpPr>
          <p:cNvPr id="7" name="Slide Number Placeholder 6">
            <a:extLst>
              <a:ext uri="{FF2B5EF4-FFF2-40B4-BE49-F238E27FC236}">
                <a16:creationId xmlns:a16="http://schemas.microsoft.com/office/drawing/2014/main" id="{1EB928E4-1422-4181-AC26-522F92221D97}"/>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Roboto" panose="02000000000000000000" pitchFamily="2" charset="0"/>
              </a:defRPr>
            </a:lvl1pPr>
          </a:lstStyle>
          <a:p>
            <a:pPr>
              <a:defRPr/>
            </a:pPr>
            <a:fld id="{7DC089F0-0945-4817-8658-C16A1649C24D}" type="slidenum">
              <a:rPr lang="en-GB" smtClean="0"/>
              <a:pPr>
                <a:defRPr/>
              </a:pPr>
              <a:t>‹#›</a:t>
            </a:fld>
            <a:endParaRPr lang="en-GB" dirty="0"/>
          </a:p>
        </p:txBody>
      </p:sp>
    </p:spTree>
    <p:extLst>
      <p:ext uri="{BB962C8B-B14F-4D97-AF65-F5344CB8AC3E}">
        <p14:creationId xmlns:p14="http://schemas.microsoft.com/office/powerpoint/2010/main" val="24400041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Roboto" panose="02000000000000000000" pitchFamily="2" charset="0"/>
        <a:ea typeface="+mn-ea"/>
        <a:cs typeface="+mn-cs"/>
      </a:defRPr>
    </a:lvl1pPr>
    <a:lvl2pPr marL="457200" algn="l" rtl="0" eaLnBrk="0" fontAlgn="base" hangingPunct="0">
      <a:spcBef>
        <a:spcPct val="30000"/>
      </a:spcBef>
      <a:spcAft>
        <a:spcPct val="0"/>
      </a:spcAft>
      <a:defRPr sz="1200" kern="1200">
        <a:solidFill>
          <a:schemeClr val="tx1"/>
        </a:solidFill>
        <a:latin typeface="Roboto" panose="02000000000000000000" pitchFamily="2" charset="0"/>
        <a:ea typeface="+mn-ea"/>
        <a:cs typeface="+mn-cs"/>
      </a:defRPr>
    </a:lvl2pPr>
    <a:lvl3pPr marL="914400" algn="l" rtl="0" eaLnBrk="0" fontAlgn="base" hangingPunct="0">
      <a:spcBef>
        <a:spcPct val="30000"/>
      </a:spcBef>
      <a:spcAft>
        <a:spcPct val="0"/>
      </a:spcAft>
      <a:defRPr sz="1200" kern="1200">
        <a:solidFill>
          <a:schemeClr val="tx1"/>
        </a:solidFill>
        <a:latin typeface="Roboto" panose="02000000000000000000" pitchFamily="2" charset="0"/>
        <a:ea typeface="+mn-ea"/>
        <a:cs typeface="+mn-cs"/>
      </a:defRPr>
    </a:lvl3pPr>
    <a:lvl4pPr marL="1371600" algn="l" rtl="0" eaLnBrk="0" fontAlgn="base" hangingPunct="0">
      <a:spcBef>
        <a:spcPct val="30000"/>
      </a:spcBef>
      <a:spcAft>
        <a:spcPct val="0"/>
      </a:spcAft>
      <a:defRPr sz="1200" kern="1200">
        <a:solidFill>
          <a:schemeClr val="tx1"/>
        </a:solidFill>
        <a:latin typeface="Roboto" panose="02000000000000000000" pitchFamily="2" charset="0"/>
        <a:ea typeface="+mn-ea"/>
        <a:cs typeface="+mn-cs"/>
      </a:defRPr>
    </a:lvl4pPr>
    <a:lvl5pPr marL="1828800" algn="l" rtl="0" eaLnBrk="0" fontAlgn="base" hangingPunct="0">
      <a:spcBef>
        <a:spcPct val="30000"/>
      </a:spcBef>
      <a:spcAft>
        <a:spcPct val="0"/>
      </a:spcAft>
      <a:defRPr sz="120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hyperlink" Target="https://www.twinkl.co.uk/resources/twinkl-life"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resources/twinkl-life"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hyperlink" Target="https://www.twinkl.co.uk/resources/twinkl-life"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hyperlink" Target="https://www.twinkl.co.uk/resources/twinkl-life"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Unit Title Slide">
    <p:bg>
      <p:bgPr>
        <a:solidFill>
          <a:srgbClr val="31B7B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2026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9EA8F8AA-1BCD-4213-A623-2435BAF852A7}"/>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a:extLst>
              <a:ext uri="{FF2B5EF4-FFF2-40B4-BE49-F238E27FC236}">
                <a16:creationId xmlns:a16="http://schemas.microsoft.com/office/drawing/2014/main" id="{AF00C88D-E468-4EAE-ACED-6F7C2D1BF610}"/>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8052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80496801-1591-4A0A-8994-0C81F285EA55}"/>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dirty="0"/>
              <a:t>Click to edit Master title style</a:t>
            </a:r>
            <a:endParaRPr lang="en-GB" dirty="0"/>
          </a:p>
        </p:txBody>
      </p:sp>
    </p:spTree>
    <p:extLst>
      <p:ext uri="{BB962C8B-B14F-4D97-AF65-F5344CB8AC3E}">
        <p14:creationId xmlns:p14="http://schemas.microsoft.com/office/powerpoint/2010/main" val="614730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6">
            <a:extLst>
              <a:ext uri="{FF2B5EF4-FFF2-40B4-BE49-F238E27FC236}">
                <a16:creationId xmlns:a16="http://schemas.microsoft.com/office/drawing/2014/main" id="{ACC52D07-E314-4576-861B-8E51B6D430C9}"/>
              </a:ext>
            </a:extLst>
          </p:cNvPr>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7">
            <a:extLst>
              <a:ext uri="{FF2B5EF4-FFF2-40B4-BE49-F238E27FC236}">
                <a16:creationId xmlns:a16="http://schemas.microsoft.com/office/drawing/2014/main" id="{555C1203-F165-48FC-8752-491E69086C61}"/>
              </a:ext>
            </a:extLst>
          </p:cNvPr>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a:extLst>
              <a:ext uri="{FF2B5EF4-FFF2-40B4-BE49-F238E27FC236}">
                <a16:creationId xmlns:a16="http://schemas.microsoft.com/office/drawing/2014/main" id="{A4413B2D-E53C-489E-8050-02B4E651EACE}"/>
              </a:ext>
            </a:extLst>
          </p:cNvPr>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a:extLst>
              <a:ext uri="{FF2B5EF4-FFF2-40B4-BE49-F238E27FC236}">
                <a16:creationId xmlns:a16="http://schemas.microsoft.com/office/drawing/2014/main" id="{A4391DE6-5E73-4757-8158-217B1512B4CB}"/>
              </a:ext>
            </a:extLst>
          </p:cNvPr>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a:extLst>
              <a:ext uri="{FF2B5EF4-FFF2-40B4-BE49-F238E27FC236}">
                <a16:creationId xmlns:a16="http://schemas.microsoft.com/office/drawing/2014/main" id="{8F9456D7-82C3-4339-92D5-105FBC48622D}"/>
              </a:ext>
            </a:extLst>
          </p:cNvPr>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78646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004CB671-6CDA-4B83-84BD-3E3669C22C9B}"/>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hlinkClick r:id="rId4"/>
          </p:cNvPr>
          <p:cNvSpPr/>
          <p:nvPr userDrawn="1"/>
        </p:nvSpPr>
        <p:spPr>
          <a:xfrm>
            <a:off x="4067944" y="3068960"/>
            <a:ext cx="1080120" cy="750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92422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6185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41647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Box">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74314A4E-2A9F-4E1F-82EA-4FEEAEDE1BB5}"/>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0095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EA0EF884-076E-43E9-B7ED-E29F887F5445}"/>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dirty="0"/>
              <a:t>Click to edit Master title style</a:t>
            </a:r>
            <a:endParaRPr lang="en-GB" dirty="0"/>
          </a:p>
        </p:txBody>
      </p:sp>
    </p:spTree>
    <p:extLst>
      <p:ext uri="{BB962C8B-B14F-4D97-AF65-F5344CB8AC3E}">
        <p14:creationId xmlns:p14="http://schemas.microsoft.com/office/powerpoint/2010/main" val="1182552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6">
            <a:extLst>
              <a:ext uri="{FF2B5EF4-FFF2-40B4-BE49-F238E27FC236}">
                <a16:creationId xmlns:a16="http://schemas.microsoft.com/office/drawing/2014/main" id="{510D23DD-FE54-484F-BD37-8BCB2EB32D52}"/>
              </a:ext>
            </a:extLst>
          </p:cNvPr>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7">
            <a:extLst>
              <a:ext uri="{FF2B5EF4-FFF2-40B4-BE49-F238E27FC236}">
                <a16:creationId xmlns:a16="http://schemas.microsoft.com/office/drawing/2014/main" id="{B789E934-31FF-4FEF-8BDA-42C3473876B4}"/>
              </a:ext>
            </a:extLst>
          </p:cNvPr>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a:extLst>
              <a:ext uri="{FF2B5EF4-FFF2-40B4-BE49-F238E27FC236}">
                <a16:creationId xmlns:a16="http://schemas.microsoft.com/office/drawing/2014/main" id="{62AF6A8F-FAF3-409D-A9D5-BE61DD6514DD}"/>
              </a:ext>
            </a:extLst>
          </p:cNvPr>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a:extLst>
              <a:ext uri="{FF2B5EF4-FFF2-40B4-BE49-F238E27FC236}">
                <a16:creationId xmlns:a16="http://schemas.microsoft.com/office/drawing/2014/main" id="{DE965D2E-FBA9-45A2-90B6-8A7E2BE1DABF}"/>
              </a:ext>
            </a:extLst>
          </p:cNvPr>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a:extLst>
              <a:ext uri="{FF2B5EF4-FFF2-40B4-BE49-F238E27FC236}">
                <a16:creationId xmlns:a16="http://schemas.microsoft.com/office/drawing/2014/main" id="{EADAB00E-7842-4A83-96A2-FCC3E3144642}"/>
              </a:ext>
            </a:extLst>
          </p:cNvPr>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17768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58292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8337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Unit Title Slide">
    <p:bg>
      <p:bgPr>
        <a:solidFill>
          <a:srgbClr val="31B7B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8594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6FA3C126-9398-499F-B090-237747BB08E0}"/>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hlinkClick r:id="rId4"/>
          </p:cNvPr>
          <p:cNvSpPr/>
          <p:nvPr userDrawn="1"/>
        </p:nvSpPr>
        <p:spPr>
          <a:xfrm>
            <a:off x="4067944" y="5445224"/>
            <a:ext cx="1080120" cy="750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17949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White">
      <p:bgPr>
        <a:blipFill dpi="0" rotWithShape="0">
          <a:blip r:embed="rId9"/>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noChangeArrowheads="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04" r:id="rId7"/>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Roboto" panose="02000000000000000000" pitchFamily="2" charset="0"/>
          <a:cs typeface="Roboto" panose="02000000000000000000" pitchFamily="2"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Roboto" panose="02000000000000000000" pitchFamily="2" charset="0"/>
          <a:cs typeface="Roboto" panose="02000000000000000000" pitchFamily="2"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Roboto" panose="02000000000000000000" pitchFamily="2" charset="0"/>
          <a:cs typeface="Roboto" panose="02000000000000000000" pitchFamily="2"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Roboto" panose="02000000000000000000" pitchFamily="2" charset="0"/>
          <a:cs typeface="Roboto" panose="02000000000000000000" pitchFamily="2"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blackWhite">
      <p:bgPr>
        <a:blipFill dpi="0" rotWithShape="0">
          <a:blip r:embed="rId9"/>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CE4514C-C80C-446E-A54A-BC0B8ADA4CED}"/>
              </a:ext>
            </a:extLst>
          </p:cNvPr>
          <p:cNvSpPr>
            <a:spLocks noGrp="1" noChangeArrowheads="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7F640C4-4CC8-4D34-9123-2F2FA2B4A881}"/>
              </a:ext>
            </a:extLst>
          </p:cNvPr>
          <p:cNvSpPr>
            <a:spLocks noGrp="1" noChangeArrowheads="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13489835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Roboto" panose="02000000000000000000" pitchFamily="2" charset="0"/>
          <a:cs typeface="Roboto" panose="02000000000000000000" pitchFamily="2"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Roboto" panose="02000000000000000000" pitchFamily="2" charset="0"/>
          <a:cs typeface="Roboto" panose="02000000000000000000" pitchFamily="2"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Roboto" panose="02000000000000000000" pitchFamily="2" charset="0"/>
          <a:cs typeface="Roboto" panose="02000000000000000000" pitchFamily="2"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Roboto" panose="02000000000000000000" pitchFamily="2" charset="0"/>
          <a:cs typeface="Roboto" panose="02000000000000000000" pitchFamily="2"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20.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slide" Target="slide15.xml"/><Relationship Id="rId5" Type="http://schemas.openxmlformats.org/officeDocument/2006/relationships/slide" Target="slide13.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hyperlink" Target="https://www.pshe-association.org.uk/curriculum-and-resources/resources/programme-study-pshe-education-key-stages-1%E2%80%935" TargetMode="Externa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9.png"/><Relationship Id="rId1" Type="http://schemas.openxmlformats.org/officeDocument/2006/relationships/slideLayout" Target="../slideLayouts/slideLayout11.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image" Target="../media/image47.png"/><Relationship Id="rId1" Type="http://schemas.openxmlformats.org/officeDocument/2006/relationships/slideLayout" Target="../slideLayouts/slideLayout11.xml"/><Relationship Id="rId6" Type="http://schemas.openxmlformats.org/officeDocument/2006/relationships/image" Target="../media/image50.png"/><Relationship Id="rId5" Type="http://schemas.openxmlformats.org/officeDocument/2006/relationships/image" Target="../media/image16.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3.png"/><Relationship Id="rId1" Type="http://schemas.openxmlformats.org/officeDocument/2006/relationships/slideLayout" Target="../slideLayouts/slideLayout11.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2" Type="http://schemas.openxmlformats.org/officeDocument/2006/relationships/hyperlink" Target="https://www.pshe-association.org.uk/curriculum-and-resources/resources/programme-study-pshe-education-key-stages-1%E2%80%935" TargetMode="Externa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55.png"/><Relationship Id="rId1" Type="http://schemas.openxmlformats.org/officeDocument/2006/relationships/slideLayout" Target="../slideLayouts/slideLayout11.xml"/><Relationship Id="rId5" Type="http://schemas.openxmlformats.org/officeDocument/2006/relationships/image" Target="../media/image31.png"/><Relationship Id="rId4" Type="http://schemas.openxmlformats.org/officeDocument/2006/relationships/slide" Target="slide3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13.png"/><Relationship Id="rId1" Type="http://schemas.openxmlformats.org/officeDocument/2006/relationships/slideLayout" Target="../slideLayouts/slideLayout1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4.png"/><Relationship Id="rId2" Type="http://schemas.openxmlformats.org/officeDocument/2006/relationships/image" Target="../media/image58.png"/><Relationship Id="rId1" Type="http://schemas.openxmlformats.org/officeDocument/2006/relationships/slideLayout" Target="../slideLayouts/slideLayout1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9.png"/><Relationship Id="rId1" Type="http://schemas.openxmlformats.org/officeDocument/2006/relationships/slideLayout" Target="../slideLayouts/slideLayout11.xml"/><Relationship Id="rId5" Type="http://schemas.openxmlformats.org/officeDocument/2006/relationships/image" Target="../media/image46.pn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943A4D-581D-45A5-A57A-3FA31AF3F050}"/>
              </a:ext>
            </a:extLst>
          </p:cNvPr>
          <p:cNvSpPr/>
          <p:nvPr/>
        </p:nvSpPr>
        <p:spPr>
          <a:xfrm>
            <a:off x="0" y="6251575"/>
            <a:ext cx="9144000" cy="61118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cxnSp>
        <p:nvCxnSpPr>
          <p:cNvPr id="3" name="Straight Connector 2">
            <a:extLst>
              <a:ext uri="{FF2B5EF4-FFF2-40B4-BE49-F238E27FC236}">
                <a16:creationId xmlns:a16="http://schemas.microsoft.com/office/drawing/2014/main" id="{2B5F470A-9FA1-42BB-9EBE-91B407D51B92}"/>
              </a:ext>
            </a:extLst>
          </p:cNvPr>
          <p:cNvCxnSpPr/>
          <p:nvPr/>
        </p:nvCxnSpPr>
        <p:spPr>
          <a:xfrm>
            <a:off x="0" y="6251575"/>
            <a:ext cx="92614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244" name="TextBox 3"/>
          <p:cNvSpPr txBox="1">
            <a:spLocks noChangeArrowheads="1"/>
          </p:cNvSpPr>
          <p:nvPr/>
        </p:nvSpPr>
        <p:spPr bwMode="auto">
          <a:xfrm>
            <a:off x="2501900" y="6464300"/>
            <a:ext cx="414020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lnSpc>
                <a:spcPct val="107000"/>
              </a:lnSpc>
              <a:spcBef>
                <a:spcPct val="0"/>
              </a:spcBef>
              <a:buFontTx/>
              <a:buNone/>
            </a:pPr>
            <a:r>
              <a:rPr lang="en-GB" altLang="en-US" sz="800" b="1" dirty="0">
                <a:solidFill>
                  <a:srgbClr val="FFFFFF"/>
                </a:solidFill>
                <a:latin typeface="Roboto" panose="02000000000000000000" pitchFamily="2" charset="0"/>
                <a:ea typeface="Calibri" panose="020F0502020204030204" pitchFamily="34" charset="0"/>
                <a:cs typeface="Arial" panose="020B0604020202020204" pitchFamily="34" charset="0"/>
              </a:rPr>
              <a:t>PSHE and Citizenship | KS1 | Relationships | VIPs | Who Are Your VIPs? | Lesson 1</a:t>
            </a:r>
          </a:p>
        </p:txBody>
      </p:sp>
      <p:pic>
        <p:nvPicPr>
          <p:cNvPr id="1024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5550" y="1050925"/>
            <a:ext cx="161290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 Placeholder 16"/>
          <p:cNvSpPr>
            <a:spLocks noChangeArrowheads="1"/>
          </p:cNvSpPr>
          <p:nvPr/>
        </p:nvSpPr>
        <p:spPr bwMode="auto">
          <a:xfrm>
            <a:off x="971550" y="3200400"/>
            <a:ext cx="7200900" cy="542925"/>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buFont typeface="Arial" panose="020B0604020202020204" pitchFamily="34" charset="0"/>
              <a:buNone/>
            </a:pPr>
            <a:r>
              <a:rPr lang="en-GB" altLang="en-US" dirty="0">
                <a:solidFill>
                  <a:schemeClr val="bg1"/>
                </a:solidFill>
                <a:latin typeface="Roboto" panose="02000000000000000000" pitchFamily="2" charset="0"/>
                <a:ea typeface="Sassoon Infant Rg" panose="02000503030000020003" pitchFamily="50" charset="0"/>
                <a:cs typeface="Arial" panose="020B0604020202020204" pitchFamily="34" charset="0"/>
              </a:rPr>
              <a:t>Relationships | VIPs</a:t>
            </a:r>
          </a:p>
        </p:txBody>
      </p:sp>
      <p:sp>
        <p:nvSpPr>
          <p:cNvPr id="10247" name="Title 17"/>
          <p:cNvSpPr>
            <a:spLocks noChangeArrowheads="1"/>
          </p:cNvSpPr>
          <p:nvPr/>
        </p:nvSpPr>
        <p:spPr bwMode="auto">
          <a:xfrm>
            <a:off x="755650" y="2359025"/>
            <a:ext cx="7632700" cy="6556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spcBef>
                <a:spcPct val="0"/>
              </a:spcBef>
              <a:buFontTx/>
              <a:buNone/>
            </a:pPr>
            <a:r>
              <a:rPr lang="en-GB" altLang="en-US" sz="5400" b="1" dirty="0">
                <a:solidFill>
                  <a:schemeClr val="bg1"/>
                </a:solidFill>
                <a:latin typeface="Roboto" panose="02000000000000000000" pitchFamily="2" charset="0"/>
                <a:ea typeface="Roboto" panose="02000000000000000000" pitchFamily="2" charset="0"/>
                <a:cs typeface="Arial" panose="020B0604020202020204" pitchFamily="34" charset="0"/>
              </a:rPr>
              <a:t>PSHE and Citizenship</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noChangeArrowheads="1"/>
          </p:cNvSpPr>
          <p:nvPr>
            <p:ph type="title"/>
          </p:nvPr>
        </p:nvSpPr>
        <p:spPr>
          <a:xfrm>
            <a:off x="457200" y="479425"/>
            <a:ext cx="8220075" cy="993775"/>
          </a:xfrm>
        </p:spPr>
        <p:txBody>
          <a:bodyPr/>
          <a:lstStyle/>
          <a:p>
            <a:pPr eaLnBrk="1" hangingPunct="1"/>
            <a:r>
              <a:rPr lang="en-GB" altLang="en-US"/>
              <a:t>My VIPs</a:t>
            </a:r>
          </a:p>
        </p:txBody>
      </p:sp>
      <p:sp>
        <p:nvSpPr>
          <p:cNvPr id="5" name="Rectangle: Rounded Corners 4"/>
          <p:cNvSpPr>
            <a:spLocks noChangeArrowheads="1"/>
          </p:cNvSpPr>
          <p:nvPr/>
        </p:nvSpPr>
        <p:spPr bwMode="auto">
          <a:xfrm>
            <a:off x="2627784" y="3440765"/>
            <a:ext cx="3816350" cy="478201"/>
          </a:xfrm>
          <a:prstGeom prst="roundRect">
            <a:avLst>
              <a:gd name="adj" fmla="val 16667"/>
            </a:avLst>
          </a:prstGeom>
          <a:solidFill>
            <a:srgbClr val="FAB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08000" tIns="108000" r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dirty="0">
                <a:solidFill>
                  <a:schemeClr val="bg1"/>
                </a:solidFill>
                <a:ea typeface="Roboto" panose="02000000000000000000" pitchFamily="2" charset="0"/>
              </a:rPr>
              <a:t>Why are your VIPs special to you?</a:t>
            </a:r>
          </a:p>
        </p:txBody>
      </p:sp>
      <p:pic>
        <p:nvPicPr>
          <p:cNvPr id="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0411" y="1634771"/>
            <a:ext cx="798487" cy="2180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6340" y="1260176"/>
            <a:ext cx="760549" cy="2099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84821" y="4079432"/>
            <a:ext cx="594349" cy="185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8817" y="1039026"/>
            <a:ext cx="756937" cy="2099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0082" y="4039695"/>
            <a:ext cx="1083918" cy="2180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97854" y="1069562"/>
            <a:ext cx="827391" cy="2180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29432" y="2159803"/>
            <a:ext cx="699128" cy="180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35896" y="4112415"/>
            <a:ext cx="1569876" cy="2241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3" name="Pair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6464442" y="4185442"/>
            <a:ext cx="2552415" cy="2552415"/>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GB" altLang="en-US" dirty="0">
                <a:solidFill>
                  <a:schemeClr val="bg1"/>
                </a:solidFill>
                <a:ea typeface="Roboto" panose="02000000000000000000" pitchFamily="2" charset="0"/>
              </a:rPr>
              <a:t>Share your thoughts with a partner and then the class, if you feel happy to do so.</a:t>
            </a:r>
          </a:p>
        </p:txBody>
      </p:sp>
    </p:spTree>
    <p:extLst>
      <p:ext uri="{BB962C8B-B14F-4D97-AF65-F5344CB8AC3E}">
        <p14:creationId xmlns:p14="http://schemas.microsoft.com/office/powerpoint/2010/main" val="27833374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nodeType="with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nodeType="afterGroup">
                            <p:stCondLst>
                              <p:cond delay="25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nodeType="afterGroup">
                            <p:stCondLst>
                              <p:cond delay="3000"/>
                            </p:stCondLst>
                            <p:childTnLst>
                              <p:par>
                                <p:cTn id="29" presetID="10"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par>
                          <p:cTn id="32" fill="hold" nodeType="afterGroup">
                            <p:stCondLst>
                              <p:cond delay="3500"/>
                            </p:stCondLst>
                            <p:childTnLst>
                              <p:par>
                                <p:cTn id="33" presetID="10" presetClass="entr" presetSubtype="0"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par>
                          <p:cTn id="36" fill="hold" nodeType="afterGroup">
                            <p:stCondLst>
                              <p:cond delay="4000"/>
                            </p:stCondLst>
                            <p:childTnLst>
                              <p:par>
                                <p:cTn id="37" presetID="10" presetClass="entr" presetSubtype="0" fill="hold"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p:cTn id="44" dur="1000" fill="hold"/>
                                        <p:tgtEl>
                                          <p:spTgt spid="2"/>
                                        </p:tgtEl>
                                        <p:attrNameLst>
                                          <p:attrName>ppt_w</p:attrName>
                                        </p:attrNameLst>
                                      </p:cBhvr>
                                      <p:tavLst>
                                        <p:tav tm="0">
                                          <p:val>
                                            <p:fltVal val="0"/>
                                          </p:val>
                                        </p:tav>
                                        <p:tav tm="100000">
                                          <p:val>
                                            <p:strVal val="#ppt_w"/>
                                          </p:val>
                                        </p:tav>
                                      </p:tavLst>
                                    </p:anim>
                                    <p:anim calcmode="lin" valueType="num">
                                      <p:cBhvr>
                                        <p:cTn id="45" dur="1000" fill="hold"/>
                                        <p:tgtEl>
                                          <p:spTgt spid="2"/>
                                        </p:tgtEl>
                                        <p:attrNameLst>
                                          <p:attrName>ppt_h</p:attrName>
                                        </p:attrNameLst>
                                      </p:cBhvr>
                                      <p:tavLst>
                                        <p:tav tm="0">
                                          <p:val>
                                            <p:fltVal val="0"/>
                                          </p:val>
                                        </p:tav>
                                        <p:tav tm="100000">
                                          <p:val>
                                            <p:strVal val="#ppt_h"/>
                                          </p:val>
                                        </p:tav>
                                      </p:tavLst>
                                    </p:anim>
                                    <p:anim calcmode="lin" valueType="num">
                                      <p:cBhvr>
                                        <p:cTn id="46" dur="1000" fill="hold"/>
                                        <p:tgtEl>
                                          <p:spTgt spid="2"/>
                                        </p:tgtEl>
                                        <p:attrNameLst>
                                          <p:attrName>style.rotation</p:attrName>
                                        </p:attrNameLst>
                                      </p:cBhvr>
                                      <p:tavLst>
                                        <p:tav tm="0">
                                          <p:val>
                                            <p:fltVal val="90"/>
                                          </p:val>
                                        </p:tav>
                                        <p:tav tm="100000">
                                          <p:val>
                                            <p:fltVal val="0"/>
                                          </p:val>
                                        </p:tav>
                                      </p:tavLst>
                                    </p:anim>
                                    <p:animEffect transition="in" filter="fade">
                                      <p:cBhvr>
                                        <p:cTn id="4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91268B38-CA3E-4267-9004-DE0659AC2079}"/>
              </a:ext>
            </a:extLst>
          </p:cNvPr>
          <p:cNvSpPr/>
          <p:nvPr/>
        </p:nvSpPr>
        <p:spPr>
          <a:xfrm>
            <a:off x="4212034" y="3428999"/>
            <a:ext cx="4176390" cy="2879725"/>
          </a:xfrm>
          <a:prstGeom prst="roundRect">
            <a:avLst>
              <a:gd name="adj" fmla="val 6336"/>
            </a:avLst>
          </a:prstGeom>
          <a:solidFill>
            <a:srgbClr val="FFEC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8435" name="Rectangle 9"/>
          <p:cNvSpPr>
            <a:spLocks noChangeArrowheads="1"/>
          </p:cNvSpPr>
          <p:nvPr/>
        </p:nvSpPr>
        <p:spPr bwMode="auto">
          <a:xfrm>
            <a:off x="755650" y="1360488"/>
            <a:ext cx="7632700" cy="1141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sz="2000" dirty="0">
                <a:solidFill>
                  <a:schemeClr val="tx1"/>
                </a:solidFill>
                <a:ea typeface="Roboto" panose="02000000000000000000" pitchFamily="2" charset="0"/>
              </a:rPr>
              <a:t>The special people in our lives show they care for us in lots of different ways. In your groups, look carefully at the picture you are given.</a:t>
            </a:r>
          </a:p>
        </p:txBody>
      </p:sp>
      <p:sp>
        <p:nvSpPr>
          <p:cNvPr id="18436" name="Title 1"/>
          <p:cNvSpPr>
            <a:spLocks noGrp="1" noChangeArrowheads="1"/>
          </p:cNvSpPr>
          <p:nvPr>
            <p:ph type="title"/>
          </p:nvPr>
        </p:nvSpPr>
        <p:spPr>
          <a:xfrm>
            <a:off x="457200" y="479425"/>
            <a:ext cx="8220075" cy="993775"/>
          </a:xfrm>
        </p:spPr>
        <p:txBody>
          <a:bodyPr/>
          <a:lstStyle/>
          <a:p>
            <a:pPr eaLnBrk="1" hangingPunct="1"/>
            <a:r>
              <a:rPr lang="en-GB" altLang="en-US"/>
              <a:t>How VIPs Show They Care</a:t>
            </a:r>
          </a:p>
        </p:txBody>
      </p:sp>
      <p:pic>
        <p:nvPicPr>
          <p:cNvPr id="18439" name="Group Wo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5888" y="546100"/>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40" name="Group 22"/>
          <p:cNvGrpSpPr>
            <a:grpSpLocks/>
          </p:cNvGrpSpPr>
          <p:nvPr/>
        </p:nvGrpSpPr>
        <p:grpSpPr bwMode="auto">
          <a:xfrm>
            <a:off x="4376563" y="3583010"/>
            <a:ext cx="3867845" cy="2578563"/>
            <a:chOff x="4860032" y="2183970"/>
            <a:chExt cx="3341777" cy="2228612"/>
          </a:xfrm>
        </p:grpSpPr>
        <p:pic>
          <p:nvPicPr>
            <p:cNvPr id="18443"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26280" y="2183970"/>
              <a:ext cx="1575529" cy="22286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44"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2183970"/>
              <a:ext cx="1575529" cy="22286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19" name="Rectangle 18"/>
          <p:cNvSpPr>
            <a:spLocks noChangeArrowheads="1"/>
          </p:cNvSpPr>
          <p:nvPr/>
        </p:nvSpPr>
        <p:spPr bwMode="auto">
          <a:xfrm>
            <a:off x="2483768" y="4577916"/>
            <a:ext cx="76327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endParaRPr lang="en-GB" altLang="en-US" dirty="0">
              <a:solidFill>
                <a:schemeClr val="tx1"/>
              </a:solidFill>
              <a:ea typeface="Roboto" panose="02000000000000000000" pitchFamily="2" charset="0"/>
            </a:endParaRPr>
          </a:p>
          <a:p>
            <a:pPr eaLnBrk="1" hangingPunct="1">
              <a:lnSpc>
                <a:spcPct val="100000"/>
              </a:lnSpc>
              <a:spcBef>
                <a:spcPct val="0"/>
              </a:spcBef>
              <a:buFontTx/>
              <a:buNone/>
            </a:pPr>
            <a:endParaRPr lang="en-GB" altLang="en-US" dirty="0">
              <a:solidFill>
                <a:schemeClr val="tx1"/>
              </a:solidFill>
              <a:ea typeface="Roboto" panose="02000000000000000000" pitchFamily="2" charset="0"/>
            </a:endParaRPr>
          </a:p>
        </p:txBody>
      </p:sp>
      <p:sp>
        <p:nvSpPr>
          <p:cNvPr id="12" name="Rounded Rectangle 11"/>
          <p:cNvSpPr/>
          <p:nvPr/>
        </p:nvSpPr>
        <p:spPr>
          <a:xfrm>
            <a:off x="611560" y="2554283"/>
            <a:ext cx="7776790" cy="742008"/>
          </a:xfrm>
          <a:prstGeom prst="roundRect">
            <a:avLst>
              <a:gd name="adj" fmla="val 20243"/>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eaLnBrk="1" hangingPunct="1"/>
            <a:r>
              <a:rPr lang="en-GB" altLang="en-US" dirty="0">
                <a:solidFill>
                  <a:schemeClr val="bg1"/>
                </a:solidFill>
                <a:ea typeface="Roboto" panose="02000000000000000000" pitchFamily="2" charset="0"/>
              </a:rPr>
              <a:t>Talk with your group about how the people in the picture are showing that they care for each other.</a:t>
            </a:r>
          </a:p>
        </p:txBody>
      </p:sp>
      <p:sp>
        <p:nvSpPr>
          <p:cNvPr id="14" name="Oval 13"/>
          <p:cNvSpPr/>
          <p:nvPr/>
        </p:nvSpPr>
        <p:spPr>
          <a:xfrm>
            <a:off x="1043608" y="3525405"/>
            <a:ext cx="2710284" cy="27102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eaLnBrk="1" hangingPunct="1"/>
            <a:r>
              <a:rPr lang="en-GB" altLang="en-US" dirty="0">
                <a:solidFill>
                  <a:schemeClr val="bg1"/>
                </a:solidFill>
                <a:ea typeface="Roboto" panose="02000000000000000000" pitchFamily="2" charset="0"/>
              </a:rPr>
              <a:t>After you have finished, share your picture and your thoughts with the class.</a:t>
            </a:r>
          </a:p>
        </p:txBody>
      </p:sp>
      <p:sp>
        <p:nvSpPr>
          <p:cNvPr id="2" name="Oval 1"/>
          <p:cNvSpPr/>
          <p:nvPr/>
        </p:nvSpPr>
        <p:spPr>
          <a:xfrm>
            <a:off x="1282626" y="3764423"/>
            <a:ext cx="2232248" cy="2232248"/>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eaLnBrk="1" hangingPunct="1"/>
            <a:r>
              <a:rPr lang="en-GB" altLang="en-US" dirty="0">
                <a:solidFill>
                  <a:schemeClr val="bg1"/>
                </a:solidFill>
                <a:ea typeface="Roboto" panose="02000000000000000000" pitchFamily="2" charset="0"/>
              </a:rPr>
              <a:t>Why do you think they are special to </a:t>
            </a:r>
            <a:br>
              <a:rPr lang="en-GB" altLang="en-US" dirty="0">
                <a:solidFill>
                  <a:schemeClr val="bg1"/>
                </a:solidFill>
                <a:ea typeface="Roboto" panose="02000000000000000000" pitchFamily="2" charset="0"/>
              </a:rPr>
            </a:br>
            <a:r>
              <a:rPr lang="en-GB" altLang="en-US" dirty="0">
                <a:solidFill>
                  <a:schemeClr val="bg1"/>
                </a:solidFill>
                <a:ea typeface="Roboto" panose="02000000000000000000" pitchFamily="2" charset="0"/>
              </a:rPr>
              <a:t>each other?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4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grpId="1" nodeType="clickEffect">
                                  <p:stCondLst>
                                    <p:cond delay="0"/>
                                  </p:stCondLst>
                                  <p:childTnLst>
                                    <p:anim calcmode="lin" valueType="num">
                                      <p:cBhvr additive="base">
                                        <p:cTn id="25" dur="500"/>
                                        <p:tgtEl>
                                          <p:spTgt spid="2"/>
                                        </p:tgtEl>
                                        <p:attrNameLst>
                                          <p:attrName>ppt_x</p:attrName>
                                        </p:attrNameLst>
                                      </p:cBhvr>
                                      <p:tavLst>
                                        <p:tav tm="0">
                                          <p:val>
                                            <p:strVal val="ppt_x"/>
                                          </p:val>
                                        </p:tav>
                                        <p:tav tm="100000">
                                          <p:val>
                                            <p:strVal val="ppt_x"/>
                                          </p:val>
                                        </p:tav>
                                      </p:tavLst>
                                    </p:anim>
                                    <p:anim calcmode="lin" valueType="num">
                                      <p:cBhvr additive="base">
                                        <p:cTn id="26" dur="500"/>
                                        <p:tgtEl>
                                          <p:spTgt spid="2"/>
                                        </p:tgtEl>
                                        <p:attrNameLst>
                                          <p:attrName>ppt_y</p:attrName>
                                        </p:attrNameLst>
                                      </p:cBhvr>
                                      <p:tavLst>
                                        <p:tav tm="0">
                                          <p:val>
                                            <p:strVal val="ppt_y"/>
                                          </p:val>
                                        </p:tav>
                                        <p:tav tm="100000">
                                          <p:val>
                                            <p:strVal val="1+ppt_h/2"/>
                                          </p:val>
                                        </p:tav>
                                      </p:tavLst>
                                    </p:anim>
                                    <p:set>
                                      <p:cBhvr>
                                        <p:cTn id="27" dur="1" fill="hold">
                                          <p:stCondLst>
                                            <p:cond delay="499"/>
                                          </p:stCondLst>
                                        </p:cTn>
                                        <p:tgtEl>
                                          <p:spTgt spid="2"/>
                                        </p:tgtEl>
                                        <p:attrNameLst>
                                          <p:attrName>style.visibility</p:attrName>
                                        </p:attrNameLst>
                                      </p:cBhvr>
                                      <p:to>
                                        <p:strVal val="hidden"/>
                                      </p:to>
                                    </p:set>
                                  </p:childTnLst>
                                </p:cTn>
                              </p:par>
                            </p:childTnLst>
                          </p:cTn>
                        </p:par>
                        <p:par>
                          <p:cTn id="28" fill="hold">
                            <p:stCondLst>
                              <p:cond delay="500"/>
                            </p:stCondLst>
                            <p:childTnLst>
                              <p:par>
                                <p:cTn id="29" presetID="31"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fltVal val="0"/>
                                          </p:val>
                                        </p:tav>
                                        <p:tav tm="100000">
                                          <p:val>
                                            <p:strVal val="#ppt_w"/>
                                          </p:val>
                                        </p:tav>
                                      </p:tavLst>
                                    </p:anim>
                                    <p:anim calcmode="lin" valueType="num">
                                      <p:cBhvr>
                                        <p:cTn id="32" dur="1000" fill="hold"/>
                                        <p:tgtEl>
                                          <p:spTgt spid="14"/>
                                        </p:tgtEl>
                                        <p:attrNameLst>
                                          <p:attrName>ppt_h</p:attrName>
                                        </p:attrNameLst>
                                      </p:cBhvr>
                                      <p:tavLst>
                                        <p:tav tm="0">
                                          <p:val>
                                            <p:fltVal val="0"/>
                                          </p:val>
                                        </p:tav>
                                        <p:tav tm="100000">
                                          <p:val>
                                            <p:strVal val="#ppt_h"/>
                                          </p:val>
                                        </p:tav>
                                      </p:tavLst>
                                    </p:anim>
                                    <p:anim calcmode="lin" valueType="num">
                                      <p:cBhvr>
                                        <p:cTn id="33" dur="1000" fill="hold"/>
                                        <p:tgtEl>
                                          <p:spTgt spid="14"/>
                                        </p:tgtEl>
                                        <p:attrNameLst>
                                          <p:attrName>style.rotation</p:attrName>
                                        </p:attrNameLst>
                                      </p:cBhvr>
                                      <p:tavLst>
                                        <p:tav tm="0">
                                          <p:val>
                                            <p:fltVal val="90"/>
                                          </p:val>
                                        </p:tav>
                                        <p:tav tm="100000">
                                          <p:val>
                                            <p:fltVal val="0"/>
                                          </p:val>
                                        </p:tav>
                                      </p:tavLst>
                                    </p:anim>
                                    <p:animEffect transition="in" filter="fade">
                                      <p:cBhvr>
                                        <p:cTn id="3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p:bldP spid="12" grpId="0" animBg="1"/>
      <p:bldP spid="14" grpId="0" animBg="1"/>
      <p:bldP spid="2" grpId="0" animBg="1"/>
      <p:bldP spid="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l="3254" t="14061" r="28955" b="20744"/>
          <a:stretch/>
        </p:blipFill>
        <p:spPr>
          <a:xfrm>
            <a:off x="40432" y="394462"/>
            <a:ext cx="9103568" cy="6130882"/>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86" t="-16754" r="-6610" b="13336"/>
          <a:stretch/>
        </p:blipFill>
        <p:spPr bwMode="auto">
          <a:xfrm>
            <a:off x="683568" y="2038803"/>
            <a:ext cx="8784902" cy="484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a:grpSpLocks/>
          </p:cNvGrpSpPr>
          <p:nvPr/>
        </p:nvGrpSpPr>
        <p:grpSpPr bwMode="auto">
          <a:xfrm>
            <a:off x="1835696" y="1268760"/>
            <a:ext cx="1804342" cy="1806504"/>
            <a:chOff x="4788025" y="4522833"/>
            <a:chExt cx="1569992" cy="1569992"/>
          </a:xfrm>
        </p:grpSpPr>
        <p:sp>
          <p:nvSpPr>
            <p:cNvPr id="4" name="Oval 3">
              <a:hlinkClick r:id="rId5" action="ppaction://hlinksldjump"/>
              <a:extLst>
                <a:ext uri="{FF2B5EF4-FFF2-40B4-BE49-F238E27FC236}">
                  <a16:creationId xmlns:a16="http://schemas.microsoft.com/office/drawing/2014/main" id="{CA4FE83A-28D9-4440-A0A9-F58E3862EAE9}"/>
                </a:ext>
              </a:extLst>
            </p:cNvPr>
            <p:cNvSpPr/>
            <p:nvPr/>
          </p:nvSpPr>
          <p:spPr>
            <a:xfrm>
              <a:off x="4788025" y="4522833"/>
              <a:ext cx="1569992" cy="156999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600" b="1" dirty="0">
                <a:solidFill>
                  <a:schemeClr val="bg1"/>
                </a:solidFill>
              </a:endParaRPr>
            </a:p>
          </p:txBody>
        </p:sp>
        <p:sp>
          <p:nvSpPr>
            <p:cNvPr id="18448" name="Rectangle 4">
              <a:hlinkClick r:id="rId5" action="ppaction://hlinksldjump"/>
            </p:cNvPr>
            <p:cNvSpPr>
              <a:spLocks noChangeArrowheads="1"/>
            </p:cNvSpPr>
            <p:nvPr/>
          </p:nvSpPr>
          <p:spPr bwMode="auto">
            <a:xfrm>
              <a:off x="4788025" y="5184717"/>
              <a:ext cx="1569992" cy="29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sz="1600" b="1" dirty="0">
                  <a:solidFill>
                    <a:schemeClr val="bg1"/>
                  </a:solidFill>
                  <a:ea typeface="Roboto" panose="02000000000000000000" pitchFamily="2" charset="0"/>
                </a:rPr>
                <a:t>Consolidating</a:t>
              </a:r>
            </a:p>
          </p:txBody>
        </p:sp>
      </p:grpSp>
      <p:grpSp>
        <p:nvGrpSpPr>
          <p:cNvPr id="6" name="Group 5"/>
          <p:cNvGrpSpPr>
            <a:grpSpLocks/>
          </p:cNvGrpSpPr>
          <p:nvPr/>
        </p:nvGrpSpPr>
        <p:grpSpPr bwMode="auto">
          <a:xfrm>
            <a:off x="4353864" y="1206621"/>
            <a:ext cx="1860638" cy="1853984"/>
            <a:chOff x="6574042" y="4512842"/>
            <a:chExt cx="1577281" cy="1569992"/>
          </a:xfrm>
        </p:grpSpPr>
        <p:sp>
          <p:nvSpPr>
            <p:cNvPr id="7" name="Oval 6">
              <a:hlinkClick r:id="rId6" action="ppaction://hlinksldjump"/>
              <a:extLst>
                <a:ext uri="{FF2B5EF4-FFF2-40B4-BE49-F238E27FC236}">
                  <a16:creationId xmlns:a16="http://schemas.microsoft.com/office/drawing/2014/main" id="{364D91CE-B6F3-4275-A2B0-41856326A7B9}"/>
                </a:ext>
              </a:extLst>
            </p:cNvPr>
            <p:cNvSpPr/>
            <p:nvPr/>
          </p:nvSpPr>
          <p:spPr>
            <a:xfrm>
              <a:off x="6574042" y="4512842"/>
              <a:ext cx="1569761" cy="156999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600" b="1" dirty="0">
                <a:solidFill>
                  <a:schemeClr val="bg1"/>
                </a:solidFill>
              </a:endParaRPr>
            </a:p>
          </p:txBody>
        </p:sp>
        <p:sp>
          <p:nvSpPr>
            <p:cNvPr id="18446" name="Rectangle 7">
              <a:hlinkClick r:id="rId6" action="ppaction://hlinksldjump"/>
            </p:cNvPr>
            <p:cNvSpPr>
              <a:spLocks noChangeArrowheads="1"/>
            </p:cNvSpPr>
            <p:nvPr/>
          </p:nvSpPr>
          <p:spPr bwMode="auto">
            <a:xfrm>
              <a:off x="6581331" y="5184718"/>
              <a:ext cx="1569992" cy="29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sz="1600" b="1" dirty="0">
                  <a:solidFill>
                    <a:schemeClr val="bg1"/>
                  </a:solidFill>
                  <a:ea typeface="Roboto" panose="02000000000000000000" pitchFamily="2" charset="0"/>
                </a:rPr>
                <a:t>Reflecting </a:t>
              </a:r>
            </a:p>
          </p:txBody>
        </p:sp>
      </p:grpSp>
    </p:spTree>
    <p:extLst>
      <p:ext uri="{BB962C8B-B14F-4D97-AF65-F5344CB8AC3E}">
        <p14:creationId xmlns:p14="http://schemas.microsoft.com/office/powerpoint/2010/main" val="5636195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500"/>
                                        <p:tgtEl>
                                          <p:spTgt spid="18"/>
                                        </p:tgtEl>
                                      </p:cBhvr>
                                    </p:animEffect>
                                  </p:childTnLst>
                                </p:cTn>
                              </p:par>
                              <p:par>
                                <p:cTn id="19" presetID="42"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0"/>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pitchFamily="2" charset="0"/>
              </a:rPr>
              <a:t>Consolidating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755650" y="1309688"/>
            <a:ext cx="7632700" cy="714375"/>
          </a:xfrm>
          <a:prstGeom prst="roundRect">
            <a:avLst>
              <a:gd name="adj" fmla="val 16667"/>
            </a:avLst>
          </a:prstGeom>
          <a:solidFill>
            <a:srgbClr val="F08115"/>
          </a:solidFill>
          <a:ln>
            <a:noFill/>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dirty="0">
                <a:solidFill>
                  <a:schemeClr val="bg1"/>
                </a:solidFill>
                <a:ea typeface="Roboto" panose="02000000000000000000" pitchFamily="2" charset="0"/>
              </a:rPr>
              <a:t>We all have VIPs in our lives and thinking about what makes them special can help us to be better VIPs to others.</a:t>
            </a:r>
          </a:p>
        </p:txBody>
      </p:sp>
      <p:sp>
        <p:nvSpPr>
          <p:cNvPr id="20483" name="Title 1"/>
          <p:cNvSpPr>
            <a:spLocks noGrp="1" noChangeArrowheads="1"/>
          </p:cNvSpPr>
          <p:nvPr>
            <p:ph type="title"/>
          </p:nvPr>
        </p:nvSpPr>
        <p:spPr>
          <a:xfrm>
            <a:off x="457200" y="479425"/>
            <a:ext cx="8220075" cy="993775"/>
          </a:xfrm>
        </p:spPr>
        <p:txBody>
          <a:bodyPr/>
          <a:lstStyle/>
          <a:p>
            <a:pPr eaLnBrk="1" hangingPunct="1"/>
            <a:r>
              <a:rPr lang="en-GB" altLang="en-US"/>
              <a:t>VIP Crown</a:t>
            </a:r>
          </a:p>
        </p:txBody>
      </p:sp>
      <p:pic>
        <p:nvPicPr>
          <p:cNvPr id="20484" name="Individual Wo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0650" y="536575"/>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Rounded Corners 5"/>
          <p:cNvSpPr>
            <a:spLocks noChangeArrowheads="1"/>
          </p:cNvSpPr>
          <p:nvPr/>
        </p:nvSpPr>
        <p:spPr bwMode="auto">
          <a:xfrm>
            <a:off x="755650" y="4866946"/>
            <a:ext cx="7632700" cy="1160713"/>
          </a:xfrm>
          <a:prstGeom prst="roundRect">
            <a:avLst>
              <a:gd name="adj" fmla="val 16667"/>
            </a:avLst>
          </a:prstGeom>
          <a:solidFill>
            <a:srgbClr val="F08115"/>
          </a:solidFill>
          <a:ln>
            <a:noFill/>
          </a:ln>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dirty="0">
                <a:solidFill>
                  <a:schemeClr val="bg1"/>
                </a:solidFill>
                <a:ea typeface="Roboto" panose="02000000000000000000" pitchFamily="2" charset="0"/>
              </a:rPr>
              <a:t>On the crown, draw pictures of some of the VIPs in your life and above each picture, write characteristics they have that make them special to you. They might be kind, funny or helpful to you when you feel sad.</a:t>
            </a:r>
          </a:p>
        </p:txBody>
      </p:sp>
      <p:pic>
        <p:nvPicPr>
          <p:cNvPr id="14"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2766" y="2192338"/>
            <a:ext cx="723147" cy="1406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6189" y="2103108"/>
            <a:ext cx="548506" cy="137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37450" y="3684258"/>
            <a:ext cx="788202"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2738" y="2209470"/>
            <a:ext cx="810260" cy="246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5649" y="3827463"/>
            <a:ext cx="1001713" cy="976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91374" y="2281238"/>
            <a:ext cx="759726" cy="2040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2"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bwMode="auto">
          <a:xfrm>
            <a:off x="2777752" y="2187575"/>
            <a:ext cx="3588495" cy="253756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nodeType="afterGroup">
                            <p:stCondLst>
                              <p:cond delay="2500"/>
                            </p:stCondLst>
                            <p:childTnLst>
                              <p:par>
                                <p:cTn id="25" presetID="10" presetClass="entr" presetSubtype="0"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20"/>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pitchFamily="2" charset="0"/>
              </a:rPr>
              <a:t>Reflecting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noChangeArrowheads="1"/>
          </p:cNvSpPr>
          <p:nvPr>
            <p:ph type="title"/>
          </p:nvPr>
        </p:nvSpPr>
        <p:spPr>
          <a:xfrm>
            <a:off x="457200" y="479425"/>
            <a:ext cx="8220075" cy="993775"/>
          </a:xfrm>
        </p:spPr>
        <p:txBody>
          <a:bodyPr/>
          <a:lstStyle/>
          <a:p>
            <a:pPr eaLnBrk="1" hangingPunct="1"/>
            <a:r>
              <a:rPr lang="en-GB" altLang="en-US"/>
              <a:t>Being a VIP to Others</a:t>
            </a:r>
          </a:p>
        </p:txBody>
      </p:sp>
      <p:pic>
        <p:nvPicPr>
          <p:cNvPr id="22531" name="Whole Cla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3325"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4"/>
          <p:cNvSpPr>
            <a:spLocks noChangeArrowheads="1"/>
          </p:cNvSpPr>
          <p:nvPr/>
        </p:nvSpPr>
        <p:spPr bwMode="auto">
          <a:xfrm>
            <a:off x="755650" y="1341438"/>
            <a:ext cx="76327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dirty="0">
                <a:solidFill>
                  <a:schemeClr val="tx1"/>
                </a:solidFill>
                <a:ea typeface="Roboto" panose="02000000000000000000" pitchFamily="2" charset="0"/>
              </a:rPr>
              <a:t>Our VIPs are the important people in our lives, the people who are special to us and show us that they really care.</a:t>
            </a:r>
          </a:p>
          <a:p>
            <a:pPr eaLnBrk="1" hangingPunct="1">
              <a:lnSpc>
                <a:spcPct val="100000"/>
              </a:lnSpc>
              <a:spcBef>
                <a:spcPct val="0"/>
              </a:spcBef>
              <a:buFontTx/>
              <a:buNone/>
            </a:pPr>
            <a:endParaRPr lang="en-GB" altLang="en-US" dirty="0">
              <a:solidFill>
                <a:schemeClr val="tx1"/>
              </a:solidFill>
              <a:ea typeface="Roboto" panose="02000000000000000000" pitchFamily="2" charset="0"/>
            </a:endParaRPr>
          </a:p>
          <a:p>
            <a:pPr eaLnBrk="1" hangingPunct="1">
              <a:lnSpc>
                <a:spcPct val="100000"/>
              </a:lnSpc>
              <a:spcBef>
                <a:spcPct val="0"/>
              </a:spcBef>
              <a:buFontTx/>
              <a:buNone/>
            </a:pPr>
            <a:r>
              <a:rPr lang="en-GB" altLang="en-US" dirty="0">
                <a:solidFill>
                  <a:schemeClr val="tx1"/>
                </a:solidFill>
                <a:ea typeface="Roboto" panose="02000000000000000000" pitchFamily="2" charset="0"/>
              </a:rPr>
              <a:t>How are you going to show others that you care about them, both at home and at school? How are you going to be a VIP to others?</a:t>
            </a:r>
          </a:p>
        </p:txBody>
      </p:sp>
      <p:sp>
        <p:nvSpPr>
          <p:cNvPr id="6" name="Rectangle 5"/>
          <p:cNvSpPr>
            <a:spLocks noChangeArrowheads="1"/>
          </p:cNvSpPr>
          <p:nvPr/>
        </p:nvSpPr>
        <p:spPr bwMode="auto">
          <a:xfrm>
            <a:off x="755650" y="5113337"/>
            <a:ext cx="7632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dirty="0">
                <a:solidFill>
                  <a:schemeClr val="tx1"/>
                </a:solidFill>
                <a:ea typeface="Roboto" panose="02000000000000000000" pitchFamily="2" charset="0"/>
              </a:rPr>
              <a:t>Showing others we care about them is really important. It can help others to feel happy and helps us to feel good inside too.</a:t>
            </a:r>
          </a:p>
        </p:txBody>
      </p:sp>
      <p:sp>
        <p:nvSpPr>
          <p:cNvPr id="7" name="Rectangle: Rounded Corners 6"/>
          <p:cNvSpPr>
            <a:spLocks noChangeArrowheads="1"/>
          </p:cNvSpPr>
          <p:nvPr/>
        </p:nvSpPr>
        <p:spPr bwMode="auto">
          <a:xfrm>
            <a:off x="3311897" y="5888037"/>
            <a:ext cx="2520206" cy="409575"/>
          </a:xfrm>
          <a:prstGeom prst="roundRect">
            <a:avLst>
              <a:gd name="adj" fmla="val 16667"/>
            </a:avLst>
          </a:prstGeom>
          <a:solidFill>
            <a:srgbClr val="2DB6BC"/>
          </a:solidFill>
          <a:ln>
            <a:noFill/>
          </a:ln>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dirty="0">
                <a:solidFill>
                  <a:schemeClr val="bg1"/>
                </a:solidFill>
                <a:ea typeface="Roboto" panose="02000000000000000000" pitchFamily="2" charset="0"/>
              </a:rPr>
              <a:t>Let’s be a caring class!</a:t>
            </a:r>
          </a:p>
        </p:txBody>
      </p:sp>
      <p:pic>
        <p:nvPicPr>
          <p:cNvPr id="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1375" y="3573462"/>
            <a:ext cx="2381250"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525" y="3522662"/>
            <a:ext cx="936625" cy="149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4213" y="3546474"/>
            <a:ext cx="1458912"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3573462"/>
            <a:ext cx="1195388"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3450" y="3554412"/>
            <a:ext cx="93662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17"/>
          <p:cNvSpPr>
            <a:spLocks noChangeArrowheads="1"/>
          </p:cNvSpPr>
          <p:nvPr/>
        </p:nvSpPr>
        <p:spPr bwMode="auto">
          <a:xfrm>
            <a:off x="755650" y="2852738"/>
            <a:ext cx="7632700" cy="409575"/>
          </a:xfrm>
          <a:prstGeom prst="roundRect">
            <a:avLst>
              <a:gd name="adj" fmla="val 16667"/>
            </a:avLst>
          </a:prstGeom>
          <a:solidFill>
            <a:srgbClr val="F08115"/>
          </a:solidFill>
          <a:ln>
            <a:noFill/>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dirty="0">
                <a:solidFill>
                  <a:schemeClr val="bg1"/>
                </a:solidFill>
                <a:ea typeface="Roboto" panose="02000000000000000000" pitchFamily="2" charset="0"/>
              </a:rPr>
              <a:t>Take a moment of quiet and then share your thoughts with the class.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5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3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par>
                          <p:cTn id="34" fill="hold">
                            <p:stCondLst>
                              <p:cond delay="3000"/>
                            </p:stCondLst>
                            <p:childTnLst>
                              <p:par>
                                <p:cTn id="35" presetID="10"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20"/>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pitchFamily="2" charset="0"/>
              </a:rPr>
              <a:t>The Big Questions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74983" y="2060848"/>
            <a:ext cx="3812265" cy="5621509"/>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015410" y="1403177"/>
            <a:ext cx="2157040" cy="6389577"/>
          </a:xfrm>
          <a:prstGeom prst="rect">
            <a:avLst/>
          </a:prstGeom>
        </p:spPr>
      </p:pic>
      <p:sp>
        <p:nvSpPr>
          <p:cNvPr id="9" name="Rectangle: Rounded Corners 8"/>
          <p:cNvSpPr>
            <a:spLocks noChangeArrowheads="1"/>
          </p:cNvSpPr>
          <p:nvPr/>
        </p:nvSpPr>
        <p:spPr bwMode="auto">
          <a:xfrm>
            <a:off x="1259632" y="5129223"/>
            <a:ext cx="6660704" cy="581831"/>
          </a:xfrm>
          <a:prstGeom prst="roundRect">
            <a:avLst>
              <a:gd name="adj" fmla="val 16667"/>
            </a:avLst>
          </a:prstGeom>
          <a:solidFill>
            <a:srgbClr val="F08115"/>
          </a:solidFill>
          <a:ln>
            <a:noFill/>
          </a:ln>
        </p:spPr>
        <p:txBody>
          <a:bodyPr wrap="square"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sz="2000" b="1" dirty="0">
                <a:solidFill>
                  <a:schemeClr val="bg1"/>
                </a:solidFill>
                <a:ea typeface="Roboto" panose="02000000000000000000" pitchFamily="2" charset="0"/>
                <a:sym typeface="Wingdings" panose="05000000000000000000" pitchFamily="2" charset="2"/>
              </a:rPr>
              <a:t>What have you learnt today that is going to help you?</a:t>
            </a: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ular Callout 10"/>
          <p:cNvSpPr/>
          <p:nvPr/>
        </p:nvSpPr>
        <p:spPr>
          <a:xfrm>
            <a:off x="3343008" y="1052736"/>
            <a:ext cx="2520280" cy="1174848"/>
          </a:xfrm>
          <a:prstGeom prst="wedgeRoundRectCallout">
            <a:avLst>
              <a:gd name="adj1" fmla="val -78706"/>
              <a:gd name="adj2" fmla="val 66824"/>
              <a:gd name="adj3" fmla="val 16667"/>
            </a:avLst>
          </a:prstGeom>
          <a:solidFill>
            <a:srgbClr val="FBFBFB"/>
          </a:solidFill>
          <a:ln w="38100">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eaLnBrk="1" hangingPunct="1"/>
            <a:r>
              <a:rPr lang="en-GB" altLang="en-US" sz="2400" dirty="0">
                <a:solidFill>
                  <a:schemeClr val="tx1"/>
                </a:solidFill>
                <a:ea typeface="Roboto" panose="02000000000000000000" pitchFamily="2" charset="0"/>
              </a:rPr>
              <a:t>Who are our special people?</a:t>
            </a:r>
          </a:p>
        </p:txBody>
      </p:sp>
      <p:sp>
        <p:nvSpPr>
          <p:cNvPr id="13" name="Rounded Rectangular Callout 12"/>
          <p:cNvSpPr/>
          <p:nvPr/>
        </p:nvSpPr>
        <p:spPr>
          <a:xfrm>
            <a:off x="3343007" y="2564904"/>
            <a:ext cx="2520280" cy="1174848"/>
          </a:xfrm>
          <a:prstGeom prst="wedgeRoundRectCallout">
            <a:avLst>
              <a:gd name="adj1" fmla="val 72870"/>
              <a:gd name="adj2" fmla="val -41275"/>
              <a:gd name="adj3" fmla="val 16667"/>
            </a:avLst>
          </a:prstGeom>
          <a:solidFill>
            <a:srgbClr val="FBFBFB"/>
          </a:solidFill>
          <a:ln w="38100">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eaLnBrk="1" hangingPunct="1"/>
            <a:r>
              <a:rPr lang="en-GB" altLang="en-US" sz="2400" dirty="0">
                <a:solidFill>
                  <a:schemeClr val="tx1"/>
                </a:solidFill>
                <a:ea typeface="Roboto" panose="02000000000000000000" pitchFamily="2" charset="0"/>
              </a:rPr>
              <a:t>What makes them special?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000"/>
                                        <p:tgtEl>
                                          <p:spTgt spid="11"/>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childTnLst>
                                </p:cTn>
                              </p:par>
                            </p:childTnLst>
                          </p:cTn>
                        </p:par>
                        <p:par>
                          <p:cTn id="16" fill="hold">
                            <p:stCondLst>
                              <p:cond delay="3000"/>
                            </p:stCondLst>
                            <p:childTnLst>
                              <p:par>
                                <p:cTn id="17" presetID="22" presetClass="entr" presetSubtype="2"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1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290C442A-BDD7-4584-8443-0A2A92751C31}"/>
              </a:ext>
            </a:extLst>
          </p:cNvPr>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4" name="Rounded Rectangle 23">
            <a:extLst>
              <a:ext uri="{FF2B5EF4-FFF2-40B4-BE49-F238E27FC236}">
                <a16:creationId xmlns:a16="http://schemas.microsoft.com/office/drawing/2014/main" id="{A4291266-338C-4C13-908F-36112B7A6E19}"/>
              </a:ext>
            </a:extLst>
          </p:cNvPr>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11268" name="Title 1"/>
          <p:cNvSpPr txBox="1">
            <a:spLocks noChangeArrowheads="1"/>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eaLnBrk="1" hangingPunct="1">
              <a:spcBef>
                <a:spcPct val="0"/>
              </a:spcBef>
              <a:buFontTx/>
              <a:buNone/>
            </a:pPr>
            <a:r>
              <a:rPr lang="en-US" altLang="en-US" sz="3600" b="1" dirty="0">
                <a:solidFill>
                  <a:schemeClr val="tx1"/>
                </a:solidFill>
                <a:ea typeface="Roboto" panose="02000000000000000000" pitchFamily="2" charset="0"/>
              </a:rPr>
              <a:t>Success Criteria</a:t>
            </a:r>
          </a:p>
        </p:txBody>
      </p:sp>
      <p:sp>
        <p:nvSpPr>
          <p:cNvPr id="11269" name="Title 1"/>
          <p:cNvSpPr txBox="1">
            <a:spLocks noChangeArrowheads="1"/>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eaLnBrk="1" hangingPunct="1">
              <a:spcBef>
                <a:spcPct val="0"/>
              </a:spcBef>
              <a:buFontTx/>
              <a:buNone/>
            </a:pPr>
            <a:r>
              <a:rPr lang="en-US" altLang="en-US" sz="3600" b="1" dirty="0">
                <a:solidFill>
                  <a:schemeClr val="tx1"/>
                </a:solidFill>
                <a:ea typeface="Roboto" panose="02000000000000000000" pitchFamily="2" charset="0"/>
              </a:rPr>
              <a:t>Aim</a:t>
            </a:r>
          </a:p>
        </p:txBody>
      </p:sp>
      <p:sp>
        <p:nvSpPr>
          <p:cNvPr id="11270" name="Content Placeholder 15"/>
          <p:cNvSpPr>
            <a:spLocks noGrp="1" noChangeArrowheads="1"/>
          </p:cNvSpPr>
          <p:nvPr>
            <p:ph idx="1"/>
          </p:nvPr>
        </p:nvSpPr>
        <p:spPr>
          <a:xfrm>
            <a:off x="628650" y="1127125"/>
            <a:ext cx="7886700" cy="1409700"/>
          </a:xfrm>
        </p:spPr>
        <p:txBody>
          <a:bodyPr>
            <a:normAutofit/>
          </a:bodyPr>
          <a:lstStyle/>
          <a:p>
            <a:pPr eaLnBrk="1" hangingPunct="1"/>
            <a:r>
              <a:rPr lang="en-GB" altLang="en-US">
                <a:latin typeface="Twinkl" pitchFamily="2" charset="0"/>
              </a:rPr>
              <a:t>I can talk about the very important people in my life and explain why they are special.</a:t>
            </a:r>
          </a:p>
        </p:txBody>
      </p:sp>
      <p:sp>
        <p:nvSpPr>
          <p:cNvPr id="11271" name="Content Placeholder 15">
            <a:extLst>
              <a:ext uri="{FF2B5EF4-FFF2-40B4-BE49-F238E27FC236}">
                <a16:creationId xmlns:a16="http://schemas.microsoft.com/office/drawing/2014/main" id="{4805477E-91B5-4D6C-9B98-8E346ECF1D51}"/>
              </a:ext>
            </a:extLst>
          </p:cNvPr>
          <p:cNvSpPr txBox="1">
            <a:spLocks noChangeArrowheads="1"/>
          </p:cNvSpPr>
          <p:nvPr/>
        </p:nvSpPr>
        <p:spPr bwMode="auto">
          <a:xfrm>
            <a:off x="628650" y="3467100"/>
            <a:ext cx="788670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80000" tIns="252000" rIns="252000" bIns="180000"/>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eaLnBrk="1" hangingPunct="1">
              <a:defRPr/>
            </a:pPr>
            <a:r>
              <a:rPr lang="en-GB" altLang="en-US" dirty="0">
                <a:latin typeface="+mn-lt"/>
                <a:ea typeface="Roboto" panose="02000000000000000000" pitchFamily="2" charset="0"/>
                <a:cs typeface="Sassoon Infant Rg" panose="02000503030000020003" pitchFamily="50" charset="0"/>
              </a:rPr>
              <a:t>I can identify how people show each other that they care.</a:t>
            </a:r>
          </a:p>
          <a:p>
            <a:pPr eaLnBrk="1" hangingPunct="1">
              <a:defRPr/>
            </a:pPr>
            <a:r>
              <a:rPr lang="en-GB" altLang="en-US" dirty="0">
                <a:latin typeface="+mn-lt"/>
                <a:ea typeface="Roboto" panose="02000000000000000000" pitchFamily="2" charset="0"/>
                <a:cs typeface="Sassoon Infant Rg" panose="02000503030000020003" pitchFamily="50" charset="0"/>
              </a:rPr>
              <a:t>I can write the characteristics of my VIPs to explain why they are special to me.</a:t>
            </a:r>
          </a:p>
          <a:p>
            <a:pPr eaLnBrk="1" hangingPunct="1">
              <a:defRPr/>
            </a:pPr>
            <a:r>
              <a:rPr lang="en-GB" altLang="en-US" dirty="0">
                <a:latin typeface="+mn-lt"/>
                <a:ea typeface="Roboto" panose="02000000000000000000" pitchFamily="2" charset="0"/>
                <a:cs typeface="Sassoon Infant Rg" panose="02000503030000020003" pitchFamily="50" charset="0"/>
              </a:rPr>
              <a:t>I can think about how I can be a VIP to others.</a:t>
            </a:r>
          </a:p>
        </p:txBody>
      </p:sp>
    </p:spTree>
    <p:extLst>
      <p:ext uri="{BB962C8B-B14F-4D97-AF65-F5344CB8AC3E}">
        <p14:creationId xmlns:p14="http://schemas.microsoft.com/office/powerpoint/2010/main" val="2232851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DC980C1E-7A30-4111-870A-975184807F1D}"/>
              </a:ext>
            </a:extLst>
          </p:cNvPr>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a:ea typeface="+mn-ea"/>
                <a:cs typeface="+mn-cs"/>
              </a:rPr>
              <a:t> </a:t>
            </a:r>
          </a:p>
        </p:txBody>
      </p:sp>
      <p:sp>
        <p:nvSpPr>
          <p:cNvPr id="24" name="Rounded Rectangle 23">
            <a:extLst>
              <a:ext uri="{FF2B5EF4-FFF2-40B4-BE49-F238E27FC236}">
                <a16:creationId xmlns:a16="http://schemas.microsoft.com/office/drawing/2014/main" id="{019B17BE-6BDF-4B4D-B17D-B55D513D8ACF}"/>
              </a:ext>
            </a:extLst>
          </p:cNvPr>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a:ea typeface="+mn-ea"/>
                <a:cs typeface="+mn-cs"/>
              </a:rPr>
              <a:t> </a:t>
            </a:r>
          </a:p>
        </p:txBody>
      </p:sp>
      <p:sp>
        <p:nvSpPr>
          <p:cNvPr id="11268" name="Title 1">
            <a:extLst>
              <a:ext uri="{FF2B5EF4-FFF2-40B4-BE49-F238E27FC236}">
                <a16:creationId xmlns:a16="http://schemas.microsoft.com/office/drawing/2014/main" id="{DE2742D0-6098-42F8-9ADB-D1F1437A494F}"/>
              </a:ext>
            </a:extLst>
          </p:cNvPr>
          <p:cNvSpPr txBox="1">
            <a:spLocks noChangeArrowheads="1"/>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1C1C1C"/>
                </a:solidFill>
                <a:effectLst/>
                <a:uLnTx/>
                <a:uFillTx/>
                <a:latin typeface="Twinkl" pitchFamily="2" charset="0"/>
                <a:ea typeface="Roboto" panose="02000000000000000000" pitchFamily="2" charset="0"/>
              </a:rPr>
              <a:t>Success Criteria</a:t>
            </a:r>
          </a:p>
        </p:txBody>
      </p:sp>
      <p:sp>
        <p:nvSpPr>
          <p:cNvPr id="11269" name="Title 1">
            <a:extLst>
              <a:ext uri="{FF2B5EF4-FFF2-40B4-BE49-F238E27FC236}">
                <a16:creationId xmlns:a16="http://schemas.microsoft.com/office/drawing/2014/main" id="{6DA5BA82-1446-44E6-AB25-FFEB34D3252C}"/>
              </a:ext>
            </a:extLst>
          </p:cNvPr>
          <p:cNvSpPr txBox="1">
            <a:spLocks noChangeArrowheads="1"/>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1C1C1C"/>
                </a:solidFill>
                <a:effectLst/>
                <a:uLnTx/>
                <a:uFillTx/>
                <a:latin typeface="Twinkl" pitchFamily="2" charset="0"/>
                <a:ea typeface="Roboto" panose="02000000000000000000" pitchFamily="2" charset="0"/>
              </a:rPr>
              <a:t>Aim</a:t>
            </a:r>
          </a:p>
        </p:txBody>
      </p:sp>
      <p:sp>
        <p:nvSpPr>
          <p:cNvPr id="16" name="Content Placeholder 15">
            <a:extLst>
              <a:ext uri="{FF2B5EF4-FFF2-40B4-BE49-F238E27FC236}">
                <a16:creationId xmlns:a16="http://schemas.microsoft.com/office/drawing/2014/main" id="{85CB4776-C07B-4BFB-B067-7BE5E0CD5AE5}"/>
              </a:ext>
            </a:extLst>
          </p:cNvPr>
          <p:cNvSpPr>
            <a:spLocks noGrp="1"/>
          </p:cNvSpPr>
          <p:nvPr>
            <p:ph idx="1"/>
          </p:nvPr>
        </p:nvSpPr>
        <p:spPr>
          <a:xfrm>
            <a:off x="628650" y="1127125"/>
            <a:ext cx="7886700" cy="1409700"/>
          </a:xfrm>
        </p:spPr>
        <p:txBody>
          <a:bodyPr rtlCol="0">
            <a:normAutofit/>
          </a:bodyPr>
          <a:lstStyle/>
          <a:p>
            <a:pPr eaLnBrk="1" fontAlgn="auto" hangingPunct="1">
              <a:spcAft>
                <a:spcPts val="0"/>
              </a:spcAft>
              <a:defRPr/>
            </a:pPr>
            <a:r>
              <a:rPr lang="en-GB" dirty="0">
                <a:latin typeface="+mn-lt"/>
                <a:cs typeface="+mn-cs"/>
              </a:rPr>
              <a:t>I can describe why families are important.</a:t>
            </a:r>
          </a:p>
        </p:txBody>
      </p:sp>
      <p:sp>
        <p:nvSpPr>
          <p:cNvPr id="20" name="Content Placeholder 15">
            <a:extLst>
              <a:ext uri="{FF2B5EF4-FFF2-40B4-BE49-F238E27FC236}">
                <a16:creationId xmlns:a16="http://schemas.microsoft.com/office/drawing/2014/main" id="{C012324C-D039-430F-A101-99450CCDBAD1}"/>
              </a:ext>
            </a:extLst>
          </p:cNvPr>
          <p:cNvSpPr txBox="1">
            <a:spLocks/>
          </p:cNvSpPr>
          <p:nvPr/>
        </p:nvSpPr>
        <p:spPr>
          <a:xfrm>
            <a:off x="628650" y="3467100"/>
            <a:ext cx="7886700" cy="2409825"/>
          </a:xfrm>
          <a:prstGeom prst="rect">
            <a:avLst/>
          </a:prstGeom>
          <a:noFill/>
          <a:ln w="25400">
            <a:noFill/>
          </a:ln>
        </p:spPr>
        <p:txBody>
          <a:bodyPr lIns="180000" tIns="252000" rIns="252000" bIns="18000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cs typeface="+mn-cs"/>
              </a:rPr>
              <a:t>I can identify who is in my family.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cs typeface="+mn-cs"/>
              </a:rPr>
              <a:t>I can explain why we need our families and how they can help us.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cs typeface="+mn-cs"/>
              </a:rPr>
              <a:t>I can give reasons to explain why members of my family are important </a:t>
            </a:r>
            <a:br>
              <a:rPr kumimoji="0" lang="en-GB" sz="1800" b="0" i="0" u="none" strike="noStrike" kern="1200" cap="none" spc="0" normalizeH="0" baseline="0" noProof="0" dirty="0">
                <a:ln>
                  <a:noFill/>
                </a:ln>
                <a:solidFill>
                  <a:srgbClr val="1C1C1C"/>
                </a:solidFill>
                <a:effectLst/>
                <a:uLnTx/>
                <a:uFillTx/>
                <a:latin typeface="Twinkl"/>
                <a:cs typeface="+mn-cs"/>
              </a:rPr>
            </a:br>
            <a:r>
              <a:rPr kumimoji="0" lang="en-GB" sz="1800" b="0" i="0" u="none" strike="noStrike" kern="1200" cap="none" spc="0" normalizeH="0" baseline="0" noProof="0" dirty="0">
                <a:ln>
                  <a:noFill/>
                </a:ln>
                <a:solidFill>
                  <a:srgbClr val="1C1C1C"/>
                </a:solidFill>
                <a:effectLst/>
                <a:uLnTx/>
                <a:uFillTx/>
                <a:latin typeface="Twinkl"/>
                <a:cs typeface="+mn-cs"/>
              </a:rPr>
              <a:t>to me.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cs typeface="+mn-cs"/>
              </a:rPr>
              <a:t>I can think of ways families can show each other they care.</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cs typeface="+mn-cs"/>
              </a:rPr>
              <a:t>I can identify that not all families are the same and I can respect those families that are different to mine.</a:t>
            </a:r>
          </a:p>
        </p:txBody>
      </p:sp>
      <p:sp>
        <p:nvSpPr>
          <p:cNvPr id="11272" name="TextBox 21">
            <a:extLst>
              <a:ext uri="{FF2B5EF4-FFF2-40B4-BE49-F238E27FC236}">
                <a16:creationId xmlns:a16="http://schemas.microsoft.com/office/drawing/2014/main" id="{B857545C-E0CF-4B5E-BE3E-AEE8FEFB45B0}"/>
              </a:ext>
            </a:extLst>
          </p:cNvPr>
          <p:cNvSpPr txBox="1">
            <a:spLocks noChangeArrowheads="1"/>
          </p:cNvSpPr>
          <p:nvPr/>
        </p:nvSpPr>
        <p:spPr bwMode="auto">
          <a:xfrm>
            <a:off x="2519536" y="6245226"/>
            <a:ext cx="4104927"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GB" altLang="en-US" sz="800" b="0" i="0" u="none" strike="noStrike" kern="1200" cap="none" spc="0" normalizeH="0" baseline="30000" noProof="0" dirty="0">
                <a:ln>
                  <a:noFill/>
                </a:ln>
                <a:solidFill>
                  <a:srgbClr val="1C1C1C"/>
                </a:solidFill>
                <a:effectLst/>
                <a:uLnTx/>
                <a:uFillTx/>
                <a:latin typeface="Roboto" panose="02000000000000000000" pitchFamily="2" charset="0"/>
                <a:ea typeface="Roboto" panose="02000000000000000000" pitchFamily="2" charset="0"/>
                <a:cs typeface="Arial" panose="020B0604020202020204" pitchFamily="34" charset="0"/>
              </a:rPr>
              <a:t>This resource is fully in line with the Learning Outcomes and Core Themes outlined in the PSHE Association’s </a:t>
            </a:r>
            <a:r>
              <a:rPr kumimoji="0" lang="en-GB" altLang="en-US" sz="800" b="1" i="0" u="sng" strike="noStrike" kern="1200" cap="none" spc="0" normalizeH="0" baseline="30000" noProof="0" dirty="0">
                <a:ln>
                  <a:noFill/>
                </a:ln>
                <a:solidFill>
                  <a:srgbClr val="00A7E7"/>
                </a:solidFill>
                <a:effectLst/>
                <a:uLnTx/>
                <a:uFillTx/>
                <a:latin typeface="Roboto" panose="02000000000000000000" pitchFamily="2" charset="0"/>
                <a:ea typeface="Roboto" panose="02000000000000000000" pitchFamily="2" charset="0"/>
                <a:cs typeface="Arial" panose="020B0604020202020204" pitchFamily="34" charset="0"/>
                <a:hlinkClick r:id="rId2"/>
              </a:rPr>
              <a:t>Programme of Study</a:t>
            </a:r>
            <a:r>
              <a:rPr kumimoji="0" lang="en-GB" altLang="en-US" sz="800" b="0" i="0" u="none" strike="noStrike" kern="1200" cap="none" spc="0" normalizeH="0" baseline="30000" noProof="0" dirty="0">
                <a:ln>
                  <a:noFill/>
                </a:ln>
                <a:solidFill>
                  <a:srgbClr val="1C1C1C"/>
                </a:solidFill>
                <a:effectLst/>
                <a:uLnTx/>
                <a:uFillTx/>
                <a:latin typeface="Roboto" panose="02000000000000000000" pitchFamily="2" charset="0"/>
                <a:ea typeface="Roboto" panose="02000000000000000000" pitchFamily="2" charset="0"/>
                <a:cs typeface="Arial" panose="020B0604020202020204" pitchFamily="34" charset="0"/>
              </a:rPr>
              <a: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0">
            <a:extLst>
              <a:ext uri="{FF2B5EF4-FFF2-40B4-BE49-F238E27FC236}">
                <a16:creationId xmlns:a16="http://schemas.microsoft.com/office/drawing/2014/main" id="{E3F6D401-F4BE-4BC4-B1C8-C3265907F890}"/>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pitchFamily="2" charset="0"/>
              </a:rPr>
              <a:t>The Big Questions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D34FFA8B-6DA0-4AEC-9082-B7CB91B58F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44F98B7-A693-4863-A13F-8ABA5A3A6A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8738" y="3140968"/>
            <a:ext cx="5015766" cy="3255546"/>
          </a:xfrm>
          <a:prstGeom prst="roundRect">
            <a:avLst/>
          </a:prstGeom>
        </p:spPr>
      </p:pic>
      <p:pic>
        <p:nvPicPr>
          <p:cNvPr id="13316" name="Picture 9">
            <a:extLst>
              <a:ext uri="{FF2B5EF4-FFF2-40B4-BE49-F238E27FC236}">
                <a16:creationId xmlns:a16="http://schemas.microsoft.com/office/drawing/2014/main" id="{36D22366-9D09-4250-9A0F-ECEE086040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3888" y="836613"/>
            <a:ext cx="2427287" cy="275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10">
            <a:extLst>
              <a:ext uri="{FF2B5EF4-FFF2-40B4-BE49-F238E27FC236}">
                <a16:creationId xmlns:a16="http://schemas.microsoft.com/office/drawing/2014/main" id="{9C0931DD-3235-4E49-B36D-3A4820A7EA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8838" y="836613"/>
            <a:ext cx="2427287" cy="275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Rectangle 11">
            <a:extLst>
              <a:ext uri="{FF2B5EF4-FFF2-40B4-BE49-F238E27FC236}">
                <a16:creationId xmlns:a16="http://schemas.microsoft.com/office/drawing/2014/main" id="{4D323A28-B242-4E86-AF62-30F4F99055D0}"/>
              </a:ext>
            </a:extLst>
          </p:cNvPr>
          <p:cNvSpPr>
            <a:spLocks noChangeArrowheads="1"/>
          </p:cNvSpPr>
          <p:nvPr/>
        </p:nvSpPr>
        <p:spPr bwMode="auto">
          <a:xfrm>
            <a:off x="2036763" y="1565275"/>
            <a:ext cx="20716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srgbClr val="1C1C1C"/>
                </a:solidFill>
                <a:effectLst/>
                <a:uLnTx/>
                <a:uFillTx/>
                <a:latin typeface="Twinkl" pitchFamily="2" charset="0"/>
                <a:ea typeface="Roboto" panose="02000000000000000000" pitchFamily="2" charset="0"/>
              </a:rPr>
              <a:t>Why are families important? </a:t>
            </a:r>
          </a:p>
        </p:txBody>
      </p:sp>
      <p:sp>
        <p:nvSpPr>
          <p:cNvPr id="13319" name="Rectangle 12">
            <a:extLst>
              <a:ext uri="{FF2B5EF4-FFF2-40B4-BE49-F238E27FC236}">
                <a16:creationId xmlns:a16="http://schemas.microsoft.com/office/drawing/2014/main" id="{416D13DF-8073-4974-B124-40E015B80A5E}"/>
              </a:ext>
            </a:extLst>
          </p:cNvPr>
          <p:cNvSpPr>
            <a:spLocks noChangeArrowheads="1"/>
          </p:cNvSpPr>
          <p:nvPr/>
        </p:nvSpPr>
        <p:spPr bwMode="auto">
          <a:xfrm>
            <a:off x="4956175" y="1289050"/>
            <a:ext cx="17287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srgbClr val="1C1C1C"/>
                </a:solidFill>
                <a:effectLst/>
                <a:uLnTx/>
                <a:uFillTx/>
                <a:latin typeface="Twinkl" pitchFamily="2" charset="0"/>
                <a:ea typeface="Roboto" panose="02000000000000000000" pitchFamily="2" charset="0"/>
              </a:rPr>
              <a:t>How should the people in your family make you feel?</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20">
            <a:extLst>
              <a:ext uri="{FF2B5EF4-FFF2-40B4-BE49-F238E27FC236}">
                <a16:creationId xmlns:a16="http://schemas.microsoft.com/office/drawing/2014/main" id="{7A1CE6C7-3980-4718-AAF0-FF858D235FE4}"/>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pitchFamily="2" charset="0"/>
              </a:rPr>
              <a:t>Reconnecting</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8856ACE-9CFA-4C50-8D47-50B6104355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588" y="3419475"/>
            <a:ext cx="1249362"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AD4C0780-90DA-484B-A19B-E093122E1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0763" y="3386138"/>
            <a:ext cx="2506662"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BFFD987B-1026-4FBA-A9FD-8C31A85A3D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1725" y="3297238"/>
            <a:ext cx="1654175"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itle 1">
            <a:extLst>
              <a:ext uri="{FF2B5EF4-FFF2-40B4-BE49-F238E27FC236}">
                <a16:creationId xmlns:a16="http://schemas.microsoft.com/office/drawing/2014/main" id="{0A40C4C5-5F7F-4852-96A2-8E535D251D16}"/>
              </a:ext>
            </a:extLst>
          </p:cNvPr>
          <p:cNvSpPr>
            <a:spLocks noGrp="1" noChangeArrowheads="1"/>
          </p:cNvSpPr>
          <p:nvPr>
            <p:ph type="title"/>
          </p:nvPr>
        </p:nvSpPr>
        <p:spPr>
          <a:xfrm>
            <a:off x="457200" y="479425"/>
            <a:ext cx="8220075" cy="993775"/>
          </a:xfrm>
        </p:spPr>
        <p:txBody>
          <a:bodyPr/>
          <a:lstStyle/>
          <a:p>
            <a:pPr eaLnBrk="1" hangingPunct="1"/>
            <a:r>
              <a:rPr lang="en-GB" altLang="en-US"/>
              <a:t>Our Families</a:t>
            </a:r>
          </a:p>
        </p:txBody>
      </p:sp>
      <p:pic>
        <p:nvPicPr>
          <p:cNvPr id="15366" name="Pairs">
            <a:extLst>
              <a:ext uri="{FF2B5EF4-FFF2-40B4-BE49-F238E27FC236}">
                <a16:creationId xmlns:a16="http://schemas.microsoft.com/office/drawing/2014/main" id="{4E3C0411-3178-497D-91BE-C99E919025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5413" y="53340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oup 33">
            <a:extLst>
              <a:ext uri="{FF2B5EF4-FFF2-40B4-BE49-F238E27FC236}">
                <a16:creationId xmlns:a16="http://schemas.microsoft.com/office/drawing/2014/main" id="{E0A8DF8E-CAC8-4648-98AF-D8737668A3E0}"/>
              </a:ext>
            </a:extLst>
          </p:cNvPr>
          <p:cNvGrpSpPr>
            <a:grpSpLocks/>
          </p:cNvGrpSpPr>
          <p:nvPr/>
        </p:nvGrpSpPr>
        <p:grpSpPr bwMode="auto">
          <a:xfrm>
            <a:off x="6621463" y="3165475"/>
            <a:ext cx="1660525" cy="2881313"/>
            <a:chOff x="6425133" y="3140302"/>
            <a:chExt cx="1660845" cy="2880986"/>
          </a:xfrm>
        </p:grpSpPr>
        <p:pic>
          <p:nvPicPr>
            <p:cNvPr id="15370" name="Picture 25">
              <a:extLst>
                <a:ext uri="{FF2B5EF4-FFF2-40B4-BE49-F238E27FC236}">
                  <a16:creationId xmlns:a16="http://schemas.microsoft.com/office/drawing/2014/main" id="{48B39B5E-7237-4FA6-865A-0F7EF4079B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5133" y="3140302"/>
              <a:ext cx="1135035" cy="24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32">
              <a:extLst>
                <a:ext uri="{FF2B5EF4-FFF2-40B4-BE49-F238E27FC236}">
                  <a16:creationId xmlns:a16="http://schemas.microsoft.com/office/drawing/2014/main" id="{F03666D3-87BF-4B3C-BB05-4820A88612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28306" y="3545088"/>
              <a:ext cx="1657672" cy="24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68" name="Rectangle 3">
            <a:extLst>
              <a:ext uri="{FF2B5EF4-FFF2-40B4-BE49-F238E27FC236}">
                <a16:creationId xmlns:a16="http://schemas.microsoft.com/office/drawing/2014/main" id="{EF1C2A9D-59A2-47C1-A08D-F97EA400EA0F}"/>
              </a:ext>
            </a:extLst>
          </p:cNvPr>
          <p:cNvSpPr>
            <a:spLocks noChangeArrowheads="1"/>
          </p:cNvSpPr>
          <p:nvPr/>
        </p:nvSpPr>
        <p:spPr bwMode="auto">
          <a:xfrm>
            <a:off x="755650" y="1374963"/>
            <a:ext cx="7632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srgbClr val="1C1C1C"/>
                </a:solidFill>
                <a:effectLst/>
                <a:uLnTx/>
                <a:uFillTx/>
                <a:latin typeface="Twinkl" pitchFamily="2" charset="0"/>
                <a:ea typeface="Roboto" panose="02000000000000000000" pitchFamily="2" charset="0"/>
              </a:rPr>
              <a:t>We all belong to a family group.</a:t>
            </a:r>
          </a:p>
        </p:txBody>
      </p:sp>
      <p:sp>
        <p:nvSpPr>
          <p:cNvPr id="5" name="Rectangle: Rounded Corners 4">
            <a:extLst>
              <a:ext uri="{FF2B5EF4-FFF2-40B4-BE49-F238E27FC236}">
                <a16:creationId xmlns:a16="http://schemas.microsoft.com/office/drawing/2014/main" id="{C7E84519-A7D0-44B7-B09E-5BBDA414E47D}"/>
              </a:ext>
            </a:extLst>
          </p:cNvPr>
          <p:cNvSpPr>
            <a:spLocks noChangeArrowheads="1"/>
          </p:cNvSpPr>
          <p:nvPr/>
        </p:nvSpPr>
        <p:spPr bwMode="auto">
          <a:xfrm>
            <a:off x="755650" y="5491163"/>
            <a:ext cx="7632700" cy="547687"/>
          </a:xfrm>
          <a:prstGeom prst="roundRect">
            <a:avLst>
              <a:gd name="adj" fmla="val 16667"/>
            </a:avLst>
          </a:prstGeom>
          <a:solidFill>
            <a:srgbClr val="08743A"/>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prstClr val="white"/>
                </a:solidFill>
                <a:effectLst/>
                <a:uLnTx/>
                <a:uFillTx/>
                <a:latin typeface="Twinkl" pitchFamily="2" charset="0"/>
                <a:ea typeface="Roboto" panose="02000000000000000000" pitchFamily="2" charset="0"/>
              </a:rPr>
              <a:t>Who is in your family? </a:t>
            </a:r>
            <a:r>
              <a:rPr kumimoji="0" lang="en-GB" altLang="en-US" sz="1800" b="0" i="0" u="none" strike="noStrike" kern="1200" cap="none" spc="0" normalizeH="0" baseline="0" noProof="0" dirty="0">
                <a:ln>
                  <a:noFill/>
                </a:ln>
                <a:solidFill>
                  <a:prstClr val="white"/>
                </a:solidFill>
                <a:effectLst/>
                <a:uLnTx/>
                <a:uFillTx/>
                <a:latin typeface="Twinkl" pitchFamily="2" charset="0"/>
                <a:ea typeface="Roboto" panose="02000000000000000000" pitchFamily="2" charset="0"/>
              </a:rPr>
              <a:t>Tell a partner.</a:t>
            </a:r>
          </a:p>
        </p:txBody>
      </p:sp>
      <p:sp>
        <p:nvSpPr>
          <p:cNvPr id="2" name="Rectangle 1">
            <a:extLst>
              <a:ext uri="{FF2B5EF4-FFF2-40B4-BE49-F238E27FC236}">
                <a16:creationId xmlns:a16="http://schemas.microsoft.com/office/drawing/2014/main" id="{7A9C581B-1B82-411A-9F69-0E9B38064D4D}"/>
              </a:ext>
            </a:extLst>
          </p:cNvPr>
          <p:cNvSpPr/>
          <p:nvPr/>
        </p:nvSpPr>
        <p:spPr>
          <a:xfrm>
            <a:off x="755650" y="2577178"/>
            <a:ext cx="7632700"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srgbClr val="1C1C1C"/>
                </a:solidFill>
                <a:effectLst/>
                <a:uLnTx/>
                <a:uFillTx/>
                <a:latin typeface="Twinkl" pitchFamily="2" charset="0"/>
                <a:ea typeface="+mn-ea"/>
                <a:cs typeface="+mn-cs"/>
              </a:rPr>
              <a:t>This is OK — we are all different and difference is something to </a:t>
            </a:r>
            <a:br>
              <a:rPr kumimoji="0" lang="en-GB" altLang="en-US" sz="1800" b="0" i="0" u="none" strike="noStrike" kern="1200" cap="none" spc="0" normalizeH="0" baseline="0" noProof="0" dirty="0">
                <a:ln>
                  <a:noFill/>
                </a:ln>
                <a:solidFill>
                  <a:srgbClr val="1C1C1C"/>
                </a:solidFill>
                <a:effectLst/>
                <a:uLnTx/>
                <a:uFillTx/>
                <a:latin typeface="Twinkl" pitchFamily="2" charset="0"/>
                <a:ea typeface="+mn-ea"/>
                <a:cs typeface="+mn-cs"/>
              </a:rPr>
            </a:br>
            <a:r>
              <a:rPr kumimoji="0" lang="en-GB" altLang="en-US" sz="1800" b="0" i="0" u="none" strike="noStrike" kern="1200" cap="none" spc="0" normalizeH="0" baseline="0" noProof="0" dirty="0">
                <a:ln>
                  <a:noFill/>
                </a:ln>
                <a:solidFill>
                  <a:srgbClr val="1C1C1C"/>
                </a:solidFill>
                <a:effectLst/>
                <a:uLnTx/>
                <a:uFillTx/>
                <a:latin typeface="Twinkl" pitchFamily="2" charset="0"/>
                <a:ea typeface="+mn-ea"/>
                <a:cs typeface="+mn-cs"/>
              </a:rPr>
              <a:t>be celebrated!</a:t>
            </a:r>
          </a:p>
        </p:txBody>
      </p:sp>
      <p:sp>
        <p:nvSpPr>
          <p:cNvPr id="3" name="Rectangle 2">
            <a:extLst>
              <a:ext uri="{FF2B5EF4-FFF2-40B4-BE49-F238E27FC236}">
                <a16:creationId xmlns:a16="http://schemas.microsoft.com/office/drawing/2014/main" id="{51B8D975-2E99-4B50-998F-3367158E7E3A}"/>
              </a:ext>
            </a:extLst>
          </p:cNvPr>
          <p:cNvSpPr/>
          <p:nvPr/>
        </p:nvSpPr>
        <p:spPr>
          <a:xfrm>
            <a:off x="755650" y="1837571"/>
            <a:ext cx="7632700"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srgbClr val="1C1C1C"/>
                </a:solidFill>
                <a:effectLst/>
                <a:uLnTx/>
                <a:uFillTx/>
                <a:latin typeface="Twinkl" pitchFamily="2" charset="0"/>
                <a:ea typeface="+mn-ea"/>
                <a:cs typeface="+mn-cs"/>
              </a:rPr>
              <a:t>These family groups will all be different. Some may be big, others may be small and they may have a different mix of people in them.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nodeType="afterGroup">
                            <p:stCondLst>
                              <p:cond delay="500"/>
                            </p:stCondLst>
                            <p:childTnLst>
                              <p:par>
                                <p:cTn id="19" presetID="10"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nodeType="afterGroup">
                            <p:stCondLst>
                              <p:cond delay="1000"/>
                            </p:stCondLst>
                            <p:childTnLst>
                              <p:par>
                                <p:cTn id="23" presetID="10"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par>
                          <p:cTn id="26" fill="hold" nodeType="afterGroup">
                            <p:stCondLst>
                              <p:cond delay="1500"/>
                            </p:stCondLst>
                            <p:childTnLst>
                              <p:par>
                                <p:cTn id="27" presetID="10" presetClass="entr" presetSubtype="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par>
                          <p:cTn id="30" fill="hold" nodeType="afterGroup">
                            <p:stCondLst>
                              <p:cond delay="2000"/>
                            </p:stCondLst>
                            <p:childTnLst>
                              <p:par>
                                <p:cTn id="31" presetID="10" presetClass="entr" presetSubtype="0" fill="hold" nodeType="after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0">
            <a:extLst>
              <a:ext uri="{FF2B5EF4-FFF2-40B4-BE49-F238E27FC236}">
                <a16:creationId xmlns:a16="http://schemas.microsoft.com/office/drawing/2014/main" id="{B5BCD3B1-3B7C-435B-B11F-78A680BEBBF2}"/>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pitchFamily="2" charset="0"/>
              </a:rPr>
              <a:t>Exploring</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FC9544F9-2B01-4F58-A73C-C9D86F44A607}"/>
              </a:ext>
            </a:extLst>
          </p:cNvPr>
          <p:cNvSpPr>
            <a:spLocks noGrp="1" noChangeArrowheads="1"/>
          </p:cNvSpPr>
          <p:nvPr>
            <p:ph type="title"/>
          </p:nvPr>
        </p:nvSpPr>
        <p:spPr>
          <a:xfrm>
            <a:off x="457200" y="573088"/>
            <a:ext cx="8220075" cy="993775"/>
          </a:xfrm>
        </p:spPr>
        <p:txBody>
          <a:bodyPr/>
          <a:lstStyle/>
          <a:p>
            <a:pPr algn="ctr" eaLnBrk="1" hangingPunct="1"/>
            <a:r>
              <a:rPr lang="en-GB" altLang="en-US"/>
              <a:t>When We Need</a:t>
            </a:r>
            <a:br>
              <a:rPr lang="en-GB" altLang="en-US"/>
            </a:br>
            <a:r>
              <a:rPr lang="en-GB" altLang="en-US"/>
              <a:t>Our Families</a:t>
            </a:r>
          </a:p>
        </p:txBody>
      </p:sp>
      <p:pic>
        <p:nvPicPr>
          <p:cNvPr id="17411" name="Whole Class">
            <a:extLst>
              <a:ext uri="{FF2B5EF4-FFF2-40B4-BE49-F238E27FC236}">
                <a16:creationId xmlns:a16="http://schemas.microsoft.com/office/drawing/2014/main" id="{7C9AB3A0-8CB0-4CF4-8FF3-75738CF0A3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3325"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3">
            <a:extLst>
              <a:ext uri="{FF2B5EF4-FFF2-40B4-BE49-F238E27FC236}">
                <a16:creationId xmlns:a16="http://schemas.microsoft.com/office/drawing/2014/main" id="{50960E20-A41F-4988-99BB-28C9FA8A4147}"/>
              </a:ext>
            </a:extLst>
          </p:cNvPr>
          <p:cNvSpPr>
            <a:spLocks noChangeArrowheads="1"/>
          </p:cNvSpPr>
          <p:nvPr/>
        </p:nvSpPr>
        <p:spPr bwMode="auto">
          <a:xfrm>
            <a:off x="755650" y="1690688"/>
            <a:ext cx="76327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srgbClr val="1C1C1C"/>
                </a:solidFill>
                <a:effectLst/>
                <a:uLnTx/>
                <a:uFillTx/>
                <a:latin typeface="Twinkl" pitchFamily="2" charset="0"/>
                <a:ea typeface="Roboto" panose="02000000000000000000" pitchFamily="2" charset="0"/>
              </a:rPr>
              <a:t>The special people in our family are those who help us to feel safe, happy, loved, cared for and healthy. They are the people we trust and who help to meet our basic needs.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1C1C1C"/>
              </a:solidFill>
              <a:effectLst/>
              <a:uLnTx/>
              <a:uFillTx/>
              <a:latin typeface="Twinkl" pitchFamily="2" charset="0"/>
              <a:ea typeface="Roboto" panose="02000000000000000000" pitchFamily="2"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srgbClr val="1C1C1C"/>
                </a:solidFill>
                <a:effectLst/>
                <a:uLnTx/>
                <a:uFillTx/>
                <a:latin typeface="Twinkl" pitchFamily="2" charset="0"/>
                <a:ea typeface="Roboto" panose="02000000000000000000" pitchFamily="2" charset="0"/>
              </a:rPr>
              <a:t>When might we need the special people in our family?</a:t>
            </a:r>
          </a:p>
        </p:txBody>
      </p:sp>
      <p:sp>
        <p:nvSpPr>
          <p:cNvPr id="2" name="Rectangle: Rounded Corners 1">
            <a:extLst>
              <a:ext uri="{FF2B5EF4-FFF2-40B4-BE49-F238E27FC236}">
                <a16:creationId xmlns:a16="http://schemas.microsoft.com/office/drawing/2014/main" id="{A01C1027-5641-4B99-A382-28C8142B2D44}"/>
              </a:ext>
            </a:extLst>
          </p:cNvPr>
          <p:cNvSpPr>
            <a:spLocks noChangeArrowheads="1"/>
          </p:cNvSpPr>
          <p:nvPr/>
        </p:nvSpPr>
        <p:spPr bwMode="auto">
          <a:xfrm>
            <a:off x="4787826" y="5456502"/>
            <a:ext cx="3576638" cy="620712"/>
          </a:xfrm>
          <a:prstGeom prst="roundRect">
            <a:avLst>
              <a:gd name="adj" fmla="val 16667"/>
            </a:avLst>
          </a:prstGeom>
          <a:solidFill>
            <a:srgbClr val="08743A"/>
          </a:solidFill>
          <a:ln>
            <a:noFill/>
          </a:ln>
          <a:extLst>
            <a:ext uri="{91240B29-F687-4F45-9708-019B960494DF}">
              <a14:hiddenLine xmlns:a14="http://schemas.microsoft.com/office/drawing/2010/main" w="9525">
                <a:solidFill>
                  <a:srgbClr val="000000"/>
                </a:solidFill>
                <a:round/>
                <a:headEnd/>
                <a:tailEnd/>
              </a14:hiddenLine>
            </a:ext>
          </a:extLst>
        </p:spPr>
        <p:txBody>
          <a:bodyPr lIns="72000" tIns="72000" rIns="72000" bIns="72000">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prstClr val="white"/>
                </a:solidFill>
                <a:effectLst/>
                <a:uLnTx/>
                <a:uFillTx/>
                <a:latin typeface="Twinkl" pitchFamily="2" charset="0"/>
                <a:ea typeface="+mn-ea"/>
                <a:cs typeface="+mn-cs"/>
              </a:rPr>
              <a:t>When we need some help.</a:t>
            </a:r>
          </a:p>
        </p:txBody>
      </p:sp>
      <p:sp>
        <p:nvSpPr>
          <p:cNvPr id="3" name="Rectangle: Rounded Corners 2">
            <a:extLst>
              <a:ext uri="{FF2B5EF4-FFF2-40B4-BE49-F238E27FC236}">
                <a16:creationId xmlns:a16="http://schemas.microsoft.com/office/drawing/2014/main" id="{1B9F69A8-E5C2-44E8-9774-40412953AA52}"/>
              </a:ext>
            </a:extLst>
          </p:cNvPr>
          <p:cNvSpPr>
            <a:spLocks noChangeArrowheads="1"/>
          </p:cNvSpPr>
          <p:nvPr/>
        </p:nvSpPr>
        <p:spPr bwMode="auto">
          <a:xfrm>
            <a:off x="4140126" y="4735777"/>
            <a:ext cx="4224338" cy="620712"/>
          </a:xfrm>
          <a:prstGeom prst="roundRect">
            <a:avLst>
              <a:gd name="adj" fmla="val 16667"/>
            </a:avLst>
          </a:prstGeom>
          <a:solidFill>
            <a:srgbClr val="B9D0BC"/>
          </a:solidFill>
          <a:ln>
            <a:noFill/>
          </a:ln>
          <a:extLst>
            <a:ext uri="{91240B29-F687-4F45-9708-019B960494DF}">
              <a14:hiddenLine xmlns:a14="http://schemas.microsoft.com/office/drawing/2010/main" w="9525">
                <a:solidFill>
                  <a:srgbClr val="000000"/>
                </a:solidFill>
                <a:round/>
                <a:headEnd/>
                <a:tailEnd/>
              </a14:hiddenLine>
            </a:ext>
          </a:extLst>
        </p:spPr>
        <p:txBody>
          <a:bodyPr lIns="72000" tIns="72000" rIns="72000" bIns="72000">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srgbClr val="1C1C1C"/>
                </a:solidFill>
                <a:effectLst/>
                <a:uLnTx/>
                <a:uFillTx/>
                <a:latin typeface="Twinkl" pitchFamily="2" charset="0"/>
                <a:ea typeface="+mn-ea"/>
                <a:cs typeface="+mn-cs"/>
              </a:rPr>
              <a:t>When we are proud of something.</a:t>
            </a:r>
          </a:p>
        </p:txBody>
      </p:sp>
      <p:sp>
        <p:nvSpPr>
          <p:cNvPr id="4" name="Rectangle: Rounded Corners 3">
            <a:extLst>
              <a:ext uri="{FF2B5EF4-FFF2-40B4-BE49-F238E27FC236}">
                <a16:creationId xmlns:a16="http://schemas.microsoft.com/office/drawing/2014/main" id="{FFE661AF-78CC-4C59-A4BC-5E7051CE4C3C}"/>
              </a:ext>
            </a:extLst>
          </p:cNvPr>
          <p:cNvSpPr>
            <a:spLocks noChangeArrowheads="1"/>
          </p:cNvSpPr>
          <p:nvPr/>
        </p:nvSpPr>
        <p:spPr bwMode="auto">
          <a:xfrm>
            <a:off x="4427464" y="3991239"/>
            <a:ext cx="3937000" cy="620713"/>
          </a:xfrm>
          <a:prstGeom prst="roundRect">
            <a:avLst>
              <a:gd name="adj" fmla="val 16667"/>
            </a:avLst>
          </a:prstGeom>
          <a:solidFill>
            <a:srgbClr val="08743A"/>
          </a:solidFill>
          <a:ln>
            <a:noFill/>
          </a:ln>
          <a:extLst>
            <a:ext uri="{91240B29-F687-4F45-9708-019B960494DF}">
              <a14:hiddenLine xmlns:a14="http://schemas.microsoft.com/office/drawing/2010/main" w="9525">
                <a:solidFill>
                  <a:srgbClr val="000000"/>
                </a:solidFill>
                <a:round/>
                <a:headEnd/>
                <a:tailEnd/>
              </a14:hiddenLine>
            </a:ext>
          </a:extLst>
        </p:spPr>
        <p:txBody>
          <a:bodyPr lIns="72000" tIns="72000" rIns="72000" bIns="72000">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prstClr val="white"/>
                </a:solidFill>
                <a:effectLst/>
                <a:uLnTx/>
                <a:uFillTx/>
                <a:latin typeface="Twinkl" pitchFamily="2" charset="0"/>
                <a:ea typeface="+mn-ea"/>
                <a:cs typeface="+mn-cs"/>
              </a:rPr>
              <a:t>When we want to go somewhere.</a:t>
            </a:r>
          </a:p>
        </p:txBody>
      </p:sp>
      <p:sp>
        <p:nvSpPr>
          <p:cNvPr id="6" name="Rectangle: Rounded Corners 5">
            <a:extLst>
              <a:ext uri="{FF2B5EF4-FFF2-40B4-BE49-F238E27FC236}">
                <a16:creationId xmlns:a16="http://schemas.microsoft.com/office/drawing/2014/main" id="{D985228C-8034-49E5-B16A-521C24FD4E10}"/>
              </a:ext>
            </a:extLst>
          </p:cNvPr>
          <p:cNvSpPr>
            <a:spLocks noChangeArrowheads="1"/>
          </p:cNvSpPr>
          <p:nvPr/>
        </p:nvSpPr>
        <p:spPr bwMode="auto">
          <a:xfrm>
            <a:off x="5276776" y="3303852"/>
            <a:ext cx="3087688" cy="620712"/>
          </a:xfrm>
          <a:prstGeom prst="roundRect">
            <a:avLst>
              <a:gd name="adj" fmla="val 16667"/>
            </a:avLst>
          </a:prstGeom>
          <a:solidFill>
            <a:srgbClr val="B9D0BC"/>
          </a:solidFill>
          <a:ln>
            <a:noFill/>
          </a:ln>
          <a:extLst>
            <a:ext uri="{91240B29-F687-4F45-9708-019B960494DF}">
              <a14:hiddenLine xmlns:a14="http://schemas.microsoft.com/office/drawing/2010/main" w="9525">
                <a:solidFill>
                  <a:srgbClr val="000000"/>
                </a:solidFill>
                <a:round/>
                <a:headEnd/>
                <a:tailEnd/>
              </a14:hiddenLine>
            </a:ext>
          </a:extLst>
        </p:spPr>
        <p:txBody>
          <a:bodyPr lIns="72000" tIns="72000" rIns="72000" bIns="72000">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srgbClr val="1C1C1C"/>
                </a:solidFill>
                <a:effectLst/>
                <a:uLnTx/>
                <a:uFillTx/>
                <a:latin typeface="Twinkl" pitchFamily="2" charset="0"/>
                <a:ea typeface="+mn-ea"/>
                <a:cs typeface="+mn-cs"/>
              </a:rPr>
              <a:t>When we are hungry.</a:t>
            </a:r>
          </a:p>
        </p:txBody>
      </p:sp>
      <p:sp>
        <p:nvSpPr>
          <p:cNvPr id="7" name="Rectangle: Rounded Corners 6">
            <a:extLst>
              <a:ext uri="{FF2B5EF4-FFF2-40B4-BE49-F238E27FC236}">
                <a16:creationId xmlns:a16="http://schemas.microsoft.com/office/drawing/2014/main" id="{6F3EDABD-A439-4DAF-AE4E-DCB9FBD63F35}"/>
              </a:ext>
            </a:extLst>
          </p:cNvPr>
          <p:cNvSpPr>
            <a:spLocks noChangeArrowheads="1"/>
          </p:cNvSpPr>
          <p:nvPr/>
        </p:nvSpPr>
        <p:spPr bwMode="auto">
          <a:xfrm>
            <a:off x="755650" y="5456502"/>
            <a:ext cx="3945062" cy="620712"/>
          </a:xfrm>
          <a:prstGeom prst="roundRect">
            <a:avLst>
              <a:gd name="adj" fmla="val 16667"/>
            </a:avLst>
          </a:prstGeom>
          <a:solidFill>
            <a:srgbClr val="B9D0BC"/>
          </a:solidFill>
          <a:ln>
            <a:noFill/>
          </a:ln>
        </p:spPr>
        <p:txBody>
          <a:bodyPr wrap="square" lIns="72000" tIns="72000" rIns="72000" bIns="72000">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srgbClr val="1C1C1C"/>
                </a:solidFill>
                <a:effectLst/>
                <a:uLnTx/>
                <a:uFillTx/>
                <a:latin typeface="Twinkl" pitchFamily="2" charset="0"/>
                <a:ea typeface="+mn-ea"/>
                <a:cs typeface="+mn-cs"/>
              </a:rPr>
              <a:t>When we want to play a game.</a:t>
            </a:r>
          </a:p>
        </p:txBody>
      </p:sp>
      <p:sp>
        <p:nvSpPr>
          <p:cNvPr id="9" name="Rectangle: Rounded Corners 8">
            <a:extLst>
              <a:ext uri="{FF2B5EF4-FFF2-40B4-BE49-F238E27FC236}">
                <a16:creationId xmlns:a16="http://schemas.microsoft.com/office/drawing/2014/main" id="{EE6691F7-FA5D-4708-A956-E963F0B5EBD0}"/>
              </a:ext>
            </a:extLst>
          </p:cNvPr>
          <p:cNvSpPr>
            <a:spLocks noChangeArrowheads="1"/>
          </p:cNvSpPr>
          <p:nvPr/>
        </p:nvSpPr>
        <p:spPr bwMode="auto">
          <a:xfrm>
            <a:off x="755576" y="4737364"/>
            <a:ext cx="3240088" cy="620713"/>
          </a:xfrm>
          <a:prstGeom prst="roundRect">
            <a:avLst>
              <a:gd name="adj" fmla="val 16667"/>
            </a:avLst>
          </a:prstGeom>
          <a:solidFill>
            <a:srgbClr val="08743A"/>
          </a:solidFill>
          <a:ln>
            <a:noFill/>
          </a:ln>
          <a:extLst>
            <a:ext uri="{91240B29-F687-4F45-9708-019B960494DF}">
              <a14:hiddenLine xmlns:a14="http://schemas.microsoft.com/office/drawing/2010/main" w="9525">
                <a:solidFill>
                  <a:srgbClr val="000000"/>
                </a:solidFill>
                <a:round/>
                <a:headEnd/>
                <a:tailEnd/>
              </a14:hiddenLine>
            </a:ext>
          </a:extLst>
        </p:spPr>
        <p:txBody>
          <a:bodyPr lIns="72000" tIns="72000" rIns="72000" bIns="72000">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prstClr val="white"/>
                </a:solidFill>
                <a:effectLst/>
                <a:uLnTx/>
                <a:uFillTx/>
                <a:latin typeface="Twinkl" pitchFamily="2" charset="0"/>
                <a:ea typeface="+mn-ea"/>
                <a:cs typeface="+mn-cs"/>
              </a:rPr>
              <a:t>When we are feeling happy.</a:t>
            </a:r>
          </a:p>
        </p:txBody>
      </p:sp>
      <p:sp>
        <p:nvSpPr>
          <p:cNvPr id="10" name="Rectangle: Rounded Corners 9">
            <a:extLst>
              <a:ext uri="{FF2B5EF4-FFF2-40B4-BE49-F238E27FC236}">
                <a16:creationId xmlns:a16="http://schemas.microsoft.com/office/drawing/2014/main" id="{B93A80F1-0CD5-49B0-8BA6-3F30B2C13EBE}"/>
              </a:ext>
            </a:extLst>
          </p:cNvPr>
          <p:cNvSpPr>
            <a:spLocks noChangeArrowheads="1"/>
          </p:cNvSpPr>
          <p:nvPr/>
        </p:nvSpPr>
        <p:spPr bwMode="auto">
          <a:xfrm>
            <a:off x="755576" y="3992827"/>
            <a:ext cx="3576638" cy="620712"/>
          </a:xfrm>
          <a:prstGeom prst="roundRect">
            <a:avLst>
              <a:gd name="adj" fmla="val 16667"/>
            </a:avLst>
          </a:prstGeom>
          <a:solidFill>
            <a:srgbClr val="B9D0BC"/>
          </a:solidFill>
          <a:ln>
            <a:noFill/>
          </a:ln>
          <a:extLst>
            <a:ext uri="{91240B29-F687-4F45-9708-019B960494DF}">
              <a14:hiddenLine xmlns:a14="http://schemas.microsoft.com/office/drawing/2010/main" w="9525">
                <a:solidFill>
                  <a:srgbClr val="000000"/>
                </a:solidFill>
                <a:round/>
                <a:headEnd/>
                <a:tailEnd/>
              </a14:hiddenLine>
            </a:ext>
          </a:extLst>
        </p:spPr>
        <p:txBody>
          <a:bodyPr lIns="72000" tIns="72000" rIns="72000" bIns="72000">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srgbClr val="1C1C1C"/>
                </a:solidFill>
                <a:effectLst/>
                <a:uLnTx/>
                <a:uFillTx/>
                <a:latin typeface="Twinkl" pitchFamily="2" charset="0"/>
                <a:ea typeface="+mn-ea"/>
                <a:cs typeface="+mn-cs"/>
              </a:rPr>
              <a:t>When we are feeling sad.</a:t>
            </a:r>
          </a:p>
        </p:txBody>
      </p:sp>
      <p:sp>
        <p:nvSpPr>
          <p:cNvPr id="11" name="Rectangle: Rounded Corners 10">
            <a:extLst>
              <a:ext uri="{FF2B5EF4-FFF2-40B4-BE49-F238E27FC236}">
                <a16:creationId xmlns:a16="http://schemas.microsoft.com/office/drawing/2014/main" id="{34261341-3D2D-470B-BE6E-84D73AEB2613}"/>
              </a:ext>
            </a:extLst>
          </p:cNvPr>
          <p:cNvSpPr>
            <a:spLocks noChangeArrowheads="1"/>
          </p:cNvSpPr>
          <p:nvPr/>
        </p:nvSpPr>
        <p:spPr bwMode="auto">
          <a:xfrm>
            <a:off x="755576" y="3305439"/>
            <a:ext cx="4429125" cy="620575"/>
          </a:xfrm>
          <a:prstGeom prst="roundRect">
            <a:avLst>
              <a:gd name="adj" fmla="val 16667"/>
            </a:avLst>
          </a:prstGeom>
          <a:solidFill>
            <a:srgbClr val="08743A"/>
          </a:solidFill>
          <a:ln>
            <a:noFill/>
          </a:ln>
          <a:extLst>
            <a:ext uri="{91240B29-F687-4F45-9708-019B960494DF}">
              <a14:hiddenLine xmlns:a14="http://schemas.microsoft.com/office/drawing/2010/main" w="9525">
                <a:solidFill>
                  <a:srgbClr val="000000"/>
                </a:solidFill>
                <a:round/>
                <a:headEnd/>
                <a:tailEnd/>
              </a14:hiddenLine>
            </a:ext>
          </a:extLst>
        </p:spPr>
        <p:txBody>
          <a:bodyPr lIns="72000" tIns="72000" rIns="72000" bIns="72000">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prstClr val="white"/>
                </a:solidFill>
                <a:effectLst/>
                <a:uLnTx/>
                <a:uFillTx/>
                <a:latin typeface="Twinkl" pitchFamily="2" charset="0"/>
                <a:ea typeface="+mn-ea"/>
                <a:cs typeface="+mn-cs"/>
              </a:rPr>
              <a:t>When we are worried about something.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Right)">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strips(downRight)">
                                      <p:cBhvr>
                                        <p:cTn id="17" dur="5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strips(downLeft)">
                                      <p:cBhvr>
                                        <p:cTn id="22" dur="5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strips(downRight)">
                                      <p:cBhvr>
                                        <p:cTn id="27" dur="5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strips(downLeft)">
                                      <p:cBhvr>
                                        <p:cTn id="32" dur="500"/>
                                        <p:tgtEl>
                                          <p:spTgt spid="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strips(downLeft)">
                                      <p:cBhvr>
                                        <p:cTn id="37" dur="500"/>
                                        <p:tgtEl>
                                          <p:spTgt spid="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8" presetClass="entr" presetSubtype="6"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strips(downRight)">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7" grpId="0" animBg="1"/>
      <p:bldP spid="9"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F5C7AC1D-ABDD-472B-BF83-783F19328EE8}"/>
              </a:ext>
            </a:extLst>
          </p:cNvPr>
          <p:cNvSpPr>
            <a:spLocks noGrp="1" noChangeArrowheads="1"/>
          </p:cNvSpPr>
          <p:nvPr>
            <p:ph type="title"/>
          </p:nvPr>
        </p:nvSpPr>
        <p:spPr>
          <a:xfrm>
            <a:off x="457200" y="573088"/>
            <a:ext cx="8220075" cy="993775"/>
          </a:xfrm>
        </p:spPr>
        <p:txBody>
          <a:bodyPr/>
          <a:lstStyle/>
          <a:p>
            <a:pPr algn="ctr" eaLnBrk="1" hangingPunct="1"/>
            <a:r>
              <a:rPr lang="en-GB" altLang="en-US"/>
              <a:t>When We Need</a:t>
            </a:r>
            <a:br>
              <a:rPr lang="en-GB" altLang="en-US"/>
            </a:br>
            <a:r>
              <a:rPr lang="en-GB" altLang="en-US"/>
              <a:t>Our Families</a:t>
            </a:r>
          </a:p>
        </p:txBody>
      </p:sp>
      <p:pic>
        <p:nvPicPr>
          <p:cNvPr id="18435" name="Whole Class">
            <a:extLst>
              <a:ext uri="{FF2B5EF4-FFF2-40B4-BE49-F238E27FC236}">
                <a16:creationId xmlns:a16="http://schemas.microsoft.com/office/drawing/2014/main" id="{4CBB70F2-6199-4250-A45B-A97F9D150B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3325"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Rounded Corners 5">
            <a:extLst>
              <a:ext uri="{FF2B5EF4-FFF2-40B4-BE49-F238E27FC236}">
                <a16:creationId xmlns:a16="http://schemas.microsoft.com/office/drawing/2014/main" id="{AFEA2AF8-6B32-48A2-974A-6AC33708A40B}"/>
              </a:ext>
            </a:extLst>
          </p:cNvPr>
          <p:cNvSpPr>
            <a:spLocks noChangeArrowheads="1"/>
          </p:cNvSpPr>
          <p:nvPr/>
        </p:nvSpPr>
        <p:spPr bwMode="auto">
          <a:xfrm>
            <a:off x="755650" y="4360863"/>
            <a:ext cx="7632700" cy="854075"/>
          </a:xfrm>
          <a:prstGeom prst="roundRect">
            <a:avLst>
              <a:gd name="adj" fmla="val 16667"/>
            </a:avLst>
          </a:prstGeom>
          <a:solidFill>
            <a:srgbClr val="08743A"/>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prstClr val="white"/>
                </a:solidFill>
                <a:effectLst/>
                <a:uLnTx/>
                <a:uFillTx/>
                <a:latin typeface="Twinkl" pitchFamily="2" charset="0"/>
                <a:ea typeface="Roboto" panose="02000000000000000000" pitchFamily="2" charset="0"/>
              </a:rPr>
              <a:t>Can you think of any other times when we might need the special people in our family?</a:t>
            </a:r>
          </a:p>
        </p:txBody>
      </p:sp>
      <p:sp>
        <p:nvSpPr>
          <p:cNvPr id="17415" name="Rectangle 6">
            <a:extLst>
              <a:ext uri="{FF2B5EF4-FFF2-40B4-BE49-F238E27FC236}">
                <a16:creationId xmlns:a16="http://schemas.microsoft.com/office/drawing/2014/main" id="{0294EE89-AFE4-4F88-872D-EBE7AF25CD77}"/>
              </a:ext>
            </a:extLst>
          </p:cNvPr>
          <p:cNvSpPr>
            <a:spLocks noChangeArrowheads="1"/>
          </p:cNvSpPr>
          <p:nvPr/>
        </p:nvSpPr>
        <p:spPr bwMode="auto">
          <a:xfrm>
            <a:off x="755650" y="5334000"/>
            <a:ext cx="7632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srgbClr val="1C1C1C"/>
                </a:solidFill>
                <a:effectLst/>
                <a:uLnTx/>
                <a:uFillTx/>
                <a:latin typeface="Twinkl" pitchFamily="2" charset="0"/>
                <a:ea typeface="Roboto" panose="02000000000000000000" pitchFamily="2" charset="0"/>
              </a:rPr>
              <a:t>Families can go through challenging times. It is important to talk to someone we trust if we are worried about anything at all.</a:t>
            </a:r>
          </a:p>
        </p:txBody>
      </p:sp>
      <p:pic>
        <p:nvPicPr>
          <p:cNvPr id="18438" name="Picture 2">
            <a:extLst>
              <a:ext uri="{FF2B5EF4-FFF2-40B4-BE49-F238E27FC236}">
                <a16:creationId xmlns:a16="http://schemas.microsoft.com/office/drawing/2014/main" id="{FFFD84F0-5457-4B3D-B692-8DA6F5FD14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b="33595"/>
          <a:stretch>
            <a:fillRect/>
          </a:stretch>
        </p:blipFill>
        <p:spPr bwMode="auto">
          <a:xfrm>
            <a:off x="2486025" y="1701800"/>
            <a:ext cx="4162425" cy="265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415">
                                            <p:txEl>
                                              <p:pRg st="0" end="0"/>
                                            </p:txEl>
                                          </p:spTgt>
                                        </p:tgtEl>
                                        <p:attrNameLst>
                                          <p:attrName>style.visibility</p:attrName>
                                        </p:attrNameLst>
                                      </p:cBhvr>
                                      <p:to>
                                        <p:strVal val="visible"/>
                                      </p:to>
                                    </p:set>
                                    <p:animEffect transition="in" filter="fade">
                                      <p:cBhvr>
                                        <p:cTn id="7" dur="500"/>
                                        <p:tgtEl>
                                          <p:spTgt spid="174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F5C7AC1D-ABDD-472B-BF83-783F19328EE8}"/>
              </a:ext>
            </a:extLst>
          </p:cNvPr>
          <p:cNvSpPr>
            <a:spLocks noGrp="1" noChangeArrowheads="1"/>
          </p:cNvSpPr>
          <p:nvPr>
            <p:ph type="title"/>
          </p:nvPr>
        </p:nvSpPr>
        <p:spPr>
          <a:xfrm>
            <a:off x="457200" y="573088"/>
            <a:ext cx="8220075" cy="993775"/>
          </a:xfrm>
        </p:spPr>
        <p:txBody>
          <a:bodyPr/>
          <a:lstStyle/>
          <a:p>
            <a:pPr algn="ctr" eaLnBrk="1" hangingPunct="1"/>
            <a:r>
              <a:rPr lang="en-GB" altLang="en-US"/>
              <a:t>When We Need</a:t>
            </a:r>
            <a:br>
              <a:rPr lang="en-GB" altLang="en-US"/>
            </a:br>
            <a:r>
              <a:rPr lang="en-GB" altLang="en-US"/>
              <a:t>Our Families</a:t>
            </a:r>
          </a:p>
        </p:txBody>
      </p:sp>
      <p:pic>
        <p:nvPicPr>
          <p:cNvPr id="18435" name="Whole Class">
            <a:extLst>
              <a:ext uri="{FF2B5EF4-FFF2-40B4-BE49-F238E27FC236}">
                <a16:creationId xmlns:a16="http://schemas.microsoft.com/office/drawing/2014/main" id="{4CBB70F2-6199-4250-A45B-A97F9D150B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3325"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55650" y="1601755"/>
            <a:ext cx="7632700" cy="64633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pitchFamily="2" charset="0"/>
                <a:ea typeface="+mn-ea"/>
                <a:cs typeface="+mn-cs"/>
              </a:rPr>
              <a:t>Sometimes, something happens in a family that makes a person feel worried, uncomfortable or unsafe. </a:t>
            </a:r>
          </a:p>
        </p:txBody>
      </p:sp>
      <p:sp>
        <p:nvSpPr>
          <p:cNvPr id="10" name="Rectangle: Rounded Corners 10">
            <a:extLst>
              <a:ext uri="{FF2B5EF4-FFF2-40B4-BE49-F238E27FC236}">
                <a16:creationId xmlns:a16="http://schemas.microsoft.com/office/drawing/2014/main" id="{BFF60769-0578-4881-B47B-16900180667D}"/>
              </a:ext>
            </a:extLst>
          </p:cNvPr>
          <p:cNvSpPr>
            <a:spLocks noChangeArrowheads="1"/>
          </p:cNvSpPr>
          <p:nvPr/>
        </p:nvSpPr>
        <p:spPr bwMode="auto">
          <a:xfrm>
            <a:off x="755650" y="2276712"/>
            <a:ext cx="7632700" cy="854075"/>
          </a:xfrm>
          <a:prstGeom prst="roundRect">
            <a:avLst>
              <a:gd name="adj" fmla="val 16667"/>
            </a:avLst>
          </a:prstGeom>
          <a:solidFill>
            <a:srgbClr val="08743A"/>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prstClr val="white"/>
                </a:solidFill>
                <a:effectLst/>
                <a:uLnTx/>
                <a:uFillTx/>
                <a:latin typeface="Twinkl" pitchFamily="2" charset="0"/>
                <a:ea typeface="Roboto" panose="02000000000000000000" pitchFamily="2" charset="0"/>
              </a:rPr>
              <a:t>This might be when someone is hurt or touched in a way that doesn't feel OK. If this happens, it is important to tell a trusted adult about it. </a:t>
            </a:r>
          </a:p>
        </p:txBody>
      </p:sp>
      <p:sp>
        <p:nvSpPr>
          <p:cNvPr id="11" name="Rectangle: Rounded Corners 7">
            <a:extLst>
              <a:ext uri="{FF2B5EF4-FFF2-40B4-BE49-F238E27FC236}">
                <a16:creationId xmlns:a16="http://schemas.microsoft.com/office/drawing/2014/main" id="{A1674960-3649-4E44-B072-B558C8BAE57B}"/>
              </a:ext>
            </a:extLst>
          </p:cNvPr>
          <p:cNvSpPr>
            <a:spLocks noChangeArrowheads="1"/>
          </p:cNvSpPr>
          <p:nvPr/>
        </p:nvSpPr>
        <p:spPr bwMode="auto">
          <a:xfrm>
            <a:off x="3273135" y="3509126"/>
            <a:ext cx="3027057" cy="2386581"/>
          </a:xfrm>
          <a:prstGeom prst="roundRect">
            <a:avLst>
              <a:gd name="adj" fmla="val 16667"/>
            </a:avLst>
          </a:prstGeom>
          <a:solidFill>
            <a:srgbClr val="B9D0BC"/>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srgbClr val="1C1C1C"/>
                </a:solidFill>
                <a:effectLst/>
                <a:uLnTx/>
                <a:uFillTx/>
                <a:latin typeface="Twinkl" pitchFamily="2" charset="0"/>
                <a:ea typeface="Roboto" panose="02000000000000000000" pitchFamily="2" charset="0"/>
              </a:rPr>
              <a:t>This could be another person in our family or a grown-up at school. Every child has the right to feel happy, healthy and safe at home with their family.</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513" y="3428999"/>
            <a:ext cx="2629942" cy="342900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9479" y="3027045"/>
            <a:ext cx="1802921" cy="3314236"/>
          </a:xfrm>
          <a:prstGeom prst="rect">
            <a:avLst/>
          </a:prstGeom>
        </p:spPr>
      </p:pic>
    </p:spTree>
    <p:extLst>
      <p:ext uri="{BB962C8B-B14F-4D97-AF65-F5344CB8AC3E}">
        <p14:creationId xmlns:p14="http://schemas.microsoft.com/office/powerpoint/2010/main" val="82733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290C442A-BDD7-4584-8443-0A2A92751C31}"/>
              </a:ext>
            </a:extLst>
          </p:cNvPr>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4" name="Rounded Rectangle 23">
            <a:extLst>
              <a:ext uri="{FF2B5EF4-FFF2-40B4-BE49-F238E27FC236}">
                <a16:creationId xmlns:a16="http://schemas.microsoft.com/office/drawing/2014/main" id="{A4291266-338C-4C13-908F-36112B7A6E19}"/>
              </a:ext>
            </a:extLst>
          </p:cNvPr>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11268" name="Title 1"/>
          <p:cNvSpPr txBox="1">
            <a:spLocks noChangeArrowheads="1"/>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eaLnBrk="1" hangingPunct="1">
              <a:spcBef>
                <a:spcPct val="0"/>
              </a:spcBef>
              <a:buFontTx/>
              <a:buNone/>
            </a:pPr>
            <a:r>
              <a:rPr lang="en-US" altLang="en-US" sz="3600" b="1" dirty="0">
                <a:solidFill>
                  <a:schemeClr val="tx1"/>
                </a:solidFill>
                <a:ea typeface="Roboto" panose="02000000000000000000" pitchFamily="2" charset="0"/>
              </a:rPr>
              <a:t>Success Criteria</a:t>
            </a:r>
          </a:p>
        </p:txBody>
      </p:sp>
      <p:sp>
        <p:nvSpPr>
          <p:cNvPr id="11269" name="Title 1"/>
          <p:cNvSpPr txBox="1">
            <a:spLocks noChangeArrowheads="1"/>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eaLnBrk="1" hangingPunct="1">
              <a:spcBef>
                <a:spcPct val="0"/>
              </a:spcBef>
              <a:buFontTx/>
              <a:buNone/>
            </a:pPr>
            <a:r>
              <a:rPr lang="en-US" altLang="en-US" sz="3600" b="1" dirty="0">
                <a:solidFill>
                  <a:schemeClr val="tx1"/>
                </a:solidFill>
                <a:ea typeface="Roboto" panose="02000000000000000000" pitchFamily="2" charset="0"/>
              </a:rPr>
              <a:t>Aim</a:t>
            </a:r>
          </a:p>
        </p:txBody>
      </p:sp>
      <p:sp>
        <p:nvSpPr>
          <p:cNvPr id="11270" name="Content Placeholder 15"/>
          <p:cNvSpPr>
            <a:spLocks noGrp="1" noChangeArrowheads="1"/>
          </p:cNvSpPr>
          <p:nvPr>
            <p:ph idx="1"/>
          </p:nvPr>
        </p:nvSpPr>
        <p:spPr>
          <a:xfrm>
            <a:off x="628650" y="1127125"/>
            <a:ext cx="7886700" cy="1409700"/>
          </a:xfrm>
        </p:spPr>
        <p:txBody>
          <a:bodyPr>
            <a:normAutofit/>
          </a:bodyPr>
          <a:lstStyle/>
          <a:p>
            <a:pPr eaLnBrk="1" hangingPunct="1"/>
            <a:r>
              <a:rPr lang="en-GB" altLang="en-US">
                <a:latin typeface="Twinkl" pitchFamily="2" charset="0"/>
              </a:rPr>
              <a:t>I can talk about the very important people in my life and explain why they are special.</a:t>
            </a:r>
          </a:p>
        </p:txBody>
      </p:sp>
      <p:sp>
        <p:nvSpPr>
          <p:cNvPr id="11271" name="Content Placeholder 15">
            <a:extLst>
              <a:ext uri="{FF2B5EF4-FFF2-40B4-BE49-F238E27FC236}">
                <a16:creationId xmlns:a16="http://schemas.microsoft.com/office/drawing/2014/main" id="{4805477E-91B5-4D6C-9B98-8E346ECF1D51}"/>
              </a:ext>
            </a:extLst>
          </p:cNvPr>
          <p:cNvSpPr txBox="1">
            <a:spLocks noChangeArrowheads="1"/>
          </p:cNvSpPr>
          <p:nvPr/>
        </p:nvSpPr>
        <p:spPr bwMode="auto">
          <a:xfrm>
            <a:off x="628650" y="3467100"/>
            <a:ext cx="788670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80000" tIns="252000" rIns="252000" bIns="180000"/>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eaLnBrk="1" hangingPunct="1">
              <a:defRPr/>
            </a:pPr>
            <a:r>
              <a:rPr lang="en-GB" altLang="en-US" dirty="0">
                <a:latin typeface="+mn-lt"/>
                <a:ea typeface="Roboto" panose="02000000000000000000" pitchFamily="2" charset="0"/>
                <a:cs typeface="Sassoon Infant Rg" panose="02000503030000020003" pitchFamily="50" charset="0"/>
              </a:rPr>
              <a:t>I can identify how people show each other that they care.</a:t>
            </a:r>
          </a:p>
          <a:p>
            <a:pPr eaLnBrk="1" hangingPunct="1">
              <a:defRPr/>
            </a:pPr>
            <a:r>
              <a:rPr lang="en-GB" altLang="en-US" dirty="0">
                <a:latin typeface="+mn-lt"/>
                <a:ea typeface="Roboto" panose="02000000000000000000" pitchFamily="2" charset="0"/>
                <a:cs typeface="Sassoon Infant Rg" panose="02000503030000020003" pitchFamily="50" charset="0"/>
              </a:rPr>
              <a:t>I can write the characteristics of my VIPs to explain why they are special to me.</a:t>
            </a:r>
          </a:p>
          <a:p>
            <a:pPr eaLnBrk="1" hangingPunct="1">
              <a:defRPr/>
            </a:pPr>
            <a:r>
              <a:rPr lang="en-GB" altLang="en-US" dirty="0">
                <a:latin typeface="+mn-lt"/>
                <a:ea typeface="Roboto" panose="02000000000000000000" pitchFamily="2" charset="0"/>
                <a:cs typeface="Sassoon Infant Rg" panose="02000503030000020003" pitchFamily="50" charset="0"/>
              </a:rPr>
              <a:t>I can think about how I can be a VIP to others.</a:t>
            </a:r>
          </a:p>
        </p:txBody>
      </p:sp>
      <p:sp>
        <p:nvSpPr>
          <p:cNvPr id="11272" name="TextBox 21"/>
          <p:cNvSpPr txBox="1">
            <a:spLocks noChangeArrowheads="1"/>
          </p:cNvSpPr>
          <p:nvPr/>
        </p:nvSpPr>
        <p:spPr bwMode="auto">
          <a:xfrm>
            <a:off x="2483532" y="6245225"/>
            <a:ext cx="4176935" cy="105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eaLnBrk="1" hangingPunct="1">
              <a:buFont typeface="Arial" panose="020B0604020202020204" pitchFamily="34" charset="0"/>
              <a:buNone/>
            </a:pPr>
            <a:r>
              <a:rPr lang="en-GB" altLang="en-US" sz="800" baseline="30000" dirty="0">
                <a:solidFill>
                  <a:schemeClr val="tx1"/>
                </a:solidFill>
                <a:latin typeface="Roboto" panose="02000000000000000000" pitchFamily="2" charset="0"/>
                <a:ea typeface="Roboto" panose="02000000000000000000" pitchFamily="2" charset="0"/>
                <a:cs typeface="Arial" panose="020B0604020202020204" pitchFamily="34" charset="0"/>
              </a:rPr>
              <a:t>This resource is fully in line with the Learning Outcomes and Core Themes outlined in the PSHE Association’s </a:t>
            </a:r>
            <a:r>
              <a:rPr lang="en-GB" altLang="en-US" sz="800" b="1" u="sng" baseline="30000" dirty="0">
                <a:solidFill>
                  <a:schemeClr val="accent1"/>
                </a:solidFill>
                <a:latin typeface="Roboto" panose="02000000000000000000" pitchFamily="2" charset="0"/>
                <a:ea typeface="Roboto" panose="02000000000000000000" pitchFamily="2" charset="0"/>
                <a:cs typeface="Arial" panose="020B0604020202020204" pitchFamily="34" charset="0"/>
                <a:hlinkClick r:id="rId2"/>
              </a:rPr>
              <a:t>Programme of Study</a:t>
            </a:r>
            <a:r>
              <a:rPr lang="en-GB" altLang="en-US" sz="800" baseline="30000" dirty="0">
                <a:solidFill>
                  <a:schemeClr val="tx1"/>
                </a:solidFill>
                <a:latin typeface="Roboto" panose="02000000000000000000" pitchFamily="2" charset="0"/>
                <a:ea typeface="Roboto" panose="02000000000000000000" pitchFamily="2" charset="0"/>
                <a:cs typeface="Arial" panose="020B0604020202020204" pitchFamily="34" charset="0"/>
              </a:rPr>
              <a: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9750" y="1408113"/>
            <a:ext cx="7848600" cy="4900612"/>
          </a:xfrm>
          <a:prstGeom prst="roundRect">
            <a:avLst>
              <a:gd name="adj" fmla="val 3228"/>
            </a:avLst>
          </a:prstGeom>
          <a:solidFill>
            <a:srgbClr val="B9D0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pic>
        <p:nvPicPr>
          <p:cNvPr id="19463" name="Picture 11">
            <a:extLst>
              <a:ext uri="{FF2B5EF4-FFF2-40B4-BE49-F238E27FC236}">
                <a16:creationId xmlns:a16="http://schemas.microsoft.com/office/drawing/2014/main" id="{363733DE-2F30-406B-9E9A-5498D5747F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4880115" y="1582090"/>
            <a:ext cx="3265390" cy="461774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458" name="Title 1">
            <a:extLst>
              <a:ext uri="{FF2B5EF4-FFF2-40B4-BE49-F238E27FC236}">
                <a16:creationId xmlns:a16="http://schemas.microsoft.com/office/drawing/2014/main" id="{E5B23743-336C-4875-AACF-6BD51B1E7DDE}"/>
              </a:ext>
            </a:extLst>
          </p:cNvPr>
          <p:cNvSpPr>
            <a:spLocks noGrp="1" noChangeArrowheads="1"/>
          </p:cNvSpPr>
          <p:nvPr>
            <p:ph type="title"/>
          </p:nvPr>
        </p:nvSpPr>
        <p:spPr>
          <a:xfrm>
            <a:off x="457200" y="479425"/>
            <a:ext cx="8220075" cy="993775"/>
          </a:xfrm>
        </p:spPr>
        <p:txBody>
          <a:bodyPr/>
          <a:lstStyle/>
          <a:p>
            <a:pPr eaLnBrk="1" hangingPunct="1"/>
            <a:r>
              <a:rPr lang="en-GB" altLang="en-US"/>
              <a:t>My Family</a:t>
            </a:r>
          </a:p>
        </p:txBody>
      </p:sp>
      <p:grpSp>
        <p:nvGrpSpPr>
          <p:cNvPr id="3" name="Group 2">
            <a:extLst>
              <a:ext uri="{FF2B5EF4-FFF2-40B4-BE49-F238E27FC236}">
                <a16:creationId xmlns:a16="http://schemas.microsoft.com/office/drawing/2014/main" id="{F01E6286-370A-466C-9C8D-2E2535692464}"/>
              </a:ext>
            </a:extLst>
          </p:cNvPr>
          <p:cNvGrpSpPr/>
          <p:nvPr/>
        </p:nvGrpSpPr>
        <p:grpSpPr>
          <a:xfrm>
            <a:off x="5025239" y="5157192"/>
            <a:ext cx="1501582" cy="1501582"/>
            <a:chOff x="4788025" y="4522833"/>
            <a:chExt cx="1569992" cy="1569992"/>
          </a:xfrm>
          <a:solidFill>
            <a:srgbClr val="F08115"/>
          </a:solidFill>
        </p:grpSpPr>
        <p:sp>
          <p:nvSpPr>
            <p:cNvPr id="4" name="Oval 3">
              <a:hlinkClick r:id="rId3" action="ppaction://hlinksldjump"/>
              <a:extLst>
                <a:ext uri="{FF2B5EF4-FFF2-40B4-BE49-F238E27FC236}">
                  <a16:creationId xmlns:a16="http://schemas.microsoft.com/office/drawing/2014/main" id="{95B8ECCD-E8B9-4138-9E97-ECFE5AB3809A}"/>
                </a:ext>
              </a:extLst>
            </p:cNvPr>
            <p:cNvSpPr/>
            <p:nvPr/>
          </p:nvSpPr>
          <p:spPr>
            <a:xfrm>
              <a:off x="4788025" y="4522833"/>
              <a:ext cx="1569992" cy="156999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Twinkl"/>
                <a:ea typeface="+mn-ea"/>
                <a:cs typeface="+mn-cs"/>
              </a:endParaRPr>
            </a:p>
          </p:txBody>
        </p:sp>
        <p:sp>
          <p:nvSpPr>
            <p:cNvPr id="5" name="Rectangle 4">
              <a:hlinkClick r:id="rId3" action="ppaction://hlinksldjump"/>
              <a:extLst>
                <a:ext uri="{FF2B5EF4-FFF2-40B4-BE49-F238E27FC236}">
                  <a16:creationId xmlns:a16="http://schemas.microsoft.com/office/drawing/2014/main" id="{8299E618-64D9-4EA4-945F-C42003AB7F71}"/>
                </a:ext>
              </a:extLst>
            </p:cNvPr>
            <p:cNvSpPr/>
            <p:nvPr/>
          </p:nvSpPr>
          <p:spPr>
            <a:xfrm>
              <a:off x="4788025" y="5184718"/>
              <a:ext cx="1569992" cy="246221"/>
            </a:xfrm>
            <a:prstGeom prst="rect">
              <a:avLst/>
            </a:prstGeom>
            <a:noFill/>
          </p:spPr>
          <p:txBody>
            <a:bodyPr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Twinkl"/>
                  <a:ea typeface="+mn-ea"/>
                  <a:cs typeface="+mn-cs"/>
                </a:rPr>
                <a:t>Consolidating</a:t>
              </a:r>
            </a:p>
          </p:txBody>
        </p:sp>
      </p:grpSp>
      <p:grpSp>
        <p:nvGrpSpPr>
          <p:cNvPr id="6" name="Group 5">
            <a:extLst>
              <a:ext uri="{FF2B5EF4-FFF2-40B4-BE49-F238E27FC236}">
                <a16:creationId xmlns:a16="http://schemas.microsoft.com/office/drawing/2014/main" id="{6E3862CD-A0EB-4F6C-85E3-4B99D74E8061}"/>
              </a:ext>
            </a:extLst>
          </p:cNvPr>
          <p:cNvGrpSpPr/>
          <p:nvPr/>
        </p:nvGrpSpPr>
        <p:grpSpPr>
          <a:xfrm>
            <a:off x="6629034" y="5147637"/>
            <a:ext cx="1508553" cy="1501582"/>
            <a:chOff x="6574042" y="4512842"/>
            <a:chExt cx="1577281" cy="1569992"/>
          </a:xfrm>
          <a:solidFill>
            <a:srgbClr val="F08115"/>
          </a:solidFill>
        </p:grpSpPr>
        <p:sp>
          <p:nvSpPr>
            <p:cNvPr id="7" name="Oval 6">
              <a:hlinkClick r:id="rId4" action="ppaction://hlinksldjump"/>
              <a:extLst>
                <a:ext uri="{FF2B5EF4-FFF2-40B4-BE49-F238E27FC236}">
                  <a16:creationId xmlns:a16="http://schemas.microsoft.com/office/drawing/2014/main" id="{7414F672-1E95-45D5-898F-C2E5503AAAC9}"/>
                </a:ext>
              </a:extLst>
            </p:cNvPr>
            <p:cNvSpPr/>
            <p:nvPr/>
          </p:nvSpPr>
          <p:spPr>
            <a:xfrm>
              <a:off x="6574042" y="4512842"/>
              <a:ext cx="1569992" cy="156999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Twinkl"/>
                <a:ea typeface="+mn-ea"/>
                <a:cs typeface="+mn-cs"/>
              </a:endParaRPr>
            </a:p>
          </p:txBody>
        </p:sp>
        <p:sp>
          <p:nvSpPr>
            <p:cNvPr id="8" name="Rectangle 7">
              <a:hlinkClick r:id="rId4" action="ppaction://hlinksldjump"/>
              <a:extLst>
                <a:ext uri="{FF2B5EF4-FFF2-40B4-BE49-F238E27FC236}">
                  <a16:creationId xmlns:a16="http://schemas.microsoft.com/office/drawing/2014/main" id="{76D53D4D-F737-4986-957F-77428A1ED14E}"/>
                </a:ext>
              </a:extLst>
            </p:cNvPr>
            <p:cNvSpPr/>
            <p:nvPr/>
          </p:nvSpPr>
          <p:spPr>
            <a:xfrm>
              <a:off x="6581331" y="5184718"/>
              <a:ext cx="1569992" cy="246221"/>
            </a:xfrm>
            <a:prstGeom prst="rect">
              <a:avLst/>
            </a:prstGeom>
            <a:noFill/>
            <a:ln>
              <a:noFill/>
            </a:ln>
          </p:spPr>
          <p:txBody>
            <a:bodyPr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Twinkl"/>
                  <a:ea typeface="+mn-ea"/>
                  <a:cs typeface="+mn-cs"/>
                </a:rPr>
                <a:t>Reflecting </a:t>
              </a:r>
            </a:p>
          </p:txBody>
        </p:sp>
      </p:grpSp>
      <p:pic>
        <p:nvPicPr>
          <p:cNvPr id="19461" name="Individual Work">
            <a:extLst>
              <a:ext uri="{FF2B5EF4-FFF2-40B4-BE49-F238E27FC236}">
                <a16:creationId xmlns:a16="http://schemas.microsoft.com/office/drawing/2014/main" id="{BAB0A576-1B1F-4606-8517-A00F363CB0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0650" y="544513"/>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9">
            <a:extLst>
              <a:ext uri="{FF2B5EF4-FFF2-40B4-BE49-F238E27FC236}">
                <a16:creationId xmlns:a16="http://schemas.microsoft.com/office/drawing/2014/main" id="{A0252E84-1B78-42BD-8C17-CBA54D7CFDBD}"/>
              </a:ext>
            </a:extLst>
          </p:cNvPr>
          <p:cNvSpPr>
            <a:spLocks noChangeArrowheads="1"/>
          </p:cNvSpPr>
          <p:nvPr/>
        </p:nvSpPr>
        <p:spPr bwMode="auto">
          <a:xfrm>
            <a:off x="755650" y="1585055"/>
            <a:ext cx="381635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srgbClr val="1C1C1C"/>
                </a:solidFill>
                <a:effectLst/>
                <a:uLnTx/>
                <a:uFillTx/>
                <a:latin typeface="Twinkl" pitchFamily="2" charset="0"/>
                <a:ea typeface="Roboto" panose="02000000000000000000" pitchFamily="2" charset="0"/>
              </a:rPr>
              <a:t>Our families are all different — we need them in lots of different ways and the people in them are important to us for lots of different reasons.</a:t>
            </a:r>
          </a:p>
        </p:txBody>
      </p:sp>
      <p:sp>
        <p:nvSpPr>
          <p:cNvPr id="19464" name="Rectangle: Rounded Corners 12">
            <a:extLst>
              <a:ext uri="{FF2B5EF4-FFF2-40B4-BE49-F238E27FC236}">
                <a16:creationId xmlns:a16="http://schemas.microsoft.com/office/drawing/2014/main" id="{36A38F27-3C48-4EB1-B2A9-04315BFC7EBF}"/>
              </a:ext>
            </a:extLst>
          </p:cNvPr>
          <p:cNvSpPr>
            <a:spLocks noChangeArrowheads="1"/>
          </p:cNvSpPr>
          <p:nvPr/>
        </p:nvSpPr>
        <p:spPr bwMode="auto">
          <a:xfrm>
            <a:off x="749301" y="4629523"/>
            <a:ext cx="3763274" cy="116071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srgbClr val="1C1C1C"/>
                </a:solidFill>
                <a:effectLst/>
                <a:uLnTx/>
                <a:uFillTx/>
                <a:latin typeface="Twinkl" pitchFamily="2" charset="0"/>
                <a:ea typeface="Roboto" panose="02000000000000000000" pitchFamily="2" charset="0"/>
              </a:rPr>
              <a:t>After you have finished, share your work with the class, if you feel happy to do so.</a:t>
            </a:r>
          </a:p>
        </p:txBody>
      </p:sp>
      <p:sp>
        <p:nvSpPr>
          <p:cNvPr id="19465" name="Rectangle: Rounded Corners 14">
            <a:extLst>
              <a:ext uri="{FF2B5EF4-FFF2-40B4-BE49-F238E27FC236}">
                <a16:creationId xmlns:a16="http://schemas.microsoft.com/office/drawing/2014/main" id="{AA031812-7E16-42A6-9529-B0CF60060B62}"/>
              </a:ext>
            </a:extLst>
          </p:cNvPr>
          <p:cNvSpPr>
            <a:spLocks noChangeArrowheads="1"/>
          </p:cNvSpPr>
          <p:nvPr/>
        </p:nvSpPr>
        <p:spPr bwMode="auto">
          <a:xfrm>
            <a:off x="742950" y="3117638"/>
            <a:ext cx="3826706" cy="1328023"/>
          </a:xfrm>
          <a:prstGeom prst="roundRect">
            <a:avLst>
              <a:gd name="adj" fmla="val 16667"/>
            </a:avLst>
          </a:prstGeom>
          <a:solidFill>
            <a:srgbClr val="08743A"/>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prstClr val="white"/>
                </a:solidFill>
                <a:effectLst/>
                <a:uLnTx/>
                <a:uFillTx/>
                <a:latin typeface="Twinkl" pitchFamily="2" charset="0"/>
                <a:ea typeface="Roboto" panose="02000000000000000000" pitchFamily="2" charset="0"/>
              </a:rPr>
              <a:t>Draw a picture of the special people in your family and write a sentence to explain why they are important to you.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465"/>
                                        </p:tgtEl>
                                        <p:attrNameLst>
                                          <p:attrName>style.visibility</p:attrName>
                                        </p:attrNameLst>
                                      </p:cBhvr>
                                      <p:to>
                                        <p:strVal val="visible"/>
                                      </p:to>
                                    </p:set>
                                    <p:animEffect transition="in" filter="fade">
                                      <p:cBhvr>
                                        <p:cTn id="7" dur="500"/>
                                        <p:tgtEl>
                                          <p:spTgt spid="194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464"/>
                                        </p:tgtEl>
                                        <p:attrNameLst>
                                          <p:attrName>style.visibility</p:attrName>
                                        </p:attrNameLst>
                                      </p:cBhvr>
                                      <p:to>
                                        <p:strVal val="visible"/>
                                      </p:to>
                                    </p:set>
                                    <p:animEffect transition="in" filter="fade">
                                      <p:cBhvr>
                                        <p:cTn id="12" dur="500"/>
                                        <p:tgtEl>
                                          <p:spTgt spid="1946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4" grpId="0"/>
      <p:bldP spid="1946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20">
            <a:extLst>
              <a:ext uri="{FF2B5EF4-FFF2-40B4-BE49-F238E27FC236}">
                <a16:creationId xmlns:a16="http://schemas.microsoft.com/office/drawing/2014/main" id="{800D7421-7286-43AD-877A-E1ED5C85CF6B}"/>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pitchFamily="2" charset="0"/>
              </a:rPr>
              <a:t>Consolidating</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D3A6EE3B-5986-4BDE-917C-2CEB2D14ABB7}"/>
              </a:ext>
            </a:extLst>
          </p:cNvPr>
          <p:cNvSpPr>
            <a:spLocks noChangeArrowheads="1"/>
          </p:cNvSpPr>
          <p:nvPr/>
        </p:nvSpPr>
        <p:spPr bwMode="auto">
          <a:xfrm>
            <a:off x="755650" y="5184775"/>
            <a:ext cx="7632700" cy="547688"/>
          </a:xfrm>
          <a:prstGeom prst="roundRect">
            <a:avLst>
              <a:gd name="adj" fmla="val 16667"/>
            </a:avLst>
          </a:prstGeom>
          <a:solidFill>
            <a:srgbClr val="08743A"/>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prstClr val="white"/>
                </a:solidFill>
                <a:effectLst/>
                <a:uLnTx/>
                <a:uFillTx/>
                <a:latin typeface="Twinkl" pitchFamily="2" charset="0"/>
                <a:ea typeface="Roboto" panose="02000000000000000000" pitchFamily="2" charset="0"/>
              </a:rPr>
              <a:t>Why is this important?</a:t>
            </a:r>
          </a:p>
        </p:txBody>
      </p:sp>
      <p:sp>
        <p:nvSpPr>
          <p:cNvPr id="11" name="Rectangle: Rounded Corners 10">
            <a:extLst>
              <a:ext uri="{FF2B5EF4-FFF2-40B4-BE49-F238E27FC236}">
                <a16:creationId xmlns:a16="http://schemas.microsoft.com/office/drawing/2014/main" id="{BFF60769-0578-4881-B47B-16900180667D}"/>
              </a:ext>
            </a:extLst>
          </p:cNvPr>
          <p:cNvSpPr>
            <a:spLocks noChangeArrowheads="1"/>
          </p:cNvSpPr>
          <p:nvPr/>
        </p:nvSpPr>
        <p:spPr bwMode="auto">
          <a:xfrm>
            <a:off x="757238" y="2779713"/>
            <a:ext cx="7632700" cy="854075"/>
          </a:xfrm>
          <a:prstGeom prst="roundRect">
            <a:avLst>
              <a:gd name="adj" fmla="val 16667"/>
            </a:avLst>
          </a:prstGeom>
          <a:solidFill>
            <a:srgbClr val="08743A"/>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prstClr val="white"/>
                </a:solidFill>
                <a:effectLst/>
                <a:uLnTx/>
                <a:uFillTx/>
                <a:latin typeface="Twinkl" pitchFamily="2" charset="0"/>
                <a:ea typeface="Roboto" panose="02000000000000000000" pitchFamily="2" charset="0"/>
              </a:rPr>
              <a:t>Look at the picture cards</a:t>
            </a:r>
            <a:br>
              <a:rPr kumimoji="0" lang="en-GB" altLang="en-US" sz="1800" b="0" i="0" u="none" strike="noStrike" kern="1200" cap="none" spc="0" normalizeH="0" baseline="0" noProof="0" dirty="0">
                <a:ln>
                  <a:noFill/>
                </a:ln>
                <a:solidFill>
                  <a:prstClr val="white"/>
                </a:solidFill>
                <a:effectLst/>
                <a:uLnTx/>
                <a:uFillTx/>
                <a:latin typeface="Twinkl" pitchFamily="2" charset="0"/>
                <a:ea typeface="Roboto" panose="02000000000000000000" pitchFamily="2" charset="0"/>
              </a:rPr>
            </a:br>
            <a:r>
              <a:rPr kumimoji="0" lang="en-GB" altLang="en-US" sz="1800" b="0" i="0" u="none" strike="noStrike" kern="1200" cap="none" spc="0" normalizeH="0" baseline="0" noProof="0" dirty="0">
                <a:ln>
                  <a:noFill/>
                </a:ln>
                <a:solidFill>
                  <a:prstClr val="white"/>
                </a:solidFill>
                <a:effectLst/>
                <a:uLnTx/>
                <a:uFillTx/>
                <a:latin typeface="Twinkl" pitchFamily="2" charset="0"/>
                <a:ea typeface="Roboto" panose="02000000000000000000" pitchFamily="2" charset="0"/>
              </a:rPr>
              <a:t>in your groups.</a:t>
            </a:r>
          </a:p>
        </p:txBody>
      </p:sp>
      <p:sp>
        <p:nvSpPr>
          <p:cNvPr id="21508" name="Title 1">
            <a:extLst>
              <a:ext uri="{FF2B5EF4-FFF2-40B4-BE49-F238E27FC236}">
                <a16:creationId xmlns:a16="http://schemas.microsoft.com/office/drawing/2014/main" id="{E902D7B0-6A5A-4E29-9ECF-DFD44AD5D94B}"/>
              </a:ext>
            </a:extLst>
          </p:cNvPr>
          <p:cNvSpPr>
            <a:spLocks noGrp="1" noChangeArrowheads="1"/>
          </p:cNvSpPr>
          <p:nvPr>
            <p:ph type="title"/>
          </p:nvPr>
        </p:nvSpPr>
        <p:spPr>
          <a:xfrm>
            <a:off x="457200" y="479425"/>
            <a:ext cx="8220075" cy="993775"/>
          </a:xfrm>
        </p:spPr>
        <p:txBody>
          <a:bodyPr/>
          <a:lstStyle/>
          <a:p>
            <a:pPr eaLnBrk="1" hangingPunct="1"/>
            <a:r>
              <a:rPr lang="en-GB" altLang="en-US"/>
              <a:t>Caring</a:t>
            </a:r>
          </a:p>
        </p:txBody>
      </p:sp>
      <p:sp>
        <p:nvSpPr>
          <p:cNvPr id="8" name="Rectangle: Rounded Corners 7">
            <a:extLst>
              <a:ext uri="{FF2B5EF4-FFF2-40B4-BE49-F238E27FC236}">
                <a16:creationId xmlns:a16="http://schemas.microsoft.com/office/drawing/2014/main" id="{A1674960-3649-4E44-B072-B558C8BAE57B}"/>
              </a:ext>
            </a:extLst>
          </p:cNvPr>
          <p:cNvSpPr>
            <a:spLocks noChangeArrowheads="1"/>
          </p:cNvSpPr>
          <p:nvPr/>
        </p:nvSpPr>
        <p:spPr bwMode="auto">
          <a:xfrm>
            <a:off x="755650" y="3829050"/>
            <a:ext cx="7743825" cy="1160463"/>
          </a:xfrm>
          <a:prstGeom prst="roundRect">
            <a:avLst>
              <a:gd name="adj" fmla="val 16667"/>
            </a:avLst>
          </a:prstGeom>
          <a:solidFill>
            <a:srgbClr val="B9D0BC"/>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srgbClr val="1C1C1C"/>
                </a:solidFill>
                <a:effectLst/>
                <a:uLnTx/>
                <a:uFillTx/>
                <a:latin typeface="Twinkl" pitchFamily="2" charset="0"/>
                <a:ea typeface="Roboto" panose="02000000000000000000" pitchFamily="2" charset="0"/>
              </a:rPr>
              <a:t>How are the families</a:t>
            </a:r>
            <a:br>
              <a:rPr kumimoji="0" lang="en-GB" altLang="en-US" sz="1800" b="0" i="0" u="none" strike="noStrike" kern="1200" cap="none" spc="0" normalizeH="0" baseline="0" noProof="0" dirty="0">
                <a:ln>
                  <a:noFill/>
                </a:ln>
                <a:solidFill>
                  <a:srgbClr val="1C1C1C"/>
                </a:solidFill>
                <a:effectLst/>
                <a:uLnTx/>
                <a:uFillTx/>
                <a:latin typeface="Twinkl" pitchFamily="2" charset="0"/>
                <a:ea typeface="Roboto" panose="02000000000000000000" pitchFamily="2" charset="0"/>
              </a:rPr>
            </a:br>
            <a:r>
              <a:rPr kumimoji="0" lang="en-GB" altLang="en-US" sz="1800" b="0" i="0" u="none" strike="noStrike" kern="1200" cap="none" spc="0" normalizeH="0" baseline="0" noProof="0" dirty="0">
                <a:ln>
                  <a:noFill/>
                </a:ln>
                <a:solidFill>
                  <a:srgbClr val="1C1C1C"/>
                </a:solidFill>
                <a:effectLst/>
                <a:uLnTx/>
                <a:uFillTx/>
                <a:latin typeface="Twinkl" pitchFamily="2" charset="0"/>
                <a:ea typeface="Roboto" panose="02000000000000000000" pitchFamily="2" charset="0"/>
              </a:rPr>
              <a:t>showing each other that</a:t>
            </a:r>
            <a:br>
              <a:rPr kumimoji="0" lang="en-GB" altLang="en-US" sz="1800" b="0" i="0" u="none" strike="noStrike" kern="1200" cap="none" spc="0" normalizeH="0" baseline="0" noProof="0" dirty="0">
                <a:ln>
                  <a:noFill/>
                </a:ln>
                <a:solidFill>
                  <a:srgbClr val="1C1C1C"/>
                </a:solidFill>
                <a:effectLst/>
                <a:uLnTx/>
                <a:uFillTx/>
                <a:latin typeface="Twinkl" pitchFamily="2" charset="0"/>
                <a:ea typeface="Roboto" panose="02000000000000000000" pitchFamily="2" charset="0"/>
              </a:rPr>
            </a:br>
            <a:r>
              <a:rPr kumimoji="0" lang="en-GB" altLang="en-US" sz="1800" b="0" i="0" u="none" strike="noStrike" kern="1200" cap="none" spc="0" normalizeH="0" baseline="0" noProof="0" dirty="0">
                <a:ln>
                  <a:noFill/>
                </a:ln>
                <a:solidFill>
                  <a:srgbClr val="1C1C1C"/>
                </a:solidFill>
                <a:effectLst/>
                <a:uLnTx/>
                <a:uFillTx/>
                <a:latin typeface="Twinkl" pitchFamily="2" charset="0"/>
                <a:ea typeface="Roboto" panose="02000000000000000000" pitchFamily="2" charset="0"/>
              </a:rPr>
              <a:t>they care?</a:t>
            </a:r>
          </a:p>
        </p:txBody>
      </p:sp>
      <p:sp>
        <p:nvSpPr>
          <p:cNvPr id="21510" name="Rectangle 2">
            <a:extLst>
              <a:ext uri="{FF2B5EF4-FFF2-40B4-BE49-F238E27FC236}">
                <a16:creationId xmlns:a16="http://schemas.microsoft.com/office/drawing/2014/main" id="{739D1E7D-6FED-47F8-B806-06217B636BAC}"/>
              </a:ext>
            </a:extLst>
          </p:cNvPr>
          <p:cNvSpPr>
            <a:spLocks noChangeArrowheads="1"/>
          </p:cNvSpPr>
          <p:nvPr/>
        </p:nvSpPr>
        <p:spPr bwMode="auto">
          <a:xfrm>
            <a:off x="755650" y="1470025"/>
            <a:ext cx="7632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srgbClr val="1C1C1C"/>
                </a:solidFill>
                <a:effectLst/>
                <a:uLnTx/>
                <a:uFillTx/>
                <a:latin typeface="Twinkl" pitchFamily="2" charset="0"/>
                <a:ea typeface="Roboto" panose="02000000000000000000" pitchFamily="2" charset="0"/>
              </a:rPr>
              <a:t>It is important that families show each other that they care. It helps everyone to feel safe and happy.</a:t>
            </a:r>
          </a:p>
        </p:txBody>
      </p:sp>
      <p:pic>
        <p:nvPicPr>
          <p:cNvPr id="21511" name="Group Work">
            <a:extLst>
              <a:ext uri="{FF2B5EF4-FFF2-40B4-BE49-F238E27FC236}">
                <a16:creationId xmlns:a16="http://schemas.microsoft.com/office/drawing/2014/main" id="{7027F3D7-2D35-4E4E-9560-50E3E23B7B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0650" y="544513"/>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7075E9F4-E251-49CA-AF56-A4643C3CD3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564496" y="2492375"/>
            <a:ext cx="4934420" cy="348932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20">
            <a:extLst>
              <a:ext uri="{FF2B5EF4-FFF2-40B4-BE49-F238E27FC236}">
                <a16:creationId xmlns:a16="http://schemas.microsoft.com/office/drawing/2014/main" id="{A526919B-2D98-403E-A13B-4C0D112B257F}"/>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pitchFamily="2" charset="0"/>
              </a:rPr>
              <a:t>Reflecting</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72260EBD-C50C-4EB2-AE23-AD2589EE2123}"/>
              </a:ext>
            </a:extLst>
          </p:cNvPr>
          <p:cNvSpPr>
            <a:spLocks noGrp="1" noChangeArrowheads="1"/>
          </p:cNvSpPr>
          <p:nvPr>
            <p:ph type="title"/>
          </p:nvPr>
        </p:nvSpPr>
        <p:spPr>
          <a:xfrm>
            <a:off x="461963" y="407988"/>
            <a:ext cx="8220075" cy="993775"/>
          </a:xfrm>
        </p:spPr>
        <p:txBody>
          <a:bodyPr/>
          <a:lstStyle/>
          <a:p>
            <a:pPr algn="ctr" eaLnBrk="1" hangingPunct="1"/>
            <a:r>
              <a:rPr lang="en-GB" altLang="en-US" sz="3600"/>
              <a:t>How Can I Help My Family?</a:t>
            </a:r>
          </a:p>
        </p:txBody>
      </p:sp>
      <p:pic>
        <p:nvPicPr>
          <p:cNvPr id="23555" name="Whole Class">
            <a:extLst>
              <a:ext uri="{FF2B5EF4-FFF2-40B4-BE49-F238E27FC236}">
                <a16:creationId xmlns:a16="http://schemas.microsoft.com/office/drawing/2014/main" id="{91E11E55-0E91-4F7D-89BF-102708C0D4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3325"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Rectangle 3">
            <a:extLst>
              <a:ext uri="{FF2B5EF4-FFF2-40B4-BE49-F238E27FC236}">
                <a16:creationId xmlns:a16="http://schemas.microsoft.com/office/drawing/2014/main" id="{F7752F40-1C3A-498B-BF5B-5120436A4DB4}"/>
              </a:ext>
            </a:extLst>
          </p:cNvPr>
          <p:cNvSpPr>
            <a:spLocks noChangeArrowheads="1"/>
          </p:cNvSpPr>
          <p:nvPr/>
        </p:nvSpPr>
        <p:spPr bwMode="auto">
          <a:xfrm>
            <a:off x="755650" y="1241684"/>
            <a:ext cx="76327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srgbClr val="1C1C1C"/>
                </a:solidFill>
                <a:effectLst/>
                <a:uLnTx/>
                <a:uFillTx/>
                <a:latin typeface="Twinkl" pitchFamily="2" charset="0"/>
                <a:ea typeface="Roboto" panose="02000000000000000000" pitchFamily="2" charset="0"/>
                <a:sym typeface="Wingdings" panose="05000000000000000000" pitchFamily="2" charset="2"/>
              </a:rPr>
              <a:t>Families help each other in lots of different ways.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1C1C1C"/>
              </a:solidFill>
              <a:effectLst/>
              <a:uLnTx/>
              <a:uFillTx/>
              <a:latin typeface="Twinkl" pitchFamily="2" charset="0"/>
              <a:ea typeface="Roboto" panose="02000000000000000000" pitchFamily="2" charset="0"/>
              <a:sym typeface="Wingdings" panose="05000000000000000000"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srgbClr val="1C1C1C"/>
                </a:solidFill>
                <a:effectLst/>
                <a:uLnTx/>
                <a:uFillTx/>
                <a:latin typeface="Twinkl" pitchFamily="2" charset="0"/>
                <a:ea typeface="Roboto" panose="02000000000000000000" pitchFamily="2" charset="0"/>
                <a:sym typeface="Wingdings" panose="05000000000000000000" pitchFamily="2" charset="2"/>
              </a:rPr>
              <a:t>Look at these pictures. How are the families helping each other?</a:t>
            </a:r>
          </a:p>
        </p:txBody>
      </p:sp>
      <p:pic>
        <p:nvPicPr>
          <p:cNvPr id="11" name="Picture 7">
            <a:extLst>
              <a:ext uri="{FF2B5EF4-FFF2-40B4-BE49-F238E27FC236}">
                <a16:creationId xmlns:a16="http://schemas.microsoft.com/office/drawing/2014/main" id="{26CB0156-AEDD-4ED1-8A9B-40CD75A9DE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238" y="2146805"/>
            <a:ext cx="3772726" cy="2665909"/>
          </a:xfrm>
          <a:prstGeom prst="roundRect">
            <a:avLst/>
          </a:prstGeom>
          <a:noFill/>
          <a:ln w="28575">
            <a:solidFill>
              <a:srgbClr val="FAB00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9">
            <a:extLst>
              <a:ext uri="{FF2B5EF4-FFF2-40B4-BE49-F238E27FC236}">
                <a16:creationId xmlns:a16="http://schemas.microsoft.com/office/drawing/2014/main" id="{49A5BF2F-A825-4F5D-A4F6-4CBD34A07B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784" y="2163022"/>
            <a:ext cx="3838185" cy="2665909"/>
          </a:xfrm>
          <a:prstGeom prst="roundRect">
            <a:avLst/>
          </a:prstGeom>
          <a:noFill/>
          <a:ln w="28575">
            <a:solidFill>
              <a:srgbClr val="FAB001"/>
            </a:solidFill>
            <a:miter lim="800000"/>
            <a:headEnd/>
            <a:tailEnd/>
          </a:ln>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683568" y="5139872"/>
            <a:ext cx="7704782" cy="1050098"/>
          </a:xfrm>
          <a:prstGeom prst="roundRect">
            <a:avLst/>
          </a:prstGeom>
          <a:solidFill>
            <a:srgbClr val="0874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It is important that we help, care for and are kind to all the special people in our lives. Look at all the ways people are helping each other in these pictures.</a:t>
            </a:r>
            <a:endParaRPr kumimoji="0" lang="en-GB" altLang="en-US" sz="1800" b="0" i="0" u="none" strike="noStrike" kern="1200" cap="none" spc="0" normalizeH="0" baseline="0" noProof="0" dirty="0">
              <a:ln>
                <a:noFill/>
              </a:ln>
              <a:solidFill>
                <a:prstClr val="white"/>
              </a:solidFill>
              <a:effectLst/>
              <a:uLnTx/>
              <a:uFillTx/>
              <a:latin typeface="Twinkl"/>
              <a:ea typeface="Roboto" panose="02000000000000000000" pitchFamily="2" charset="0"/>
              <a:cs typeface="+mn-cs"/>
              <a:sym typeface="Wingdings" panose="05000000000000000000" pitchFamily="2" charset="2"/>
            </a:endParaRPr>
          </a:p>
        </p:txBody>
      </p:sp>
      <p:sp>
        <p:nvSpPr>
          <p:cNvPr id="8" name="Rounded Rectangle 7"/>
          <p:cNvSpPr/>
          <p:nvPr/>
        </p:nvSpPr>
        <p:spPr>
          <a:xfrm>
            <a:off x="676329" y="5166464"/>
            <a:ext cx="7704782" cy="923330"/>
          </a:xfrm>
          <a:prstGeom prst="roundRect">
            <a:avLst/>
          </a:prstGeom>
          <a:solidFill>
            <a:srgbClr val="0874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It is also important to remember that all children have the right to live safe, happy and healthy lives.</a:t>
            </a:r>
            <a:endParaRPr kumimoji="0" lang="en-GB" altLang="en-US" sz="1800" b="0" i="0" u="none" strike="noStrike" kern="1200" cap="none" spc="0" normalizeH="0" baseline="0" noProof="0" dirty="0">
              <a:ln>
                <a:noFill/>
              </a:ln>
              <a:solidFill>
                <a:prstClr val="white"/>
              </a:solidFill>
              <a:effectLst/>
              <a:uLnTx/>
              <a:uFillTx/>
              <a:latin typeface="Twinkl"/>
              <a:ea typeface="Roboto" panose="02000000000000000000" pitchFamily="2" charset="0"/>
              <a:cs typeface="+mn-cs"/>
              <a:sym typeface="Wingdings" panose="05000000000000000000" pitchFamily="2" charset="2"/>
            </a:endParaRPr>
          </a:p>
        </p:txBody>
      </p:sp>
      <p:sp>
        <p:nvSpPr>
          <p:cNvPr id="13" name="Rounded Rectangle 12">
            <a:extLst>
              <a:ext uri="{FF2B5EF4-FFF2-40B4-BE49-F238E27FC236}">
                <a16:creationId xmlns:a16="http://schemas.microsoft.com/office/drawing/2014/main" id="{327149FE-41A8-EE47-89CA-E5A7443CBEE1}"/>
              </a:ext>
            </a:extLst>
          </p:cNvPr>
          <p:cNvSpPr/>
          <p:nvPr/>
        </p:nvSpPr>
        <p:spPr>
          <a:xfrm>
            <a:off x="749338" y="5023245"/>
            <a:ext cx="7558764" cy="128335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ysClr val="windowText" lastClr="000000"/>
                </a:solidFill>
                <a:effectLst/>
                <a:uLnTx/>
                <a:uFillTx/>
                <a:latin typeface="Twinkl"/>
                <a:ea typeface="+mn-ea"/>
                <a:cs typeface="+mn-cs"/>
              </a:rPr>
              <a:t>Sometimes, we might feel worried about one of our VIPs. If we ever feel upset by someone who is special to us feeling worried, sad or not seeming themselves, it is also important to speak to a trusted adult to get help and support.</a:t>
            </a:r>
            <a:endParaRPr kumimoji="0" lang="en-US" sz="1800" b="0" i="0" u="none" strike="noStrike" kern="1200" cap="none" spc="0" normalizeH="0" baseline="0" noProof="0" dirty="0">
              <a:ln>
                <a:noFill/>
              </a:ln>
              <a:solidFill>
                <a:sysClr val="windowText" lastClr="000000"/>
              </a:solidFill>
              <a:effectLst/>
              <a:uLnTx/>
              <a:uFillTx/>
              <a:latin typeface="Twinkl"/>
              <a:ea typeface="+mn-ea"/>
              <a:cs typeface="+mn-cs"/>
            </a:endParaRPr>
          </a:p>
        </p:txBody>
      </p:sp>
      <p:sp>
        <p:nvSpPr>
          <p:cNvPr id="19" name="TextBox 18">
            <a:extLst>
              <a:ext uri="{FF2B5EF4-FFF2-40B4-BE49-F238E27FC236}">
                <a16:creationId xmlns:a16="http://schemas.microsoft.com/office/drawing/2014/main" id="{39944386-A66D-1641-B88C-1E6221419BD7}"/>
              </a:ext>
            </a:extLst>
          </p:cNvPr>
          <p:cNvSpPr txBox="1"/>
          <p:nvPr/>
        </p:nvSpPr>
        <p:spPr>
          <a:xfrm>
            <a:off x="501445" y="5072776"/>
            <a:ext cx="8141110" cy="120032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If we need help or support for anything that worries us, either something that is happening to us or to someone we love, there are lots of people we can speak to. This might be an adult in school, an adult in our family or someone whose job it is to look after others like a doctor, nurse or police officer. </a:t>
            </a:r>
            <a:endParaRPr kumimoji="0" lang="en-US" sz="1800" b="0" i="0" u="none" strike="noStrike" kern="1200" cap="none" spc="0" normalizeH="0" baseline="0" noProof="0" dirty="0">
              <a:ln>
                <a:noFill/>
              </a:ln>
              <a:solidFill>
                <a:srgbClr val="1C1C1C"/>
              </a:solidFill>
              <a:effectLst/>
              <a:uLnTx/>
              <a:uFillTx/>
              <a:latin typeface="Twinkl"/>
              <a:ea typeface="+mn-ea"/>
              <a:cs typeface="+mn-cs"/>
            </a:endParaRPr>
          </a:p>
        </p:txBody>
      </p:sp>
      <p:sp>
        <p:nvSpPr>
          <p:cNvPr id="3" name="Rounded Rectangle 2">
            <a:extLst>
              <a:ext uri="{FF2B5EF4-FFF2-40B4-BE49-F238E27FC236}">
                <a16:creationId xmlns:a16="http://schemas.microsoft.com/office/drawing/2014/main" id="{D090DAED-346A-EF41-B06C-9FE0A35B827D}"/>
              </a:ext>
            </a:extLst>
          </p:cNvPr>
          <p:cNvSpPr/>
          <p:nvPr/>
        </p:nvSpPr>
        <p:spPr>
          <a:xfrm>
            <a:off x="676329" y="5147892"/>
            <a:ext cx="7704782" cy="105009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GB" sz="1800" b="0" i="0" u="none" strike="noStrike" kern="1200" cap="none" spc="0" normalizeH="0" baseline="0" noProof="0" dirty="0">
                <a:ln>
                  <a:noFill/>
                </a:ln>
                <a:solidFill>
                  <a:prstClr val="white"/>
                </a:solidFill>
                <a:effectLst/>
                <a:uLnTx/>
                <a:uFillTx/>
                <a:latin typeface="Twinkl"/>
                <a:ea typeface="+mn-ea"/>
                <a:cs typeface="+mn-cs"/>
              </a:rPr>
            </a:br>
            <a:r>
              <a:rPr kumimoji="0" lang="en-GB" sz="1800" b="0" i="0" u="none" strike="noStrike" kern="1200" cap="none" spc="0" normalizeH="0" baseline="0" noProof="0" dirty="0">
                <a:ln>
                  <a:noFill/>
                </a:ln>
                <a:solidFill>
                  <a:prstClr val="white"/>
                </a:solidFill>
                <a:effectLst/>
                <a:uLnTx/>
                <a:uFillTx/>
                <a:latin typeface="Twinkl"/>
                <a:ea typeface="+mn-ea"/>
                <a:cs typeface="+mn-cs"/>
              </a:rPr>
              <a:t>If we ever feel worried or uncomfortable about something that is happening to us within our family, it is important to speak to our trusted adults to get help and support. </a:t>
            </a:r>
            <a:endParaRPr kumimoji="0" lang="en-US" sz="1800" b="0" i="0" u="none" strike="noStrike" kern="1200" cap="none" spc="0" normalizeH="0" baseline="0" noProof="0" dirty="0">
              <a:ln>
                <a:noFill/>
              </a:ln>
              <a:solidFill>
                <a:prstClr val="white"/>
              </a:solidFill>
              <a:effectLst/>
              <a:uLnTx/>
              <a:uFillTx/>
              <a:latin typeface="Twinkl"/>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inkl"/>
              <a:ea typeface="+mn-ea"/>
              <a:cs typeface="+mn-cs"/>
            </a:endParaRPr>
          </a:p>
        </p:txBody>
      </p:sp>
      <p:pic>
        <p:nvPicPr>
          <p:cNvPr id="6" name="Picture 5">
            <a:extLst>
              <a:ext uri="{FF2B5EF4-FFF2-40B4-BE49-F238E27FC236}">
                <a16:creationId xmlns:a16="http://schemas.microsoft.com/office/drawing/2014/main" id="{BAB7B567-1C2E-E841-B713-9380E2F53C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4517" y="2136270"/>
            <a:ext cx="2808312" cy="2607120"/>
          </a:xfrm>
          <a:prstGeom prst="rect">
            <a:avLst/>
          </a:prstGeom>
        </p:spPr>
      </p:pic>
      <p:grpSp>
        <p:nvGrpSpPr>
          <p:cNvPr id="17" name="Group 16">
            <a:extLst>
              <a:ext uri="{FF2B5EF4-FFF2-40B4-BE49-F238E27FC236}">
                <a16:creationId xmlns:a16="http://schemas.microsoft.com/office/drawing/2014/main" id="{86B33BAA-6ED6-6E45-AC07-7B5CBA40DBAA}"/>
              </a:ext>
            </a:extLst>
          </p:cNvPr>
          <p:cNvGrpSpPr/>
          <p:nvPr/>
        </p:nvGrpSpPr>
        <p:grpSpPr>
          <a:xfrm>
            <a:off x="200594" y="2595939"/>
            <a:ext cx="4448190" cy="2570525"/>
            <a:chOff x="98748" y="2584125"/>
            <a:chExt cx="4448190" cy="2570525"/>
          </a:xfrm>
        </p:grpSpPr>
        <p:pic>
          <p:nvPicPr>
            <p:cNvPr id="10" name="Picture 9">
              <a:extLst>
                <a:ext uri="{FF2B5EF4-FFF2-40B4-BE49-F238E27FC236}">
                  <a16:creationId xmlns:a16="http://schemas.microsoft.com/office/drawing/2014/main" id="{09B7A34B-A86F-1747-BB0B-5605205E1C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748" y="2584125"/>
              <a:ext cx="3635896" cy="2570525"/>
            </a:xfrm>
            <a:prstGeom prst="rect">
              <a:avLst/>
            </a:prstGeom>
          </p:spPr>
        </p:pic>
        <p:pic>
          <p:nvPicPr>
            <p:cNvPr id="15" name="Picture 14">
              <a:extLst>
                <a:ext uri="{FF2B5EF4-FFF2-40B4-BE49-F238E27FC236}">
                  <a16:creationId xmlns:a16="http://schemas.microsoft.com/office/drawing/2014/main" id="{2241A7E1-F9BA-DD44-BA05-808C6A2761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35492" y="3454972"/>
              <a:ext cx="1111446" cy="1642519"/>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dissolve">
                                      <p:cBhvr>
                                        <p:cTn id="7" dur="500"/>
                                        <p:tgtEl>
                                          <p:spTgt spid="23556"/>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dissolv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
                                        </p:tgtEl>
                                        <p:attrNameLst>
                                          <p:attrName>style.visibility</p:attrName>
                                        </p:attrNameLst>
                                      </p:cBhvr>
                                      <p:to>
                                        <p:strVal val="hidden"/>
                                      </p:to>
                                    </p:set>
                                  </p:childTnLst>
                                </p:cTn>
                              </p:par>
                              <p:par>
                                <p:cTn id="23" presetID="9"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8"/>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11"/>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12"/>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23556"/>
                                        </p:tgtEl>
                                        <p:attrNameLst>
                                          <p:attrName>style.visibility</p:attrName>
                                        </p:attrNameLst>
                                      </p:cBhvr>
                                      <p:to>
                                        <p:strVal val="hidden"/>
                                      </p:to>
                                    </p:set>
                                  </p:childTnLst>
                                </p:cTn>
                              </p:par>
                              <p:par>
                                <p:cTn id="36" presetID="9" presetClass="entr" presetSubtype="0"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dissolve">
                                      <p:cBhvr>
                                        <p:cTn id="38" dur="500"/>
                                        <p:tgtEl>
                                          <p:spTgt spid="17"/>
                                        </p:tgtEl>
                                      </p:cBhvr>
                                    </p:animEffect>
                                  </p:childTnLst>
                                </p:cTn>
                              </p:par>
                              <p:par>
                                <p:cTn id="39" presetID="9"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dissolve">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dissolv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3"/>
                                        </p:tgtEl>
                                        <p:attrNameLst>
                                          <p:attrName>style.visibility</p:attrName>
                                        </p:attrNameLst>
                                      </p:cBhvr>
                                      <p:to>
                                        <p:strVal val="hidden"/>
                                      </p:to>
                                    </p:set>
                                  </p:childTnLst>
                                </p:cTn>
                              </p:par>
                              <p:par>
                                <p:cTn id="51" presetID="9" presetClass="entr" presetSubtype="0" fill="hold" grpId="0" nodeType="with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dissolve">
                                      <p:cBhvr>
                                        <p:cTn id="53" dur="500"/>
                                        <p:tgtEl>
                                          <p:spTgt spid="3"/>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3"/>
                                        </p:tgtEl>
                                        <p:attrNameLst>
                                          <p:attrName>style.visibility</p:attrName>
                                        </p:attrNameLst>
                                      </p:cBhvr>
                                      <p:to>
                                        <p:strVal val="hidden"/>
                                      </p:to>
                                    </p:set>
                                  </p:childTnLst>
                                </p:cTn>
                              </p:par>
                              <p:par>
                                <p:cTn id="58" presetID="1" presetClass="entr" presetSubtype="0"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p:bldP spid="23556" grpId="1"/>
      <p:bldP spid="2" grpId="0" animBg="1"/>
      <p:bldP spid="2" grpId="1" animBg="1"/>
      <p:bldP spid="8" grpId="0" animBg="1"/>
      <p:bldP spid="8" grpId="1" animBg="1"/>
      <p:bldP spid="13" grpId="0" animBg="1"/>
      <p:bldP spid="13" grpId="1" animBg="1"/>
      <p:bldP spid="19" grpId="0"/>
      <p:bldP spid="3" grpId="0" animBg="1"/>
      <p:bldP spid="3"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1" name="Rectangle 1">
            <a:extLst>
              <a:ext uri="{FF2B5EF4-FFF2-40B4-BE49-F238E27FC236}">
                <a16:creationId xmlns:a16="http://schemas.microsoft.com/office/drawing/2014/main" id="{F7FEBF8D-5231-41D9-B8C4-705B81C3A6E2}"/>
              </a:ext>
            </a:extLst>
          </p:cNvPr>
          <p:cNvSpPr>
            <a:spLocks noChangeArrowheads="1"/>
          </p:cNvSpPr>
          <p:nvPr/>
        </p:nvSpPr>
        <p:spPr bwMode="auto">
          <a:xfrm>
            <a:off x="777404" y="5707545"/>
            <a:ext cx="7848600" cy="547779"/>
          </a:xfrm>
          <a:prstGeom prst="roundRect">
            <a:avLst/>
          </a:prstGeom>
          <a:solidFill>
            <a:srgbClr val="08743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08000" tIns="108000" rIns="108000" bIns="108000">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prstClr val="white"/>
                </a:solidFill>
                <a:effectLst/>
                <a:uLnTx/>
                <a:uFillTx/>
                <a:latin typeface="Twinkl" pitchFamily="2" charset="0"/>
                <a:ea typeface="+mn-ea"/>
                <a:cs typeface="+mn-cs"/>
                <a:sym typeface="Wingdings" panose="05000000000000000000" pitchFamily="2" charset="2"/>
              </a:rPr>
              <a:t>Let’s be a class that cares for and helps all the special people in our lives.</a:t>
            </a:r>
          </a:p>
        </p:txBody>
      </p:sp>
      <p:pic>
        <p:nvPicPr>
          <p:cNvPr id="12" name="Picture 9">
            <a:extLst>
              <a:ext uri="{FF2B5EF4-FFF2-40B4-BE49-F238E27FC236}">
                <a16:creationId xmlns:a16="http://schemas.microsoft.com/office/drawing/2014/main" id="{49A5BF2F-A825-4F5D-A4F6-4CBD34A07B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2247" y="2273770"/>
            <a:ext cx="3838185" cy="2665909"/>
          </a:xfrm>
          <a:prstGeom prst="roundRect">
            <a:avLst/>
          </a:prstGeom>
          <a:noFill/>
          <a:ln w="28575">
            <a:solidFill>
              <a:srgbClr val="FAB00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7">
            <a:extLst>
              <a:ext uri="{FF2B5EF4-FFF2-40B4-BE49-F238E27FC236}">
                <a16:creationId xmlns:a16="http://schemas.microsoft.com/office/drawing/2014/main" id="{26CB0156-AEDD-4ED1-8A9B-40CD75A9DE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71" y="2273770"/>
            <a:ext cx="3772726" cy="2665909"/>
          </a:xfrm>
          <a:prstGeom prst="roundRect">
            <a:avLst/>
          </a:prstGeom>
          <a:noFill/>
          <a:ln w="28575">
            <a:solidFill>
              <a:srgbClr val="FAB001"/>
            </a:solidFill>
            <a:miter lim="800000"/>
            <a:headEnd/>
            <a:tailEnd/>
          </a:ln>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4622247" y="2273770"/>
            <a:ext cx="3838185" cy="2665909"/>
          </a:xfrm>
          <a:prstGeom prst="roundRect">
            <a:avLst/>
          </a:prstGeom>
          <a:solidFill>
            <a:srgbClr val="B9D0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Special people in our family can help us to feel safe, happy and loved and when we feel good inside, we can help others to feel good inside too.</a:t>
            </a:r>
          </a:p>
        </p:txBody>
      </p:sp>
      <p:sp>
        <p:nvSpPr>
          <p:cNvPr id="23554" name="Title 1">
            <a:extLst>
              <a:ext uri="{FF2B5EF4-FFF2-40B4-BE49-F238E27FC236}">
                <a16:creationId xmlns:a16="http://schemas.microsoft.com/office/drawing/2014/main" id="{72260EBD-C50C-4EB2-AE23-AD2589EE2123}"/>
              </a:ext>
            </a:extLst>
          </p:cNvPr>
          <p:cNvSpPr>
            <a:spLocks noGrp="1" noChangeArrowheads="1"/>
          </p:cNvSpPr>
          <p:nvPr>
            <p:ph type="title"/>
          </p:nvPr>
        </p:nvSpPr>
        <p:spPr>
          <a:xfrm>
            <a:off x="461963" y="407988"/>
            <a:ext cx="8220075" cy="993775"/>
          </a:xfrm>
        </p:spPr>
        <p:txBody>
          <a:bodyPr/>
          <a:lstStyle/>
          <a:p>
            <a:pPr algn="ctr" eaLnBrk="1" hangingPunct="1"/>
            <a:r>
              <a:rPr lang="en-GB" altLang="en-US" sz="3600"/>
              <a:t>How Can I Help My Family?</a:t>
            </a:r>
          </a:p>
        </p:txBody>
      </p:sp>
      <p:pic>
        <p:nvPicPr>
          <p:cNvPr id="23555" name="Whole Class">
            <a:extLst>
              <a:ext uri="{FF2B5EF4-FFF2-40B4-BE49-F238E27FC236}">
                <a16:creationId xmlns:a16="http://schemas.microsoft.com/office/drawing/2014/main" id="{91E11E55-0E91-4F7D-89BF-102708C0D4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3325"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3">
            <a:extLst>
              <a:ext uri="{FF2B5EF4-FFF2-40B4-BE49-F238E27FC236}">
                <a16:creationId xmlns:a16="http://schemas.microsoft.com/office/drawing/2014/main" id="{BB8A1588-69E3-4543-A2C1-BB1E6C293DA5}"/>
              </a:ext>
            </a:extLst>
          </p:cNvPr>
          <p:cNvSpPr>
            <a:spLocks noChangeArrowheads="1"/>
          </p:cNvSpPr>
          <p:nvPr/>
        </p:nvSpPr>
        <p:spPr bwMode="auto">
          <a:xfrm>
            <a:off x="755650" y="1526724"/>
            <a:ext cx="7632700" cy="547779"/>
          </a:xfrm>
          <a:prstGeom prst="roundRect">
            <a:avLst/>
          </a:prstGeom>
          <a:solidFill>
            <a:srgbClr val="08743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prstClr val="white"/>
                </a:solidFill>
                <a:effectLst/>
                <a:uLnTx/>
                <a:uFillTx/>
                <a:latin typeface="Twinkl" pitchFamily="2" charset="0"/>
                <a:ea typeface="+mn-ea"/>
                <a:cs typeface="+mn-cs"/>
                <a:sym typeface="Wingdings" panose="05000000000000000000" pitchFamily="2" charset="2"/>
              </a:rPr>
              <a:t>Take a moment of quiet to think about how you could help your family.</a:t>
            </a:r>
          </a:p>
        </p:txBody>
      </p:sp>
      <p:sp>
        <p:nvSpPr>
          <p:cNvPr id="2" name="Rectangle 1"/>
          <p:cNvSpPr/>
          <p:nvPr/>
        </p:nvSpPr>
        <p:spPr>
          <a:xfrm>
            <a:off x="755650" y="5138946"/>
            <a:ext cx="7704782"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srgbClr val="1C1C1C"/>
                </a:solidFill>
                <a:effectLst/>
                <a:uLnTx/>
                <a:uFillTx/>
                <a:latin typeface="Twinkl" pitchFamily="2" charset="0"/>
                <a:ea typeface="+mn-ea"/>
                <a:cs typeface="+mn-cs"/>
                <a:sym typeface="Wingdings" panose="05000000000000000000" pitchFamily="2" charset="2"/>
              </a:rPr>
              <a:t>If you feel happy to, share your thoughts with the class.</a:t>
            </a:r>
          </a:p>
        </p:txBody>
      </p:sp>
      <p:pic>
        <p:nvPicPr>
          <p:cNvPr id="9" name="Picture 8">
            <a:extLst>
              <a:ext uri="{FF2B5EF4-FFF2-40B4-BE49-F238E27FC236}">
                <a16:creationId xmlns:a16="http://schemas.microsoft.com/office/drawing/2014/main" id="{BB6311AC-A251-DA40-A6BF-110C7BBFCF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0266" y="2247782"/>
            <a:ext cx="2117533" cy="2820787"/>
          </a:xfrm>
          <a:prstGeom prst="roundRect">
            <a:avLst/>
          </a:prstGeom>
          <a:solidFill>
            <a:schemeClr val="bg1"/>
          </a:solidFill>
          <a:ln w="34925">
            <a:solidFill>
              <a:schemeClr val="accent6"/>
            </a:solidFill>
          </a:ln>
        </p:spPr>
      </p:pic>
      <p:pic>
        <p:nvPicPr>
          <p:cNvPr id="5" name="Picture 4">
            <a:extLst>
              <a:ext uri="{FF2B5EF4-FFF2-40B4-BE49-F238E27FC236}">
                <a16:creationId xmlns:a16="http://schemas.microsoft.com/office/drawing/2014/main" id="{C8C835F4-7B46-0D44-B5CE-8D96772D4B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1309" y="2228672"/>
            <a:ext cx="4015449" cy="2820787"/>
          </a:xfrm>
          <a:prstGeom prst="roundRect">
            <a:avLst/>
          </a:prstGeom>
          <a:solidFill>
            <a:schemeClr val="bg1"/>
          </a:solidFill>
          <a:ln w="25400">
            <a:solidFill>
              <a:schemeClr val="accent6"/>
            </a:solidFill>
          </a:ln>
        </p:spPr>
      </p:pic>
      <p:pic>
        <p:nvPicPr>
          <p:cNvPr id="7" name="Picture 6">
            <a:extLst>
              <a:ext uri="{FF2B5EF4-FFF2-40B4-BE49-F238E27FC236}">
                <a16:creationId xmlns:a16="http://schemas.microsoft.com/office/drawing/2014/main" id="{4FA29F94-3EF9-AC43-84AA-BEC165D2718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0350" y="2226855"/>
            <a:ext cx="3117364" cy="2902463"/>
          </a:xfrm>
          <a:prstGeom prst="roundRect">
            <a:avLst/>
          </a:prstGeom>
          <a:solidFill>
            <a:schemeClr val="bg1"/>
          </a:solidFill>
          <a:ln w="22225">
            <a:solidFill>
              <a:schemeClr val="accent6"/>
            </a:solidFill>
          </a:ln>
        </p:spPr>
      </p:pic>
    </p:spTree>
    <p:extLst>
      <p:ext uri="{BB962C8B-B14F-4D97-AF65-F5344CB8AC3E}">
        <p14:creationId xmlns:p14="http://schemas.microsoft.com/office/powerpoint/2010/main" val="375566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nodeType="clickEffect">
                                  <p:stCondLst>
                                    <p:cond delay="0"/>
                                  </p:stCondLst>
                                  <p:childTnLst>
                                    <p:animEffect transition="out" filter="dissolve">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par>
                                <p:cTn id="21" presetID="9"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dissolv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xit" presetSubtype="0" fill="hold" nodeType="clickEffect">
                                  <p:stCondLst>
                                    <p:cond delay="0"/>
                                  </p:stCondLst>
                                  <p:childTnLst>
                                    <p:animEffect transition="out" filter="dissolv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par>
                                <p:cTn id="29" presetID="9"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dissolv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xit" presetSubtype="0" fill="hold" nodeType="clickEffect">
                                  <p:stCondLst>
                                    <p:cond delay="0"/>
                                  </p:stCondLst>
                                  <p:childTnLst>
                                    <p:animEffect transition="out" filter="dissolv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cTn>
                              </p:par>
                              <p:par>
                                <p:cTn id="37" presetID="9"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dissolve">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35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1" grpId="0" animBg="1"/>
      <p:bldP spid="3" grpId="0" animBg="1"/>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20">
            <a:extLst>
              <a:ext uri="{FF2B5EF4-FFF2-40B4-BE49-F238E27FC236}">
                <a16:creationId xmlns:a16="http://schemas.microsoft.com/office/drawing/2014/main" id="{C7C49229-167E-4E36-843C-20265EACDC27}"/>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pitchFamily="2" charset="0"/>
              </a:rPr>
              <a:t>The Big Questions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42395F74-C452-477E-AE8A-F13B12471D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44F98B7-A693-4863-A13F-8ABA5A3A6A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8738" y="3140968"/>
            <a:ext cx="5015766" cy="3255546"/>
          </a:xfrm>
          <a:prstGeom prst="roundRect">
            <a:avLst/>
          </a:prstGeom>
        </p:spPr>
      </p:pic>
      <p:pic>
        <p:nvPicPr>
          <p:cNvPr id="26628" name="Picture 9">
            <a:extLst>
              <a:ext uri="{FF2B5EF4-FFF2-40B4-BE49-F238E27FC236}">
                <a16:creationId xmlns:a16="http://schemas.microsoft.com/office/drawing/2014/main" id="{DF48A21A-7032-4A2D-A574-267EC744DA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3888" y="836613"/>
            <a:ext cx="2427287" cy="275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10">
            <a:extLst>
              <a:ext uri="{FF2B5EF4-FFF2-40B4-BE49-F238E27FC236}">
                <a16:creationId xmlns:a16="http://schemas.microsoft.com/office/drawing/2014/main" id="{A748E7FC-6D09-4EAA-BA55-2BB1FF9766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8838" y="836613"/>
            <a:ext cx="2427287" cy="275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Rectangle 11">
            <a:extLst>
              <a:ext uri="{FF2B5EF4-FFF2-40B4-BE49-F238E27FC236}">
                <a16:creationId xmlns:a16="http://schemas.microsoft.com/office/drawing/2014/main" id="{7579259F-ABCE-474B-8867-8440539950EC}"/>
              </a:ext>
            </a:extLst>
          </p:cNvPr>
          <p:cNvSpPr>
            <a:spLocks noChangeArrowheads="1"/>
          </p:cNvSpPr>
          <p:nvPr/>
        </p:nvSpPr>
        <p:spPr bwMode="auto">
          <a:xfrm>
            <a:off x="2036763" y="1565275"/>
            <a:ext cx="20716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srgbClr val="1C1C1C"/>
                </a:solidFill>
                <a:effectLst/>
                <a:uLnTx/>
                <a:uFillTx/>
                <a:latin typeface="Twinkl" pitchFamily="2" charset="0"/>
                <a:ea typeface="Roboto" panose="02000000000000000000" pitchFamily="2" charset="0"/>
              </a:rPr>
              <a:t>Why are families important? </a:t>
            </a:r>
          </a:p>
        </p:txBody>
      </p:sp>
      <p:sp>
        <p:nvSpPr>
          <p:cNvPr id="26631" name="Rectangle 12">
            <a:extLst>
              <a:ext uri="{FF2B5EF4-FFF2-40B4-BE49-F238E27FC236}">
                <a16:creationId xmlns:a16="http://schemas.microsoft.com/office/drawing/2014/main" id="{A43348C8-AC72-41A4-9F45-FA09F8E77D96}"/>
              </a:ext>
            </a:extLst>
          </p:cNvPr>
          <p:cNvSpPr>
            <a:spLocks noChangeArrowheads="1"/>
          </p:cNvSpPr>
          <p:nvPr/>
        </p:nvSpPr>
        <p:spPr bwMode="auto">
          <a:xfrm>
            <a:off x="4956175" y="1289050"/>
            <a:ext cx="17287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srgbClr val="1C1C1C"/>
                </a:solidFill>
                <a:effectLst/>
                <a:uLnTx/>
                <a:uFillTx/>
                <a:latin typeface="Twinkl" pitchFamily="2" charset="0"/>
                <a:ea typeface="Roboto" panose="02000000000000000000" pitchFamily="2" charset="0"/>
              </a:rPr>
              <a:t>How should the people in your family make you feel?</a:t>
            </a:r>
          </a:p>
        </p:txBody>
      </p:sp>
      <p:sp>
        <p:nvSpPr>
          <p:cNvPr id="2" name="Rectangle: Rounded Corners 1">
            <a:extLst>
              <a:ext uri="{FF2B5EF4-FFF2-40B4-BE49-F238E27FC236}">
                <a16:creationId xmlns:a16="http://schemas.microsoft.com/office/drawing/2014/main" id="{4EAA89DE-81D0-43A2-A81F-2395147BBBE0}"/>
              </a:ext>
            </a:extLst>
          </p:cNvPr>
          <p:cNvSpPr>
            <a:spLocks noChangeArrowheads="1"/>
          </p:cNvSpPr>
          <p:nvPr/>
        </p:nvSpPr>
        <p:spPr bwMode="auto">
          <a:xfrm>
            <a:off x="755650" y="5735638"/>
            <a:ext cx="7632700" cy="547687"/>
          </a:xfrm>
          <a:prstGeom prst="roundRect">
            <a:avLst>
              <a:gd name="adj" fmla="val 16667"/>
            </a:avLst>
          </a:prstGeom>
          <a:solidFill>
            <a:srgbClr val="08743A"/>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prstClr val="white"/>
                </a:solidFill>
                <a:effectLst/>
                <a:uLnTx/>
                <a:uFillTx/>
                <a:latin typeface="Twinkl" pitchFamily="2" charset="0"/>
                <a:ea typeface="Roboto" panose="02000000000000000000" pitchFamily="2" charset="0"/>
                <a:sym typeface="Wingdings" panose="05000000000000000000" pitchFamily="2" charset="2"/>
              </a:rPr>
              <a:t>What is the most important thing you have learnt?</a:t>
            </a:r>
            <a:endParaRPr kumimoji="0" lang="en-GB" altLang="en-US" sz="1800" b="0" i="0" u="none" strike="noStrike" kern="1200" cap="none" spc="0" normalizeH="0" baseline="0" noProof="0" dirty="0">
              <a:ln>
                <a:noFill/>
              </a:ln>
              <a:solidFill>
                <a:prstClr val="white"/>
              </a:solidFill>
              <a:effectLst/>
              <a:uLnTx/>
              <a:uFillTx/>
              <a:latin typeface="Twinkl" pitchFamily="2" charset="0"/>
              <a:ea typeface="Roboto"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DC980C1E-7A30-4111-870A-975184807F1D}"/>
              </a:ext>
            </a:extLst>
          </p:cNvPr>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a:ea typeface="+mn-ea"/>
                <a:cs typeface="+mn-cs"/>
              </a:rPr>
              <a:t> </a:t>
            </a:r>
          </a:p>
        </p:txBody>
      </p:sp>
      <p:sp>
        <p:nvSpPr>
          <p:cNvPr id="24" name="Rounded Rectangle 23">
            <a:extLst>
              <a:ext uri="{FF2B5EF4-FFF2-40B4-BE49-F238E27FC236}">
                <a16:creationId xmlns:a16="http://schemas.microsoft.com/office/drawing/2014/main" id="{019B17BE-6BDF-4B4D-B17D-B55D513D8ACF}"/>
              </a:ext>
            </a:extLst>
          </p:cNvPr>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a:ea typeface="+mn-ea"/>
                <a:cs typeface="+mn-cs"/>
              </a:rPr>
              <a:t> </a:t>
            </a:r>
          </a:p>
        </p:txBody>
      </p:sp>
      <p:sp>
        <p:nvSpPr>
          <p:cNvPr id="11268" name="Title 1">
            <a:extLst>
              <a:ext uri="{FF2B5EF4-FFF2-40B4-BE49-F238E27FC236}">
                <a16:creationId xmlns:a16="http://schemas.microsoft.com/office/drawing/2014/main" id="{DE2742D0-6098-42F8-9ADB-D1F1437A494F}"/>
              </a:ext>
            </a:extLst>
          </p:cNvPr>
          <p:cNvSpPr txBox="1">
            <a:spLocks noChangeArrowheads="1"/>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1C1C1C"/>
                </a:solidFill>
                <a:effectLst/>
                <a:uLnTx/>
                <a:uFillTx/>
                <a:latin typeface="Twinkl" pitchFamily="2" charset="0"/>
                <a:ea typeface="Roboto" panose="02000000000000000000" pitchFamily="2" charset="0"/>
              </a:rPr>
              <a:t>Success Criteria</a:t>
            </a:r>
          </a:p>
        </p:txBody>
      </p:sp>
      <p:sp>
        <p:nvSpPr>
          <p:cNvPr id="11269" name="Title 1">
            <a:extLst>
              <a:ext uri="{FF2B5EF4-FFF2-40B4-BE49-F238E27FC236}">
                <a16:creationId xmlns:a16="http://schemas.microsoft.com/office/drawing/2014/main" id="{6DA5BA82-1446-44E6-AB25-FFEB34D3252C}"/>
              </a:ext>
            </a:extLst>
          </p:cNvPr>
          <p:cNvSpPr txBox="1">
            <a:spLocks noChangeArrowheads="1"/>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1C1C1C"/>
                </a:solidFill>
                <a:effectLst/>
                <a:uLnTx/>
                <a:uFillTx/>
                <a:latin typeface="Twinkl" pitchFamily="2" charset="0"/>
                <a:ea typeface="Roboto" panose="02000000000000000000" pitchFamily="2" charset="0"/>
              </a:rPr>
              <a:t>Aim</a:t>
            </a:r>
          </a:p>
        </p:txBody>
      </p:sp>
      <p:sp>
        <p:nvSpPr>
          <p:cNvPr id="16" name="Content Placeholder 15">
            <a:extLst>
              <a:ext uri="{FF2B5EF4-FFF2-40B4-BE49-F238E27FC236}">
                <a16:creationId xmlns:a16="http://schemas.microsoft.com/office/drawing/2014/main" id="{85CB4776-C07B-4BFB-B067-7BE5E0CD5AE5}"/>
              </a:ext>
            </a:extLst>
          </p:cNvPr>
          <p:cNvSpPr>
            <a:spLocks noGrp="1"/>
          </p:cNvSpPr>
          <p:nvPr>
            <p:ph idx="1"/>
          </p:nvPr>
        </p:nvSpPr>
        <p:spPr>
          <a:xfrm>
            <a:off x="628650" y="1127125"/>
            <a:ext cx="7886700" cy="1409700"/>
          </a:xfrm>
        </p:spPr>
        <p:txBody>
          <a:bodyPr rtlCol="0">
            <a:normAutofit/>
          </a:bodyPr>
          <a:lstStyle/>
          <a:p>
            <a:pPr eaLnBrk="1" fontAlgn="auto" hangingPunct="1">
              <a:spcAft>
                <a:spcPts val="0"/>
              </a:spcAft>
              <a:defRPr/>
            </a:pPr>
            <a:r>
              <a:rPr lang="en-GB" dirty="0">
                <a:latin typeface="+mn-lt"/>
                <a:cs typeface="+mn-cs"/>
              </a:rPr>
              <a:t>I can describe why families are important.</a:t>
            </a:r>
          </a:p>
        </p:txBody>
      </p:sp>
      <p:sp>
        <p:nvSpPr>
          <p:cNvPr id="20" name="Content Placeholder 15">
            <a:extLst>
              <a:ext uri="{FF2B5EF4-FFF2-40B4-BE49-F238E27FC236}">
                <a16:creationId xmlns:a16="http://schemas.microsoft.com/office/drawing/2014/main" id="{C012324C-D039-430F-A101-99450CCDBAD1}"/>
              </a:ext>
            </a:extLst>
          </p:cNvPr>
          <p:cNvSpPr txBox="1">
            <a:spLocks/>
          </p:cNvSpPr>
          <p:nvPr/>
        </p:nvSpPr>
        <p:spPr>
          <a:xfrm>
            <a:off x="628650" y="3467100"/>
            <a:ext cx="7886700" cy="2409825"/>
          </a:xfrm>
          <a:prstGeom prst="rect">
            <a:avLst/>
          </a:prstGeom>
          <a:noFill/>
          <a:ln w="25400">
            <a:noFill/>
          </a:ln>
        </p:spPr>
        <p:txBody>
          <a:bodyPr lIns="180000" tIns="252000" rIns="252000" bIns="18000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cs typeface="+mn-cs"/>
              </a:rPr>
              <a:t>I can identify who is in my family.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cs typeface="+mn-cs"/>
              </a:rPr>
              <a:t>I can explain why we need our families and how they can help us.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cs typeface="+mn-cs"/>
              </a:rPr>
              <a:t>I can give reasons to explain why members of my family are important </a:t>
            </a:r>
            <a:br>
              <a:rPr kumimoji="0" lang="en-GB" sz="1800" b="0" i="0" u="none" strike="noStrike" kern="1200" cap="none" spc="0" normalizeH="0" baseline="0" noProof="0" dirty="0">
                <a:ln>
                  <a:noFill/>
                </a:ln>
                <a:solidFill>
                  <a:srgbClr val="1C1C1C"/>
                </a:solidFill>
                <a:effectLst/>
                <a:uLnTx/>
                <a:uFillTx/>
                <a:latin typeface="Twinkl"/>
                <a:cs typeface="+mn-cs"/>
              </a:rPr>
            </a:br>
            <a:r>
              <a:rPr kumimoji="0" lang="en-GB" sz="1800" b="0" i="0" u="none" strike="noStrike" kern="1200" cap="none" spc="0" normalizeH="0" baseline="0" noProof="0" dirty="0">
                <a:ln>
                  <a:noFill/>
                </a:ln>
                <a:solidFill>
                  <a:srgbClr val="1C1C1C"/>
                </a:solidFill>
                <a:effectLst/>
                <a:uLnTx/>
                <a:uFillTx/>
                <a:latin typeface="Twinkl"/>
                <a:cs typeface="+mn-cs"/>
              </a:rPr>
              <a:t>to me.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cs typeface="+mn-cs"/>
              </a:rPr>
              <a:t>I can think of ways families can show each other they care.</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cs typeface="+mn-cs"/>
              </a:rPr>
              <a:t>I can identify that not all families are the same and I can respect those families that are different to mine.</a:t>
            </a:r>
          </a:p>
        </p:txBody>
      </p:sp>
    </p:spTree>
    <p:extLst>
      <p:ext uri="{BB962C8B-B14F-4D97-AF65-F5344CB8AC3E}">
        <p14:creationId xmlns:p14="http://schemas.microsoft.com/office/powerpoint/2010/main" val="20121048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5E330-EBD3-4A6C-B2FE-76A6F60261D8}"/>
              </a:ext>
            </a:extLst>
          </p:cNvPr>
          <p:cNvSpPr>
            <a:spLocks noGrp="1"/>
          </p:cNvSpPr>
          <p:nvPr>
            <p:ph type="title"/>
          </p:nvPr>
        </p:nvSpPr>
        <p:spPr/>
        <p:txBody>
          <a:bodyPr/>
          <a:lstStyle/>
          <a:p>
            <a:r>
              <a:rPr lang="en-GB"/>
              <a:t>Prayer</a:t>
            </a:r>
          </a:p>
        </p:txBody>
      </p:sp>
    </p:spTree>
    <p:extLst>
      <p:ext uri="{BB962C8B-B14F-4D97-AF65-F5344CB8AC3E}">
        <p14:creationId xmlns:p14="http://schemas.microsoft.com/office/powerpoint/2010/main" val="1886324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0"/>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pitchFamily="2" charset="0"/>
              </a:rPr>
              <a:t>The Big Questions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ular Callout 1"/>
          <p:cNvSpPr/>
          <p:nvPr/>
        </p:nvSpPr>
        <p:spPr>
          <a:xfrm>
            <a:off x="3343008" y="1052736"/>
            <a:ext cx="2520280" cy="1174848"/>
          </a:xfrm>
          <a:prstGeom prst="wedgeRoundRectCallout">
            <a:avLst>
              <a:gd name="adj1" fmla="val -78706"/>
              <a:gd name="adj2" fmla="val 66824"/>
              <a:gd name="adj3" fmla="val 16667"/>
            </a:avLst>
          </a:prstGeom>
          <a:solidFill>
            <a:srgbClr val="FBFBFB"/>
          </a:solidFill>
          <a:ln w="38100">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eaLnBrk="1" hangingPunct="1"/>
            <a:r>
              <a:rPr lang="en-GB" altLang="en-US" sz="2400" dirty="0">
                <a:solidFill>
                  <a:schemeClr val="tx1"/>
                </a:solidFill>
                <a:ea typeface="Roboto" panose="02000000000000000000" pitchFamily="2" charset="0"/>
              </a:rPr>
              <a:t>Who are our special people?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74983" y="2060848"/>
            <a:ext cx="3812265" cy="5621509"/>
          </a:xfrm>
          <a:prstGeom prst="rect">
            <a:avLst/>
          </a:prstGeom>
        </p:spPr>
      </p:pic>
      <p:sp>
        <p:nvSpPr>
          <p:cNvPr id="11" name="Rounded Rectangular Callout 10"/>
          <p:cNvSpPr/>
          <p:nvPr/>
        </p:nvSpPr>
        <p:spPr>
          <a:xfrm>
            <a:off x="3343007" y="2564904"/>
            <a:ext cx="2520280" cy="1174848"/>
          </a:xfrm>
          <a:prstGeom prst="wedgeRoundRectCallout">
            <a:avLst>
              <a:gd name="adj1" fmla="val 72870"/>
              <a:gd name="adj2" fmla="val -41275"/>
              <a:gd name="adj3" fmla="val 16667"/>
            </a:avLst>
          </a:prstGeom>
          <a:solidFill>
            <a:srgbClr val="FBFBFB"/>
          </a:solidFill>
          <a:ln w="38100">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eaLnBrk="1" hangingPunct="1"/>
            <a:r>
              <a:rPr lang="en-GB" altLang="en-US" sz="2400" dirty="0">
                <a:solidFill>
                  <a:schemeClr val="tx1"/>
                </a:solidFill>
                <a:ea typeface="Roboto" panose="02000000000000000000" pitchFamily="2" charset="0"/>
              </a:rPr>
              <a:t>What makes them special?</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015410" y="1403177"/>
            <a:ext cx="2157040" cy="63895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1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childTnLst>
                          </p:cTn>
                        </p:par>
                        <p:par>
                          <p:cTn id="17" fill="hold">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right)">
                                      <p:cBhvr>
                                        <p:cTn id="2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20"/>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pitchFamily="2" charset="0"/>
              </a:rPr>
              <a:t>Reconnecting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7483" r="2318" b="11607"/>
          <a:stretch/>
        </p:blipFill>
        <p:spPr>
          <a:xfrm>
            <a:off x="4936" y="1988840"/>
            <a:ext cx="9103568" cy="4673092"/>
          </a:xfrm>
          <a:prstGeom prst="rect">
            <a:avLst/>
          </a:prstGeom>
        </p:spPr>
      </p:pic>
      <p:sp>
        <p:nvSpPr>
          <p:cNvPr id="7" name="Rectangle: Rounded Corners 6">
            <a:extLst>
              <a:ext uri="{FF2B5EF4-FFF2-40B4-BE49-F238E27FC236}">
                <a16:creationId xmlns:a16="http://schemas.microsoft.com/office/drawing/2014/main" id="{AEF69655-955F-4BCF-BF5E-F6F8D488F33A}"/>
              </a:ext>
            </a:extLst>
          </p:cNvPr>
          <p:cNvSpPr/>
          <p:nvPr/>
        </p:nvSpPr>
        <p:spPr>
          <a:xfrm>
            <a:off x="1979613" y="1314450"/>
            <a:ext cx="5113337" cy="547688"/>
          </a:xfrm>
          <a:prstGeom prst="roundRect">
            <a:avLst/>
          </a:prstGeom>
          <a:solidFill>
            <a:srgbClr val="FAB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p>
            <a:pPr algn="ctr" eaLnBrk="1" fontAlgn="auto" hangingPunct="1">
              <a:spcBef>
                <a:spcPts val="0"/>
              </a:spcBef>
              <a:spcAft>
                <a:spcPts val="0"/>
              </a:spcAft>
              <a:defRPr/>
            </a:pPr>
            <a:r>
              <a:rPr lang="en-GB" dirty="0"/>
              <a:t>VIP stands for </a:t>
            </a:r>
            <a:r>
              <a:rPr lang="en-GB" b="1" dirty="0"/>
              <a:t>V</a:t>
            </a:r>
            <a:r>
              <a:rPr lang="en-GB" dirty="0"/>
              <a:t>ery </a:t>
            </a:r>
            <a:r>
              <a:rPr lang="en-GB" b="1" dirty="0"/>
              <a:t>I</a:t>
            </a:r>
            <a:r>
              <a:rPr lang="en-GB" dirty="0"/>
              <a:t>mportant </a:t>
            </a:r>
            <a:r>
              <a:rPr lang="en-GB" b="1" dirty="0"/>
              <a:t>P</a:t>
            </a:r>
            <a:r>
              <a:rPr lang="en-GB" dirty="0"/>
              <a:t>erson.</a:t>
            </a:r>
          </a:p>
        </p:txBody>
      </p:sp>
      <p:sp>
        <p:nvSpPr>
          <p:cNvPr id="15363" name="Title 1"/>
          <p:cNvSpPr>
            <a:spLocks noGrp="1" noChangeArrowheads="1"/>
          </p:cNvSpPr>
          <p:nvPr>
            <p:ph type="title"/>
          </p:nvPr>
        </p:nvSpPr>
        <p:spPr>
          <a:xfrm>
            <a:off x="457200" y="479425"/>
            <a:ext cx="8220075" cy="993775"/>
          </a:xfrm>
        </p:spPr>
        <p:txBody>
          <a:bodyPr/>
          <a:lstStyle/>
          <a:p>
            <a:pPr eaLnBrk="1" hangingPunct="1"/>
            <a:r>
              <a:rPr lang="en-GB" altLang="en-US"/>
              <a:t>What Are VIPs?</a:t>
            </a:r>
          </a:p>
        </p:txBody>
      </p:sp>
      <p:pic>
        <p:nvPicPr>
          <p:cNvPr id="15365" name="Whole Cl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3325"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4139952" y="2100072"/>
            <a:ext cx="5004048" cy="1400936"/>
          </a:xfrm>
          <a:prstGeom prst="roundRect">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720000" bIns="108000" rtlCol="0" anchor="ctr"/>
          <a:lstStyle/>
          <a:p>
            <a:pPr eaLnBrk="1" hangingPunct="1"/>
            <a:r>
              <a:rPr lang="en-GB" altLang="en-US" dirty="0">
                <a:solidFill>
                  <a:schemeClr val="bg1"/>
                </a:solidFill>
                <a:ea typeface="Roboto" panose="02000000000000000000" pitchFamily="2" charset="0"/>
              </a:rPr>
              <a:t>People can be special to us for many different reasons. They are often people who we trust, who help us feel safe and who we enjoy spending time with.</a:t>
            </a:r>
          </a:p>
        </p:txBody>
      </p:sp>
      <p:sp>
        <p:nvSpPr>
          <p:cNvPr id="11" name="Rounded Rectangle 10"/>
          <p:cNvSpPr/>
          <p:nvPr/>
        </p:nvSpPr>
        <p:spPr>
          <a:xfrm>
            <a:off x="4936" y="2100072"/>
            <a:ext cx="4040301" cy="1685138"/>
          </a:xfrm>
          <a:prstGeom prst="roundRect">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108000" rIns="108000" bIns="108000" rtlCol="0" anchor="ctr"/>
          <a:lstStyle/>
          <a:p>
            <a:pPr eaLnBrk="1" hangingPunct="1"/>
            <a:r>
              <a:rPr lang="en-GB" altLang="en-US" dirty="0">
                <a:solidFill>
                  <a:schemeClr val="bg1"/>
                </a:solidFill>
                <a:ea typeface="Roboto" panose="02000000000000000000" pitchFamily="2" charset="0"/>
              </a:rPr>
              <a:t>All people are important in their own way but we have people in our lives who are particularly special to us. These are our VIPs!</a:t>
            </a:r>
          </a:p>
        </p:txBody>
      </p:sp>
      <p:pic>
        <p:nvPicPr>
          <p:cNvPr id="15366"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3615"/>
          <a:stretch/>
        </p:blipFill>
        <p:spPr bwMode="auto">
          <a:xfrm>
            <a:off x="474735" y="3429000"/>
            <a:ext cx="8417745"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500"/>
                                        <p:tgtEl>
                                          <p:spTgt spid="5"/>
                                        </p:tgtEl>
                                      </p:cBhvr>
                                    </p:animEffect>
                                  </p:childTnLst>
                                </p:cTn>
                              </p:par>
                              <p:par>
                                <p:cTn id="12" presetID="42" presetClass="entr" presetSubtype="0" fill="hold" nodeType="withEffect">
                                  <p:stCondLst>
                                    <p:cond delay="0"/>
                                  </p:stCondLst>
                                  <p:childTnLst>
                                    <p:set>
                                      <p:cBhvr>
                                        <p:cTn id="13" dur="1" fill="hold">
                                          <p:stCondLst>
                                            <p:cond delay="0"/>
                                          </p:stCondLst>
                                        </p:cTn>
                                        <p:tgtEl>
                                          <p:spTgt spid="15366"/>
                                        </p:tgtEl>
                                        <p:attrNameLst>
                                          <p:attrName>style.visibility</p:attrName>
                                        </p:attrNameLst>
                                      </p:cBhvr>
                                      <p:to>
                                        <p:strVal val="visible"/>
                                      </p:to>
                                    </p:set>
                                    <p:animEffect transition="in" filter="fade">
                                      <p:cBhvr>
                                        <p:cTn id="14" dur="1000"/>
                                        <p:tgtEl>
                                          <p:spTgt spid="15366"/>
                                        </p:tgtEl>
                                      </p:cBhvr>
                                    </p:animEffect>
                                    <p:anim calcmode="lin" valueType="num">
                                      <p:cBhvr>
                                        <p:cTn id="15" dur="1000" fill="hold"/>
                                        <p:tgtEl>
                                          <p:spTgt spid="15366"/>
                                        </p:tgtEl>
                                        <p:attrNameLst>
                                          <p:attrName>ppt_x</p:attrName>
                                        </p:attrNameLst>
                                      </p:cBhvr>
                                      <p:tavLst>
                                        <p:tav tm="0">
                                          <p:val>
                                            <p:strVal val="#ppt_x"/>
                                          </p:val>
                                        </p:tav>
                                        <p:tav tm="100000">
                                          <p:val>
                                            <p:strVal val="#ppt_x"/>
                                          </p:val>
                                        </p:tav>
                                      </p:tavLst>
                                    </p:anim>
                                    <p:anim calcmode="lin" valueType="num">
                                      <p:cBhvr>
                                        <p:cTn id="16" dur="1000" fill="hold"/>
                                        <p:tgtEl>
                                          <p:spTgt spid="1536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1000"/>
                                        <p:tgtEl>
                                          <p:spTgt spid="11"/>
                                        </p:tgtEl>
                                        <p:attrNameLst>
                                          <p:attrName>ppt_x</p:attrName>
                                        </p:attrNameLst>
                                      </p:cBhvr>
                                      <p:tavLst>
                                        <p:tav tm="0">
                                          <p:val>
                                            <p:strVal val="#ppt_x-#ppt_w*1.125000"/>
                                          </p:val>
                                        </p:tav>
                                        <p:tav tm="100000">
                                          <p:val>
                                            <p:strVal val="#ppt_x"/>
                                          </p:val>
                                        </p:tav>
                                      </p:tavLst>
                                    </p:anim>
                                    <p:animEffect transition="in" filter="wipe(right)">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xit" presetSubtype="8" fill="hold" grpId="1" nodeType="clickEffect">
                                  <p:stCondLst>
                                    <p:cond delay="0"/>
                                  </p:stCondLst>
                                  <p:childTnLst>
                                    <p:anim calcmode="lin" valueType="num">
                                      <p:cBhvr additive="base">
                                        <p:cTn id="26" dur="500"/>
                                        <p:tgtEl>
                                          <p:spTgt spid="11"/>
                                        </p:tgtEl>
                                        <p:attrNameLst>
                                          <p:attrName>ppt_x</p:attrName>
                                        </p:attrNameLst>
                                      </p:cBhvr>
                                      <p:tavLst>
                                        <p:tav tm="0">
                                          <p:val>
                                            <p:strVal val="#ppt_x"/>
                                          </p:val>
                                        </p:tav>
                                        <p:tav tm="100000">
                                          <p:val>
                                            <p:strVal val="#ppt_x-#ppt_w*1.125000"/>
                                          </p:val>
                                        </p:tav>
                                      </p:tavLst>
                                    </p:anim>
                                    <p:animEffect transition="out" filter="wipe(left)">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childTnLst>
                          </p:cTn>
                        </p:par>
                        <p:par>
                          <p:cTn id="29" fill="hold">
                            <p:stCondLst>
                              <p:cond delay="500"/>
                            </p:stCondLst>
                            <p:childTnLst>
                              <p:par>
                                <p:cTn id="30" presetID="1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1000"/>
                                        <p:tgtEl>
                                          <p:spTgt spid="8"/>
                                        </p:tgtEl>
                                        <p:attrNameLst>
                                          <p:attrName>ppt_x</p:attrName>
                                        </p:attrNameLst>
                                      </p:cBhvr>
                                      <p:tavLst>
                                        <p:tav tm="0">
                                          <p:val>
                                            <p:strVal val="#ppt_x+#ppt_w*1.125000"/>
                                          </p:val>
                                        </p:tav>
                                        <p:tav tm="100000">
                                          <p:val>
                                            <p:strVal val="#ppt_x"/>
                                          </p:val>
                                        </p:tav>
                                      </p:tavLst>
                                    </p:anim>
                                    <p:animEffect transition="in" filter="wipe(left)">
                                      <p:cBhvr>
                                        <p:cTn id="3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0"/>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pitchFamily="2" charset="0"/>
              </a:rPr>
              <a:t>Exploring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1560" y="2686992"/>
            <a:ext cx="5472607" cy="742008"/>
          </a:xfrm>
          <a:prstGeom prst="roundRect">
            <a:avLst>
              <a:gd name="adj" fmla="val 20243"/>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eaLnBrk="1" hangingPunct="1"/>
            <a:r>
              <a:rPr lang="en-GB" altLang="en-US" dirty="0">
                <a:solidFill>
                  <a:schemeClr val="bg1"/>
                </a:solidFill>
                <a:ea typeface="Roboto" panose="02000000000000000000" pitchFamily="2" charset="0"/>
              </a:rPr>
              <a:t>Sit quietly and think about who your VIPs are.</a:t>
            </a:r>
          </a:p>
        </p:txBody>
      </p:sp>
      <p:sp>
        <p:nvSpPr>
          <p:cNvPr id="17410" name="Title 1"/>
          <p:cNvSpPr>
            <a:spLocks noGrp="1" noChangeArrowheads="1"/>
          </p:cNvSpPr>
          <p:nvPr>
            <p:ph type="title"/>
          </p:nvPr>
        </p:nvSpPr>
        <p:spPr>
          <a:xfrm>
            <a:off x="457200" y="479425"/>
            <a:ext cx="8220075" cy="993775"/>
          </a:xfrm>
        </p:spPr>
        <p:txBody>
          <a:bodyPr/>
          <a:lstStyle/>
          <a:p>
            <a:pPr eaLnBrk="1" hangingPunct="1"/>
            <a:r>
              <a:rPr lang="en-GB" altLang="en-US"/>
              <a:t>My VIPs</a:t>
            </a:r>
          </a:p>
        </p:txBody>
      </p:sp>
      <p:sp>
        <p:nvSpPr>
          <p:cNvPr id="17411" name="Rectangle 2"/>
          <p:cNvSpPr>
            <a:spLocks noChangeArrowheads="1"/>
          </p:cNvSpPr>
          <p:nvPr/>
        </p:nvSpPr>
        <p:spPr bwMode="auto">
          <a:xfrm>
            <a:off x="755650" y="1341438"/>
            <a:ext cx="76327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dirty="0">
                <a:solidFill>
                  <a:schemeClr val="tx1"/>
                </a:solidFill>
                <a:ea typeface="Roboto" panose="02000000000000000000" pitchFamily="2" charset="0"/>
              </a:rPr>
              <a:t>We all have people who are special to us in our lives. The people who are special to us might not be the same people who are special to someone else – this is OK as we are </a:t>
            </a:r>
            <a:br>
              <a:rPr lang="en-GB" altLang="en-US" dirty="0">
                <a:solidFill>
                  <a:schemeClr val="tx1"/>
                </a:solidFill>
                <a:ea typeface="Roboto" panose="02000000000000000000" pitchFamily="2" charset="0"/>
              </a:rPr>
            </a:br>
            <a:r>
              <a:rPr lang="en-GB" altLang="en-US" dirty="0">
                <a:solidFill>
                  <a:schemeClr val="tx1"/>
                </a:solidFill>
                <a:ea typeface="Roboto" panose="02000000000000000000" pitchFamily="2" charset="0"/>
              </a:rPr>
              <a:t>all different! </a:t>
            </a:r>
          </a:p>
        </p:txBody>
      </p:sp>
      <p:grpSp>
        <p:nvGrpSpPr>
          <p:cNvPr id="9" name="Group 8"/>
          <p:cNvGrpSpPr/>
          <p:nvPr/>
        </p:nvGrpSpPr>
        <p:grpSpPr>
          <a:xfrm>
            <a:off x="457199" y="4149080"/>
            <a:ext cx="7787209" cy="1225254"/>
            <a:chOff x="457199" y="3333256"/>
            <a:chExt cx="8220075" cy="2489331"/>
          </a:xfrm>
        </p:grpSpPr>
        <p:sp>
          <p:nvSpPr>
            <p:cNvPr id="2" name="Rectangle 1"/>
            <p:cNvSpPr/>
            <p:nvPr/>
          </p:nvSpPr>
          <p:spPr>
            <a:xfrm>
              <a:off x="457199" y="3333256"/>
              <a:ext cx="8220075" cy="2489331"/>
            </a:xfrm>
            <a:prstGeom prst="rect">
              <a:avLst/>
            </a:pr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a:spLocks noChangeArrowheads="1"/>
            </p:cNvSpPr>
            <p:nvPr/>
          </p:nvSpPr>
          <p:spPr bwMode="auto">
            <a:xfrm>
              <a:off x="750548" y="3604108"/>
              <a:ext cx="4202201" cy="1707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eaLnBrk="1" hangingPunct="1">
                <a:buNone/>
              </a:pPr>
              <a:r>
                <a:rPr lang="en-GB" altLang="en-US" dirty="0">
                  <a:solidFill>
                    <a:schemeClr val="bg1"/>
                  </a:solidFill>
                  <a:ea typeface="Roboto" panose="02000000000000000000" pitchFamily="2" charset="0"/>
                </a:rPr>
                <a:t>If you feel happy to, share who your VIPs are with a partner then maybe with the class.</a:t>
              </a:r>
            </a:p>
          </p:txBody>
        </p:sp>
      </p:grpSp>
      <p:pic>
        <p:nvPicPr>
          <p:cNvPr id="17423" name="Pai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1960" y="2514628"/>
            <a:ext cx="4758664" cy="41395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4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411" grpId="0"/>
    </p:bldLst>
  </p:timing>
</p:sld>
</file>

<file path=ppt/theme/theme1.xml><?xml version="1.0" encoding="utf-8"?>
<a:theme xmlns:a="http://schemas.openxmlformats.org/drawingml/2006/main" name="Office Theme">
  <a:themeElements>
    <a:clrScheme name="Custom 2">
      <a:dk1>
        <a:srgbClr val="1C1C1C"/>
      </a:dk1>
      <a:lt1>
        <a:sysClr val="window" lastClr="FFFFFF"/>
      </a:lt1>
      <a:dk2>
        <a:srgbClr val="4A4A4A"/>
      </a:dk2>
      <a:lt2>
        <a:srgbClr val="F4F2F2"/>
      </a:lt2>
      <a:accent1>
        <a:srgbClr val="00A7E7"/>
      </a:accent1>
      <a:accent2>
        <a:srgbClr val="F0821A"/>
      </a:accent2>
      <a:accent3>
        <a:srgbClr val="8C368C"/>
      </a:accent3>
      <a:accent4>
        <a:srgbClr val="009640"/>
      </a:accent4>
      <a:accent5>
        <a:srgbClr val="31B7BC"/>
      </a:accent5>
      <a:accent6>
        <a:srgbClr val="F9B000"/>
      </a:accent6>
      <a:hlink>
        <a:srgbClr val="00B0F0"/>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esson Presentation Template V3.pptx" id="{4BF10EBB-5C14-4353-9672-1C3BFC68C92E}" vid="{781ECC96-1AFA-4945-A294-F1D3C67237D7}"/>
    </a:ext>
  </a:extLst>
</a:theme>
</file>

<file path=ppt/theme/theme2.xml><?xml version="1.0" encoding="utf-8"?>
<a:theme xmlns:a="http://schemas.openxmlformats.org/drawingml/2006/main" name="1_Office Theme">
  <a:themeElements>
    <a:clrScheme name="Custom 2">
      <a:dk1>
        <a:srgbClr val="1C1C1C"/>
      </a:dk1>
      <a:lt1>
        <a:sysClr val="window" lastClr="FFFFFF"/>
      </a:lt1>
      <a:dk2>
        <a:srgbClr val="4A4A4A"/>
      </a:dk2>
      <a:lt2>
        <a:srgbClr val="F4F2F2"/>
      </a:lt2>
      <a:accent1>
        <a:srgbClr val="00A7E7"/>
      </a:accent1>
      <a:accent2>
        <a:srgbClr val="F0821A"/>
      </a:accent2>
      <a:accent3>
        <a:srgbClr val="8C368C"/>
      </a:accent3>
      <a:accent4>
        <a:srgbClr val="009640"/>
      </a:accent4>
      <a:accent5>
        <a:srgbClr val="31B7BC"/>
      </a:accent5>
      <a:accent6>
        <a:srgbClr val="F9B000"/>
      </a:accent6>
      <a:hlink>
        <a:srgbClr val="00B0F0"/>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esson Presentation Template V3.pptx" id="{4BF10EBB-5C14-4353-9672-1C3BFC68C92E}" vid="{781ECC96-1AFA-4945-A294-F1D3C67237D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Lesson Presentation Template</Template>
  <TotalTime>310</TotalTime>
  <Words>1666</Words>
  <Application>Microsoft Office PowerPoint</Application>
  <PresentationFormat>On-screen Show (4:3)</PresentationFormat>
  <Paragraphs>141</Paragraphs>
  <Slides>39</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39</vt:i4>
      </vt:variant>
    </vt:vector>
  </HeadingPairs>
  <TitlesOfParts>
    <vt:vector size="48" baseType="lpstr">
      <vt:lpstr>Roboto</vt:lpstr>
      <vt:lpstr>Arial</vt:lpstr>
      <vt:lpstr>Calibri</vt:lpstr>
      <vt:lpstr>Wingdings</vt:lpstr>
      <vt:lpstr>Tuffy-TTF</vt:lpstr>
      <vt:lpstr>Twinkl</vt:lpstr>
      <vt:lpstr>Sassoon Infant Rg</vt:lpstr>
      <vt:lpstr>Office Theme</vt:lpstr>
      <vt:lpstr>1_Office Theme</vt:lpstr>
      <vt:lpstr>PowerPoint Presentation</vt:lpstr>
      <vt:lpstr>PowerPoint Presentation</vt:lpstr>
      <vt:lpstr>PowerPoint Presentation</vt:lpstr>
      <vt:lpstr>The Big Questions</vt:lpstr>
      <vt:lpstr>PowerPoint Presentation</vt:lpstr>
      <vt:lpstr>Reconnecting</vt:lpstr>
      <vt:lpstr>What Are VIPs?</vt:lpstr>
      <vt:lpstr>Exploring</vt:lpstr>
      <vt:lpstr>My VIPs</vt:lpstr>
      <vt:lpstr>My VIPs</vt:lpstr>
      <vt:lpstr>How VIPs Show They Care</vt:lpstr>
      <vt:lpstr>PowerPoint Presentation</vt:lpstr>
      <vt:lpstr>Consolidating</vt:lpstr>
      <vt:lpstr>VIP Crown</vt:lpstr>
      <vt:lpstr>Reflecting</vt:lpstr>
      <vt:lpstr>Being a VIP to Others</vt:lpstr>
      <vt:lpstr>The Big Questions</vt:lpstr>
      <vt:lpstr>PowerPoint Presentation</vt:lpstr>
      <vt:lpstr>PowerPoint Presentation</vt:lpstr>
      <vt:lpstr>PowerPoint Presentation</vt:lpstr>
      <vt:lpstr>PowerPoint Presentation</vt:lpstr>
      <vt:lpstr>The Big Questions</vt:lpstr>
      <vt:lpstr>PowerPoint Presentation</vt:lpstr>
      <vt:lpstr>Reconnecting</vt:lpstr>
      <vt:lpstr>Our Families</vt:lpstr>
      <vt:lpstr>Exploring</vt:lpstr>
      <vt:lpstr>When We Need Our Families</vt:lpstr>
      <vt:lpstr>When We Need Our Families</vt:lpstr>
      <vt:lpstr>When We Need Our Families</vt:lpstr>
      <vt:lpstr>My Family</vt:lpstr>
      <vt:lpstr>Consolidating</vt:lpstr>
      <vt:lpstr>Caring</vt:lpstr>
      <vt:lpstr>Reflecting</vt:lpstr>
      <vt:lpstr>How Can I Help My Family?</vt:lpstr>
      <vt:lpstr>How Can I Help My Family?</vt:lpstr>
      <vt:lpstr>The Big Questions</vt:lpstr>
      <vt:lpstr>PowerPoint Presentation</vt:lpstr>
      <vt:lpstr>PowerPoint Presentation</vt:lpstr>
      <vt:lpstr>Prayer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PSHE and Citizenship</dc:title>
  <dc:creator>Dale Watson</dc:creator>
  <cp:lastModifiedBy>Hannah Cuddy</cp:lastModifiedBy>
  <cp:revision>35</cp:revision>
  <dcterms:created xsi:type="dcterms:W3CDTF">2018-12-20T12:01:31Z</dcterms:created>
  <dcterms:modified xsi:type="dcterms:W3CDTF">2022-11-23T12:51:47Z</dcterms:modified>
</cp:coreProperties>
</file>