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4"/>
  </p:notesMasterIdLst>
  <p:handoutMasterIdLst>
    <p:handoutMasterId r:id="rId55"/>
  </p:handoutMasterIdLst>
  <p:sldIdLst>
    <p:sldId id="305" r:id="rId2"/>
    <p:sldId id="258" r:id="rId3"/>
    <p:sldId id="263" r:id="rId4"/>
    <p:sldId id="264" r:id="rId5"/>
    <p:sldId id="294" r:id="rId6"/>
    <p:sldId id="289" r:id="rId7"/>
    <p:sldId id="295" r:id="rId8"/>
    <p:sldId id="308" r:id="rId9"/>
    <p:sldId id="290" r:id="rId10"/>
    <p:sldId id="296" r:id="rId11"/>
    <p:sldId id="309" r:id="rId12"/>
    <p:sldId id="315" r:id="rId13"/>
    <p:sldId id="317" r:id="rId14"/>
    <p:sldId id="310" r:id="rId15"/>
    <p:sldId id="306" r:id="rId16"/>
    <p:sldId id="313" r:id="rId17"/>
    <p:sldId id="314" r:id="rId18"/>
    <p:sldId id="312" r:id="rId19"/>
    <p:sldId id="291" r:id="rId20"/>
    <p:sldId id="318" r:id="rId21"/>
    <p:sldId id="319" r:id="rId22"/>
    <p:sldId id="297" r:id="rId23"/>
    <p:sldId id="292" r:id="rId24"/>
    <p:sldId id="298" r:id="rId25"/>
    <p:sldId id="316" r:id="rId26"/>
    <p:sldId id="293" r:id="rId27"/>
    <p:sldId id="311" r:id="rId28"/>
    <p:sldId id="307" r:id="rId29"/>
    <p:sldId id="320"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2" r:id="rId52"/>
    <p:sldId id="343" r:id="rId53"/>
  </p:sldIdLst>
  <p:sldSz cx="9144000" cy="6858000" type="screen4x3"/>
  <p:notesSz cx="6858000" cy="9144000"/>
  <p:embeddedFontLst>
    <p:embeddedFont>
      <p:font typeface="Calibri" panose="020F0502020204030204" pitchFamily="34" charset="0"/>
      <p:regular r:id="rId56"/>
      <p:bold r:id="rId57"/>
      <p:italic r:id="rId58"/>
      <p:boldItalic r:id="rId59"/>
    </p:embeddedFont>
    <p:embeddedFont>
      <p:font typeface="Roboto" panose="020B0604020202020204" charset="0"/>
      <p:regular r:id="rId60"/>
      <p:bold r:id="rId61"/>
      <p:italic r:id="rId62"/>
      <p:boldItalic r:id="rId63"/>
    </p:embeddedFont>
    <p:embeddedFont>
      <p:font typeface="Twinkl" panose="020B0604020202020204" charset="0"/>
      <p:regular r:id="rId64"/>
      <p:bold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001"/>
    <a:srgbClr val="2DB6BC"/>
    <a:srgbClr val="C0C0C1"/>
    <a:srgbClr val="8D358B"/>
    <a:srgbClr val="019542"/>
    <a:srgbClr val="00A8E9"/>
    <a:srgbClr val="18A0DB"/>
    <a:srgbClr val="F08115"/>
    <a:srgbClr val="FFFBFA"/>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8" autoAdjust="0"/>
    <p:restoredTop sz="94660"/>
  </p:normalViewPr>
  <p:slideViewPr>
    <p:cSldViewPr snapToGrid="0" showGuides="1">
      <p:cViewPr varScale="1">
        <p:scale>
          <a:sx n="86" d="100"/>
          <a:sy n="86" d="100"/>
        </p:scale>
        <p:origin x="1291"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63" Type="http://schemas.openxmlformats.org/officeDocument/2006/relationships/font" Target="fonts/font8.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24/11/2022</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panose="02000000000000000000" pitchFamily="2" charset="0"/>
              </a:defRPr>
            </a:lvl1pPr>
          </a:lstStyle>
          <a:p>
            <a:fld id="{3D02C5D1-7818-41B5-ABAD-5E4B38A5388F}" type="datetimeFigureOut">
              <a:rPr lang="en-GB" smtClean="0"/>
              <a:pPr/>
              <a:t>24/11/2022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slide" Target="slide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twinkl.co.uk/resources/twinkl-life"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www.twinkl.co.uk/resources/twinkl-life" TargetMode="External"/><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45.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B6BC"/>
        </a:solidFill>
        <a:effectLst/>
      </p:bgPr>
    </p:bg>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384602" y="6464797"/>
            <a:ext cx="4374793" cy="204563"/>
          </a:xfrm>
          <a:prstGeom prst="rect">
            <a:avLst/>
          </a:prstGeom>
          <a:noFill/>
        </p:spPr>
        <p:txBody>
          <a:bodyPr wrap="square" lIns="0" tIns="0" rIns="0" bIns="0" rtlCol="0" anchor="ctr" anchorCtr="1">
            <a:noAutofit/>
          </a:bodyPr>
          <a:lstStyle/>
          <a:p>
            <a:pPr algn="ctr">
              <a:lnSpc>
                <a:spcPct val="107000"/>
              </a:lnSpc>
              <a:spcAft>
                <a:spcPts val="0"/>
              </a:spcAft>
            </a:pPr>
            <a:r>
              <a:rPr lang="en-GB" sz="800" dirty="0">
                <a:solidFill>
                  <a:srgbClr val="FFFFFF"/>
                </a:solidFill>
                <a:latin typeface="Roboto" panose="02000000000000000000" pitchFamily="2" charset="0"/>
                <a:ea typeface="Calibri" panose="020F0502020204030204" pitchFamily="34" charset="0"/>
                <a:cs typeface="Arial" panose="020B0604020202020204" pitchFamily="34" charset="0"/>
              </a:rPr>
              <a:t>PSHE and Citizenship | UKS2 | Relationships | Be Yourself | Uncomfortable Feelings | Lesson 3</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Roboto" panose="02000000000000000000" pitchFamily="2" charset="0"/>
                <a:cs typeface="Arial" panose="020B0604020202020204" pitchFamily="34" charset="0"/>
              </a:rPr>
              <a:t>Relationships | Be Yourself</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anose="02000000000000000000"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Feeling Uncomfortable</a:t>
            </a:r>
          </a:p>
        </p:txBody>
      </p:sp>
      <p:pic>
        <p:nvPicPr>
          <p:cNvPr id="3" name="Pairs">
            <a:extLst>
              <a:ext uri="{FF2B5EF4-FFF2-40B4-BE49-F238E27FC236}">
                <a16:creationId xmlns:a16="http://schemas.microsoft.com/office/drawing/2014/main" id="{A3D17BC4-B0E7-4B95-A1C6-CF5C11838D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4" name="TextBox 3">
            <a:extLst>
              <a:ext uri="{FF2B5EF4-FFF2-40B4-BE49-F238E27FC236}">
                <a16:creationId xmlns:a16="http://schemas.microsoft.com/office/drawing/2014/main" id="{9C68C17B-5375-4A71-B091-A01336B088B6}"/>
              </a:ext>
            </a:extLst>
          </p:cNvPr>
          <p:cNvSpPr txBox="1"/>
          <p:nvPr/>
        </p:nvSpPr>
        <p:spPr>
          <a:xfrm>
            <a:off x="899592" y="1521236"/>
            <a:ext cx="7272808" cy="646331"/>
          </a:xfrm>
          <a:prstGeom prst="rect">
            <a:avLst/>
          </a:prstGeom>
          <a:noFill/>
        </p:spPr>
        <p:txBody>
          <a:bodyPr wrap="square" rtlCol="0">
            <a:spAutoFit/>
          </a:bodyPr>
          <a:lstStyle/>
          <a:p>
            <a:r>
              <a:rPr lang="en-GB" dirty="0"/>
              <a:t>There are often certain situations which result in us feeling these uncomfortable feelings.</a:t>
            </a:r>
          </a:p>
        </p:txBody>
      </p:sp>
      <p:sp>
        <p:nvSpPr>
          <p:cNvPr id="9" name="Rectangle 8">
            <a:extLst>
              <a:ext uri="{FF2B5EF4-FFF2-40B4-BE49-F238E27FC236}">
                <a16:creationId xmlns:a16="http://schemas.microsoft.com/office/drawing/2014/main" id="{F165DABD-9BD5-4C92-98D8-FDC0938FBED6}"/>
              </a:ext>
            </a:extLst>
          </p:cNvPr>
          <p:cNvSpPr/>
          <p:nvPr/>
        </p:nvSpPr>
        <p:spPr>
          <a:xfrm>
            <a:off x="791580" y="2348880"/>
            <a:ext cx="7560840" cy="37444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11BADF2-B329-460B-9921-9D0496CF1D5F}"/>
              </a:ext>
            </a:extLst>
          </p:cNvPr>
          <p:cNvSpPr txBox="1"/>
          <p:nvPr/>
        </p:nvSpPr>
        <p:spPr>
          <a:xfrm>
            <a:off x="1043608" y="2614845"/>
            <a:ext cx="4575336" cy="1200329"/>
          </a:xfrm>
          <a:prstGeom prst="rect">
            <a:avLst/>
          </a:prstGeom>
          <a:noFill/>
        </p:spPr>
        <p:txBody>
          <a:bodyPr wrap="square" rtlCol="0">
            <a:spAutoFit/>
          </a:bodyPr>
          <a:lstStyle/>
          <a:p>
            <a:r>
              <a:rPr lang="en-GB" dirty="0"/>
              <a:t>Using your Uncomfortable Feelings Activity Sheet, discuss with a partner the situations that might lead to us experiencing the feelings you have listed on your sheet.</a:t>
            </a:r>
          </a:p>
        </p:txBody>
      </p:sp>
      <p:sp>
        <p:nvSpPr>
          <p:cNvPr id="6" name="TextBox 5">
            <a:extLst>
              <a:ext uri="{FF2B5EF4-FFF2-40B4-BE49-F238E27FC236}">
                <a16:creationId xmlns:a16="http://schemas.microsoft.com/office/drawing/2014/main" id="{8DB7DD34-5224-4651-A1EC-B9101D8B9816}"/>
              </a:ext>
            </a:extLst>
          </p:cNvPr>
          <p:cNvSpPr txBox="1"/>
          <p:nvPr/>
        </p:nvSpPr>
        <p:spPr>
          <a:xfrm>
            <a:off x="1043608" y="4077072"/>
            <a:ext cx="4392888" cy="1754326"/>
          </a:xfrm>
          <a:prstGeom prst="rect">
            <a:avLst/>
          </a:prstGeom>
          <a:noFill/>
        </p:spPr>
        <p:txBody>
          <a:bodyPr wrap="square" rtlCol="0">
            <a:spAutoFit/>
          </a:bodyPr>
          <a:lstStyle/>
          <a:p>
            <a:r>
              <a:rPr lang="en-GB" dirty="0"/>
              <a:t>Identifying the situations that might lead to us experiencing uncomfortable feelings can help us manage them. It can help us prepare for those situations or help us to decide not to become involved in certain things.</a:t>
            </a:r>
          </a:p>
        </p:txBody>
      </p:sp>
      <p:pic>
        <p:nvPicPr>
          <p:cNvPr id="10" name="Picture 9" descr="Table&#10;&#10;Description automatically generated">
            <a:extLst>
              <a:ext uri="{FF2B5EF4-FFF2-40B4-BE49-F238E27FC236}">
                <a16:creationId xmlns:a16="http://schemas.microsoft.com/office/drawing/2014/main" id="{C1F6F4A4-0143-0046-BA31-EF7598A4C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048" y="2549975"/>
            <a:ext cx="2437352" cy="3449161"/>
          </a:xfrm>
          <a:prstGeom prst="rect">
            <a:avLst/>
          </a:prstGeom>
        </p:spPr>
      </p:pic>
    </p:spTree>
    <p:extLst>
      <p:ext uri="{BB962C8B-B14F-4D97-AF65-F5344CB8AC3E}">
        <p14:creationId xmlns:p14="http://schemas.microsoft.com/office/powerpoint/2010/main" val="33178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Managing Feelings</a:t>
            </a:r>
          </a:p>
        </p:txBody>
      </p:sp>
      <p:grpSp>
        <p:nvGrpSpPr>
          <p:cNvPr id="19" name="Group 18"/>
          <p:cNvGrpSpPr/>
          <p:nvPr/>
        </p:nvGrpSpPr>
        <p:grpSpPr>
          <a:xfrm>
            <a:off x="747184" y="1473201"/>
            <a:ext cx="3757082" cy="4835524"/>
            <a:chOff x="747184" y="1473201"/>
            <a:chExt cx="3757082" cy="4835524"/>
          </a:xfrm>
        </p:grpSpPr>
        <p:grpSp>
          <p:nvGrpSpPr>
            <p:cNvPr id="12" name="Group 11">
              <a:extLst>
                <a:ext uri="{FF2B5EF4-FFF2-40B4-BE49-F238E27FC236}">
                  <a16:creationId xmlns:a16="http://schemas.microsoft.com/office/drawing/2014/main" id="{FB39B79D-8536-4424-9559-BF9C390B9B64}"/>
                </a:ext>
              </a:extLst>
            </p:cNvPr>
            <p:cNvGrpSpPr/>
            <p:nvPr/>
          </p:nvGrpSpPr>
          <p:grpSpPr>
            <a:xfrm>
              <a:off x="747184" y="1473201"/>
              <a:ext cx="3757082" cy="4835524"/>
              <a:chOff x="786815" y="2486558"/>
              <a:chExt cx="7560840" cy="1075959"/>
            </a:xfrm>
          </p:grpSpPr>
          <p:sp>
            <p:nvSpPr>
              <p:cNvPr id="8" name="Rectangle 7">
                <a:extLst>
                  <a:ext uri="{FF2B5EF4-FFF2-40B4-BE49-F238E27FC236}">
                    <a16:creationId xmlns:a16="http://schemas.microsoft.com/office/drawing/2014/main" id="{C1803380-50C3-413C-8BC8-49133166D5C8}"/>
                  </a:ext>
                </a:extLst>
              </p:cNvPr>
              <p:cNvSpPr/>
              <p:nvPr/>
            </p:nvSpPr>
            <p:spPr>
              <a:xfrm>
                <a:off x="786815" y="2486558"/>
                <a:ext cx="7560840" cy="1075959"/>
              </a:xfrm>
              <a:prstGeom prst="rect">
                <a:avLst/>
              </a:prstGeom>
              <a:solidFill>
                <a:schemeClr val="bg1"/>
              </a:solidFill>
              <a:ln w="28575">
                <a:solidFill>
                  <a:srgbClr val="2DB6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25D9A24-04D7-4E0D-8FD1-94895F4873F5}"/>
                  </a:ext>
                </a:extLst>
              </p:cNvPr>
              <p:cNvSpPr txBox="1"/>
              <p:nvPr/>
            </p:nvSpPr>
            <p:spPr>
              <a:xfrm>
                <a:off x="930830" y="2508287"/>
                <a:ext cx="7272808" cy="989485"/>
              </a:xfrm>
              <a:prstGeom prst="rect">
                <a:avLst/>
              </a:prstGeom>
              <a:noFill/>
            </p:spPr>
            <p:txBody>
              <a:bodyPr wrap="square" rtlCol="0">
                <a:spAutoFit/>
              </a:bodyPr>
              <a:lstStyle/>
              <a:p>
                <a:r>
                  <a:rPr lang="en-GB" dirty="0"/>
                  <a:t>For example, if we are feeling happy, it is a nice feeling for others to be around. If we are feeling grumpy, it is not as comfortable to be around </a:t>
                </a:r>
                <a:br>
                  <a:rPr lang="en-GB" dirty="0"/>
                </a:br>
                <a:r>
                  <a:rPr lang="en-GB" dirty="0"/>
                  <a:t>for others.</a:t>
                </a:r>
              </a:p>
            </p:txBody>
          </p:sp>
        </p:gr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804" y="3354428"/>
              <a:ext cx="3395840" cy="2808810"/>
            </a:xfrm>
            <a:prstGeom prst="rect">
              <a:avLst/>
            </a:prstGeom>
          </p:spPr>
        </p:pic>
      </p:grpSp>
      <p:grpSp>
        <p:nvGrpSpPr>
          <p:cNvPr id="18" name="Group 17"/>
          <p:cNvGrpSpPr/>
          <p:nvPr/>
        </p:nvGrpSpPr>
        <p:grpSpPr>
          <a:xfrm>
            <a:off x="4650265" y="1473201"/>
            <a:ext cx="3738085" cy="4835524"/>
            <a:chOff x="4650265" y="1473201"/>
            <a:chExt cx="3738085" cy="4835524"/>
          </a:xfrm>
        </p:grpSpPr>
        <p:grpSp>
          <p:nvGrpSpPr>
            <p:cNvPr id="11" name="Group 10">
              <a:extLst>
                <a:ext uri="{FF2B5EF4-FFF2-40B4-BE49-F238E27FC236}">
                  <a16:creationId xmlns:a16="http://schemas.microsoft.com/office/drawing/2014/main" id="{32F7AC84-71DA-4DBF-A15D-46D988178792}"/>
                </a:ext>
              </a:extLst>
            </p:cNvPr>
            <p:cNvGrpSpPr/>
            <p:nvPr/>
          </p:nvGrpSpPr>
          <p:grpSpPr>
            <a:xfrm>
              <a:off x="4650265" y="1473201"/>
              <a:ext cx="3738085" cy="4835524"/>
              <a:chOff x="4650265" y="2486558"/>
              <a:chExt cx="7560840" cy="873647"/>
            </a:xfrm>
          </p:grpSpPr>
          <p:sp>
            <p:nvSpPr>
              <p:cNvPr id="7" name="Rectangle 6">
                <a:extLst>
                  <a:ext uri="{FF2B5EF4-FFF2-40B4-BE49-F238E27FC236}">
                    <a16:creationId xmlns:a16="http://schemas.microsoft.com/office/drawing/2014/main" id="{17C3117A-2603-4C3B-889E-55D8BAF99FDB}"/>
                  </a:ext>
                </a:extLst>
              </p:cNvPr>
              <p:cNvSpPr/>
              <p:nvPr/>
            </p:nvSpPr>
            <p:spPr>
              <a:xfrm>
                <a:off x="4650265" y="2486558"/>
                <a:ext cx="7560840" cy="873647"/>
              </a:xfrm>
              <a:prstGeom prst="rect">
                <a:avLst/>
              </a:prstGeom>
              <a:solidFill>
                <a:schemeClr val="bg1"/>
              </a:solidFill>
              <a:ln w="28575">
                <a:solidFill>
                  <a:srgbClr val="00A8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CA37ABC-02CB-40CD-90DE-113B4F6D234A}"/>
                  </a:ext>
                </a:extLst>
              </p:cNvPr>
              <p:cNvSpPr txBox="1"/>
              <p:nvPr/>
            </p:nvSpPr>
            <p:spPr>
              <a:xfrm>
                <a:off x="4794280" y="2504201"/>
                <a:ext cx="7272808" cy="549717"/>
              </a:xfrm>
              <a:prstGeom prst="rect">
                <a:avLst/>
              </a:prstGeom>
              <a:noFill/>
            </p:spPr>
            <p:txBody>
              <a:bodyPr wrap="square" rtlCol="0">
                <a:spAutoFit/>
              </a:bodyPr>
              <a:lstStyle/>
              <a:p>
                <a:r>
                  <a:rPr lang="en-GB" dirty="0"/>
                  <a:t>The effects our feelings have on others around us can impact how comfortable or uncomfortable the feeling is for us.</a:t>
                </a:r>
              </a:p>
            </p:txBody>
          </p:sp>
        </p:gr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7467" y="2967620"/>
              <a:ext cx="3223680" cy="3195618"/>
            </a:xfrm>
            <a:prstGeom prst="rect">
              <a:avLst/>
            </a:prstGeom>
          </p:spPr>
        </p:pic>
      </p:grpSp>
    </p:spTree>
    <p:extLst>
      <p:ext uri="{BB962C8B-B14F-4D97-AF65-F5344CB8AC3E}">
        <p14:creationId xmlns:p14="http://schemas.microsoft.com/office/powerpoint/2010/main" val="363814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Managing Feelings</a:t>
            </a:r>
          </a:p>
        </p:txBody>
      </p:sp>
      <p:grpSp>
        <p:nvGrpSpPr>
          <p:cNvPr id="16" name="Group 15"/>
          <p:cNvGrpSpPr/>
          <p:nvPr/>
        </p:nvGrpSpPr>
        <p:grpSpPr>
          <a:xfrm>
            <a:off x="786816" y="1473201"/>
            <a:ext cx="3713268" cy="4835524"/>
            <a:chOff x="786816" y="1473201"/>
            <a:chExt cx="3713268" cy="4835524"/>
          </a:xfrm>
        </p:grpSpPr>
        <p:grpSp>
          <p:nvGrpSpPr>
            <p:cNvPr id="13" name="Group 12">
              <a:extLst>
                <a:ext uri="{FF2B5EF4-FFF2-40B4-BE49-F238E27FC236}">
                  <a16:creationId xmlns:a16="http://schemas.microsoft.com/office/drawing/2014/main" id="{E6ABFF44-BA82-4785-BEDF-664D61523B47}"/>
                </a:ext>
              </a:extLst>
            </p:cNvPr>
            <p:cNvGrpSpPr/>
            <p:nvPr/>
          </p:nvGrpSpPr>
          <p:grpSpPr>
            <a:xfrm>
              <a:off x="786816" y="1473201"/>
              <a:ext cx="3713268" cy="4835524"/>
              <a:chOff x="786815" y="3723758"/>
              <a:chExt cx="7560840" cy="1361426"/>
            </a:xfrm>
          </p:grpSpPr>
          <p:sp>
            <p:nvSpPr>
              <p:cNvPr id="9" name="Rectangle 8">
                <a:extLst>
                  <a:ext uri="{FF2B5EF4-FFF2-40B4-BE49-F238E27FC236}">
                    <a16:creationId xmlns:a16="http://schemas.microsoft.com/office/drawing/2014/main" id="{9AE11F59-FF3C-4119-9A4D-95B55BE06DB4}"/>
                  </a:ext>
                </a:extLst>
              </p:cNvPr>
              <p:cNvSpPr/>
              <p:nvPr/>
            </p:nvSpPr>
            <p:spPr>
              <a:xfrm>
                <a:off x="786815" y="3723758"/>
                <a:ext cx="7560840" cy="1361426"/>
              </a:xfrm>
              <a:prstGeom prst="rect">
                <a:avLst/>
              </a:prstGeom>
              <a:solidFill>
                <a:schemeClr val="bg1"/>
              </a:solidFill>
              <a:ln w="28575">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7C55E5B-637A-40EB-9345-81FBAE6AD3DA}"/>
                  </a:ext>
                </a:extLst>
              </p:cNvPr>
              <p:cNvSpPr txBox="1"/>
              <p:nvPr/>
            </p:nvSpPr>
            <p:spPr>
              <a:xfrm>
                <a:off x="930831" y="3724525"/>
                <a:ext cx="7272808" cy="571913"/>
              </a:xfrm>
              <a:prstGeom prst="rect">
                <a:avLst/>
              </a:prstGeom>
              <a:noFill/>
            </p:spPr>
            <p:txBody>
              <a:bodyPr wrap="square" rtlCol="0">
                <a:spAutoFit/>
              </a:bodyPr>
              <a:lstStyle/>
              <a:p>
                <a:r>
                  <a:rPr lang="en-GB" dirty="0"/>
                  <a:t>Unfortunately, this can lead to people pretending they are not experiencing any of their uncomfortable feelings, or it can lead to people managing them in a way that makes others feel very uncomfortable.</a:t>
                </a:r>
              </a:p>
            </p:txBody>
          </p:sp>
        </p:gr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737" y="3568047"/>
              <a:ext cx="3087956" cy="2679880"/>
            </a:xfrm>
            <a:prstGeom prst="rect">
              <a:avLst/>
            </a:prstGeom>
          </p:spPr>
        </p:pic>
      </p:grpSp>
      <p:grpSp>
        <p:nvGrpSpPr>
          <p:cNvPr id="18" name="Group 17"/>
          <p:cNvGrpSpPr/>
          <p:nvPr/>
        </p:nvGrpSpPr>
        <p:grpSpPr>
          <a:xfrm>
            <a:off x="4644099" y="1473201"/>
            <a:ext cx="3744251" cy="4835524"/>
            <a:chOff x="4644099" y="1473201"/>
            <a:chExt cx="3744251" cy="4835524"/>
          </a:xfrm>
        </p:grpSpPr>
        <p:grpSp>
          <p:nvGrpSpPr>
            <p:cNvPr id="14" name="Group 13">
              <a:extLst>
                <a:ext uri="{FF2B5EF4-FFF2-40B4-BE49-F238E27FC236}">
                  <a16:creationId xmlns:a16="http://schemas.microsoft.com/office/drawing/2014/main" id="{5840C947-300C-4CFE-94B1-A7F380C2B07F}"/>
                </a:ext>
              </a:extLst>
            </p:cNvPr>
            <p:cNvGrpSpPr/>
            <p:nvPr/>
          </p:nvGrpSpPr>
          <p:grpSpPr>
            <a:xfrm>
              <a:off x="4644099" y="1473201"/>
              <a:ext cx="3744251" cy="4835524"/>
              <a:chOff x="786815" y="5246425"/>
              <a:chExt cx="7560840" cy="774863"/>
            </a:xfrm>
          </p:grpSpPr>
          <p:sp>
            <p:nvSpPr>
              <p:cNvPr id="10" name="Rectangle 9">
                <a:extLst>
                  <a:ext uri="{FF2B5EF4-FFF2-40B4-BE49-F238E27FC236}">
                    <a16:creationId xmlns:a16="http://schemas.microsoft.com/office/drawing/2014/main" id="{6912DF0B-1E52-4DD4-B3A6-35924D71A0C9}"/>
                  </a:ext>
                </a:extLst>
              </p:cNvPr>
              <p:cNvSpPr/>
              <p:nvPr/>
            </p:nvSpPr>
            <p:spPr>
              <a:xfrm>
                <a:off x="786815" y="5246425"/>
                <a:ext cx="7560840" cy="774863"/>
              </a:xfrm>
              <a:prstGeom prst="rect">
                <a:avLst/>
              </a:prstGeom>
              <a:solidFill>
                <a:schemeClr val="bg1"/>
              </a:solidFill>
              <a:ln w="28575">
                <a:solidFill>
                  <a:srgbClr val="019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68AEB97-2086-45AC-B273-2162719A3455}"/>
                  </a:ext>
                </a:extLst>
              </p:cNvPr>
              <p:cNvSpPr txBox="1"/>
              <p:nvPr/>
            </p:nvSpPr>
            <p:spPr>
              <a:xfrm>
                <a:off x="930831" y="5246425"/>
                <a:ext cx="7272808" cy="646331"/>
              </a:xfrm>
              <a:prstGeom prst="rect">
                <a:avLst/>
              </a:prstGeom>
              <a:noFill/>
            </p:spPr>
            <p:txBody>
              <a:bodyPr wrap="square" rtlCol="0">
                <a:spAutoFit/>
              </a:bodyPr>
              <a:lstStyle/>
              <a:p>
                <a:pPr algn="just"/>
                <a:r>
                  <a:rPr lang="en-GB" dirty="0"/>
                  <a:t>For example, if someone is feeling angry and becomes aggressive, this can make others feel very uncomfortable.</a:t>
                </a:r>
              </a:p>
            </p:txBody>
          </p:sp>
        </p:gr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3328" y="3507250"/>
              <a:ext cx="2627641" cy="2656483"/>
            </a:xfrm>
            <a:prstGeom prst="rect">
              <a:avLst/>
            </a:prstGeom>
          </p:spPr>
        </p:pic>
      </p:grpSp>
    </p:spTree>
    <p:extLst>
      <p:ext uri="{BB962C8B-B14F-4D97-AF65-F5344CB8AC3E}">
        <p14:creationId xmlns:p14="http://schemas.microsoft.com/office/powerpoint/2010/main" val="377903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6E3F1D-E6F1-4D4D-A04D-650F709342B5}"/>
              </a:ext>
            </a:extLst>
          </p:cNvPr>
          <p:cNvSpPr>
            <a:spLocks noGrp="1"/>
          </p:cNvSpPr>
          <p:nvPr>
            <p:ph type="title"/>
          </p:nvPr>
        </p:nvSpPr>
        <p:spPr>
          <a:xfrm>
            <a:off x="457198" y="478895"/>
            <a:ext cx="8220075" cy="994306"/>
          </a:xfrm>
        </p:spPr>
        <p:txBody>
          <a:bodyPr/>
          <a:lstStyle/>
          <a:p>
            <a:r>
              <a:rPr lang="en-GB" dirty="0"/>
              <a:t>Managing Feelings</a:t>
            </a:r>
          </a:p>
        </p:txBody>
      </p:sp>
      <p:sp>
        <p:nvSpPr>
          <p:cNvPr id="5" name="Rectangle 4">
            <a:extLst>
              <a:ext uri="{FF2B5EF4-FFF2-40B4-BE49-F238E27FC236}">
                <a16:creationId xmlns:a16="http://schemas.microsoft.com/office/drawing/2014/main" id="{8082253D-B8B6-BF4F-9DFC-3353C6646C70}"/>
              </a:ext>
            </a:extLst>
          </p:cNvPr>
          <p:cNvSpPr/>
          <p:nvPr/>
        </p:nvSpPr>
        <p:spPr>
          <a:xfrm>
            <a:off x="727710" y="1579166"/>
            <a:ext cx="7688580" cy="994305"/>
          </a:xfrm>
          <a:prstGeom prst="rect">
            <a:avLst/>
          </a:prstGeom>
          <a:solidFill>
            <a:schemeClr val="bg1"/>
          </a:solidFill>
          <a:ln w="28575">
            <a:solidFill>
              <a:srgbClr val="2DB6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a:r>
              <a:rPr lang="en-GB" dirty="0">
                <a:solidFill>
                  <a:srgbClr val="000000"/>
                </a:solidFill>
              </a:rPr>
              <a:t>There are two key parts of managing your feelings. </a:t>
            </a:r>
            <a:endParaRPr lang="en-GB" dirty="0"/>
          </a:p>
        </p:txBody>
      </p:sp>
      <p:pic>
        <p:nvPicPr>
          <p:cNvPr id="9" name="Picture 8" descr="A close up of a mans face&#10;&#10;Description automatically generated">
            <a:extLst>
              <a:ext uri="{FF2B5EF4-FFF2-40B4-BE49-F238E27FC236}">
                <a16:creationId xmlns:a16="http://schemas.microsoft.com/office/drawing/2014/main" id="{3A1174E0-E694-BC46-B33E-E09171897F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0" y="645939"/>
            <a:ext cx="1827845" cy="1927531"/>
          </a:xfrm>
          <a:prstGeom prst="rect">
            <a:avLst/>
          </a:prstGeom>
        </p:spPr>
      </p:pic>
      <p:grpSp>
        <p:nvGrpSpPr>
          <p:cNvPr id="16" name="Group 15">
            <a:extLst>
              <a:ext uri="{FF2B5EF4-FFF2-40B4-BE49-F238E27FC236}">
                <a16:creationId xmlns:a16="http://schemas.microsoft.com/office/drawing/2014/main" id="{BA893AD7-3CC5-1741-B5CB-D97E40DCED0C}"/>
              </a:ext>
            </a:extLst>
          </p:cNvPr>
          <p:cNvGrpSpPr/>
          <p:nvPr/>
        </p:nvGrpSpPr>
        <p:grpSpPr>
          <a:xfrm>
            <a:off x="722945" y="2740514"/>
            <a:ext cx="7688580" cy="1651220"/>
            <a:chOff x="722945" y="2740514"/>
            <a:chExt cx="7688580" cy="1651220"/>
          </a:xfrm>
        </p:grpSpPr>
        <p:sp>
          <p:nvSpPr>
            <p:cNvPr id="6" name="Rectangle 5">
              <a:extLst>
                <a:ext uri="{FF2B5EF4-FFF2-40B4-BE49-F238E27FC236}">
                  <a16:creationId xmlns:a16="http://schemas.microsoft.com/office/drawing/2014/main" id="{ACB6CE74-B6AE-5249-858A-B9598A2635BB}"/>
                </a:ext>
              </a:extLst>
            </p:cNvPr>
            <p:cNvSpPr/>
            <p:nvPr/>
          </p:nvSpPr>
          <p:spPr>
            <a:xfrm>
              <a:off x="722945" y="2851781"/>
              <a:ext cx="7688580" cy="1539953"/>
            </a:xfrm>
            <a:prstGeom prst="rect">
              <a:avLst/>
            </a:prstGeom>
            <a:solidFill>
              <a:schemeClr val="bg1"/>
            </a:solidFill>
            <a:ln w="28575">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a:spcBef>
                  <a:spcPts val="1200"/>
                </a:spcBef>
                <a:spcAft>
                  <a:spcPts val="1800"/>
                </a:spcAft>
              </a:pPr>
              <a:r>
                <a:rPr lang="en-GB" dirty="0">
                  <a:solidFill>
                    <a:srgbClr val="000000"/>
                  </a:solidFill>
                </a:rPr>
                <a:t>Firstly, you need to be able to identify and understand </a:t>
              </a:r>
              <a:br>
                <a:rPr lang="en-GB" dirty="0">
                  <a:solidFill>
                    <a:srgbClr val="000000"/>
                  </a:solidFill>
                </a:rPr>
              </a:br>
              <a:r>
                <a:rPr lang="en-GB" dirty="0">
                  <a:solidFill>
                    <a:srgbClr val="000000"/>
                  </a:solidFill>
                </a:rPr>
                <a:t>the feeling you are experiencing. This involves recognising</a:t>
              </a:r>
              <a:br>
                <a:rPr lang="en-GB" dirty="0">
                  <a:solidFill>
                    <a:srgbClr val="000000"/>
                  </a:solidFill>
                </a:rPr>
              </a:br>
              <a:r>
                <a:rPr lang="en-GB" dirty="0">
                  <a:solidFill>
                    <a:srgbClr val="000000"/>
                  </a:solidFill>
                </a:rPr>
                <a:t>and giving attention to the feeling rather than trying to </a:t>
              </a:r>
              <a:br>
                <a:rPr lang="en-GB" dirty="0">
                  <a:solidFill>
                    <a:srgbClr val="000000"/>
                  </a:solidFill>
                </a:rPr>
              </a:br>
              <a:r>
                <a:rPr lang="en-GB" dirty="0">
                  <a:solidFill>
                    <a:srgbClr val="000000"/>
                  </a:solidFill>
                </a:rPr>
                <a:t>ignore it. </a:t>
              </a:r>
              <a:endParaRPr lang="en-GB" dirty="0"/>
            </a:p>
          </p:txBody>
        </p:sp>
        <p:pic>
          <p:nvPicPr>
            <p:cNvPr id="13" name="Picture 12" descr="A picture containing person, racket, player, person&#10;&#10;Description automatically generated">
              <a:extLst>
                <a:ext uri="{FF2B5EF4-FFF2-40B4-BE49-F238E27FC236}">
                  <a16:creationId xmlns:a16="http://schemas.microsoft.com/office/drawing/2014/main" id="{78EF4C14-B823-F141-A580-091E8069AD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796"/>
            <a:stretch/>
          </p:blipFill>
          <p:spPr>
            <a:xfrm>
              <a:off x="6846855" y="2740514"/>
              <a:ext cx="1564669" cy="1645753"/>
            </a:xfrm>
            <a:prstGeom prst="rect">
              <a:avLst/>
            </a:prstGeom>
          </p:spPr>
        </p:pic>
      </p:grpSp>
      <p:grpSp>
        <p:nvGrpSpPr>
          <p:cNvPr id="17" name="Group 16">
            <a:extLst>
              <a:ext uri="{FF2B5EF4-FFF2-40B4-BE49-F238E27FC236}">
                <a16:creationId xmlns:a16="http://schemas.microsoft.com/office/drawing/2014/main" id="{28F1CED7-11EC-524D-9F08-DDBD96AE11E0}"/>
              </a:ext>
            </a:extLst>
          </p:cNvPr>
          <p:cNvGrpSpPr/>
          <p:nvPr/>
        </p:nvGrpSpPr>
        <p:grpSpPr>
          <a:xfrm>
            <a:off x="722945" y="4498939"/>
            <a:ext cx="7688580" cy="1721143"/>
            <a:chOff x="722945" y="4498939"/>
            <a:chExt cx="7688580" cy="1721143"/>
          </a:xfrm>
        </p:grpSpPr>
        <p:sp>
          <p:nvSpPr>
            <p:cNvPr id="7" name="Rectangle 6">
              <a:extLst>
                <a:ext uri="{FF2B5EF4-FFF2-40B4-BE49-F238E27FC236}">
                  <a16:creationId xmlns:a16="http://schemas.microsoft.com/office/drawing/2014/main" id="{70140B2F-CDF2-1649-8429-E19F884FE9A8}"/>
                </a:ext>
              </a:extLst>
            </p:cNvPr>
            <p:cNvSpPr/>
            <p:nvPr/>
          </p:nvSpPr>
          <p:spPr>
            <a:xfrm>
              <a:off x="722945" y="4680129"/>
              <a:ext cx="7688580" cy="1539953"/>
            </a:xfrm>
            <a:prstGeom prst="rect">
              <a:avLst/>
            </a:prstGeom>
            <a:solidFill>
              <a:schemeClr val="bg1"/>
            </a:solidFill>
            <a:ln w="28575">
              <a:solidFill>
                <a:srgbClr val="2DB6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a:r>
                <a:rPr lang="en-GB" dirty="0">
                  <a:solidFill>
                    <a:srgbClr val="000000"/>
                  </a:solidFill>
                  <a:latin typeface="Twinkl" pitchFamily="2" charset="77"/>
                </a:rPr>
                <a:t>Secondly, being able to recognise when and how to seek </a:t>
              </a:r>
              <a:br>
                <a:rPr lang="en-GB" dirty="0">
                  <a:solidFill>
                    <a:srgbClr val="000000"/>
                  </a:solidFill>
                  <a:latin typeface="Twinkl" pitchFamily="2" charset="77"/>
                </a:rPr>
              </a:br>
              <a:r>
                <a:rPr lang="en-GB" dirty="0">
                  <a:solidFill>
                    <a:srgbClr val="000000"/>
                  </a:solidFill>
                  <a:latin typeface="Twinkl" pitchFamily="2" charset="77"/>
                </a:rPr>
                <a:t>support or a listening ear is important in accepting your </a:t>
              </a:r>
              <a:br>
                <a:rPr lang="en-GB" dirty="0">
                  <a:solidFill>
                    <a:srgbClr val="000000"/>
                  </a:solidFill>
                  <a:latin typeface="Twinkl" pitchFamily="2" charset="77"/>
                </a:rPr>
              </a:br>
              <a:r>
                <a:rPr lang="en-GB" dirty="0">
                  <a:solidFill>
                    <a:srgbClr val="000000"/>
                  </a:solidFill>
                  <a:latin typeface="Twinkl" pitchFamily="2" charset="77"/>
                </a:rPr>
                <a:t>feelings and empowering yourself to respond and handle </a:t>
              </a:r>
              <a:br>
                <a:rPr lang="en-GB" dirty="0">
                  <a:solidFill>
                    <a:srgbClr val="000000"/>
                  </a:solidFill>
                  <a:latin typeface="Twinkl" pitchFamily="2" charset="77"/>
                </a:rPr>
              </a:br>
              <a:r>
                <a:rPr lang="en-GB" dirty="0">
                  <a:solidFill>
                    <a:srgbClr val="000000"/>
                  </a:solidFill>
                  <a:latin typeface="Twinkl" pitchFamily="2" charset="77"/>
                </a:rPr>
                <a:t>the feelings in a way that works for your wellbeing.</a:t>
              </a:r>
              <a:endParaRPr lang="en-GB" dirty="0">
                <a:latin typeface="Twinkl" pitchFamily="2" charset="77"/>
              </a:endParaRPr>
            </a:p>
          </p:txBody>
        </p:sp>
        <p:pic>
          <p:nvPicPr>
            <p:cNvPr id="15" name="Picture 14" descr="A close up of a mans face&#10;&#10;Description automatically generated">
              <a:extLst>
                <a:ext uri="{FF2B5EF4-FFF2-40B4-BE49-F238E27FC236}">
                  <a16:creationId xmlns:a16="http://schemas.microsoft.com/office/drawing/2014/main" id="{4D38E0D2-7011-3542-86AE-1CCBEE9B1F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6856" y="4498939"/>
              <a:ext cx="1564669" cy="1713122"/>
            </a:xfrm>
            <a:prstGeom prst="rect">
              <a:avLst/>
            </a:prstGeom>
            <a:ln>
              <a:noFill/>
            </a:ln>
          </p:spPr>
        </p:pic>
      </p:grpSp>
    </p:spTree>
    <p:extLst>
      <p:ext uri="{BB962C8B-B14F-4D97-AF65-F5344CB8AC3E}">
        <p14:creationId xmlns:p14="http://schemas.microsoft.com/office/powerpoint/2010/main" val="314487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Managing Feelings</a:t>
            </a:r>
          </a:p>
        </p:txBody>
      </p:sp>
      <p:sp>
        <p:nvSpPr>
          <p:cNvPr id="3" name="TextBox 2">
            <a:extLst>
              <a:ext uri="{FF2B5EF4-FFF2-40B4-BE49-F238E27FC236}">
                <a16:creationId xmlns:a16="http://schemas.microsoft.com/office/drawing/2014/main" id="{64FD7616-A533-4CE0-86F8-6DC48DEAE7C3}"/>
              </a:ext>
            </a:extLst>
          </p:cNvPr>
          <p:cNvSpPr txBox="1"/>
          <p:nvPr/>
        </p:nvSpPr>
        <p:spPr>
          <a:xfrm>
            <a:off x="874442" y="1362254"/>
            <a:ext cx="7385585" cy="338554"/>
          </a:xfrm>
          <a:prstGeom prst="rect">
            <a:avLst/>
          </a:prstGeom>
          <a:noFill/>
        </p:spPr>
        <p:txBody>
          <a:bodyPr wrap="square" rtlCol="0">
            <a:spAutoFit/>
          </a:bodyPr>
          <a:lstStyle/>
          <a:p>
            <a:pPr algn="just"/>
            <a:r>
              <a:rPr lang="en-GB" sz="1600" dirty="0"/>
              <a:t>The following are ideas of ways to manage our uncomfortable feelings.</a:t>
            </a:r>
          </a:p>
        </p:txBody>
      </p:sp>
      <p:grpSp>
        <p:nvGrpSpPr>
          <p:cNvPr id="16" name="Group 15">
            <a:extLst>
              <a:ext uri="{FF2B5EF4-FFF2-40B4-BE49-F238E27FC236}">
                <a16:creationId xmlns:a16="http://schemas.microsoft.com/office/drawing/2014/main" id="{F9ACC5EB-41EF-464B-A0D7-3B3033A0FBCE}"/>
              </a:ext>
            </a:extLst>
          </p:cNvPr>
          <p:cNvGrpSpPr/>
          <p:nvPr/>
        </p:nvGrpSpPr>
        <p:grpSpPr>
          <a:xfrm>
            <a:off x="716741" y="1844824"/>
            <a:ext cx="7700986" cy="2548893"/>
            <a:chOff x="716741" y="1844824"/>
            <a:chExt cx="7700986" cy="2548893"/>
          </a:xfrm>
        </p:grpSpPr>
        <p:sp>
          <p:nvSpPr>
            <p:cNvPr id="12" name="Rectangle 11">
              <a:extLst>
                <a:ext uri="{FF2B5EF4-FFF2-40B4-BE49-F238E27FC236}">
                  <a16:creationId xmlns:a16="http://schemas.microsoft.com/office/drawing/2014/main" id="{7C729EF4-5D00-4345-9679-519A0866A940}"/>
                </a:ext>
              </a:extLst>
            </p:cNvPr>
            <p:cNvSpPr/>
            <p:nvPr/>
          </p:nvSpPr>
          <p:spPr>
            <a:xfrm>
              <a:off x="716741" y="1844824"/>
              <a:ext cx="7700986" cy="2548893"/>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5DF13D-B18C-4542-BF33-D5C4F5B4DCEC}"/>
                </a:ext>
              </a:extLst>
            </p:cNvPr>
            <p:cNvSpPr/>
            <p:nvPr/>
          </p:nvSpPr>
          <p:spPr>
            <a:xfrm>
              <a:off x="971600" y="2955197"/>
              <a:ext cx="7200800" cy="612816"/>
            </a:xfrm>
            <a:prstGeom prst="rect">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43AF6BB-68AE-4EDA-87AB-3775ADCE1F5E}"/>
                </a:ext>
              </a:extLst>
            </p:cNvPr>
            <p:cNvSpPr txBox="1"/>
            <p:nvPr/>
          </p:nvSpPr>
          <p:spPr>
            <a:xfrm>
              <a:off x="874443" y="1994166"/>
              <a:ext cx="5641774" cy="830997"/>
            </a:xfrm>
            <a:prstGeom prst="rect">
              <a:avLst/>
            </a:prstGeom>
            <a:noFill/>
          </p:spPr>
          <p:txBody>
            <a:bodyPr wrap="square" rtlCol="0">
              <a:spAutoFit/>
            </a:bodyPr>
            <a:lstStyle/>
            <a:p>
              <a:pPr algn="just"/>
              <a:r>
                <a:rPr lang="en-GB" sz="1600" b="1" dirty="0"/>
                <a:t>Explain honestly and calmly how you are feeling and why.</a:t>
              </a:r>
            </a:p>
            <a:p>
              <a:pPr algn="just"/>
              <a:r>
                <a:rPr lang="en-GB" sz="1600" dirty="0"/>
                <a:t>When you do this, make sure you state facts and your own opinions rather than drawing your own conclusions.</a:t>
              </a:r>
            </a:p>
          </p:txBody>
        </p:sp>
        <p:sp>
          <p:nvSpPr>
            <p:cNvPr id="5" name="TextBox 4">
              <a:extLst>
                <a:ext uri="{FF2B5EF4-FFF2-40B4-BE49-F238E27FC236}">
                  <a16:creationId xmlns:a16="http://schemas.microsoft.com/office/drawing/2014/main" id="{9E857C7B-8A76-4DCE-B338-16725DD62B5B}"/>
                </a:ext>
              </a:extLst>
            </p:cNvPr>
            <p:cNvSpPr txBox="1"/>
            <p:nvPr/>
          </p:nvSpPr>
          <p:spPr>
            <a:xfrm>
              <a:off x="1475656" y="2974504"/>
              <a:ext cx="4248472" cy="584775"/>
            </a:xfrm>
            <a:prstGeom prst="rect">
              <a:avLst/>
            </a:prstGeom>
            <a:noFill/>
          </p:spPr>
          <p:txBody>
            <a:bodyPr wrap="square" rtlCol="0">
              <a:spAutoFit/>
            </a:bodyPr>
            <a:lstStyle/>
            <a:p>
              <a:pPr algn="ctr"/>
              <a:r>
                <a:rPr lang="en-GB" sz="1600" dirty="0">
                  <a:latin typeface="Twinkl" pitchFamily="2" charset="0"/>
                </a:rPr>
                <a:t>“I am feeling cross because I really wanted to win that game and I found losing hard.”</a:t>
              </a:r>
            </a:p>
          </p:txBody>
        </p:sp>
        <p:sp>
          <p:nvSpPr>
            <p:cNvPr id="6" name="TextBox 5">
              <a:extLst>
                <a:ext uri="{FF2B5EF4-FFF2-40B4-BE49-F238E27FC236}">
                  <a16:creationId xmlns:a16="http://schemas.microsoft.com/office/drawing/2014/main" id="{D904DC7B-C8D6-46A9-B69D-5CFA64486312}"/>
                </a:ext>
              </a:extLst>
            </p:cNvPr>
            <p:cNvSpPr txBox="1"/>
            <p:nvPr/>
          </p:nvSpPr>
          <p:spPr>
            <a:xfrm>
              <a:off x="874442" y="3678909"/>
              <a:ext cx="7385585" cy="584775"/>
            </a:xfrm>
            <a:prstGeom prst="rect">
              <a:avLst/>
            </a:prstGeom>
            <a:noFill/>
          </p:spPr>
          <p:txBody>
            <a:bodyPr wrap="square" rtlCol="0">
              <a:spAutoFit/>
            </a:bodyPr>
            <a:lstStyle/>
            <a:p>
              <a:pPr algn="just"/>
              <a:r>
                <a:rPr lang="en-GB" sz="1600" dirty="0"/>
                <a:t>This expression of true emotions does not make anyone else feel uncomfortable and allows others to help.</a:t>
              </a:r>
            </a:p>
          </p:txBody>
        </p:sp>
        <p:pic>
          <p:nvPicPr>
            <p:cNvPr id="8" name="Picture 7">
              <a:extLst>
                <a:ext uri="{FF2B5EF4-FFF2-40B4-BE49-F238E27FC236}">
                  <a16:creationId xmlns:a16="http://schemas.microsoft.com/office/drawing/2014/main" id="{A1ADA6DA-6A23-4320-97C1-B2C2B2C3F5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951"/>
            <a:stretch/>
          </p:blipFill>
          <p:spPr>
            <a:xfrm>
              <a:off x="6516216" y="2132856"/>
              <a:ext cx="1584176" cy="1428501"/>
            </a:xfrm>
            <a:prstGeom prst="rect">
              <a:avLst/>
            </a:prstGeom>
          </p:spPr>
        </p:pic>
      </p:grpSp>
      <p:grpSp>
        <p:nvGrpSpPr>
          <p:cNvPr id="15" name="Group 14">
            <a:extLst>
              <a:ext uri="{FF2B5EF4-FFF2-40B4-BE49-F238E27FC236}">
                <a16:creationId xmlns:a16="http://schemas.microsoft.com/office/drawing/2014/main" id="{5C0FBE55-A699-4595-AF3E-731D784409B4}"/>
              </a:ext>
            </a:extLst>
          </p:cNvPr>
          <p:cNvGrpSpPr/>
          <p:nvPr/>
        </p:nvGrpSpPr>
        <p:grpSpPr>
          <a:xfrm>
            <a:off x="716741" y="4599942"/>
            <a:ext cx="7801419" cy="1565362"/>
            <a:chOff x="716741" y="4532408"/>
            <a:chExt cx="7801419" cy="1565362"/>
          </a:xfrm>
        </p:grpSpPr>
        <p:sp>
          <p:nvSpPr>
            <p:cNvPr id="14" name="Rectangle 13">
              <a:extLst>
                <a:ext uri="{FF2B5EF4-FFF2-40B4-BE49-F238E27FC236}">
                  <a16:creationId xmlns:a16="http://schemas.microsoft.com/office/drawing/2014/main" id="{1A8B332F-F582-4BDA-98C1-4AC46ADDAF87}"/>
                </a:ext>
              </a:extLst>
            </p:cNvPr>
            <p:cNvSpPr/>
            <p:nvPr/>
          </p:nvSpPr>
          <p:spPr>
            <a:xfrm>
              <a:off x="716741" y="4532408"/>
              <a:ext cx="7700986" cy="1565362"/>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6ED8C0B-38EF-4B97-AEAB-1D1142515889}"/>
                </a:ext>
              </a:extLst>
            </p:cNvPr>
            <p:cNvSpPr txBox="1"/>
            <p:nvPr/>
          </p:nvSpPr>
          <p:spPr>
            <a:xfrm>
              <a:off x="824189" y="4659248"/>
              <a:ext cx="6798693" cy="1323439"/>
            </a:xfrm>
            <a:prstGeom prst="rect">
              <a:avLst/>
            </a:prstGeom>
            <a:noFill/>
          </p:spPr>
          <p:txBody>
            <a:bodyPr wrap="square" rtlCol="0">
              <a:spAutoFit/>
            </a:bodyPr>
            <a:lstStyle/>
            <a:p>
              <a:pPr algn="just"/>
              <a:r>
                <a:rPr lang="en-GB" sz="1600" b="1" dirty="0"/>
                <a:t>Find ways to calm yourself so that you feel ready to talk.</a:t>
              </a:r>
            </a:p>
            <a:p>
              <a:pPr algn="just"/>
              <a:r>
                <a:rPr lang="en-GB" sz="1600" dirty="0"/>
                <a:t>This can include fidgeting with something, listening to music, breathing calmly, playing with playdough, having a hug, lying down or reading a story. What works for one person may be different to what works for another person, so it is important to find the thing that calms you down.</a:t>
              </a:r>
            </a:p>
          </p:txBody>
        </p:sp>
        <p:pic>
          <p:nvPicPr>
            <p:cNvPr id="11" name="Picture 10">
              <a:extLst>
                <a:ext uri="{FF2B5EF4-FFF2-40B4-BE49-F238E27FC236}">
                  <a16:creationId xmlns:a16="http://schemas.microsoft.com/office/drawing/2014/main" id="{0CB33E1B-13EF-4774-82BA-D63D0F1F4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3741"/>
            <a:stretch/>
          </p:blipFill>
          <p:spPr>
            <a:xfrm>
              <a:off x="7651140" y="4765340"/>
              <a:ext cx="867020" cy="1323439"/>
            </a:xfrm>
            <a:prstGeom prst="rect">
              <a:avLst/>
            </a:prstGeom>
          </p:spPr>
        </p:pic>
      </p:grpSp>
    </p:spTree>
    <p:extLst>
      <p:ext uri="{BB962C8B-B14F-4D97-AF65-F5344CB8AC3E}">
        <p14:creationId xmlns:p14="http://schemas.microsoft.com/office/powerpoint/2010/main" val="270078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ou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ou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Managing Feelings</a:t>
            </a:r>
          </a:p>
        </p:txBody>
      </p:sp>
      <p:grpSp>
        <p:nvGrpSpPr>
          <p:cNvPr id="20" name="Group 19">
            <a:extLst>
              <a:ext uri="{FF2B5EF4-FFF2-40B4-BE49-F238E27FC236}">
                <a16:creationId xmlns:a16="http://schemas.microsoft.com/office/drawing/2014/main" id="{DE84C111-C950-4609-A2C4-D4659AF38097}"/>
              </a:ext>
            </a:extLst>
          </p:cNvPr>
          <p:cNvGrpSpPr/>
          <p:nvPr/>
        </p:nvGrpSpPr>
        <p:grpSpPr>
          <a:xfrm>
            <a:off x="716741" y="1340768"/>
            <a:ext cx="7887707" cy="1565362"/>
            <a:chOff x="716741" y="1432655"/>
            <a:chExt cx="7887707" cy="1565362"/>
          </a:xfrm>
        </p:grpSpPr>
        <p:grpSp>
          <p:nvGrpSpPr>
            <p:cNvPr id="9" name="Group 8">
              <a:extLst>
                <a:ext uri="{FF2B5EF4-FFF2-40B4-BE49-F238E27FC236}">
                  <a16:creationId xmlns:a16="http://schemas.microsoft.com/office/drawing/2014/main" id="{661B4230-D95C-47AA-8231-A0DC4AE2407F}"/>
                </a:ext>
              </a:extLst>
            </p:cNvPr>
            <p:cNvGrpSpPr/>
            <p:nvPr/>
          </p:nvGrpSpPr>
          <p:grpSpPr>
            <a:xfrm>
              <a:off x="716741" y="1432655"/>
              <a:ext cx="7700986" cy="1565362"/>
              <a:chOff x="716741" y="4532408"/>
              <a:chExt cx="7700986" cy="1565362"/>
            </a:xfrm>
          </p:grpSpPr>
          <p:sp>
            <p:nvSpPr>
              <p:cNvPr id="10" name="Rectangle 9">
                <a:extLst>
                  <a:ext uri="{FF2B5EF4-FFF2-40B4-BE49-F238E27FC236}">
                    <a16:creationId xmlns:a16="http://schemas.microsoft.com/office/drawing/2014/main" id="{79B169B0-7004-4755-9BC6-66E650741A63}"/>
                  </a:ext>
                </a:extLst>
              </p:cNvPr>
              <p:cNvSpPr/>
              <p:nvPr/>
            </p:nvSpPr>
            <p:spPr>
              <a:xfrm>
                <a:off x="716741" y="4532408"/>
                <a:ext cx="7700986" cy="1565362"/>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FB12D49-018F-4451-994C-87F6345EA2E3}"/>
                  </a:ext>
                </a:extLst>
              </p:cNvPr>
              <p:cNvSpPr txBox="1"/>
              <p:nvPr/>
            </p:nvSpPr>
            <p:spPr>
              <a:xfrm>
                <a:off x="824189" y="4659248"/>
                <a:ext cx="6340099" cy="1323439"/>
              </a:xfrm>
              <a:prstGeom prst="rect">
                <a:avLst/>
              </a:prstGeom>
              <a:noFill/>
            </p:spPr>
            <p:txBody>
              <a:bodyPr wrap="square" rtlCol="0">
                <a:spAutoFit/>
              </a:bodyPr>
              <a:lstStyle/>
              <a:p>
                <a:pPr algn="just"/>
                <a:r>
                  <a:rPr lang="en-GB" sz="1600" b="1" dirty="0"/>
                  <a:t>Feeling confident and positive.</a:t>
                </a:r>
              </a:p>
              <a:p>
                <a:r>
                  <a:rPr lang="en-GB" sz="1600" dirty="0"/>
                  <a:t>When you are experiencing an uncomfortable feeling, have a positive idea about how things could be better and feel confident enough to voice that idea. This can quickly make the uncomfortable feeling feel comfortable.</a:t>
                </a:r>
              </a:p>
            </p:txBody>
          </p:sp>
        </p:grpSp>
        <p:pic>
          <p:nvPicPr>
            <p:cNvPr id="14" name="Picture 13">
              <a:extLst>
                <a:ext uri="{FF2B5EF4-FFF2-40B4-BE49-F238E27FC236}">
                  <a16:creationId xmlns:a16="http://schemas.microsoft.com/office/drawing/2014/main" id="{88329B9F-13A0-4A63-8E5D-7780E6AD8A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688"/>
            <a:stretch/>
          </p:blipFill>
          <p:spPr>
            <a:xfrm>
              <a:off x="7238238" y="1491550"/>
              <a:ext cx="1366210" cy="1483422"/>
            </a:xfrm>
            <a:prstGeom prst="rect">
              <a:avLst/>
            </a:prstGeom>
          </p:spPr>
        </p:pic>
      </p:grpSp>
      <p:grpSp>
        <p:nvGrpSpPr>
          <p:cNvPr id="21" name="Group 20">
            <a:extLst>
              <a:ext uri="{FF2B5EF4-FFF2-40B4-BE49-F238E27FC236}">
                <a16:creationId xmlns:a16="http://schemas.microsoft.com/office/drawing/2014/main" id="{58DBA535-FC64-48AD-8832-BCEB441FFD9F}"/>
              </a:ext>
            </a:extLst>
          </p:cNvPr>
          <p:cNvGrpSpPr/>
          <p:nvPr/>
        </p:nvGrpSpPr>
        <p:grpSpPr>
          <a:xfrm>
            <a:off x="716741" y="2996952"/>
            <a:ext cx="7700986" cy="1565362"/>
            <a:chOff x="716741" y="3169096"/>
            <a:chExt cx="7700986" cy="1565362"/>
          </a:xfrm>
        </p:grpSpPr>
        <p:grpSp>
          <p:nvGrpSpPr>
            <p:cNvPr id="15" name="Group 14">
              <a:extLst>
                <a:ext uri="{FF2B5EF4-FFF2-40B4-BE49-F238E27FC236}">
                  <a16:creationId xmlns:a16="http://schemas.microsoft.com/office/drawing/2014/main" id="{731B7316-B305-42A1-8B4A-7F11DF8FB461}"/>
                </a:ext>
              </a:extLst>
            </p:cNvPr>
            <p:cNvGrpSpPr/>
            <p:nvPr/>
          </p:nvGrpSpPr>
          <p:grpSpPr>
            <a:xfrm>
              <a:off x="716741" y="3169096"/>
              <a:ext cx="7700986" cy="1565362"/>
              <a:chOff x="716741" y="4532408"/>
              <a:chExt cx="7700986" cy="1565362"/>
            </a:xfrm>
          </p:grpSpPr>
          <p:sp>
            <p:nvSpPr>
              <p:cNvPr id="16" name="Rectangle 15">
                <a:extLst>
                  <a:ext uri="{FF2B5EF4-FFF2-40B4-BE49-F238E27FC236}">
                    <a16:creationId xmlns:a16="http://schemas.microsoft.com/office/drawing/2014/main" id="{CCCFE4F7-6406-46DD-A540-378349793A5A}"/>
                  </a:ext>
                </a:extLst>
              </p:cNvPr>
              <p:cNvSpPr/>
              <p:nvPr/>
            </p:nvSpPr>
            <p:spPr>
              <a:xfrm>
                <a:off x="716741" y="4532408"/>
                <a:ext cx="7700986" cy="1565362"/>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3408C9F-3218-418E-8BBD-6AF546DAE5CC}"/>
                  </a:ext>
                </a:extLst>
              </p:cNvPr>
              <p:cNvSpPr txBox="1"/>
              <p:nvPr/>
            </p:nvSpPr>
            <p:spPr>
              <a:xfrm>
                <a:off x="824189" y="4659248"/>
                <a:ext cx="6503058" cy="1323439"/>
              </a:xfrm>
              <a:prstGeom prst="rect">
                <a:avLst/>
              </a:prstGeom>
              <a:noFill/>
            </p:spPr>
            <p:txBody>
              <a:bodyPr wrap="square" rtlCol="0">
                <a:spAutoFit/>
              </a:bodyPr>
              <a:lstStyle/>
              <a:p>
                <a:pPr algn="just"/>
                <a:r>
                  <a:rPr lang="en-GB" sz="1600" b="1" dirty="0"/>
                  <a:t>Be kind to yourself.</a:t>
                </a:r>
              </a:p>
              <a:p>
                <a:r>
                  <a:rPr lang="en-GB" sz="1600" dirty="0"/>
                  <a:t>We all have days when we feel sad or grumpy and we don’t always know why we are having these feelings. It is important to allow ourselves to have these feelings and to try and explain to others that we are in a certain mood.</a:t>
                </a:r>
              </a:p>
            </p:txBody>
          </p:sp>
        </p:grpSp>
        <p:pic>
          <p:nvPicPr>
            <p:cNvPr id="19" name="Picture 18">
              <a:extLst>
                <a:ext uri="{FF2B5EF4-FFF2-40B4-BE49-F238E27FC236}">
                  <a16:creationId xmlns:a16="http://schemas.microsoft.com/office/drawing/2014/main" id="{C05D0261-67DB-472A-A9C7-F002F7245B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64" r="47534" b="56285"/>
            <a:stretch/>
          </p:blipFill>
          <p:spPr>
            <a:xfrm>
              <a:off x="7327247" y="3375676"/>
              <a:ext cx="1090480" cy="1339112"/>
            </a:xfrm>
            <a:prstGeom prst="rect">
              <a:avLst/>
            </a:prstGeom>
          </p:spPr>
        </p:pic>
      </p:grpSp>
      <p:grpSp>
        <p:nvGrpSpPr>
          <p:cNvPr id="29" name="Group 28">
            <a:extLst>
              <a:ext uri="{FF2B5EF4-FFF2-40B4-BE49-F238E27FC236}">
                <a16:creationId xmlns:a16="http://schemas.microsoft.com/office/drawing/2014/main" id="{707D3D83-D4E2-48BD-A507-D500F67B2488}"/>
              </a:ext>
            </a:extLst>
          </p:cNvPr>
          <p:cNvGrpSpPr/>
          <p:nvPr/>
        </p:nvGrpSpPr>
        <p:grpSpPr>
          <a:xfrm>
            <a:off x="716741" y="4653136"/>
            <a:ext cx="7780633" cy="1565362"/>
            <a:chOff x="716741" y="4653136"/>
            <a:chExt cx="7780633" cy="1565362"/>
          </a:xfrm>
        </p:grpSpPr>
        <p:grpSp>
          <p:nvGrpSpPr>
            <p:cNvPr id="23" name="Group 22">
              <a:extLst>
                <a:ext uri="{FF2B5EF4-FFF2-40B4-BE49-F238E27FC236}">
                  <a16:creationId xmlns:a16="http://schemas.microsoft.com/office/drawing/2014/main" id="{C6A393B8-7CC4-494B-9DA5-C158ECD91E3C}"/>
                </a:ext>
              </a:extLst>
            </p:cNvPr>
            <p:cNvGrpSpPr/>
            <p:nvPr/>
          </p:nvGrpSpPr>
          <p:grpSpPr>
            <a:xfrm>
              <a:off x="716741" y="4653136"/>
              <a:ext cx="7700986" cy="1565362"/>
              <a:chOff x="716741" y="4532408"/>
              <a:chExt cx="7700986" cy="1565362"/>
            </a:xfrm>
          </p:grpSpPr>
          <p:sp>
            <p:nvSpPr>
              <p:cNvPr id="25" name="Rectangle 24">
                <a:extLst>
                  <a:ext uri="{FF2B5EF4-FFF2-40B4-BE49-F238E27FC236}">
                    <a16:creationId xmlns:a16="http://schemas.microsoft.com/office/drawing/2014/main" id="{841E27F6-1099-4562-A4E3-77F98882B418}"/>
                  </a:ext>
                </a:extLst>
              </p:cNvPr>
              <p:cNvSpPr/>
              <p:nvPr/>
            </p:nvSpPr>
            <p:spPr>
              <a:xfrm>
                <a:off x="716741" y="4532408"/>
                <a:ext cx="7700986" cy="1565362"/>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F6FADF5C-9473-4F32-8546-B4931BC85107}"/>
                  </a:ext>
                </a:extLst>
              </p:cNvPr>
              <p:cNvSpPr txBox="1"/>
              <p:nvPr/>
            </p:nvSpPr>
            <p:spPr>
              <a:xfrm>
                <a:off x="824189" y="4659248"/>
                <a:ext cx="5980059" cy="1323439"/>
              </a:xfrm>
              <a:prstGeom prst="rect">
                <a:avLst/>
              </a:prstGeom>
              <a:noFill/>
            </p:spPr>
            <p:txBody>
              <a:bodyPr wrap="square" rtlCol="0">
                <a:spAutoFit/>
              </a:bodyPr>
              <a:lstStyle/>
              <a:p>
                <a:r>
                  <a:rPr lang="en-GB" sz="1600" b="1" dirty="0"/>
                  <a:t>Think yourself happy.</a:t>
                </a:r>
              </a:p>
              <a:p>
                <a:r>
                  <a:rPr lang="en-GB" sz="1600" dirty="0"/>
                  <a:t>Sometimes we can change our thoughts to become positive by thinking positively and smiling. The impact this can have on ourselves can lift our mood. However, it is important to not just block uncomfortable feelings out if there is a reason for them.</a:t>
                </a:r>
              </a:p>
            </p:txBody>
          </p:sp>
        </p:grpSp>
        <p:pic>
          <p:nvPicPr>
            <p:cNvPr id="28" name="Picture 27">
              <a:extLst>
                <a:ext uri="{FF2B5EF4-FFF2-40B4-BE49-F238E27FC236}">
                  <a16:creationId xmlns:a16="http://schemas.microsoft.com/office/drawing/2014/main" id="{17BBE761-1214-499D-8DD9-86D60BA706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1798" y="4942005"/>
              <a:ext cx="1745576" cy="1252232"/>
            </a:xfrm>
            <a:prstGeom prst="rect">
              <a:avLst/>
            </a:prstGeom>
          </p:spPr>
        </p:pic>
      </p:grpSp>
    </p:spTree>
    <p:extLst>
      <p:ext uri="{BB962C8B-B14F-4D97-AF65-F5344CB8AC3E}">
        <p14:creationId xmlns:p14="http://schemas.microsoft.com/office/powerpoint/2010/main" val="3349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ou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ou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ox(out)">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30738" y="2139237"/>
            <a:ext cx="8246535" cy="4267125"/>
            <a:chOff x="430738" y="2139237"/>
            <a:chExt cx="8246535" cy="4267125"/>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b="49437"/>
            <a:stretch/>
          </p:blipFill>
          <p:spPr>
            <a:xfrm>
              <a:off x="457198" y="2139237"/>
              <a:ext cx="8220075" cy="2945947"/>
            </a:xfrm>
            <a:prstGeom prst="rect">
              <a:avLst/>
            </a:prstGeom>
          </p:spPr>
        </p:pic>
        <p:grpSp>
          <p:nvGrpSpPr>
            <p:cNvPr id="18" name="Group 17"/>
            <p:cNvGrpSpPr/>
            <p:nvPr/>
          </p:nvGrpSpPr>
          <p:grpSpPr>
            <a:xfrm>
              <a:off x="430738" y="2785568"/>
              <a:ext cx="8246535" cy="3620794"/>
              <a:chOff x="457198" y="2800541"/>
              <a:chExt cx="8246535" cy="3620794"/>
            </a:xfrm>
          </p:grpSpPr>
          <p:sp>
            <p:nvSpPr>
              <p:cNvPr id="7" name="Round Same Side Corner Rectangle 6"/>
              <p:cNvSpPr/>
              <p:nvPr/>
            </p:nvSpPr>
            <p:spPr>
              <a:xfrm flipV="1">
                <a:off x="457198" y="4981175"/>
                <a:ext cx="8246535" cy="1440160"/>
              </a:xfrm>
              <a:prstGeom prst="round2SameRect">
                <a:avLst>
                  <a:gd name="adj1" fmla="val 10509"/>
                  <a:gd name="adj2" fmla="val 0"/>
                </a:avLst>
              </a:prstGeom>
              <a:solidFill>
                <a:srgbClr val="C0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4687" b="20125"/>
              <a:stretch/>
            </p:blipFill>
            <p:spPr>
              <a:xfrm>
                <a:off x="4311245" y="2800541"/>
                <a:ext cx="4392488" cy="3044730"/>
              </a:xfrm>
              <a:prstGeom prst="rect">
                <a:avLst/>
              </a:prstGeom>
            </p:spPr>
          </p:pic>
          <p:cxnSp>
            <p:nvCxnSpPr>
              <p:cNvPr id="12" name="Straight Connector 11"/>
              <p:cNvCxnSpPr/>
              <p:nvPr/>
            </p:nvCxnSpPr>
            <p:spPr>
              <a:xfrm flipH="1">
                <a:off x="457198" y="4981175"/>
                <a:ext cx="404279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p:txBody>
          <a:bodyPr/>
          <a:lstStyle/>
          <a:p>
            <a:r>
              <a:rPr lang="en-GB" dirty="0"/>
              <a:t>Seeking Support</a:t>
            </a:r>
          </a:p>
        </p:txBody>
      </p:sp>
      <p:sp>
        <p:nvSpPr>
          <p:cNvPr id="3" name="Rectangle 2"/>
          <p:cNvSpPr/>
          <p:nvPr/>
        </p:nvSpPr>
        <p:spPr>
          <a:xfrm>
            <a:off x="781546" y="1473201"/>
            <a:ext cx="7606804" cy="646331"/>
          </a:xfrm>
          <a:prstGeom prst="rect">
            <a:avLst/>
          </a:prstGeom>
        </p:spPr>
        <p:txBody>
          <a:bodyPr wrap="square">
            <a:spAutoFit/>
          </a:bodyPr>
          <a:lstStyle/>
          <a:p>
            <a:r>
              <a:rPr lang="en-GB" dirty="0"/>
              <a:t>Feeling emotions that make us and those around us uncomfortable sometimes is normal and very common.</a:t>
            </a:r>
          </a:p>
        </p:txBody>
      </p:sp>
      <p:sp>
        <p:nvSpPr>
          <p:cNvPr id="4" name="Rectangle 3"/>
          <p:cNvSpPr/>
          <p:nvPr/>
        </p:nvSpPr>
        <p:spPr>
          <a:xfrm>
            <a:off x="457198" y="2425636"/>
            <a:ext cx="4114802" cy="1603104"/>
          </a:xfrm>
          <a:prstGeom prst="rect">
            <a:avLst/>
          </a:prstGeom>
          <a:solidFill>
            <a:srgbClr val="8D358B"/>
          </a:solidFill>
        </p:spPr>
        <p:txBody>
          <a:bodyPr wrap="square" lIns="360000" tIns="108000" rIns="108000" bIns="108000">
            <a:spAutoFit/>
          </a:bodyPr>
          <a:lstStyle/>
          <a:p>
            <a:r>
              <a:rPr lang="en-GB" dirty="0">
                <a:solidFill>
                  <a:schemeClr val="bg1"/>
                </a:solidFill>
              </a:rPr>
              <a:t>Experiencing these emotions more often is referred to as mental ill health. Just like our bodies need looking after, our minds need to be looked after too.</a:t>
            </a:r>
          </a:p>
        </p:txBody>
      </p:sp>
      <p:sp>
        <p:nvSpPr>
          <p:cNvPr id="24" name="Rectangle 23"/>
          <p:cNvSpPr/>
          <p:nvPr/>
        </p:nvSpPr>
        <p:spPr>
          <a:xfrm>
            <a:off x="700797" y="4541273"/>
            <a:ext cx="3555595" cy="772107"/>
          </a:xfrm>
          <a:prstGeom prst="rect">
            <a:avLst/>
          </a:prstGeom>
          <a:solidFill>
            <a:srgbClr val="2DB6BC"/>
          </a:solidFill>
        </p:spPr>
        <p:txBody>
          <a:bodyPr wrap="square" lIns="108000" tIns="108000" rIns="108000" bIns="108000">
            <a:spAutoFit/>
          </a:bodyPr>
          <a:lstStyle/>
          <a:p>
            <a:pPr algn="ctr"/>
            <a:r>
              <a:rPr lang="en-GB" dirty="0">
                <a:solidFill>
                  <a:schemeClr val="bg1"/>
                </a:solidFill>
              </a:rPr>
              <a:t>What would you do to get help if you were physically ill?</a:t>
            </a:r>
          </a:p>
        </p:txBody>
      </p:sp>
    </p:spTree>
    <p:extLst>
      <p:ext uri="{BB962C8B-B14F-4D97-AF65-F5344CB8AC3E}">
        <p14:creationId xmlns:p14="http://schemas.microsoft.com/office/powerpoint/2010/main" val="35135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57486" y="2083131"/>
            <a:ext cx="4049485" cy="3909051"/>
            <a:chOff x="4557486" y="2293257"/>
            <a:chExt cx="4049485" cy="3909051"/>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44133" t="29852" r="9888" b="13514"/>
            <a:stretch/>
          </p:blipFill>
          <p:spPr>
            <a:xfrm>
              <a:off x="4557486" y="2293257"/>
              <a:ext cx="4049485" cy="352697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948" y="2419177"/>
              <a:ext cx="3816350" cy="3783131"/>
            </a:xfrm>
            <a:prstGeom prst="rect">
              <a:avLst/>
            </a:prstGeom>
          </p:spPr>
        </p:pic>
      </p:grpSp>
      <p:grpSp>
        <p:nvGrpSpPr>
          <p:cNvPr id="20" name="Group 19"/>
          <p:cNvGrpSpPr/>
          <p:nvPr/>
        </p:nvGrpSpPr>
        <p:grpSpPr>
          <a:xfrm>
            <a:off x="4554535" y="2083131"/>
            <a:ext cx="4051300" cy="3661123"/>
            <a:chOff x="5270500" y="-3213995"/>
            <a:chExt cx="4051300" cy="3661123"/>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t="31532" r="44903"/>
            <a:stretch/>
          </p:blipFill>
          <p:spPr>
            <a:xfrm>
              <a:off x="5275943" y="-3213995"/>
              <a:ext cx="4020457" cy="353283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860" r="7588" b="17214"/>
            <a:stretch/>
          </p:blipFill>
          <p:spPr>
            <a:xfrm>
              <a:off x="5270500" y="-3086994"/>
              <a:ext cx="4051300" cy="3534122"/>
            </a:xfrm>
            <a:prstGeom prst="rect">
              <a:avLst/>
            </a:prstGeom>
          </p:spPr>
        </p:pic>
      </p:grpSp>
      <p:sp>
        <p:nvSpPr>
          <p:cNvPr id="2" name="Title 1"/>
          <p:cNvSpPr>
            <a:spLocks noGrp="1"/>
          </p:cNvSpPr>
          <p:nvPr>
            <p:ph type="title"/>
          </p:nvPr>
        </p:nvSpPr>
        <p:spPr/>
        <p:txBody>
          <a:bodyPr/>
          <a:lstStyle/>
          <a:p>
            <a:r>
              <a:rPr lang="en-GB" dirty="0"/>
              <a:t>Seeking Support</a:t>
            </a:r>
          </a:p>
        </p:txBody>
      </p:sp>
      <p:sp>
        <p:nvSpPr>
          <p:cNvPr id="3" name="Rectangle 2"/>
          <p:cNvSpPr/>
          <p:nvPr/>
        </p:nvSpPr>
        <p:spPr>
          <a:xfrm>
            <a:off x="781546" y="1361127"/>
            <a:ext cx="7606804" cy="646331"/>
          </a:xfrm>
          <a:prstGeom prst="rect">
            <a:avLst/>
          </a:prstGeom>
        </p:spPr>
        <p:txBody>
          <a:bodyPr wrap="square">
            <a:spAutoFit/>
          </a:bodyPr>
          <a:lstStyle/>
          <a:p>
            <a:r>
              <a:rPr lang="en-GB" dirty="0"/>
              <a:t>Being mentally unwell is no different from being physically unwell. We don't have to soldier on, pretending everything is fine when it isn't.</a:t>
            </a:r>
          </a:p>
        </p:txBody>
      </p:sp>
      <p:sp>
        <p:nvSpPr>
          <p:cNvPr id="4" name="Rectangle 3"/>
          <p:cNvSpPr/>
          <p:nvPr/>
        </p:nvSpPr>
        <p:spPr>
          <a:xfrm>
            <a:off x="457198" y="2355433"/>
            <a:ext cx="3955145" cy="1049106"/>
          </a:xfrm>
          <a:prstGeom prst="rect">
            <a:avLst/>
          </a:prstGeom>
          <a:solidFill>
            <a:srgbClr val="8D358B"/>
          </a:solidFill>
        </p:spPr>
        <p:txBody>
          <a:bodyPr wrap="square" lIns="360000" tIns="108000" rIns="108000" bIns="108000">
            <a:spAutoFit/>
          </a:bodyPr>
          <a:lstStyle/>
          <a:p>
            <a:r>
              <a:rPr lang="en-GB" dirty="0">
                <a:solidFill>
                  <a:schemeClr val="bg1"/>
                </a:solidFill>
              </a:rPr>
              <a:t>When our uncomfortable emotions get on top of us, it's time to seek support. </a:t>
            </a:r>
          </a:p>
        </p:txBody>
      </p:sp>
      <p:sp>
        <p:nvSpPr>
          <p:cNvPr id="19" name="Rectangle 18"/>
          <p:cNvSpPr/>
          <p:nvPr/>
        </p:nvSpPr>
        <p:spPr>
          <a:xfrm>
            <a:off x="457198" y="3643403"/>
            <a:ext cx="3955145" cy="1880103"/>
          </a:xfrm>
          <a:prstGeom prst="rect">
            <a:avLst/>
          </a:prstGeom>
          <a:solidFill>
            <a:srgbClr val="8D358B"/>
          </a:solidFill>
        </p:spPr>
        <p:txBody>
          <a:bodyPr wrap="square" lIns="360000" tIns="108000" rIns="108000" bIns="108000">
            <a:spAutoFit/>
          </a:bodyPr>
          <a:lstStyle/>
          <a:p>
            <a:r>
              <a:rPr lang="en-GB" dirty="0">
                <a:solidFill>
                  <a:schemeClr val="bg1"/>
                </a:solidFill>
              </a:rPr>
              <a:t>Tell a trusted adult, at home or at school, how you are feeling and get some help. Many people can resolve the issues that are causing them to feel bad, then get on with living a happier life. </a:t>
            </a:r>
          </a:p>
        </p:txBody>
      </p:sp>
      <p:sp>
        <p:nvSpPr>
          <p:cNvPr id="24" name="Rectangle 23"/>
          <p:cNvSpPr/>
          <p:nvPr/>
        </p:nvSpPr>
        <p:spPr>
          <a:xfrm>
            <a:off x="642935" y="5814722"/>
            <a:ext cx="7848600" cy="495108"/>
          </a:xfrm>
          <a:prstGeom prst="rect">
            <a:avLst/>
          </a:prstGeom>
          <a:solidFill>
            <a:srgbClr val="2DB6BC"/>
          </a:solidFill>
        </p:spPr>
        <p:txBody>
          <a:bodyPr wrap="square" lIns="108000" tIns="108000" rIns="108000" bIns="108000">
            <a:spAutoFit/>
          </a:bodyPr>
          <a:lstStyle/>
          <a:p>
            <a:pPr algn="ctr"/>
            <a:r>
              <a:rPr lang="en-GB" dirty="0">
                <a:solidFill>
                  <a:schemeClr val="bg1"/>
                </a:solidFill>
              </a:rPr>
              <a:t>Who could you talk to if you needed support with your mental wellbeing?</a:t>
            </a:r>
          </a:p>
        </p:txBody>
      </p:sp>
    </p:spTree>
    <p:extLst>
      <p:ext uri="{BB962C8B-B14F-4D97-AF65-F5344CB8AC3E}">
        <p14:creationId xmlns:p14="http://schemas.microsoft.com/office/powerpoint/2010/main" val="190039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9"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Managing Feelings</a:t>
            </a:r>
          </a:p>
        </p:txBody>
      </p:sp>
      <p:sp>
        <p:nvSpPr>
          <p:cNvPr id="27" name="TextBox 26">
            <a:extLst>
              <a:ext uri="{FF2B5EF4-FFF2-40B4-BE49-F238E27FC236}">
                <a16:creationId xmlns:a16="http://schemas.microsoft.com/office/drawing/2014/main" id="{E15AC520-F8B0-4AF0-AAF7-03AD0FCE01F6}"/>
              </a:ext>
            </a:extLst>
          </p:cNvPr>
          <p:cNvSpPr txBox="1"/>
          <p:nvPr/>
        </p:nvSpPr>
        <p:spPr>
          <a:xfrm>
            <a:off x="874442" y="1473201"/>
            <a:ext cx="7385585" cy="707886"/>
          </a:xfrm>
          <a:prstGeom prst="rect">
            <a:avLst/>
          </a:prstGeom>
          <a:noFill/>
        </p:spPr>
        <p:txBody>
          <a:bodyPr wrap="square" rtlCol="0">
            <a:spAutoFit/>
          </a:bodyPr>
          <a:lstStyle/>
          <a:p>
            <a:pPr algn="ctr"/>
            <a:r>
              <a:rPr lang="en-GB" sz="2000" b="1" dirty="0">
                <a:solidFill>
                  <a:srgbClr val="8D358B"/>
                </a:solidFill>
              </a:rPr>
              <a:t>Talking to someone you trust about any uncomfortable feelings you have is also important.</a:t>
            </a:r>
          </a:p>
        </p:txBody>
      </p:sp>
      <p:pic>
        <p:nvPicPr>
          <p:cNvPr id="29" name="Picture 28">
            <a:extLst>
              <a:ext uri="{FF2B5EF4-FFF2-40B4-BE49-F238E27FC236}">
                <a16:creationId xmlns:a16="http://schemas.microsoft.com/office/drawing/2014/main" id="{53C663A8-00B9-4AF3-A33C-3B09F48BB8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0668" y="2331382"/>
            <a:ext cx="2642664" cy="3933056"/>
          </a:xfrm>
          <a:prstGeom prst="rect">
            <a:avLst/>
          </a:prstGeom>
        </p:spPr>
      </p:pic>
      <p:grpSp>
        <p:nvGrpSpPr>
          <p:cNvPr id="30" name="Group 29">
            <a:extLst>
              <a:ext uri="{FF2B5EF4-FFF2-40B4-BE49-F238E27FC236}">
                <a16:creationId xmlns:a16="http://schemas.microsoft.com/office/drawing/2014/main" id="{3ED97EC6-09A1-4405-B121-09E2E8512C71}"/>
              </a:ext>
            </a:extLst>
          </p:cNvPr>
          <p:cNvGrpSpPr/>
          <p:nvPr/>
        </p:nvGrpSpPr>
        <p:grpSpPr>
          <a:xfrm>
            <a:off x="755576" y="4522833"/>
            <a:ext cx="1569992" cy="1569992"/>
            <a:chOff x="4788025" y="4522833"/>
            <a:chExt cx="1569992" cy="1569992"/>
          </a:xfrm>
        </p:grpSpPr>
        <p:sp>
          <p:nvSpPr>
            <p:cNvPr id="31" name="Oval 30">
              <a:hlinkClick r:id="rId3" action="ppaction://hlinksldjump"/>
              <a:extLst>
                <a:ext uri="{FF2B5EF4-FFF2-40B4-BE49-F238E27FC236}">
                  <a16:creationId xmlns:a16="http://schemas.microsoft.com/office/drawing/2014/main" id="{7BF0B7C6-D6BC-4C7B-8873-1E779743061E}"/>
                </a:ext>
              </a:extLst>
            </p:cNvPr>
            <p:cNvSpPr/>
            <p:nvPr/>
          </p:nvSpPr>
          <p:spPr>
            <a:xfrm>
              <a:off x="4788025" y="4522833"/>
              <a:ext cx="1569992" cy="1569992"/>
            </a:xfrm>
            <a:prstGeom prst="ellips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32" name="Rectangle 31">
              <a:hlinkClick r:id="rId3" action="ppaction://hlinksldjump"/>
              <a:extLst>
                <a:ext uri="{FF2B5EF4-FFF2-40B4-BE49-F238E27FC236}">
                  <a16:creationId xmlns:a16="http://schemas.microsoft.com/office/drawing/2014/main" id="{0764F2EA-658A-40D6-95BA-DB90F7369386}"/>
                </a:ext>
              </a:extLst>
            </p:cNvPr>
            <p:cNvSpPr/>
            <p:nvPr/>
          </p:nvSpPr>
          <p:spPr>
            <a:xfrm>
              <a:off x="4788025" y="5184718"/>
              <a:ext cx="1569992" cy="246221"/>
            </a:xfrm>
            <a:prstGeom prst="rect">
              <a:avLst/>
            </a:prstGeom>
          </p:spPr>
          <p:txBody>
            <a:bodyPr wrap="square" lIns="0" tIns="0" rIns="0" bIns="0">
              <a:spAutoFit/>
            </a:bodyPr>
            <a:lstStyle/>
            <a:p>
              <a:pPr algn="ctr"/>
              <a:r>
                <a:rPr lang="en-GB" sz="1600" b="1" dirty="0">
                  <a:solidFill>
                    <a:schemeClr val="bg1"/>
                  </a:solidFill>
                </a:rPr>
                <a:t>Consolidating</a:t>
              </a:r>
            </a:p>
          </p:txBody>
        </p:sp>
      </p:grpSp>
      <p:grpSp>
        <p:nvGrpSpPr>
          <p:cNvPr id="33" name="Group 32">
            <a:extLst>
              <a:ext uri="{FF2B5EF4-FFF2-40B4-BE49-F238E27FC236}">
                <a16:creationId xmlns:a16="http://schemas.microsoft.com/office/drawing/2014/main" id="{1ABF32B7-BB95-4C60-9C30-23364257A92D}"/>
              </a:ext>
            </a:extLst>
          </p:cNvPr>
          <p:cNvGrpSpPr/>
          <p:nvPr/>
        </p:nvGrpSpPr>
        <p:grpSpPr>
          <a:xfrm>
            <a:off x="6818432" y="4512842"/>
            <a:ext cx="1577281" cy="1569992"/>
            <a:chOff x="6574042" y="4512842"/>
            <a:chExt cx="1577281" cy="1569992"/>
          </a:xfrm>
        </p:grpSpPr>
        <p:sp>
          <p:nvSpPr>
            <p:cNvPr id="34" name="Oval 33">
              <a:hlinkClick r:id="rId4" action="ppaction://hlinksldjump"/>
              <a:extLst>
                <a:ext uri="{FF2B5EF4-FFF2-40B4-BE49-F238E27FC236}">
                  <a16:creationId xmlns:a16="http://schemas.microsoft.com/office/drawing/2014/main" id="{160FB58F-7A0F-4AFC-8811-E8CC26F159D2}"/>
                </a:ext>
              </a:extLst>
            </p:cNvPr>
            <p:cNvSpPr/>
            <p:nvPr/>
          </p:nvSpPr>
          <p:spPr>
            <a:xfrm>
              <a:off x="6574042" y="4512842"/>
              <a:ext cx="1569992" cy="1569992"/>
            </a:xfrm>
            <a:prstGeom prst="ellips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35" name="Rectangle 34">
              <a:hlinkClick r:id="rId4" action="ppaction://hlinksldjump"/>
              <a:extLst>
                <a:ext uri="{FF2B5EF4-FFF2-40B4-BE49-F238E27FC236}">
                  <a16:creationId xmlns:a16="http://schemas.microsoft.com/office/drawing/2014/main" id="{336BCA14-6F23-4702-977D-E9A447173FA3}"/>
                </a:ext>
              </a:extLst>
            </p:cNvPr>
            <p:cNvSpPr/>
            <p:nvPr/>
          </p:nvSpPr>
          <p:spPr>
            <a:xfrm>
              <a:off x="6581331" y="5184718"/>
              <a:ext cx="1569992" cy="246221"/>
            </a:xfrm>
            <a:prstGeom prst="rect">
              <a:avLst/>
            </a:prstGeom>
          </p:spPr>
          <p:txBody>
            <a:bodyPr wrap="square" lIns="0" tIns="0" rIns="0" bIns="0">
              <a:spAutoFit/>
            </a:bodyPr>
            <a:lstStyle/>
            <a:p>
              <a:pPr algn="ctr"/>
              <a:r>
                <a:rPr lang="en-GB" sz="1600" b="1" dirty="0">
                  <a:solidFill>
                    <a:schemeClr val="bg1"/>
                  </a:solidFill>
                </a:rPr>
                <a:t>Reflecting </a:t>
              </a:r>
            </a:p>
          </p:txBody>
        </p:sp>
      </p:grpSp>
    </p:spTree>
    <p:extLst>
      <p:ext uri="{BB962C8B-B14F-4D97-AF65-F5344CB8AC3E}">
        <p14:creationId xmlns:p14="http://schemas.microsoft.com/office/powerpoint/2010/main" val="184109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53"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978299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118B483A-E1DD-FC4A-80BE-DD7E8129A850}"/>
              </a:ext>
            </a:extLst>
          </p:cNvPr>
          <p:cNvSpPr/>
          <p:nvPr/>
        </p:nvSpPr>
        <p:spPr>
          <a:xfrm>
            <a:off x="4114800" y="5353291"/>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8321C-4CF3-0842-8DEA-A82CB7C77256}"/>
              </a:ext>
            </a:extLst>
          </p:cNvPr>
          <p:cNvSpPr>
            <a:spLocks noGrp="1"/>
          </p:cNvSpPr>
          <p:nvPr>
            <p:ph type="title"/>
          </p:nvPr>
        </p:nvSpPr>
        <p:spPr/>
        <p:txBody>
          <a:bodyPr/>
          <a:lstStyle/>
          <a:p>
            <a:r>
              <a:rPr lang="en-GB" dirty="0"/>
              <a:t>Putting It into Action</a:t>
            </a:r>
            <a:endParaRPr lang="en-US" dirty="0"/>
          </a:p>
        </p:txBody>
      </p:sp>
      <p:pic>
        <p:nvPicPr>
          <p:cNvPr id="3" name="Whole Class">
            <a:extLst>
              <a:ext uri="{FF2B5EF4-FFF2-40B4-BE49-F238E27FC236}">
                <a16:creationId xmlns:a16="http://schemas.microsoft.com/office/drawing/2014/main" id="{FFCF064A-91E2-E44D-8A71-090973E93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grpSp>
        <p:nvGrpSpPr>
          <p:cNvPr id="7" name="Group 6">
            <a:extLst>
              <a:ext uri="{FF2B5EF4-FFF2-40B4-BE49-F238E27FC236}">
                <a16:creationId xmlns:a16="http://schemas.microsoft.com/office/drawing/2014/main" id="{84008162-42A0-3C4A-9ECC-78B03FF2241F}"/>
              </a:ext>
            </a:extLst>
          </p:cNvPr>
          <p:cNvGrpSpPr/>
          <p:nvPr/>
        </p:nvGrpSpPr>
        <p:grpSpPr>
          <a:xfrm>
            <a:off x="-18049" y="1905511"/>
            <a:ext cx="8464217" cy="1371601"/>
            <a:chOff x="-18049" y="1732546"/>
            <a:chExt cx="8464217" cy="1371601"/>
          </a:xfrm>
        </p:grpSpPr>
        <p:sp>
          <p:nvSpPr>
            <p:cNvPr id="5" name="Rectangle 4">
              <a:extLst>
                <a:ext uri="{FF2B5EF4-FFF2-40B4-BE49-F238E27FC236}">
                  <a16:creationId xmlns:a16="http://schemas.microsoft.com/office/drawing/2014/main" id="{AD4D5B8B-56C4-F145-945E-C04D4731705A}"/>
                </a:ext>
              </a:extLst>
            </p:cNvPr>
            <p:cNvSpPr/>
            <p:nvPr/>
          </p:nvSpPr>
          <p:spPr>
            <a:xfrm>
              <a:off x="661737" y="1732546"/>
              <a:ext cx="7784431" cy="1371601"/>
            </a:xfrm>
            <a:prstGeom prst="rect">
              <a:avLst/>
            </a:prstGeom>
            <a:solidFill>
              <a:schemeClr val="bg1"/>
            </a:solidFill>
            <a:ln w="28575">
              <a:solidFill>
                <a:srgbClr val="2DB6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1B37C83-3F19-5D45-92BB-9DA3783D3444}"/>
                </a:ext>
              </a:extLst>
            </p:cNvPr>
            <p:cNvSpPr/>
            <p:nvPr/>
          </p:nvSpPr>
          <p:spPr>
            <a:xfrm>
              <a:off x="-18049" y="1828798"/>
              <a:ext cx="8220075" cy="1200329"/>
            </a:xfrm>
            <a:prstGeom prst="rect">
              <a:avLst/>
            </a:prstGeom>
          </p:spPr>
          <p:txBody>
            <a:bodyPr wrap="square">
              <a:spAutoFit/>
            </a:bodyPr>
            <a:lstStyle/>
            <a:p>
              <a:pPr marL="914400"/>
              <a:r>
                <a:rPr lang="en-GB" dirty="0">
                  <a:solidFill>
                    <a:srgbClr val="000000"/>
                  </a:solidFill>
                </a:rPr>
                <a:t>When our own feelings or our friends’ feelings are uncomfortable or tricky, we can sometimes respond in a way which can lead to disagreements or falling out due to our own feelings and behaviour or that of our friends. </a:t>
              </a:r>
              <a:endParaRPr lang="en-GB" dirty="0"/>
            </a:p>
          </p:txBody>
        </p:sp>
      </p:grpSp>
      <p:grpSp>
        <p:nvGrpSpPr>
          <p:cNvPr id="12" name="Group 11">
            <a:extLst>
              <a:ext uri="{FF2B5EF4-FFF2-40B4-BE49-F238E27FC236}">
                <a16:creationId xmlns:a16="http://schemas.microsoft.com/office/drawing/2014/main" id="{19B40002-C85F-9741-A6AB-6ACF7629E9B7}"/>
              </a:ext>
            </a:extLst>
          </p:cNvPr>
          <p:cNvGrpSpPr/>
          <p:nvPr/>
        </p:nvGrpSpPr>
        <p:grpSpPr>
          <a:xfrm>
            <a:off x="-18049" y="3613171"/>
            <a:ext cx="8478252" cy="1371601"/>
            <a:chOff x="-18049" y="3200399"/>
            <a:chExt cx="8478252" cy="1371601"/>
          </a:xfrm>
        </p:grpSpPr>
        <p:grpSp>
          <p:nvGrpSpPr>
            <p:cNvPr id="8" name="Group 7">
              <a:extLst>
                <a:ext uri="{FF2B5EF4-FFF2-40B4-BE49-F238E27FC236}">
                  <a16:creationId xmlns:a16="http://schemas.microsoft.com/office/drawing/2014/main" id="{A3DBECB9-1BA9-4A43-BC2B-44E81A459415}"/>
                </a:ext>
              </a:extLst>
            </p:cNvPr>
            <p:cNvGrpSpPr/>
            <p:nvPr/>
          </p:nvGrpSpPr>
          <p:grpSpPr>
            <a:xfrm>
              <a:off x="-4014" y="3200399"/>
              <a:ext cx="8464217" cy="1371601"/>
              <a:chOff x="-18049" y="1732546"/>
              <a:chExt cx="8464217" cy="1371601"/>
            </a:xfrm>
          </p:grpSpPr>
          <p:sp>
            <p:nvSpPr>
              <p:cNvPr id="9" name="Rectangle 8">
                <a:extLst>
                  <a:ext uri="{FF2B5EF4-FFF2-40B4-BE49-F238E27FC236}">
                    <a16:creationId xmlns:a16="http://schemas.microsoft.com/office/drawing/2014/main" id="{AA384E49-888F-0A4C-A532-B96CC42A09E0}"/>
                  </a:ext>
                </a:extLst>
              </p:cNvPr>
              <p:cNvSpPr/>
              <p:nvPr/>
            </p:nvSpPr>
            <p:spPr>
              <a:xfrm>
                <a:off x="661737" y="1732546"/>
                <a:ext cx="7784431" cy="1371601"/>
              </a:xfrm>
              <a:prstGeom prst="rect">
                <a:avLst/>
              </a:prstGeom>
              <a:solidFill>
                <a:schemeClr val="bg1"/>
              </a:solidFill>
              <a:ln w="28575">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3953248-6044-6E46-9728-4A8E854905C0}"/>
                  </a:ext>
                </a:extLst>
              </p:cNvPr>
              <p:cNvSpPr/>
              <p:nvPr/>
            </p:nvSpPr>
            <p:spPr>
              <a:xfrm>
                <a:off x="-18049" y="1828798"/>
                <a:ext cx="8220075" cy="369332"/>
              </a:xfrm>
              <a:prstGeom prst="rect">
                <a:avLst/>
              </a:prstGeom>
            </p:spPr>
            <p:txBody>
              <a:bodyPr wrap="square">
                <a:spAutoFit/>
              </a:bodyPr>
              <a:lstStyle/>
              <a:p>
                <a:pPr marL="914400"/>
                <a:endParaRPr lang="en-GB" dirty="0"/>
              </a:p>
            </p:txBody>
          </p:sp>
        </p:grpSp>
        <p:sp>
          <p:nvSpPr>
            <p:cNvPr id="11" name="Rectangle 10">
              <a:extLst>
                <a:ext uri="{FF2B5EF4-FFF2-40B4-BE49-F238E27FC236}">
                  <a16:creationId xmlns:a16="http://schemas.microsoft.com/office/drawing/2014/main" id="{8D2ED09D-E525-084F-AF69-3CB2214F143C}"/>
                </a:ext>
              </a:extLst>
            </p:cNvPr>
            <p:cNvSpPr/>
            <p:nvPr/>
          </p:nvSpPr>
          <p:spPr>
            <a:xfrm>
              <a:off x="-18049" y="3312383"/>
              <a:ext cx="8464217" cy="1200329"/>
            </a:xfrm>
            <a:prstGeom prst="rect">
              <a:avLst/>
            </a:prstGeom>
          </p:spPr>
          <p:txBody>
            <a:bodyPr wrap="square">
              <a:spAutoFit/>
            </a:bodyPr>
            <a:lstStyle/>
            <a:p>
              <a:pPr marL="914400"/>
              <a:r>
                <a:rPr lang="en-GB" dirty="0">
                  <a:solidFill>
                    <a:srgbClr val="000000"/>
                  </a:solidFill>
                </a:rPr>
                <a:t>It is important to recognise when a friend is experiencing an uncomfortable feeling. You can then show tolerance of their situation but also maintain the importance of being treated with respect in a healthy positive friendship. </a:t>
              </a:r>
              <a:endParaRPr lang="en-GB" dirty="0"/>
            </a:p>
          </p:txBody>
        </p:sp>
      </p:grpSp>
    </p:spTree>
    <p:extLst>
      <p:ext uri="{BB962C8B-B14F-4D97-AF65-F5344CB8AC3E}">
        <p14:creationId xmlns:p14="http://schemas.microsoft.com/office/powerpoint/2010/main" val="149298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8321C-4CF3-0842-8DEA-A82CB7C77256}"/>
              </a:ext>
            </a:extLst>
          </p:cNvPr>
          <p:cNvSpPr>
            <a:spLocks noGrp="1"/>
          </p:cNvSpPr>
          <p:nvPr>
            <p:ph type="title"/>
          </p:nvPr>
        </p:nvSpPr>
        <p:spPr/>
        <p:txBody>
          <a:bodyPr/>
          <a:lstStyle/>
          <a:p>
            <a:r>
              <a:rPr lang="en-GB" dirty="0"/>
              <a:t>Putting It into Action</a:t>
            </a:r>
            <a:endParaRPr lang="en-US" dirty="0"/>
          </a:p>
        </p:txBody>
      </p:sp>
      <p:pic>
        <p:nvPicPr>
          <p:cNvPr id="3" name="Whole Class">
            <a:extLst>
              <a:ext uri="{FF2B5EF4-FFF2-40B4-BE49-F238E27FC236}">
                <a16:creationId xmlns:a16="http://schemas.microsoft.com/office/drawing/2014/main" id="{FFCF064A-91E2-E44D-8A71-090973E93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grpSp>
        <p:nvGrpSpPr>
          <p:cNvPr id="7" name="Group 6">
            <a:extLst>
              <a:ext uri="{FF2B5EF4-FFF2-40B4-BE49-F238E27FC236}">
                <a16:creationId xmlns:a16="http://schemas.microsoft.com/office/drawing/2014/main" id="{84008162-42A0-3C4A-9ECC-78B03FF2241F}"/>
              </a:ext>
            </a:extLst>
          </p:cNvPr>
          <p:cNvGrpSpPr/>
          <p:nvPr/>
        </p:nvGrpSpPr>
        <p:grpSpPr>
          <a:xfrm>
            <a:off x="-18049" y="1905511"/>
            <a:ext cx="8464217" cy="1752089"/>
            <a:chOff x="-18049" y="1732546"/>
            <a:chExt cx="8464217" cy="1752089"/>
          </a:xfrm>
        </p:grpSpPr>
        <p:sp>
          <p:nvSpPr>
            <p:cNvPr id="5" name="Rectangle 4">
              <a:extLst>
                <a:ext uri="{FF2B5EF4-FFF2-40B4-BE49-F238E27FC236}">
                  <a16:creationId xmlns:a16="http://schemas.microsoft.com/office/drawing/2014/main" id="{AD4D5B8B-56C4-F145-945E-C04D4731705A}"/>
                </a:ext>
              </a:extLst>
            </p:cNvPr>
            <p:cNvSpPr/>
            <p:nvPr/>
          </p:nvSpPr>
          <p:spPr>
            <a:xfrm>
              <a:off x="661737" y="1732546"/>
              <a:ext cx="7784431" cy="1752089"/>
            </a:xfrm>
            <a:prstGeom prst="rect">
              <a:avLst/>
            </a:prstGeom>
            <a:solidFill>
              <a:schemeClr val="bg1"/>
            </a:solidFill>
            <a:ln w="28575">
              <a:solidFill>
                <a:srgbClr val="2DB6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1B37C83-3F19-5D45-92BB-9DA3783D3444}"/>
                </a:ext>
              </a:extLst>
            </p:cNvPr>
            <p:cNvSpPr/>
            <p:nvPr/>
          </p:nvSpPr>
          <p:spPr>
            <a:xfrm>
              <a:off x="-18049" y="1828798"/>
              <a:ext cx="8220075" cy="1477328"/>
            </a:xfrm>
            <a:prstGeom prst="rect">
              <a:avLst/>
            </a:prstGeom>
          </p:spPr>
          <p:txBody>
            <a:bodyPr wrap="square">
              <a:spAutoFit/>
            </a:bodyPr>
            <a:lstStyle/>
            <a:p>
              <a:pPr marL="914400"/>
              <a:r>
                <a:rPr lang="en-GB" dirty="0">
                  <a:solidFill>
                    <a:srgbClr val="000000"/>
                  </a:solidFill>
                </a:rPr>
                <a:t>If someone behaves in a way which is unsettling, for example if our friend is angry and is then aggressive towards us, it is important to remember that we do not have to match their feelings or behaviour. We do not need to be angry or aggressive in return. We might need some space and to talk through the situation. </a:t>
              </a:r>
              <a:endParaRPr lang="en-GB" dirty="0"/>
            </a:p>
          </p:txBody>
        </p:sp>
      </p:grpSp>
      <p:grpSp>
        <p:nvGrpSpPr>
          <p:cNvPr id="12" name="Group 11">
            <a:extLst>
              <a:ext uri="{FF2B5EF4-FFF2-40B4-BE49-F238E27FC236}">
                <a16:creationId xmlns:a16="http://schemas.microsoft.com/office/drawing/2014/main" id="{19B40002-C85F-9741-A6AB-6ACF7629E9B7}"/>
              </a:ext>
            </a:extLst>
          </p:cNvPr>
          <p:cNvGrpSpPr/>
          <p:nvPr/>
        </p:nvGrpSpPr>
        <p:grpSpPr>
          <a:xfrm>
            <a:off x="0" y="4007654"/>
            <a:ext cx="8478252" cy="1214052"/>
            <a:chOff x="-18049" y="3200400"/>
            <a:chExt cx="8478252" cy="1214052"/>
          </a:xfrm>
        </p:grpSpPr>
        <p:grpSp>
          <p:nvGrpSpPr>
            <p:cNvPr id="8" name="Group 7">
              <a:extLst>
                <a:ext uri="{FF2B5EF4-FFF2-40B4-BE49-F238E27FC236}">
                  <a16:creationId xmlns:a16="http://schemas.microsoft.com/office/drawing/2014/main" id="{A3DBECB9-1BA9-4A43-BC2B-44E81A459415}"/>
                </a:ext>
              </a:extLst>
            </p:cNvPr>
            <p:cNvGrpSpPr/>
            <p:nvPr/>
          </p:nvGrpSpPr>
          <p:grpSpPr>
            <a:xfrm>
              <a:off x="-4014" y="3200400"/>
              <a:ext cx="8464217" cy="1214052"/>
              <a:chOff x="-18049" y="1732547"/>
              <a:chExt cx="8464217" cy="1214052"/>
            </a:xfrm>
          </p:grpSpPr>
          <p:sp>
            <p:nvSpPr>
              <p:cNvPr id="9" name="Rectangle 8">
                <a:extLst>
                  <a:ext uri="{FF2B5EF4-FFF2-40B4-BE49-F238E27FC236}">
                    <a16:creationId xmlns:a16="http://schemas.microsoft.com/office/drawing/2014/main" id="{AA384E49-888F-0A4C-A532-B96CC42A09E0}"/>
                  </a:ext>
                </a:extLst>
              </p:cNvPr>
              <p:cNvSpPr/>
              <p:nvPr/>
            </p:nvSpPr>
            <p:spPr>
              <a:xfrm>
                <a:off x="661737" y="1732547"/>
                <a:ext cx="7784431" cy="1214052"/>
              </a:xfrm>
              <a:prstGeom prst="rect">
                <a:avLst/>
              </a:prstGeom>
              <a:solidFill>
                <a:schemeClr val="bg1"/>
              </a:solidFill>
              <a:ln w="28575">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3953248-6044-6E46-9728-4A8E854905C0}"/>
                  </a:ext>
                </a:extLst>
              </p:cNvPr>
              <p:cNvSpPr/>
              <p:nvPr/>
            </p:nvSpPr>
            <p:spPr>
              <a:xfrm>
                <a:off x="-18049" y="1828798"/>
                <a:ext cx="8220075" cy="369332"/>
              </a:xfrm>
              <a:prstGeom prst="rect">
                <a:avLst/>
              </a:prstGeom>
            </p:spPr>
            <p:txBody>
              <a:bodyPr wrap="square">
                <a:spAutoFit/>
              </a:bodyPr>
              <a:lstStyle/>
              <a:p>
                <a:pPr marL="914400"/>
                <a:endParaRPr lang="en-GB" dirty="0"/>
              </a:p>
            </p:txBody>
          </p:sp>
        </p:grpSp>
        <p:sp>
          <p:nvSpPr>
            <p:cNvPr id="11" name="Rectangle 10">
              <a:extLst>
                <a:ext uri="{FF2B5EF4-FFF2-40B4-BE49-F238E27FC236}">
                  <a16:creationId xmlns:a16="http://schemas.microsoft.com/office/drawing/2014/main" id="{8D2ED09D-E525-084F-AF69-3CB2214F143C}"/>
                </a:ext>
              </a:extLst>
            </p:cNvPr>
            <p:cNvSpPr/>
            <p:nvPr/>
          </p:nvSpPr>
          <p:spPr>
            <a:xfrm>
              <a:off x="-18049" y="3312383"/>
              <a:ext cx="8464217" cy="923330"/>
            </a:xfrm>
            <a:prstGeom prst="rect">
              <a:avLst/>
            </a:prstGeom>
          </p:spPr>
          <p:txBody>
            <a:bodyPr wrap="square">
              <a:spAutoFit/>
            </a:bodyPr>
            <a:lstStyle/>
            <a:p>
              <a:pPr marL="914400"/>
              <a:r>
                <a:rPr lang="en-GB" dirty="0">
                  <a:solidFill>
                    <a:srgbClr val="000000"/>
                  </a:solidFill>
                </a:rPr>
                <a:t>It is also important that when our friend has calmed down, we explain to them how their behaviour impacted us and how we would prefer them to behave when they next experience an uncomfortable feeling. </a:t>
              </a:r>
              <a:endParaRPr lang="en-GB" dirty="0"/>
            </a:p>
          </p:txBody>
        </p:sp>
      </p:grpSp>
    </p:spTree>
    <p:extLst>
      <p:ext uri="{BB962C8B-B14F-4D97-AF65-F5344CB8AC3E}">
        <p14:creationId xmlns:p14="http://schemas.microsoft.com/office/powerpoint/2010/main" val="169378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It into Action</a:t>
            </a:r>
          </a:p>
        </p:txBody>
      </p:sp>
      <p:pic>
        <p:nvPicPr>
          <p:cNvPr id="3" name="Group Work">
            <a:extLst>
              <a:ext uri="{FF2B5EF4-FFF2-40B4-BE49-F238E27FC236}">
                <a16:creationId xmlns:a16="http://schemas.microsoft.com/office/drawing/2014/main" id="{A172B4D2-59FB-49BB-86E8-79D9694119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4" name="TextBox 3">
            <a:extLst>
              <a:ext uri="{FF2B5EF4-FFF2-40B4-BE49-F238E27FC236}">
                <a16:creationId xmlns:a16="http://schemas.microsoft.com/office/drawing/2014/main" id="{3D43FBB0-FF69-4DB2-93E7-AEF4BE4FCAD1}"/>
              </a:ext>
            </a:extLst>
          </p:cNvPr>
          <p:cNvSpPr txBox="1"/>
          <p:nvPr/>
        </p:nvSpPr>
        <p:spPr>
          <a:xfrm>
            <a:off x="874442" y="1605590"/>
            <a:ext cx="7385585" cy="1200329"/>
          </a:xfrm>
          <a:prstGeom prst="rect">
            <a:avLst/>
          </a:prstGeom>
          <a:noFill/>
        </p:spPr>
        <p:txBody>
          <a:bodyPr wrap="square" rtlCol="0">
            <a:spAutoFit/>
          </a:bodyPr>
          <a:lstStyle/>
          <a:p>
            <a:r>
              <a:rPr lang="en-GB" dirty="0"/>
              <a:t>Work in a group to plan and prepare a role play showing someone experiencing an uncomfortable feeling, then showing how they manage that feeling and how the whole situation impacts on the people around them.</a:t>
            </a:r>
          </a:p>
        </p:txBody>
      </p:sp>
      <p:grpSp>
        <p:nvGrpSpPr>
          <p:cNvPr id="8" name="Group 7">
            <a:extLst>
              <a:ext uri="{FF2B5EF4-FFF2-40B4-BE49-F238E27FC236}">
                <a16:creationId xmlns:a16="http://schemas.microsoft.com/office/drawing/2014/main" id="{A4825111-0077-4EE9-8691-CD6934C807A9}"/>
              </a:ext>
            </a:extLst>
          </p:cNvPr>
          <p:cNvGrpSpPr/>
          <p:nvPr/>
        </p:nvGrpSpPr>
        <p:grpSpPr>
          <a:xfrm>
            <a:off x="791580" y="2132856"/>
            <a:ext cx="7560840" cy="4149455"/>
            <a:chOff x="791580" y="2132856"/>
            <a:chExt cx="7560840" cy="4149455"/>
          </a:xfrm>
        </p:grpSpPr>
        <p:sp>
          <p:nvSpPr>
            <p:cNvPr id="7" name="Rectangle 6">
              <a:extLst>
                <a:ext uri="{FF2B5EF4-FFF2-40B4-BE49-F238E27FC236}">
                  <a16:creationId xmlns:a16="http://schemas.microsoft.com/office/drawing/2014/main" id="{3367D77A-FF49-40D0-AE1B-2672002D1C79}"/>
                </a:ext>
              </a:extLst>
            </p:cNvPr>
            <p:cNvSpPr/>
            <p:nvPr/>
          </p:nvSpPr>
          <p:spPr>
            <a:xfrm>
              <a:off x="791580" y="3140968"/>
              <a:ext cx="7560840" cy="28803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1AA9222-3B5E-44C0-8745-F541F5582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3162" y="2132856"/>
              <a:ext cx="5868144" cy="4149455"/>
            </a:xfrm>
            <a:prstGeom prst="rect">
              <a:avLst/>
            </a:prstGeom>
          </p:spPr>
        </p:pic>
      </p:grpSp>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4043001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Bottling Feelings</a:t>
            </a:r>
          </a:p>
        </p:txBody>
      </p:sp>
      <p:pic>
        <p:nvPicPr>
          <p:cNvPr id="3" name="Whole Class">
            <a:extLst>
              <a:ext uri="{FF2B5EF4-FFF2-40B4-BE49-F238E27FC236}">
                <a16:creationId xmlns:a16="http://schemas.microsoft.com/office/drawing/2014/main" id="{0B0B1153-BAFA-45E2-A4DB-099F36294B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grpSp>
        <p:nvGrpSpPr>
          <p:cNvPr id="17" name="Group 16"/>
          <p:cNvGrpSpPr/>
          <p:nvPr/>
        </p:nvGrpSpPr>
        <p:grpSpPr>
          <a:xfrm>
            <a:off x="4640038" y="1472305"/>
            <a:ext cx="3637188" cy="4836420"/>
            <a:chOff x="4640038" y="1472305"/>
            <a:chExt cx="3637188" cy="4836420"/>
          </a:xfrm>
        </p:grpSpPr>
        <p:grpSp>
          <p:nvGrpSpPr>
            <p:cNvPr id="13" name="Group 12">
              <a:extLst>
                <a:ext uri="{FF2B5EF4-FFF2-40B4-BE49-F238E27FC236}">
                  <a16:creationId xmlns:a16="http://schemas.microsoft.com/office/drawing/2014/main" id="{703941A6-4B4A-4443-BD59-779EA625BE1F}"/>
                </a:ext>
              </a:extLst>
            </p:cNvPr>
            <p:cNvGrpSpPr/>
            <p:nvPr/>
          </p:nvGrpSpPr>
          <p:grpSpPr>
            <a:xfrm>
              <a:off x="4640038" y="1472305"/>
              <a:ext cx="3637188" cy="4836420"/>
              <a:chOff x="738181" y="2701081"/>
              <a:chExt cx="7660579" cy="1059509"/>
            </a:xfrm>
          </p:grpSpPr>
          <p:sp>
            <p:nvSpPr>
              <p:cNvPr id="9" name="Rectangle 8">
                <a:extLst>
                  <a:ext uri="{FF2B5EF4-FFF2-40B4-BE49-F238E27FC236}">
                    <a16:creationId xmlns:a16="http://schemas.microsoft.com/office/drawing/2014/main" id="{53A7472E-BD86-4FB5-B464-0EBA3238ED7B}"/>
                  </a:ext>
                </a:extLst>
              </p:cNvPr>
              <p:cNvSpPr/>
              <p:nvPr/>
            </p:nvSpPr>
            <p:spPr>
              <a:xfrm>
                <a:off x="738181" y="2701081"/>
                <a:ext cx="7660579" cy="1059509"/>
              </a:xfrm>
              <a:prstGeom prst="rect">
                <a:avLst/>
              </a:prstGeom>
              <a:solidFill>
                <a:schemeClr val="bg1"/>
              </a:solidFill>
              <a:ln w="28575">
                <a:solidFill>
                  <a:srgbClr val="00A8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CB2A6C7-3A13-43CA-B791-12CB1ED25507}"/>
                  </a:ext>
                </a:extLst>
              </p:cNvPr>
              <p:cNvSpPr txBox="1"/>
              <p:nvPr/>
            </p:nvSpPr>
            <p:spPr>
              <a:xfrm>
                <a:off x="850274" y="2715452"/>
                <a:ext cx="7437496" cy="445000"/>
              </a:xfrm>
              <a:prstGeom prst="rect">
                <a:avLst/>
              </a:prstGeom>
              <a:noFill/>
            </p:spPr>
            <p:txBody>
              <a:bodyPr wrap="square" rtlCol="0">
                <a:spAutoFit/>
              </a:bodyPr>
              <a:lstStyle/>
              <a:p>
                <a:r>
                  <a:rPr lang="en-GB" dirty="0"/>
                  <a:t>However, if we do this, those uncomfortable feelings, thoughts and experiences do not vanish. They just build up and can become larger and more uncomfortable than the original experience and feeling.</a:t>
                </a:r>
              </a:p>
            </p:txBody>
          </p: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3829" y="3695965"/>
              <a:ext cx="2960234" cy="2486025"/>
            </a:xfrm>
            <a:prstGeom prst="rect">
              <a:avLst/>
            </a:prstGeom>
          </p:spPr>
        </p:pic>
      </p:grpSp>
      <p:grpSp>
        <p:nvGrpSpPr>
          <p:cNvPr id="19" name="Group 18"/>
          <p:cNvGrpSpPr/>
          <p:nvPr/>
        </p:nvGrpSpPr>
        <p:grpSpPr>
          <a:xfrm>
            <a:off x="738182" y="1473201"/>
            <a:ext cx="3773434" cy="4835524"/>
            <a:chOff x="738182" y="1473201"/>
            <a:chExt cx="3773434" cy="4835524"/>
          </a:xfrm>
        </p:grpSpPr>
        <p:grpSp>
          <p:nvGrpSpPr>
            <p:cNvPr id="12" name="Group 11">
              <a:extLst>
                <a:ext uri="{FF2B5EF4-FFF2-40B4-BE49-F238E27FC236}">
                  <a16:creationId xmlns:a16="http://schemas.microsoft.com/office/drawing/2014/main" id="{5BB9B36B-AFDE-42D6-8CFF-E667D2629420}"/>
                </a:ext>
              </a:extLst>
            </p:cNvPr>
            <p:cNvGrpSpPr/>
            <p:nvPr/>
          </p:nvGrpSpPr>
          <p:grpSpPr>
            <a:xfrm>
              <a:off x="738182" y="1473201"/>
              <a:ext cx="3773434" cy="4835524"/>
              <a:chOff x="738181" y="1473201"/>
              <a:chExt cx="7660579" cy="1091703"/>
            </a:xfrm>
          </p:grpSpPr>
          <p:sp>
            <p:nvSpPr>
              <p:cNvPr id="8" name="Rectangle 7">
                <a:extLst>
                  <a:ext uri="{FF2B5EF4-FFF2-40B4-BE49-F238E27FC236}">
                    <a16:creationId xmlns:a16="http://schemas.microsoft.com/office/drawing/2014/main" id="{AE37BB13-B976-49F3-BE21-5FE58B5FEFBD}"/>
                  </a:ext>
                </a:extLst>
              </p:cNvPr>
              <p:cNvSpPr/>
              <p:nvPr/>
            </p:nvSpPr>
            <p:spPr>
              <a:xfrm>
                <a:off x="738181" y="1473201"/>
                <a:ext cx="7660579" cy="1091703"/>
              </a:xfrm>
              <a:prstGeom prst="rect">
                <a:avLst/>
              </a:prstGeom>
              <a:solidFill>
                <a:schemeClr val="bg1"/>
              </a:solidFill>
              <a:ln w="28575">
                <a:solidFill>
                  <a:srgbClr val="019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6C76B50-618F-4619-8751-C9772160C047}"/>
                  </a:ext>
                </a:extLst>
              </p:cNvPr>
              <p:cNvSpPr txBox="1"/>
              <p:nvPr/>
            </p:nvSpPr>
            <p:spPr>
              <a:xfrm>
                <a:off x="853251" y="1487809"/>
                <a:ext cx="7437496" cy="458607"/>
              </a:xfrm>
              <a:prstGeom prst="rect">
                <a:avLst/>
              </a:prstGeom>
              <a:noFill/>
            </p:spPr>
            <p:txBody>
              <a:bodyPr wrap="square" rtlCol="0">
                <a:spAutoFit/>
              </a:bodyPr>
              <a:lstStyle/>
              <a:p>
                <a:r>
                  <a:rPr lang="en-GB" dirty="0"/>
                  <a:t>It is really important we are honest and open about how we are feeling. It can be very tempting to block out any uncomfortable feelings and </a:t>
                </a:r>
                <a:br>
                  <a:rPr lang="en-GB" dirty="0"/>
                </a:br>
                <a:r>
                  <a:rPr lang="en-GB" dirty="0"/>
                  <a:t>only acknowledge the </a:t>
                </a:r>
                <a:br>
                  <a:rPr lang="en-GB" dirty="0"/>
                </a:br>
                <a:r>
                  <a:rPr lang="en-GB" dirty="0"/>
                  <a:t>comfortable ones.</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9918" y="3622825"/>
              <a:ext cx="2909962" cy="2623309"/>
            </a:xfrm>
            <a:prstGeom prst="rect">
              <a:avLst/>
            </a:prstGeom>
          </p:spPr>
        </p:pic>
      </p:grpSp>
    </p:spTree>
    <p:extLst>
      <p:ext uri="{BB962C8B-B14F-4D97-AF65-F5344CB8AC3E}">
        <p14:creationId xmlns:p14="http://schemas.microsoft.com/office/powerpoint/2010/main" val="40532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Bottling Feelings</a:t>
            </a:r>
          </a:p>
        </p:txBody>
      </p:sp>
      <p:pic>
        <p:nvPicPr>
          <p:cNvPr id="3" name="Whole Class">
            <a:extLst>
              <a:ext uri="{FF2B5EF4-FFF2-40B4-BE49-F238E27FC236}">
                <a16:creationId xmlns:a16="http://schemas.microsoft.com/office/drawing/2014/main" id="{0B0B1153-BAFA-45E2-A4DB-099F36294B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grpSp>
        <p:nvGrpSpPr>
          <p:cNvPr id="20" name="Group 19"/>
          <p:cNvGrpSpPr/>
          <p:nvPr/>
        </p:nvGrpSpPr>
        <p:grpSpPr>
          <a:xfrm>
            <a:off x="741710" y="1537906"/>
            <a:ext cx="3744565" cy="4770819"/>
            <a:chOff x="741710" y="1537906"/>
            <a:chExt cx="3744565" cy="4770819"/>
          </a:xfrm>
        </p:grpSpPr>
        <p:grpSp>
          <p:nvGrpSpPr>
            <p:cNvPr id="14" name="Group 13">
              <a:extLst>
                <a:ext uri="{FF2B5EF4-FFF2-40B4-BE49-F238E27FC236}">
                  <a16:creationId xmlns:a16="http://schemas.microsoft.com/office/drawing/2014/main" id="{09952365-5A3A-47B5-BBD1-E536F918A745}"/>
                </a:ext>
              </a:extLst>
            </p:cNvPr>
            <p:cNvGrpSpPr/>
            <p:nvPr/>
          </p:nvGrpSpPr>
          <p:grpSpPr>
            <a:xfrm>
              <a:off x="741710" y="1537906"/>
              <a:ext cx="3744565" cy="4770819"/>
              <a:chOff x="738181" y="3896767"/>
              <a:chExt cx="7660579" cy="1059509"/>
            </a:xfrm>
          </p:grpSpPr>
          <p:sp>
            <p:nvSpPr>
              <p:cNvPr id="10" name="Rectangle 9">
                <a:extLst>
                  <a:ext uri="{FF2B5EF4-FFF2-40B4-BE49-F238E27FC236}">
                    <a16:creationId xmlns:a16="http://schemas.microsoft.com/office/drawing/2014/main" id="{61D839B7-543E-4F61-BF91-5FD779572629}"/>
                  </a:ext>
                </a:extLst>
              </p:cNvPr>
              <p:cNvSpPr/>
              <p:nvPr/>
            </p:nvSpPr>
            <p:spPr>
              <a:xfrm>
                <a:off x="738181" y="3896767"/>
                <a:ext cx="7660579" cy="1059509"/>
              </a:xfrm>
              <a:prstGeom prst="rect">
                <a:avLst/>
              </a:prstGeom>
              <a:solidFill>
                <a:schemeClr val="bg1"/>
              </a:solidFill>
              <a:ln w="28575">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63BA359-5619-4AD6-8D2D-AF726E03D75C}"/>
                  </a:ext>
                </a:extLst>
              </p:cNvPr>
              <p:cNvSpPr txBox="1"/>
              <p:nvPr/>
            </p:nvSpPr>
            <p:spPr>
              <a:xfrm>
                <a:off x="856231" y="3896767"/>
                <a:ext cx="7437496" cy="328087"/>
              </a:xfrm>
              <a:prstGeom prst="rect">
                <a:avLst/>
              </a:prstGeom>
              <a:noFill/>
            </p:spPr>
            <p:txBody>
              <a:bodyPr wrap="square" rtlCol="0">
                <a:spAutoFit/>
              </a:bodyPr>
              <a:lstStyle/>
              <a:p>
                <a:r>
                  <a:rPr lang="en-GB" dirty="0"/>
                  <a:t>It is very important that we have strategies for managing these uncomfortable feelings, so we do not feel that our only option is to bottle them up.</a:t>
                </a:r>
              </a:p>
            </p:txBody>
          </p:sp>
        </p:gr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4367" y="3125572"/>
              <a:ext cx="2674106" cy="2967253"/>
            </a:xfrm>
            <a:prstGeom prst="rect">
              <a:avLst/>
            </a:prstGeom>
          </p:spPr>
        </p:pic>
      </p:grpSp>
      <p:grpSp>
        <p:nvGrpSpPr>
          <p:cNvPr id="21" name="Group 20"/>
          <p:cNvGrpSpPr/>
          <p:nvPr/>
        </p:nvGrpSpPr>
        <p:grpSpPr>
          <a:xfrm>
            <a:off x="4644683" y="1537906"/>
            <a:ext cx="3743667" cy="4770819"/>
            <a:chOff x="4644683" y="1537906"/>
            <a:chExt cx="3743667" cy="4770819"/>
          </a:xfrm>
        </p:grpSpPr>
        <p:grpSp>
          <p:nvGrpSpPr>
            <p:cNvPr id="15" name="Group 14">
              <a:extLst>
                <a:ext uri="{FF2B5EF4-FFF2-40B4-BE49-F238E27FC236}">
                  <a16:creationId xmlns:a16="http://schemas.microsoft.com/office/drawing/2014/main" id="{1B820656-3966-4E5A-A7E0-C13667113D63}"/>
                </a:ext>
              </a:extLst>
            </p:cNvPr>
            <p:cNvGrpSpPr/>
            <p:nvPr/>
          </p:nvGrpSpPr>
          <p:grpSpPr>
            <a:xfrm>
              <a:off x="4644683" y="1537906"/>
              <a:ext cx="3743667" cy="4770819"/>
              <a:chOff x="729908" y="5092453"/>
              <a:chExt cx="7660579" cy="1059509"/>
            </a:xfrm>
          </p:grpSpPr>
          <p:sp>
            <p:nvSpPr>
              <p:cNvPr id="11" name="Rectangle 10">
                <a:extLst>
                  <a:ext uri="{FF2B5EF4-FFF2-40B4-BE49-F238E27FC236}">
                    <a16:creationId xmlns:a16="http://schemas.microsoft.com/office/drawing/2014/main" id="{4AC49988-6009-472E-B57F-F48FB502E136}"/>
                  </a:ext>
                </a:extLst>
              </p:cNvPr>
              <p:cNvSpPr/>
              <p:nvPr/>
            </p:nvSpPr>
            <p:spPr>
              <a:xfrm>
                <a:off x="729908" y="5092453"/>
                <a:ext cx="7660579" cy="1059509"/>
              </a:xfrm>
              <a:prstGeom prst="rect">
                <a:avLst/>
              </a:prstGeom>
              <a:solidFill>
                <a:schemeClr val="bg1"/>
              </a:solidFill>
              <a:ln w="28575">
                <a:solidFill>
                  <a:srgbClr val="2DB6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DBAF621-BF78-44BF-A304-5A2E47DE8C59}"/>
                  </a:ext>
                </a:extLst>
              </p:cNvPr>
              <p:cNvSpPr txBox="1"/>
              <p:nvPr/>
            </p:nvSpPr>
            <p:spPr>
              <a:xfrm>
                <a:off x="847297" y="5092453"/>
                <a:ext cx="7437496" cy="389603"/>
              </a:xfrm>
              <a:prstGeom prst="rect">
                <a:avLst/>
              </a:prstGeom>
              <a:noFill/>
            </p:spPr>
            <p:txBody>
              <a:bodyPr wrap="square" rtlCol="0">
                <a:spAutoFit/>
              </a:bodyPr>
              <a:lstStyle/>
              <a:p>
                <a:r>
                  <a:rPr lang="en-GB" dirty="0"/>
                  <a:t>Take a moment of quiet to think about how you are going to manage any uncomfortable feelings you have. Remember, talking to someone you trust is a great way to start.</a:t>
                </a: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5409" y="3897227"/>
              <a:ext cx="1796008" cy="2411497"/>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6228" y="3897227"/>
              <a:ext cx="1819520" cy="2411497"/>
            </a:xfrm>
            <a:prstGeom prst="rect">
              <a:avLst/>
            </a:prstGeom>
          </p:spPr>
        </p:pic>
      </p:grpSp>
    </p:spTree>
    <p:extLst>
      <p:ext uri="{BB962C8B-B14F-4D97-AF65-F5344CB8AC3E}">
        <p14:creationId xmlns:p14="http://schemas.microsoft.com/office/powerpoint/2010/main" val="1190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91465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4" name="Picture 3">
            <a:extLst>
              <a:ext uri="{FF2B5EF4-FFF2-40B4-BE49-F238E27FC236}">
                <a16:creationId xmlns:a16="http://schemas.microsoft.com/office/drawing/2014/main" id="{544391A6-FAAF-43A8-B033-448937F69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412400"/>
            <a:ext cx="2880320" cy="2983638"/>
          </a:xfrm>
          <a:prstGeom prst="rect">
            <a:avLst/>
          </a:prstGeom>
        </p:spPr>
      </p:pic>
      <p:grpSp>
        <p:nvGrpSpPr>
          <p:cNvPr id="5" name="Group 4">
            <a:extLst>
              <a:ext uri="{FF2B5EF4-FFF2-40B4-BE49-F238E27FC236}">
                <a16:creationId xmlns:a16="http://schemas.microsoft.com/office/drawing/2014/main" id="{C5556C32-E546-42C2-8B8C-BCC2226B9E65}"/>
              </a:ext>
            </a:extLst>
          </p:cNvPr>
          <p:cNvGrpSpPr/>
          <p:nvPr/>
        </p:nvGrpSpPr>
        <p:grpSpPr>
          <a:xfrm>
            <a:off x="1187624" y="661352"/>
            <a:ext cx="2965265" cy="1986727"/>
            <a:chOff x="1136777" y="661885"/>
            <a:chExt cx="2965265" cy="1986727"/>
          </a:xfrm>
        </p:grpSpPr>
        <p:grpSp>
          <p:nvGrpSpPr>
            <p:cNvPr id="6" name="Group 5">
              <a:extLst>
                <a:ext uri="{FF2B5EF4-FFF2-40B4-BE49-F238E27FC236}">
                  <a16:creationId xmlns:a16="http://schemas.microsoft.com/office/drawing/2014/main" id="{793C962D-EA0E-4074-BAA6-19EA87DF9A53}"/>
                </a:ext>
              </a:extLst>
            </p:cNvPr>
            <p:cNvGrpSpPr/>
            <p:nvPr/>
          </p:nvGrpSpPr>
          <p:grpSpPr>
            <a:xfrm>
              <a:off x="1136777" y="661885"/>
              <a:ext cx="2965265" cy="1986727"/>
              <a:chOff x="1043608" y="808225"/>
              <a:chExt cx="2686866" cy="1800200"/>
            </a:xfrm>
          </p:grpSpPr>
          <p:sp>
            <p:nvSpPr>
              <p:cNvPr id="8" name="Thought Bubble: Cloud 7">
                <a:extLst>
                  <a:ext uri="{FF2B5EF4-FFF2-40B4-BE49-F238E27FC236}">
                    <a16:creationId xmlns:a16="http://schemas.microsoft.com/office/drawing/2014/main" id="{DE0D8F01-22DC-4845-9666-91FF98585D47}"/>
                  </a:ext>
                </a:extLst>
              </p:cNvPr>
              <p:cNvSpPr/>
              <p:nvPr/>
            </p:nvSpPr>
            <p:spPr>
              <a:xfrm>
                <a:off x="1043608" y="808225"/>
                <a:ext cx="2686866" cy="1800200"/>
              </a:xfrm>
              <a:prstGeom prst="cloudCallout">
                <a:avLst>
                  <a:gd name="adj1" fmla="val -15536"/>
                  <a:gd name="adj2" fmla="val 83021"/>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3EB2DFBC-713F-45CE-BEF4-C267D5FE0120}"/>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74205D8E-7EC6-4AA9-B5F4-94387B1B807E}"/>
                </a:ext>
              </a:extLst>
            </p:cNvPr>
            <p:cNvSpPr txBox="1"/>
            <p:nvPr/>
          </p:nvSpPr>
          <p:spPr>
            <a:xfrm>
              <a:off x="1565451" y="1031066"/>
              <a:ext cx="2107916" cy="1200329"/>
            </a:xfrm>
            <a:prstGeom prst="rect">
              <a:avLst/>
            </a:prstGeom>
            <a:noFill/>
          </p:spPr>
          <p:txBody>
            <a:bodyPr wrap="square" rtlCol="0">
              <a:spAutoFit/>
            </a:bodyPr>
            <a:lstStyle/>
            <a:p>
              <a:pPr algn="ctr"/>
              <a:r>
                <a:rPr lang="en-GB" dirty="0">
                  <a:latin typeface="Twinkl" pitchFamily="2" charset="0"/>
                </a:rPr>
                <a:t>What are some of the uncomfortable feelings that people can feel?</a:t>
              </a:r>
            </a:p>
          </p:txBody>
        </p:sp>
      </p:grpSp>
      <p:pic>
        <p:nvPicPr>
          <p:cNvPr id="10" name="Picture 9">
            <a:extLst>
              <a:ext uri="{FF2B5EF4-FFF2-40B4-BE49-F238E27FC236}">
                <a16:creationId xmlns:a16="http://schemas.microsoft.com/office/drawing/2014/main" id="{C9B6DE34-31D9-4AB7-839A-BB8E2F281B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262"/>
          <a:stretch/>
        </p:blipFill>
        <p:spPr>
          <a:xfrm>
            <a:off x="6372200" y="3212977"/>
            <a:ext cx="2448272" cy="3183062"/>
          </a:xfrm>
          <a:prstGeom prst="rect">
            <a:avLst/>
          </a:prstGeom>
        </p:spPr>
      </p:pic>
      <p:grpSp>
        <p:nvGrpSpPr>
          <p:cNvPr id="11" name="Group 10">
            <a:extLst>
              <a:ext uri="{FF2B5EF4-FFF2-40B4-BE49-F238E27FC236}">
                <a16:creationId xmlns:a16="http://schemas.microsoft.com/office/drawing/2014/main" id="{D2B1C006-D76F-4BE3-BA26-BA49D065F2E9}"/>
              </a:ext>
            </a:extLst>
          </p:cNvPr>
          <p:cNvGrpSpPr/>
          <p:nvPr/>
        </p:nvGrpSpPr>
        <p:grpSpPr>
          <a:xfrm>
            <a:off x="4463813" y="773021"/>
            <a:ext cx="2965263" cy="1986726"/>
            <a:chOff x="4285425" y="661886"/>
            <a:chExt cx="2965263" cy="1986726"/>
          </a:xfrm>
        </p:grpSpPr>
        <p:grpSp>
          <p:nvGrpSpPr>
            <p:cNvPr id="12" name="Group 11">
              <a:extLst>
                <a:ext uri="{FF2B5EF4-FFF2-40B4-BE49-F238E27FC236}">
                  <a16:creationId xmlns:a16="http://schemas.microsoft.com/office/drawing/2014/main" id="{5CE79CB8-C1D7-4008-9976-1C9A47B1E10E}"/>
                </a:ext>
              </a:extLst>
            </p:cNvPr>
            <p:cNvGrpSpPr/>
            <p:nvPr/>
          </p:nvGrpSpPr>
          <p:grpSpPr>
            <a:xfrm>
              <a:off x="4285425" y="661886"/>
              <a:ext cx="2965263" cy="1986726"/>
              <a:chOff x="1043608" y="808225"/>
              <a:chExt cx="2686866" cy="1800200"/>
            </a:xfrm>
          </p:grpSpPr>
          <p:sp>
            <p:nvSpPr>
              <p:cNvPr id="14" name="Thought Bubble: Cloud 13">
                <a:extLst>
                  <a:ext uri="{FF2B5EF4-FFF2-40B4-BE49-F238E27FC236}">
                    <a16:creationId xmlns:a16="http://schemas.microsoft.com/office/drawing/2014/main" id="{BE50FD8D-3083-435B-A5B3-BAC41FFCB6ED}"/>
                  </a:ext>
                </a:extLst>
              </p:cNvPr>
              <p:cNvSpPr/>
              <p:nvPr/>
            </p:nvSpPr>
            <p:spPr>
              <a:xfrm>
                <a:off x="1043608" y="808225"/>
                <a:ext cx="2686866" cy="1800200"/>
              </a:xfrm>
              <a:prstGeom prst="cloudCallout">
                <a:avLst>
                  <a:gd name="adj1" fmla="val 14416"/>
                  <a:gd name="adj2" fmla="val 82984"/>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6C32D52C-7D4B-413E-93E8-554BB5DBE4CE}"/>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CE413EBC-F6BF-4D4A-A453-3BD1D47228D8}"/>
                </a:ext>
              </a:extLst>
            </p:cNvPr>
            <p:cNvSpPr txBox="1"/>
            <p:nvPr/>
          </p:nvSpPr>
          <p:spPr>
            <a:xfrm>
              <a:off x="4812345" y="1332083"/>
              <a:ext cx="1970527" cy="646331"/>
            </a:xfrm>
            <a:prstGeom prst="rect">
              <a:avLst/>
            </a:prstGeom>
            <a:noFill/>
          </p:spPr>
          <p:txBody>
            <a:bodyPr wrap="square" rtlCol="0">
              <a:spAutoFit/>
            </a:bodyPr>
            <a:lstStyle/>
            <a:p>
              <a:pPr algn="ctr"/>
              <a:r>
                <a:rPr lang="en-GB" dirty="0">
                  <a:latin typeface="Twinkl" pitchFamily="2" charset="0"/>
                </a:rPr>
                <a:t>What can we do to manage them? </a:t>
              </a:r>
            </a:p>
          </p:txBody>
        </p:sp>
      </p:grpSp>
      <p:sp>
        <p:nvSpPr>
          <p:cNvPr id="16" name="TextBox 15">
            <a:extLst>
              <a:ext uri="{FF2B5EF4-FFF2-40B4-BE49-F238E27FC236}">
                <a16:creationId xmlns:a16="http://schemas.microsoft.com/office/drawing/2014/main" id="{DBC5EC88-7CAE-4679-863E-DD647BBCDFB0}"/>
              </a:ext>
            </a:extLst>
          </p:cNvPr>
          <p:cNvSpPr txBox="1"/>
          <p:nvPr/>
        </p:nvSpPr>
        <p:spPr>
          <a:xfrm>
            <a:off x="3018985" y="3524068"/>
            <a:ext cx="3106030" cy="923330"/>
          </a:xfrm>
          <a:prstGeom prst="rect">
            <a:avLst/>
          </a:prstGeom>
          <a:noFill/>
        </p:spPr>
        <p:txBody>
          <a:bodyPr wrap="square" rtlCol="0">
            <a:spAutoFit/>
          </a:bodyPr>
          <a:lstStyle/>
          <a:p>
            <a:pPr algn="ctr"/>
            <a:r>
              <a:rPr lang="en-GB" dirty="0">
                <a:latin typeface="Twinkl" pitchFamily="2" charset="0"/>
              </a:rPr>
              <a:t>How have your thoughts and answers changed since the beginning of the lesson?</a:t>
            </a:r>
          </a:p>
        </p:txBody>
      </p:sp>
    </p:spTree>
    <p:extLst>
      <p:ext uri="{BB962C8B-B14F-4D97-AF65-F5344CB8AC3E}">
        <p14:creationId xmlns:p14="http://schemas.microsoft.com/office/powerpoint/2010/main" val="305180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can explore uncomfortable feelings and understand how to manage them.</a:t>
            </a:r>
          </a:p>
        </p:txBody>
      </p:sp>
      <p:sp>
        <p:nvSpPr>
          <p:cNvPr id="20" name="Content Placeholder 15"/>
          <p:cNvSpPr txBox="1">
            <a:spLocks/>
          </p:cNvSpPr>
          <p:nvPr/>
        </p:nvSpPr>
        <p:spPr>
          <a:xfrm>
            <a:off x="628650" y="3466802"/>
            <a:ext cx="7886700" cy="255884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I can identify uncomfortable feelings.</a:t>
            </a:r>
          </a:p>
          <a:p>
            <a:r>
              <a:rPr lang="en-GB" dirty="0">
                <a:latin typeface="+mn-lt"/>
              </a:rPr>
              <a:t>I can discuss situations which might lead to uncomfortable feelings arising.</a:t>
            </a:r>
          </a:p>
          <a:p>
            <a:r>
              <a:rPr lang="en-GB" dirty="0">
                <a:latin typeface="+mn-lt"/>
              </a:rPr>
              <a:t>I can describe ways to manage uncomfortable feelings.</a:t>
            </a:r>
          </a:p>
          <a:p>
            <a:r>
              <a:rPr lang="en-GB" dirty="0">
                <a:latin typeface="+mn-lt"/>
              </a:rPr>
              <a:t>I can think about how I am going to manage my own </a:t>
            </a:r>
            <a:br>
              <a:rPr lang="en-GB" dirty="0">
                <a:latin typeface="+mn-lt"/>
              </a:rPr>
            </a:br>
            <a:r>
              <a:rPr lang="en-GB" dirty="0">
                <a:latin typeface="+mn-lt"/>
              </a:rPr>
              <a:t>uncomfortable feelings.</a:t>
            </a:r>
          </a:p>
        </p:txBody>
      </p:sp>
    </p:spTree>
    <p:extLst>
      <p:ext uri="{BB962C8B-B14F-4D97-AF65-F5344CB8AC3E}">
        <p14:creationId xmlns:p14="http://schemas.microsoft.com/office/powerpoint/2010/main" val="4279884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5ADF3089-60EA-2948-8AD8-DA3AFEE86EB0}"/>
              </a:ext>
            </a:extLst>
          </p:cNvPr>
          <p:cNvSpPr/>
          <p:nvPr/>
        </p:nvSpPr>
        <p:spPr>
          <a:xfrm>
            <a:off x="4114800" y="5373216"/>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Tree>
    <p:extLst>
      <p:ext uri="{BB962C8B-B14F-4D97-AF65-F5344CB8AC3E}">
        <p14:creationId xmlns:p14="http://schemas.microsoft.com/office/powerpoint/2010/main" val="2120401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can explore uncomfortable feelings and understand how to </a:t>
            </a:r>
            <a:br>
              <a:rPr lang="en-GB" dirty="0"/>
            </a:br>
            <a:r>
              <a:rPr lang="en-GB" dirty="0"/>
              <a:t>manage them.</a:t>
            </a:r>
          </a:p>
        </p:txBody>
      </p:sp>
      <p:sp>
        <p:nvSpPr>
          <p:cNvPr id="20" name="Content Placeholder 15"/>
          <p:cNvSpPr txBox="1">
            <a:spLocks/>
          </p:cNvSpPr>
          <p:nvPr/>
        </p:nvSpPr>
        <p:spPr>
          <a:xfrm>
            <a:off x="628650" y="3466802"/>
            <a:ext cx="7886700" cy="255884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I can identify uncomfortable feelings.</a:t>
            </a:r>
          </a:p>
          <a:p>
            <a:r>
              <a:rPr lang="en-GB" dirty="0">
                <a:latin typeface="+mn-lt"/>
              </a:rPr>
              <a:t>I can discuss situations which might lead to uncomfortable </a:t>
            </a:r>
            <a:br>
              <a:rPr lang="en-GB" dirty="0">
                <a:latin typeface="+mn-lt"/>
              </a:rPr>
            </a:br>
            <a:r>
              <a:rPr lang="en-GB" dirty="0">
                <a:latin typeface="+mn-lt"/>
              </a:rPr>
              <a:t>feelings arising.</a:t>
            </a:r>
          </a:p>
          <a:p>
            <a:r>
              <a:rPr lang="en-GB" dirty="0">
                <a:latin typeface="+mn-lt"/>
              </a:rPr>
              <a:t>I can describe ways to manage uncomfortable feelings.</a:t>
            </a:r>
          </a:p>
          <a:p>
            <a:r>
              <a:rPr lang="en-GB" dirty="0">
                <a:latin typeface="+mn-lt"/>
              </a:rPr>
              <a:t>I can think about how I am going to manage my own </a:t>
            </a:r>
            <a:br>
              <a:rPr lang="en-GB" dirty="0">
                <a:latin typeface="+mn-lt"/>
              </a:rPr>
            </a:br>
            <a:r>
              <a:rPr lang="en-GB" dirty="0">
                <a:latin typeface="+mn-lt"/>
              </a:rPr>
              <a:t>uncomfortable feelings.</a:t>
            </a:r>
          </a:p>
        </p:txBody>
      </p:sp>
      <p:sp>
        <p:nvSpPr>
          <p:cNvPr id="9" name="TextBox 21"/>
          <p:cNvSpPr txBox="1">
            <a:spLocks noChangeArrowheads="1"/>
          </p:cNvSpPr>
          <p:nvPr/>
        </p:nvSpPr>
        <p:spPr bwMode="auto">
          <a:xfrm>
            <a:off x="2488557" y="6245477"/>
            <a:ext cx="4027659" cy="99760"/>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77"/>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77"/>
                <a:ea typeface="+mj-ea"/>
                <a:cs typeface="+mj-cs"/>
              </a:rPr>
              <a:t>Aim</a:t>
            </a:r>
          </a:p>
        </p:txBody>
      </p:sp>
      <p:sp>
        <p:nvSpPr>
          <p:cNvPr id="16" name="Content Placeholder 15"/>
          <p:cNvSpPr>
            <a:spLocks noGrp="1"/>
          </p:cNvSpPr>
          <p:nvPr>
            <p:ph idx="1"/>
          </p:nvPr>
        </p:nvSpPr>
        <p:spPr/>
        <p:txBody>
          <a:bodyPr>
            <a:normAutofit/>
          </a:bodyPr>
          <a:lstStyle/>
          <a:p>
            <a:r>
              <a:rPr lang="en-GB" dirty="0"/>
              <a:t>I can understand why we sometimes feel shy or nervous and know how to manage these feelings.</a:t>
            </a:r>
          </a:p>
        </p:txBody>
      </p:sp>
      <p:sp>
        <p:nvSpPr>
          <p:cNvPr id="20" name="Content Placeholder 15"/>
          <p:cNvSpPr txBox="1">
            <a:spLocks/>
          </p:cNvSpPr>
          <p:nvPr/>
        </p:nvSpPr>
        <p:spPr>
          <a:xfrm>
            <a:off x="628650" y="3466802"/>
            <a:ext cx="7886700" cy="2656413"/>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identify situations that might make me feel shy or nervous.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discuss the impact of how we choose to respond to feeling nervous and shy.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identify strategies that might help me to feel confident and behave confidently. </a:t>
            </a:r>
          </a:p>
        </p:txBody>
      </p:sp>
      <p:sp>
        <p:nvSpPr>
          <p:cNvPr id="9" name="TextBox 21"/>
          <p:cNvSpPr txBox="1">
            <a:spLocks noChangeArrowheads="1"/>
          </p:cNvSpPr>
          <p:nvPr/>
        </p:nvSpPr>
        <p:spPr bwMode="auto">
          <a:xfrm>
            <a:off x="2555774" y="6239501"/>
            <a:ext cx="4032448" cy="105736"/>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This resource is fully in line with the Learning Outcomes and Core Themes outlined in the PSHE Association’s </a:t>
            </a:r>
            <a:r>
              <a:rPr kumimoji="0" lang="en-GB" sz="800" b="0" i="0" u="sng" strike="noStrike" kern="1200" cap="none" spc="0" normalizeH="0" baseline="30000" noProof="0" dirty="0">
                <a:ln>
                  <a:noFill/>
                </a:ln>
                <a:solidFill>
                  <a:srgbClr val="00A7E7"/>
                </a:solidFill>
                <a:effectLst/>
                <a:uLnTx/>
                <a:uFillTx/>
                <a:latin typeface="Roboto" panose="02000000000000000000" pitchFamily="2" charset="0"/>
                <a:ea typeface="+mn-ea"/>
                <a:cs typeface="Arial" panose="020B0604020202020204" pitchFamily="34" charset="0"/>
                <a:hlinkClick r:id="rId2"/>
              </a:rPr>
              <a:t>Programme of Study</a:t>
            </a: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a:t>
            </a:r>
          </a:p>
        </p:txBody>
      </p:sp>
    </p:spTree>
    <p:extLst>
      <p:ext uri="{BB962C8B-B14F-4D97-AF65-F5344CB8AC3E}">
        <p14:creationId xmlns:p14="http://schemas.microsoft.com/office/powerpoint/2010/main" val="3271721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The Big Questions</a:t>
            </a:r>
          </a:p>
        </p:txBody>
      </p:sp>
    </p:spTree>
    <p:extLst>
      <p:ext uri="{BB962C8B-B14F-4D97-AF65-F5344CB8AC3E}">
        <p14:creationId xmlns:p14="http://schemas.microsoft.com/office/powerpoint/2010/main" val="2931038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4" name="Picture 3">
            <a:extLst>
              <a:ext uri="{FF2B5EF4-FFF2-40B4-BE49-F238E27FC236}">
                <a16:creationId xmlns:a16="http://schemas.microsoft.com/office/drawing/2014/main" id="{544391A6-FAAF-43A8-B033-448937F69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412400"/>
            <a:ext cx="2880320" cy="2983638"/>
          </a:xfrm>
          <a:prstGeom prst="rect">
            <a:avLst/>
          </a:prstGeom>
        </p:spPr>
      </p:pic>
      <p:grpSp>
        <p:nvGrpSpPr>
          <p:cNvPr id="5" name="Group 4">
            <a:extLst>
              <a:ext uri="{FF2B5EF4-FFF2-40B4-BE49-F238E27FC236}">
                <a16:creationId xmlns:a16="http://schemas.microsoft.com/office/drawing/2014/main" id="{C5556C32-E546-42C2-8B8C-BCC2226B9E65}"/>
              </a:ext>
            </a:extLst>
          </p:cNvPr>
          <p:cNvGrpSpPr/>
          <p:nvPr/>
        </p:nvGrpSpPr>
        <p:grpSpPr>
          <a:xfrm>
            <a:off x="1187624" y="661352"/>
            <a:ext cx="2965265" cy="1986727"/>
            <a:chOff x="1136777" y="661885"/>
            <a:chExt cx="2965265" cy="1986727"/>
          </a:xfrm>
        </p:grpSpPr>
        <p:grpSp>
          <p:nvGrpSpPr>
            <p:cNvPr id="6" name="Group 5">
              <a:extLst>
                <a:ext uri="{FF2B5EF4-FFF2-40B4-BE49-F238E27FC236}">
                  <a16:creationId xmlns:a16="http://schemas.microsoft.com/office/drawing/2014/main" id="{793C962D-EA0E-4074-BAA6-19EA87DF9A53}"/>
                </a:ext>
              </a:extLst>
            </p:cNvPr>
            <p:cNvGrpSpPr/>
            <p:nvPr/>
          </p:nvGrpSpPr>
          <p:grpSpPr>
            <a:xfrm>
              <a:off x="1136777" y="661885"/>
              <a:ext cx="2965265" cy="1986727"/>
              <a:chOff x="1043608" y="808225"/>
              <a:chExt cx="2686866" cy="1800200"/>
            </a:xfrm>
          </p:grpSpPr>
          <p:sp>
            <p:nvSpPr>
              <p:cNvPr id="8" name="Thought Bubble: Cloud 7">
                <a:extLst>
                  <a:ext uri="{FF2B5EF4-FFF2-40B4-BE49-F238E27FC236}">
                    <a16:creationId xmlns:a16="http://schemas.microsoft.com/office/drawing/2014/main" id="{DE0D8F01-22DC-4845-9666-91FF98585D47}"/>
                  </a:ext>
                </a:extLst>
              </p:cNvPr>
              <p:cNvSpPr/>
              <p:nvPr/>
            </p:nvSpPr>
            <p:spPr>
              <a:xfrm>
                <a:off x="1043608" y="808225"/>
                <a:ext cx="2686866" cy="1800200"/>
              </a:xfrm>
              <a:prstGeom prst="cloudCallout">
                <a:avLst>
                  <a:gd name="adj1" fmla="val -15536"/>
                  <a:gd name="adj2" fmla="val 83021"/>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9" name="Freeform: Shape 8">
                <a:extLst>
                  <a:ext uri="{FF2B5EF4-FFF2-40B4-BE49-F238E27FC236}">
                    <a16:creationId xmlns:a16="http://schemas.microsoft.com/office/drawing/2014/main" id="{3EB2DFBC-713F-45CE-BEF4-C267D5FE0120}"/>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7" name="TextBox 6">
              <a:extLst>
                <a:ext uri="{FF2B5EF4-FFF2-40B4-BE49-F238E27FC236}">
                  <a16:creationId xmlns:a16="http://schemas.microsoft.com/office/drawing/2014/main" id="{74205D8E-7EC6-4AA9-B5F4-94387B1B807E}"/>
                </a:ext>
              </a:extLst>
            </p:cNvPr>
            <p:cNvSpPr txBox="1"/>
            <p:nvPr/>
          </p:nvSpPr>
          <p:spPr>
            <a:xfrm>
              <a:off x="1405125" y="1193583"/>
              <a:ext cx="2428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77"/>
                  <a:ea typeface="+mn-ea"/>
                  <a:cs typeface="+mn-cs"/>
                </a:rPr>
                <a:t>What situations might make us feel nervous or shy?</a:t>
              </a:r>
            </a:p>
          </p:txBody>
        </p:sp>
      </p:grpSp>
      <p:pic>
        <p:nvPicPr>
          <p:cNvPr id="10" name="Picture 9">
            <a:extLst>
              <a:ext uri="{FF2B5EF4-FFF2-40B4-BE49-F238E27FC236}">
                <a16:creationId xmlns:a16="http://schemas.microsoft.com/office/drawing/2014/main" id="{C9B6DE34-31D9-4AB7-839A-BB8E2F281B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262"/>
          <a:stretch/>
        </p:blipFill>
        <p:spPr>
          <a:xfrm>
            <a:off x="6372200" y="3212977"/>
            <a:ext cx="2448272" cy="3183062"/>
          </a:xfrm>
          <a:prstGeom prst="rect">
            <a:avLst/>
          </a:prstGeom>
        </p:spPr>
      </p:pic>
      <p:grpSp>
        <p:nvGrpSpPr>
          <p:cNvPr id="11" name="Group 10">
            <a:extLst>
              <a:ext uri="{FF2B5EF4-FFF2-40B4-BE49-F238E27FC236}">
                <a16:creationId xmlns:a16="http://schemas.microsoft.com/office/drawing/2014/main" id="{D2B1C006-D76F-4BE3-BA26-BA49D065F2E9}"/>
              </a:ext>
            </a:extLst>
          </p:cNvPr>
          <p:cNvGrpSpPr/>
          <p:nvPr/>
        </p:nvGrpSpPr>
        <p:grpSpPr>
          <a:xfrm>
            <a:off x="4463813" y="773021"/>
            <a:ext cx="2965263" cy="1986726"/>
            <a:chOff x="4285425" y="661886"/>
            <a:chExt cx="2965263" cy="1986726"/>
          </a:xfrm>
        </p:grpSpPr>
        <p:grpSp>
          <p:nvGrpSpPr>
            <p:cNvPr id="12" name="Group 11">
              <a:extLst>
                <a:ext uri="{FF2B5EF4-FFF2-40B4-BE49-F238E27FC236}">
                  <a16:creationId xmlns:a16="http://schemas.microsoft.com/office/drawing/2014/main" id="{5CE79CB8-C1D7-4008-9976-1C9A47B1E10E}"/>
                </a:ext>
              </a:extLst>
            </p:cNvPr>
            <p:cNvGrpSpPr/>
            <p:nvPr/>
          </p:nvGrpSpPr>
          <p:grpSpPr>
            <a:xfrm>
              <a:off x="4285425" y="661886"/>
              <a:ext cx="2965263" cy="1986726"/>
              <a:chOff x="1043608" y="808225"/>
              <a:chExt cx="2686866" cy="1800200"/>
            </a:xfrm>
          </p:grpSpPr>
          <p:sp>
            <p:nvSpPr>
              <p:cNvPr id="14" name="Thought Bubble: Cloud 13">
                <a:extLst>
                  <a:ext uri="{FF2B5EF4-FFF2-40B4-BE49-F238E27FC236}">
                    <a16:creationId xmlns:a16="http://schemas.microsoft.com/office/drawing/2014/main" id="{BE50FD8D-3083-435B-A5B3-BAC41FFCB6ED}"/>
                  </a:ext>
                </a:extLst>
              </p:cNvPr>
              <p:cNvSpPr/>
              <p:nvPr/>
            </p:nvSpPr>
            <p:spPr>
              <a:xfrm>
                <a:off x="1043608" y="808225"/>
                <a:ext cx="2686866" cy="1800200"/>
              </a:xfrm>
              <a:prstGeom prst="cloudCallout">
                <a:avLst>
                  <a:gd name="adj1" fmla="val 14416"/>
                  <a:gd name="adj2" fmla="val 82984"/>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5" name="Freeform: Shape 14">
                <a:extLst>
                  <a:ext uri="{FF2B5EF4-FFF2-40B4-BE49-F238E27FC236}">
                    <a16:creationId xmlns:a16="http://schemas.microsoft.com/office/drawing/2014/main" id="{6C32D52C-7D4B-413E-93E8-554BB5DBE4CE}"/>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13" name="TextBox 12">
              <a:extLst>
                <a:ext uri="{FF2B5EF4-FFF2-40B4-BE49-F238E27FC236}">
                  <a16:creationId xmlns:a16="http://schemas.microsoft.com/office/drawing/2014/main" id="{CE413EBC-F6BF-4D4A-A453-3BD1D47228D8}"/>
                </a:ext>
              </a:extLst>
            </p:cNvPr>
            <p:cNvSpPr txBox="1"/>
            <p:nvPr/>
          </p:nvSpPr>
          <p:spPr>
            <a:xfrm>
              <a:off x="4632325" y="1169567"/>
              <a:ext cx="23305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77"/>
                  <a:ea typeface="+mn-ea"/>
                  <a:cs typeface="+mn-cs"/>
                </a:rPr>
                <a:t>How can we feel and act more confident in these situations?</a:t>
              </a:r>
            </a:p>
          </p:txBody>
        </p:sp>
      </p:grpSp>
    </p:spTree>
    <p:extLst>
      <p:ext uri="{BB962C8B-B14F-4D97-AF65-F5344CB8AC3E}">
        <p14:creationId xmlns:p14="http://schemas.microsoft.com/office/powerpoint/2010/main" val="267814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Reconnecting</a:t>
            </a:r>
          </a:p>
        </p:txBody>
      </p:sp>
    </p:spTree>
    <p:extLst>
      <p:ext uri="{BB962C8B-B14F-4D97-AF65-F5344CB8AC3E}">
        <p14:creationId xmlns:p14="http://schemas.microsoft.com/office/powerpoint/2010/main" val="1360756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78895"/>
            <a:ext cx="7499178" cy="994306"/>
          </a:xfrm>
        </p:spPr>
        <p:txBody>
          <a:bodyPr/>
          <a:lstStyle/>
          <a:p>
            <a:r>
              <a:rPr lang="en-GB" b="1" dirty="0"/>
              <a:t>Feeling Shy and Nervous</a:t>
            </a:r>
          </a:p>
        </p:txBody>
      </p:sp>
      <p:pic>
        <p:nvPicPr>
          <p:cNvPr id="3" name="Whole Class">
            <a:extLst>
              <a:ext uri="{FF2B5EF4-FFF2-40B4-BE49-F238E27FC236}">
                <a16:creationId xmlns:a16="http://schemas.microsoft.com/office/drawing/2014/main" id="{797C09A9-8B62-4BD7-8AA4-4DAE1583D1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TextBox 3">
            <a:extLst>
              <a:ext uri="{FF2B5EF4-FFF2-40B4-BE49-F238E27FC236}">
                <a16:creationId xmlns:a16="http://schemas.microsoft.com/office/drawing/2014/main" id="{D01CF7A2-254C-4484-AD4F-A701828EC876}"/>
              </a:ext>
            </a:extLst>
          </p:cNvPr>
          <p:cNvSpPr txBox="1"/>
          <p:nvPr/>
        </p:nvSpPr>
        <p:spPr>
          <a:xfrm>
            <a:off x="858603" y="1533829"/>
            <a:ext cx="5598123"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How is the child in each scenario feeling? Why do you think they are feeling that way?</a:t>
            </a:r>
          </a:p>
        </p:txBody>
      </p:sp>
      <p:grpSp>
        <p:nvGrpSpPr>
          <p:cNvPr id="18" name="Group 17">
            <a:extLst>
              <a:ext uri="{FF2B5EF4-FFF2-40B4-BE49-F238E27FC236}">
                <a16:creationId xmlns:a16="http://schemas.microsoft.com/office/drawing/2014/main" id="{1009482E-6E66-4BA0-BF3C-98665E76B85A}"/>
              </a:ext>
            </a:extLst>
          </p:cNvPr>
          <p:cNvGrpSpPr/>
          <p:nvPr/>
        </p:nvGrpSpPr>
        <p:grpSpPr>
          <a:xfrm>
            <a:off x="755576" y="1781575"/>
            <a:ext cx="7632848" cy="2251134"/>
            <a:chOff x="755576" y="1537906"/>
            <a:chExt cx="7632848" cy="2251134"/>
          </a:xfrm>
        </p:grpSpPr>
        <p:grpSp>
          <p:nvGrpSpPr>
            <p:cNvPr id="14" name="Group 13">
              <a:extLst>
                <a:ext uri="{FF2B5EF4-FFF2-40B4-BE49-F238E27FC236}">
                  <a16:creationId xmlns:a16="http://schemas.microsoft.com/office/drawing/2014/main" id="{41812507-A471-43E6-9E2D-E1E99A40C73D}"/>
                </a:ext>
              </a:extLst>
            </p:cNvPr>
            <p:cNvGrpSpPr/>
            <p:nvPr/>
          </p:nvGrpSpPr>
          <p:grpSpPr>
            <a:xfrm>
              <a:off x="755576" y="2191155"/>
              <a:ext cx="7632848" cy="1597885"/>
              <a:chOff x="755576" y="2191155"/>
              <a:chExt cx="7632848" cy="1597885"/>
            </a:xfrm>
          </p:grpSpPr>
          <p:sp>
            <p:nvSpPr>
              <p:cNvPr id="7" name="Rectangle 6">
                <a:extLst>
                  <a:ext uri="{FF2B5EF4-FFF2-40B4-BE49-F238E27FC236}">
                    <a16:creationId xmlns:a16="http://schemas.microsoft.com/office/drawing/2014/main" id="{DE255DC9-45A9-4AC0-B86E-21C8995A5B15}"/>
                  </a:ext>
                </a:extLst>
              </p:cNvPr>
              <p:cNvSpPr/>
              <p:nvPr/>
            </p:nvSpPr>
            <p:spPr>
              <a:xfrm>
                <a:off x="755576" y="2191155"/>
                <a:ext cx="7632848" cy="1597885"/>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5" name="TextBox 4">
                <a:extLst>
                  <a:ext uri="{FF2B5EF4-FFF2-40B4-BE49-F238E27FC236}">
                    <a16:creationId xmlns:a16="http://schemas.microsoft.com/office/drawing/2014/main" id="{21236276-08BD-401C-A871-EDD91BCDD19B}"/>
                  </a:ext>
                </a:extLst>
              </p:cNvPr>
              <p:cNvSpPr txBox="1"/>
              <p:nvPr/>
            </p:nvSpPr>
            <p:spPr>
              <a:xfrm>
                <a:off x="1009368" y="2381043"/>
                <a:ext cx="514680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Sam is starting at a new school. He is confident and happy about his new beginning but he is feeling a little strange. He has noticed that his stomach feels jumpy and he feels a little bit sick.</a:t>
                </a:r>
              </a:p>
            </p:txBody>
          </p:sp>
        </p:grpSp>
        <p:pic>
          <p:nvPicPr>
            <p:cNvPr id="10" name="Picture 9">
              <a:extLst>
                <a:ext uri="{FF2B5EF4-FFF2-40B4-BE49-F238E27FC236}">
                  <a16:creationId xmlns:a16="http://schemas.microsoft.com/office/drawing/2014/main" id="{EC24D2DF-69CE-4731-A377-6773907ECD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4100"/>
            <a:stretch/>
          </p:blipFill>
          <p:spPr>
            <a:xfrm>
              <a:off x="6775757" y="1537906"/>
              <a:ext cx="993086" cy="2251134"/>
            </a:xfrm>
            <a:prstGeom prst="rect">
              <a:avLst/>
            </a:prstGeom>
          </p:spPr>
        </p:pic>
      </p:grpSp>
      <p:grpSp>
        <p:nvGrpSpPr>
          <p:cNvPr id="19" name="Group 18">
            <a:extLst>
              <a:ext uri="{FF2B5EF4-FFF2-40B4-BE49-F238E27FC236}">
                <a16:creationId xmlns:a16="http://schemas.microsoft.com/office/drawing/2014/main" id="{0B0DC725-2ECA-4575-B6C4-8F10A97D10CD}"/>
              </a:ext>
            </a:extLst>
          </p:cNvPr>
          <p:cNvGrpSpPr/>
          <p:nvPr/>
        </p:nvGrpSpPr>
        <p:grpSpPr>
          <a:xfrm>
            <a:off x="755576" y="4149080"/>
            <a:ext cx="7632848" cy="2016224"/>
            <a:chOff x="755576" y="4005065"/>
            <a:chExt cx="7632848" cy="2016224"/>
          </a:xfrm>
        </p:grpSpPr>
        <p:sp>
          <p:nvSpPr>
            <p:cNvPr id="12" name="Rectangle 11">
              <a:extLst>
                <a:ext uri="{FF2B5EF4-FFF2-40B4-BE49-F238E27FC236}">
                  <a16:creationId xmlns:a16="http://schemas.microsoft.com/office/drawing/2014/main" id="{30304231-E289-44DE-A0CF-AABBCF55820D}"/>
                </a:ext>
              </a:extLst>
            </p:cNvPr>
            <p:cNvSpPr/>
            <p:nvPr/>
          </p:nvSpPr>
          <p:spPr>
            <a:xfrm>
              <a:off x="755576" y="4131467"/>
              <a:ext cx="7632848" cy="1889821"/>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3" name="TextBox 12">
              <a:extLst>
                <a:ext uri="{FF2B5EF4-FFF2-40B4-BE49-F238E27FC236}">
                  <a16:creationId xmlns:a16="http://schemas.microsoft.com/office/drawing/2014/main" id="{8965CBF5-2F2C-4AE9-8490-763294BE9A2C}"/>
                </a:ext>
              </a:extLst>
            </p:cNvPr>
            <p:cNvSpPr txBox="1"/>
            <p:nvPr/>
          </p:nvSpPr>
          <p:spPr>
            <a:xfrm>
              <a:off x="999821" y="4337713"/>
              <a:ext cx="5146808"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Saskia has started playing football with a new team. She loves playing football but does not know anyone on this team. She is normally very outgoing and confident but she is finding it hard to speak to others. She is being very quiet.</a:t>
              </a:r>
            </a:p>
          </p:txBody>
        </p:sp>
        <p:pic>
          <p:nvPicPr>
            <p:cNvPr id="17" name="Picture 16">
              <a:extLst>
                <a:ext uri="{FF2B5EF4-FFF2-40B4-BE49-F238E27FC236}">
                  <a16:creationId xmlns:a16="http://schemas.microsoft.com/office/drawing/2014/main" id="{AE638EC5-C745-418E-8410-ADBA56BE5D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6922" y="4005065"/>
              <a:ext cx="1387704" cy="2016224"/>
            </a:xfrm>
            <a:prstGeom prst="rect">
              <a:avLst/>
            </a:prstGeom>
          </p:spPr>
        </p:pic>
      </p:grpSp>
    </p:spTree>
    <p:extLst>
      <p:ext uri="{BB962C8B-B14F-4D97-AF65-F5344CB8AC3E}">
        <p14:creationId xmlns:p14="http://schemas.microsoft.com/office/powerpoint/2010/main" val="292929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ole Class">
            <a:extLst>
              <a:ext uri="{FF2B5EF4-FFF2-40B4-BE49-F238E27FC236}">
                <a16:creationId xmlns:a16="http://schemas.microsoft.com/office/drawing/2014/main" id="{797C09A9-8B62-4BD7-8AA4-4DAE1583D1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7" name="Title 1">
            <a:extLst>
              <a:ext uri="{FF2B5EF4-FFF2-40B4-BE49-F238E27FC236}">
                <a16:creationId xmlns:a16="http://schemas.microsoft.com/office/drawing/2014/main" id="{C8F04C05-7D40-4A2B-A850-2342EFF1C33F}"/>
              </a:ext>
            </a:extLst>
          </p:cNvPr>
          <p:cNvSpPr>
            <a:spLocks noGrp="1"/>
          </p:cNvSpPr>
          <p:nvPr>
            <p:ph type="title"/>
          </p:nvPr>
        </p:nvSpPr>
        <p:spPr>
          <a:xfrm>
            <a:off x="457199" y="478895"/>
            <a:ext cx="7499178" cy="994306"/>
          </a:xfrm>
        </p:spPr>
        <p:txBody>
          <a:bodyPr/>
          <a:lstStyle/>
          <a:p>
            <a:r>
              <a:rPr lang="en-GB" b="1" dirty="0"/>
              <a:t>Feeling Shy and Nervous</a:t>
            </a:r>
          </a:p>
        </p:txBody>
      </p:sp>
      <p:grpSp>
        <p:nvGrpSpPr>
          <p:cNvPr id="32" name="Group 31">
            <a:extLst>
              <a:ext uri="{FF2B5EF4-FFF2-40B4-BE49-F238E27FC236}">
                <a16:creationId xmlns:a16="http://schemas.microsoft.com/office/drawing/2014/main" id="{38010F34-BE5B-47A7-85AA-EEF99DC84C69}"/>
              </a:ext>
            </a:extLst>
          </p:cNvPr>
          <p:cNvGrpSpPr/>
          <p:nvPr/>
        </p:nvGrpSpPr>
        <p:grpSpPr>
          <a:xfrm>
            <a:off x="755575" y="3793470"/>
            <a:ext cx="7632849" cy="673675"/>
            <a:chOff x="755575" y="3793470"/>
            <a:chExt cx="7632849" cy="673675"/>
          </a:xfrm>
        </p:grpSpPr>
        <p:sp>
          <p:nvSpPr>
            <p:cNvPr id="22" name="Rectangle 21">
              <a:extLst>
                <a:ext uri="{FF2B5EF4-FFF2-40B4-BE49-F238E27FC236}">
                  <a16:creationId xmlns:a16="http://schemas.microsoft.com/office/drawing/2014/main" id="{31699ABB-3DD7-43C8-9E0B-922FE2A50895}"/>
                </a:ext>
              </a:extLst>
            </p:cNvPr>
            <p:cNvSpPr/>
            <p:nvPr/>
          </p:nvSpPr>
          <p:spPr>
            <a:xfrm>
              <a:off x="755575" y="3793470"/>
              <a:ext cx="7632849" cy="673675"/>
            </a:xfrm>
            <a:prstGeom prst="rect">
              <a:avLst/>
            </a:prstGeom>
            <a:solidFill>
              <a:schemeClr val="bg1"/>
            </a:solidFill>
            <a:ln w="28575">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Twinkl"/>
                <a:ea typeface="+mn-ea"/>
                <a:cs typeface="+mn-cs"/>
              </a:endParaRPr>
            </a:p>
          </p:txBody>
        </p:sp>
        <p:sp>
          <p:nvSpPr>
            <p:cNvPr id="23" name="TextBox 22">
              <a:extLst>
                <a:ext uri="{FF2B5EF4-FFF2-40B4-BE49-F238E27FC236}">
                  <a16:creationId xmlns:a16="http://schemas.microsoft.com/office/drawing/2014/main" id="{969B4189-E9F0-4357-87F3-8ADA86F9C54B}"/>
                </a:ext>
              </a:extLst>
            </p:cNvPr>
            <p:cNvSpPr txBox="1"/>
            <p:nvPr/>
          </p:nvSpPr>
          <p:spPr>
            <a:xfrm>
              <a:off x="1265105" y="3835749"/>
              <a:ext cx="66137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Do you have any experiences of feeling shy or nervous?</a:t>
              </a:r>
              <a:br>
                <a:rPr kumimoji="0" lang="en-GB" sz="1600" b="0" i="0" u="none" strike="noStrike" kern="1200" cap="none" spc="0" normalizeH="0" baseline="0" noProof="0" dirty="0">
                  <a:ln>
                    <a:noFill/>
                  </a:ln>
                  <a:solidFill>
                    <a:srgbClr val="1C1C1C"/>
                  </a:solidFill>
                  <a:effectLst/>
                  <a:uLnTx/>
                  <a:uFillTx/>
                  <a:latin typeface="Twinkl"/>
                  <a:ea typeface="+mn-ea"/>
                  <a:cs typeface="+mn-cs"/>
                </a:rPr>
              </a:br>
              <a:r>
                <a:rPr kumimoji="0" lang="en-GB" sz="1600" b="0" i="0" u="none" strike="noStrike" kern="1200" cap="none" spc="0" normalizeH="0" baseline="0" noProof="0" dirty="0">
                  <a:ln>
                    <a:noFill/>
                  </a:ln>
                  <a:solidFill>
                    <a:srgbClr val="1C1C1C"/>
                  </a:solidFill>
                  <a:effectLst/>
                  <a:uLnTx/>
                  <a:uFillTx/>
                  <a:latin typeface="Twinkl"/>
                  <a:ea typeface="+mn-ea"/>
                  <a:cs typeface="+mn-cs"/>
                </a:rPr>
                <a:t>Share them with the class, if you feel happy to.</a:t>
              </a:r>
            </a:p>
          </p:txBody>
        </p:sp>
      </p:grpSp>
      <p:grpSp>
        <p:nvGrpSpPr>
          <p:cNvPr id="33" name="Group 32">
            <a:extLst>
              <a:ext uri="{FF2B5EF4-FFF2-40B4-BE49-F238E27FC236}">
                <a16:creationId xmlns:a16="http://schemas.microsoft.com/office/drawing/2014/main" id="{092287AA-ACD2-4192-8D53-E28ADD4BA004}"/>
              </a:ext>
            </a:extLst>
          </p:cNvPr>
          <p:cNvGrpSpPr/>
          <p:nvPr/>
        </p:nvGrpSpPr>
        <p:grpSpPr>
          <a:xfrm>
            <a:off x="755575" y="4621732"/>
            <a:ext cx="7632849" cy="673676"/>
            <a:chOff x="755575" y="4621732"/>
            <a:chExt cx="7632849" cy="673676"/>
          </a:xfrm>
        </p:grpSpPr>
        <p:sp>
          <p:nvSpPr>
            <p:cNvPr id="25" name="Rectangle 24">
              <a:extLst>
                <a:ext uri="{FF2B5EF4-FFF2-40B4-BE49-F238E27FC236}">
                  <a16:creationId xmlns:a16="http://schemas.microsoft.com/office/drawing/2014/main" id="{8A74E60E-8D68-4AC8-B01D-4C35EA89746A}"/>
                </a:ext>
              </a:extLst>
            </p:cNvPr>
            <p:cNvSpPr/>
            <p:nvPr/>
          </p:nvSpPr>
          <p:spPr>
            <a:xfrm>
              <a:off x="755575" y="4621732"/>
              <a:ext cx="7632849" cy="673676"/>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Twinkl"/>
                <a:ea typeface="+mn-ea"/>
                <a:cs typeface="+mn-cs"/>
              </a:endParaRPr>
            </a:p>
          </p:txBody>
        </p:sp>
        <p:sp>
          <p:nvSpPr>
            <p:cNvPr id="26" name="TextBox 25">
              <a:extLst>
                <a:ext uri="{FF2B5EF4-FFF2-40B4-BE49-F238E27FC236}">
                  <a16:creationId xmlns:a16="http://schemas.microsoft.com/office/drawing/2014/main" id="{0876FE89-30C7-4573-A94E-5706D9E7C7DA}"/>
                </a:ext>
              </a:extLst>
            </p:cNvPr>
            <p:cNvSpPr txBox="1"/>
            <p:nvPr/>
          </p:nvSpPr>
          <p:spPr>
            <a:xfrm>
              <a:off x="1265105" y="4664010"/>
              <a:ext cx="66137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Remember to focus on what was happening, what was going</a:t>
              </a:r>
              <a:br>
                <a:rPr kumimoji="0" lang="en-GB" sz="1600" b="0" i="0" u="none" strike="noStrike" kern="1200" cap="none" spc="0" normalizeH="0" baseline="0" noProof="0" dirty="0">
                  <a:ln>
                    <a:noFill/>
                  </a:ln>
                  <a:solidFill>
                    <a:srgbClr val="1C1C1C"/>
                  </a:solidFill>
                  <a:effectLst/>
                  <a:uLnTx/>
                  <a:uFillTx/>
                  <a:latin typeface="Twinkl"/>
                  <a:ea typeface="+mn-ea"/>
                  <a:cs typeface="+mn-cs"/>
                </a:rPr>
              </a:br>
              <a:r>
                <a:rPr kumimoji="0" lang="en-GB" sz="1600" b="0" i="0" u="none" strike="noStrike" kern="1200" cap="none" spc="0" normalizeH="0" baseline="0" noProof="0" dirty="0">
                  <a:ln>
                    <a:noFill/>
                  </a:ln>
                  <a:solidFill>
                    <a:srgbClr val="1C1C1C"/>
                  </a:solidFill>
                  <a:effectLst/>
                  <a:uLnTx/>
                  <a:uFillTx/>
                  <a:latin typeface="Twinkl"/>
                  <a:ea typeface="+mn-ea"/>
                  <a:cs typeface="+mn-cs"/>
                </a:rPr>
                <a:t>to happen and how you felt emotionally and physically.</a:t>
              </a:r>
            </a:p>
          </p:txBody>
        </p:sp>
      </p:grpSp>
      <p:grpSp>
        <p:nvGrpSpPr>
          <p:cNvPr id="34" name="Group 33">
            <a:extLst>
              <a:ext uri="{FF2B5EF4-FFF2-40B4-BE49-F238E27FC236}">
                <a16:creationId xmlns:a16="http://schemas.microsoft.com/office/drawing/2014/main" id="{0A16254B-89D0-4FD0-92D4-15A62DEC8743}"/>
              </a:ext>
            </a:extLst>
          </p:cNvPr>
          <p:cNvGrpSpPr/>
          <p:nvPr/>
        </p:nvGrpSpPr>
        <p:grpSpPr>
          <a:xfrm>
            <a:off x="755575" y="5445224"/>
            <a:ext cx="7632849" cy="673677"/>
            <a:chOff x="755575" y="5445224"/>
            <a:chExt cx="7632849" cy="673677"/>
          </a:xfrm>
        </p:grpSpPr>
        <p:sp>
          <p:nvSpPr>
            <p:cNvPr id="28" name="Rectangle 27">
              <a:extLst>
                <a:ext uri="{FF2B5EF4-FFF2-40B4-BE49-F238E27FC236}">
                  <a16:creationId xmlns:a16="http://schemas.microsoft.com/office/drawing/2014/main" id="{3B6EBD77-3E40-4AAD-A506-4531135113ED}"/>
                </a:ext>
              </a:extLst>
            </p:cNvPr>
            <p:cNvSpPr/>
            <p:nvPr/>
          </p:nvSpPr>
          <p:spPr>
            <a:xfrm>
              <a:off x="755575" y="5445224"/>
              <a:ext cx="7632849" cy="673677"/>
            </a:xfrm>
            <a:prstGeom prst="rect">
              <a:avLst/>
            </a:prstGeom>
            <a:solidFill>
              <a:schemeClr val="bg1"/>
            </a:solidFill>
            <a:ln w="28575">
              <a:solidFill>
                <a:srgbClr val="2DB6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Twinkl"/>
                <a:ea typeface="+mn-ea"/>
                <a:cs typeface="+mn-cs"/>
              </a:endParaRPr>
            </a:p>
          </p:txBody>
        </p:sp>
        <p:sp>
          <p:nvSpPr>
            <p:cNvPr id="29" name="TextBox 28">
              <a:extLst>
                <a:ext uri="{FF2B5EF4-FFF2-40B4-BE49-F238E27FC236}">
                  <a16:creationId xmlns:a16="http://schemas.microsoft.com/office/drawing/2014/main" id="{C0C97C81-E8FB-4A30-ACFC-8F7094E38B00}"/>
                </a:ext>
              </a:extLst>
            </p:cNvPr>
            <p:cNvSpPr txBox="1"/>
            <p:nvPr/>
          </p:nvSpPr>
          <p:spPr>
            <a:xfrm>
              <a:off x="1265105" y="5487505"/>
              <a:ext cx="66137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Remember, feeling shy and nervous is very normal in certain situations. We are going to explore these feelings a little more.</a:t>
              </a:r>
            </a:p>
          </p:txBody>
        </p:sp>
      </p:grpSp>
      <p:grpSp>
        <p:nvGrpSpPr>
          <p:cNvPr id="31" name="Group 30">
            <a:extLst>
              <a:ext uri="{FF2B5EF4-FFF2-40B4-BE49-F238E27FC236}">
                <a16:creationId xmlns:a16="http://schemas.microsoft.com/office/drawing/2014/main" id="{D0CF0FFD-175F-4708-830C-0B40C7DF8E93}"/>
              </a:ext>
            </a:extLst>
          </p:cNvPr>
          <p:cNvGrpSpPr/>
          <p:nvPr/>
        </p:nvGrpSpPr>
        <p:grpSpPr>
          <a:xfrm>
            <a:off x="755576" y="1325347"/>
            <a:ext cx="7632848" cy="2327776"/>
            <a:chOff x="755576" y="1325347"/>
            <a:chExt cx="7632848" cy="2327776"/>
          </a:xfrm>
        </p:grpSpPr>
        <p:grpSp>
          <p:nvGrpSpPr>
            <p:cNvPr id="30" name="Group 29">
              <a:extLst>
                <a:ext uri="{FF2B5EF4-FFF2-40B4-BE49-F238E27FC236}">
                  <a16:creationId xmlns:a16="http://schemas.microsoft.com/office/drawing/2014/main" id="{890B4BF9-1D93-4F9D-A59A-E3126622A8E9}"/>
                </a:ext>
              </a:extLst>
            </p:cNvPr>
            <p:cNvGrpSpPr/>
            <p:nvPr/>
          </p:nvGrpSpPr>
          <p:grpSpPr>
            <a:xfrm>
              <a:off x="755576" y="1581754"/>
              <a:ext cx="7632848" cy="1703230"/>
              <a:chOff x="755576" y="1581754"/>
              <a:chExt cx="7632848" cy="1703230"/>
            </a:xfrm>
          </p:grpSpPr>
          <p:sp>
            <p:nvSpPr>
              <p:cNvPr id="13" name="Rectangle 12">
                <a:extLst>
                  <a:ext uri="{FF2B5EF4-FFF2-40B4-BE49-F238E27FC236}">
                    <a16:creationId xmlns:a16="http://schemas.microsoft.com/office/drawing/2014/main" id="{E974F06C-820D-4C05-A166-1E06D533715A}"/>
                  </a:ext>
                </a:extLst>
              </p:cNvPr>
              <p:cNvSpPr/>
              <p:nvPr/>
            </p:nvSpPr>
            <p:spPr>
              <a:xfrm>
                <a:off x="755576" y="1581754"/>
                <a:ext cx="7632848" cy="1703230"/>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4" name="TextBox 13">
                <a:extLst>
                  <a:ext uri="{FF2B5EF4-FFF2-40B4-BE49-F238E27FC236}">
                    <a16:creationId xmlns:a16="http://schemas.microsoft.com/office/drawing/2014/main" id="{9F410F26-3EF2-4C0B-A070-E55C3E367323}"/>
                  </a:ext>
                </a:extLst>
              </p:cNvPr>
              <p:cNvSpPr txBox="1"/>
              <p:nvPr/>
            </p:nvSpPr>
            <p:spPr>
              <a:xfrm>
                <a:off x="1030864" y="1833204"/>
                <a:ext cx="569380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Adnan is taking his ballet exam today. He has worked really hard for this exam but is worried about whether or not he will pass. He can’t eat anything and his stomach feels a bit funny. </a:t>
                </a:r>
              </a:p>
            </p:txBody>
          </p:sp>
        </p:grpSp>
        <p:pic>
          <p:nvPicPr>
            <p:cNvPr id="20" name="Picture 19">
              <a:extLst>
                <a:ext uri="{FF2B5EF4-FFF2-40B4-BE49-F238E27FC236}">
                  <a16:creationId xmlns:a16="http://schemas.microsoft.com/office/drawing/2014/main" id="{1AD4DC30-B07A-4AA6-A60C-90D5AA7E4C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724" y="1325347"/>
              <a:ext cx="672636" cy="2327776"/>
            </a:xfrm>
            <a:prstGeom prst="rect">
              <a:avLst/>
            </a:prstGeom>
          </p:spPr>
        </p:pic>
      </p:grpSp>
    </p:spTree>
    <p:extLst>
      <p:ext uri="{BB962C8B-B14F-4D97-AF65-F5344CB8AC3E}">
        <p14:creationId xmlns:p14="http://schemas.microsoft.com/office/powerpoint/2010/main" val="66837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ou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ox(out)">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Exploring</a:t>
            </a:r>
          </a:p>
        </p:txBody>
      </p:sp>
    </p:spTree>
    <p:extLst>
      <p:ext uri="{BB962C8B-B14F-4D97-AF65-F5344CB8AC3E}">
        <p14:creationId xmlns:p14="http://schemas.microsoft.com/office/powerpoint/2010/main" val="2205102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Fight or Flight</a:t>
            </a:r>
          </a:p>
        </p:txBody>
      </p:sp>
      <p:grpSp>
        <p:nvGrpSpPr>
          <p:cNvPr id="12" name="Group 11">
            <a:extLst>
              <a:ext uri="{FF2B5EF4-FFF2-40B4-BE49-F238E27FC236}">
                <a16:creationId xmlns:a16="http://schemas.microsoft.com/office/drawing/2014/main" id="{0449C4E9-95DF-4D10-9B8F-33B7DAFD904B}"/>
              </a:ext>
            </a:extLst>
          </p:cNvPr>
          <p:cNvGrpSpPr/>
          <p:nvPr/>
        </p:nvGrpSpPr>
        <p:grpSpPr>
          <a:xfrm>
            <a:off x="892800" y="1440855"/>
            <a:ext cx="7342432" cy="1292908"/>
            <a:chOff x="688335" y="1369688"/>
            <a:chExt cx="7772097" cy="1292908"/>
          </a:xfrm>
        </p:grpSpPr>
        <p:sp>
          <p:nvSpPr>
            <p:cNvPr id="6" name="Rectangle 5">
              <a:extLst>
                <a:ext uri="{FF2B5EF4-FFF2-40B4-BE49-F238E27FC236}">
                  <a16:creationId xmlns:a16="http://schemas.microsoft.com/office/drawing/2014/main" id="{DFF2D91C-B2FD-4654-A643-1A347695C8E5}"/>
                </a:ext>
              </a:extLst>
            </p:cNvPr>
            <p:cNvSpPr/>
            <p:nvPr/>
          </p:nvSpPr>
          <p:spPr>
            <a:xfrm>
              <a:off x="688335" y="1369688"/>
              <a:ext cx="7772097" cy="1292908"/>
            </a:xfrm>
            <a:prstGeom prst="rect">
              <a:avLst/>
            </a:prstGeom>
            <a:solidFill>
              <a:schemeClr val="bg1"/>
            </a:solidFill>
            <a:ln w="28575">
              <a:solidFill>
                <a:srgbClr val="00A8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 name="TextBox 2">
              <a:extLst>
                <a:ext uri="{FF2B5EF4-FFF2-40B4-BE49-F238E27FC236}">
                  <a16:creationId xmlns:a16="http://schemas.microsoft.com/office/drawing/2014/main" id="{C17B0560-9263-45EC-A9BD-D6A70A3FAE36}"/>
                </a:ext>
              </a:extLst>
            </p:cNvPr>
            <p:cNvSpPr txBox="1"/>
            <p:nvPr/>
          </p:nvSpPr>
          <p:spPr>
            <a:xfrm>
              <a:off x="761161" y="1483383"/>
              <a:ext cx="76992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Adrenaline is required when we need to have quick reactions. When we are feeling nervous, our body produces extra adrenaline – however, this extra adrenaline isn’t always needed and therefore it can make us feel a bit sick, have a gurgling stomach or we may even feel shaky and dizzy.</a:t>
              </a:r>
            </a:p>
          </p:txBody>
        </p:sp>
      </p:grpSp>
      <p:grpSp>
        <p:nvGrpSpPr>
          <p:cNvPr id="11" name="Group 10">
            <a:extLst>
              <a:ext uri="{FF2B5EF4-FFF2-40B4-BE49-F238E27FC236}">
                <a16:creationId xmlns:a16="http://schemas.microsoft.com/office/drawing/2014/main" id="{6DBD03E7-8B02-4E77-B847-D4E94066FB01}"/>
              </a:ext>
            </a:extLst>
          </p:cNvPr>
          <p:cNvGrpSpPr/>
          <p:nvPr/>
        </p:nvGrpSpPr>
        <p:grpSpPr>
          <a:xfrm>
            <a:off x="892801" y="2933479"/>
            <a:ext cx="7342432" cy="1292908"/>
            <a:chOff x="903168" y="3104102"/>
            <a:chExt cx="7342432" cy="1292908"/>
          </a:xfrm>
        </p:grpSpPr>
        <p:sp>
          <p:nvSpPr>
            <p:cNvPr id="8" name="Rectangle 7">
              <a:extLst>
                <a:ext uri="{FF2B5EF4-FFF2-40B4-BE49-F238E27FC236}">
                  <a16:creationId xmlns:a16="http://schemas.microsoft.com/office/drawing/2014/main" id="{F28C4923-49A4-4243-90E0-BA98E62E1B16}"/>
                </a:ext>
              </a:extLst>
            </p:cNvPr>
            <p:cNvSpPr/>
            <p:nvPr/>
          </p:nvSpPr>
          <p:spPr>
            <a:xfrm>
              <a:off x="903168" y="3104102"/>
              <a:ext cx="7342432" cy="1292908"/>
            </a:xfrm>
            <a:prstGeom prst="rect">
              <a:avLst/>
            </a:prstGeom>
            <a:solidFill>
              <a:schemeClr val="bg1"/>
            </a:solidFill>
            <a:ln w="28575">
              <a:solidFill>
                <a:srgbClr val="DE1E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 name="TextBox 3">
              <a:extLst>
                <a:ext uri="{FF2B5EF4-FFF2-40B4-BE49-F238E27FC236}">
                  <a16:creationId xmlns:a16="http://schemas.microsoft.com/office/drawing/2014/main" id="{A171FABA-7EBB-4036-820F-C63854106100}"/>
                </a:ext>
              </a:extLst>
            </p:cNvPr>
            <p:cNvSpPr txBox="1"/>
            <p:nvPr/>
          </p:nvSpPr>
          <p:spPr>
            <a:xfrm>
              <a:off x="1125983" y="3211947"/>
              <a:ext cx="69847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In some situations where people feel nervous, they use this extra adrenaline to cope with the situation. At other times, people use</a:t>
              </a:r>
              <a:br>
                <a:rPr kumimoji="0" lang="en-GB" sz="1600" b="0" i="0" u="none" strike="noStrike" kern="1200" cap="none" spc="0" normalizeH="0" baseline="0" noProof="0" dirty="0">
                  <a:ln>
                    <a:noFill/>
                  </a:ln>
                  <a:solidFill>
                    <a:srgbClr val="1C1C1C"/>
                  </a:solidFill>
                  <a:effectLst/>
                  <a:uLnTx/>
                  <a:uFillTx/>
                  <a:latin typeface="Twinkl"/>
                  <a:ea typeface="+mn-ea"/>
                  <a:cs typeface="+mn-cs"/>
                </a:rPr>
              </a:br>
              <a:r>
                <a:rPr kumimoji="0" lang="en-GB" sz="1600" b="0" i="0" u="none" strike="noStrike" kern="1200" cap="none" spc="0" normalizeH="0" baseline="0" noProof="0" dirty="0">
                  <a:ln>
                    <a:noFill/>
                  </a:ln>
                  <a:solidFill>
                    <a:srgbClr val="1C1C1C"/>
                  </a:solidFill>
                  <a:effectLst/>
                  <a:uLnTx/>
                  <a:uFillTx/>
                  <a:latin typeface="Twinkl"/>
                  <a:ea typeface="+mn-ea"/>
                  <a:cs typeface="+mn-cs"/>
                </a:rPr>
                <a:t>this extra adrenaline to flee from the situation. These two</a:t>
              </a:r>
              <a:br>
                <a:rPr kumimoji="0" lang="en-GB" sz="1600" b="0" i="0" u="none" strike="noStrike" kern="1200" cap="none" spc="0" normalizeH="0" baseline="0" noProof="0" dirty="0">
                  <a:ln>
                    <a:noFill/>
                  </a:ln>
                  <a:solidFill>
                    <a:srgbClr val="1C1C1C"/>
                  </a:solidFill>
                  <a:effectLst/>
                  <a:uLnTx/>
                  <a:uFillTx/>
                  <a:latin typeface="Twinkl"/>
                  <a:ea typeface="+mn-ea"/>
                  <a:cs typeface="+mn-cs"/>
                </a:rPr>
              </a:br>
              <a:r>
                <a:rPr kumimoji="0" lang="en-GB" sz="1600" b="0" i="0" u="none" strike="noStrike" kern="1200" cap="none" spc="0" normalizeH="0" baseline="0" noProof="0" dirty="0">
                  <a:ln>
                    <a:noFill/>
                  </a:ln>
                  <a:solidFill>
                    <a:srgbClr val="1C1C1C"/>
                  </a:solidFill>
                  <a:effectLst/>
                  <a:uLnTx/>
                  <a:uFillTx/>
                  <a:latin typeface="Twinkl"/>
                  <a:ea typeface="+mn-ea"/>
                  <a:cs typeface="+mn-cs"/>
                </a:rPr>
                <a:t>different responses are known as fight or flight.</a:t>
              </a:r>
            </a:p>
          </p:txBody>
        </p:sp>
      </p:grpSp>
      <p:grpSp>
        <p:nvGrpSpPr>
          <p:cNvPr id="10" name="Group 9">
            <a:extLst>
              <a:ext uri="{FF2B5EF4-FFF2-40B4-BE49-F238E27FC236}">
                <a16:creationId xmlns:a16="http://schemas.microsoft.com/office/drawing/2014/main" id="{FF5DF963-8925-4AB4-B2EC-D76E36EFFE1D}"/>
              </a:ext>
            </a:extLst>
          </p:cNvPr>
          <p:cNvGrpSpPr/>
          <p:nvPr/>
        </p:nvGrpSpPr>
        <p:grpSpPr>
          <a:xfrm>
            <a:off x="762569" y="4433857"/>
            <a:ext cx="7626443" cy="1461377"/>
            <a:chOff x="768169" y="4725146"/>
            <a:chExt cx="7626443" cy="959726"/>
          </a:xfrm>
        </p:grpSpPr>
        <p:sp>
          <p:nvSpPr>
            <p:cNvPr id="9" name="Rectangle 8">
              <a:extLst>
                <a:ext uri="{FF2B5EF4-FFF2-40B4-BE49-F238E27FC236}">
                  <a16:creationId xmlns:a16="http://schemas.microsoft.com/office/drawing/2014/main" id="{77EB291A-CA26-4476-A80A-33C28862CA1B}"/>
                </a:ext>
              </a:extLst>
            </p:cNvPr>
            <p:cNvSpPr/>
            <p:nvPr/>
          </p:nvSpPr>
          <p:spPr>
            <a:xfrm>
              <a:off x="898399" y="4725146"/>
              <a:ext cx="7342433" cy="959726"/>
            </a:xfrm>
            <a:prstGeom prst="rect">
              <a:avLst/>
            </a:prstGeom>
            <a:solidFill>
              <a:schemeClr val="bg1"/>
            </a:solidFill>
            <a:ln w="28575">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5" name="TextBox 4">
              <a:extLst>
                <a:ext uri="{FF2B5EF4-FFF2-40B4-BE49-F238E27FC236}">
                  <a16:creationId xmlns:a16="http://schemas.microsoft.com/office/drawing/2014/main" id="{71C2FC42-11DE-4D1E-BADC-B13E76A6B514}"/>
                </a:ext>
              </a:extLst>
            </p:cNvPr>
            <p:cNvSpPr txBox="1"/>
            <p:nvPr/>
          </p:nvSpPr>
          <p:spPr>
            <a:xfrm>
              <a:off x="768169" y="4760766"/>
              <a:ext cx="7626443" cy="8691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Feeling nervous is both normal and natural. It is a</a:t>
              </a:r>
              <a:br>
                <a:rPr kumimoji="0" lang="en-GB" sz="1600" b="0" i="0" u="none" strike="noStrike" kern="1200" cap="none" spc="0" normalizeH="0" baseline="0" noProof="0" dirty="0">
                  <a:ln>
                    <a:noFill/>
                  </a:ln>
                  <a:solidFill>
                    <a:srgbClr val="1C1C1C"/>
                  </a:solidFill>
                  <a:effectLst/>
                  <a:uLnTx/>
                  <a:uFillTx/>
                  <a:latin typeface="Twinkl"/>
                  <a:ea typeface="+mn-ea"/>
                  <a:cs typeface="+mn-cs"/>
                </a:rPr>
              </a:br>
              <a:r>
                <a:rPr kumimoji="0" lang="en-GB" sz="1600" b="0" i="0" u="none" strike="noStrike" kern="1200" cap="none" spc="0" normalizeH="0" baseline="0" noProof="0" dirty="0">
                  <a:ln>
                    <a:noFill/>
                  </a:ln>
                  <a:solidFill>
                    <a:srgbClr val="1C1C1C"/>
                  </a:solidFill>
                  <a:effectLst/>
                  <a:uLnTx/>
                  <a:uFillTx/>
                  <a:latin typeface="Twinkl"/>
                  <a:ea typeface="+mn-ea"/>
                  <a:cs typeface="+mn-cs"/>
                </a:rPr>
                <a:t>physical response to a situation. We do not need</a:t>
              </a:r>
              <a:br>
                <a:rPr kumimoji="0" lang="en-GB" sz="1600" b="0" i="0" u="none" strike="noStrike" kern="1200" cap="none" spc="0" normalizeH="0" baseline="0" noProof="0" dirty="0">
                  <a:ln>
                    <a:noFill/>
                  </a:ln>
                  <a:solidFill>
                    <a:srgbClr val="1C1C1C"/>
                  </a:solidFill>
                  <a:effectLst/>
                  <a:uLnTx/>
                  <a:uFillTx/>
                  <a:latin typeface="Twinkl"/>
                  <a:ea typeface="+mn-ea"/>
                  <a:cs typeface="+mn-cs"/>
                </a:rPr>
              </a:br>
              <a:r>
                <a:rPr kumimoji="0" lang="en-GB" sz="1600" b="0" i="0" u="none" strike="noStrike" kern="1200" cap="none" spc="0" normalizeH="0" baseline="0" noProof="0" dirty="0">
                  <a:ln>
                    <a:noFill/>
                  </a:ln>
                  <a:solidFill>
                    <a:srgbClr val="1C1C1C"/>
                  </a:solidFill>
                  <a:effectLst/>
                  <a:uLnTx/>
                  <a:uFillTx/>
                  <a:latin typeface="Twinkl"/>
                  <a:ea typeface="+mn-ea"/>
                  <a:cs typeface="+mn-cs"/>
                </a:rPr>
                <a:t>to feel worried about the fact that we are nervous but</a:t>
              </a:r>
              <a:br>
                <a:rPr kumimoji="0" lang="en-GB" sz="1600" b="0" i="0" u="none" strike="noStrike" kern="1200" cap="none" spc="0" normalizeH="0" baseline="0" noProof="0" dirty="0">
                  <a:ln>
                    <a:noFill/>
                  </a:ln>
                  <a:solidFill>
                    <a:srgbClr val="1C1C1C"/>
                  </a:solidFill>
                  <a:effectLst/>
                  <a:uLnTx/>
                  <a:uFillTx/>
                  <a:latin typeface="Twinkl"/>
                  <a:ea typeface="+mn-ea"/>
                  <a:cs typeface="+mn-cs"/>
                </a:rPr>
              </a:br>
              <a:r>
                <a:rPr kumimoji="0" lang="en-GB" sz="1600" b="0" i="0" u="none" strike="noStrike" kern="1200" cap="none" spc="0" normalizeH="0" baseline="0" noProof="0" dirty="0">
                  <a:ln>
                    <a:noFill/>
                  </a:ln>
                  <a:solidFill>
                    <a:srgbClr val="1C1C1C"/>
                  </a:solidFill>
                  <a:effectLst/>
                  <a:uLnTx/>
                  <a:uFillTx/>
                  <a:latin typeface="Twinkl"/>
                  <a:ea typeface="+mn-ea"/>
                  <a:cs typeface="+mn-cs"/>
                </a:rPr>
                <a:t>we do need to recognise the feeling and know that</a:t>
              </a:r>
              <a:br>
                <a:rPr kumimoji="0" lang="en-GB" sz="1600" b="0" i="0" u="none" strike="noStrike" kern="1200" cap="none" spc="0" normalizeH="0" baseline="0" noProof="0" dirty="0">
                  <a:ln>
                    <a:noFill/>
                  </a:ln>
                  <a:solidFill>
                    <a:srgbClr val="1C1C1C"/>
                  </a:solidFill>
                  <a:effectLst/>
                  <a:uLnTx/>
                  <a:uFillTx/>
                  <a:latin typeface="Twinkl"/>
                  <a:ea typeface="+mn-ea"/>
                  <a:cs typeface="+mn-cs"/>
                </a:rPr>
              </a:br>
              <a:r>
                <a:rPr kumimoji="0" lang="en-GB" sz="1600" b="0" i="0" u="none" strike="noStrike" kern="1200" cap="none" spc="0" normalizeH="0" baseline="0" noProof="0" dirty="0">
                  <a:ln>
                    <a:noFill/>
                  </a:ln>
                  <a:solidFill>
                    <a:srgbClr val="1C1C1C"/>
                  </a:solidFill>
                  <a:effectLst/>
                  <a:uLnTx/>
                  <a:uFillTx/>
                  <a:latin typeface="Twinkl"/>
                  <a:ea typeface="+mn-ea"/>
                  <a:cs typeface="+mn-cs"/>
                </a:rPr>
                <a:t>we can choose how we respond to it.</a:t>
              </a:r>
            </a:p>
          </p:txBody>
        </p:sp>
      </p:grpSp>
      <p:pic>
        <p:nvPicPr>
          <p:cNvPr id="14" name="Picture 13">
            <a:extLst>
              <a:ext uri="{FF2B5EF4-FFF2-40B4-BE49-F238E27FC236}">
                <a16:creationId xmlns:a16="http://schemas.microsoft.com/office/drawing/2014/main" id="{AB760949-12D4-4C0E-B1C2-CE09961FC8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2201"/>
          <a:stretch/>
        </p:blipFill>
        <p:spPr>
          <a:xfrm>
            <a:off x="179510" y="3174077"/>
            <a:ext cx="1728192" cy="3205028"/>
          </a:xfrm>
          <a:prstGeom prst="rect">
            <a:avLst/>
          </a:prstGeom>
        </p:spPr>
      </p:pic>
      <p:pic>
        <p:nvPicPr>
          <p:cNvPr id="15" name="Picture 14">
            <a:extLst>
              <a:ext uri="{FF2B5EF4-FFF2-40B4-BE49-F238E27FC236}">
                <a16:creationId xmlns:a16="http://schemas.microsoft.com/office/drawing/2014/main" id="{DD7BD393-783D-4273-B3E7-EA8F1A65C3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883"/>
          <a:stretch/>
        </p:blipFill>
        <p:spPr>
          <a:xfrm>
            <a:off x="6660232" y="3025830"/>
            <a:ext cx="2101246" cy="3338828"/>
          </a:xfrm>
          <a:prstGeom prst="rect">
            <a:avLst/>
          </a:prstGeom>
        </p:spPr>
      </p:pic>
    </p:spTree>
    <p:extLst>
      <p:ext uri="{BB962C8B-B14F-4D97-AF65-F5344CB8AC3E}">
        <p14:creationId xmlns:p14="http://schemas.microsoft.com/office/powerpoint/2010/main" val="215089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ou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ou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Fight or Flight</a:t>
            </a:r>
          </a:p>
        </p:txBody>
      </p:sp>
      <p:pic>
        <p:nvPicPr>
          <p:cNvPr id="3" name="Pairs">
            <a:extLst>
              <a:ext uri="{FF2B5EF4-FFF2-40B4-BE49-F238E27FC236}">
                <a16:creationId xmlns:a16="http://schemas.microsoft.com/office/drawing/2014/main" id="{8BE4D0CB-250E-4BED-9121-5BF18E663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4" name="TextBox 3">
            <a:extLst>
              <a:ext uri="{FF2B5EF4-FFF2-40B4-BE49-F238E27FC236}">
                <a16:creationId xmlns:a16="http://schemas.microsoft.com/office/drawing/2014/main" id="{2A9EEAB9-95A9-4D1E-A639-B82F6422D7AD}"/>
              </a:ext>
            </a:extLst>
          </p:cNvPr>
          <p:cNvSpPr txBox="1"/>
          <p:nvPr/>
        </p:nvSpPr>
        <p:spPr>
          <a:xfrm>
            <a:off x="735770" y="1378605"/>
            <a:ext cx="74601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The following examples show two different responses to feeling nervous.</a:t>
            </a:r>
          </a:p>
        </p:txBody>
      </p:sp>
      <p:sp>
        <p:nvSpPr>
          <p:cNvPr id="5" name="TextBox 4">
            <a:extLst>
              <a:ext uri="{FF2B5EF4-FFF2-40B4-BE49-F238E27FC236}">
                <a16:creationId xmlns:a16="http://schemas.microsoft.com/office/drawing/2014/main" id="{88195627-EA1C-404C-B83A-19F07BFB81EE}"/>
              </a:ext>
            </a:extLst>
          </p:cNvPr>
          <p:cNvSpPr txBox="1"/>
          <p:nvPr/>
        </p:nvSpPr>
        <p:spPr>
          <a:xfrm>
            <a:off x="735770" y="1719264"/>
            <a:ext cx="746018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Two boys are getting ready to go to their new secondary school. They are both feeling a bit nervous and shy.</a:t>
            </a:r>
          </a:p>
        </p:txBody>
      </p:sp>
      <p:sp>
        <p:nvSpPr>
          <p:cNvPr id="8" name="TextBox 7">
            <a:extLst>
              <a:ext uri="{FF2B5EF4-FFF2-40B4-BE49-F238E27FC236}">
                <a16:creationId xmlns:a16="http://schemas.microsoft.com/office/drawing/2014/main" id="{CB0111A4-CAF7-4691-9E0B-2EA07EE737F0}"/>
              </a:ext>
            </a:extLst>
          </p:cNvPr>
          <p:cNvSpPr txBox="1"/>
          <p:nvPr/>
        </p:nvSpPr>
        <p:spPr>
          <a:xfrm>
            <a:off x="735770" y="5666344"/>
            <a:ext cx="7623287"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A8E9"/>
                </a:solidFill>
                <a:effectLst/>
                <a:uLnTx/>
                <a:uFillTx/>
                <a:latin typeface="Twinkl"/>
                <a:ea typeface="+mn-ea"/>
                <a:cs typeface="+mn-cs"/>
              </a:rPr>
              <a:t>How have the two boys chosen to respond to feeling nervous? What is the impact of their choice? Share your thoughts with a partner and then with the class.</a:t>
            </a:r>
          </a:p>
        </p:txBody>
      </p:sp>
      <p:grpSp>
        <p:nvGrpSpPr>
          <p:cNvPr id="23" name="Group 22">
            <a:extLst>
              <a:ext uri="{FF2B5EF4-FFF2-40B4-BE49-F238E27FC236}">
                <a16:creationId xmlns:a16="http://schemas.microsoft.com/office/drawing/2014/main" id="{823B6248-1769-4068-96FD-D48964AC58C2}"/>
              </a:ext>
            </a:extLst>
          </p:cNvPr>
          <p:cNvGrpSpPr/>
          <p:nvPr/>
        </p:nvGrpSpPr>
        <p:grpSpPr>
          <a:xfrm>
            <a:off x="755591" y="2420888"/>
            <a:ext cx="7623287" cy="1492221"/>
            <a:chOff x="755591" y="2420888"/>
            <a:chExt cx="7623287" cy="1492221"/>
          </a:xfrm>
        </p:grpSpPr>
        <p:grpSp>
          <p:nvGrpSpPr>
            <p:cNvPr id="16" name="Group 15">
              <a:extLst>
                <a:ext uri="{FF2B5EF4-FFF2-40B4-BE49-F238E27FC236}">
                  <a16:creationId xmlns:a16="http://schemas.microsoft.com/office/drawing/2014/main" id="{BF801387-A931-4D6C-89A1-BB3D5A90B28C}"/>
                </a:ext>
              </a:extLst>
            </p:cNvPr>
            <p:cNvGrpSpPr/>
            <p:nvPr/>
          </p:nvGrpSpPr>
          <p:grpSpPr>
            <a:xfrm>
              <a:off x="755591" y="2420888"/>
              <a:ext cx="7623287" cy="1492221"/>
              <a:chOff x="755591" y="2478591"/>
              <a:chExt cx="7623287" cy="1492221"/>
            </a:xfrm>
          </p:grpSpPr>
          <p:sp>
            <p:nvSpPr>
              <p:cNvPr id="11" name="Rectangle 10">
                <a:extLst>
                  <a:ext uri="{FF2B5EF4-FFF2-40B4-BE49-F238E27FC236}">
                    <a16:creationId xmlns:a16="http://schemas.microsoft.com/office/drawing/2014/main" id="{B5C199E8-341E-4E94-9538-CDA69955A6BA}"/>
                  </a:ext>
                </a:extLst>
              </p:cNvPr>
              <p:cNvSpPr/>
              <p:nvPr/>
            </p:nvSpPr>
            <p:spPr>
              <a:xfrm>
                <a:off x="755591" y="2478591"/>
                <a:ext cx="7623287" cy="1492221"/>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6" name="TextBox 5">
                <a:extLst>
                  <a:ext uri="{FF2B5EF4-FFF2-40B4-BE49-F238E27FC236}">
                    <a16:creationId xmlns:a16="http://schemas.microsoft.com/office/drawing/2014/main" id="{40854ED4-EF53-437B-BE23-E573EA145296}"/>
                  </a:ext>
                </a:extLst>
              </p:cNvPr>
              <p:cNvSpPr txBox="1"/>
              <p:nvPr/>
            </p:nvSpPr>
            <p:spPr>
              <a:xfrm>
                <a:off x="863288" y="2562981"/>
                <a:ext cx="6331925"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This boy goes into his new school and does not feel able to speak to anyone. He looks at the floor and does not make eye contact with anyone. He feels sick all day and comes home from school feeling that he has not made any new friends. He feels worried about going in tomorrow.</a:t>
                </a:r>
              </a:p>
            </p:txBody>
          </p:sp>
        </p:grpSp>
        <p:pic>
          <p:nvPicPr>
            <p:cNvPr id="19" name="Picture 18">
              <a:extLst>
                <a:ext uri="{FF2B5EF4-FFF2-40B4-BE49-F238E27FC236}">
                  <a16:creationId xmlns:a16="http://schemas.microsoft.com/office/drawing/2014/main" id="{864AE0BF-AB78-444E-9AF1-F6D31C82EA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1749" y="2548453"/>
              <a:ext cx="730593" cy="1236077"/>
            </a:xfrm>
            <a:prstGeom prst="rect">
              <a:avLst/>
            </a:prstGeom>
          </p:spPr>
        </p:pic>
      </p:grpSp>
      <p:grpSp>
        <p:nvGrpSpPr>
          <p:cNvPr id="24" name="Group 23">
            <a:extLst>
              <a:ext uri="{FF2B5EF4-FFF2-40B4-BE49-F238E27FC236}">
                <a16:creationId xmlns:a16="http://schemas.microsoft.com/office/drawing/2014/main" id="{067DF941-4F56-48AA-BF4D-7DCD75C626B5}"/>
              </a:ext>
            </a:extLst>
          </p:cNvPr>
          <p:cNvGrpSpPr/>
          <p:nvPr/>
        </p:nvGrpSpPr>
        <p:grpSpPr>
          <a:xfrm>
            <a:off x="755591" y="4043109"/>
            <a:ext cx="7623287" cy="1512168"/>
            <a:chOff x="755591" y="4043109"/>
            <a:chExt cx="7623287" cy="1512168"/>
          </a:xfrm>
        </p:grpSpPr>
        <p:grpSp>
          <p:nvGrpSpPr>
            <p:cNvPr id="17" name="Group 16">
              <a:extLst>
                <a:ext uri="{FF2B5EF4-FFF2-40B4-BE49-F238E27FC236}">
                  <a16:creationId xmlns:a16="http://schemas.microsoft.com/office/drawing/2014/main" id="{39421C52-E5FC-48DF-907D-18A75A009609}"/>
                </a:ext>
              </a:extLst>
            </p:cNvPr>
            <p:cNvGrpSpPr/>
            <p:nvPr/>
          </p:nvGrpSpPr>
          <p:grpSpPr>
            <a:xfrm>
              <a:off x="755591" y="4043109"/>
              <a:ext cx="7623287" cy="1512168"/>
              <a:chOff x="755591" y="4091553"/>
              <a:chExt cx="7623287" cy="1512168"/>
            </a:xfrm>
          </p:grpSpPr>
          <p:sp>
            <p:nvSpPr>
              <p:cNvPr id="12" name="Rectangle 11">
                <a:extLst>
                  <a:ext uri="{FF2B5EF4-FFF2-40B4-BE49-F238E27FC236}">
                    <a16:creationId xmlns:a16="http://schemas.microsoft.com/office/drawing/2014/main" id="{E320A2E5-FB50-4121-800B-CA4617804FB5}"/>
                  </a:ext>
                </a:extLst>
              </p:cNvPr>
              <p:cNvSpPr/>
              <p:nvPr/>
            </p:nvSpPr>
            <p:spPr>
              <a:xfrm>
                <a:off x="755591" y="4091553"/>
                <a:ext cx="7623287" cy="1512168"/>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7" name="TextBox 6">
                <a:extLst>
                  <a:ext uri="{FF2B5EF4-FFF2-40B4-BE49-F238E27FC236}">
                    <a16:creationId xmlns:a16="http://schemas.microsoft.com/office/drawing/2014/main" id="{DE140CF4-D659-4842-A5B0-302276FFAA94}"/>
                  </a:ext>
                </a:extLst>
              </p:cNvPr>
              <p:cNvSpPr txBox="1"/>
              <p:nvPr/>
            </p:nvSpPr>
            <p:spPr>
              <a:xfrm>
                <a:off x="863287" y="4185918"/>
                <a:ext cx="6331925"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This boy goes into his new school and feels nervous but looks around and smiles at anyone who looks his way. He asks another boy what his name is and which school he used to go to. These boys spend all morning talking and going around school together. They arrange to walk to school together the following day.</a:t>
                </a:r>
              </a:p>
            </p:txBody>
          </p:sp>
        </p:grpSp>
        <p:pic>
          <p:nvPicPr>
            <p:cNvPr id="21" name="Picture 20">
              <a:extLst>
                <a:ext uri="{FF2B5EF4-FFF2-40B4-BE49-F238E27FC236}">
                  <a16:creationId xmlns:a16="http://schemas.microsoft.com/office/drawing/2014/main" id="{78F2A69A-AD0A-45D9-97C2-7F4EFAE6EB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708" r="29524" b="55137"/>
            <a:stretch/>
          </p:blipFill>
          <p:spPr>
            <a:xfrm>
              <a:off x="7421749" y="4155583"/>
              <a:ext cx="774201" cy="1209879"/>
            </a:xfrm>
            <a:prstGeom prst="rect">
              <a:avLst/>
            </a:prstGeom>
          </p:spPr>
        </p:pic>
      </p:grpSp>
    </p:spTree>
    <p:extLst>
      <p:ext uri="{BB962C8B-B14F-4D97-AF65-F5344CB8AC3E}">
        <p14:creationId xmlns:p14="http://schemas.microsoft.com/office/powerpoint/2010/main" val="347795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Fight or Flight</a:t>
            </a:r>
          </a:p>
        </p:txBody>
      </p:sp>
      <p:pic>
        <p:nvPicPr>
          <p:cNvPr id="3" name="Pairs">
            <a:extLst>
              <a:ext uri="{FF2B5EF4-FFF2-40B4-BE49-F238E27FC236}">
                <a16:creationId xmlns:a16="http://schemas.microsoft.com/office/drawing/2014/main" id="{8BE4D0CB-250E-4BED-9121-5BF18E663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4" name="TextBox 3">
            <a:extLst>
              <a:ext uri="{FF2B5EF4-FFF2-40B4-BE49-F238E27FC236}">
                <a16:creationId xmlns:a16="http://schemas.microsoft.com/office/drawing/2014/main" id="{3B1D3311-EF1A-44E3-B775-91BE03897B3C}"/>
              </a:ext>
            </a:extLst>
          </p:cNvPr>
          <p:cNvSpPr txBox="1"/>
          <p:nvPr/>
        </p:nvSpPr>
        <p:spPr>
          <a:xfrm>
            <a:off x="769565" y="1410753"/>
            <a:ext cx="746018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Two girls are going to their first sleepover at a friend’s house. They are both feeling nervous about spending the night away from their family.</a:t>
            </a:r>
          </a:p>
        </p:txBody>
      </p:sp>
      <p:sp>
        <p:nvSpPr>
          <p:cNvPr id="7" name="TextBox 6">
            <a:extLst>
              <a:ext uri="{FF2B5EF4-FFF2-40B4-BE49-F238E27FC236}">
                <a16:creationId xmlns:a16="http://schemas.microsoft.com/office/drawing/2014/main" id="{D6F35E40-D163-4665-8952-0BBE894B2374}"/>
              </a:ext>
            </a:extLst>
          </p:cNvPr>
          <p:cNvSpPr txBox="1"/>
          <p:nvPr/>
        </p:nvSpPr>
        <p:spPr>
          <a:xfrm>
            <a:off x="791594" y="5609647"/>
            <a:ext cx="7551279"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A8E9"/>
                </a:solidFill>
                <a:effectLst/>
                <a:uLnTx/>
                <a:uFillTx/>
                <a:latin typeface="Twinkl"/>
                <a:ea typeface="+mn-ea"/>
                <a:cs typeface="+mn-cs"/>
              </a:rPr>
              <a:t>How have the two girls chosen to respond to feeling nervous? What is the impact of their choice? Share your thoughts with a partner and then with the class.</a:t>
            </a:r>
          </a:p>
        </p:txBody>
      </p:sp>
      <p:grpSp>
        <p:nvGrpSpPr>
          <p:cNvPr id="23" name="Group 22">
            <a:extLst>
              <a:ext uri="{FF2B5EF4-FFF2-40B4-BE49-F238E27FC236}">
                <a16:creationId xmlns:a16="http://schemas.microsoft.com/office/drawing/2014/main" id="{8F8725C5-D1CC-4F4B-A63E-A63027D1AD71}"/>
              </a:ext>
            </a:extLst>
          </p:cNvPr>
          <p:cNvGrpSpPr/>
          <p:nvPr/>
        </p:nvGrpSpPr>
        <p:grpSpPr>
          <a:xfrm>
            <a:off x="755591" y="2075560"/>
            <a:ext cx="7623287" cy="1512168"/>
            <a:chOff x="755591" y="2075560"/>
            <a:chExt cx="7623287" cy="1512168"/>
          </a:xfrm>
        </p:grpSpPr>
        <p:grpSp>
          <p:nvGrpSpPr>
            <p:cNvPr id="17" name="Group 16">
              <a:extLst>
                <a:ext uri="{FF2B5EF4-FFF2-40B4-BE49-F238E27FC236}">
                  <a16:creationId xmlns:a16="http://schemas.microsoft.com/office/drawing/2014/main" id="{CC422E11-865A-40FD-98EF-CC386E25A86E}"/>
                </a:ext>
              </a:extLst>
            </p:cNvPr>
            <p:cNvGrpSpPr/>
            <p:nvPr/>
          </p:nvGrpSpPr>
          <p:grpSpPr>
            <a:xfrm>
              <a:off x="755591" y="2075560"/>
              <a:ext cx="7623287" cy="1512168"/>
              <a:chOff x="755591" y="2153193"/>
              <a:chExt cx="7623287" cy="1512168"/>
            </a:xfrm>
          </p:grpSpPr>
          <p:sp>
            <p:nvSpPr>
              <p:cNvPr id="13" name="Rectangle 12">
                <a:extLst>
                  <a:ext uri="{FF2B5EF4-FFF2-40B4-BE49-F238E27FC236}">
                    <a16:creationId xmlns:a16="http://schemas.microsoft.com/office/drawing/2014/main" id="{1ECD3E19-2B34-4D9A-A677-39AAD9D008A5}"/>
                  </a:ext>
                </a:extLst>
              </p:cNvPr>
              <p:cNvSpPr/>
              <p:nvPr/>
            </p:nvSpPr>
            <p:spPr>
              <a:xfrm>
                <a:off x="755591" y="2153193"/>
                <a:ext cx="7623287" cy="1512168"/>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5" name="TextBox 4">
                <a:extLst>
                  <a:ext uri="{FF2B5EF4-FFF2-40B4-BE49-F238E27FC236}">
                    <a16:creationId xmlns:a16="http://schemas.microsoft.com/office/drawing/2014/main" id="{C58CB79F-5B03-4D79-ABDF-9C4578591120}"/>
                  </a:ext>
                </a:extLst>
              </p:cNvPr>
              <p:cNvSpPr txBox="1"/>
              <p:nvPr/>
            </p:nvSpPr>
            <p:spPr>
              <a:xfrm>
                <a:off x="848080" y="2246278"/>
                <a:ext cx="6331924"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This girl arrives at the sleepover and tells her friends she is feeling nervous about being away from her family all night. Her friends tell her that they feel nervous too but that they are also excited. Her friends are supportive and tell her that if she is missing her family, she should let them know and they will give her a big hug.</a:t>
                </a:r>
              </a:p>
            </p:txBody>
          </p:sp>
        </p:grpSp>
        <p:pic>
          <p:nvPicPr>
            <p:cNvPr id="20" name="Picture 19">
              <a:extLst>
                <a:ext uri="{FF2B5EF4-FFF2-40B4-BE49-F238E27FC236}">
                  <a16:creationId xmlns:a16="http://schemas.microsoft.com/office/drawing/2014/main" id="{E109CE4F-661D-41EE-BC9F-F11D0A629A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14" r="22614" b="8705"/>
            <a:stretch/>
          </p:blipFill>
          <p:spPr>
            <a:xfrm>
              <a:off x="7392340" y="2190738"/>
              <a:ext cx="774201" cy="1279252"/>
            </a:xfrm>
            <a:prstGeom prst="rect">
              <a:avLst/>
            </a:prstGeom>
          </p:spPr>
        </p:pic>
      </p:grpSp>
      <p:grpSp>
        <p:nvGrpSpPr>
          <p:cNvPr id="24" name="Group 23">
            <a:extLst>
              <a:ext uri="{FF2B5EF4-FFF2-40B4-BE49-F238E27FC236}">
                <a16:creationId xmlns:a16="http://schemas.microsoft.com/office/drawing/2014/main" id="{2B6B423E-5856-4779-B5A9-21C06FC7F1A4}"/>
              </a:ext>
            </a:extLst>
          </p:cNvPr>
          <p:cNvGrpSpPr/>
          <p:nvPr/>
        </p:nvGrpSpPr>
        <p:grpSpPr>
          <a:xfrm>
            <a:off x="765136" y="3744911"/>
            <a:ext cx="7623287" cy="1729724"/>
            <a:chOff x="765136" y="3744911"/>
            <a:chExt cx="7623287" cy="1729724"/>
          </a:xfrm>
        </p:grpSpPr>
        <p:grpSp>
          <p:nvGrpSpPr>
            <p:cNvPr id="16" name="Group 15">
              <a:extLst>
                <a:ext uri="{FF2B5EF4-FFF2-40B4-BE49-F238E27FC236}">
                  <a16:creationId xmlns:a16="http://schemas.microsoft.com/office/drawing/2014/main" id="{9FD2D4B0-87E1-40B4-8E35-B5B60EBBFD22}"/>
                </a:ext>
              </a:extLst>
            </p:cNvPr>
            <p:cNvGrpSpPr/>
            <p:nvPr/>
          </p:nvGrpSpPr>
          <p:grpSpPr>
            <a:xfrm>
              <a:off x="765136" y="3744911"/>
              <a:ext cx="7623287" cy="1729724"/>
              <a:chOff x="765136" y="3768124"/>
              <a:chExt cx="7623287" cy="1729724"/>
            </a:xfrm>
          </p:grpSpPr>
          <p:sp>
            <p:nvSpPr>
              <p:cNvPr id="14" name="Rectangle 13">
                <a:extLst>
                  <a:ext uri="{FF2B5EF4-FFF2-40B4-BE49-F238E27FC236}">
                    <a16:creationId xmlns:a16="http://schemas.microsoft.com/office/drawing/2014/main" id="{ED4F7B8D-86C4-49CC-8B65-E4EAD42835EB}"/>
                  </a:ext>
                </a:extLst>
              </p:cNvPr>
              <p:cNvSpPr/>
              <p:nvPr/>
            </p:nvSpPr>
            <p:spPr>
              <a:xfrm>
                <a:off x="765136" y="3768124"/>
                <a:ext cx="7623287" cy="1729724"/>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6" name="TextBox 5">
                <a:extLst>
                  <a:ext uri="{FF2B5EF4-FFF2-40B4-BE49-F238E27FC236}">
                    <a16:creationId xmlns:a16="http://schemas.microsoft.com/office/drawing/2014/main" id="{82797790-C572-4B99-A4C0-B6C1F6B0195C}"/>
                  </a:ext>
                </a:extLst>
              </p:cNvPr>
              <p:cNvSpPr txBox="1"/>
              <p:nvPr/>
            </p:nvSpPr>
            <p:spPr>
              <a:xfrm>
                <a:off x="848079" y="3848156"/>
                <a:ext cx="633192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This girl arrives at the sleepover and does not tell any of her friends how she is really feeling. She tries to hide her nerves. She is very quiet and misses some of the conversations her friends are having because she is thinking so much about her family. As none of her friends know how she is feeling, they begin to think she is in a bad mood with them and start feeling upset with her.</a:t>
                </a:r>
              </a:p>
            </p:txBody>
          </p:sp>
        </p:grpSp>
        <p:pic>
          <p:nvPicPr>
            <p:cNvPr id="22" name="Picture 21">
              <a:extLst>
                <a:ext uri="{FF2B5EF4-FFF2-40B4-BE49-F238E27FC236}">
                  <a16:creationId xmlns:a16="http://schemas.microsoft.com/office/drawing/2014/main" id="{408E8667-2F76-42FB-9CB5-517642BF38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80"/>
            <a:stretch/>
          </p:blipFill>
          <p:spPr>
            <a:xfrm>
              <a:off x="7345303" y="4017413"/>
              <a:ext cx="852068" cy="1184719"/>
            </a:xfrm>
            <a:prstGeom prst="rect">
              <a:avLst/>
            </a:prstGeom>
          </p:spPr>
        </p:pic>
      </p:grpSp>
    </p:spTree>
    <p:extLst>
      <p:ext uri="{BB962C8B-B14F-4D97-AF65-F5344CB8AC3E}">
        <p14:creationId xmlns:p14="http://schemas.microsoft.com/office/powerpoint/2010/main" val="217045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286237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B280CCF-2BE0-4519-B7BF-A0D5012A7CAD}"/>
              </a:ext>
            </a:extLst>
          </p:cNvPr>
          <p:cNvSpPr txBox="1"/>
          <p:nvPr/>
        </p:nvSpPr>
        <p:spPr>
          <a:xfrm>
            <a:off x="712219" y="1284910"/>
            <a:ext cx="702778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Two children are going on an aeroplane for the first time and are both feeling nervous.</a:t>
            </a:r>
          </a:p>
        </p:txBody>
      </p:sp>
      <p:sp>
        <p:nvSpPr>
          <p:cNvPr id="13" name="TextBox 12">
            <a:extLst>
              <a:ext uri="{FF2B5EF4-FFF2-40B4-BE49-F238E27FC236}">
                <a16:creationId xmlns:a16="http://schemas.microsoft.com/office/drawing/2014/main" id="{E9FCBD2B-BEE8-49E0-B55C-8AB650AF67CF}"/>
              </a:ext>
            </a:extLst>
          </p:cNvPr>
          <p:cNvSpPr txBox="1"/>
          <p:nvPr/>
        </p:nvSpPr>
        <p:spPr>
          <a:xfrm>
            <a:off x="647564" y="4595077"/>
            <a:ext cx="7848871"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A8E9"/>
                </a:solidFill>
                <a:effectLst/>
                <a:uLnTx/>
                <a:uFillTx/>
                <a:latin typeface="Twinkl"/>
                <a:ea typeface="+mn-ea"/>
                <a:cs typeface="+mn-cs"/>
              </a:rPr>
              <a:t>Why does the situation make one person feel shy or nervous but make another person feel motivated and inspired? Share your thoughts with a partner and then with the class.</a:t>
            </a:r>
          </a:p>
        </p:txBody>
      </p:sp>
      <p:sp>
        <p:nvSpPr>
          <p:cNvPr id="15" name="TextBox 14">
            <a:extLst>
              <a:ext uri="{FF2B5EF4-FFF2-40B4-BE49-F238E27FC236}">
                <a16:creationId xmlns:a16="http://schemas.microsoft.com/office/drawing/2014/main" id="{83313A5A-28E4-4704-82C2-E3BE4443FA81}"/>
              </a:ext>
            </a:extLst>
          </p:cNvPr>
          <p:cNvSpPr txBox="1"/>
          <p:nvPr/>
        </p:nvSpPr>
        <p:spPr>
          <a:xfrm>
            <a:off x="647565" y="5455997"/>
            <a:ext cx="7848871" cy="830997"/>
          </a:xfrm>
          <a:prstGeom prst="rect">
            <a:avLst/>
          </a:prstGeom>
          <a:solidFill>
            <a:srgbClr val="FCE6D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Remember, feeling nervous is both normal and natural. It is a physical response to a situation. We do not need to feel worried about the fact that we are nervous but we do need to recognise the feeling and know that we can choose how we respond to it.</a:t>
            </a:r>
          </a:p>
        </p:txBody>
      </p:sp>
      <p:sp>
        <p:nvSpPr>
          <p:cNvPr id="2" name="Title 1"/>
          <p:cNvSpPr>
            <a:spLocks noGrp="1"/>
          </p:cNvSpPr>
          <p:nvPr>
            <p:ph type="title"/>
          </p:nvPr>
        </p:nvSpPr>
        <p:spPr/>
        <p:txBody>
          <a:bodyPr/>
          <a:lstStyle/>
          <a:p>
            <a:r>
              <a:rPr lang="en-GB" b="1" dirty="0"/>
              <a:t>Fight or Flight</a:t>
            </a:r>
          </a:p>
        </p:txBody>
      </p:sp>
      <p:pic>
        <p:nvPicPr>
          <p:cNvPr id="3" name="Pairs">
            <a:extLst>
              <a:ext uri="{FF2B5EF4-FFF2-40B4-BE49-F238E27FC236}">
                <a16:creationId xmlns:a16="http://schemas.microsoft.com/office/drawing/2014/main" id="{8BE4D0CB-250E-4BED-9121-5BF18E663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grpSp>
        <p:nvGrpSpPr>
          <p:cNvPr id="38" name="Group 37">
            <a:extLst>
              <a:ext uri="{FF2B5EF4-FFF2-40B4-BE49-F238E27FC236}">
                <a16:creationId xmlns:a16="http://schemas.microsoft.com/office/drawing/2014/main" id="{0AE81CD5-FD2F-400C-9EF5-C38F25F0A457}"/>
              </a:ext>
            </a:extLst>
          </p:cNvPr>
          <p:cNvGrpSpPr/>
          <p:nvPr/>
        </p:nvGrpSpPr>
        <p:grpSpPr>
          <a:xfrm>
            <a:off x="683570" y="1930088"/>
            <a:ext cx="7772098" cy="1381953"/>
            <a:chOff x="683570" y="1930088"/>
            <a:chExt cx="7772098" cy="1381953"/>
          </a:xfrm>
          <a:solidFill>
            <a:srgbClr val="EDD2ED"/>
          </a:solidFill>
        </p:grpSpPr>
        <p:grpSp>
          <p:nvGrpSpPr>
            <p:cNvPr id="33" name="Group 32">
              <a:extLst>
                <a:ext uri="{FF2B5EF4-FFF2-40B4-BE49-F238E27FC236}">
                  <a16:creationId xmlns:a16="http://schemas.microsoft.com/office/drawing/2014/main" id="{CE057E48-82EA-4F2B-A55E-D9E0EFE60117}"/>
                </a:ext>
              </a:extLst>
            </p:cNvPr>
            <p:cNvGrpSpPr/>
            <p:nvPr/>
          </p:nvGrpSpPr>
          <p:grpSpPr>
            <a:xfrm>
              <a:off x="683570" y="1930088"/>
              <a:ext cx="7772098" cy="1381953"/>
              <a:chOff x="683570" y="2024439"/>
              <a:chExt cx="7772098" cy="1381953"/>
            </a:xfrm>
            <a:grpFill/>
          </p:grpSpPr>
          <p:sp>
            <p:nvSpPr>
              <p:cNvPr id="23" name="Rectangle 22">
                <a:extLst>
                  <a:ext uri="{FF2B5EF4-FFF2-40B4-BE49-F238E27FC236}">
                    <a16:creationId xmlns:a16="http://schemas.microsoft.com/office/drawing/2014/main" id="{074CFC9B-FD8B-4DF5-A13B-699F49108E4E}"/>
                  </a:ext>
                </a:extLst>
              </p:cNvPr>
              <p:cNvSpPr/>
              <p:nvPr/>
            </p:nvSpPr>
            <p:spPr>
              <a:xfrm>
                <a:off x="683570" y="2024439"/>
                <a:ext cx="7772098" cy="1381953"/>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1" name="TextBox 10">
                <a:extLst>
                  <a:ext uri="{FF2B5EF4-FFF2-40B4-BE49-F238E27FC236}">
                    <a16:creationId xmlns:a16="http://schemas.microsoft.com/office/drawing/2014/main" id="{38788E3E-ACAE-4617-8446-0FA8559812D5}"/>
                  </a:ext>
                </a:extLst>
              </p:cNvPr>
              <p:cNvSpPr txBox="1"/>
              <p:nvPr/>
            </p:nvSpPr>
            <p:spPr>
              <a:xfrm>
                <a:off x="730335" y="2053696"/>
                <a:ext cx="6577969" cy="1323439"/>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This child tells their family how they are feeling and their family talk through all the things the child is worried about to ensure they understand what is happening. They then focus on all the exciting things they are going to do after the flight and happily get on the plane together.</a:t>
                </a:r>
              </a:p>
            </p:txBody>
          </p:sp>
        </p:grpSp>
        <p:pic>
          <p:nvPicPr>
            <p:cNvPr id="37" name="Picture 36">
              <a:extLst>
                <a:ext uri="{FF2B5EF4-FFF2-40B4-BE49-F238E27FC236}">
                  <a16:creationId xmlns:a16="http://schemas.microsoft.com/office/drawing/2014/main" id="{218AC583-1822-4584-AA3C-CCD329BB38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71" r="15561" b="70389"/>
            <a:stretch/>
          </p:blipFill>
          <p:spPr>
            <a:xfrm>
              <a:off x="7493480" y="2072700"/>
              <a:ext cx="794470" cy="1096727"/>
            </a:xfrm>
            <a:prstGeom prst="rect">
              <a:avLst/>
            </a:prstGeom>
            <a:grpFill/>
          </p:spPr>
        </p:pic>
      </p:grpSp>
      <p:grpSp>
        <p:nvGrpSpPr>
          <p:cNvPr id="41" name="Group 40">
            <a:extLst>
              <a:ext uri="{FF2B5EF4-FFF2-40B4-BE49-F238E27FC236}">
                <a16:creationId xmlns:a16="http://schemas.microsoft.com/office/drawing/2014/main" id="{E1CB417A-A893-4108-813C-7D5FDD9645DD}"/>
              </a:ext>
            </a:extLst>
          </p:cNvPr>
          <p:cNvGrpSpPr/>
          <p:nvPr/>
        </p:nvGrpSpPr>
        <p:grpSpPr>
          <a:xfrm>
            <a:off x="683569" y="3412205"/>
            <a:ext cx="7772098" cy="1125394"/>
            <a:chOff x="683569" y="3412205"/>
            <a:chExt cx="7772098" cy="1125394"/>
          </a:xfrm>
        </p:grpSpPr>
        <p:grpSp>
          <p:nvGrpSpPr>
            <p:cNvPr id="34" name="Group 33">
              <a:extLst>
                <a:ext uri="{FF2B5EF4-FFF2-40B4-BE49-F238E27FC236}">
                  <a16:creationId xmlns:a16="http://schemas.microsoft.com/office/drawing/2014/main" id="{32972D5A-C91B-4989-9896-FA511AE43532}"/>
                </a:ext>
              </a:extLst>
            </p:cNvPr>
            <p:cNvGrpSpPr/>
            <p:nvPr/>
          </p:nvGrpSpPr>
          <p:grpSpPr>
            <a:xfrm>
              <a:off x="683569" y="3412205"/>
              <a:ext cx="7772098" cy="1125394"/>
              <a:chOff x="683569" y="3256314"/>
              <a:chExt cx="7772098" cy="1125394"/>
            </a:xfrm>
          </p:grpSpPr>
          <p:sp>
            <p:nvSpPr>
              <p:cNvPr id="24" name="Rectangle 23">
                <a:extLst>
                  <a:ext uri="{FF2B5EF4-FFF2-40B4-BE49-F238E27FC236}">
                    <a16:creationId xmlns:a16="http://schemas.microsoft.com/office/drawing/2014/main" id="{603C90D7-E1BF-4C22-B5C0-9823B007F723}"/>
                  </a:ext>
                </a:extLst>
              </p:cNvPr>
              <p:cNvSpPr/>
              <p:nvPr/>
            </p:nvSpPr>
            <p:spPr>
              <a:xfrm>
                <a:off x="683569" y="3256314"/>
                <a:ext cx="7772098" cy="1125394"/>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2" name="TextBox 11">
                <a:extLst>
                  <a:ext uri="{FF2B5EF4-FFF2-40B4-BE49-F238E27FC236}">
                    <a16:creationId xmlns:a16="http://schemas.microsoft.com/office/drawing/2014/main" id="{DEA36B59-5CC7-49E3-A772-176C0A0F2632}"/>
                  </a:ext>
                </a:extLst>
              </p:cNvPr>
              <p:cNvSpPr txBox="1"/>
              <p:nvPr/>
            </p:nvSpPr>
            <p:spPr>
              <a:xfrm>
                <a:off x="730334" y="3280402"/>
                <a:ext cx="657796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This child does not tell their family how they are feeling. When it is time to board the plane, this child starts crying and refuses to get on. Their family do not understand what is happening and they start to feel a bit cross.</a:t>
                </a:r>
              </a:p>
            </p:txBody>
          </p:sp>
        </p:grpSp>
        <p:pic>
          <p:nvPicPr>
            <p:cNvPr id="40" name="Picture 39">
              <a:extLst>
                <a:ext uri="{FF2B5EF4-FFF2-40B4-BE49-F238E27FC236}">
                  <a16:creationId xmlns:a16="http://schemas.microsoft.com/office/drawing/2014/main" id="{B7AFA658-8DAB-4168-9512-5E5572154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76" r="9535" b="72594"/>
            <a:stretch/>
          </p:blipFill>
          <p:spPr>
            <a:xfrm>
              <a:off x="7493479" y="3464728"/>
              <a:ext cx="794471" cy="1010894"/>
            </a:xfrm>
            <a:prstGeom prst="rect">
              <a:avLst/>
            </a:prstGeom>
          </p:spPr>
        </p:pic>
      </p:grpSp>
    </p:spTree>
    <p:extLst>
      <p:ext uri="{BB962C8B-B14F-4D97-AF65-F5344CB8AC3E}">
        <p14:creationId xmlns:p14="http://schemas.microsoft.com/office/powerpoint/2010/main" val="41360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643AF-29A6-8445-A0C3-72D1A358789D}"/>
              </a:ext>
            </a:extLst>
          </p:cNvPr>
          <p:cNvSpPr>
            <a:spLocks noGrp="1"/>
          </p:cNvSpPr>
          <p:nvPr>
            <p:ph type="title"/>
          </p:nvPr>
        </p:nvSpPr>
        <p:spPr/>
        <p:txBody>
          <a:bodyPr/>
          <a:lstStyle/>
          <a:p>
            <a:r>
              <a:rPr lang="en-GB" b="1" dirty="0"/>
              <a:t>Handling Setbacks</a:t>
            </a:r>
            <a:endParaRPr lang="en-US" b="1" dirty="0"/>
          </a:p>
        </p:txBody>
      </p:sp>
      <p:pic>
        <p:nvPicPr>
          <p:cNvPr id="3" name="Whole Class">
            <a:extLst>
              <a:ext uri="{FF2B5EF4-FFF2-40B4-BE49-F238E27FC236}">
                <a16:creationId xmlns:a16="http://schemas.microsoft.com/office/drawing/2014/main" id="{15008CE7-4CE1-8346-89A2-C100FF8267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grpSp>
        <p:nvGrpSpPr>
          <p:cNvPr id="8" name="Group 7">
            <a:extLst>
              <a:ext uri="{FF2B5EF4-FFF2-40B4-BE49-F238E27FC236}">
                <a16:creationId xmlns:a16="http://schemas.microsoft.com/office/drawing/2014/main" id="{FC301642-8C34-AD49-B1BE-9B4463B95223}"/>
              </a:ext>
            </a:extLst>
          </p:cNvPr>
          <p:cNvGrpSpPr/>
          <p:nvPr/>
        </p:nvGrpSpPr>
        <p:grpSpPr>
          <a:xfrm>
            <a:off x="-162470" y="1814061"/>
            <a:ext cx="8712968" cy="1118046"/>
            <a:chOff x="-153234" y="1611541"/>
            <a:chExt cx="8712968" cy="1118046"/>
          </a:xfrm>
        </p:grpSpPr>
        <p:sp>
          <p:nvSpPr>
            <p:cNvPr id="5" name="Rectangle 4">
              <a:extLst>
                <a:ext uri="{FF2B5EF4-FFF2-40B4-BE49-F238E27FC236}">
                  <a16:creationId xmlns:a16="http://schemas.microsoft.com/office/drawing/2014/main" id="{AFCE8B52-1251-B948-8800-73D34813F569}"/>
                </a:ext>
              </a:extLst>
            </p:cNvPr>
            <p:cNvSpPr/>
            <p:nvPr/>
          </p:nvSpPr>
          <p:spPr>
            <a:xfrm>
              <a:off x="642799" y="1611541"/>
              <a:ext cx="7848872" cy="1118046"/>
            </a:xfrm>
            <a:prstGeom prst="rect">
              <a:avLst/>
            </a:prstGeom>
            <a:solidFill>
              <a:srgbClr val="EDD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 name="Rectangle 6">
              <a:extLst>
                <a:ext uri="{FF2B5EF4-FFF2-40B4-BE49-F238E27FC236}">
                  <a16:creationId xmlns:a16="http://schemas.microsoft.com/office/drawing/2014/main" id="{E1373461-0A21-2842-B80C-2C04309BB5E4}"/>
                </a:ext>
              </a:extLst>
            </p:cNvPr>
            <p:cNvSpPr/>
            <p:nvPr/>
          </p:nvSpPr>
          <p:spPr>
            <a:xfrm>
              <a:off x="-153234" y="1732664"/>
              <a:ext cx="8712968" cy="923330"/>
            </a:xfrm>
            <a:prstGeom prst="rect">
              <a:avLst/>
            </a:prstGeom>
          </p:spPr>
          <p:txBody>
            <a:bodyPr wrap="square">
              <a:spAutoFit/>
            </a:bodyPr>
            <a:lstStyle/>
            <a:p>
              <a:pPr marL="914400" marR="0" lvl="0" indent="0" algn="l" defTabSz="914400" rtl="0" eaLnBrk="1" fontAlgn="auto" latinLnBrk="0" hangingPunct="1">
                <a:lnSpc>
                  <a:spcPct val="100000"/>
                </a:lnSpc>
                <a:spcBef>
                  <a:spcPts val="600"/>
                </a:spcBef>
                <a:spcAft>
                  <a:spcPts val="6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In life, we all have times when things don’t go right. This is called a setback. We can sometimes feel like we have failed or made a mistake when this happens. </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grpSp>
      <p:grpSp>
        <p:nvGrpSpPr>
          <p:cNvPr id="12" name="Group 11">
            <a:extLst>
              <a:ext uri="{FF2B5EF4-FFF2-40B4-BE49-F238E27FC236}">
                <a16:creationId xmlns:a16="http://schemas.microsoft.com/office/drawing/2014/main" id="{44E29C7F-2620-AB49-8614-AFA2375B5BA1}"/>
              </a:ext>
            </a:extLst>
          </p:cNvPr>
          <p:cNvGrpSpPr/>
          <p:nvPr/>
        </p:nvGrpSpPr>
        <p:grpSpPr>
          <a:xfrm>
            <a:off x="0" y="3053230"/>
            <a:ext cx="8550497" cy="3096344"/>
            <a:chOff x="0" y="3053230"/>
            <a:chExt cx="8550497" cy="3096344"/>
          </a:xfrm>
        </p:grpSpPr>
        <p:grpSp>
          <p:nvGrpSpPr>
            <p:cNvPr id="10" name="Group 9">
              <a:extLst>
                <a:ext uri="{FF2B5EF4-FFF2-40B4-BE49-F238E27FC236}">
                  <a16:creationId xmlns:a16="http://schemas.microsoft.com/office/drawing/2014/main" id="{DAD35D88-85F6-524E-8EF0-7D046E3D9CC1}"/>
                </a:ext>
              </a:extLst>
            </p:cNvPr>
            <p:cNvGrpSpPr/>
            <p:nvPr/>
          </p:nvGrpSpPr>
          <p:grpSpPr>
            <a:xfrm>
              <a:off x="0" y="3053230"/>
              <a:ext cx="8550497" cy="3096344"/>
              <a:chOff x="-654770" y="2971800"/>
              <a:chExt cx="15337681" cy="1753344"/>
            </a:xfrm>
          </p:grpSpPr>
          <p:sp>
            <p:nvSpPr>
              <p:cNvPr id="6" name="Rectangle 5">
                <a:extLst>
                  <a:ext uri="{FF2B5EF4-FFF2-40B4-BE49-F238E27FC236}">
                    <a16:creationId xmlns:a16="http://schemas.microsoft.com/office/drawing/2014/main" id="{6F1F77C7-073E-AC40-A16D-4B8BCE988B8B}"/>
                  </a:ext>
                </a:extLst>
              </p:cNvPr>
              <p:cNvSpPr/>
              <p:nvPr/>
            </p:nvSpPr>
            <p:spPr>
              <a:xfrm>
                <a:off x="642799" y="2971800"/>
                <a:ext cx="14040112" cy="1753344"/>
              </a:xfrm>
              <a:prstGeom prst="rect">
                <a:avLst/>
              </a:prstGeom>
              <a:solidFill>
                <a:srgbClr val="FC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 name="Rectangle 8">
                <a:extLst>
                  <a:ext uri="{FF2B5EF4-FFF2-40B4-BE49-F238E27FC236}">
                    <a16:creationId xmlns:a16="http://schemas.microsoft.com/office/drawing/2014/main" id="{067A67C5-9DD7-1744-B658-A022CB3A2963}"/>
                  </a:ext>
                </a:extLst>
              </p:cNvPr>
              <p:cNvSpPr/>
              <p:nvPr/>
            </p:nvSpPr>
            <p:spPr>
              <a:xfrm>
                <a:off x="-654770" y="3046546"/>
                <a:ext cx="8758940" cy="1620826"/>
              </a:xfrm>
              <a:prstGeom prst="rect">
                <a:avLst/>
              </a:prstGeom>
            </p:spPr>
            <p:txBody>
              <a:bodyPr wrap="square">
                <a:spAutoFit/>
              </a:bodyPr>
              <a:lstStyle/>
              <a:p>
                <a:pPr marL="914400" marR="0" lvl="0" indent="0" algn="l" defTabSz="914400" rtl="0" eaLnBrk="1" fontAlgn="auto" latinLnBrk="0" hangingPunct="1">
                  <a:lnSpc>
                    <a:spcPct val="100000"/>
                  </a:lnSpc>
                  <a:spcBef>
                    <a:spcPts val="600"/>
                  </a:spcBef>
                  <a:spcAft>
                    <a:spcPts val="6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For example, Helen has been working hard to make bracelets for her friends to bring into school. However, when Helen takes the bracelets into school they each break as her friends try to fasten the bracelets around their wrists. Helen feels low and thinks that she has failed her friends and she starts to believe that she can’t make bracelets.</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grpSp>
        <p:pic>
          <p:nvPicPr>
            <p:cNvPr id="11" name="Picture 10" descr="A close up of a necklace&#10;&#10;Description automatically generated">
              <a:extLst>
                <a:ext uri="{FF2B5EF4-FFF2-40B4-BE49-F238E27FC236}">
                  <a16:creationId xmlns:a16="http://schemas.microsoft.com/office/drawing/2014/main" id="{711A796D-A5B6-1D48-A198-C976B7AF1D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3272967"/>
              <a:ext cx="2062010" cy="2596093"/>
            </a:xfrm>
            <a:prstGeom prst="rect">
              <a:avLst/>
            </a:prstGeom>
          </p:spPr>
        </p:pic>
      </p:grpSp>
    </p:spTree>
    <p:extLst>
      <p:ext uri="{BB962C8B-B14F-4D97-AF65-F5344CB8AC3E}">
        <p14:creationId xmlns:p14="http://schemas.microsoft.com/office/powerpoint/2010/main" val="3480455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643AF-29A6-8445-A0C3-72D1A358789D}"/>
              </a:ext>
            </a:extLst>
          </p:cNvPr>
          <p:cNvSpPr>
            <a:spLocks noGrp="1"/>
          </p:cNvSpPr>
          <p:nvPr>
            <p:ph type="title"/>
          </p:nvPr>
        </p:nvSpPr>
        <p:spPr/>
        <p:txBody>
          <a:bodyPr/>
          <a:lstStyle/>
          <a:p>
            <a:r>
              <a:rPr lang="en-GB" b="1" dirty="0"/>
              <a:t>Handling Setbacks</a:t>
            </a:r>
            <a:endParaRPr lang="en-US" b="1" dirty="0"/>
          </a:p>
        </p:txBody>
      </p:sp>
      <p:pic>
        <p:nvPicPr>
          <p:cNvPr id="3" name="Whole Class">
            <a:extLst>
              <a:ext uri="{FF2B5EF4-FFF2-40B4-BE49-F238E27FC236}">
                <a16:creationId xmlns:a16="http://schemas.microsoft.com/office/drawing/2014/main" id="{15008CE7-4CE1-8346-89A2-C100FF8267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grpSp>
        <p:nvGrpSpPr>
          <p:cNvPr id="7" name="Group 6">
            <a:extLst>
              <a:ext uri="{FF2B5EF4-FFF2-40B4-BE49-F238E27FC236}">
                <a16:creationId xmlns:a16="http://schemas.microsoft.com/office/drawing/2014/main" id="{D09A7C66-9B82-C34B-B251-136DD7802C9B}"/>
              </a:ext>
            </a:extLst>
          </p:cNvPr>
          <p:cNvGrpSpPr/>
          <p:nvPr/>
        </p:nvGrpSpPr>
        <p:grpSpPr>
          <a:xfrm>
            <a:off x="-119579" y="1561468"/>
            <a:ext cx="8640960" cy="1833494"/>
            <a:chOff x="-119579" y="1561468"/>
            <a:chExt cx="8640960" cy="1813266"/>
          </a:xfrm>
        </p:grpSpPr>
        <p:sp>
          <p:nvSpPr>
            <p:cNvPr id="5" name="Rectangle 4">
              <a:extLst>
                <a:ext uri="{FF2B5EF4-FFF2-40B4-BE49-F238E27FC236}">
                  <a16:creationId xmlns:a16="http://schemas.microsoft.com/office/drawing/2014/main" id="{283B8142-4EBC-7546-AD5E-AA0ED9B6E5C6}"/>
                </a:ext>
              </a:extLst>
            </p:cNvPr>
            <p:cNvSpPr/>
            <p:nvPr/>
          </p:nvSpPr>
          <p:spPr>
            <a:xfrm>
              <a:off x="683568" y="1561468"/>
              <a:ext cx="7776864" cy="1651508"/>
            </a:xfrm>
            <a:prstGeom prst="rect">
              <a:avLst/>
            </a:prstGeom>
            <a:solidFill>
              <a:srgbClr val="EDD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6" name="Rectangle 5">
              <a:extLst>
                <a:ext uri="{FF2B5EF4-FFF2-40B4-BE49-F238E27FC236}">
                  <a16:creationId xmlns:a16="http://schemas.microsoft.com/office/drawing/2014/main" id="{A0060B64-98A2-C440-BD90-66C755E9A69F}"/>
                </a:ext>
              </a:extLst>
            </p:cNvPr>
            <p:cNvSpPr/>
            <p:nvPr/>
          </p:nvSpPr>
          <p:spPr>
            <a:xfrm>
              <a:off x="-119579" y="1620408"/>
              <a:ext cx="8640960" cy="1754326"/>
            </a:xfrm>
            <a:prstGeom prst="rect">
              <a:avLst/>
            </a:prstGeom>
          </p:spPr>
          <p:txBody>
            <a:bodyPr wrap="square">
              <a:spAutoFit/>
            </a:bodyPr>
            <a:lstStyle/>
            <a:p>
              <a:pPr marL="914400" marR="0" lvl="0" indent="0" algn="l" defTabSz="914400" rtl="0" eaLnBrk="1" fontAlgn="auto" latinLnBrk="0" hangingPunct="1">
                <a:lnSpc>
                  <a:spcPct val="100000"/>
                </a:lnSpc>
                <a:spcBef>
                  <a:spcPts val="600"/>
                </a:spcBef>
                <a:spcAft>
                  <a:spcPts val="6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Whenever we try anything new, adventurous or outside of our comfort zone, we run the risk of it going wrong. This is part of learning and is normal and natural. It can feel frustrating but it is important that we learn how to move forward from these feelings to ensure they don’t prevent us from learning and achieving success in the future.</a:t>
              </a:r>
              <a:br>
                <a:rPr kumimoji="0" lang="en-GB" sz="1800" b="0" i="0" u="none" strike="noStrike" kern="1200" cap="none" spc="0" normalizeH="0" baseline="0" noProof="0" dirty="0">
                  <a:ln>
                    <a:noFill/>
                  </a:ln>
                  <a:solidFill>
                    <a:srgbClr val="1C1C1C"/>
                  </a:solidFill>
                  <a:effectLst/>
                  <a:uLnTx/>
                  <a:uFillTx/>
                  <a:latin typeface="Twinkl"/>
                  <a:ea typeface="+mn-ea"/>
                  <a:cs typeface="+mn-cs"/>
                </a:rPr>
              </a:br>
              <a:endParaRPr kumimoji="0" lang="en-US" sz="1800" b="0" i="0" u="none" strike="noStrike" kern="1200" cap="none" spc="0" normalizeH="0" baseline="0" noProof="0" dirty="0">
                <a:ln>
                  <a:noFill/>
                </a:ln>
                <a:solidFill>
                  <a:srgbClr val="1C1C1C"/>
                </a:solidFill>
                <a:effectLst/>
                <a:uLnTx/>
                <a:uFillTx/>
                <a:latin typeface="Twinkl"/>
                <a:ea typeface="+mn-ea"/>
                <a:cs typeface="+mn-cs"/>
              </a:endParaRPr>
            </a:p>
          </p:txBody>
        </p:sp>
      </p:grpSp>
      <p:grpSp>
        <p:nvGrpSpPr>
          <p:cNvPr id="8" name="Group 7">
            <a:extLst>
              <a:ext uri="{FF2B5EF4-FFF2-40B4-BE49-F238E27FC236}">
                <a16:creationId xmlns:a16="http://schemas.microsoft.com/office/drawing/2014/main" id="{986E268B-208D-844A-A57E-EA0F57BB4F4D}"/>
              </a:ext>
            </a:extLst>
          </p:cNvPr>
          <p:cNvGrpSpPr/>
          <p:nvPr/>
        </p:nvGrpSpPr>
        <p:grpSpPr>
          <a:xfrm>
            <a:off x="-119579" y="3463038"/>
            <a:ext cx="8558949" cy="3420500"/>
            <a:chOff x="-108520" y="1478947"/>
            <a:chExt cx="8558949" cy="3197817"/>
          </a:xfrm>
        </p:grpSpPr>
        <p:sp>
          <p:nvSpPr>
            <p:cNvPr id="9" name="Rectangle 8">
              <a:extLst>
                <a:ext uri="{FF2B5EF4-FFF2-40B4-BE49-F238E27FC236}">
                  <a16:creationId xmlns:a16="http://schemas.microsoft.com/office/drawing/2014/main" id="{87410644-FBF3-DE4E-B2A6-74F065C453DA}"/>
                </a:ext>
              </a:extLst>
            </p:cNvPr>
            <p:cNvSpPr/>
            <p:nvPr/>
          </p:nvSpPr>
          <p:spPr>
            <a:xfrm>
              <a:off x="673565" y="1478947"/>
              <a:ext cx="7776864" cy="2583209"/>
            </a:xfrm>
            <a:prstGeom prst="rect">
              <a:avLst/>
            </a:prstGeom>
            <a:solidFill>
              <a:srgbClr val="FCE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0" name="Rectangle 9">
              <a:extLst>
                <a:ext uri="{FF2B5EF4-FFF2-40B4-BE49-F238E27FC236}">
                  <a16:creationId xmlns:a16="http://schemas.microsoft.com/office/drawing/2014/main" id="{7C5CDF52-1BAE-B740-91CF-ABE94B890C26}"/>
                </a:ext>
              </a:extLst>
            </p:cNvPr>
            <p:cNvSpPr/>
            <p:nvPr/>
          </p:nvSpPr>
          <p:spPr>
            <a:xfrm>
              <a:off x="-108520" y="1597952"/>
              <a:ext cx="8435995" cy="3078812"/>
            </a:xfrm>
            <a:prstGeom prst="rect">
              <a:avLst/>
            </a:prstGeom>
          </p:spPr>
          <p:txBody>
            <a:bodyPr wrap="square">
              <a:spAutoFit/>
            </a:bodyPr>
            <a:lstStyle/>
            <a:p>
              <a:pPr marL="914400" marR="0" lvl="0" indent="0" algn="l" defTabSz="914400" rtl="0" eaLnBrk="1" fontAlgn="auto" latinLnBrk="0" hangingPunct="1">
                <a:lnSpc>
                  <a:spcPct val="100000"/>
                </a:lnSpc>
                <a:spcBef>
                  <a:spcPts val="600"/>
                </a:spcBef>
                <a:spcAft>
                  <a:spcPts val="6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pitchFamily="2" charset="77"/>
                  <a:ea typeface="+mn-ea"/>
                  <a:cs typeface="+mn-cs"/>
                </a:rPr>
                <a:t>In the example from the previous slide, Helen needs to realise that none of her friends wanted the bracelets to break either. She needs to recognise that the bracelets were all beautiful </a:t>
              </a:r>
              <a:r>
                <a:rPr kumimoji="0" lang="en-GB" sz="1800" b="0" i="0" u="none" strike="noStrike" kern="1200" cap="none" spc="0" normalizeH="0" baseline="0" noProof="0" dirty="0">
                  <a:ln>
                    <a:noFill/>
                  </a:ln>
                  <a:solidFill>
                    <a:srgbClr val="1C1C1C"/>
                  </a:solidFill>
                  <a:effectLst/>
                  <a:uLnTx/>
                  <a:uFillTx/>
                  <a:latin typeface="Twinkl"/>
                  <a:ea typeface="+mn-ea"/>
                  <a:cs typeface="+mn-cs"/>
                </a:rPr>
                <a:t>and that they showed just </a:t>
              </a:r>
              <a:r>
                <a:rPr kumimoji="0" lang="en-GB" sz="1800" b="0" i="0" u="none" strike="noStrike" kern="1200" cap="none" spc="0" normalizeH="0" baseline="0" noProof="0" dirty="0">
                  <a:ln>
                    <a:noFill/>
                  </a:ln>
                  <a:solidFill>
                    <a:srgbClr val="000000"/>
                  </a:solidFill>
                  <a:effectLst/>
                  <a:uLnTx/>
                  <a:uFillTx/>
                  <a:latin typeface="Twinkl" pitchFamily="2" charset="77"/>
                  <a:ea typeface="+mn-ea"/>
                  <a:cs typeface="+mn-cs"/>
                </a:rPr>
                <a:t>how much time she had spent and how much she cares for her friends. Helen needs to forgive herself and speak as kindly to herself as she would to a friend if this had happened to them. Finally, Helen needs to accept that while the bracelets have broken this time, they can always be made again and she can check with a grown-up at home to help to prevent them breaking again. </a:t>
              </a:r>
              <a:endParaRPr kumimoji="0" lang="en-GB" sz="1800" b="0" i="0" u="none" strike="noStrike" kern="1200" cap="none" spc="0" normalizeH="0" baseline="0" noProof="0" dirty="0">
                <a:ln>
                  <a:noFill/>
                </a:ln>
                <a:solidFill>
                  <a:srgbClr val="1C1C1C"/>
                </a:solidFill>
                <a:effectLst/>
                <a:uLnTx/>
                <a:uFillTx/>
                <a:latin typeface="Twinkl" pitchFamily="2" charset="77"/>
                <a:ea typeface="+mn-ea"/>
                <a:cs typeface="+mn-cs"/>
              </a:endParaRPr>
            </a:p>
            <a:p>
              <a:pPr marL="914400" marR="0" lvl="0" indent="0" algn="l" defTabSz="914400" rtl="0" eaLnBrk="1" fontAlgn="auto" latinLnBrk="0" hangingPunct="1">
                <a:lnSpc>
                  <a:spcPct val="100000"/>
                </a:lnSpc>
                <a:spcBef>
                  <a:spcPts val="600"/>
                </a:spcBef>
                <a:spcAft>
                  <a:spcPts val="600"/>
                </a:spcAft>
                <a:buClrTx/>
                <a:buSzTx/>
                <a:buFontTx/>
                <a:buNone/>
                <a:tabLst/>
                <a:defRPr/>
              </a:pPr>
              <a:br>
                <a:rPr kumimoji="0" lang="en-GB" sz="1800" b="0" i="0" u="none" strike="noStrike" kern="1200" cap="none" spc="0" normalizeH="0" baseline="0" noProof="0" dirty="0">
                  <a:ln>
                    <a:noFill/>
                  </a:ln>
                  <a:solidFill>
                    <a:srgbClr val="1C1C1C"/>
                  </a:solidFill>
                  <a:effectLst/>
                  <a:uLnTx/>
                  <a:uFillTx/>
                  <a:latin typeface="Twinkl"/>
                  <a:ea typeface="+mn-ea"/>
                  <a:cs typeface="+mn-cs"/>
                </a:rPr>
              </a:br>
              <a:endParaRPr kumimoji="0" lang="en-US" sz="1800" b="0" i="0" u="none" strike="noStrike" kern="1200" cap="none" spc="0" normalizeH="0" baseline="0" noProof="0" dirty="0">
                <a:ln>
                  <a:noFill/>
                </a:ln>
                <a:solidFill>
                  <a:srgbClr val="1C1C1C"/>
                </a:solidFill>
                <a:effectLst/>
                <a:uLnTx/>
                <a:uFillTx/>
                <a:latin typeface="Twinkl"/>
                <a:ea typeface="+mn-ea"/>
                <a:cs typeface="+mn-cs"/>
              </a:endParaRPr>
            </a:p>
          </p:txBody>
        </p:sp>
      </p:grpSp>
    </p:spTree>
    <p:extLst>
      <p:ext uri="{BB962C8B-B14F-4D97-AF65-F5344CB8AC3E}">
        <p14:creationId xmlns:p14="http://schemas.microsoft.com/office/powerpoint/2010/main" val="201339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Mind over Matter</a:t>
            </a:r>
          </a:p>
        </p:txBody>
      </p:sp>
      <p:grpSp>
        <p:nvGrpSpPr>
          <p:cNvPr id="25" name="Group 24">
            <a:extLst>
              <a:ext uri="{FF2B5EF4-FFF2-40B4-BE49-F238E27FC236}">
                <a16:creationId xmlns:a16="http://schemas.microsoft.com/office/drawing/2014/main" id="{A5A6700E-B3AA-49A1-BDAA-537ADEDB0C6C}"/>
              </a:ext>
            </a:extLst>
          </p:cNvPr>
          <p:cNvGrpSpPr/>
          <p:nvPr/>
        </p:nvGrpSpPr>
        <p:grpSpPr>
          <a:xfrm>
            <a:off x="688348" y="1408152"/>
            <a:ext cx="7767303" cy="1198409"/>
            <a:chOff x="688348" y="1408152"/>
            <a:chExt cx="7767303" cy="1198409"/>
          </a:xfrm>
        </p:grpSpPr>
        <p:sp>
          <p:nvSpPr>
            <p:cNvPr id="13" name="Rectangle 12">
              <a:extLst>
                <a:ext uri="{FF2B5EF4-FFF2-40B4-BE49-F238E27FC236}">
                  <a16:creationId xmlns:a16="http://schemas.microsoft.com/office/drawing/2014/main" id="{9779432C-E28F-4DDC-B3C7-903F50699E54}"/>
                </a:ext>
              </a:extLst>
            </p:cNvPr>
            <p:cNvSpPr/>
            <p:nvPr/>
          </p:nvSpPr>
          <p:spPr>
            <a:xfrm>
              <a:off x="688348" y="1408152"/>
              <a:ext cx="7767303" cy="1198409"/>
            </a:xfrm>
            <a:prstGeom prst="rect">
              <a:avLst/>
            </a:prstGeom>
            <a:solidFill>
              <a:schemeClr val="bg1"/>
            </a:solidFill>
            <a:ln w="28575">
              <a:solidFill>
                <a:srgbClr val="00A8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7" name="TextBox 6">
              <a:extLst>
                <a:ext uri="{FF2B5EF4-FFF2-40B4-BE49-F238E27FC236}">
                  <a16:creationId xmlns:a16="http://schemas.microsoft.com/office/drawing/2014/main" id="{23FA6DDC-37DB-47E2-B9F5-1A4FAE32CDF6}"/>
                </a:ext>
              </a:extLst>
            </p:cNvPr>
            <p:cNvSpPr txBox="1"/>
            <p:nvPr/>
          </p:nvSpPr>
          <p:spPr>
            <a:xfrm>
              <a:off x="837145" y="1473201"/>
              <a:ext cx="746018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Being confident doesn’t mean we never feel nervous or shy. It means recognising how we are feeling, confronting our nerves and getting the support from those around us. This helps us to have a strong mental attitude – we believe we can face our fears. This is sometimes called ‘mind over matter’.</a:t>
              </a:r>
            </a:p>
          </p:txBody>
        </p:sp>
      </p:grpSp>
      <p:grpSp>
        <p:nvGrpSpPr>
          <p:cNvPr id="19" name="Group 18">
            <a:extLst>
              <a:ext uri="{FF2B5EF4-FFF2-40B4-BE49-F238E27FC236}">
                <a16:creationId xmlns:a16="http://schemas.microsoft.com/office/drawing/2014/main" id="{B8F4AF06-42C6-4418-9E10-3BD2F63A6E0B}"/>
              </a:ext>
            </a:extLst>
          </p:cNvPr>
          <p:cNvGrpSpPr/>
          <p:nvPr/>
        </p:nvGrpSpPr>
        <p:grpSpPr>
          <a:xfrm>
            <a:off x="688348" y="2761125"/>
            <a:ext cx="7767303" cy="428558"/>
            <a:chOff x="688348" y="2808090"/>
            <a:chExt cx="7767303" cy="428558"/>
          </a:xfrm>
        </p:grpSpPr>
        <p:sp>
          <p:nvSpPr>
            <p:cNvPr id="14" name="Rectangle 13">
              <a:extLst>
                <a:ext uri="{FF2B5EF4-FFF2-40B4-BE49-F238E27FC236}">
                  <a16:creationId xmlns:a16="http://schemas.microsoft.com/office/drawing/2014/main" id="{104BAC1A-E02F-47AF-8BBC-F417B54076E7}"/>
                </a:ext>
              </a:extLst>
            </p:cNvPr>
            <p:cNvSpPr/>
            <p:nvPr/>
          </p:nvSpPr>
          <p:spPr>
            <a:xfrm>
              <a:off x="688348" y="2808090"/>
              <a:ext cx="7767303" cy="428558"/>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8" name="TextBox 7">
              <a:extLst>
                <a:ext uri="{FF2B5EF4-FFF2-40B4-BE49-F238E27FC236}">
                  <a16:creationId xmlns:a16="http://schemas.microsoft.com/office/drawing/2014/main" id="{54A80B4E-49CB-4B33-A93A-3D9E5D6DCB4A}"/>
                </a:ext>
              </a:extLst>
            </p:cNvPr>
            <p:cNvSpPr txBox="1"/>
            <p:nvPr/>
          </p:nvSpPr>
          <p:spPr>
            <a:xfrm>
              <a:off x="837145" y="2853092"/>
              <a:ext cx="74601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There are different ways in which we can achieve this feeling.</a:t>
              </a:r>
            </a:p>
          </p:txBody>
        </p:sp>
      </p:grpSp>
      <p:grpSp>
        <p:nvGrpSpPr>
          <p:cNvPr id="20" name="Group 19">
            <a:extLst>
              <a:ext uri="{FF2B5EF4-FFF2-40B4-BE49-F238E27FC236}">
                <a16:creationId xmlns:a16="http://schemas.microsoft.com/office/drawing/2014/main" id="{DCBFDF0A-A9DC-4F6C-8D2A-234F847AAC02}"/>
              </a:ext>
            </a:extLst>
          </p:cNvPr>
          <p:cNvGrpSpPr/>
          <p:nvPr/>
        </p:nvGrpSpPr>
        <p:grpSpPr>
          <a:xfrm>
            <a:off x="688348" y="3328381"/>
            <a:ext cx="7767303" cy="623028"/>
            <a:chOff x="688348" y="3382036"/>
            <a:chExt cx="7767303" cy="623028"/>
          </a:xfrm>
        </p:grpSpPr>
        <p:sp>
          <p:nvSpPr>
            <p:cNvPr id="15" name="Rectangle 14">
              <a:extLst>
                <a:ext uri="{FF2B5EF4-FFF2-40B4-BE49-F238E27FC236}">
                  <a16:creationId xmlns:a16="http://schemas.microsoft.com/office/drawing/2014/main" id="{43CE833E-E055-4040-BF5B-2373638A923C}"/>
                </a:ext>
              </a:extLst>
            </p:cNvPr>
            <p:cNvSpPr/>
            <p:nvPr/>
          </p:nvSpPr>
          <p:spPr>
            <a:xfrm>
              <a:off x="688348" y="3382036"/>
              <a:ext cx="7767303" cy="623028"/>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9" name="TextBox 8">
              <a:extLst>
                <a:ext uri="{FF2B5EF4-FFF2-40B4-BE49-F238E27FC236}">
                  <a16:creationId xmlns:a16="http://schemas.microsoft.com/office/drawing/2014/main" id="{A9F206DA-DCA1-4362-A6C0-E7FFDBD62E1E}"/>
                </a:ext>
              </a:extLst>
            </p:cNvPr>
            <p:cNvSpPr txBox="1"/>
            <p:nvPr/>
          </p:nvSpPr>
          <p:spPr>
            <a:xfrm>
              <a:off x="837145" y="3401163"/>
              <a:ext cx="5751079"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We can address our worries and concerns to try and make them feel less important.</a:t>
              </a:r>
            </a:p>
          </p:txBody>
        </p:sp>
      </p:grpSp>
      <p:grpSp>
        <p:nvGrpSpPr>
          <p:cNvPr id="21" name="Group 20">
            <a:extLst>
              <a:ext uri="{FF2B5EF4-FFF2-40B4-BE49-F238E27FC236}">
                <a16:creationId xmlns:a16="http://schemas.microsoft.com/office/drawing/2014/main" id="{BDB1D651-063D-41A1-81E6-812184866A21}"/>
              </a:ext>
            </a:extLst>
          </p:cNvPr>
          <p:cNvGrpSpPr/>
          <p:nvPr/>
        </p:nvGrpSpPr>
        <p:grpSpPr>
          <a:xfrm>
            <a:off x="683583" y="4090107"/>
            <a:ext cx="7767303" cy="643844"/>
            <a:chOff x="683583" y="4150452"/>
            <a:chExt cx="7767303" cy="643844"/>
          </a:xfrm>
        </p:grpSpPr>
        <p:sp>
          <p:nvSpPr>
            <p:cNvPr id="16" name="Rectangle 15">
              <a:extLst>
                <a:ext uri="{FF2B5EF4-FFF2-40B4-BE49-F238E27FC236}">
                  <a16:creationId xmlns:a16="http://schemas.microsoft.com/office/drawing/2014/main" id="{7E45EECD-E42D-4149-9CA9-2DFBD77854FF}"/>
                </a:ext>
              </a:extLst>
            </p:cNvPr>
            <p:cNvSpPr/>
            <p:nvPr/>
          </p:nvSpPr>
          <p:spPr>
            <a:xfrm>
              <a:off x="683583" y="4150452"/>
              <a:ext cx="7767303" cy="643844"/>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0" name="TextBox 9">
              <a:extLst>
                <a:ext uri="{FF2B5EF4-FFF2-40B4-BE49-F238E27FC236}">
                  <a16:creationId xmlns:a16="http://schemas.microsoft.com/office/drawing/2014/main" id="{5D43AAAF-B6B3-4BDE-B03E-004B5B8EAAA8}"/>
                </a:ext>
              </a:extLst>
            </p:cNvPr>
            <p:cNvSpPr txBox="1"/>
            <p:nvPr/>
          </p:nvSpPr>
          <p:spPr>
            <a:xfrm>
              <a:off x="837145" y="4195454"/>
              <a:ext cx="74601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We can focus on the positive outcomes of the situation rather</a:t>
              </a:r>
              <a:br>
                <a:rPr kumimoji="0" lang="en-GB" sz="1600" b="0" i="0" u="none" strike="noStrike" kern="1200" cap="none" spc="0" normalizeH="0" baseline="0" noProof="0" dirty="0">
                  <a:ln>
                    <a:noFill/>
                  </a:ln>
                  <a:solidFill>
                    <a:srgbClr val="1C1C1C"/>
                  </a:solidFill>
                  <a:effectLst/>
                  <a:uLnTx/>
                  <a:uFillTx/>
                  <a:latin typeface="Twinkl"/>
                  <a:ea typeface="+mn-ea"/>
                  <a:cs typeface="+mn-cs"/>
                </a:rPr>
              </a:br>
              <a:r>
                <a:rPr kumimoji="0" lang="en-GB" sz="1600" b="0" i="0" u="none" strike="noStrike" kern="1200" cap="none" spc="0" normalizeH="0" baseline="0" noProof="0" dirty="0">
                  <a:ln>
                    <a:noFill/>
                  </a:ln>
                  <a:solidFill>
                    <a:srgbClr val="1C1C1C"/>
                  </a:solidFill>
                  <a:effectLst/>
                  <a:uLnTx/>
                  <a:uFillTx/>
                  <a:latin typeface="Twinkl"/>
                  <a:ea typeface="+mn-ea"/>
                  <a:cs typeface="+mn-cs"/>
                </a:rPr>
                <a:t>than our nerves.</a:t>
              </a:r>
            </a:p>
          </p:txBody>
        </p:sp>
      </p:grpSp>
      <p:grpSp>
        <p:nvGrpSpPr>
          <p:cNvPr id="22" name="Group 21">
            <a:extLst>
              <a:ext uri="{FF2B5EF4-FFF2-40B4-BE49-F238E27FC236}">
                <a16:creationId xmlns:a16="http://schemas.microsoft.com/office/drawing/2014/main" id="{E677CD97-DC01-4945-9DE6-7238973CC200}"/>
              </a:ext>
            </a:extLst>
          </p:cNvPr>
          <p:cNvGrpSpPr/>
          <p:nvPr/>
        </p:nvGrpSpPr>
        <p:grpSpPr>
          <a:xfrm>
            <a:off x="683583" y="4872650"/>
            <a:ext cx="7767303" cy="428558"/>
            <a:chOff x="683583" y="4724398"/>
            <a:chExt cx="7767303" cy="428558"/>
          </a:xfrm>
        </p:grpSpPr>
        <p:sp>
          <p:nvSpPr>
            <p:cNvPr id="17" name="Rectangle 16">
              <a:extLst>
                <a:ext uri="{FF2B5EF4-FFF2-40B4-BE49-F238E27FC236}">
                  <a16:creationId xmlns:a16="http://schemas.microsoft.com/office/drawing/2014/main" id="{5A1316F6-A717-41BC-8D4E-4439A9D6DA27}"/>
                </a:ext>
              </a:extLst>
            </p:cNvPr>
            <p:cNvSpPr/>
            <p:nvPr/>
          </p:nvSpPr>
          <p:spPr>
            <a:xfrm>
              <a:off x="683583" y="4724398"/>
              <a:ext cx="7767303" cy="428558"/>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1" name="TextBox 10">
              <a:extLst>
                <a:ext uri="{FF2B5EF4-FFF2-40B4-BE49-F238E27FC236}">
                  <a16:creationId xmlns:a16="http://schemas.microsoft.com/office/drawing/2014/main" id="{1A9A7CF9-08C0-4FBF-8ED9-B51D0530FCDD}"/>
                </a:ext>
              </a:extLst>
            </p:cNvPr>
            <p:cNvSpPr txBox="1"/>
            <p:nvPr/>
          </p:nvSpPr>
          <p:spPr>
            <a:xfrm>
              <a:off x="837145" y="4769400"/>
              <a:ext cx="7460180" cy="3385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We can share our thoughts and feelings with those around us.</a:t>
              </a:r>
            </a:p>
          </p:txBody>
        </p:sp>
      </p:grpSp>
      <p:grpSp>
        <p:nvGrpSpPr>
          <p:cNvPr id="3" name="Group 2">
            <a:extLst>
              <a:ext uri="{FF2B5EF4-FFF2-40B4-BE49-F238E27FC236}">
                <a16:creationId xmlns:a16="http://schemas.microsoft.com/office/drawing/2014/main" id="{DD638A71-339F-49BD-AA48-981A864EC49C}"/>
              </a:ext>
            </a:extLst>
          </p:cNvPr>
          <p:cNvGrpSpPr/>
          <p:nvPr/>
        </p:nvGrpSpPr>
        <p:grpSpPr>
          <a:xfrm>
            <a:off x="694233" y="5449848"/>
            <a:ext cx="7767303" cy="696490"/>
            <a:chOff x="694233" y="5449848"/>
            <a:chExt cx="7767303" cy="696490"/>
          </a:xfrm>
        </p:grpSpPr>
        <p:sp>
          <p:nvSpPr>
            <p:cNvPr id="18" name="Rectangle 17">
              <a:extLst>
                <a:ext uri="{FF2B5EF4-FFF2-40B4-BE49-F238E27FC236}">
                  <a16:creationId xmlns:a16="http://schemas.microsoft.com/office/drawing/2014/main" id="{EE231C3E-CA1F-49BF-B120-3ACFBCDBE7F9}"/>
                </a:ext>
              </a:extLst>
            </p:cNvPr>
            <p:cNvSpPr/>
            <p:nvPr/>
          </p:nvSpPr>
          <p:spPr>
            <a:xfrm>
              <a:off x="694233" y="5449848"/>
              <a:ext cx="7767303" cy="696490"/>
            </a:xfrm>
            <a:prstGeom prst="rect">
              <a:avLst/>
            </a:prstGeom>
            <a:solidFill>
              <a:schemeClr val="bg1"/>
            </a:solidFill>
            <a:ln w="28575">
              <a:solidFill>
                <a:srgbClr val="00A8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2" name="TextBox 11">
              <a:extLst>
                <a:ext uri="{FF2B5EF4-FFF2-40B4-BE49-F238E27FC236}">
                  <a16:creationId xmlns:a16="http://schemas.microsoft.com/office/drawing/2014/main" id="{84EE9D9C-C841-4BD2-8824-4CD33EF878BA}"/>
                </a:ext>
              </a:extLst>
            </p:cNvPr>
            <p:cNvSpPr txBox="1"/>
            <p:nvPr/>
          </p:nvSpPr>
          <p:spPr>
            <a:xfrm>
              <a:off x="837145" y="5511742"/>
              <a:ext cx="746018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Once we have used one of these strategies successfully, we will then feel much more confident the next time we are in the same situation.</a:t>
              </a:r>
            </a:p>
          </p:txBody>
        </p:sp>
      </p:grpSp>
      <p:pic>
        <p:nvPicPr>
          <p:cNvPr id="24" name="Picture 23">
            <a:extLst>
              <a:ext uri="{FF2B5EF4-FFF2-40B4-BE49-F238E27FC236}">
                <a16:creationId xmlns:a16="http://schemas.microsoft.com/office/drawing/2014/main" id="{AB4555A3-1559-452F-BEE4-834BD129F8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797"/>
          <a:stretch/>
        </p:blipFill>
        <p:spPr>
          <a:xfrm>
            <a:off x="6698711" y="3158969"/>
            <a:ext cx="1790592" cy="2142239"/>
          </a:xfrm>
          <a:prstGeom prst="rect">
            <a:avLst/>
          </a:prstGeom>
        </p:spPr>
      </p:pic>
    </p:spTree>
    <p:extLst>
      <p:ext uri="{BB962C8B-B14F-4D97-AF65-F5344CB8AC3E}">
        <p14:creationId xmlns:p14="http://schemas.microsoft.com/office/powerpoint/2010/main" val="152040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ou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ox(out)">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4725144"/>
            <a:ext cx="1569992" cy="1569992"/>
            <a:chOff x="4788025" y="4522833"/>
            <a:chExt cx="1569992" cy="1569992"/>
          </a:xfrm>
        </p:grpSpPr>
        <p:sp>
          <p:nvSpPr>
            <p:cNvPr id="4" name="Oval 3">
              <a:hlinkClick r:id="rId2" action="ppaction://hlinksldjump"/>
            </p:cNvPr>
            <p:cNvSpPr/>
            <p:nvPr/>
          </p:nvSpPr>
          <p:spPr>
            <a:xfrm>
              <a:off x="4788025" y="4522833"/>
              <a:ext cx="1569992" cy="1569992"/>
            </a:xfrm>
            <a:prstGeom prst="ellips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5" name="Rectangle 4">
              <a:hlinkClick r:id="rId2" action="ppaction://hlinksldjump"/>
            </p:cNvPr>
            <p:cNvSpPr/>
            <p:nvPr/>
          </p:nvSpPr>
          <p:spPr>
            <a:xfrm>
              <a:off x="4788025" y="5184718"/>
              <a:ext cx="1569992"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Consolidating</a:t>
              </a:r>
            </a:p>
          </p:txBody>
        </p:sp>
      </p:grpSp>
      <p:grpSp>
        <p:nvGrpSpPr>
          <p:cNvPr id="6" name="Group 5"/>
          <p:cNvGrpSpPr/>
          <p:nvPr/>
        </p:nvGrpSpPr>
        <p:grpSpPr>
          <a:xfrm>
            <a:off x="7026719" y="4725144"/>
            <a:ext cx="1577281" cy="1569992"/>
            <a:chOff x="6574042" y="4512842"/>
            <a:chExt cx="1577281" cy="1569992"/>
          </a:xfrm>
        </p:grpSpPr>
        <p:sp>
          <p:nvSpPr>
            <p:cNvPr id="7" name="Oval 6">
              <a:hlinkClick r:id="rId3" action="ppaction://hlinksldjump"/>
            </p:cNvPr>
            <p:cNvSpPr/>
            <p:nvPr/>
          </p:nvSpPr>
          <p:spPr>
            <a:xfrm>
              <a:off x="6574042" y="4512842"/>
              <a:ext cx="1569992" cy="1569992"/>
            </a:xfrm>
            <a:prstGeom prst="ellips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8" name="Rectangle 7">
              <a:hlinkClick r:id="rId3" action="ppaction://hlinksldjump"/>
            </p:cNvPr>
            <p:cNvSpPr/>
            <p:nvPr/>
          </p:nvSpPr>
          <p:spPr>
            <a:xfrm>
              <a:off x="6581331" y="5184718"/>
              <a:ext cx="1569992"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Reflecting </a:t>
              </a:r>
            </a:p>
          </p:txBody>
        </p:sp>
      </p:grpSp>
      <p:grpSp>
        <p:nvGrpSpPr>
          <p:cNvPr id="19" name="Group 18">
            <a:extLst>
              <a:ext uri="{FF2B5EF4-FFF2-40B4-BE49-F238E27FC236}">
                <a16:creationId xmlns:a16="http://schemas.microsoft.com/office/drawing/2014/main" id="{BA31309F-6620-4A5A-ADEB-AB9E601C7AE9}"/>
              </a:ext>
            </a:extLst>
          </p:cNvPr>
          <p:cNvGrpSpPr/>
          <p:nvPr/>
        </p:nvGrpSpPr>
        <p:grpSpPr>
          <a:xfrm>
            <a:off x="688348" y="1431599"/>
            <a:ext cx="7767303" cy="428558"/>
            <a:chOff x="688348" y="1431599"/>
            <a:chExt cx="7767303" cy="428558"/>
          </a:xfrm>
        </p:grpSpPr>
        <p:sp>
          <p:nvSpPr>
            <p:cNvPr id="14" name="Rectangle 13">
              <a:extLst>
                <a:ext uri="{FF2B5EF4-FFF2-40B4-BE49-F238E27FC236}">
                  <a16:creationId xmlns:a16="http://schemas.microsoft.com/office/drawing/2014/main" id="{1B55EBE7-0218-4F32-942C-54B8B1E51584}"/>
                </a:ext>
              </a:extLst>
            </p:cNvPr>
            <p:cNvSpPr/>
            <p:nvPr/>
          </p:nvSpPr>
          <p:spPr>
            <a:xfrm>
              <a:off x="688348" y="1431599"/>
              <a:ext cx="7767303" cy="428558"/>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0" name="TextBox 9">
              <a:extLst>
                <a:ext uri="{FF2B5EF4-FFF2-40B4-BE49-F238E27FC236}">
                  <a16:creationId xmlns:a16="http://schemas.microsoft.com/office/drawing/2014/main" id="{C69EBB40-283B-46B4-B36C-141B8847AC7E}"/>
                </a:ext>
              </a:extLst>
            </p:cNvPr>
            <p:cNvSpPr txBox="1"/>
            <p:nvPr/>
          </p:nvSpPr>
          <p:spPr>
            <a:xfrm>
              <a:off x="837145" y="1473201"/>
              <a:ext cx="7460180" cy="3385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Is it okay to feel shy or nervous or is this a feeling we should try and hide?</a:t>
              </a:r>
            </a:p>
          </p:txBody>
        </p:sp>
      </p:grpSp>
      <p:grpSp>
        <p:nvGrpSpPr>
          <p:cNvPr id="18" name="Group 17">
            <a:extLst>
              <a:ext uri="{FF2B5EF4-FFF2-40B4-BE49-F238E27FC236}">
                <a16:creationId xmlns:a16="http://schemas.microsoft.com/office/drawing/2014/main" id="{E5949C96-3052-415C-8746-C0B622A3E208}"/>
              </a:ext>
            </a:extLst>
          </p:cNvPr>
          <p:cNvGrpSpPr/>
          <p:nvPr/>
        </p:nvGrpSpPr>
        <p:grpSpPr>
          <a:xfrm>
            <a:off x="683583" y="1968606"/>
            <a:ext cx="7767303" cy="428558"/>
            <a:chOff x="683583" y="1968606"/>
            <a:chExt cx="7767303" cy="428558"/>
          </a:xfrm>
        </p:grpSpPr>
        <p:sp>
          <p:nvSpPr>
            <p:cNvPr id="15" name="Rectangle 14">
              <a:extLst>
                <a:ext uri="{FF2B5EF4-FFF2-40B4-BE49-F238E27FC236}">
                  <a16:creationId xmlns:a16="http://schemas.microsoft.com/office/drawing/2014/main" id="{E4A1049D-E294-4B9A-8DB1-0956FAE4C54F}"/>
                </a:ext>
              </a:extLst>
            </p:cNvPr>
            <p:cNvSpPr/>
            <p:nvPr/>
          </p:nvSpPr>
          <p:spPr>
            <a:xfrm>
              <a:off x="683583" y="1968606"/>
              <a:ext cx="7767303" cy="428558"/>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1" name="TextBox 10">
              <a:extLst>
                <a:ext uri="{FF2B5EF4-FFF2-40B4-BE49-F238E27FC236}">
                  <a16:creationId xmlns:a16="http://schemas.microsoft.com/office/drawing/2014/main" id="{CD683E95-C52B-4DED-B99B-3D3466553A83}"/>
                </a:ext>
              </a:extLst>
            </p:cNvPr>
            <p:cNvSpPr txBox="1"/>
            <p:nvPr/>
          </p:nvSpPr>
          <p:spPr>
            <a:xfrm>
              <a:off x="837391" y="2003296"/>
              <a:ext cx="7460180" cy="3385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Discuss this in your groups and then share your thoughts with the class.</a:t>
              </a:r>
            </a:p>
          </p:txBody>
        </p:sp>
      </p:grpSp>
      <p:sp>
        <p:nvSpPr>
          <p:cNvPr id="12" name="TextBox 11">
            <a:extLst>
              <a:ext uri="{FF2B5EF4-FFF2-40B4-BE49-F238E27FC236}">
                <a16:creationId xmlns:a16="http://schemas.microsoft.com/office/drawing/2014/main" id="{16666220-51FC-40C2-BCDD-7CF566D9C237}"/>
              </a:ext>
            </a:extLst>
          </p:cNvPr>
          <p:cNvSpPr txBox="1"/>
          <p:nvPr/>
        </p:nvSpPr>
        <p:spPr>
          <a:xfrm>
            <a:off x="837145" y="2501710"/>
            <a:ext cx="74601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It is important that we recognise that people do feel nervous and shy. It is important that we understand that these feelings are natural and normal. We can then better understand how others are behaving around us and not judge their behaviour. It can also help us to talk to others about their </a:t>
            </a:r>
            <a:r>
              <a:rPr kumimoji="0" lang="en-GB" sz="1600" b="0" i="0" u="none" strike="noStrike" kern="1200" cap="none" spc="0" normalizeH="0" baseline="0" noProof="0">
                <a:ln>
                  <a:noFill/>
                </a:ln>
                <a:solidFill>
                  <a:srgbClr val="1C1C1C"/>
                </a:solidFill>
                <a:effectLst/>
                <a:uLnTx/>
                <a:uFillTx/>
                <a:latin typeface="Twinkl"/>
                <a:ea typeface="+mn-ea"/>
                <a:cs typeface="+mn-cs"/>
              </a:rPr>
              <a:t>feelings which </a:t>
            </a:r>
            <a:r>
              <a:rPr kumimoji="0" lang="en-GB" sz="1600" b="0" i="0" u="none" strike="noStrike" kern="1200" cap="none" spc="0" normalizeH="0" baseline="0" noProof="0" dirty="0">
                <a:ln>
                  <a:noFill/>
                </a:ln>
                <a:solidFill>
                  <a:srgbClr val="1C1C1C"/>
                </a:solidFill>
                <a:effectLst/>
                <a:uLnTx/>
                <a:uFillTx/>
                <a:latin typeface="Twinkl"/>
                <a:ea typeface="+mn-ea"/>
                <a:cs typeface="+mn-cs"/>
              </a:rPr>
              <a:t>enables us to support and help them.</a:t>
            </a:r>
          </a:p>
        </p:txBody>
      </p:sp>
      <p:grpSp>
        <p:nvGrpSpPr>
          <p:cNvPr id="17" name="Group 16">
            <a:extLst>
              <a:ext uri="{FF2B5EF4-FFF2-40B4-BE49-F238E27FC236}">
                <a16:creationId xmlns:a16="http://schemas.microsoft.com/office/drawing/2014/main" id="{71C45606-14FA-4686-BB9A-4281417B9152}"/>
              </a:ext>
            </a:extLst>
          </p:cNvPr>
          <p:cNvGrpSpPr/>
          <p:nvPr/>
        </p:nvGrpSpPr>
        <p:grpSpPr>
          <a:xfrm>
            <a:off x="683583" y="3933056"/>
            <a:ext cx="7767303" cy="648982"/>
            <a:chOff x="683583" y="4005064"/>
            <a:chExt cx="7767303" cy="648982"/>
          </a:xfrm>
        </p:grpSpPr>
        <p:sp>
          <p:nvSpPr>
            <p:cNvPr id="16" name="Rectangle 15">
              <a:extLst>
                <a:ext uri="{FF2B5EF4-FFF2-40B4-BE49-F238E27FC236}">
                  <a16:creationId xmlns:a16="http://schemas.microsoft.com/office/drawing/2014/main" id="{64F47469-E4C4-493B-9A84-1C2F0DCE1B7F}"/>
                </a:ext>
              </a:extLst>
            </p:cNvPr>
            <p:cNvSpPr/>
            <p:nvPr/>
          </p:nvSpPr>
          <p:spPr>
            <a:xfrm>
              <a:off x="683583" y="4005064"/>
              <a:ext cx="7767303" cy="648982"/>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3" name="TextBox 12">
              <a:extLst>
                <a:ext uri="{FF2B5EF4-FFF2-40B4-BE49-F238E27FC236}">
                  <a16:creationId xmlns:a16="http://schemas.microsoft.com/office/drawing/2014/main" id="{88BDFA9A-5733-4F90-81F7-C3736E199D1A}"/>
                </a:ext>
              </a:extLst>
            </p:cNvPr>
            <p:cNvSpPr txBox="1"/>
            <p:nvPr/>
          </p:nvSpPr>
          <p:spPr>
            <a:xfrm>
              <a:off x="837145" y="4032546"/>
              <a:ext cx="746018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Accepting our own shyness means we can address it and then, with support, make choices that will help us feel more confident. </a:t>
              </a:r>
            </a:p>
          </p:txBody>
        </p:sp>
      </p:grpSp>
      <p:sp>
        <p:nvSpPr>
          <p:cNvPr id="2" name="Title 1"/>
          <p:cNvSpPr>
            <a:spLocks noGrp="1"/>
          </p:cNvSpPr>
          <p:nvPr>
            <p:ph type="title"/>
          </p:nvPr>
        </p:nvSpPr>
        <p:spPr/>
        <p:txBody>
          <a:bodyPr/>
          <a:lstStyle/>
          <a:p>
            <a:r>
              <a:rPr lang="en-GB" b="1" dirty="0"/>
              <a:t>Mind over Matter</a:t>
            </a:r>
          </a:p>
        </p:txBody>
      </p:sp>
      <p:pic>
        <p:nvPicPr>
          <p:cNvPr id="9" name="Group Work">
            <a:extLst>
              <a:ext uri="{FF2B5EF4-FFF2-40B4-BE49-F238E27FC236}">
                <a16:creationId xmlns:a16="http://schemas.microsoft.com/office/drawing/2014/main" id="{3874F37A-C9EF-40E1-9C7C-A0598C2AF0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21" name="Picture 20">
            <a:extLst>
              <a:ext uri="{FF2B5EF4-FFF2-40B4-BE49-F238E27FC236}">
                <a16:creationId xmlns:a16="http://schemas.microsoft.com/office/drawing/2014/main" id="{2824E8C7-7E89-4848-A687-30E6F05F46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0018"/>
          <a:stretch/>
        </p:blipFill>
        <p:spPr>
          <a:xfrm>
            <a:off x="2955394" y="4698690"/>
            <a:ext cx="3233212" cy="1680416"/>
          </a:xfrm>
          <a:prstGeom prst="rect">
            <a:avLst/>
          </a:prstGeom>
        </p:spPr>
      </p:pic>
    </p:spTree>
    <p:extLst>
      <p:ext uri="{BB962C8B-B14F-4D97-AF65-F5344CB8AC3E}">
        <p14:creationId xmlns:p14="http://schemas.microsoft.com/office/powerpoint/2010/main" val="84762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Consolidating</a:t>
            </a:r>
          </a:p>
        </p:txBody>
      </p:sp>
    </p:spTree>
    <p:extLst>
      <p:ext uri="{BB962C8B-B14F-4D97-AF65-F5344CB8AC3E}">
        <p14:creationId xmlns:p14="http://schemas.microsoft.com/office/powerpoint/2010/main" val="2158381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5F8C8E-F349-43EC-9D28-1DC6A58B4B04}"/>
              </a:ext>
            </a:extLst>
          </p:cNvPr>
          <p:cNvSpPr txBox="1"/>
          <p:nvPr/>
        </p:nvSpPr>
        <p:spPr>
          <a:xfrm>
            <a:off x="837145" y="3675263"/>
            <a:ext cx="746018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You can decorate your mask with words, phrases and pictures which will help you to feel confident and believe in yourself. This will be very unique to you but you may wish to include things such as:</a:t>
            </a:r>
          </a:p>
        </p:txBody>
      </p:sp>
      <p:sp>
        <p:nvSpPr>
          <p:cNvPr id="7" name="TextBox 6">
            <a:extLst>
              <a:ext uri="{FF2B5EF4-FFF2-40B4-BE49-F238E27FC236}">
                <a16:creationId xmlns:a16="http://schemas.microsoft.com/office/drawing/2014/main" id="{87AFCEA2-F9D8-47C8-83DB-F7F430FA108B}"/>
              </a:ext>
            </a:extLst>
          </p:cNvPr>
          <p:cNvSpPr txBox="1"/>
          <p:nvPr/>
        </p:nvSpPr>
        <p:spPr>
          <a:xfrm>
            <a:off x="1052005" y="5242878"/>
            <a:ext cx="16466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A8E9"/>
                </a:solidFill>
                <a:effectLst/>
                <a:uLnTx/>
                <a:uFillTx/>
                <a:latin typeface="Twinkl" pitchFamily="2" charset="77"/>
                <a:ea typeface="+mn-ea"/>
                <a:cs typeface="+mn-cs"/>
              </a:rPr>
              <a:t>trust</a:t>
            </a:r>
          </a:p>
        </p:txBody>
      </p:sp>
      <p:sp>
        <p:nvSpPr>
          <p:cNvPr id="8" name="TextBox 7">
            <a:extLst>
              <a:ext uri="{FF2B5EF4-FFF2-40B4-BE49-F238E27FC236}">
                <a16:creationId xmlns:a16="http://schemas.microsoft.com/office/drawing/2014/main" id="{B996D70F-0AD5-427E-AE52-A72E80FF18A9}"/>
              </a:ext>
            </a:extLst>
          </p:cNvPr>
          <p:cNvSpPr txBox="1"/>
          <p:nvPr/>
        </p:nvSpPr>
        <p:spPr>
          <a:xfrm>
            <a:off x="1052005" y="5733256"/>
            <a:ext cx="16466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08115"/>
                </a:solidFill>
                <a:effectLst/>
                <a:uLnTx/>
                <a:uFillTx/>
                <a:latin typeface="Twinkl" pitchFamily="2" charset="77"/>
                <a:ea typeface="+mn-ea"/>
                <a:cs typeface="+mn-cs"/>
              </a:rPr>
              <a:t>understand</a:t>
            </a:r>
          </a:p>
        </p:txBody>
      </p:sp>
      <p:sp>
        <p:nvSpPr>
          <p:cNvPr id="10" name="TextBox 9">
            <a:extLst>
              <a:ext uri="{FF2B5EF4-FFF2-40B4-BE49-F238E27FC236}">
                <a16:creationId xmlns:a16="http://schemas.microsoft.com/office/drawing/2014/main" id="{3CD1FF4B-752A-42A8-9D46-CB441676E74D}"/>
              </a:ext>
            </a:extLst>
          </p:cNvPr>
          <p:cNvSpPr txBox="1"/>
          <p:nvPr/>
        </p:nvSpPr>
        <p:spPr>
          <a:xfrm>
            <a:off x="2849793" y="5242878"/>
            <a:ext cx="16466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19542"/>
                </a:solidFill>
                <a:effectLst/>
                <a:uLnTx/>
                <a:uFillTx/>
                <a:latin typeface="Twinkl" pitchFamily="2" charset="77"/>
                <a:ea typeface="+mn-ea"/>
                <a:cs typeface="+mn-cs"/>
              </a:rPr>
              <a:t>faith</a:t>
            </a:r>
          </a:p>
        </p:txBody>
      </p:sp>
      <p:sp>
        <p:nvSpPr>
          <p:cNvPr id="11" name="TextBox 10">
            <a:extLst>
              <a:ext uri="{FF2B5EF4-FFF2-40B4-BE49-F238E27FC236}">
                <a16:creationId xmlns:a16="http://schemas.microsoft.com/office/drawing/2014/main" id="{4322F8B8-3663-43EC-B8BE-FE2F95BF7AFE}"/>
              </a:ext>
            </a:extLst>
          </p:cNvPr>
          <p:cNvSpPr txBox="1"/>
          <p:nvPr/>
        </p:nvSpPr>
        <p:spPr>
          <a:xfrm>
            <a:off x="2849793" y="5733256"/>
            <a:ext cx="16466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DB6BC"/>
                </a:solidFill>
                <a:effectLst/>
                <a:uLnTx/>
                <a:uFillTx/>
                <a:latin typeface="Twinkl" pitchFamily="2" charset="77"/>
                <a:ea typeface="+mn-ea"/>
                <a:cs typeface="+mn-cs"/>
              </a:rPr>
              <a:t>honesty</a:t>
            </a:r>
          </a:p>
        </p:txBody>
      </p:sp>
      <p:sp>
        <p:nvSpPr>
          <p:cNvPr id="13" name="TextBox 12">
            <a:extLst>
              <a:ext uri="{FF2B5EF4-FFF2-40B4-BE49-F238E27FC236}">
                <a16:creationId xmlns:a16="http://schemas.microsoft.com/office/drawing/2014/main" id="{0E094E50-1458-4F66-B844-FE576C9E6673}"/>
              </a:ext>
            </a:extLst>
          </p:cNvPr>
          <p:cNvSpPr txBox="1"/>
          <p:nvPr/>
        </p:nvSpPr>
        <p:spPr>
          <a:xfrm>
            <a:off x="4647582" y="5242878"/>
            <a:ext cx="16466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A8E9"/>
                </a:solidFill>
                <a:effectLst/>
                <a:uLnTx/>
                <a:uFillTx/>
                <a:latin typeface="Twinkl" pitchFamily="2" charset="77"/>
                <a:ea typeface="+mn-ea"/>
                <a:cs typeface="+mn-cs"/>
              </a:rPr>
              <a:t>hope</a:t>
            </a:r>
          </a:p>
        </p:txBody>
      </p:sp>
      <p:sp>
        <p:nvSpPr>
          <p:cNvPr id="14" name="TextBox 13">
            <a:extLst>
              <a:ext uri="{FF2B5EF4-FFF2-40B4-BE49-F238E27FC236}">
                <a16:creationId xmlns:a16="http://schemas.microsoft.com/office/drawing/2014/main" id="{3D8C1130-2ED7-4F95-B18B-0F00DE83F602}"/>
              </a:ext>
            </a:extLst>
          </p:cNvPr>
          <p:cNvSpPr txBox="1"/>
          <p:nvPr/>
        </p:nvSpPr>
        <p:spPr>
          <a:xfrm>
            <a:off x="4649907" y="5733256"/>
            <a:ext cx="16466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08115"/>
                </a:solidFill>
                <a:effectLst/>
                <a:uLnTx/>
                <a:uFillTx/>
                <a:latin typeface="Twinkl" pitchFamily="2" charset="77"/>
                <a:ea typeface="+mn-ea"/>
                <a:cs typeface="+mn-cs"/>
              </a:rPr>
              <a:t>friends</a:t>
            </a:r>
          </a:p>
        </p:txBody>
      </p:sp>
      <p:sp>
        <p:nvSpPr>
          <p:cNvPr id="6" name="TextBox 5">
            <a:extLst>
              <a:ext uri="{FF2B5EF4-FFF2-40B4-BE49-F238E27FC236}">
                <a16:creationId xmlns:a16="http://schemas.microsoft.com/office/drawing/2014/main" id="{F02DE14A-CDB2-47C2-9D53-5A86079EC4D8}"/>
              </a:ext>
            </a:extLst>
          </p:cNvPr>
          <p:cNvSpPr txBox="1"/>
          <p:nvPr/>
        </p:nvSpPr>
        <p:spPr>
          <a:xfrm>
            <a:off x="1052006" y="4752500"/>
            <a:ext cx="16466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E1E5A"/>
                </a:solidFill>
                <a:effectLst/>
                <a:uLnTx/>
                <a:uFillTx/>
                <a:latin typeface="Twinkl" pitchFamily="2" charset="77"/>
                <a:ea typeface="+mn-ea"/>
                <a:cs typeface="+mn-cs"/>
              </a:rPr>
              <a:t>talk to others</a:t>
            </a:r>
          </a:p>
        </p:txBody>
      </p:sp>
      <p:sp>
        <p:nvSpPr>
          <p:cNvPr id="9" name="TextBox 8">
            <a:extLst>
              <a:ext uri="{FF2B5EF4-FFF2-40B4-BE49-F238E27FC236}">
                <a16:creationId xmlns:a16="http://schemas.microsoft.com/office/drawing/2014/main" id="{C92BA551-85A5-4E24-8A12-B7B6376A5190}"/>
              </a:ext>
            </a:extLst>
          </p:cNvPr>
          <p:cNvSpPr txBox="1"/>
          <p:nvPr/>
        </p:nvSpPr>
        <p:spPr>
          <a:xfrm>
            <a:off x="2849794" y="4752500"/>
            <a:ext cx="16466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D358B"/>
                </a:solidFill>
                <a:effectLst/>
                <a:uLnTx/>
                <a:uFillTx/>
                <a:latin typeface="Twinkl" pitchFamily="2" charset="77"/>
                <a:ea typeface="+mn-ea"/>
                <a:cs typeface="+mn-cs"/>
              </a:rPr>
              <a:t>support</a:t>
            </a:r>
          </a:p>
        </p:txBody>
      </p:sp>
      <p:sp>
        <p:nvSpPr>
          <p:cNvPr id="12" name="TextBox 11">
            <a:extLst>
              <a:ext uri="{FF2B5EF4-FFF2-40B4-BE49-F238E27FC236}">
                <a16:creationId xmlns:a16="http://schemas.microsoft.com/office/drawing/2014/main" id="{0C7C99E4-101A-4696-A104-62D3C30827B3}"/>
              </a:ext>
            </a:extLst>
          </p:cNvPr>
          <p:cNvSpPr txBox="1"/>
          <p:nvPr/>
        </p:nvSpPr>
        <p:spPr>
          <a:xfrm>
            <a:off x="4647582" y="4752500"/>
            <a:ext cx="16466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E1E5A"/>
                </a:solidFill>
                <a:effectLst/>
                <a:uLnTx/>
                <a:uFillTx/>
                <a:latin typeface="Twinkl" pitchFamily="2" charset="77"/>
                <a:ea typeface="+mn-ea"/>
                <a:cs typeface="+mn-cs"/>
              </a:rPr>
              <a:t>positive</a:t>
            </a:r>
          </a:p>
        </p:txBody>
      </p:sp>
      <p:sp>
        <p:nvSpPr>
          <p:cNvPr id="18" name="TextBox 17">
            <a:extLst>
              <a:ext uri="{FF2B5EF4-FFF2-40B4-BE49-F238E27FC236}">
                <a16:creationId xmlns:a16="http://schemas.microsoft.com/office/drawing/2014/main" id="{64CAD4CC-8433-41BF-9B56-EAB49A7BAD29}"/>
              </a:ext>
            </a:extLst>
          </p:cNvPr>
          <p:cNvSpPr txBox="1"/>
          <p:nvPr/>
        </p:nvSpPr>
        <p:spPr>
          <a:xfrm>
            <a:off x="6445371" y="4752500"/>
            <a:ext cx="16466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D358B"/>
                </a:solidFill>
                <a:effectLst/>
                <a:uLnTx/>
                <a:uFillTx/>
                <a:latin typeface="Twinkl" pitchFamily="2" charset="77"/>
                <a:ea typeface="+mn-ea"/>
                <a:cs typeface="+mn-cs"/>
              </a:rPr>
              <a:t>believe</a:t>
            </a:r>
          </a:p>
        </p:txBody>
      </p:sp>
      <p:sp>
        <p:nvSpPr>
          <p:cNvPr id="19" name="TextBox 18">
            <a:extLst>
              <a:ext uri="{FF2B5EF4-FFF2-40B4-BE49-F238E27FC236}">
                <a16:creationId xmlns:a16="http://schemas.microsoft.com/office/drawing/2014/main" id="{904D90AE-A4D4-4465-991D-61FD98CD98E7}"/>
              </a:ext>
            </a:extLst>
          </p:cNvPr>
          <p:cNvSpPr txBox="1"/>
          <p:nvPr/>
        </p:nvSpPr>
        <p:spPr>
          <a:xfrm>
            <a:off x="6445370" y="5242878"/>
            <a:ext cx="16466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19542"/>
                </a:solidFill>
                <a:effectLst/>
                <a:uLnTx/>
                <a:uFillTx/>
                <a:latin typeface="Twinkl" pitchFamily="2" charset="77"/>
                <a:ea typeface="+mn-ea"/>
                <a:cs typeface="+mn-cs"/>
              </a:rPr>
              <a:t>accept</a:t>
            </a:r>
          </a:p>
        </p:txBody>
      </p:sp>
      <p:sp>
        <p:nvSpPr>
          <p:cNvPr id="20" name="TextBox 19">
            <a:extLst>
              <a:ext uri="{FF2B5EF4-FFF2-40B4-BE49-F238E27FC236}">
                <a16:creationId xmlns:a16="http://schemas.microsoft.com/office/drawing/2014/main" id="{14D72786-561F-4CC7-B348-E17886617233}"/>
              </a:ext>
            </a:extLst>
          </p:cNvPr>
          <p:cNvSpPr txBox="1"/>
          <p:nvPr/>
        </p:nvSpPr>
        <p:spPr>
          <a:xfrm>
            <a:off x="6445370" y="5733256"/>
            <a:ext cx="16466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DB6BC"/>
                </a:solidFill>
                <a:effectLst/>
                <a:uLnTx/>
                <a:uFillTx/>
                <a:latin typeface="Twinkl" pitchFamily="2" charset="77"/>
                <a:ea typeface="+mn-ea"/>
                <a:cs typeface="+mn-cs"/>
              </a:rPr>
              <a:t>truth</a:t>
            </a:r>
          </a:p>
        </p:txBody>
      </p:sp>
      <p:sp>
        <p:nvSpPr>
          <p:cNvPr id="2" name="Title 1"/>
          <p:cNvSpPr>
            <a:spLocks noGrp="1"/>
          </p:cNvSpPr>
          <p:nvPr>
            <p:ph type="title"/>
          </p:nvPr>
        </p:nvSpPr>
        <p:spPr/>
        <p:txBody>
          <a:bodyPr/>
          <a:lstStyle/>
          <a:p>
            <a:r>
              <a:rPr lang="en-GB" b="1" dirty="0"/>
              <a:t>Being Confident</a:t>
            </a:r>
          </a:p>
        </p:txBody>
      </p:sp>
      <p:pic>
        <p:nvPicPr>
          <p:cNvPr id="3" name="Individual Work">
            <a:extLst>
              <a:ext uri="{FF2B5EF4-FFF2-40B4-BE49-F238E27FC236}">
                <a16:creationId xmlns:a16="http://schemas.microsoft.com/office/drawing/2014/main" id="{F2F7FF4F-BC32-4C44-9C6A-B16257CCE7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grpSp>
        <p:nvGrpSpPr>
          <p:cNvPr id="17" name="Group 16">
            <a:extLst>
              <a:ext uri="{FF2B5EF4-FFF2-40B4-BE49-F238E27FC236}">
                <a16:creationId xmlns:a16="http://schemas.microsoft.com/office/drawing/2014/main" id="{848AF90D-4081-ED47-B8C6-63C845B72C74}"/>
              </a:ext>
            </a:extLst>
          </p:cNvPr>
          <p:cNvGrpSpPr/>
          <p:nvPr/>
        </p:nvGrpSpPr>
        <p:grpSpPr>
          <a:xfrm>
            <a:off x="837145" y="1408152"/>
            <a:ext cx="7460180" cy="2118147"/>
            <a:chOff x="837145" y="1408152"/>
            <a:chExt cx="7460180" cy="2118147"/>
          </a:xfrm>
        </p:grpSpPr>
        <p:grpSp>
          <p:nvGrpSpPr>
            <p:cNvPr id="25" name="Group 24">
              <a:extLst>
                <a:ext uri="{FF2B5EF4-FFF2-40B4-BE49-F238E27FC236}">
                  <a16:creationId xmlns:a16="http://schemas.microsoft.com/office/drawing/2014/main" id="{92D0C772-31DB-461C-8C6E-DDDDE8313D35}"/>
                </a:ext>
              </a:extLst>
            </p:cNvPr>
            <p:cNvGrpSpPr/>
            <p:nvPr/>
          </p:nvGrpSpPr>
          <p:grpSpPr>
            <a:xfrm>
              <a:off x="837145" y="1408152"/>
              <a:ext cx="7460180" cy="2118147"/>
              <a:chOff x="837145" y="1408152"/>
              <a:chExt cx="7460180" cy="2118147"/>
            </a:xfrm>
          </p:grpSpPr>
          <p:sp>
            <p:nvSpPr>
              <p:cNvPr id="22" name="Rectangle 21">
                <a:extLst>
                  <a:ext uri="{FF2B5EF4-FFF2-40B4-BE49-F238E27FC236}">
                    <a16:creationId xmlns:a16="http://schemas.microsoft.com/office/drawing/2014/main" id="{709FF3AA-D053-4A14-A795-A12557872675}"/>
                  </a:ext>
                </a:extLst>
              </p:cNvPr>
              <p:cNvSpPr/>
              <p:nvPr/>
            </p:nvSpPr>
            <p:spPr>
              <a:xfrm>
                <a:off x="837145" y="1408152"/>
                <a:ext cx="7460180" cy="2118147"/>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 name="TextBox 3">
                <a:extLst>
                  <a:ext uri="{FF2B5EF4-FFF2-40B4-BE49-F238E27FC236}">
                    <a16:creationId xmlns:a16="http://schemas.microsoft.com/office/drawing/2014/main" id="{AB9E2D63-4CB7-46B6-9811-7444022F7E04}"/>
                  </a:ext>
                </a:extLst>
              </p:cNvPr>
              <p:cNvSpPr txBox="1"/>
              <p:nvPr/>
            </p:nvSpPr>
            <p:spPr>
              <a:xfrm>
                <a:off x="1262495" y="2040517"/>
                <a:ext cx="4606361"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Using your Confidence Mask Activity Sheet, can you create your own mask to wear to enable you to feel confident?</a:t>
                </a:r>
              </a:p>
            </p:txBody>
          </p:sp>
        </p:grpSp>
        <p:pic>
          <p:nvPicPr>
            <p:cNvPr id="16" name="Picture 15" descr="A close up of a logo&#10;&#10;Description automatically generated">
              <a:extLst>
                <a:ext uri="{FF2B5EF4-FFF2-40B4-BE49-F238E27FC236}">
                  <a16:creationId xmlns:a16="http://schemas.microsoft.com/office/drawing/2014/main" id="{A906BD5D-BC2A-8642-A408-4B7A895E0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885" y="1556662"/>
              <a:ext cx="1254149" cy="1783210"/>
            </a:xfrm>
            <a:prstGeom prst="rect">
              <a:avLst/>
            </a:prstGeom>
          </p:spPr>
        </p:pic>
      </p:grpSp>
    </p:spTree>
    <p:extLst>
      <p:ext uri="{BB962C8B-B14F-4D97-AF65-F5344CB8AC3E}">
        <p14:creationId xmlns:p14="http://schemas.microsoft.com/office/powerpoint/2010/main" val="240894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3" grpId="0"/>
      <p:bldP spid="14" grpId="0"/>
      <p:bldP spid="6" grpId="0"/>
      <p:bldP spid="9" grpId="0"/>
      <p:bldP spid="12" grpId="0"/>
      <p:bldP spid="18" grpId="0"/>
      <p:bldP spid="19"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Reflecting</a:t>
            </a:r>
          </a:p>
        </p:txBody>
      </p:sp>
    </p:spTree>
    <p:extLst>
      <p:ext uri="{BB962C8B-B14F-4D97-AF65-F5344CB8AC3E}">
        <p14:creationId xmlns:p14="http://schemas.microsoft.com/office/powerpoint/2010/main" val="598684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Masks</a:t>
            </a:r>
          </a:p>
        </p:txBody>
      </p:sp>
      <p:pic>
        <p:nvPicPr>
          <p:cNvPr id="3" name="Whole Class">
            <a:extLst>
              <a:ext uri="{FF2B5EF4-FFF2-40B4-BE49-F238E27FC236}">
                <a16:creationId xmlns:a16="http://schemas.microsoft.com/office/drawing/2014/main" id="{BAF34E30-3D54-46BD-94AA-A4F222C0D4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grpSp>
        <p:nvGrpSpPr>
          <p:cNvPr id="10" name="Group 9">
            <a:extLst>
              <a:ext uri="{FF2B5EF4-FFF2-40B4-BE49-F238E27FC236}">
                <a16:creationId xmlns:a16="http://schemas.microsoft.com/office/drawing/2014/main" id="{A344930A-DB8F-4116-90F0-75FEB14DCDBA}"/>
              </a:ext>
            </a:extLst>
          </p:cNvPr>
          <p:cNvGrpSpPr/>
          <p:nvPr/>
        </p:nvGrpSpPr>
        <p:grpSpPr>
          <a:xfrm>
            <a:off x="1681737" y="1260840"/>
            <a:ext cx="2376264" cy="1592096"/>
            <a:chOff x="3379102" y="1307191"/>
            <a:chExt cx="2376264" cy="1592096"/>
          </a:xfrm>
        </p:grpSpPr>
        <p:grpSp>
          <p:nvGrpSpPr>
            <p:cNvPr id="7" name="Group 6">
              <a:extLst>
                <a:ext uri="{FF2B5EF4-FFF2-40B4-BE49-F238E27FC236}">
                  <a16:creationId xmlns:a16="http://schemas.microsoft.com/office/drawing/2014/main" id="{0FF4828A-4C50-437D-A93D-A5FCDFB818C1}"/>
                </a:ext>
              </a:extLst>
            </p:cNvPr>
            <p:cNvGrpSpPr/>
            <p:nvPr/>
          </p:nvGrpSpPr>
          <p:grpSpPr>
            <a:xfrm>
              <a:off x="3379102" y="1307191"/>
              <a:ext cx="2376264" cy="1592096"/>
              <a:chOff x="1043608" y="808225"/>
              <a:chExt cx="2686866" cy="1800200"/>
            </a:xfrm>
          </p:grpSpPr>
          <p:sp>
            <p:nvSpPr>
              <p:cNvPr id="8" name="Thought Bubble: Cloud 7">
                <a:extLst>
                  <a:ext uri="{FF2B5EF4-FFF2-40B4-BE49-F238E27FC236}">
                    <a16:creationId xmlns:a16="http://schemas.microsoft.com/office/drawing/2014/main" id="{B67B0AE8-651A-4BD5-BF0B-7577FF7E8F9E}"/>
                  </a:ext>
                </a:extLst>
              </p:cNvPr>
              <p:cNvSpPr/>
              <p:nvPr/>
            </p:nvSpPr>
            <p:spPr>
              <a:xfrm>
                <a:off x="1043608" y="808225"/>
                <a:ext cx="2686866" cy="1800200"/>
              </a:xfrm>
              <a:prstGeom prst="cloudCallout">
                <a:avLst>
                  <a:gd name="adj1" fmla="val -71425"/>
                  <a:gd name="adj2" fmla="val -27865"/>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9" name="Freeform: Shape 8">
                <a:extLst>
                  <a:ext uri="{FF2B5EF4-FFF2-40B4-BE49-F238E27FC236}">
                    <a16:creationId xmlns:a16="http://schemas.microsoft.com/office/drawing/2014/main" id="{A766F637-7681-4342-92BE-ADCC0E410640}"/>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4" name="TextBox 3">
              <a:extLst>
                <a:ext uri="{FF2B5EF4-FFF2-40B4-BE49-F238E27FC236}">
                  <a16:creationId xmlns:a16="http://schemas.microsoft.com/office/drawing/2014/main" id="{8C33F18B-8B7F-45C1-9AB5-8E573CC3929B}"/>
                </a:ext>
              </a:extLst>
            </p:cNvPr>
            <p:cNvSpPr txBox="1"/>
            <p:nvPr/>
          </p:nvSpPr>
          <p:spPr>
            <a:xfrm>
              <a:off x="3523118" y="1641574"/>
              <a:ext cx="208823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Why are masks appropriate for today’s lesson?</a:t>
              </a:r>
            </a:p>
          </p:txBody>
        </p:sp>
      </p:grpSp>
      <p:grpSp>
        <p:nvGrpSpPr>
          <p:cNvPr id="15" name="Group 14">
            <a:extLst>
              <a:ext uri="{FF2B5EF4-FFF2-40B4-BE49-F238E27FC236}">
                <a16:creationId xmlns:a16="http://schemas.microsoft.com/office/drawing/2014/main" id="{07ECD448-2E76-47AF-8CFA-5796915EE172}"/>
              </a:ext>
            </a:extLst>
          </p:cNvPr>
          <p:cNvGrpSpPr/>
          <p:nvPr/>
        </p:nvGrpSpPr>
        <p:grpSpPr>
          <a:xfrm>
            <a:off x="688348" y="3068242"/>
            <a:ext cx="7767303" cy="1093182"/>
            <a:chOff x="688348" y="3068242"/>
            <a:chExt cx="7767303" cy="1093182"/>
          </a:xfrm>
        </p:grpSpPr>
        <p:sp>
          <p:nvSpPr>
            <p:cNvPr id="11" name="Rectangle 10">
              <a:extLst>
                <a:ext uri="{FF2B5EF4-FFF2-40B4-BE49-F238E27FC236}">
                  <a16:creationId xmlns:a16="http://schemas.microsoft.com/office/drawing/2014/main" id="{E3CE261E-ED42-43B8-8F23-9CBCBB34C671}"/>
                </a:ext>
              </a:extLst>
            </p:cNvPr>
            <p:cNvSpPr/>
            <p:nvPr/>
          </p:nvSpPr>
          <p:spPr>
            <a:xfrm>
              <a:off x="688348" y="3068242"/>
              <a:ext cx="7767303" cy="1093182"/>
            </a:xfrm>
            <a:prstGeom prst="rect">
              <a:avLst/>
            </a:prstGeom>
            <a:solidFill>
              <a:schemeClr val="bg1"/>
            </a:solidFill>
            <a:ln w="28575">
              <a:solidFill>
                <a:srgbClr val="00A8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5" name="TextBox 4">
              <a:extLst>
                <a:ext uri="{FF2B5EF4-FFF2-40B4-BE49-F238E27FC236}">
                  <a16:creationId xmlns:a16="http://schemas.microsoft.com/office/drawing/2014/main" id="{14EFD417-4B61-4EA6-B044-7C35E71BB5C1}"/>
                </a:ext>
              </a:extLst>
            </p:cNvPr>
            <p:cNvSpPr txBox="1"/>
            <p:nvPr/>
          </p:nvSpPr>
          <p:spPr>
            <a:xfrm>
              <a:off x="837145" y="3153168"/>
              <a:ext cx="746018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Sometimes we wear a confidence mask to help make the feeling become a reality. It encourages us to feel confident and makes us believe in ourselves, even when we are feeling shy or nervous.</a:t>
              </a:r>
            </a:p>
          </p:txBody>
        </p:sp>
      </p:grpSp>
      <p:grpSp>
        <p:nvGrpSpPr>
          <p:cNvPr id="16" name="Group 15">
            <a:extLst>
              <a:ext uri="{FF2B5EF4-FFF2-40B4-BE49-F238E27FC236}">
                <a16:creationId xmlns:a16="http://schemas.microsoft.com/office/drawing/2014/main" id="{516AEA7C-0C15-49C3-A36B-58A5D38916C6}"/>
              </a:ext>
            </a:extLst>
          </p:cNvPr>
          <p:cNvGrpSpPr/>
          <p:nvPr/>
        </p:nvGrpSpPr>
        <p:grpSpPr>
          <a:xfrm>
            <a:off x="683582" y="4325956"/>
            <a:ext cx="7767303" cy="1861075"/>
            <a:chOff x="683582" y="4325956"/>
            <a:chExt cx="7767303" cy="1861075"/>
          </a:xfrm>
        </p:grpSpPr>
        <p:sp>
          <p:nvSpPr>
            <p:cNvPr id="12" name="Rectangle 11">
              <a:extLst>
                <a:ext uri="{FF2B5EF4-FFF2-40B4-BE49-F238E27FC236}">
                  <a16:creationId xmlns:a16="http://schemas.microsoft.com/office/drawing/2014/main" id="{0D7A18A9-4839-42DB-9608-B14C86EAFF9E}"/>
                </a:ext>
              </a:extLst>
            </p:cNvPr>
            <p:cNvSpPr/>
            <p:nvPr/>
          </p:nvSpPr>
          <p:spPr>
            <a:xfrm>
              <a:off x="683582" y="4325956"/>
              <a:ext cx="7767303" cy="1861075"/>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6" name="TextBox 5">
              <a:extLst>
                <a:ext uri="{FF2B5EF4-FFF2-40B4-BE49-F238E27FC236}">
                  <a16:creationId xmlns:a16="http://schemas.microsoft.com/office/drawing/2014/main" id="{3D8F19B1-D9F4-4EE0-9973-79D19B6990F9}"/>
                </a:ext>
              </a:extLst>
            </p:cNvPr>
            <p:cNvSpPr txBox="1"/>
            <p:nvPr/>
          </p:nvSpPr>
          <p:spPr>
            <a:xfrm>
              <a:off x="837145" y="4379330"/>
              <a:ext cx="746018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can wear this mask even if we do not have a physical mask with us. We can create self-confidence and a positive attitude to something we know we are nervous or shy about. Our confidence draws other people to us and makes us fun to be with. We can also be confidently truthful about our nerves and shyness and then move forward with our support network.</a:t>
              </a:r>
            </a:p>
          </p:txBody>
        </p:sp>
      </p:grpSp>
      <p:pic>
        <p:nvPicPr>
          <p:cNvPr id="14" name="Picture 13">
            <a:extLst>
              <a:ext uri="{FF2B5EF4-FFF2-40B4-BE49-F238E27FC236}">
                <a16:creationId xmlns:a16="http://schemas.microsoft.com/office/drawing/2014/main" id="{1DD703EF-575E-47BD-A8F5-DD52525657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1982" y="1065914"/>
            <a:ext cx="2376265" cy="1815277"/>
          </a:xfrm>
          <a:prstGeom prst="rect">
            <a:avLst/>
          </a:prstGeom>
        </p:spPr>
      </p:pic>
    </p:spTree>
    <p:extLst>
      <p:ext uri="{BB962C8B-B14F-4D97-AF65-F5344CB8AC3E}">
        <p14:creationId xmlns:p14="http://schemas.microsoft.com/office/powerpoint/2010/main" val="340742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ou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The Big Questions</a:t>
            </a:r>
          </a:p>
        </p:txBody>
      </p:sp>
    </p:spTree>
    <p:extLst>
      <p:ext uri="{BB962C8B-B14F-4D97-AF65-F5344CB8AC3E}">
        <p14:creationId xmlns:p14="http://schemas.microsoft.com/office/powerpoint/2010/main" val="1984588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4" name="Picture 3">
            <a:extLst>
              <a:ext uri="{FF2B5EF4-FFF2-40B4-BE49-F238E27FC236}">
                <a16:creationId xmlns:a16="http://schemas.microsoft.com/office/drawing/2014/main" id="{544391A6-FAAF-43A8-B033-448937F69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412400"/>
            <a:ext cx="2880320" cy="2983638"/>
          </a:xfrm>
          <a:prstGeom prst="rect">
            <a:avLst/>
          </a:prstGeom>
        </p:spPr>
      </p:pic>
      <p:grpSp>
        <p:nvGrpSpPr>
          <p:cNvPr id="5" name="Group 4">
            <a:extLst>
              <a:ext uri="{FF2B5EF4-FFF2-40B4-BE49-F238E27FC236}">
                <a16:creationId xmlns:a16="http://schemas.microsoft.com/office/drawing/2014/main" id="{C5556C32-E546-42C2-8B8C-BCC2226B9E65}"/>
              </a:ext>
            </a:extLst>
          </p:cNvPr>
          <p:cNvGrpSpPr/>
          <p:nvPr/>
        </p:nvGrpSpPr>
        <p:grpSpPr>
          <a:xfrm>
            <a:off x="1187624" y="661352"/>
            <a:ext cx="2965265" cy="1986727"/>
            <a:chOff x="1136777" y="661885"/>
            <a:chExt cx="2965265" cy="1986727"/>
          </a:xfrm>
        </p:grpSpPr>
        <p:grpSp>
          <p:nvGrpSpPr>
            <p:cNvPr id="6" name="Group 5">
              <a:extLst>
                <a:ext uri="{FF2B5EF4-FFF2-40B4-BE49-F238E27FC236}">
                  <a16:creationId xmlns:a16="http://schemas.microsoft.com/office/drawing/2014/main" id="{793C962D-EA0E-4074-BAA6-19EA87DF9A53}"/>
                </a:ext>
              </a:extLst>
            </p:cNvPr>
            <p:cNvGrpSpPr/>
            <p:nvPr/>
          </p:nvGrpSpPr>
          <p:grpSpPr>
            <a:xfrm>
              <a:off x="1136777" y="661885"/>
              <a:ext cx="2965265" cy="1986727"/>
              <a:chOff x="1043608" y="808225"/>
              <a:chExt cx="2686866" cy="1800200"/>
            </a:xfrm>
          </p:grpSpPr>
          <p:sp>
            <p:nvSpPr>
              <p:cNvPr id="8" name="Thought Bubble: Cloud 7">
                <a:extLst>
                  <a:ext uri="{FF2B5EF4-FFF2-40B4-BE49-F238E27FC236}">
                    <a16:creationId xmlns:a16="http://schemas.microsoft.com/office/drawing/2014/main" id="{DE0D8F01-22DC-4845-9666-91FF98585D47}"/>
                  </a:ext>
                </a:extLst>
              </p:cNvPr>
              <p:cNvSpPr/>
              <p:nvPr/>
            </p:nvSpPr>
            <p:spPr>
              <a:xfrm>
                <a:off x="1043608" y="808225"/>
                <a:ext cx="2686866" cy="1800200"/>
              </a:xfrm>
              <a:prstGeom prst="cloudCallout">
                <a:avLst>
                  <a:gd name="adj1" fmla="val -15536"/>
                  <a:gd name="adj2" fmla="val 83021"/>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3EB2DFBC-713F-45CE-BEF4-C267D5FE0120}"/>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74205D8E-7EC6-4AA9-B5F4-94387B1B807E}"/>
                </a:ext>
              </a:extLst>
            </p:cNvPr>
            <p:cNvSpPr txBox="1"/>
            <p:nvPr/>
          </p:nvSpPr>
          <p:spPr>
            <a:xfrm>
              <a:off x="1565451" y="1031066"/>
              <a:ext cx="2107916" cy="1200329"/>
            </a:xfrm>
            <a:prstGeom prst="rect">
              <a:avLst/>
            </a:prstGeom>
            <a:noFill/>
          </p:spPr>
          <p:txBody>
            <a:bodyPr wrap="square" rtlCol="0">
              <a:spAutoFit/>
            </a:bodyPr>
            <a:lstStyle/>
            <a:p>
              <a:pPr algn="ctr"/>
              <a:r>
                <a:rPr lang="en-GB" dirty="0">
                  <a:latin typeface="Twinkl" pitchFamily="2" charset="0"/>
                </a:rPr>
                <a:t>What are some of the uncomfortable feelings that people can feel?</a:t>
              </a:r>
            </a:p>
          </p:txBody>
        </p:sp>
      </p:grpSp>
      <p:pic>
        <p:nvPicPr>
          <p:cNvPr id="10" name="Picture 9">
            <a:extLst>
              <a:ext uri="{FF2B5EF4-FFF2-40B4-BE49-F238E27FC236}">
                <a16:creationId xmlns:a16="http://schemas.microsoft.com/office/drawing/2014/main" id="{C9B6DE34-31D9-4AB7-839A-BB8E2F281B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262"/>
          <a:stretch/>
        </p:blipFill>
        <p:spPr>
          <a:xfrm>
            <a:off x="6372200" y="3212977"/>
            <a:ext cx="2448272" cy="3183062"/>
          </a:xfrm>
          <a:prstGeom prst="rect">
            <a:avLst/>
          </a:prstGeom>
        </p:spPr>
      </p:pic>
      <p:grpSp>
        <p:nvGrpSpPr>
          <p:cNvPr id="11" name="Group 10">
            <a:extLst>
              <a:ext uri="{FF2B5EF4-FFF2-40B4-BE49-F238E27FC236}">
                <a16:creationId xmlns:a16="http://schemas.microsoft.com/office/drawing/2014/main" id="{D2B1C006-D76F-4BE3-BA26-BA49D065F2E9}"/>
              </a:ext>
            </a:extLst>
          </p:cNvPr>
          <p:cNvGrpSpPr/>
          <p:nvPr/>
        </p:nvGrpSpPr>
        <p:grpSpPr>
          <a:xfrm>
            <a:off x="4463813" y="773021"/>
            <a:ext cx="2965263" cy="1986726"/>
            <a:chOff x="4285425" y="661886"/>
            <a:chExt cx="2965263" cy="1986726"/>
          </a:xfrm>
        </p:grpSpPr>
        <p:grpSp>
          <p:nvGrpSpPr>
            <p:cNvPr id="12" name="Group 11">
              <a:extLst>
                <a:ext uri="{FF2B5EF4-FFF2-40B4-BE49-F238E27FC236}">
                  <a16:creationId xmlns:a16="http://schemas.microsoft.com/office/drawing/2014/main" id="{5CE79CB8-C1D7-4008-9976-1C9A47B1E10E}"/>
                </a:ext>
              </a:extLst>
            </p:cNvPr>
            <p:cNvGrpSpPr/>
            <p:nvPr/>
          </p:nvGrpSpPr>
          <p:grpSpPr>
            <a:xfrm>
              <a:off x="4285425" y="661886"/>
              <a:ext cx="2965263" cy="1986726"/>
              <a:chOff x="1043608" y="808225"/>
              <a:chExt cx="2686866" cy="1800200"/>
            </a:xfrm>
          </p:grpSpPr>
          <p:sp>
            <p:nvSpPr>
              <p:cNvPr id="14" name="Thought Bubble: Cloud 13">
                <a:extLst>
                  <a:ext uri="{FF2B5EF4-FFF2-40B4-BE49-F238E27FC236}">
                    <a16:creationId xmlns:a16="http://schemas.microsoft.com/office/drawing/2014/main" id="{BE50FD8D-3083-435B-A5B3-BAC41FFCB6ED}"/>
                  </a:ext>
                </a:extLst>
              </p:cNvPr>
              <p:cNvSpPr/>
              <p:nvPr/>
            </p:nvSpPr>
            <p:spPr>
              <a:xfrm>
                <a:off x="1043608" y="808225"/>
                <a:ext cx="2686866" cy="1800200"/>
              </a:xfrm>
              <a:prstGeom prst="cloudCallout">
                <a:avLst>
                  <a:gd name="adj1" fmla="val 14416"/>
                  <a:gd name="adj2" fmla="val 82984"/>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6C32D52C-7D4B-413E-93E8-554BB5DBE4CE}"/>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CE413EBC-F6BF-4D4A-A453-3BD1D47228D8}"/>
                </a:ext>
              </a:extLst>
            </p:cNvPr>
            <p:cNvSpPr txBox="1"/>
            <p:nvPr/>
          </p:nvSpPr>
          <p:spPr>
            <a:xfrm>
              <a:off x="4812345" y="1332083"/>
              <a:ext cx="1970527" cy="646331"/>
            </a:xfrm>
            <a:prstGeom prst="rect">
              <a:avLst/>
            </a:prstGeom>
            <a:noFill/>
          </p:spPr>
          <p:txBody>
            <a:bodyPr wrap="square" rtlCol="0">
              <a:spAutoFit/>
            </a:bodyPr>
            <a:lstStyle/>
            <a:p>
              <a:pPr algn="ctr"/>
              <a:r>
                <a:rPr lang="en-GB" dirty="0">
                  <a:latin typeface="Twinkl" pitchFamily="2" charset="0"/>
                </a:rPr>
                <a:t>What can we do to manage them? </a:t>
              </a:r>
            </a:p>
          </p:txBody>
        </p:sp>
      </p:grpSp>
    </p:spTree>
    <p:extLst>
      <p:ext uri="{BB962C8B-B14F-4D97-AF65-F5344CB8AC3E}">
        <p14:creationId xmlns:p14="http://schemas.microsoft.com/office/powerpoint/2010/main" val="24969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4" name="Picture 3">
            <a:extLst>
              <a:ext uri="{FF2B5EF4-FFF2-40B4-BE49-F238E27FC236}">
                <a16:creationId xmlns:a16="http://schemas.microsoft.com/office/drawing/2014/main" id="{544391A6-FAAF-43A8-B033-448937F69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412400"/>
            <a:ext cx="2880320" cy="2983638"/>
          </a:xfrm>
          <a:prstGeom prst="rect">
            <a:avLst/>
          </a:prstGeom>
        </p:spPr>
      </p:pic>
      <p:grpSp>
        <p:nvGrpSpPr>
          <p:cNvPr id="5" name="Group 4">
            <a:extLst>
              <a:ext uri="{FF2B5EF4-FFF2-40B4-BE49-F238E27FC236}">
                <a16:creationId xmlns:a16="http://schemas.microsoft.com/office/drawing/2014/main" id="{C5556C32-E546-42C2-8B8C-BCC2226B9E65}"/>
              </a:ext>
            </a:extLst>
          </p:cNvPr>
          <p:cNvGrpSpPr/>
          <p:nvPr/>
        </p:nvGrpSpPr>
        <p:grpSpPr>
          <a:xfrm>
            <a:off x="1187624" y="661352"/>
            <a:ext cx="2965265" cy="1986727"/>
            <a:chOff x="1136777" y="661885"/>
            <a:chExt cx="2965265" cy="1986727"/>
          </a:xfrm>
        </p:grpSpPr>
        <p:grpSp>
          <p:nvGrpSpPr>
            <p:cNvPr id="6" name="Group 5">
              <a:extLst>
                <a:ext uri="{FF2B5EF4-FFF2-40B4-BE49-F238E27FC236}">
                  <a16:creationId xmlns:a16="http://schemas.microsoft.com/office/drawing/2014/main" id="{793C962D-EA0E-4074-BAA6-19EA87DF9A53}"/>
                </a:ext>
              </a:extLst>
            </p:cNvPr>
            <p:cNvGrpSpPr/>
            <p:nvPr/>
          </p:nvGrpSpPr>
          <p:grpSpPr>
            <a:xfrm>
              <a:off x="1136777" y="661885"/>
              <a:ext cx="2965265" cy="1986727"/>
              <a:chOff x="1043608" y="808225"/>
              <a:chExt cx="2686866" cy="1800200"/>
            </a:xfrm>
          </p:grpSpPr>
          <p:sp>
            <p:nvSpPr>
              <p:cNvPr id="8" name="Thought Bubble: Cloud 7">
                <a:extLst>
                  <a:ext uri="{FF2B5EF4-FFF2-40B4-BE49-F238E27FC236}">
                    <a16:creationId xmlns:a16="http://schemas.microsoft.com/office/drawing/2014/main" id="{DE0D8F01-22DC-4845-9666-91FF98585D47}"/>
                  </a:ext>
                </a:extLst>
              </p:cNvPr>
              <p:cNvSpPr/>
              <p:nvPr/>
            </p:nvSpPr>
            <p:spPr>
              <a:xfrm>
                <a:off x="1043608" y="808225"/>
                <a:ext cx="2686866" cy="1800200"/>
              </a:xfrm>
              <a:prstGeom prst="cloudCallout">
                <a:avLst>
                  <a:gd name="adj1" fmla="val -15536"/>
                  <a:gd name="adj2" fmla="val 83021"/>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9" name="Freeform: Shape 8">
                <a:extLst>
                  <a:ext uri="{FF2B5EF4-FFF2-40B4-BE49-F238E27FC236}">
                    <a16:creationId xmlns:a16="http://schemas.microsoft.com/office/drawing/2014/main" id="{3EB2DFBC-713F-45CE-BEF4-C267D5FE0120}"/>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7" name="TextBox 6">
              <a:extLst>
                <a:ext uri="{FF2B5EF4-FFF2-40B4-BE49-F238E27FC236}">
                  <a16:creationId xmlns:a16="http://schemas.microsoft.com/office/drawing/2014/main" id="{74205D8E-7EC6-4AA9-B5F4-94387B1B807E}"/>
                </a:ext>
              </a:extLst>
            </p:cNvPr>
            <p:cNvSpPr txBox="1"/>
            <p:nvPr/>
          </p:nvSpPr>
          <p:spPr>
            <a:xfrm>
              <a:off x="1405125" y="1193583"/>
              <a:ext cx="2428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77"/>
                  <a:ea typeface="+mn-ea"/>
                  <a:cs typeface="+mn-cs"/>
                </a:rPr>
                <a:t>What situations might make us feel nervous or shy?</a:t>
              </a:r>
            </a:p>
          </p:txBody>
        </p:sp>
      </p:grpSp>
      <p:pic>
        <p:nvPicPr>
          <p:cNvPr id="10" name="Picture 9">
            <a:extLst>
              <a:ext uri="{FF2B5EF4-FFF2-40B4-BE49-F238E27FC236}">
                <a16:creationId xmlns:a16="http://schemas.microsoft.com/office/drawing/2014/main" id="{C9B6DE34-31D9-4AB7-839A-BB8E2F281B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262"/>
          <a:stretch/>
        </p:blipFill>
        <p:spPr>
          <a:xfrm>
            <a:off x="6372200" y="3212977"/>
            <a:ext cx="2448272" cy="3183062"/>
          </a:xfrm>
          <a:prstGeom prst="rect">
            <a:avLst/>
          </a:prstGeom>
        </p:spPr>
      </p:pic>
      <p:grpSp>
        <p:nvGrpSpPr>
          <p:cNvPr id="11" name="Group 10">
            <a:extLst>
              <a:ext uri="{FF2B5EF4-FFF2-40B4-BE49-F238E27FC236}">
                <a16:creationId xmlns:a16="http://schemas.microsoft.com/office/drawing/2014/main" id="{D2B1C006-D76F-4BE3-BA26-BA49D065F2E9}"/>
              </a:ext>
            </a:extLst>
          </p:cNvPr>
          <p:cNvGrpSpPr/>
          <p:nvPr/>
        </p:nvGrpSpPr>
        <p:grpSpPr>
          <a:xfrm>
            <a:off x="4463813" y="773021"/>
            <a:ext cx="2965263" cy="1986726"/>
            <a:chOff x="4285425" y="661886"/>
            <a:chExt cx="2965263" cy="1986726"/>
          </a:xfrm>
        </p:grpSpPr>
        <p:grpSp>
          <p:nvGrpSpPr>
            <p:cNvPr id="12" name="Group 11">
              <a:extLst>
                <a:ext uri="{FF2B5EF4-FFF2-40B4-BE49-F238E27FC236}">
                  <a16:creationId xmlns:a16="http://schemas.microsoft.com/office/drawing/2014/main" id="{5CE79CB8-C1D7-4008-9976-1C9A47B1E10E}"/>
                </a:ext>
              </a:extLst>
            </p:cNvPr>
            <p:cNvGrpSpPr/>
            <p:nvPr/>
          </p:nvGrpSpPr>
          <p:grpSpPr>
            <a:xfrm>
              <a:off x="4285425" y="661886"/>
              <a:ext cx="2965263" cy="1986726"/>
              <a:chOff x="1043608" y="808225"/>
              <a:chExt cx="2686866" cy="1800200"/>
            </a:xfrm>
          </p:grpSpPr>
          <p:sp>
            <p:nvSpPr>
              <p:cNvPr id="14" name="Thought Bubble: Cloud 13">
                <a:extLst>
                  <a:ext uri="{FF2B5EF4-FFF2-40B4-BE49-F238E27FC236}">
                    <a16:creationId xmlns:a16="http://schemas.microsoft.com/office/drawing/2014/main" id="{BE50FD8D-3083-435B-A5B3-BAC41FFCB6ED}"/>
                  </a:ext>
                </a:extLst>
              </p:cNvPr>
              <p:cNvSpPr/>
              <p:nvPr/>
            </p:nvSpPr>
            <p:spPr>
              <a:xfrm>
                <a:off x="1043608" y="808225"/>
                <a:ext cx="2686866" cy="1800200"/>
              </a:xfrm>
              <a:prstGeom prst="cloudCallout">
                <a:avLst>
                  <a:gd name="adj1" fmla="val 14416"/>
                  <a:gd name="adj2" fmla="val 82984"/>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5" name="Freeform: Shape 14">
                <a:extLst>
                  <a:ext uri="{FF2B5EF4-FFF2-40B4-BE49-F238E27FC236}">
                    <a16:creationId xmlns:a16="http://schemas.microsoft.com/office/drawing/2014/main" id="{6C32D52C-7D4B-413E-93E8-554BB5DBE4CE}"/>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13" name="TextBox 12">
              <a:extLst>
                <a:ext uri="{FF2B5EF4-FFF2-40B4-BE49-F238E27FC236}">
                  <a16:creationId xmlns:a16="http://schemas.microsoft.com/office/drawing/2014/main" id="{CE413EBC-F6BF-4D4A-A453-3BD1D47228D8}"/>
                </a:ext>
              </a:extLst>
            </p:cNvPr>
            <p:cNvSpPr txBox="1"/>
            <p:nvPr/>
          </p:nvSpPr>
          <p:spPr>
            <a:xfrm>
              <a:off x="4632325" y="1169567"/>
              <a:ext cx="23305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77"/>
                  <a:ea typeface="+mn-ea"/>
                  <a:cs typeface="+mn-cs"/>
                </a:rPr>
                <a:t>How can we feel and act more confident in these situations?</a:t>
              </a:r>
            </a:p>
          </p:txBody>
        </p:sp>
      </p:grpSp>
      <p:sp>
        <p:nvSpPr>
          <p:cNvPr id="16" name="TextBox 15">
            <a:extLst>
              <a:ext uri="{FF2B5EF4-FFF2-40B4-BE49-F238E27FC236}">
                <a16:creationId xmlns:a16="http://schemas.microsoft.com/office/drawing/2014/main" id="{9FA17FE0-8B0A-4478-81E3-DD6C9ED5D79E}"/>
              </a:ext>
            </a:extLst>
          </p:cNvPr>
          <p:cNvSpPr txBox="1"/>
          <p:nvPr/>
        </p:nvSpPr>
        <p:spPr>
          <a:xfrm>
            <a:off x="2925668" y="3748257"/>
            <a:ext cx="31585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8D358B"/>
                </a:solidFill>
                <a:effectLst/>
                <a:uLnTx/>
                <a:uFillTx/>
                <a:latin typeface="Twinkl" pitchFamily="2" charset="77"/>
                <a:ea typeface="+mn-ea"/>
                <a:cs typeface="+mn-cs"/>
              </a:rPr>
              <a:t>Have any of your answers changed since the beginning of the lesson? </a:t>
            </a:r>
          </a:p>
        </p:txBody>
      </p:sp>
    </p:spTree>
    <p:extLst>
      <p:ext uri="{BB962C8B-B14F-4D97-AF65-F5344CB8AC3E}">
        <p14:creationId xmlns:p14="http://schemas.microsoft.com/office/powerpoint/2010/main" val="10747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77"/>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77"/>
                <a:ea typeface="+mj-ea"/>
                <a:cs typeface="+mj-cs"/>
              </a:rPr>
              <a:t>Aim</a:t>
            </a:r>
          </a:p>
        </p:txBody>
      </p:sp>
      <p:sp>
        <p:nvSpPr>
          <p:cNvPr id="16" name="Content Placeholder 15"/>
          <p:cNvSpPr>
            <a:spLocks noGrp="1"/>
          </p:cNvSpPr>
          <p:nvPr>
            <p:ph idx="1"/>
          </p:nvPr>
        </p:nvSpPr>
        <p:spPr/>
        <p:txBody>
          <a:bodyPr>
            <a:normAutofit/>
          </a:bodyPr>
          <a:lstStyle/>
          <a:p>
            <a:r>
              <a:rPr lang="en-GB" dirty="0"/>
              <a:t>I can understand why we sometimes feel shy or nervous and know how to manage these feelings.</a:t>
            </a:r>
          </a:p>
        </p:txBody>
      </p:sp>
      <p:sp>
        <p:nvSpPr>
          <p:cNvPr id="20" name="Content Placeholder 15"/>
          <p:cNvSpPr txBox="1">
            <a:spLocks/>
          </p:cNvSpPr>
          <p:nvPr/>
        </p:nvSpPr>
        <p:spPr>
          <a:xfrm>
            <a:off x="628650" y="3466802"/>
            <a:ext cx="7886700" cy="2656413"/>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identify situations that might make me feel shy or nervous.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discuss the impact of how we choose to respond to feeling nervous and shy.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identify strategies that might help me to feel confident and behave confidently. </a:t>
            </a:r>
          </a:p>
        </p:txBody>
      </p:sp>
    </p:spTree>
    <p:extLst>
      <p:ext uri="{BB962C8B-B14F-4D97-AF65-F5344CB8AC3E}">
        <p14:creationId xmlns:p14="http://schemas.microsoft.com/office/powerpoint/2010/main" val="1232782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1360-65BB-433A-99F5-FC053E68590F}"/>
              </a:ext>
            </a:extLst>
          </p:cNvPr>
          <p:cNvSpPr>
            <a:spLocks noGrp="1"/>
          </p:cNvSpPr>
          <p:nvPr>
            <p:ph type="title"/>
          </p:nvPr>
        </p:nvSpPr>
        <p:spPr/>
        <p:txBody>
          <a:bodyPr/>
          <a:lstStyle/>
          <a:p>
            <a:r>
              <a:rPr lang="en-GB"/>
              <a:t>Prayer</a:t>
            </a:r>
          </a:p>
        </p:txBody>
      </p:sp>
    </p:spTree>
    <p:extLst>
      <p:ext uri="{BB962C8B-B14F-4D97-AF65-F5344CB8AC3E}">
        <p14:creationId xmlns:p14="http://schemas.microsoft.com/office/powerpoint/2010/main" val="2204447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388437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Feelings</a:t>
            </a:r>
          </a:p>
        </p:txBody>
      </p:sp>
      <p:pic>
        <p:nvPicPr>
          <p:cNvPr id="3" name="Pairs">
            <a:extLst>
              <a:ext uri="{FF2B5EF4-FFF2-40B4-BE49-F238E27FC236}">
                <a16:creationId xmlns:a16="http://schemas.microsoft.com/office/drawing/2014/main" id="{61F86672-EFC6-43AA-A5CC-43934261F9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9" name="Rectangle 8">
            <a:extLst>
              <a:ext uri="{FF2B5EF4-FFF2-40B4-BE49-F238E27FC236}">
                <a16:creationId xmlns:a16="http://schemas.microsoft.com/office/drawing/2014/main" id="{600B57A8-6DD7-44BF-93CB-CF7076BCAD80}"/>
              </a:ext>
            </a:extLst>
          </p:cNvPr>
          <p:cNvSpPr/>
          <p:nvPr/>
        </p:nvSpPr>
        <p:spPr>
          <a:xfrm>
            <a:off x="791580" y="2348880"/>
            <a:ext cx="7560840" cy="37444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063DE51-2333-4B2D-A930-075D719ED172}"/>
              </a:ext>
            </a:extLst>
          </p:cNvPr>
          <p:cNvSpPr txBox="1"/>
          <p:nvPr/>
        </p:nvSpPr>
        <p:spPr>
          <a:xfrm>
            <a:off x="930831" y="1537906"/>
            <a:ext cx="7272808" cy="646331"/>
          </a:xfrm>
          <a:prstGeom prst="rect">
            <a:avLst/>
          </a:prstGeom>
          <a:noFill/>
        </p:spPr>
        <p:txBody>
          <a:bodyPr wrap="square" rtlCol="0">
            <a:spAutoFit/>
          </a:bodyPr>
          <a:lstStyle/>
          <a:p>
            <a:r>
              <a:rPr lang="en-GB" dirty="0"/>
              <a:t>We can experience a huge range of feelings even just in one day!</a:t>
            </a:r>
            <a:br>
              <a:rPr lang="en-GB" dirty="0"/>
            </a:br>
            <a:r>
              <a:rPr lang="en-GB" dirty="0"/>
              <a:t>Our feelings can be described as either comfortable or uncomfortable. </a:t>
            </a:r>
          </a:p>
        </p:txBody>
      </p:sp>
      <p:sp>
        <p:nvSpPr>
          <p:cNvPr id="5" name="TextBox 4">
            <a:extLst>
              <a:ext uri="{FF2B5EF4-FFF2-40B4-BE49-F238E27FC236}">
                <a16:creationId xmlns:a16="http://schemas.microsoft.com/office/drawing/2014/main" id="{8C314374-DD67-4513-8BBE-4E2BE4487995}"/>
              </a:ext>
            </a:extLst>
          </p:cNvPr>
          <p:cNvSpPr txBox="1"/>
          <p:nvPr/>
        </p:nvSpPr>
        <p:spPr>
          <a:xfrm>
            <a:off x="1142244" y="2962765"/>
            <a:ext cx="4289241" cy="1200329"/>
          </a:xfrm>
          <a:prstGeom prst="rect">
            <a:avLst/>
          </a:prstGeom>
          <a:noFill/>
        </p:spPr>
        <p:txBody>
          <a:bodyPr wrap="square" rtlCol="0">
            <a:spAutoFit/>
          </a:bodyPr>
          <a:lstStyle/>
          <a:p>
            <a:r>
              <a:rPr lang="en-GB" dirty="0"/>
              <a:t>Comfortable feelings are those which feel OK when we experience them. Uncomfortable feelings are those which unsettle us and do not feel OK. </a:t>
            </a:r>
          </a:p>
        </p:txBody>
      </p:sp>
      <p:sp>
        <p:nvSpPr>
          <p:cNvPr id="6" name="TextBox 5">
            <a:extLst>
              <a:ext uri="{FF2B5EF4-FFF2-40B4-BE49-F238E27FC236}">
                <a16:creationId xmlns:a16="http://schemas.microsoft.com/office/drawing/2014/main" id="{2BB279DE-2865-4023-9B3B-8348A7D8FA99}"/>
              </a:ext>
            </a:extLst>
          </p:cNvPr>
          <p:cNvSpPr txBox="1"/>
          <p:nvPr/>
        </p:nvSpPr>
        <p:spPr>
          <a:xfrm>
            <a:off x="1146855" y="4391437"/>
            <a:ext cx="4289241" cy="1200329"/>
          </a:xfrm>
          <a:prstGeom prst="rect">
            <a:avLst/>
          </a:prstGeom>
          <a:noFill/>
        </p:spPr>
        <p:txBody>
          <a:bodyPr wrap="square" rtlCol="0">
            <a:spAutoFit/>
          </a:bodyPr>
          <a:lstStyle/>
          <a:p>
            <a:r>
              <a:rPr lang="en-GB" dirty="0"/>
              <a:t>In pairs, using the Uncomfortable Feelings Activity Sheet, write down a list of any uncomfortable feelings you have experienced or heard about.</a:t>
            </a:r>
          </a:p>
        </p:txBody>
      </p:sp>
      <p:pic>
        <p:nvPicPr>
          <p:cNvPr id="11" name="Picture 10" descr="Table&#10;&#10;Description automatically generated">
            <a:extLst>
              <a:ext uri="{FF2B5EF4-FFF2-40B4-BE49-F238E27FC236}">
                <a16:creationId xmlns:a16="http://schemas.microsoft.com/office/drawing/2014/main" id="{5E6E7520-77E5-054F-B04A-6525DF763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048" y="2549975"/>
            <a:ext cx="2437352" cy="3449161"/>
          </a:xfrm>
          <a:prstGeom prst="rect">
            <a:avLst/>
          </a:prstGeom>
        </p:spPr>
      </p:pic>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Feelings</a:t>
            </a:r>
          </a:p>
        </p:txBody>
      </p:sp>
      <p:pic>
        <p:nvPicPr>
          <p:cNvPr id="3" name="Pairs">
            <a:extLst>
              <a:ext uri="{FF2B5EF4-FFF2-40B4-BE49-F238E27FC236}">
                <a16:creationId xmlns:a16="http://schemas.microsoft.com/office/drawing/2014/main" id="{61F86672-EFC6-43AA-A5CC-43934261F9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4" name="TextBox 3">
            <a:extLst>
              <a:ext uri="{FF2B5EF4-FFF2-40B4-BE49-F238E27FC236}">
                <a16:creationId xmlns:a16="http://schemas.microsoft.com/office/drawing/2014/main" id="{46E3F682-2E53-4A8B-B2A7-B6354FA27635}"/>
              </a:ext>
            </a:extLst>
          </p:cNvPr>
          <p:cNvSpPr txBox="1"/>
          <p:nvPr/>
        </p:nvSpPr>
        <p:spPr>
          <a:xfrm>
            <a:off x="899592" y="1340768"/>
            <a:ext cx="7272808" cy="369332"/>
          </a:xfrm>
          <a:prstGeom prst="rect">
            <a:avLst/>
          </a:prstGeom>
          <a:noFill/>
        </p:spPr>
        <p:txBody>
          <a:bodyPr wrap="square" rtlCol="0">
            <a:spAutoFit/>
          </a:bodyPr>
          <a:lstStyle/>
          <a:p>
            <a:pPr algn="ctr"/>
            <a:r>
              <a:rPr lang="en-GB" dirty="0">
                <a:sym typeface="Wingdings" panose="05000000000000000000" pitchFamily="2" charset="2"/>
              </a:rPr>
              <a:t>These are some of the uncomfortable feelings we may experience.</a:t>
            </a:r>
          </a:p>
        </p:txBody>
      </p:sp>
      <p:sp>
        <p:nvSpPr>
          <p:cNvPr id="13" name="TextBox 12">
            <a:extLst>
              <a:ext uri="{FF2B5EF4-FFF2-40B4-BE49-F238E27FC236}">
                <a16:creationId xmlns:a16="http://schemas.microsoft.com/office/drawing/2014/main" id="{5FF1F1C2-E24F-4FFC-A015-C7A8686D64FB}"/>
              </a:ext>
            </a:extLst>
          </p:cNvPr>
          <p:cNvSpPr txBox="1"/>
          <p:nvPr/>
        </p:nvSpPr>
        <p:spPr>
          <a:xfrm>
            <a:off x="822830" y="5423304"/>
            <a:ext cx="7565593" cy="646331"/>
          </a:xfrm>
          <a:prstGeom prst="rect">
            <a:avLst/>
          </a:prstGeom>
          <a:noFill/>
        </p:spPr>
        <p:txBody>
          <a:bodyPr wrap="square" rtlCol="0">
            <a:spAutoFit/>
          </a:bodyPr>
          <a:lstStyle/>
          <a:p>
            <a:r>
              <a:rPr lang="en-GB" dirty="0">
                <a:sym typeface="Wingdings" panose="05000000000000000000" pitchFamily="2" charset="2"/>
              </a:rPr>
              <a:t>It’s OK to feel these feelings but it is important we manage them so they don’t hurt us or other people.</a:t>
            </a:r>
          </a:p>
        </p:txBody>
      </p:sp>
      <p:grpSp>
        <p:nvGrpSpPr>
          <p:cNvPr id="35" name="Group 34">
            <a:extLst>
              <a:ext uri="{FF2B5EF4-FFF2-40B4-BE49-F238E27FC236}">
                <a16:creationId xmlns:a16="http://schemas.microsoft.com/office/drawing/2014/main" id="{15E88D88-54D0-41DC-BA40-00B22757CB40}"/>
              </a:ext>
            </a:extLst>
          </p:cNvPr>
          <p:cNvGrpSpPr/>
          <p:nvPr/>
        </p:nvGrpSpPr>
        <p:grpSpPr>
          <a:xfrm>
            <a:off x="791579" y="1923005"/>
            <a:ext cx="1656585" cy="1656585"/>
            <a:chOff x="791579" y="1923005"/>
            <a:chExt cx="1656585" cy="1656585"/>
          </a:xfrm>
        </p:grpSpPr>
        <p:sp>
          <p:nvSpPr>
            <p:cNvPr id="28" name="Oval 27">
              <a:extLst>
                <a:ext uri="{FF2B5EF4-FFF2-40B4-BE49-F238E27FC236}">
                  <a16:creationId xmlns:a16="http://schemas.microsoft.com/office/drawing/2014/main" id="{A9C8793D-06B2-4170-BF45-ED9D8E14FB16}"/>
                </a:ext>
              </a:extLst>
            </p:cNvPr>
            <p:cNvSpPr/>
            <p:nvPr/>
          </p:nvSpPr>
          <p:spPr>
            <a:xfrm>
              <a:off x="791579" y="1923005"/>
              <a:ext cx="1656585" cy="165658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9B3F65B-4BF2-4F0A-83E3-B65E066C5468}"/>
                </a:ext>
              </a:extLst>
            </p:cNvPr>
            <p:cNvSpPr txBox="1"/>
            <p:nvPr/>
          </p:nvSpPr>
          <p:spPr>
            <a:xfrm>
              <a:off x="899592" y="2051556"/>
              <a:ext cx="1440560" cy="369332"/>
            </a:xfrm>
            <a:prstGeom prst="rect">
              <a:avLst/>
            </a:prstGeom>
            <a:noFill/>
          </p:spPr>
          <p:txBody>
            <a:bodyPr wrap="square" rtlCol="0">
              <a:spAutoFit/>
            </a:bodyPr>
            <a:lstStyle/>
            <a:p>
              <a:pPr algn="ctr"/>
              <a:r>
                <a:rPr lang="en-GB" dirty="0">
                  <a:latin typeface="Twinkl" pitchFamily="2" charset="0"/>
                  <a:sym typeface="Wingdings" panose="05000000000000000000" pitchFamily="2" charset="2"/>
                </a:rPr>
                <a:t>anger</a:t>
              </a:r>
            </a:p>
          </p:txBody>
        </p:sp>
        <p:pic>
          <p:nvPicPr>
            <p:cNvPr id="15" name="Picture 14">
              <a:extLst>
                <a:ext uri="{FF2B5EF4-FFF2-40B4-BE49-F238E27FC236}">
                  <a16:creationId xmlns:a16="http://schemas.microsoft.com/office/drawing/2014/main" id="{5E893C11-CD66-4390-B9C2-1CA80621A1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736" y="2420888"/>
              <a:ext cx="956271" cy="1114991"/>
            </a:xfrm>
            <a:prstGeom prst="rect">
              <a:avLst/>
            </a:prstGeom>
          </p:spPr>
        </p:pic>
      </p:grpSp>
      <p:grpSp>
        <p:nvGrpSpPr>
          <p:cNvPr id="36" name="Group 35">
            <a:extLst>
              <a:ext uri="{FF2B5EF4-FFF2-40B4-BE49-F238E27FC236}">
                <a16:creationId xmlns:a16="http://schemas.microsoft.com/office/drawing/2014/main" id="{AFB5B939-8590-4D30-BE09-9C918FBFA89F}"/>
              </a:ext>
            </a:extLst>
          </p:cNvPr>
          <p:cNvGrpSpPr/>
          <p:nvPr/>
        </p:nvGrpSpPr>
        <p:grpSpPr>
          <a:xfrm>
            <a:off x="2735662" y="1920948"/>
            <a:ext cx="1656585" cy="1656585"/>
            <a:chOff x="2735662" y="1920948"/>
            <a:chExt cx="1656585" cy="1656585"/>
          </a:xfrm>
        </p:grpSpPr>
        <p:sp>
          <p:nvSpPr>
            <p:cNvPr id="29" name="Oval 28">
              <a:extLst>
                <a:ext uri="{FF2B5EF4-FFF2-40B4-BE49-F238E27FC236}">
                  <a16:creationId xmlns:a16="http://schemas.microsoft.com/office/drawing/2014/main" id="{59B7E9E9-2E4C-4C4B-BB53-4C3DC6715D27}"/>
                </a:ext>
              </a:extLst>
            </p:cNvPr>
            <p:cNvSpPr/>
            <p:nvPr/>
          </p:nvSpPr>
          <p:spPr>
            <a:xfrm>
              <a:off x="2735662" y="1920948"/>
              <a:ext cx="1656585" cy="165658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6B0DED0-8FDD-462F-94CA-76AA2FA38E8C}"/>
                </a:ext>
              </a:extLst>
            </p:cNvPr>
            <p:cNvSpPr txBox="1"/>
            <p:nvPr/>
          </p:nvSpPr>
          <p:spPr>
            <a:xfrm>
              <a:off x="2843675" y="2051556"/>
              <a:ext cx="1440560" cy="369332"/>
            </a:xfrm>
            <a:prstGeom prst="rect">
              <a:avLst/>
            </a:prstGeom>
            <a:noFill/>
          </p:spPr>
          <p:txBody>
            <a:bodyPr wrap="square" rtlCol="0">
              <a:spAutoFit/>
            </a:bodyPr>
            <a:lstStyle/>
            <a:p>
              <a:pPr algn="ctr"/>
              <a:r>
                <a:rPr lang="en-GB" dirty="0">
                  <a:latin typeface="Twinkl" pitchFamily="2" charset="0"/>
                  <a:sym typeface="Wingdings" panose="05000000000000000000" pitchFamily="2" charset="2"/>
                </a:rPr>
                <a:t>sadness</a:t>
              </a:r>
            </a:p>
          </p:txBody>
        </p:sp>
        <p:pic>
          <p:nvPicPr>
            <p:cNvPr id="17" name="Picture 16">
              <a:extLst>
                <a:ext uri="{FF2B5EF4-FFF2-40B4-BE49-F238E27FC236}">
                  <a16:creationId xmlns:a16="http://schemas.microsoft.com/office/drawing/2014/main" id="{2B0B81C9-8760-4BBC-83C3-A2678FBB6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1552" y="2420888"/>
              <a:ext cx="724804" cy="1114991"/>
            </a:xfrm>
            <a:prstGeom prst="rect">
              <a:avLst/>
            </a:prstGeom>
          </p:spPr>
        </p:pic>
      </p:grpSp>
      <p:grpSp>
        <p:nvGrpSpPr>
          <p:cNvPr id="38" name="Group 37">
            <a:extLst>
              <a:ext uri="{FF2B5EF4-FFF2-40B4-BE49-F238E27FC236}">
                <a16:creationId xmlns:a16="http://schemas.microsoft.com/office/drawing/2014/main" id="{947A2C39-7687-4AD5-A04F-9431280997B8}"/>
              </a:ext>
            </a:extLst>
          </p:cNvPr>
          <p:cNvGrpSpPr/>
          <p:nvPr/>
        </p:nvGrpSpPr>
        <p:grpSpPr>
          <a:xfrm>
            <a:off x="6623827" y="1916832"/>
            <a:ext cx="1656585" cy="1656585"/>
            <a:chOff x="6623827" y="1916832"/>
            <a:chExt cx="1656585" cy="1656585"/>
          </a:xfrm>
        </p:grpSpPr>
        <p:sp>
          <p:nvSpPr>
            <p:cNvPr id="31" name="Oval 30">
              <a:extLst>
                <a:ext uri="{FF2B5EF4-FFF2-40B4-BE49-F238E27FC236}">
                  <a16:creationId xmlns:a16="http://schemas.microsoft.com/office/drawing/2014/main" id="{D2697BD1-E3CD-4F32-A7CE-C909C4F808BF}"/>
                </a:ext>
              </a:extLst>
            </p:cNvPr>
            <p:cNvSpPr/>
            <p:nvPr/>
          </p:nvSpPr>
          <p:spPr>
            <a:xfrm>
              <a:off x="6623827" y="1916832"/>
              <a:ext cx="1656585" cy="165658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F14543D-74BA-41DC-80BD-A699D73E49F3}"/>
                </a:ext>
              </a:extLst>
            </p:cNvPr>
            <p:cNvSpPr txBox="1"/>
            <p:nvPr/>
          </p:nvSpPr>
          <p:spPr>
            <a:xfrm>
              <a:off x="6731840" y="2051556"/>
              <a:ext cx="1440560" cy="369332"/>
            </a:xfrm>
            <a:prstGeom prst="rect">
              <a:avLst/>
            </a:prstGeom>
            <a:noFill/>
          </p:spPr>
          <p:txBody>
            <a:bodyPr wrap="square" rtlCol="0">
              <a:spAutoFit/>
            </a:bodyPr>
            <a:lstStyle/>
            <a:p>
              <a:pPr algn="ctr"/>
              <a:r>
                <a:rPr lang="en-GB" dirty="0">
                  <a:latin typeface="Twinkl" pitchFamily="2" charset="0"/>
                  <a:sym typeface="Wingdings" panose="05000000000000000000" pitchFamily="2" charset="2"/>
                </a:rPr>
                <a:t>worry</a:t>
              </a:r>
            </a:p>
          </p:txBody>
        </p:sp>
        <p:pic>
          <p:nvPicPr>
            <p:cNvPr id="19" name="Picture 18">
              <a:extLst>
                <a:ext uri="{FF2B5EF4-FFF2-40B4-BE49-F238E27FC236}">
                  <a16:creationId xmlns:a16="http://schemas.microsoft.com/office/drawing/2014/main" id="{4D931007-3E7A-42B7-886D-E2C1D0E131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9717" y="2420888"/>
              <a:ext cx="724804" cy="1114991"/>
            </a:xfrm>
            <a:prstGeom prst="rect">
              <a:avLst/>
            </a:prstGeom>
          </p:spPr>
        </p:pic>
      </p:grpSp>
      <p:grpSp>
        <p:nvGrpSpPr>
          <p:cNvPr id="39" name="Group 38">
            <a:extLst>
              <a:ext uri="{FF2B5EF4-FFF2-40B4-BE49-F238E27FC236}">
                <a16:creationId xmlns:a16="http://schemas.microsoft.com/office/drawing/2014/main" id="{765E4247-499A-4023-A7C2-9A42690C883B}"/>
              </a:ext>
            </a:extLst>
          </p:cNvPr>
          <p:cNvGrpSpPr/>
          <p:nvPr/>
        </p:nvGrpSpPr>
        <p:grpSpPr>
          <a:xfrm>
            <a:off x="1763688" y="3573016"/>
            <a:ext cx="1656585" cy="1656585"/>
            <a:chOff x="1763688" y="3573016"/>
            <a:chExt cx="1656585" cy="1656585"/>
          </a:xfrm>
        </p:grpSpPr>
        <p:sp>
          <p:nvSpPr>
            <p:cNvPr id="32" name="Oval 31">
              <a:extLst>
                <a:ext uri="{FF2B5EF4-FFF2-40B4-BE49-F238E27FC236}">
                  <a16:creationId xmlns:a16="http://schemas.microsoft.com/office/drawing/2014/main" id="{FEB59B3B-FC47-4BF4-B2BE-EB0749466ED0}"/>
                </a:ext>
              </a:extLst>
            </p:cNvPr>
            <p:cNvSpPr/>
            <p:nvPr/>
          </p:nvSpPr>
          <p:spPr>
            <a:xfrm>
              <a:off x="1763688" y="3573016"/>
              <a:ext cx="1656585" cy="165658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E4C9192-49BC-49BC-9D04-815DE9C04F8F}"/>
                </a:ext>
              </a:extLst>
            </p:cNvPr>
            <p:cNvSpPr txBox="1"/>
            <p:nvPr/>
          </p:nvSpPr>
          <p:spPr>
            <a:xfrm>
              <a:off x="1871045" y="3682696"/>
              <a:ext cx="1440560" cy="369332"/>
            </a:xfrm>
            <a:prstGeom prst="rect">
              <a:avLst/>
            </a:prstGeom>
            <a:noFill/>
          </p:spPr>
          <p:txBody>
            <a:bodyPr wrap="square" rtlCol="0">
              <a:spAutoFit/>
            </a:bodyPr>
            <a:lstStyle/>
            <a:p>
              <a:pPr algn="ctr"/>
              <a:r>
                <a:rPr lang="en-GB" dirty="0">
                  <a:latin typeface="Twinkl" pitchFamily="2" charset="0"/>
                  <a:sym typeface="Wingdings" panose="05000000000000000000" pitchFamily="2" charset="2"/>
                </a:rPr>
                <a:t>anxiety</a:t>
              </a:r>
            </a:p>
          </p:txBody>
        </p:sp>
        <p:pic>
          <p:nvPicPr>
            <p:cNvPr id="21" name="Picture 20">
              <a:extLst>
                <a:ext uri="{FF2B5EF4-FFF2-40B4-BE49-F238E27FC236}">
                  <a16:creationId xmlns:a16="http://schemas.microsoft.com/office/drawing/2014/main" id="{E817D1A8-0B59-4962-8C69-672568A778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3190" y="4059523"/>
              <a:ext cx="956271" cy="1114991"/>
            </a:xfrm>
            <a:prstGeom prst="rect">
              <a:avLst/>
            </a:prstGeom>
          </p:spPr>
        </p:pic>
      </p:grpSp>
      <p:grpSp>
        <p:nvGrpSpPr>
          <p:cNvPr id="40" name="Group 39">
            <a:extLst>
              <a:ext uri="{FF2B5EF4-FFF2-40B4-BE49-F238E27FC236}">
                <a16:creationId xmlns:a16="http://schemas.microsoft.com/office/drawing/2014/main" id="{09693746-342A-485E-933A-B54DD327E75F}"/>
              </a:ext>
            </a:extLst>
          </p:cNvPr>
          <p:cNvGrpSpPr/>
          <p:nvPr/>
        </p:nvGrpSpPr>
        <p:grpSpPr>
          <a:xfrm>
            <a:off x="3702940" y="3573016"/>
            <a:ext cx="1656585" cy="1656585"/>
            <a:chOff x="3702940" y="3573016"/>
            <a:chExt cx="1656585" cy="1656585"/>
          </a:xfrm>
        </p:grpSpPr>
        <p:sp>
          <p:nvSpPr>
            <p:cNvPr id="33" name="Oval 32">
              <a:extLst>
                <a:ext uri="{FF2B5EF4-FFF2-40B4-BE49-F238E27FC236}">
                  <a16:creationId xmlns:a16="http://schemas.microsoft.com/office/drawing/2014/main" id="{899E7811-209F-4EBF-82D2-91C88F9D9ADE}"/>
                </a:ext>
              </a:extLst>
            </p:cNvPr>
            <p:cNvSpPr/>
            <p:nvPr/>
          </p:nvSpPr>
          <p:spPr>
            <a:xfrm>
              <a:off x="3702940" y="3573016"/>
              <a:ext cx="1656585" cy="165658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6D73A7D-E1C8-47BE-B07E-B35843B62360}"/>
                </a:ext>
              </a:extLst>
            </p:cNvPr>
            <p:cNvSpPr txBox="1"/>
            <p:nvPr/>
          </p:nvSpPr>
          <p:spPr>
            <a:xfrm>
              <a:off x="3810952" y="3682696"/>
              <a:ext cx="1440560" cy="369332"/>
            </a:xfrm>
            <a:prstGeom prst="rect">
              <a:avLst/>
            </a:prstGeom>
            <a:noFill/>
          </p:spPr>
          <p:txBody>
            <a:bodyPr wrap="square" rtlCol="0">
              <a:spAutoFit/>
            </a:bodyPr>
            <a:lstStyle/>
            <a:p>
              <a:pPr algn="ctr"/>
              <a:r>
                <a:rPr lang="en-GB" dirty="0">
                  <a:latin typeface="Twinkl" pitchFamily="2" charset="0"/>
                  <a:sym typeface="Wingdings" panose="05000000000000000000" pitchFamily="2" charset="2"/>
                </a:rPr>
                <a:t>fear</a:t>
              </a:r>
            </a:p>
          </p:txBody>
        </p:sp>
        <p:pic>
          <p:nvPicPr>
            <p:cNvPr id="23" name="Picture 22">
              <a:extLst>
                <a:ext uri="{FF2B5EF4-FFF2-40B4-BE49-F238E27FC236}">
                  <a16:creationId xmlns:a16="http://schemas.microsoft.com/office/drawing/2014/main" id="{DE46863B-53DE-41C0-9DC3-CAEC4E540D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7981" y="4059523"/>
              <a:ext cx="726502" cy="1114991"/>
            </a:xfrm>
            <a:prstGeom prst="rect">
              <a:avLst/>
            </a:prstGeom>
          </p:spPr>
        </p:pic>
      </p:grpSp>
      <p:grpSp>
        <p:nvGrpSpPr>
          <p:cNvPr id="37" name="Group 36">
            <a:extLst>
              <a:ext uri="{FF2B5EF4-FFF2-40B4-BE49-F238E27FC236}">
                <a16:creationId xmlns:a16="http://schemas.microsoft.com/office/drawing/2014/main" id="{836E1778-672E-43B8-8D39-874D1ADB4E70}"/>
              </a:ext>
            </a:extLst>
          </p:cNvPr>
          <p:cNvGrpSpPr/>
          <p:nvPr/>
        </p:nvGrpSpPr>
        <p:grpSpPr>
          <a:xfrm>
            <a:off x="4679745" y="1918890"/>
            <a:ext cx="1656585" cy="1656585"/>
            <a:chOff x="4679745" y="1918890"/>
            <a:chExt cx="1656585" cy="1656585"/>
          </a:xfrm>
        </p:grpSpPr>
        <p:sp>
          <p:nvSpPr>
            <p:cNvPr id="30" name="Oval 29">
              <a:extLst>
                <a:ext uri="{FF2B5EF4-FFF2-40B4-BE49-F238E27FC236}">
                  <a16:creationId xmlns:a16="http://schemas.microsoft.com/office/drawing/2014/main" id="{F30FBE4D-C6F6-480B-853A-0383C1DE4B86}"/>
                </a:ext>
              </a:extLst>
            </p:cNvPr>
            <p:cNvSpPr/>
            <p:nvPr/>
          </p:nvSpPr>
          <p:spPr>
            <a:xfrm>
              <a:off x="4679745" y="1918890"/>
              <a:ext cx="1656585" cy="165658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A711F13-121D-486B-9F91-0A5DC31F53CF}"/>
                </a:ext>
              </a:extLst>
            </p:cNvPr>
            <p:cNvSpPr txBox="1"/>
            <p:nvPr/>
          </p:nvSpPr>
          <p:spPr>
            <a:xfrm>
              <a:off x="4787758" y="2051556"/>
              <a:ext cx="1440560" cy="369332"/>
            </a:xfrm>
            <a:prstGeom prst="rect">
              <a:avLst/>
            </a:prstGeom>
            <a:noFill/>
          </p:spPr>
          <p:txBody>
            <a:bodyPr wrap="square" rtlCol="0">
              <a:spAutoFit/>
            </a:bodyPr>
            <a:lstStyle/>
            <a:p>
              <a:pPr algn="ctr"/>
              <a:r>
                <a:rPr lang="en-GB" dirty="0">
                  <a:latin typeface="Twinkl" pitchFamily="2" charset="0"/>
                  <a:sym typeface="Wingdings" panose="05000000000000000000" pitchFamily="2" charset="2"/>
                </a:rPr>
                <a:t>jealousy</a:t>
              </a:r>
            </a:p>
          </p:txBody>
        </p:sp>
        <p:pic>
          <p:nvPicPr>
            <p:cNvPr id="25" name="Picture 24">
              <a:extLst>
                <a:ext uri="{FF2B5EF4-FFF2-40B4-BE49-F238E27FC236}">
                  <a16:creationId xmlns:a16="http://schemas.microsoft.com/office/drawing/2014/main" id="{B5D308F3-A7DD-400E-9F97-B4F84334BC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6975" y="2421259"/>
              <a:ext cx="1002125" cy="1114620"/>
            </a:xfrm>
            <a:prstGeom prst="rect">
              <a:avLst/>
            </a:prstGeom>
          </p:spPr>
        </p:pic>
      </p:grpSp>
      <p:grpSp>
        <p:nvGrpSpPr>
          <p:cNvPr id="41" name="Group 40">
            <a:extLst>
              <a:ext uri="{FF2B5EF4-FFF2-40B4-BE49-F238E27FC236}">
                <a16:creationId xmlns:a16="http://schemas.microsoft.com/office/drawing/2014/main" id="{58EF73E2-3942-4090-87D7-9B4738F3530B}"/>
              </a:ext>
            </a:extLst>
          </p:cNvPr>
          <p:cNvGrpSpPr/>
          <p:nvPr/>
        </p:nvGrpSpPr>
        <p:grpSpPr>
          <a:xfrm>
            <a:off x="5642192" y="3573016"/>
            <a:ext cx="1656585" cy="1656585"/>
            <a:chOff x="5642192" y="3573016"/>
            <a:chExt cx="1656585" cy="1656585"/>
          </a:xfrm>
        </p:grpSpPr>
        <p:sp>
          <p:nvSpPr>
            <p:cNvPr id="34" name="Oval 33">
              <a:extLst>
                <a:ext uri="{FF2B5EF4-FFF2-40B4-BE49-F238E27FC236}">
                  <a16:creationId xmlns:a16="http://schemas.microsoft.com/office/drawing/2014/main" id="{602D12A6-5C27-4B60-858F-B8F98AC06FEB}"/>
                </a:ext>
              </a:extLst>
            </p:cNvPr>
            <p:cNvSpPr/>
            <p:nvPr/>
          </p:nvSpPr>
          <p:spPr>
            <a:xfrm>
              <a:off x="5642192" y="3573016"/>
              <a:ext cx="1656585" cy="165658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561AC2A-67D2-41FE-998E-606F906333B5}"/>
                </a:ext>
              </a:extLst>
            </p:cNvPr>
            <p:cNvSpPr txBox="1"/>
            <p:nvPr/>
          </p:nvSpPr>
          <p:spPr>
            <a:xfrm>
              <a:off x="5750406" y="3682696"/>
              <a:ext cx="1440560" cy="369332"/>
            </a:xfrm>
            <a:prstGeom prst="rect">
              <a:avLst/>
            </a:prstGeom>
            <a:noFill/>
          </p:spPr>
          <p:txBody>
            <a:bodyPr wrap="square" rtlCol="0">
              <a:spAutoFit/>
            </a:bodyPr>
            <a:lstStyle/>
            <a:p>
              <a:pPr algn="ctr"/>
              <a:r>
                <a:rPr lang="en-GB" dirty="0">
                  <a:latin typeface="Twinkl" pitchFamily="2" charset="0"/>
                  <a:sym typeface="Wingdings" panose="05000000000000000000" pitchFamily="2" charset="2"/>
                </a:rPr>
                <a:t>loneliness</a:t>
              </a:r>
            </a:p>
          </p:txBody>
        </p:sp>
        <p:pic>
          <p:nvPicPr>
            <p:cNvPr id="27" name="Picture 26">
              <a:extLst>
                <a:ext uri="{FF2B5EF4-FFF2-40B4-BE49-F238E27FC236}">
                  <a16:creationId xmlns:a16="http://schemas.microsoft.com/office/drawing/2014/main" id="{54AC460A-467E-4D12-8D76-27D697FD61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9254" y="4059522"/>
              <a:ext cx="1002459" cy="1114992"/>
            </a:xfrm>
            <a:prstGeom prst="rect">
              <a:avLst/>
            </a:prstGeom>
          </p:spPr>
        </p:pic>
      </p:grpSp>
    </p:spTree>
    <p:extLst>
      <p:ext uri="{BB962C8B-B14F-4D97-AF65-F5344CB8AC3E}">
        <p14:creationId xmlns:p14="http://schemas.microsoft.com/office/powerpoint/2010/main" val="104051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ou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circle(ou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ou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circle(ou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circle(out)">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circle(out)">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circle(out)">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716910308"/>
      </p:ext>
    </p:extLst>
  </p:cSld>
  <p:clrMapOvr>
    <a:masterClrMapping/>
  </p:clrMapOvr>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 id="{53A60B04-3F35-4B12-9676-15614EEAFFBE}" vid="{A95E2AE9-83D5-490C-8126-9547A377CD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317</TotalTime>
  <Words>3473</Words>
  <Application>Microsoft Office PowerPoint</Application>
  <PresentationFormat>On-screen Show (4:3)</PresentationFormat>
  <Paragraphs>202</Paragraphs>
  <Slides>52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Roboto</vt:lpstr>
      <vt:lpstr>Calibri</vt:lpstr>
      <vt:lpstr>Arial</vt:lpstr>
      <vt:lpstr>Twinkl</vt:lpstr>
      <vt:lpstr>Wingdings</vt:lpstr>
      <vt:lpstr>Sassoon Infant Rg</vt:lpstr>
      <vt:lpstr>Office Theme</vt:lpstr>
      <vt:lpstr>PowerPoint Presentation</vt:lpstr>
      <vt:lpstr>PowerPoint Presentation</vt:lpstr>
      <vt:lpstr>PowerPoint Presentation</vt:lpstr>
      <vt:lpstr>The Big Questions</vt:lpstr>
      <vt:lpstr>PowerPoint Presentation</vt:lpstr>
      <vt:lpstr>Reconnecting</vt:lpstr>
      <vt:lpstr>Feelings</vt:lpstr>
      <vt:lpstr>Feelings</vt:lpstr>
      <vt:lpstr>Exploring</vt:lpstr>
      <vt:lpstr>Feeling Uncomfortable</vt:lpstr>
      <vt:lpstr>Managing Feelings</vt:lpstr>
      <vt:lpstr>Managing Feelings</vt:lpstr>
      <vt:lpstr>Managing Feelings</vt:lpstr>
      <vt:lpstr>Managing Feelings</vt:lpstr>
      <vt:lpstr>Managing Feelings</vt:lpstr>
      <vt:lpstr>Seeking Support</vt:lpstr>
      <vt:lpstr>Seeking Support</vt:lpstr>
      <vt:lpstr>Managing Feelings</vt:lpstr>
      <vt:lpstr>Consolidating</vt:lpstr>
      <vt:lpstr>Putting It into Action</vt:lpstr>
      <vt:lpstr>Putting It into Action</vt:lpstr>
      <vt:lpstr>Putting It into Action</vt:lpstr>
      <vt:lpstr>Reflecting</vt:lpstr>
      <vt:lpstr>Bottling Feelings</vt:lpstr>
      <vt:lpstr>Bottling Feelings</vt:lpstr>
      <vt:lpstr>The Big Questions</vt:lpstr>
      <vt:lpstr>PowerPoint Presentation</vt:lpstr>
      <vt:lpstr>PowerPoint Presentation</vt:lpstr>
      <vt:lpstr>PowerPoint Presentation</vt:lpstr>
      <vt:lpstr>PowerPoint Presentation</vt:lpstr>
      <vt:lpstr>The Big Questions</vt:lpstr>
      <vt:lpstr>PowerPoint Presentation</vt:lpstr>
      <vt:lpstr>Reconnecting</vt:lpstr>
      <vt:lpstr>Feeling Shy and Nervous</vt:lpstr>
      <vt:lpstr>Feeling Shy and Nervous</vt:lpstr>
      <vt:lpstr>Exploring</vt:lpstr>
      <vt:lpstr>Fight or Flight</vt:lpstr>
      <vt:lpstr>Fight or Flight</vt:lpstr>
      <vt:lpstr>Fight or Flight</vt:lpstr>
      <vt:lpstr>Fight or Flight</vt:lpstr>
      <vt:lpstr>Handling Setbacks</vt:lpstr>
      <vt:lpstr>Handling Setbacks</vt:lpstr>
      <vt:lpstr>Mind over Matter</vt:lpstr>
      <vt:lpstr>Mind over Matter</vt:lpstr>
      <vt:lpstr>Consolidating</vt:lpstr>
      <vt:lpstr>Being Confident</vt:lpstr>
      <vt:lpstr>Reflecting</vt:lpstr>
      <vt:lpstr>Masks</vt:lpstr>
      <vt:lpstr>The Big Questions</vt:lpstr>
      <vt:lpstr>PowerPoint Presentation</vt:lpstr>
      <vt:lpstr>PowerPoint Presentation</vt:lpstr>
      <vt:lpstr>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Liv Robson-Hughes</dc:creator>
  <cp:lastModifiedBy>Hannah Cuddy</cp:lastModifiedBy>
  <cp:revision>55</cp:revision>
  <dcterms:created xsi:type="dcterms:W3CDTF">2019-02-13T14:16:50Z</dcterms:created>
  <dcterms:modified xsi:type="dcterms:W3CDTF">2022-11-24T21:25:42Z</dcterms:modified>
</cp:coreProperties>
</file>