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42"/>
  </p:notesMasterIdLst>
  <p:handoutMasterIdLst>
    <p:handoutMasterId r:id="rId43"/>
  </p:handoutMasterIdLst>
  <p:sldIdLst>
    <p:sldId id="305" r:id="rId3"/>
    <p:sldId id="258" r:id="rId4"/>
    <p:sldId id="263" r:id="rId5"/>
    <p:sldId id="264" r:id="rId6"/>
    <p:sldId id="294" r:id="rId7"/>
    <p:sldId id="289" r:id="rId8"/>
    <p:sldId id="295" r:id="rId9"/>
    <p:sldId id="290" r:id="rId10"/>
    <p:sldId id="309" r:id="rId11"/>
    <p:sldId id="313" r:id="rId12"/>
    <p:sldId id="310" r:id="rId13"/>
    <p:sldId id="291" r:id="rId14"/>
    <p:sldId id="297" r:id="rId15"/>
    <p:sldId id="292" r:id="rId16"/>
    <p:sldId id="311" r:id="rId17"/>
    <p:sldId id="315" r:id="rId18"/>
    <p:sldId id="316" r:id="rId19"/>
    <p:sldId id="314" r:id="rId20"/>
    <p:sldId id="293" r:id="rId21"/>
    <p:sldId id="317" r:id="rId22"/>
    <p:sldId id="312" r:id="rId23"/>
    <p:sldId id="318" r:id="rId24"/>
    <p:sldId id="319" r:id="rId25"/>
    <p:sldId id="320" r:id="rId26"/>
    <p:sldId id="321" r:id="rId27"/>
    <p:sldId id="322" r:id="rId28"/>
    <p:sldId id="323" r:id="rId29"/>
    <p:sldId id="324" r:id="rId30"/>
    <p:sldId id="296" r:id="rId31"/>
    <p:sldId id="306" r:id="rId32"/>
    <p:sldId id="325" r:id="rId33"/>
    <p:sldId id="326" r:id="rId34"/>
    <p:sldId id="327" r:id="rId35"/>
    <p:sldId id="328" r:id="rId36"/>
    <p:sldId id="298" r:id="rId37"/>
    <p:sldId id="329" r:id="rId38"/>
    <p:sldId id="330" r:id="rId39"/>
    <p:sldId id="331" r:id="rId40"/>
    <p:sldId id="332" r:id="rId41"/>
  </p:sldIdLst>
  <p:sldSz cx="9144000" cy="6858000" type="screen4x3"/>
  <p:notesSz cx="6858000" cy="9144000"/>
  <p:embeddedFontLst>
    <p:embeddedFont>
      <p:font typeface="Calibri" panose="020F0502020204030204" pitchFamily="34" charset="0"/>
      <p:regular r:id="rId44"/>
      <p:bold r:id="rId45"/>
      <p:italic r:id="rId46"/>
      <p:boldItalic r:id="rId47"/>
    </p:embeddedFont>
    <p:embeddedFont>
      <p:font typeface="Roboto" panose="020B0604020202020204" charset="0"/>
      <p:regular r:id="rId48"/>
      <p:bold r:id="rId49"/>
      <p:italic r:id="rId50"/>
      <p:boldItalic r:id="rId51"/>
    </p:embeddedFont>
    <p:embeddedFont>
      <p:font typeface="Twinkl" panose="020B0604020202020204" charset="0"/>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001"/>
    <a:srgbClr val="2DB6BC"/>
    <a:srgbClr val="8D358B"/>
    <a:srgbClr val="00A8E9"/>
    <a:srgbClr val="ACDDFC"/>
    <a:srgbClr val="F08115"/>
    <a:srgbClr val="FFFBFA"/>
    <a:srgbClr val="019542"/>
    <a:srgbClr val="DE1E5A"/>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howGuides="1">
      <p:cViewPr varScale="1">
        <p:scale>
          <a:sx n="86" d="100"/>
          <a:sy n="86" d="100"/>
        </p:scale>
        <p:origin x="1382"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24/11/2022</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24/11/2022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twinkl-lif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hyperlink" Target="https://www.twinkl.co.uk/resources/twinkl-lif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247335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741768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396408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5024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243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09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8476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6530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hyperlink" Target="https://www.pshe-association.org.uk/curriculum-and-resources/resources/programme-study-pshe-education-key-stages-1%E2%80%935"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45.png"/><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slide" Target="slide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60566" y="6464797"/>
            <a:ext cx="5022865" cy="132555"/>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LKS2 | Living in the Wider World | Diverse Britain | Tolerance and Respect | Lesson 5</a:t>
            </a:r>
            <a:endParaRPr lang="en-GB" sz="800" dirty="0">
              <a:solidFill>
                <a:srgbClr val="FFFFFF"/>
              </a:solidFill>
              <a:latin typeface="Roboto" panose="02000000000000000000" pitchFamily="2"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Roboto" panose="02000000000000000000" pitchFamily="2" charset="0"/>
                <a:cs typeface="Arial" panose="020B0604020202020204" pitchFamily="34" charset="0"/>
              </a:rPr>
              <a:t> Living in the Wider World | Diverse Britain</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04988" y="5081588"/>
            <a:ext cx="5502275" cy="7239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What did you find out?</a:t>
            </a:r>
          </a:p>
          <a:p>
            <a:pPr algn="ctr">
              <a:defRPr/>
            </a:pPr>
            <a:r>
              <a:rPr lang="en-GB" dirty="0">
                <a:solidFill>
                  <a:schemeClr val="tx1"/>
                </a:solidFill>
              </a:rPr>
              <a:t>Share your findings with the class.</a:t>
            </a:r>
          </a:p>
        </p:txBody>
      </p:sp>
      <p:sp>
        <p:nvSpPr>
          <p:cNvPr id="13" name="Title 1"/>
          <p:cNvSpPr>
            <a:spLocks noGrp="1"/>
          </p:cNvSpPr>
          <p:nvPr>
            <p:ph type="title"/>
          </p:nvPr>
        </p:nvSpPr>
        <p:spPr>
          <a:xfrm>
            <a:off x="457200" y="479425"/>
            <a:ext cx="8220075" cy="993775"/>
          </a:xfrm>
        </p:spPr>
        <p:txBody>
          <a:bodyPr/>
          <a:lstStyle/>
          <a:p>
            <a:pPr eaLnBrk="1" hangingPunct="1"/>
            <a:r>
              <a:rPr lang="en-GB" altLang="en-US"/>
              <a:t>Diverse Britain</a:t>
            </a:r>
          </a:p>
        </p:txBody>
      </p:sp>
      <p:sp>
        <p:nvSpPr>
          <p:cNvPr id="14" name="TextBox 8"/>
          <p:cNvSpPr txBox="1">
            <a:spLocks noChangeArrowheads="1"/>
          </p:cNvSpPr>
          <p:nvPr/>
        </p:nvSpPr>
        <p:spPr bwMode="auto">
          <a:xfrm>
            <a:off x="684213" y="1268413"/>
            <a:ext cx="7704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What do the data tables tell us about the diversity within Britain?</a:t>
            </a:r>
          </a:p>
        </p:txBody>
      </p:sp>
      <p:pic>
        <p:nvPicPr>
          <p:cNvPr id="15" name="Group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646113" y="1706563"/>
            <a:ext cx="7958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a:t>Look carefully at both Diversity Data Tables with your group. Using </a:t>
            </a:r>
            <a:r>
              <a:rPr lang="en-GB" altLang="en-US">
                <a:solidFill>
                  <a:schemeClr val="tx1"/>
                </a:solidFill>
              </a:rPr>
              <a:t>your coloured pens, </a:t>
            </a:r>
            <a:r>
              <a:rPr lang="en-GB" altLang="en-US"/>
              <a:t>write your answers to these questions on your piece of paper.</a:t>
            </a:r>
            <a:endParaRPr lang="en-GB" altLang="en-US">
              <a:solidFill>
                <a:schemeClr val="tx1"/>
              </a:solidFill>
            </a:endParaRPr>
          </a:p>
        </p:txBody>
      </p:sp>
      <p:sp>
        <p:nvSpPr>
          <p:cNvPr id="17" name="Rectangle 16"/>
          <p:cNvSpPr/>
          <p:nvPr/>
        </p:nvSpPr>
        <p:spPr>
          <a:xfrm>
            <a:off x="715963" y="2462213"/>
            <a:ext cx="3744912" cy="96678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defRPr/>
            </a:pPr>
            <a:r>
              <a:rPr lang="en-GB" dirty="0">
                <a:solidFill>
                  <a:schemeClr val="tx1"/>
                </a:solidFill>
              </a:rPr>
              <a:t>Which different religions can </a:t>
            </a:r>
            <a:br>
              <a:rPr lang="en-GB" dirty="0">
                <a:solidFill>
                  <a:schemeClr val="tx1"/>
                </a:solidFill>
              </a:rPr>
            </a:br>
            <a:r>
              <a:rPr lang="en-GB" dirty="0">
                <a:solidFill>
                  <a:schemeClr val="tx1"/>
                </a:solidFill>
              </a:rPr>
              <a:t>be found in Britain and other </a:t>
            </a:r>
            <a:br>
              <a:rPr lang="en-GB" dirty="0">
                <a:solidFill>
                  <a:schemeClr val="tx1"/>
                </a:solidFill>
              </a:rPr>
            </a:br>
            <a:r>
              <a:rPr lang="en-GB" dirty="0">
                <a:solidFill>
                  <a:schemeClr val="tx1"/>
                </a:solidFill>
              </a:rPr>
              <a:t>British Isles?</a:t>
            </a:r>
          </a:p>
        </p:txBody>
      </p:sp>
      <p:sp>
        <p:nvSpPr>
          <p:cNvPr id="18" name="Rectangle 17"/>
          <p:cNvSpPr/>
          <p:nvPr/>
        </p:nvSpPr>
        <p:spPr>
          <a:xfrm>
            <a:off x="4524375" y="2447925"/>
            <a:ext cx="3897313" cy="97948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defRPr/>
            </a:pPr>
            <a:r>
              <a:rPr lang="en-GB" dirty="0">
                <a:solidFill>
                  <a:schemeClr val="tx1"/>
                </a:solidFill>
              </a:rPr>
              <a:t>Which different ethnic groups </a:t>
            </a:r>
          </a:p>
          <a:p>
            <a:pPr>
              <a:defRPr/>
            </a:pPr>
            <a:r>
              <a:rPr lang="en-GB" dirty="0">
                <a:solidFill>
                  <a:schemeClr val="tx1"/>
                </a:solidFill>
              </a:rPr>
              <a:t>can be found in Britain and other British Isles?</a:t>
            </a:r>
          </a:p>
        </p:txBody>
      </p:sp>
      <p:sp>
        <p:nvSpPr>
          <p:cNvPr id="19" name="Rectangle 18"/>
          <p:cNvSpPr/>
          <p:nvPr/>
        </p:nvSpPr>
        <p:spPr>
          <a:xfrm>
            <a:off x="719138" y="3586163"/>
            <a:ext cx="3744912" cy="1079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defRPr/>
            </a:pPr>
            <a:r>
              <a:rPr lang="en-GB" dirty="0">
                <a:solidFill>
                  <a:schemeClr val="tx1"/>
                </a:solidFill>
              </a:rPr>
              <a:t>Could there be any more religions that aren’t in the data table? Why? Can you think of any?</a:t>
            </a:r>
          </a:p>
        </p:txBody>
      </p:sp>
      <p:sp>
        <p:nvSpPr>
          <p:cNvPr id="20" name="Rectangle 19"/>
          <p:cNvSpPr/>
          <p:nvPr/>
        </p:nvSpPr>
        <p:spPr>
          <a:xfrm>
            <a:off x="4524375" y="3586163"/>
            <a:ext cx="3897313" cy="1079500"/>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anchor="ctr"/>
          <a:lstStyle/>
          <a:p>
            <a:pPr>
              <a:defRPr/>
            </a:pPr>
            <a:r>
              <a:rPr lang="en-GB" dirty="0">
                <a:solidFill>
                  <a:schemeClr val="tx1"/>
                </a:solidFill>
              </a:rPr>
              <a:t>Could there be any more ethnic groups that aren’t in the data table? Why? Can you think of any?</a:t>
            </a:r>
            <a:endParaRPr lang="en-GB" dirty="0">
              <a:solidFill>
                <a:srgbClr val="FF0000"/>
              </a:solidFill>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4724400"/>
            <a:ext cx="12573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4824413"/>
            <a:ext cx="1260475"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81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6" grpId="0"/>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Merge 22"/>
          <p:cNvSpPr/>
          <p:nvPr/>
        </p:nvSpPr>
        <p:spPr>
          <a:xfrm rot="5400000">
            <a:off x="1899444" y="1986757"/>
            <a:ext cx="215900" cy="360362"/>
          </a:xfrm>
          <a:prstGeom prst="flowChartMerg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Title 1"/>
          <p:cNvSpPr>
            <a:spLocks noGrp="1"/>
          </p:cNvSpPr>
          <p:nvPr>
            <p:ph type="title"/>
          </p:nvPr>
        </p:nvSpPr>
        <p:spPr>
          <a:xfrm>
            <a:off x="223838" y="485814"/>
            <a:ext cx="8220075" cy="993775"/>
          </a:xfrm>
        </p:spPr>
        <p:txBody>
          <a:bodyPr/>
          <a:lstStyle/>
          <a:p>
            <a:r>
              <a:rPr lang="en-GB" dirty="0">
                <a:latin typeface="+mn-lt"/>
              </a:rPr>
              <a:t>The Importance of Diversity</a:t>
            </a:r>
            <a:endParaRPr lang="en-GB" altLang="en-US" dirty="0">
              <a:latin typeface="+mn-lt"/>
            </a:endParaRPr>
          </a:p>
        </p:txBody>
      </p:sp>
      <p:grpSp>
        <p:nvGrpSpPr>
          <p:cNvPr id="25" name="Group 24"/>
          <p:cNvGrpSpPr/>
          <p:nvPr/>
        </p:nvGrpSpPr>
        <p:grpSpPr>
          <a:xfrm>
            <a:off x="5031104" y="4527032"/>
            <a:ext cx="1569992" cy="1569992"/>
            <a:chOff x="4788025" y="4522833"/>
            <a:chExt cx="1569992" cy="1569992"/>
          </a:xfrm>
          <a:solidFill>
            <a:schemeClr val="accent3">
              <a:lumMod val="60000"/>
              <a:lumOff val="40000"/>
            </a:schemeClr>
          </a:solidFill>
        </p:grpSpPr>
        <p:sp>
          <p:nvSpPr>
            <p:cNvPr id="26" name="Oval 25">
              <a:hlinkClick r:id="rId2" action="ppaction://hlinksldjump"/>
            </p:cNvPr>
            <p:cNvSpPr/>
            <p:nvPr/>
          </p:nvSpPr>
          <p:spPr>
            <a:xfrm>
              <a:off x="4788025" y="4522833"/>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tx1"/>
                </a:solidFill>
              </a:endParaRPr>
            </a:p>
          </p:txBody>
        </p:sp>
        <p:sp>
          <p:nvSpPr>
            <p:cNvPr id="27" name="Rectangle 26">
              <a:hlinkClick r:id="rId2" action="ppaction://hlinksldjump"/>
            </p:cNvPr>
            <p:cNvSpPr/>
            <p:nvPr/>
          </p:nvSpPr>
          <p:spPr>
            <a:xfrm>
              <a:off x="4865821" y="5184718"/>
              <a:ext cx="1434372" cy="246221"/>
            </a:xfrm>
            <a:prstGeom prst="rect">
              <a:avLst/>
            </a:prstGeom>
            <a:noFill/>
          </p:spPr>
          <p:txBody>
            <a:bodyPr lIns="0" tIns="0" rIns="0" bIns="0">
              <a:spAutoFit/>
            </a:bodyPr>
            <a:lstStyle/>
            <a:p>
              <a:pPr algn="ctr" eaLnBrk="1" fontAlgn="auto" hangingPunct="1">
                <a:spcBef>
                  <a:spcPts val="0"/>
                </a:spcBef>
                <a:spcAft>
                  <a:spcPts val="0"/>
                </a:spcAft>
                <a:defRPr/>
              </a:pPr>
              <a:r>
                <a:rPr lang="en-GB" sz="1600" b="1" dirty="0">
                  <a:latin typeface="+mn-lt"/>
                </a:rPr>
                <a:t>Consolidating</a:t>
              </a:r>
            </a:p>
          </p:txBody>
        </p:sp>
      </p:grpSp>
      <p:sp>
        <p:nvSpPr>
          <p:cNvPr id="28" name="TextBox 8"/>
          <p:cNvSpPr txBox="1">
            <a:spLocks noChangeArrowheads="1"/>
          </p:cNvSpPr>
          <p:nvPr/>
        </p:nvSpPr>
        <p:spPr bwMode="auto">
          <a:xfrm>
            <a:off x="684213" y="1268413"/>
            <a:ext cx="7704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Why do you think diversity is important?</a:t>
            </a:r>
          </a:p>
        </p:txBody>
      </p:sp>
      <p:grpSp>
        <p:nvGrpSpPr>
          <p:cNvPr id="29" name="Group 28"/>
          <p:cNvGrpSpPr/>
          <p:nvPr/>
        </p:nvGrpSpPr>
        <p:grpSpPr>
          <a:xfrm>
            <a:off x="6818358" y="4517042"/>
            <a:ext cx="1569992" cy="1569992"/>
            <a:chOff x="6574042" y="4512842"/>
            <a:chExt cx="1569992" cy="1569992"/>
          </a:xfrm>
          <a:solidFill>
            <a:schemeClr val="accent3">
              <a:lumMod val="60000"/>
              <a:lumOff val="40000"/>
            </a:schemeClr>
          </a:solidFill>
        </p:grpSpPr>
        <p:sp>
          <p:nvSpPr>
            <p:cNvPr id="30" name="Oval 29">
              <a:hlinkClick r:id="rId3" action="ppaction://hlinksldjump"/>
            </p:cNvPr>
            <p:cNvSpPr/>
            <p:nvPr/>
          </p:nvSpPr>
          <p:spPr>
            <a:xfrm>
              <a:off x="6574042" y="4512842"/>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en-GB" sz="1600" b="1" dirty="0">
                <a:solidFill>
                  <a:schemeClr val="tx1"/>
                </a:solidFill>
              </a:endParaRPr>
            </a:p>
          </p:txBody>
        </p:sp>
        <p:sp>
          <p:nvSpPr>
            <p:cNvPr id="31" name="Rectangle 30">
              <a:hlinkClick r:id="rId3" action="ppaction://hlinksldjump"/>
            </p:cNvPr>
            <p:cNvSpPr/>
            <p:nvPr/>
          </p:nvSpPr>
          <p:spPr>
            <a:xfrm>
              <a:off x="6635448" y="5184718"/>
              <a:ext cx="1492196" cy="246221"/>
            </a:xfrm>
            <a:prstGeom prst="rect">
              <a:avLst/>
            </a:prstGeom>
            <a:noFill/>
          </p:spPr>
          <p:txBody>
            <a:bodyPr lIns="0" tIns="0" rIns="0" bIns="0">
              <a:spAutoFit/>
            </a:bodyPr>
            <a:lstStyle/>
            <a:p>
              <a:pPr algn="ctr" eaLnBrk="1" fontAlgn="auto" hangingPunct="1">
                <a:spcBef>
                  <a:spcPts val="0"/>
                </a:spcBef>
                <a:spcAft>
                  <a:spcPts val="0"/>
                </a:spcAft>
                <a:defRPr/>
              </a:pPr>
              <a:r>
                <a:rPr lang="en-GB" sz="1600" b="1" dirty="0">
                  <a:latin typeface="+mn-lt"/>
                </a:rPr>
                <a:t>Reflecting </a:t>
              </a:r>
            </a:p>
          </p:txBody>
        </p:sp>
      </p:grpSp>
      <p:sp>
        <p:nvSpPr>
          <p:cNvPr id="33" name="Rectangle 32"/>
          <p:cNvSpPr/>
          <p:nvPr/>
        </p:nvSpPr>
        <p:spPr>
          <a:xfrm>
            <a:off x="2187575" y="1844675"/>
            <a:ext cx="5962650" cy="11525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a:defRPr/>
            </a:pPr>
            <a:r>
              <a:rPr lang="en-GB" b="1" dirty="0">
                <a:solidFill>
                  <a:schemeClr val="tx1"/>
                </a:solidFill>
              </a:rPr>
              <a:t>Diversity</a:t>
            </a:r>
            <a:r>
              <a:rPr lang="en-GB" dirty="0">
                <a:solidFill>
                  <a:schemeClr val="tx1"/>
                </a:solidFill>
              </a:rPr>
              <a:t> is important because it means we can spend time with, and learn new things about the world from, lots of </a:t>
            </a:r>
            <a:r>
              <a:rPr lang="en-GB" b="1" dirty="0">
                <a:solidFill>
                  <a:schemeClr val="tx1"/>
                </a:solidFill>
              </a:rPr>
              <a:t>different</a:t>
            </a:r>
            <a:r>
              <a:rPr lang="en-GB" dirty="0">
                <a:solidFill>
                  <a:schemeClr val="tx1"/>
                </a:solidFill>
              </a:rPr>
              <a:t> people.</a:t>
            </a:r>
          </a:p>
        </p:txBody>
      </p:sp>
      <p:sp>
        <p:nvSpPr>
          <p:cNvPr id="34" name="Rectangle 33"/>
          <p:cNvSpPr>
            <a:spLocks noChangeArrowheads="1"/>
          </p:cNvSpPr>
          <p:nvPr/>
        </p:nvSpPr>
        <p:spPr bwMode="auto">
          <a:xfrm>
            <a:off x="2320925" y="3260725"/>
            <a:ext cx="54197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a:solidFill>
                  <a:schemeClr val="tx1"/>
                </a:solidFill>
              </a:rPr>
              <a:t>It also helps us learn how to get along with people who are different to us, which can make the world a better place for everyone.</a:t>
            </a:r>
          </a:p>
        </p:txBody>
      </p:sp>
      <p:sp>
        <p:nvSpPr>
          <p:cNvPr id="35" name="Rectangle 34"/>
          <p:cNvSpPr>
            <a:spLocks noChangeArrowheads="1"/>
          </p:cNvSpPr>
          <p:nvPr/>
        </p:nvSpPr>
        <p:spPr bwMode="auto">
          <a:xfrm>
            <a:off x="2312988" y="4319588"/>
            <a:ext cx="25003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FontTx/>
              <a:buNone/>
            </a:pPr>
            <a:r>
              <a:rPr lang="en-GB" altLang="en-US">
                <a:solidFill>
                  <a:schemeClr val="tx1"/>
                </a:solidFill>
              </a:rPr>
              <a:t>Diversity is important because differences make our communities and country strong and beautiful. </a:t>
            </a:r>
          </a:p>
        </p:txBody>
      </p:sp>
      <p:pic>
        <p:nvPicPr>
          <p:cNvPr id="3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838" y="1665288"/>
            <a:ext cx="1784350"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Whole Class">
            <a:extLst>
              <a:ext uri="{FF2B5EF4-FFF2-40B4-BE49-F238E27FC236}">
                <a16:creationId xmlns:a16="http://schemas.microsoft.com/office/drawing/2014/main" id="{14F83AA1-3749-804C-AEC1-0BE617F00D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5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978299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1393825"/>
            <a:ext cx="3327400" cy="47053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7200" y="479425"/>
            <a:ext cx="8220075" cy="993775"/>
          </a:xfrm>
        </p:spPr>
        <p:txBody>
          <a:bodyPr/>
          <a:lstStyle/>
          <a:p>
            <a:pPr eaLnBrk="1" hangingPunct="1"/>
            <a:r>
              <a:rPr lang="en-GB" altLang="en-US"/>
              <a:t>Celebrating Diversity</a:t>
            </a:r>
          </a:p>
        </p:txBody>
      </p:sp>
      <p:sp>
        <p:nvSpPr>
          <p:cNvPr id="5" name="Rectangle 4"/>
          <p:cNvSpPr>
            <a:spLocks noChangeArrowheads="1"/>
          </p:cNvSpPr>
          <p:nvPr/>
        </p:nvSpPr>
        <p:spPr bwMode="auto">
          <a:xfrm>
            <a:off x="742950" y="1412875"/>
            <a:ext cx="3757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None/>
            </a:pPr>
            <a:r>
              <a:rPr lang="en-GB" altLang="en-US" dirty="0">
                <a:solidFill>
                  <a:schemeClr val="tx1"/>
                </a:solidFill>
              </a:rPr>
              <a:t>Diversity in </a:t>
            </a:r>
            <a:r>
              <a:rPr lang="en-GB" dirty="0"/>
              <a:t>the </a:t>
            </a:r>
            <a:r>
              <a:rPr lang="en-GB"/>
              <a:t>British Isles </a:t>
            </a:r>
            <a:r>
              <a:rPr lang="en-GB" altLang="en-US">
                <a:solidFill>
                  <a:schemeClr val="tx1"/>
                </a:solidFill>
              </a:rPr>
              <a:t>is </a:t>
            </a:r>
            <a:r>
              <a:rPr lang="en-GB" altLang="en-US" dirty="0">
                <a:solidFill>
                  <a:schemeClr val="tx1"/>
                </a:solidFill>
              </a:rPr>
              <a:t>something to be celebrated.</a:t>
            </a:r>
          </a:p>
        </p:txBody>
      </p:sp>
      <p:sp>
        <p:nvSpPr>
          <p:cNvPr id="6" name="Rectangle 5"/>
          <p:cNvSpPr>
            <a:spLocks noChangeArrowheads="1"/>
          </p:cNvSpPr>
          <p:nvPr/>
        </p:nvSpPr>
        <p:spPr bwMode="auto">
          <a:xfrm>
            <a:off x="755650" y="3227388"/>
            <a:ext cx="3600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pPr>
            <a:r>
              <a:rPr lang="en-GB" altLang="en-US">
                <a:solidFill>
                  <a:schemeClr val="tx1"/>
                </a:solidFill>
              </a:rPr>
              <a:t>What could you include in your poem?</a:t>
            </a:r>
          </a:p>
        </p:txBody>
      </p:sp>
      <p:sp>
        <p:nvSpPr>
          <p:cNvPr id="7" name="Rectangle 6"/>
          <p:cNvSpPr/>
          <p:nvPr/>
        </p:nvSpPr>
        <p:spPr>
          <a:xfrm>
            <a:off x="736600" y="3995738"/>
            <a:ext cx="4206875" cy="209708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lstStyle/>
          <a:p>
            <a:pPr algn="ctr" eaLnBrk="1" fontAlgn="auto" hangingPunct="1">
              <a:spcBef>
                <a:spcPts val="0"/>
              </a:spcBef>
              <a:spcAft>
                <a:spcPts val="0"/>
              </a:spcAft>
              <a:defRPr/>
            </a:pPr>
            <a:r>
              <a:rPr lang="en-GB" b="1" dirty="0">
                <a:solidFill>
                  <a:schemeClr val="tx1"/>
                </a:solidFill>
              </a:rPr>
              <a:t>Word Bank:</a:t>
            </a:r>
          </a:p>
        </p:txBody>
      </p:sp>
      <p:sp>
        <p:nvSpPr>
          <p:cNvPr id="8" name="Rectangle 7"/>
          <p:cNvSpPr>
            <a:spLocks noChangeArrowheads="1"/>
          </p:cNvSpPr>
          <p:nvPr/>
        </p:nvSpPr>
        <p:spPr bwMode="auto">
          <a:xfrm>
            <a:off x="755576" y="4352132"/>
            <a:ext cx="108900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different</a:t>
            </a:r>
          </a:p>
        </p:txBody>
      </p:sp>
      <p:sp>
        <p:nvSpPr>
          <p:cNvPr id="9" name="Rectangle 8"/>
          <p:cNvSpPr>
            <a:spLocks noChangeArrowheads="1"/>
          </p:cNvSpPr>
          <p:nvPr/>
        </p:nvSpPr>
        <p:spPr bwMode="auto">
          <a:xfrm>
            <a:off x="1873077" y="4352132"/>
            <a:ext cx="133077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nationality</a:t>
            </a:r>
          </a:p>
        </p:txBody>
      </p:sp>
      <p:sp>
        <p:nvSpPr>
          <p:cNvPr id="10" name="Rectangle 9"/>
          <p:cNvSpPr>
            <a:spLocks noChangeArrowheads="1"/>
          </p:cNvSpPr>
          <p:nvPr/>
        </p:nvSpPr>
        <p:spPr bwMode="auto">
          <a:xfrm>
            <a:off x="3306456" y="4352132"/>
            <a:ext cx="84194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ethnic</a:t>
            </a:r>
          </a:p>
        </p:txBody>
      </p:sp>
      <p:sp>
        <p:nvSpPr>
          <p:cNvPr id="11" name="Rectangle 10"/>
          <p:cNvSpPr>
            <a:spLocks noChangeArrowheads="1"/>
          </p:cNvSpPr>
          <p:nvPr/>
        </p:nvSpPr>
        <p:spPr bwMode="auto">
          <a:xfrm>
            <a:off x="755576" y="4720566"/>
            <a:ext cx="92744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society</a:t>
            </a:r>
          </a:p>
        </p:txBody>
      </p:sp>
      <p:sp>
        <p:nvSpPr>
          <p:cNvPr id="12" name="Rectangle 11"/>
          <p:cNvSpPr>
            <a:spLocks noChangeArrowheads="1"/>
          </p:cNvSpPr>
          <p:nvPr/>
        </p:nvSpPr>
        <p:spPr bwMode="auto">
          <a:xfrm>
            <a:off x="742049" y="5386061"/>
            <a:ext cx="105537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religious</a:t>
            </a:r>
          </a:p>
        </p:txBody>
      </p:sp>
      <p:sp>
        <p:nvSpPr>
          <p:cNvPr id="13" name="Rectangle 12"/>
          <p:cNvSpPr>
            <a:spLocks noChangeArrowheads="1"/>
          </p:cNvSpPr>
          <p:nvPr/>
        </p:nvSpPr>
        <p:spPr bwMode="auto">
          <a:xfrm>
            <a:off x="3306456" y="4720566"/>
            <a:ext cx="1130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celebrate</a:t>
            </a:r>
          </a:p>
        </p:txBody>
      </p:sp>
      <p:sp>
        <p:nvSpPr>
          <p:cNvPr id="14" name="Rectangle 13"/>
          <p:cNvSpPr>
            <a:spLocks noChangeArrowheads="1"/>
          </p:cNvSpPr>
          <p:nvPr/>
        </p:nvSpPr>
        <p:spPr bwMode="auto">
          <a:xfrm>
            <a:off x="1873077" y="4722153"/>
            <a:ext cx="119191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difference</a:t>
            </a:r>
          </a:p>
        </p:txBody>
      </p:sp>
      <p:pic>
        <p:nvPicPr>
          <p:cNvPr id="15" name="Individual Wor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entagon 15"/>
          <p:cNvSpPr/>
          <p:nvPr/>
        </p:nvSpPr>
        <p:spPr>
          <a:xfrm>
            <a:off x="434975" y="2112963"/>
            <a:ext cx="4595813" cy="1003300"/>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a:defRPr/>
            </a:pPr>
            <a:r>
              <a:rPr lang="en-GB" dirty="0">
                <a:solidFill>
                  <a:schemeClr val="tx1"/>
                </a:solidFill>
              </a:rPr>
              <a:t>Write an acrostic poem to explain to others what diversity is and why it should be celebrated. </a:t>
            </a:r>
          </a:p>
        </p:txBody>
      </p:sp>
      <p:sp>
        <p:nvSpPr>
          <p:cNvPr id="17" name="Rectangle 16"/>
          <p:cNvSpPr>
            <a:spLocks noChangeArrowheads="1"/>
          </p:cNvSpPr>
          <p:nvPr/>
        </p:nvSpPr>
        <p:spPr bwMode="auto">
          <a:xfrm>
            <a:off x="743809" y="5028025"/>
            <a:ext cx="698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grow</a:t>
            </a:r>
            <a:endParaRPr lang="en-GB" altLang="en-US" dirty="0">
              <a:solidFill>
                <a:schemeClr val="tx1"/>
              </a:solidFill>
            </a:endParaRPr>
          </a:p>
        </p:txBody>
      </p:sp>
      <p:sp>
        <p:nvSpPr>
          <p:cNvPr id="18" name="Rectangle 17"/>
          <p:cNvSpPr>
            <a:spLocks noChangeArrowheads="1"/>
          </p:cNvSpPr>
          <p:nvPr/>
        </p:nvSpPr>
        <p:spPr bwMode="auto">
          <a:xfrm>
            <a:off x="1873077" y="5070612"/>
            <a:ext cx="736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learn</a:t>
            </a:r>
            <a:endParaRPr lang="en-GB" altLang="en-US" dirty="0">
              <a:solidFill>
                <a:schemeClr val="tx1"/>
              </a:solidFill>
            </a:endParaRPr>
          </a:p>
        </p:txBody>
      </p:sp>
      <p:sp>
        <p:nvSpPr>
          <p:cNvPr id="19" name="Rectangle 18"/>
          <p:cNvSpPr>
            <a:spLocks noChangeArrowheads="1"/>
          </p:cNvSpPr>
          <p:nvPr/>
        </p:nvSpPr>
        <p:spPr bwMode="auto">
          <a:xfrm>
            <a:off x="1873077" y="5405386"/>
            <a:ext cx="900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respect</a:t>
            </a:r>
            <a:endParaRPr lang="en-GB" altLang="en-US" dirty="0">
              <a:solidFill>
                <a:schemeClr val="tx1"/>
              </a:solidFill>
            </a:endParaRPr>
          </a:p>
        </p:txBody>
      </p:sp>
      <p:sp>
        <p:nvSpPr>
          <p:cNvPr id="20" name="Rectangle 19"/>
          <p:cNvSpPr>
            <a:spLocks noChangeArrowheads="1"/>
          </p:cNvSpPr>
          <p:nvPr/>
        </p:nvSpPr>
        <p:spPr bwMode="auto">
          <a:xfrm>
            <a:off x="3306456" y="5090854"/>
            <a:ext cx="1697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understanding</a:t>
            </a:r>
            <a:endParaRPr lang="en-GB" altLang="en-US" dirty="0">
              <a:solidFill>
                <a:schemeClr val="tx1"/>
              </a:solidFill>
            </a:endParaRPr>
          </a:p>
        </p:txBody>
      </p:sp>
      <p:sp>
        <p:nvSpPr>
          <p:cNvPr id="21" name="Rectangle 20"/>
          <p:cNvSpPr>
            <a:spLocks noChangeArrowheads="1"/>
          </p:cNvSpPr>
          <p:nvPr/>
        </p:nvSpPr>
        <p:spPr bwMode="auto">
          <a:xfrm>
            <a:off x="3306456" y="5386339"/>
            <a:ext cx="1125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tolerance</a:t>
            </a:r>
            <a:endParaRPr lang="en-GB" altLang="en-US" dirty="0">
              <a:solidFill>
                <a:schemeClr val="tx1"/>
              </a:solidFill>
            </a:endParaRPr>
          </a:p>
        </p:txBody>
      </p:sp>
      <p:sp>
        <p:nvSpPr>
          <p:cNvPr id="22" name="Rectangle 21"/>
          <p:cNvSpPr>
            <a:spLocks noChangeArrowheads="1"/>
          </p:cNvSpPr>
          <p:nvPr/>
        </p:nvSpPr>
        <p:spPr bwMode="auto">
          <a:xfrm>
            <a:off x="755576" y="5742540"/>
            <a:ext cx="977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exciting</a:t>
            </a:r>
            <a:endParaRPr lang="en-GB" altLang="en-US" dirty="0">
              <a:solidFill>
                <a:schemeClr val="tx1"/>
              </a:solidFill>
            </a:endParaRPr>
          </a:p>
        </p:txBody>
      </p:sp>
      <p:sp>
        <p:nvSpPr>
          <p:cNvPr id="23" name="Rectangle 22"/>
          <p:cNvSpPr>
            <a:spLocks noChangeArrowheads="1"/>
          </p:cNvSpPr>
          <p:nvPr/>
        </p:nvSpPr>
        <p:spPr bwMode="auto">
          <a:xfrm>
            <a:off x="3306456" y="5722700"/>
            <a:ext cx="871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strong</a:t>
            </a:r>
            <a:endParaRPr lang="en-GB" altLang="en-US" dirty="0">
              <a:solidFill>
                <a:schemeClr val="tx1"/>
              </a:solidFill>
            </a:endParaRPr>
          </a:p>
        </p:txBody>
      </p:sp>
      <p:sp>
        <p:nvSpPr>
          <p:cNvPr id="24" name="Rectangle 23"/>
          <p:cNvSpPr>
            <a:spLocks noChangeArrowheads="1"/>
          </p:cNvSpPr>
          <p:nvPr/>
        </p:nvSpPr>
        <p:spPr bwMode="auto">
          <a:xfrm>
            <a:off x="1873077" y="5723493"/>
            <a:ext cx="1096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dirty="0"/>
              <a:t>beautiful</a:t>
            </a:r>
            <a:endParaRPr lang="en-GB" altLang="en-US" dirty="0">
              <a:solidFill>
                <a:schemeClr val="tx1"/>
              </a:solidFill>
            </a:endParaRPr>
          </a:p>
        </p:txBody>
      </p:sp>
    </p:spTree>
    <p:extLst>
      <p:ext uri="{BB962C8B-B14F-4D97-AF65-F5344CB8AC3E}">
        <p14:creationId xmlns:p14="http://schemas.microsoft.com/office/powerpoint/2010/main" val="9388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p:bldP spid="10" grpId="0"/>
      <p:bldP spid="11" grpId="0"/>
      <p:bldP spid="12" grpId="0"/>
      <p:bldP spid="13" grpId="0"/>
      <p:bldP spid="14" grpId="0"/>
      <p:bldP spid="16" grpId="0" animBg="1"/>
      <p:bldP spid="17" grpId="0"/>
      <p:bldP spid="18" grpId="0"/>
      <p:bldP spid="19" grpId="0"/>
      <p:bldP spid="2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4043001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860032" y="2636912"/>
            <a:ext cx="2952328" cy="2952328"/>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1"/>
          <p:cNvSpPr>
            <a:spLocks noGrp="1"/>
          </p:cNvSpPr>
          <p:nvPr>
            <p:ph type="title"/>
          </p:nvPr>
        </p:nvSpPr>
        <p:spPr>
          <a:xfrm>
            <a:off x="412750" y="473075"/>
            <a:ext cx="7427913" cy="995363"/>
          </a:xfrm>
        </p:spPr>
        <p:txBody>
          <a:bodyPr/>
          <a:lstStyle/>
          <a:p>
            <a:pPr algn="ctr" eaLnBrk="1" hangingPunct="1"/>
            <a:r>
              <a:rPr lang="en-GB" altLang="en-US" sz="3600" dirty="0"/>
              <a:t>Being Respectful and Tolerant</a:t>
            </a:r>
          </a:p>
        </p:txBody>
      </p:sp>
      <p:sp>
        <p:nvSpPr>
          <p:cNvPr id="20" name="TextBox 19"/>
          <p:cNvSpPr txBox="1">
            <a:spLocks noChangeArrowheads="1"/>
          </p:cNvSpPr>
          <p:nvPr/>
        </p:nvSpPr>
        <p:spPr bwMode="auto">
          <a:xfrm>
            <a:off x="755650" y="1455738"/>
            <a:ext cx="7632700" cy="720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altLang="en-US" dirty="0">
                <a:solidFill>
                  <a:schemeClr val="tx1"/>
                </a:solidFill>
              </a:rPr>
              <a:t>We live in a diverse country; we are all different. Being respectful and tolerant of others can help make us all feel happier.</a:t>
            </a:r>
          </a:p>
        </p:txBody>
      </p:sp>
      <p:sp>
        <p:nvSpPr>
          <p:cNvPr id="22" name="Rectangle 21"/>
          <p:cNvSpPr>
            <a:spLocks noChangeArrowheads="1"/>
          </p:cNvSpPr>
          <p:nvPr/>
        </p:nvSpPr>
        <p:spPr bwMode="auto">
          <a:xfrm>
            <a:off x="755650" y="2365110"/>
            <a:ext cx="3816350" cy="2747451"/>
          </a:xfrm>
          <a:prstGeom prst="rect">
            <a:avLst/>
          </a:prstGeom>
          <a:solidFill>
            <a:srgbClr val="ACDDFC"/>
          </a:solidFill>
          <a:ln>
            <a:noFill/>
          </a:ln>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nSpc>
                <a:spcPct val="100000"/>
              </a:lnSpc>
              <a:spcBef>
                <a:spcPct val="0"/>
              </a:spcBef>
              <a:buNone/>
            </a:pPr>
            <a:r>
              <a:rPr lang="en-GB" altLang="en-US" dirty="0">
                <a:solidFill>
                  <a:schemeClr val="tx1"/>
                </a:solidFill>
              </a:rPr>
              <a:t>Unfortunately, in our country and throughout the world, people are sometimes treated unfairly and without respect by others because of differences between them. This is called discrimination and is often based on prejudiced thoughts and feelings, ones which are not based on truth or reason.</a:t>
            </a:r>
          </a:p>
        </p:txBody>
      </p:sp>
      <p:pic>
        <p:nvPicPr>
          <p:cNvPr id="24"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171" y="2244725"/>
            <a:ext cx="3384179" cy="454232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2566" y="2780928"/>
            <a:ext cx="3837937" cy="3368855"/>
          </a:xfrm>
          <a:prstGeom prst="rect">
            <a:avLst/>
          </a:prstGeom>
        </p:spPr>
      </p:pic>
      <p:sp>
        <p:nvSpPr>
          <p:cNvPr id="6" name="Pentagon 5"/>
          <p:cNvSpPr/>
          <p:nvPr/>
        </p:nvSpPr>
        <p:spPr>
          <a:xfrm>
            <a:off x="412750" y="5301208"/>
            <a:ext cx="4447282" cy="576064"/>
          </a:xfrm>
          <a:prstGeom prst="homePlat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08000" rIns="108000" bIns="108000" rtlCol="0" anchor="ctr"/>
          <a:lstStyle/>
          <a:p>
            <a:r>
              <a:rPr lang="en-GB" b="1" dirty="0"/>
              <a:t>How does this make you feel?</a:t>
            </a:r>
          </a:p>
        </p:txBody>
      </p:sp>
    </p:spTree>
    <p:extLst>
      <p:ext uri="{BB962C8B-B14F-4D97-AF65-F5344CB8AC3E}">
        <p14:creationId xmlns:p14="http://schemas.microsoft.com/office/powerpoint/2010/main" val="89083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12750" y="473075"/>
            <a:ext cx="7427913" cy="995363"/>
          </a:xfrm>
        </p:spPr>
        <p:txBody>
          <a:bodyPr/>
          <a:lstStyle/>
          <a:p>
            <a:pPr algn="ctr" eaLnBrk="1" hangingPunct="1"/>
            <a:r>
              <a:rPr lang="en-GB" altLang="en-US" sz="3600" dirty="0"/>
              <a:t>Being Respectful and Tolerant</a:t>
            </a:r>
          </a:p>
        </p:txBody>
      </p:sp>
      <p:sp>
        <p:nvSpPr>
          <p:cNvPr id="20" name="TextBox 19"/>
          <p:cNvSpPr txBox="1">
            <a:spLocks noChangeArrowheads="1"/>
          </p:cNvSpPr>
          <p:nvPr/>
        </p:nvSpPr>
        <p:spPr bwMode="auto">
          <a:xfrm>
            <a:off x="755650" y="1455738"/>
            <a:ext cx="7632700" cy="1253833"/>
          </a:xfrm>
          <a:prstGeom prst="rect">
            <a:avLst/>
          </a:prstGeom>
          <a:solidFill>
            <a:srgbClr val="ACDDFC"/>
          </a:solidFill>
          <a:ln>
            <a:noFill/>
          </a:ln>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altLang="en-US" dirty="0">
                <a:solidFill>
                  <a:schemeClr val="tx1"/>
                </a:solidFill>
              </a:rPr>
              <a:t>This is unacceptable behaviour and is against British laws and rights. Discrimination and prejudice because of the differences between people can stop people being able to live a happy, safe, healthy and </a:t>
            </a:r>
            <a:br>
              <a:rPr lang="en-GB" altLang="en-US" dirty="0">
                <a:solidFill>
                  <a:schemeClr val="tx1"/>
                </a:solidFill>
              </a:rPr>
            </a:br>
            <a:r>
              <a:rPr lang="en-GB" altLang="en-US" dirty="0">
                <a:solidFill>
                  <a:schemeClr val="tx1"/>
                </a:solidFill>
              </a:rPr>
              <a:t>fulfilling life.</a:t>
            </a:r>
          </a:p>
        </p:txBody>
      </p:sp>
      <p:pic>
        <p:nvPicPr>
          <p:cNvPr id="24"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4860032" y="3573016"/>
            <a:ext cx="3744218" cy="3252734"/>
            <a:chOff x="4860032" y="3573016"/>
            <a:chExt cx="3744218" cy="3252734"/>
          </a:xfrm>
        </p:grpSpPr>
        <p:sp>
          <p:nvSpPr>
            <p:cNvPr id="5" name="Oval 4"/>
            <p:cNvSpPr/>
            <p:nvPr/>
          </p:nvSpPr>
          <p:spPr>
            <a:xfrm>
              <a:off x="4860032" y="3588889"/>
              <a:ext cx="2792439" cy="2792439"/>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8603" y="3573016"/>
              <a:ext cx="3705647" cy="3252734"/>
            </a:xfrm>
            <a:prstGeom prst="rect">
              <a:avLst/>
            </a:prstGeom>
          </p:spPr>
        </p:pic>
      </p:grpSp>
      <p:sp>
        <p:nvSpPr>
          <p:cNvPr id="6" name="Pentagon 5"/>
          <p:cNvSpPr/>
          <p:nvPr/>
        </p:nvSpPr>
        <p:spPr>
          <a:xfrm>
            <a:off x="412750" y="2800816"/>
            <a:ext cx="7903666" cy="576064"/>
          </a:xfrm>
          <a:prstGeom prst="homePlat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108000" rIns="108000" bIns="108000" rtlCol="0" anchor="ctr"/>
          <a:lstStyle/>
          <a:p>
            <a:r>
              <a:rPr lang="en-GB" b="1" dirty="0"/>
              <a:t>What could we do if we see discrimination and prejudice happening?</a:t>
            </a:r>
          </a:p>
        </p:txBody>
      </p:sp>
      <p:grpSp>
        <p:nvGrpSpPr>
          <p:cNvPr id="8" name="Group 7"/>
          <p:cNvGrpSpPr/>
          <p:nvPr/>
        </p:nvGrpSpPr>
        <p:grpSpPr>
          <a:xfrm>
            <a:off x="998285" y="3468125"/>
            <a:ext cx="2792439" cy="4401078"/>
            <a:chOff x="998285" y="3468125"/>
            <a:chExt cx="2792439" cy="4401078"/>
          </a:xfrm>
        </p:grpSpPr>
        <p:sp>
          <p:nvSpPr>
            <p:cNvPr id="12" name="Oval 11"/>
            <p:cNvSpPr/>
            <p:nvPr/>
          </p:nvSpPr>
          <p:spPr>
            <a:xfrm>
              <a:off x="998285" y="3468125"/>
              <a:ext cx="2792439" cy="2792439"/>
            </a:xfrm>
            <a:prstGeom prst="ellipse">
              <a:avLst/>
            </a:prstGeom>
            <a:solidFill>
              <a:srgbClr val="00A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3603449"/>
              <a:ext cx="2269746" cy="4265754"/>
            </a:xfrm>
            <a:prstGeom prst="rect">
              <a:avLst/>
            </a:prstGeom>
          </p:spPr>
        </p:pic>
      </p:grpSp>
    </p:spTree>
    <p:extLst>
      <p:ext uri="{BB962C8B-B14F-4D97-AF65-F5344CB8AC3E}">
        <p14:creationId xmlns:p14="http://schemas.microsoft.com/office/powerpoint/2010/main" val="221514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12750" y="473075"/>
            <a:ext cx="7427913" cy="995363"/>
          </a:xfrm>
        </p:spPr>
        <p:txBody>
          <a:bodyPr/>
          <a:lstStyle/>
          <a:p>
            <a:pPr algn="ctr" eaLnBrk="1" hangingPunct="1"/>
            <a:r>
              <a:rPr lang="en-GB" altLang="en-US" sz="3600" dirty="0"/>
              <a:t>Being Respectful and Tolerant</a:t>
            </a:r>
          </a:p>
        </p:txBody>
      </p:sp>
      <p:sp>
        <p:nvSpPr>
          <p:cNvPr id="20" name="TextBox 19"/>
          <p:cNvSpPr txBox="1">
            <a:spLocks noChangeArrowheads="1"/>
          </p:cNvSpPr>
          <p:nvPr/>
        </p:nvSpPr>
        <p:spPr bwMode="auto">
          <a:xfrm>
            <a:off x="755650" y="1455738"/>
            <a:ext cx="7632700" cy="1253833"/>
          </a:xfrm>
          <a:prstGeom prst="rect">
            <a:avLst/>
          </a:prstGeom>
          <a:solidFill>
            <a:srgbClr val="ACDDFC"/>
          </a:solidFill>
          <a:ln>
            <a:noFill/>
          </a:ln>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altLang="en-US" dirty="0">
                <a:solidFill>
                  <a:schemeClr val="tx1"/>
                </a:solidFill>
              </a:rPr>
              <a:t>It is important we live in a way which celebrates difference and makes sure we are treating all people fairly, with respect and kindness no matter who they are, where they are from, what they can or can’t do or how they choose to live their life.</a:t>
            </a:r>
          </a:p>
        </p:txBody>
      </p:sp>
      <p:pic>
        <p:nvPicPr>
          <p:cNvPr id="24"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2757247" y="2938513"/>
            <a:ext cx="3629506" cy="2792439"/>
            <a:chOff x="2757247" y="2938513"/>
            <a:chExt cx="3629506" cy="2792439"/>
          </a:xfrm>
        </p:grpSpPr>
        <p:sp>
          <p:nvSpPr>
            <p:cNvPr id="5" name="Oval 4"/>
            <p:cNvSpPr/>
            <p:nvPr/>
          </p:nvSpPr>
          <p:spPr>
            <a:xfrm>
              <a:off x="3059832" y="2938513"/>
              <a:ext cx="2792439" cy="2792439"/>
            </a:xfrm>
            <a:prstGeom prst="ellipse">
              <a:avLst/>
            </a:prstGeom>
            <a:solidFill>
              <a:srgbClr val="8D3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7247" y="3023386"/>
              <a:ext cx="3629506" cy="2604725"/>
            </a:xfrm>
            <a:prstGeom prst="rect">
              <a:avLst/>
            </a:prstGeom>
          </p:spPr>
        </p:pic>
      </p:grpSp>
      <p:grpSp>
        <p:nvGrpSpPr>
          <p:cNvPr id="13" name="Group 12"/>
          <p:cNvGrpSpPr/>
          <p:nvPr/>
        </p:nvGrpSpPr>
        <p:grpSpPr>
          <a:xfrm>
            <a:off x="6154856" y="2458047"/>
            <a:ext cx="2443246" cy="3851273"/>
            <a:chOff x="6154856" y="2458047"/>
            <a:chExt cx="2443246" cy="3851273"/>
          </a:xfrm>
        </p:grpSpPr>
        <p:sp>
          <p:nvSpPr>
            <p:cNvPr id="12" name="Oval 11"/>
            <p:cNvSpPr/>
            <p:nvPr/>
          </p:nvSpPr>
          <p:spPr>
            <a:xfrm>
              <a:off x="6154856" y="2837872"/>
              <a:ext cx="2443246" cy="2443246"/>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34217"/>
            <a:stretch/>
          </p:blipFill>
          <p:spPr>
            <a:xfrm>
              <a:off x="6300192" y="2458047"/>
              <a:ext cx="1987409" cy="3851273"/>
            </a:xfrm>
            <a:prstGeom prst="rect">
              <a:avLst/>
            </a:prstGeom>
          </p:spPr>
        </p:pic>
      </p:grpSp>
      <p:grpSp>
        <p:nvGrpSpPr>
          <p:cNvPr id="9" name="Group 8"/>
          <p:cNvGrpSpPr/>
          <p:nvPr/>
        </p:nvGrpSpPr>
        <p:grpSpPr>
          <a:xfrm>
            <a:off x="539750" y="2451101"/>
            <a:ext cx="2408667" cy="3858219"/>
            <a:chOff x="539750" y="2451101"/>
            <a:chExt cx="2408667" cy="3858219"/>
          </a:xfrm>
        </p:grpSpPr>
        <p:sp>
          <p:nvSpPr>
            <p:cNvPr id="14" name="Oval 13"/>
            <p:cNvSpPr/>
            <p:nvPr/>
          </p:nvSpPr>
          <p:spPr>
            <a:xfrm>
              <a:off x="539750" y="2872451"/>
              <a:ext cx="2408667" cy="2408667"/>
            </a:xfrm>
            <a:prstGeom prst="ellipse">
              <a:avLst/>
            </a:prstGeom>
            <a:solidFill>
              <a:srgbClr val="FA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28873"/>
            <a:stretch/>
          </p:blipFill>
          <p:spPr>
            <a:xfrm>
              <a:off x="927533" y="2451101"/>
              <a:ext cx="1426489" cy="3858219"/>
            </a:xfrm>
            <a:prstGeom prst="rect">
              <a:avLst/>
            </a:prstGeom>
          </p:spPr>
        </p:pic>
      </p:grpSp>
      <p:sp>
        <p:nvSpPr>
          <p:cNvPr id="10" name="TextBox 9"/>
          <p:cNvSpPr txBox="1">
            <a:spLocks noChangeArrowheads="1"/>
          </p:cNvSpPr>
          <p:nvPr/>
        </p:nvSpPr>
        <p:spPr bwMode="auto">
          <a:xfrm>
            <a:off x="755650" y="5575866"/>
            <a:ext cx="7632700" cy="732859"/>
          </a:xfrm>
          <a:prstGeom prst="rect">
            <a:avLst/>
          </a:prstGeom>
          <a:solidFill>
            <a:srgbClr val="92D050"/>
          </a:solidFill>
          <a:ln>
            <a:noFill/>
          </a:ln>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altLang="en-US" dirty="0">
                <a:solidFill>
                  <a:schemeClr val="tx1"/>
                </a:solidFill>
              </a:rPr>
              <a:t>If we see or experience behaviours which are not doing this, it is important to tell a trusted adult and ask for help to help make it stop.</a:t>
            </a:r>
          </a:p>
        </p:txBody>
      </p:sp>
    </p:spTree>
    <p:extLst>
      <p:ext uri="{BB962C8B-B14F-4D97-AF65-F5344CB8AC3E}">
        <p14:creationId xmlns:p14="http://schemas.microsoft.com/office/powerpoint/2010/main" val="35648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1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10" presetClass="entr" presetSubtype="0" fill="hold" nodeType="withEffect">
                                  <p:stCondLst>
                                    <p:cond delay="75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12750" y="473075"/>
            <a:ext cx="7427913" cy="995363"/>
          </a:xfrm>
        </p:spPr>
        <p:txBody>
          <a:bodyPr/>
          <a:lstStyle/>
          <a:p>
            <a:pPr algn="ctr"/>
            <a:r>
              <a:rPr lang="en-GB" altLang="en-US" sz="3600" dirty="0"/>
              <a:t>Being Respectful and Tolerant</a:t>
            </a:r>
          </a:p>
        </p:txBody>
      </p:sp>
      <p:pic>
        <p:nvPicPr>
          <p:cNvPr id="24"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Callout 15"/>
          <p:cNvSpPr/>
          <p:nvPr/>
        </p:nvSpPr>
        <p:spPr>
          <a:xfrm>
            <a:off x="2663788" y="2958381"/>
            <a:ext cx="3816424" cy="2144563"/>
          </a:xfrm>
          <a:prstGeom prst="wedgeEllipseCallout">
            <a:avLst>
              <a:gd name="adj1" fmla="val -65307"/>
              <a:gd name="adj2" fmla="val 1485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What a lot of wonderful ideas! Let’s all make sure we do these in our daily school life and in our local community.</a:t>
            </a:r>
          </a:p>
        </p:txBody>
      </p:sp>
      <p:sp>
        <p:nvSpPr>
          <p:cNvPr id="26" name="Rectangle 25"/>
          <p:cNvSpPr/>
          <p:nvPr/>
        </p:nvSpPr>
        <p:spPr>
          <a:xfrm>
            <a:off x="746125" y="1974851"/>
            <a:ext cx="7642225" cy="7842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eaLnBrk="1" hangingPunct="1">
              <a:defRPr/>
            </a:pPr>
            <a:r>
              <a:rPr lang="en-GB" altLang="en-US" dirty="0">
                <a:solidFill>
                  <a:schemeClr val="tx1"/>
                </a:solidFill>
              </a:rPr>
              <a:t>How can I show respect to those who are different to me? Write your ideas on a sticky note.</a:t>
            </a:r>
          </a:p>
        </p:txBody>
      </p:sp>
      <p:sp>
        <p:nvSpPr>
          <p:cNvPr id="27" name="Rectangle 26"/>
          <p:cNvSpPr/>
          <p:nvPr/>
        </p:nvSpPr>
        <p:spPr>
          <a:xfrm>
            <a:off x="971599" y="5302250"/>
            <a:ext cx="7416751" cy="1006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0" rIns="180000" anchor="ctr"/>
          <a:lstStyle/>
          <a:p>
            <a:pPr>
              <a:defRPr/>
            </a:pPr>
            <a:r>
              <a:rPr lang="en-GB" dirty="0">
                <a:solidFill>
                  <a:schemeClr val="tx1"/>
                </a:solidFill>
              </a:rPr>
              <a:t>Let’s do our bit to make the world a happier, more accepting and tolerant place - helping all people live the life they deserve.</a:t>
            </a:r>
          </a:p>
        </p:txBody>
      </p:sp>
      <p:sp>
        <p:nvSpPr>
          <p:cNvPr id="28" name="Rectangle 27"/>
          <p:cNvSpPr>
            <a:spLocks noChangeArrowheads="1"/>
          </p:cNvSpPr>
          <p:nvPr/>
        </p:nvSpPr>
        <p:spPr bwMode="auto">
          <a:xfrm>
            <a:off x="681038" y="1538288"/>
            <a:ext cx="6770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altLang="en-US" dirty="0">
                <a:solidFill>
                  <a:schemeClr val="tx1"/>
                </a:solidFill>
              </a:rPr>
              <a:t>Take a moment to think about your answer to this question:</a:t>
            </a:r>
          </a:p>
        </p:txBody>
      </p:sp>
      <p:pic>
        <p:nvPicPr>
          <p:cNvPr id="30" name="Picture 7"/>
          <p:cNvPicPr>
            <a:picLocks noChangeAspect="1"/>
          </p:cNvPicPr>
          <p:nvPr/>
        </p:nvPicPr>
        <p:blipFill>
          <a:blip r:embed="rId3">
            <a:extLst>
              <a:ext uri="{28A0092B-C50C-407E-A947-70E740481C1C}">
                <a14:useLocalDpi xmlns:a14="http://schemas.microsoft.com/office/drawing/2010/main" val="0"/>
              </a:ext>
            </a:extLst>
          </a:blip>
          <a:srcRect b="58400"/>
          <a:stretch>
            <a:fillRect/>
          </a:stretch>
        </p:blipFill>
        <p:spPr bwMode="auto">
          <a:xfrm>
            <a:off x="558824" y="3730662"/>
            <a:ext cx="2573015" cy="26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1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P spid="27"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91465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Oval Callout 3"/>
          <p:cNvSpPr/>
          <p:nvPr/>
        </p:nvSpPr>
        <p:spPr>
          <a:xfrm>
            <a:off x="3405190" y="2908463"/>
            <a:ext cx="2212975" cy="1439863"/>
          </a:xfrm>
          <a:prstGeom prst="wedgeEllipseCallout">
            <a:avLst>
              <a:gd name="adj1" fmla="val -68447"/>
              <a:gd name="adj2" fmla="val 3794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What is diversity and why is it important?</a:t>
            </a:r>
          </a:p>
        </p:txBody>
      </p:sp>
      <p:sp>
        <p:nvSpPr>
          <p:cNvPr id="5" name="Oval Callout 4"/>
          <p:cNvSpPr/>
          <p:nvPr/>
        </p:nvSpPr>
        <p:spPr>
          <a:xfrm>
            <a:off x="3995936" y="1128149"/>
            <a:ext cx="2212975" cy="1439862"/>
          </a:xfrm>
          <a:prstGeom prst="wedgeEllipseCallout">
            <a:avLst>
              <a:gd name="adj1" fmla="val 57670"/>
              <a:gd name="adj2" fmla="val 8980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Why should we be respectful of others?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b="14624"/>
          <a:stretch>
            <a:fillRect/>
          </a:stretch>
        </p:blipFill>
        <p:spPr bwMode="auto">
          <a:xfrm>
            <a:off x="5330825" y="1955800"/>
            <a:ext cx="33432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587" r="-7805"/>
          <a:stretch/>
        </p:blipFill>
        <p:spPr>
          <a:xfrm>
            <a:off x="452169" y="2276872"/>
            <a:ext cx="3240360" cy="4142908"/>
          </a:xfrm>
          <a:prstGeom prst="roundRect">
            <a:avLst>
              <a:gd name="adj" fmla="val 5044"/>
            </a:avLst>
          </a:prstGeom>
        </p:spPr>
      </p:pic>
      <p:sp>
        <p:nvSpPr>
          <p:cNvPr id="8" name="Rectangle 7"/>
          <p:cNvSpPr/>
          <p:nvPr/>
        </p:nvSpPr>
        <p:spPr>
          <a:xfrm>
            <a:off x="438150" y="5445224"/>
            <a:ext cx="8269288" cy="503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bg1"/>
                </a:solidFill>
              </a:rPr>
              <a:t>How could you use what you have learnt today in school?</a:t>
            </a:r>
          </a:p>
        </p:txBody>
      </p:sp>
    </p:spTree>
    <p:extLst>
      <p:ext uri="{BB962C8B-B14F-4D97-AF65-F5344CB8AC3E}">
        <p14:creationId xmlns:p14="http://schemas.microsoft.com/office/powerpoint/2010/main" val="31014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can describe a diverse society and talk about why it is important.</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I can interpret a diversity data table.</a:t>
            </a:r>
          </a:p>
          <a:p>
            <a:r>
              <a:rPr lang="en-GB" dirty="0">
                <a:latin typeface="+mn-lt"/>
              </a:rPr>
              <a:t>I can write a poem to explain and celebrate diversity.</a:t>
            </a:r>
          </a:p>
          <a:p>
            <a:r>
              <a:rPr lang="en-GB" dirty="0">
                <a:latin typeface="+mn-lt"/>
              </a:rPr>
              <a:t>I can identify ways to show respect to others.</a:t>
            </a:r>
          </a:p>
          <a:p>
            <a:r>
              <a:rPr lang="en-GB" dirty="0">
                <a:latin typeface="+mn-lt"/>
              </a:rPr>
              <a:t>I can discuss why showing respect and being tolerant is important.</a:t>
            </a:r>
          </a:p>
          <a:p>
            <a:r>
              <a:rPr lang="en-GB" dirty="0">
                <a:latin typeface="+mn-lt"/>
              </a:rPr>
              <a:t>I can explain what discrimination is, can describe behaviour which is prejudiced and know what to do if I see it happening. </a:t>
            </a:r>
          </a:p>
        </p:txBody>
      </p:sp>
    </p:spTree>
    <p:extLst>
      <p:ext uri="{BB962C8B-B14F-4D97-AF65-F5344CB8AC3E}">
        <p14:creationId xmlns:p14="http://schemas.microsoft.com/office/powerpoint/2010/main" val="3065277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142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t>I can explain what being British means to me and to others.</a:t>
            </a:r>
          </a:p>
        </p:txBody>
      </p:sp>
      <p:sp>
        <p:nvSpPr>
          <p:cNvPr id="20" name="Content Placeholder 15"/>
          <p:cNvSpPr txBox="1">
            <a:spLocks/>
          </p:cNvSpPr>
          <p:nvPr/>
        </p:nvSpPr>
        <p:spPr>
          <a:xfrm>
            <a:off x="628650" y="3466802"/>
            <a:ext cx="7886700" cy="1985731"/>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express my ideas and opinions through words and drawings.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respect ideas and opinions which are different to my own.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explain what the benefits of living in a diverse community 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reflect on how I can show care and concern for others.</a:t>
            </a:r>
            <a:endParaRPr kumimoji="0" lang="en-GB" sz="1800" b="0" i="0" u="none" strike="noStrike" kern="1200" cap="none" spc="0" normalizeH="0" baseline="0" noProof="0" dirty="0">
              <a:ln>
                <a:noFill/>
              </a:ln>
              <a:solidFill>
                <a:srgbClr val="1C1C1C"/>
              </a:solidFill>
              <a:effectLst/>
              <a:uLnTx/>
              <a:uFillTx/>
              <a:latin typeface="Twinkl" pitchFamily="50" charset="0"/>
              <a:cs typeface="+mn-cs"/>
            </a:endParaRP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This resource is fully in line with the Learning Outcomes and Core Themes outlined in the PSHE Association’s </a:t>
            </a:r>
            <a:r>
              <a:rPr kumimoji="0" lang="en-GB" sz="800" b="1" i="0" u="sng" strike="noStrike" kern="1200" cap="none" spc="0" normalizeH="0" baseline="30000" noProof="0" dirty="0">
                <a:ln>
                  <a:noFill/>
                </a:ln>
                <a:solidFill>
                  <a:srgbClr val="00A7E7"/>
                </a:solidFill>
                <a:effectLst/>
                <a:uLnTx/>
                <a:uFillTx/>
                <a:latin typeface="Roboto" panose="02000000000000000000" pitchFamily="2" charset="0"/>
                <a:ea typeface="+mn-ea"/>
                <a:cs typeface="Arial" panose="020B0604020202020204" pitchFamily="34" charset="0"/>
                <a:hlinkClick r:id="rId2"/>
              </a:rPr>
              <a:t>Programme of Study</a:t>
            </a:r>
            <a:r>
              <a:rPr kumimoji="0" lang="en-GB" sz="800" b="0" i="0" u="none" strike="noStrike" kern="1200" cap="none" spc="0" normalizeH="0" baseline="30000" noProof="0" dirty="0">
                <a:ln>
                  <a:noFill/>
                </a:ln>
                <a:solidFill>
                  <a:srgbClr val="1C1C1C"/>
                </a:solidFill>
                <a:effectLst/>
                <a:uLnTx/>
                <a:uFillTx/>
                <a:latin typeface="Roboto" panose="02000000000000000000" pitchFamily="2" charset="0"/>
                <a:ea typeface="+mn-ea"/>
                <a:cs typeface="Arial" panose="020B0604020202020204" pitchFamily="34" charset="0"/>
              </a:rPr>
              <a:t>.</a:t>
            </a:r>
          </a:p>
        </p:txBody>
      </p:sp>
    </p:spTree>
    <p:extLst>
      <p:ext uri="{BB962C8B-B14F-4D97-AF65-F5344CB8AC3E}">
        <p14:creationId xmlns:p14="http://schemas.microsoft.com/office/powerpoint/2010/main" val="2651811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64009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b="60500"/>
          <a:stretch>
            <a:fillRect/>
          </a:stretch>
        </p:blipFill>
        <p:spPr bwMode="auto">
          <a:xfrm>
            <a:off x="1223963" y="3200400"/>
            <a:ext cx="669607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4678062" y="981044"/>
            <a:ext cx="2717478" cy="1818200"/>
          </a:xfrm>
          <a:prstGeom prst="wedgeEllipseCallout">
            <a:avLst>
              <a:gd name="adj1" fmla="val 11226"/>
              <a:gd name="adj2" fmla="val 78405"/>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C1C1C"/>
                </a:solidFill>
                <a:effectLst/>
                <a:uLnTx/>
                <a:uFillTx/>
                <a:latin typeface="Twinkl"/>
                <a:ea typeface="+mn-ea"/>
                <a:cs typeface="+mn-cs"/>
              </a:rPr>
              <a:t>Does ‘being British’ mean the same to </a:t>
            </a:r>
            <a:br>
              <a:rPr kumimoji="0" lang="en-GB" sz="2000" b="0" i="0" u="none" strike="noStrike" kern="1200" cap="none" spc="0" normalizeH="0" baseline="0" noProof="0" dirty="0">
                <a:ln>
                  <a:noFill/>
                </a:ln>
                <a:solidFill>
                  <a:srgbClr val="1C1C1C"/>
                </a:solidFill>
                <a:effectLst/>
                <a:uLnTx/>
                <a:uFillTx/>
                <a:latin typeface="Twinkl"/>
                <a:ea typeface="+mn-ea"/>
                <a:cs typeface="+mn-cs"/>
              </a:rPr>
            </a:br>
            <a:r>
              <a:rPr kumimoji="0" lang="en-GB" sz="2000" b="0" i="0" u="none" strike="noStrike" kern="1200" cap="none" spc="0" normalizeH="0" baseline="0" noProof="0" dirty="0">
                <a:ln>
                  <a:noFill/>
                </a:ln>
                <a:solidFill>
                  <a:srgbClr val="1C1C1C"/>
                </a:solidFill>
                <a:effectLst/>
                <a:uLnTx/>
                <a:uFillTx/>
                <a:latin typeface="Twinkl"/>
                <a:ea typeface="+mn-ea"/>
                <a:cs typeface="+mn-cs"/>
              </a:rPr>
              <a:t>all people?</a:t>
            </a:r>
          </a:p>
        </p:txBody>
      </p:sp>
      <p:sp>
        <p:nvSpPr>
          <p:cNvPr id="6" name="Oval Callout 5"/>
          <p:cNvSpPr/>
          <p:nvPr/>
        </p:nvSpPr>
        <p:spPr>
          <a:xfrm>
            <a:off x="1644438" y="975600"/>
            <a:ext cx="2861394" cy="2122016"/>
          </a:xfrm>
          <a:prstGeom prst="wedgeEllipseCallout">
            <a:avLst>
              <a:gd name="adj1" fmla="val -1460"/>
              <a:gd name="adj2" fmla="val 83289"/>
            </a:avLst>
          </a:prstGeom>
          <a:solidFill>
            <a:schemeClr val="bg1"/>
          </a:solidFill>
          <a:ln w="28575">
            <a:solidFill>
              <a:srgbClr val="00A8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C1C1C"/>
                </a:solidFill>
                <a:effectLst/>
                <a:uLnTx/>
                <a:uFillTx/>
                <a:latin typeface="Twinkl"/>
                <a:ea typeface="+mn-ea"/>
                <a:cs typeface="+mn-cs"/>
              </a:rPr>
              <a:t>What does being British mean to me?</a:t>
            </a:r>
          </a:p>
        </p:txBody>
      </p:sp>
    </p:spTree>
    <p:extLst>
      <p:ext uri="{BB962C8B-B14F-4D97-AF65-F5344CB8AC3E}">
        <p14:creationId xmlns:p14="http://schemas.microsoft.com/office/powerpoint/2010/main" val="31396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2077776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2843213" y="2698750"/>
            <a:ext cx="3457575" cy="2232025"/>
          </a:xfrm>
          <a:prstGeom prst="wedgeEllipseCallout">
            <a:avLst>
              <a:gd name="adj1" fmla="val -56021"/>
              <a:gd name="adj2" fmla="val 163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After we have all finished we are going to share some of your responses.</a:t>
            </a:r>
          </a:p>
        </p:txBody>
      </p:sp>
      <p:sp>
        <p:nvSpPr>
          <p:cNvPr id="4" name="Oval Callout 3"/>
          <p:cNvSpPr/>
          <p:nvPr/>
        </p:nvSpPr>
        <p:spPr>
          <a:xfrm>
            <a:off x="2843213" y="2698750"/>
            <a:ext cx="3457575" cy="2232025"/>
          </a:xfrm>
          <a:prstGeom prst="wedgeEllipseCallout">
            <a:avLst>
              <a:gd name="adj1" fmla="val -56021"/>
              <a:gd name="adj2" fmla="val 163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have seen that within our class being British means something different to us all; this is exciting!</a:t>
            </a:r>
          </a:p>
        </p:txBody>
      </p:sp>
      <p:sp>
        <p:nvSpPr>
          <p:cNvPr id="5" name="Parallelogram 4"/>
          <p:cNvSpPr/>
          <p:nvPr/>
        </p:nvSpPr>
        <p:spPr>
          <a:xfrm rot="3019493">
            <a:off x="5432425" y="4627563"/>
            <a:ext cx="1989137" cy="1487488"/>
          </a:xfrm>
          <a:prstGeom prst="parallelogram">
            <a:avLst>
              <a:gd name="adj" fmla="val 3513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6" name="Title 1"/>
          <p:cNvSpPr>
            <a:spLocks noGrp="1"/>
          </p:cNvSpPr>
          <p:nvPr>
            <p:ph type="title"/>
          </p:nvPr>
        </p:nvSpPr>
        <p:spPr>
          <a:xfrm>
            <a:off x="457200" y="479425"/>
            <a:ext cx="8220075" cy="993775"/>
          </a:xfrm>
        </p:spPr>
        <p:txBody>
          <a:bodyPr/>
          <a:lstStyle/>
          <a:p>
            <a:pPr eaLnBrk="1" hangingPunct="1"/>
            <a:r>
              <a:rPr lang="en-GB" altLang="en-US"/>
              <a:t>My View</a:t>
            </a:r>
          </a:p>
        </p:txBody>
      </p:sp>
      <p:sp>
        <p:nvSpPr>
          <p:cNvPr id="7" name="TextBox 2"/>
          <p:cNvSpPr txBox="1">
            <a:spLocks noChangeArrowheads="1"/>
          </p:cNvSpPr>
          <p:nvPr/>
        </p:nvSpPr>
        <p:spPr bwMode="auto">
          <a:xfrm>
            <a:off x="673100" y="1341438"/>
            <a:ext cx="76327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What does being British mean to you?</a:t>
            </a:r>
          </a:p>
        </p:txBody>
      </p:sp>
      <p:sp>
        <p:nvSpPr>
          <p:cNvPr id="9" name="Rectangle 8"/>
          <p:cNvSpPr>
            <a:spLocks noChangeArrowheads="1"/>
          </p:cNvSpPr>
          <p:nvPr/>
        </p:nvSpPr>
        <p:spPr bwMode="auto">
          <a:xfrm>
            <a:off x="755650" y="1703388"/>
            <a:ext cx="7632700" cy="7778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rIns="144000"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0"/>
              </a:rPr>
              <a:t>Write your answers on a sticky note and once you have finished, stick it on the large piece of paper at the front of the classroom.</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6913" y="4076700"/>
            <a:ext cx="2928937"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188" y="2926682"/>
            <a:ext cx="253841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Whole Clas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6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56308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2366963"/>
            <a:ext cx="5184775" cy="25114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Although we have differences in our thoughts and ideas, we are all British </a:t>
            </a:r>
            <a:r>
              <a:rPr kumimoji="0" lang="en-GB" sz="1800" b="1" i="0" u="none" strike="noStrike" kern="1200" cap="none" spc="0" normalizeH="0" baseline="0" noProof="0" dirty="0">
                <a:ln>
                  <a:noFill/>
                </a:ln>
                <a:solidFill>
                  <a:srgbClr val="1C1C1C"/>
                </a:solidFill>
                <a:effectLst/>
                <a:uLnTx/>
                <a:uFillTx/>
                <a:latin typeface="Twinkl"/>
                <a:ea typeface="+mn-ea"/>
                <a:cs typeface="+mn-cs"/>
              </a:rPr>
              <a:t>citizens</a:t>
            </a:r>
            <a:r>
              <a:rPr kumimoji="0" lang="en-GB" sz="1800" b="0" i="0" u="none" strike="noStrike" kern="1200" cap="none" spc="0" normalizeH="0" baseline="0" noProof="0" dirty="0">
                <a:ln>
                  <a:noFill/>
                </a:ln>
                <a:solidFill>
                  <a:srgbClr val="1C1C1C"/>
                </a:solidFill>
                <a:effectLst/>
                <a:uLnTx/>
                <a:uFillTx/>
                <a:latin typeface="Twinkl"/>
                <a:ea typeface="+mn-ea"/>
                <a:cs typeface="+mn-cs"/>
              </a:rPr>
              <a:t>.</a:t>
            </a:r>
          </a:p>
        </p:txBody>
      </p:sp>
      <p:sp>
        <p:nvSpPr>
          <p:cNvPr id="4" name="Rectangle 3"/>
          <p:cNvSpPr>
            <a:spLocks noChangeArrowheads="1"/>
          </p:cNvSpPr>
          <p:nvPr/>
        </p:nvSpPr>
        <p:spPr bwMode="auto">
          <a:xfrm>
            <a:off x="849313" y="3284538"/>
            <a:ext cx="39385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0"/>
              </a:rPr>
              <a:t>Being a British citizen means we have </a:t>
            </a:r>
            <a:r>
              <a:rPr kumimoji="0" lang="en-GB" altLang="en-US" sz="1800" b="1" i="0" u="none" strike="noStrike" kern="1200" cap="none" spc="0" normalizeH="0" baseline="0" noProof="0">
                <a:ln>
                  <a:noFill/>
                </a:ln>
                <a:solidFill>
                  <a:srgbClr val="1C1C1C"/>
                </a:solidFill>
                <a:effectLst/>
                <a:uLnTx/>
                <a:uFillTx/>
                <a:latin typeface="Twinkl" pitchFamily="2" charset="0"/>
              </a:rPr>
              <a:t>common rights </a:t>
            </a:r>
            <a:r>
              <a:rPr kumimoji="0" lang="en-GB" altLang="en-US" sz="1800" b="0" i="0" u="none" strike="noStrike" kern="1200" cap="none" spc="0" normalizeH="0" baseline="0" noProof="0">
                <a:ln>
                  <a:noFill/>
                </a:ln>
                <a:solidFill>
                  <a:srgbClr val="1C1C1C"/>
                </a:solidFill>
                <a:effectLst/>
                <a:uLnTx/>
                <a:uFillTx/>
                <a:latin typeface="Twinkl" pitchFamily="2" charset="0"/>
              </a:rPr>
              <a:t>and that we live under the same rules and laws. So, although we have different opinions, we have similarities too.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r="5991" b="56010"/>
          <a:stretch>
            <a:fillRect/>
          </a:stretch>
        </p:blipFill>
        <p:spPr bwMode="auto">
          <a:xfrm>
            <a:off x="4643438" y="2247900"/>
            <a:ext cx="405447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479425"/>
            <a:ext cx="8220075" cy="993775"/>
          </a:xfrm>
        </p:spPr>
        <p:txBody>
          <a:bodyPr/>
          <a:lstStyle/>
          <a:p>
            <a:pPr eaLnBrk="1" hangingPunct="1"/>
            <a:r>
              <a:rPr lang="en-GB" altLang="en-US"/>
              <a:t>A Wider View</a:t>
            </a:r>
          </a:p>
        </p:txBody>
      </p:sp>
      <p:sp>
        <p:nvSpPr>
          <p:cNvPr id="7" name="TextBox 2"/>
          <p:cNvSpPr txBox="1">
            <a:spLocks noChangeArrowheads="1"/>
          </p:cNvSpPr>
          <p:nvPr/>
        </p:nvSpPr>
        <p:spPr bwMode="auto">
          <a:xfrm>
            <a:off x="719138" y="1268413"/>
            <a:ext cx="7704137"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Being British means different things to different people throughout Britain and other British Isles. This is because of the range of different people with different </a:t>
            </a:r>
            <a:r>
              <a:rPr kumimoji="0" lang="en-GB" altLang="en-US" sz="1800" b="1" i="0" u="none" strike="noStrike" kern="1200" cap="none" spc="0" normalizeH="0" baseline="0" noProof="0" dirty="0">
                <a:ln>
                  <a:noFill/>
                </a:ln>
                <a:solidFill>
                  <a:srgbClr val="1C1C1C"/>
                </a:solidFill>
                <a:effectLst/>
                <a:uLnTx/>
                <a:uFillTx/>
                <a:latin typeface="Twinkl" pitchFamily="2" charset="0"/>
              </a:rPr>
              <a:t>values </a:t>
            </a:r>
            <a:r>
              <a:rPr kumimoji="0" lang="en-GB" altLang="en-US" sz="1800" b="0" i="0" u="none" strike="noStrike" kern="1200" cap="none" spc="0" normalizeH="0" baseline="0" noProof="0" dirty="0">
                <a:ln>
                  <a:noFill/>
                </a:ln>
                <a:solidFill>
                  <a:srgbClr val="1C1C1C"/>
                </a:solidFill>
                <a:effectLst/>
                <a:uLnTx/>
                <a:uFillTx/>
                <a:latin typeface="Twinkl" pitchFamily="2" charset="0"/>
              </a:rPr>
              <a:t>and </a:t>
            </a:r>
            <a:r>
              <a:rPr kumimoji="0" lang="en-GB" altLang="en-US" sz="1800" b="1" i="0" u="none" strike="noStrike" kern="1200" cap="none" spc="0" normalizeH="0" baseline="0" noProof="0" dirty="0">
                <a:ln>
                  <a:noFill/>
                </a:ln>
                <a:solidFill>
                  <a:srgbClr val="1C1C1C"/>
                </a:solidFill>
                <a:effectLst/>
                <a:uLnTx/>
                <a:uFillTx/>
                <a:latin typeface="Twinkl" pitchFamily="2" charset="0"/>
              </a:rPr>
              <a:t>customs</a:t>
            </a:r>
            <a:r>
              <a:rPr kumimoji="0" lang="en-GB" altLang="en-US" sz="1800" b="0" i="0" u="none" strike="noStrike" kern="1200" cap="none" spc="0" normalizeH="0" baseline="0" noProof="0" dirty="0">
                <a:ln>
                  <a:noFill/>
                </a:ln>
                <a:solidFill>
                  <a:srgbClr val="1C1C1C"/>
                </a:solidFill>
                <a:effectLst/>
                <a:uLnTx/>
                <a:uFillTx/>
                <a:latin typeface="Twinkl" pitchFamily="2" charset="0"/>
              </a:rPr>
              <a:t> living here.</a:t>
            </a:r>
          </a:p>
        </p:txBody>
      </p:sp>
      <p:pic>
        <p:nvPicPr>
          <p:cNvPr id="8" name="Whole Cla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12750" y="5254625"/>
            <a:ext cx="8308975" cy="742950"/>
          </a:xfrm>
          <a:prstGeom prst="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It is important to respect ideas and opinions that are different to our own; this makes us tolerant people and helps our country to be a happy place.</a:t>
            </a:r>
          </a:p>
        </p:txBody>
      </p:sp>
    </p:spTree>
    <p:extLst>
      <p:ext uri="{BB962C8B-B14F-4D97-AF65-F5344CB8AC3E}">
        <p14:creationId xmlns:p14="http://schemas.microsoft.com/office/powerpoint/2010/main" val="3317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2" charset="0"/>
              </a:rPr>
              <a:t>Aim</a:t>
            </a:r>
          </a:p>
        </p:txBody>
      </p:sp>
      <p:sp>
        <p:nvSpPr>
          <p:cNvPr id="16" name="Content Placeholder 15"/>
          <p:cNvSpPr>
            <a:spLocks noGrp="1"/>
          </p:cNvSpPr>
          <p:nvPr>
            <p:ph idx="1"/>
          </p:nvPr>
        </p:nvSpPr>
        <p:spPr/>
        <p:txBody>
          <a:bodyPr>
            <a:normAutofit/>
          </a:bodyPr>
          <a:lstStyle/>
          <a:p>
            <a:r>
              <a:rPr lang="en-GB" dirty="0"/>
              <a:t>I can describe a diverse society and talk about why it is important.</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n-lt"/>
              </a:rPr>
              <a:t>I can interpret a diversity data table.</a:t>
            </a:r>
          </a:p>
          <a:p>
            <a:r>
              <a:rPr lang="en-GB" dirty="0">
                <a:latin typeface="+mn-lt"/>
              </a:rPr>
              <a:t>I can write a poem to explain and celebrate diversity.</a:t>
            </a:r>
          </a:p>
          <a:p>
            <a:r>
              <a:rPr lang="en-GB" dirty="0">
                <a:latin typeface="+mn-lt"/>
              </a:rPr>
              <a:t>I can identify ways to show respect to others.</a:t>
            </a:r>
          </a:p>
          <a:p>
            <a:r>
              <a:rPr lang="en-GB" dirty="0">
                <a:latin typeface="+mn-lt"/>
              </a:rPr>
              <a:t>I can discuss why showing respect and being tolerant is important.</a:t>
            </a:r>
          </a:p>
          <a:p>
            <a:r>
              <a:rPr lang="en-GB" dirty="0">
                <a:latin typeface="+mn-lt"/>
              </a:rPr>
              <a:t>I can explain what discrimination is, can describe behaviour which is prejudiced and know what to do if I see it happening. </a:t>
            </a:r>
          </a:p>
        </p:txBody>
      </p:sp>
      <p:sp>
        <p:nvSpPr>
          <p:cNvPr id="9" name="TextBox 21"/>
          <p:cNvSpPr txBox="1">
            <a:spLocks noChangeArrowheads="1"/>
          </p:cNvSpPr>
          <p:nvPr/>
        </p:nvSpPr>
        <p:spPr bwMode="auto">
          <a:xfrm>
            <a:off x="2375756" y="6247089"/>
            <a:ext cx="4392488" cy="6324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GB" sz="800" baseline="30000" dirty="0">
                <a:latin typeface="Roboto" panose="02000000000000000000" pitchFamily="2" charset="0"/>
                <a:cs typeface="Arial" panose="020B0604020202020204" pitchFamily="34" charset="0"/>
              </a:rPr>
              <a:t>This resource is fully in line with the Learning Outcomes and Core Themes outlined in the PSHE Association’s </a:t>
            </a:r>
            <a:r>
              <a:rPr lang="en-GB" sz="800" b="1" u="sng" baseline="30000" dirty="0">
                <a:solidFill>
                  <a:schemeClr val="accent1"/>
                </a:solidFill>
                <a:latin typeface="Roboto" panose="02000000000000000000" pitchFamily="2" charset="0"/>
                <a:cs typeface="Arial" panose="020B0604020202020204" pitchFamily="34" charset="0"/>
                <a:hlinkClick r:id="rId2"/>
              </a:rPr>
              <a:t>Programme of Study</a:t>
            </a:r>
            <a:r>
              <a:rPr lang="en-GB" sz="800" baseline="30000" dirty="0">
                <a:latin typeface="Roboto" panose="02000000000000000000" pitchFamily="2" charset="0"/>
                <a:cs typeface="Arial" panose="020B0604020202020204" pitchFamily="34" charset="0"/>
              </a:rPr>
              <a:t>.</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9300" y="4833938"/>
            <a:ext cx="7673975" cy="1258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 name="Title 1"/>
          <p:cNvSpPr>
            <a:spLocks noGrp="1"/>
          </p:cNvSpPr>
          <p:nvPr>
            <p:ph type="title"/>
          </p:nvPr>
        </p:nvSpPr>
        <p:spPr>
          <a:xfrm>
            <a:off x="457200" y="479425"/>
            <a:ext cx="8220075" cy="993775"/>
          </a:xfrm>
        </p:spPr>
        <p:txBody>
          <a:bodyPr/>
          <a:lstStyle/>
          <a:p>
            <a:pPr eaLnBrk="1" hangingPunct="1"/>
            <a:r>
              <a:rPr lang="en-GB" altLang="en-US"/>
              <a:t>British Citizens</a:t>
            </a:r>
          </a:p>
        </p:txBody>
      </p:sp>
      <p:sp>
        <p:nvSpPr>
          <p:cNvPr id="11" name="TextBox 8"/>
          <p:cNvSpPr txBox="1">
            <a:spLocks noChangeArrowheads="1"/>
          </p:cNvSpPr>
          <p:nvPr/>
        </p:nvSpPr>
        <p:spPr bwMode="auto">
          <a:xfrm>
            <a:off x="719138" y="1287463"/>
            <a:ext cx="770413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0"/>
              </a:rPr>
              <a:t>What does being British mean to different British citizens?</a:t>
            </a:r>
          </a:p>
        </p:txBody>
      </p:sp>
      <p:pic>
        <p:nvPicPr>
          <p:cNvPr id="12" name="Group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719138" y="1706563"/>
            <a:ext cx="770413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0"/>
              </a:rPr>
              <a:t>Work in a group to look carefully at a photograph of a British citizen.</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9275" y="2139950"/>
            <a:ext cx="134143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7113" y="2139950"/>
            <a:ext cx="133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3363" y="2141538"/>
            <a:ext cx="133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2788" y="2141538"/>
            <a:ext cx="1331912"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3025" y="2125663"/>
            <a:ext cx="18923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48188" y="2127250"/>
            <a:ext cx="18859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52950" y="2703513"/>
            <a:ext cx="1884363"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30963" y="2706688"/>
            <a:ext cx="188436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a:spLocks noChangeArrowheads="1"/>
          </p:cNvSpPr>
          <p:nvPr/>
        </p:nvSpPr>
        <p:spPr bwMode="auto">
          <a:xfrm>
            <a:off x="749300" y="4121150"/>
            <a:ext cx="7639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0"/>
              </a:rPr>
              <a:t>In your group, discuss what being British might mean to the person in your photograph. Use these questions to help you decide.</a:t>
            </a:r>
          </a:p>
        </p:txBody>
      </p:sp>
      <p:sp>
        <p:nvSpPr>
          <p:cNvPr id="23" name="Rectangle 22"/>
          <p:cNvSpPr>
            <a:spLocks noChangeArrowheads="1"/>
          </p:cNvSpPr>
          <p:nvPr/>
        </p:nvSpPr>
        <p:spPr bwMode="auto">
          <a:xfrm>
            <a:off x="776288" y="4899025"/>
            <a:ext cx="2622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rPr>
              <a:t>Where might they live?</a:t>
            </a:r>
          </a:p>
        </p:txBody>
      </p:sp>
      <p:sp>
        <p:nvSpPr>
          <p:cNvPr id="24" name="Rectangle 23"/>
          <p:cNvSpPr>
            <a:spLocks noChangeArrowheads="1"/>
          </p:cNvSpPr>
          <p:nvPr/>
        </p:nvSpPr>
        <p:spPr bwMode="auto">
          <a:xfrm>
            <a:off x="776288" y="5272088"/>
            <a:ext cx="28151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rPr>
              <a:t>What might their job be?</a:t>
            </a:r>
          </a:p>
        </p:txBody>
      </p:sp>
      <p:sp>
        <p:nvSpPr>
          <p:cNvPr id="25" name="Rectangle 24"/>
          <p:cNvSpPr>
            <a:spLocks noChangeArrowheads="1"/>
          </p:cNvSpPr>
          <p:nvPr/>
        </p:nvSpPr>
        <p:spPr bwMode="auto">
          <a:xfrm>
            <a:off x="777875" y="5643563"/>
            <a:ext cx="34884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rPr>
              <a:t>How old do you think they are?</a:t>
            </a:r>
          </a:p>
        </p:txBody>
      </p:sp>
      <p:sp>
        <p:nvSpPr>
          <p:cNvPr id="26" name="Rectangle 25"/>
          <p:cNvSpPr>
            <a:spLocks noChangeArrowheads="1"/>
          </p:cNvSpPr>
          <p:nvPr/>
        </p:nvSpPr>
        <p:spPr bwMode="auto">
          <a:xfrm>
            <a:off x="4122738" y="5268913"/>
            <a:ext cx="42562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rPr>
              <a:t>What might they do in their free time?</a:t>
            </a:r>
          </a:p>
        </p:txBody>
      </p:sp>
      <p:sp>
        <p:nvSpPr>
          <p:cNvPr id="27" name="Rectangle 26"/>
          <p:cNvSpPr>
            <a:spLocks noChangeArrowheads="1"/>
          </p:cNvSpPr>
          <p:nvPr/>
        </p:nvSpPr>
        <p:spPr bwMode="auto">
          <a:xfrm>
            <a:off x="3922713" y="4902200"/>
            <a:ext cx="4487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rPr>
              <a:t>What might being British mean to them?</a:t>
            </a:r>
          </a:p>
        </p:txBody>
      </p:sp>
    </p:spTree>
    <p:extLst>
      <p:ext uri="{BB962C8B-B14F-4D97-AF65-F5344CB8AC3E}">
        <p14:creationId xmlns:p14="http://schemas.microsoft.com/office/powerpoint/2010/main" val="3349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par>
                          <p:cTn id="65" fill="hold">
                            <p:stCondLst>
                              <p:cond delay="2500"/>
                            </p:stCondLst>
                            <p:childTnLst>
                              <p:par>
                                <p:cTn id="66" presetID="10"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3" grpId="0"/>
      <p:bldP spid="22" grpId="0"/>
      <p:bldP spid="23" grpId="0"/>
      <p:bldP spid="24" grpId="0"/>
      <p:bldP spid="25" grpId="0"/>
      <p:bldP spid="26" grpId="0"/>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013" y="2095500"/>
            <a:ext cx="255587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57200" y="479425"/>
            <a:ext cx="8220075" cy="993775"/>
          </a:xfrm>
        </p:spPr>
        <p:txBody>
          <a:bodyPr/>
          <a:lstStyle/>
          <a:p>
            <a:pPr eaLnBrk="1" hangingPunct="1"/>
            <a:r>
              <a:rPr lang="en-GB" altLang="en-US"/>
              <a:t>British Citizens</a:t>
            </a:r>
          </a:p>
        </p:txBody>
      </p:sp>
      <p:grpSp>
        <p:nvGrpSpPr>
          <p:cNvPr id="6" name="Group 5"/>
          <p:cNvGrpSpPr/>
          <p:nvPr/>
        </p:nvGrpSpPr>
        <p:grpSpPr>
          <a:xfrm>
            <a:off x="3923928" y="4005064"/>
            <a:ext cx="1569992" cy="1569992"/>
            <a:chOff x="4788025" y="4522833"/>
            <a:chExt cx="1569992" cy="1569992"/>
          </a:xfrm>
          <a:solidFill>
            <a:schemeClr val="accent5">
              <a:lumMod val="75000"/>
            </a:schemeClr>
          </a:solidFill>
        </p:grpSpPr>
        <p:sp>
          <p:nvSpPr>
            <p:cNvPr id="7" name="Oval 6">
              <a:hlinkClick r:id="rId3" action="ppaction://hlinksldjump"/>
            </p:cNvPr>
            <p:cNvSpPr/>
            <p:nvPr/>
          </p:nvSpPr>
          <p:spPr>
            <a:xfrm>
              <a:off x="4788025" y="4522833"/>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C1C1C"/>
                </a:solidFill>
                <a:effectLst/>
                <a:uLnTx/>
                <a:uFillTx/>
                <a:latin typeface="Twinkl"/>
                <a:ea typeface="+mn-ea"/>
                <a:cs typeface="+mn-cs"/>
              </a:endParaRPr>
            </a:p>
          </p:txBody>
        </p:sp>
        <p:sp>
          <p:nvSpPr>
            <p:cNvPr id="8" name="Rectangle 7">
              <a:hlinkClick r:id="rId3" action="ppaction://hlinksldjump"/>
            </p:cNvPr>
            <p:cNvSpPr/>
            <p:nvPr/>
          </p:nvSpPr>
          <p:spPr>
            <a:xfrm>
              <a:off x="4865821" y="5184718"/>
              <a:ext cx="1434372" cy="246221"/>
            </a:xfrm>
            <a:prstGeom prst="rect">
              <a:avLst/>
            </a:prstGeom>
            <a:noFill/>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Consolidating</a:t>
              </a:r>
            </a:p>
          </p:txBody>
        </p:sp>
      </p:grpSp>
      <p:sp>
        <p:nvSpPr>
          <p:cNvPr id="9" name="TextBox 8"/>
          <p:cNvSpPr txBox="1">
            <a:spLocks noChangeArrowheads="1"/>
          </p:cNvSpPr>
          <p:nvPr/>
        </p:nvSpPr>
        <p:spPr bwMode="auto">
          <a:xfrm>
            <a:off x="684213" y="1268413"/>
            <a:ext cx="7704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In your groups, show the rest of the class your photograph and share with them your thoughts.</a:t>
            </a:r>
          </a:p>
        </p:txBody>
      </p:sp>
      <p:grpSp>
        <p:nvGrpSpPr>
          <p:cNvPr id="10" name="Group 9"/>
          <p:cNvGrpSpPr/>
          <p:nvPr/>
        </p:nvGrpSpPr>
        <p:grpSpPr>
          <a:xfrm>
            <a:off x="6084168" y="3995074"/>
            <a:ext cx="1569992" cy="1569992"/>
            <a:chOff x="6574042" y="4512842"/>
            <a:chExt cx="1569992" cy="1569992"/>
          </a:xfrm>
          <a:solidFill>
            <a:schemeClr val="accent5">
              <a:lumMod val="75000"/>
            </a:schemeClr>
          </a:solidFill>
        </p:grpSpPr>
        <p:sp>
          <p:nvSpPr>
            <p:cNvPr id="11" name="Oval 10">
              <a:hlinkClick r:id="rId4" action="ppaction://hlinksldjump"/>
            </p:cNvPr>
            <p:cNvSpPr/>
            <p:nvPr/>
          </p:nvSpPr>
          <p:spPr>
            <a:xfrm>
              <a:off x="6574042" y="4512842"/>
              <a:ext cx="1569992" cy="15699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C1C1C"/>
                </a:solidFill>
                <a:effectLst/>
                <a:uLnTx/>
                <a:uFillTx/>
                <a:latin typeface="Twinkl"/>
                <a:ea typeface="+mn-ea"/>
                <a:cs typeface="+mn-cs"/>
              </a:endParaRPr>
            </a:p>
          </p:txBody>
        </p:sp>
        <p:sp>
          <p:nvSpPr>
            <p:cNvPr id="12" name="Rectangle 11">
              <a:hlinkClick r:id="rId4" action="ppaction://hlinksldjump"/>
            </p:cNvPr>
            <p:cNvSpPr/>
            <p:nvPr/>
          </p:nvSpPr>
          <p:spPr>
            <a:xfrm>
              <a:off x="6635448" y="5184718"/>
              <a:ext cx="1492196" cy="246221"/>
            </a:xfrm>
            <a:prstGeom prst="rect">
              <a:avLst/>
            </a:prstGeom>
            <a:noFill/>
          </p:spPr>
          <p:txBody>
            <a:bodyPr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winkl"/>
                  <a:ea typeface="+mn-ea"/>
                  <a:cs typeface="+mn-cs"/>
                </a:rPr>
                <a:t>Reflecting </a:t>
              </a:r>
            </a:p>
          </p:txBody>
        </p:sp>
      </p:grpSp>
      <p:pic>
        <p:nvPicPr>
          <p:cNvPr id="13" name="Group Work"/>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1816767" y="2197100"/>
            <a:ext cx="6333458" cy="1366639"/>
            <a:chOff x="1816767" y="2197100"/>
            <a:chExt cx="6333458" cy="1366639"/>
          </a:xfrm>
        </p:grpSpPr>
        <p:sp>
          <p:nvSpPr>
            <p:cNvPr id="4" name="Flowchart: Merge 3"/>
            <p:cNvSpPr/>
            <p:nvPr/>
          </p:nvSpPr>
          <p:spPr>
            <a:xfrm rot="5400000">
              <a:off x="1893427" y="3053890"/>
              <a:ext cx="298452" cy="451771"/>
            </a:xfrm>
            <a:prstGeom prst="flowChartMerg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4" name="Rectangle 13"/>
            <p:cNvSpPr/>
            <p:nvPr/>
          </p:nvSpPr>
          <p:spPr>
            <a:xfrm>
              <a:off x="2187575" y="2197100"/>
              <a:ext cx="5962650" cy="1366639"/>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Although ‘being British’ means something different to us all, these differences in our ideas and experiences are something to be celebrated. It is something that makes our country an exciting place to live. </a:t>
              </a:r>
            </a:p>
          </p:txBody>
        </p:sp>
      </p:grpSp>
    </p:spTree>
    <p:extLst>
      <p:ext uri="{BB962C8B-B14F-4D97-AF65-F5344CB8AC3E}">
        <p14:creationId xmlns:p14="http://schemas.microsoft.com/office/powerpoint/2010/main" val="12410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Consolidating</a:t>
            </a:r>
          </a:p>
        </p:txBody>
      </p:sp>
    </p:spTree>
    <p:extLst>
      <p:ext uri="{BB962C8B-B14F-4D97-AF65-F5344CB8AC3E}">
        <p14:creationId xmlns:p14="http://schemas.microsoft.com/office/powerpoint/2010/main" val="3181800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365125" y="2806700"/>
            <a:ext cx="4691063" cy="730250"/>
          </a:xfrm>
          <a:prstGeom prst="homePlate">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800" b="1" i="0" u="none" strike="noStrike" kern="1200" cap="none" spc="0" normalizeH="0" baseline="0" noProof="0" dirty="0">
                <a:ln>
                  <a:noFill/>
                </a:ln>
                <a:solidFill>
                  <a:srgbClr val="1C1C1C"/>
                </a:solidFill>
                <a:effectLst/>
                <a:uLnTx/>
                <a:uFillTx/>
                <a:latin typeface="Twinkl"/>
                <a:ea typeface="+mn-ea"/>
                <a:cs typeface="+mn-cs"/>
              </a:rPr>
              <a:t>You are going to draw pictures to show your answers to these questions.</a:t>
            </a:r>
          </a:p>
        </p:txBody>
      </p:sp>
      <p:sp>
        <p:nvSpPr>
          <p:cNvPr id="5" name="Title 1"/>
          <p:cNvSpPr>
            <a:spLocks noGrp="1"/>
          </p:cNvSpPr>
          <p:nvPr>
            <p:ph type="title"/>
          </p:nvPr>
        </p:nvSpPr>
        <p:spPr>
          <a:xfrm>
            <a:off x="457200" y="479425"/>
            <a:ext cx="8220075" cy="993775"/>
          </a:xfrm>
        </p:spPr>
        <p:txBody>
          <a:bodyPr/>
          <a:lstStyle/>
          <a:p>
            <a:pPr eaLnBrk="1" hangingPunct="1"/>
            <a:r>
              <a:rPr lang="en-GB" altLang="en-US"/>
              <a:t>Being British</a:t>
            </a:r>
          </a:p>
        </p:txBody>
      </p:sp>
      <p:sp>
        <p:nvSpPr>
          <p:cNvPr id="6" name="Rectangle 5"/>
          <p:cNvSpPr>
            <a:spLocks noChangeArrowheads="1"/>
          </p:cNvSpPr>
          <p:nvPr/>
        </p:nvSpPr>
        <p:spPr bwMode="auto">
          <a:xfrm>
            <a:off x="658813" y="1412875"/>
            <a:ext cx="412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1C1C1C"/>
                </a:solidFill>
                <a:effectLst/>
                <a:uLnTx/>
                <a:uFillTx/>
                <a:latin typeface="Twinkl" pitchFamily="2" charset="0"/>
              </a:rPr>
              <a:t>What does being British mean to you?</a:t>
            </a:r>
          </a:p>
        </p:txBody>
      </p:sp>
      <p:sp>
        <p:nvSpPr>
          <p:cNvPr id="7" name="Rectangle 6"/>
          <p:cNvSpPr/>
          <p:nvPr/>
        </p:nvSpPr>
        <p:spPr>
          <a:xfrm>
            <a:off x="736600" y="3995738"/>
            <a:ext cx="3763963" cy="209708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C1C1C"/>
                </a:solidFill>
                <a:effectLst/>
                <a:uLnTx/>
                <a:uFillTx/>
                <a:latin typeface="Twinkl"/>
                <a:ea typeface="+mn-ea"/>
                <a:cs typeface="+mn-cs"/>
              </a:rPr>
              <a:t>Word Bank:</a:t>
            </a:r>
          </a:p>
        </p:txBody>
      </p:sp>
      <p:sp>
        <p:nvSpPr>
          <p:cNvPr id="8" name="Rectangle 7"/>
          <p:cNvSpPr>
            <a:spLocks noChangeArrowheads="1"/>
          </p:cNvSpPr>
          <p:nvPr/>
        </p:nvSpPr>
        <p:spPr bwMode="auto">
          <a:xfrm>
            <a:off x="1290638" y="4724400"/>
            <a:ext cx="1081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rPr>
              <a:t>values</a:t>
            </a:r>
          </a:p>
        </p:txBody>
      </p:sp>
      <p:sp>
        <p:nvSpPr>
          <p:cNvPr id="9" name="Rectangle 8"/>
          <p:cNvSpPr>
            <a:spLocks noChangeArrowheads="1"/>
          </p:cNvSpPr>
          <p:nvPr/>
        </p:nvSpPr>
        <p:spPr bwMode="auto">
          <a:xfrm>
            <a:off x="2936875" y="4724400"/>
            <a:ext cx="1038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rPr>
              <a:t>customs</a:t>
            </a:r>
          </a:p>
        </p:txBody>
      </p:sp>
      <p:sp>
        <p:nvSpPr>
          <p:cNvPr id="10" name="Rectangle 9"/>
          <p:cNvSpPr>
            <a:spLocks noChangeArrowheads="1"/>
          </p:cNvSpPr>
          <p:nvPr/>
        </p:nvSpPr>
        <p:spPr bwMode="auto">
          <a:xfrm>
            <a:off x="1350963" y="5373688"/>
            <a:ext cx="93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rPr>
              <a:t>beliefs</a:t>
            </a:r>
          </a:p>
        </p:txBody>
      </p:sp>
      <p:sp>
        <p:nvSpPr>
          <p:cNvPr id="11" name="Rectangle 10"/>
          <p:cNvSpPr>
            <a:spLocks noChangeArrowheads="1"/>
          </p:cNvSpPr>
          <p:nvPr/>
        </p:nvSpPr>
        <p:spPr bwMode="auto">
          <a:xfrm>
            <a:off x="2824163" y="5373688"/>
            <a:ext cx="1243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1" i="0" u="none" strike="noStrike" kern="1200" cap="none" spc="0" normalizeH="0" baseline="0" noProof="0" dirty="0">
                <a:ln>
                  <a:noFill/>
                </a:ln>
                <a:solidFill>
                  <a:srgbClr val="1C1C1C"/>
                </a:solidFill>
                <a:effectLst/>
                <a:uLnTx/>
                <a:uFillTx/>
                <a:latin typeface="Twinkl" pitchFamily="2" charset="0"/>
              </a:rPr>
              <a:t>traditions</a:t>
            </a:r>
          </a:p>
        </p:txBody>
      </p:sp>
      <p:pic>
        <p:nvPicPr>
          <p:cNvPr id="12" name="Individual Work"/>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658813" y="1971675"/>
            <a:ext cx="412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What might being British mean </a:t>
            </a:r>
            <a:br>
              <a:rPr kumimoji="0" lang="en-GB" altLang="en-US" sz="1800" b="0" i="0" u="none" strike="noStrike" kern="1200" cap="none" spc="0" normalizeH="0" baseline="0" noProof="0" dirty="0">
                <a:ln>
                  <a:noFill/>
                </a:ln>
                <a:solidFill>
                  <a:srgbClr val="1C1C1C"/>
                </a:solidFill>
                <a:effectLst/>
                <a:uLnTx/>
                <a:uFillTx/>
                <a:latin typeface="Twinkl" pitchFamily="2" charset="0"/>
              </a:rPr>
            </a:br>
            <a:r>
              <a:rPr kumimoji="0" lang="en-GB" altLang="en-US" sz="1800" b="0" i="0" u="none" strike="noStrike" kern="1200" cap="none" spc="0" normalizeH="0" baseline="0" noProof="0" dirty="0">
                <a:ln>
                  <a:noFill/>
                </a:ln>
                <a:solidFill>
                  <a:srgbClr val="1C1C1C"/>
                </a:solidFill>
                <a:effectLst/>
                <a:uLnTx/>
                <a:uFillTx/>
                <a:latin typeface="Twinkl" pitchFamily="2" charset="0"/>
              </a:rPr>
              <a:t>to others?</a:t>
            </a:r>
          </a:p>
        </p:txBody>
      </p:sp>
      <p:pic>
        <p:nvPicPr>
          <p:cNvPr id="14" name="Picture 13" descr="Diagram&#10;&#10;Description automatically generated">
            <a:extLst>
              <a:ext uri="{FF2B5EF4-FFF2-40B4-BE49-F238E27FC236}">
                <a16:creationId xmlns:a16="http://schemas.microsoft.com/office/drawing/2014/main" id="{2CC4550E-D9CD-024F-8685-3EBEC60C8C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1" y="1631632"/>
            <a:ext cx="3216672" cy="45519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865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p:bldP spid="10" grpId="0"/>
      <p:bldP spid="11"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Reflecting</a:t>
            </a:r>
          </a:p>
        </p:txBody>
      </p:sp>
    </p:spTree>
    <p:extLst>
      <p:ext uri="{BB962C8B-B14F-4D97-AF65-F5344CB8AC3E}">
        <p14:creationId xmlns:p14="http://schemas.microsoft.com/office/powerpoint/2010/main" val="302472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12" y="3717339"/>
            <a:ext cx="2384340" cy="3165855"/>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200" y="3738564"/>
            <a:ext cx="1842504" cy="3123406"/>
          </a:xfrm>
          <a:prstGeom prst="rect">
            <a:avLst/>
          </a:prstGeom>
        </p:spPr>
      </p:pic>
      <p:sp>
        <p:nvSpPr>
          <p:cNvPr id="4" name="Rectangle 3"/>
          <p:cNvSpPr/>
          <p:nvPr/>
        </p:nvSpPr>
        <p:spPr>
          <a:xfrm>
            <a:off x="746125" y="2246314"/>
            <a:ext cx="7642225" cy="9636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We have investigated what it is like to live in Britain and other British Isles and learnt all about democracy, rules, laws, liberty, tolerance and respect and why these are important for all British people. </a:t>
            </a:r>
          </a:p>
        </p:txBody>
      </p:sp>
      <p:sp>
        <p:nvSpPr>
          <p:cNvPr id="5" name="Title 1"/>
          <p:cNvSpPr>
            <a:spLocks noGrp="1"/>
          </p:cNvSpPr>
          <p:nvPr>
            <p:ph type="title"/>
          </p:nvPr>
        </p:nvSpPr>
        <p:spPr>
          <a:xfrm>
            <a:off x="857250" y="473075"/>
            <a:ext cx="7427913" cy="995363"/>
          </a:xfrm>
        </p:spPr>
        <p:txBody>
          <a:bodyPr/>
          <a:lstStyle/>
          <a:p>
            <a:pPr algn="ctr" eaLnBrk="1" hangingPunct="1"/>
            <a:r>
              <a:rPr lang="en-GB" altLang="en-US" sz="3800"/>
              <a:t>What I Have Learnt</a:t>
            </a:r>
          </a:p>
        </p:txBody>
      </p:sp>
      <p:sp>
        <p:nvSpPr>
          <p:cNvPr id="6" name="TextBox 5"/>
          <p:cNvSpPr txBox="1">
            <a:spLocks noChangeArrowheads="1"/>
          </p:cNvSpPr>
          <p:nvPr/>
        </p:nvSpPr>
        <p:spPr bwMode="auto">
          <a:xfrm>
            <a:off x="755650" y="1455738"/>
            <a:ext cx="7632700" cy="7207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We have come to the end of our work on Britain and being British and what a lot we have explored!</a:t>
            </a:r>
          </a:p>
        </p:txBody>
      </p:sp>
      <p:sp>
        <p:nvSpPr>
          <p:cNvPr id="7" name="Rectangle 6"/>
          <p:cNvSpPr>
            <a:spLocks noChangeArrowheads="1"/>
          </p:cNvSpPr>
          <p:nvPr/>
        </p:nvSpPr>
        <p:spPr bwMode="auto">
          <a:xfrm>
            <a:off x="666115" y="3220662"/>
            <a:ext cx="6770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srgbClr val="1C1C1C"/>
                </a:solidFill>
                <a:effectLst/>
                <a:uLnTx/>
                <a:uFillTx/>
                <a:latin typeface="Twinkl" pitchFamily="2" charset="0"/>
              </a:rPr>
              <a:t>Take a moment to think about your answers to these questions:</a:t>
            </a:r>
          </a:p>
        </p:txBody>
      </p:sp>
      <p:pic>
        <p:nvPicPr>
          <p:cNvPr id="8" name="Whole Clas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5302251"/>
            <a:ext cx="9144000" cy="1006474"/>
          </a:xfrm>
          <a:prstGeom prst="rect">
            <a:avLst/>
          </a:prstGeom>
          <a:solidFill>
            <a:srgbClr val="ACDDF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6000" tIns="108000" rIns="540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How are you going to use what you have learnt to help make the community you live in a happy place? How are you going to show care and concern for others in school and your local community?</a:t>
            </a:r>
          </a:p>
        </p:txBody>
      </p:sp>
      <p:sp>
        <p:nvSpPr>
          <p:cNvPr id="12" name="Oval Callout 11"/>
          <p:cNvSpPr/>
          <p:nvPr/>
        </p:nvSpPr>
        <p:spPr>
          <a:xfrm>
            <a:off x="4963110" y="3713163"/>
            <a:ext cx="2154237" cy="1206084"/>
          </a:xfrm>
          <a:prstGeom prst="wedgeEllipseCallout">
            <a:avLst>
              <a:gd name="adj1" fmla="val 66029"/>
              <a:gd name="adj2" fmla="val 231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Have any of your views changed?</a:t>
            </a:r>
          </a:p>
        </p:txBody>
      </p:sp>
      <p:sp>
        <p:nvSpPr>
          <p:cNvPr id="9" name="Oval Callout 8"/>
          <p:cNvSpPr/>
          <p:nvPr/>
        </p:nvSpPr>
        <p:spPr>
          <a:xfrm>
            <a:off x="1903578" y="3738563"/>
            <a:ext cx="2946234" cy="1470025"/>
          </a:xfrm>
          <a:prstGeom prst="wedgeEllipseCallout">
            <a:avLst>
              <a:gd name="adj1" fmla="val -52694"/>
              <a:gd name="adj2" fmla="val 3855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What is the most important thing you have learnt during this topic?</a:t>
            </a:r>
          </a:p>
        </p:txBody>
      </p:sp>
    </p:spTree>
    <p:extLst>
      <p:ext uri="{BB962C8B-B14F-4D97-AF65-F5344CB8AC3E}">
        <p14:creationId xmlns:p14="http://schemas.microsoft.com/office/powerpoint/2010/main" val="405322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1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11" grpId="0" animBg="1"/>
      <p:bldP spid="12"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3992326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b="60500"/>
          <a:stretch>
            <a:fillRect/>
          </a:stretch>
        </p:blipFill>
        <p:spPr bwMode="auto">
          <a:xfrm>
            <a:off x="1223963" y="3200400"/>
            <a:ext cx="669607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4678062" y="981044"/>
            <a:ext cx="2717478" cy="1818200"/>
          </a:xfrm>
          <a:prstGeom prst="wedgeEllipseCallout">
            <a:avLst>
              <a:gd name="adj1" fmla="val 11226"/>
              <a:gd name="adj2" fmla="val 78405"/>
            </a:avLst>
          </a:prstGeom>
          <a:solidFill>
            <a:schemeClr val="bg1"/>
          </a:solidFill>
          <a:ln w="28575">
            <a:solidFill>
              <a:srgbClr val="FAB0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C1C1C"/>
                </a:solidFill>
                <a:effectLst/>
                <a:uLnTx/>
                <a:uFillTx/>
                <a:latin typeface="Twinkl"/>
                <a:ea typeface="+mn-ea"/>
                <a:cs typeface="+mn-cs"/>
              </a:rPr>
              <a:t>Does ‘being British’ mean the same to </a:t>
            </a:r>
            <a:br>
              <a:rPr kumimoji="0" lang="en-GB" sz="2000" b="0" i="0" u="none" strike="noStrike" kern="1200" cap="none" spc="0" normalizeH="0" baseline="0" noProof="0" dirty="0">
                <a:ln>
                  <a:noFill/>
                </a:ln>
                <a:solidFill>
                  <a:srgbClr val="1C1C1C"/>
                </a:solidFill>
                <a:effectLst/>
                <a:uLnTx/>
                <a:uFillTx/>
                <a:latin typeface="Twinkl"/>
                <a:ea typeface="+mn-ea"/>
                <a:cs typeface="+mn-cs"/>
              </a:rPr>
            </a:br>
            <a:r>
              <a:rPr kumimoji="0" lang="en-GB" sz="2000" b="0" i="0" u="none" strike="noStrike" kern="1200" cap="none" spc="0" normalizeH="0" baseline="0" noProof="0" dirty="0">
                <a:ln>
                  <a:noFill/>
                </a:ln>
                <a:solidFill>
                  <a:srgbClr val="1C1C1C"/>
                </a:solidFill>
                <a:effectLst/>
                <a:uLnTx/>
                <a:uFillTx/>
                <a:latin typeface="Twinkl"/>
                <a:ea typeface="+mn-ea"/>
                <a:cs typeface="+mn-cs"/>
              </a:rPr>
              <a:t>all people?</a:t>
            </a:r>
          </a:p>
        </p:txBody>
      </p:sp>
      <p:sp>
        <p:nvSpPr>
          <p:cNvPr id="6" name="Oval Callout 5"/>
          <p:cNvSpPr/>
          <p:nvPr/>
        </p:nvSpPr>
        <p:spPr>
          <a:xfrm>
            <a:off x="1644438" y="975600"/>
            <a:ext cx="2861394" cy="2122016"/>
          </a:xfrm>
          <a:prstGeom prst="wedgeEllipseCallout">
            <a:avLst>
              <a:gd name="adj1" fmla="val -1460"/>
              <a:gd name="adj2" fmla="val 83289"/>
            </a:avLst>
          </a:prstGeom>
          <a:solidFill>
            <a:schemeClr val="bg1"/>
          </a:solidFill>
          <a:ln w="28575">
            <a:solidFill>
              <a:srgbClr val="00A8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C1C1C"/>
                </a:solidFill>
                <a:effectLst/>
                <a:uLnTx/>
                <a:uFillTx/>
                <a:latin typeface="Twinkl"/>
                <a:ea typeface="+mn-ea"/>
                <a:cs typeface="+mn-cs"/>
              </a:rPr>
              <a:t>What does being British mean to me?</a:t>
            </a:r>
          </a:p>
        </p:txBody>
      </p:sp>
      <p:sp>
        <p:nvSpPr>
          <p:cNvPr id="7" name="Rectangle 6"/>
          <p:cNvSpPr/>
          <p:nvPr/>
        </p:nvSpPr>
        <p:spPr>
          <a:xfrm>
            <a:off x="412750" y="5182658"/>
            <a:ext cx="8308975" cy="838200"/>
          </a:xfrm>
          <a:prstGeom prst="rect">
            <a:avLst/>
          </a:prstGeom>
          <a:solidFill>
            <a:srgbClr val="00A7E6">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prstClr val="white"/>
                </a:solidFill>
                <a:effectLst/>
                <a:uLnTx/>
                <a:uFillTx/>
                <a:latin typeface="Twinkl"/>
                <a:ea typeface="+mn-ea"/>
                <a:cs typeface="+mn-cs"/>
              </a:rPr>
              <a:t>Have your answers to these questions changed from the </a:t>
            </a:r>
          </a:p>
          <a:p>
            <a:pPr marL="0" marR="0" lvl="0" indent="0" algn="ctr" defTabSz="914400" rtl="0" eaLnBrk="1" fontAlgn="t"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a:ln>
                  <a:noFill/>
                </a:ln>
                <a:solidFill>
                  <a:prstClr val="white"/>
                </a:solidFill>
                <a:effectLst/>
                <a:uLnTx/>
                <a:uFillTx/>
                <a:latin typeface="Twinkl"/>
                <a:ea typeface="+mn-ea"/>
                <a:cs typeface="+mn-cs"/>
              </a:rPr>
              <a:t>beginning of the lesson?</a:t>
            </a:r>
          </a:p>
        </p:txBody>
      </p:sp>
    </p:spTree>
    <p:extLst>
      <p:ext uri="{BB962C8B-B14F-4D97-AF65-F5344CB8AC3E}">
        <p14:creationId xmlns:p14="http://schemas.microsoft.com/office/powerpoint/2010/main" val="14460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2" charset="0"/>
                <a:ea typeface="+mj-ea"/>
                <a:cs typeface="+mj-cs"/>
              </a:rPr>
              <a:t>Aim</a:t>
            </a:r>
          </a:p>
        </p:txBody>
      </p:sp>
      <p:sp>
        <p:nvSpPr>
          <p:cNvPr id="16" name="Content Placeholder 15"/>
          <p:cNvSpPr>
            <a:spLocks noGrp="1"/>
          </p:cNvSpPr>
          <p:nvPr>
            <p:ph idx="1"/>
          </p:nvPr>
        </p:nvSpPr>
        <p:spPr/>
        <p:txBody>
          <a:bodyPr>
            <a:normAutofit/>
          </a:bodyPr>
          <a:lstStyle/>
          <a:p>
            <a:r>
              <a:rPr lang="en-GB" dirty="0"/>
              <a:t>I can explain what being British means to me and to others.</a:t>
            </a:r>
          </a:p>
        </p:txBody>
      </p:sp>
      <p:sp>
        <p:nvSpPr>
          <p:cNvPr id="20" name="Content Placeholder 15"/>
          <p:cNvSpPr txBox="1">
            <a:spLocks/>
          </p:cNvSpPr>
          <p:nvPr/>
        </p:nvSpPr>
        <p:spPr>
          <a:xfrm>
            <a:off x="628650" y="3466802"/>
            <a:ext cx="7886700" cy="1985731"/>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express my ideas and opinions through words and drawings.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respect ideas and opinions which are different to my own.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explain what the benefits of living in a diverse community 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a:cs typeface="+mn-cs"/>
              </a:rPr>
              <a:t>I can reflect on how I can show care and concern for others.</a:t>
            </a:r>
            <a:endParaRPr kumimoji="0" lang="en-GB" sz="1800" b="0" i="0" u="none" strike="noStrike" kern="1200" cap="none" spc="0" normalizeH="0" baseline="0" noProof="0" dirty="0">
              <a:ln>
                <a:noFill/>
              </a:ln>
              <a:solidFill>
                <a:srgbClr val="1C1C1C"/>
              </a:solidFill>
              <a:effectLst/>
              <a:uLnTx/>
              <a:uFillTx/>
              <a:latin typeface="Twinkl" pitchFamily="50" charset="0"/>
              <a:cs typeface="+mn-cs"/>
            </a:endParaRPr>
          </a:p>
        </p:txBody>
      </p:sp>
    </p:spTree>
    <p:extLst>
      <p:ext uri="{BB962C8B-B14F-4D97-AF65-F5344CB8AC3E}">
        <p14:creationId xmlns:p14="http://schemas.microsoft.com/office/powerpoint/2010/main" val="2076360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765A-B8A3-43D0-BE8B-C20343E3E9A8}"/>
              </a:ext>
            </a:extLst>
          </p:cNvPr>
          <p:cNvSpPr>
            <a:spLocks noGrp="1"/>
          </p:cNvSpPr>
          <p:nvPr>
            <p:ph type="title"/>
          </p:nvPr>
        </p:nvSpPr>
        <p:spPr/>
        <p:txBody>
          <a:bodyPr/>
          <a:lstStyle/>
          <a:p>
            <a:r>
              <a:rPr lang="en-GB"/>
              <a:t>Prayer </a:t>
            </a:r>
          </a:p>
        </p:txBody>
      </p:sp>
    </p:spTree>
    <p:extLst>
      <p:ext uri="{BB962C8B-B14F-4D97-AF65-F5344CB8AC3E}">
        <p14:creationId xmlns:p14="http://schemas.microsoft.com/office/powerpoint/2010/main" val="115102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The Big Questions</a:t>
            </a:r>
          </a:p>
        </p:txBody>
      </p:sp>
    </p:spTree>
    <p:extLst>
      <p:ext uri="{BB962C8B-B14F-4D97-AF65-F5344CB8AC3E}">
        <p14:creationId xmlns:p14="http://schemas.microsoft.com/office/powerpoint/2010/main" val="128623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000" y="543600"/>
            <a:ext cx="864000" cy="864000"/>
          </a:xfrm>
          <a:prstGeom prst="rect">
            <a:avLst/>
          </a:prstGeom>
        </p:spPr>
      </p:pic>
      <p:sp>
        <p:nvSpPr>
          <p:cNvPr id="4" name="Oval Callout 3"/>
          <p:cNvSpPr/>
          <p:nvPr/>
        </p:nvSpPr>
        <p:spPr>
          <a:xfrm>
            <a:off x="3405190" y="2908463"/>
            <a:ext cx="2212975" cy="1439863"/>
          </a:xfrm>
          <a:prstGeom prst="wedgeEllipseCallout">
            <a:avLst>
              <a:gd name="adj1" fmla="val -68447"/>
              <a:gd name="adj2" fmla="val 3794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What is diversity and why is it important?</a:t>
            </a:r>
          </a:p>
        </p:txBody>
      </p:sp>
      <p:sp>
        <p:nvSpPr>
          <p:cNvPr id="5" name="Oval Callout 4"/>
          <p:cNvSpPr/>
          <p:nvPr/>
        </p:nvSpPr>
        <p:spPr>
          <a:xfrm>
            <a:off x="3995936" y="1128149"/>
            <a:ext cx="2212975" cy="1439862"/>
          </a:xfrm>
          <a:prstGeom prst="wedgeEllipseCallout">
            <a:avLst>
              <a:gd name="adj1" fmla="val 57670"/>
              <a:gd name="adj2" fmla="val 8980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Why should we be respectful of others?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b="14624"/>
          <a:stretch>
            <a:fillRect/>
          </a:stretch>
        </p:blipFill>
        <p:spPr bwMode="auto">
          <a:xfrm>
            <a:off x="5330825" y="1955800"/>
            <a:ext cx="33432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587" r="-7805"/>
          <a:stretch/>
        </p:blipFill>
        <p:spPr>
          <a:xfrm>
            <a:off x="452169" y="2276872"/>
            <a:ext cx="3240360" cy="4142908"/>
          </a:xfrm>
          <a:prstGeom prst="roundRect">
            <a:avLst>
              <a:gd name="adj" fmla="val 5044"/>
            </a:avLst>
          </a:prstGeom>
        </p:spPr>
      </p:pic>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Reconnecting</a:t>
            </a:r>
          </a:p>
        </p:txBody>
      </p:sp>
    </p:spTree>
    <p:extLst>
      <p:ext uri="{BB962C8B-B14F-4D97-AF65-F5344CB8AC3E}">
        <p14:creationId xmlns:p14="http://schemas.microsoft.com/office/powerpoint/2010/main" val="388437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a photo&#10;&#10;Description automatically generated">
            <a:extLst>
              <a:ext uri="{FF2B5EF4-FFF2-40B4-BE49-F238E27FC236}">
                <a16:creationId xmlns:a16="http://schemas.microsoft.com/office/drawing/2014/main" id="{C189EE9B-C408-9B41-BD0E-65EABACCC7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168" y="3928800"/>
            <a:ext cx="3400500" cy="2449775"/>
          </a:xfrm>
          <a:prstGeom prst="rect">
            <a:avLst/>
          </a:prstGeom>
        </p:spPr>
      </p:pic>
      <p:sp>
        <p:nvSpPr>
          <p:cNvPr id="3" name="Title 1"/>
          <p:cNvSpPr>
            <a:spLocks noGrp="1"/>
          </p:cNvSpPr>
          <p:nvPr>
            <p:ph type="title"/>
          </p:nvPr>
        </p:nvSpPr>
        <p:spPr>
          <a:xfrm>
            <a:off x="457200" y="479425"/>
            <a:ext cx="8220075" cy="993775"/>
          </a:xfrm>
        </p:spPr>
        <p:txBody>
          <a:bodyPr/>
          <a:lstStyle/>
          <a:p>
            <a:pPr eaLnBrk="1" hangingPunct="1"/>
            <a:r>
              <a:rPr lang="en-GB" altLang="en-US"/>
              <a:t>Diversity</a:t>
            </a:r>
          </a:p>
        </p:txBody>
      </p:sp>
      <p:sp>
        <p:nvSpPr>
          <p:cNvPr id="4" name="TextBox 2"/>
          <p:cNvSpPr txBox="1">
            <a:spLocks noChangeArrowheads="1"/>
          </p:cNvSpPr>
          <p:nvPr/>
        </p:nvSpPr>
        <p:spPr bwMode="auto">
          <a:xfrm>
            <a:off x="673100" y="1341438"/>
            <a:ext cx="76327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b="1" dirty="0"/>
              <a:t>Diverse</a:t>
            </a:r>
            <a:r>
              <a:rPr lang="en-GB" altLang="en-US" dirty="0"/>
              <a:t> means a wide variety.</a:t>
            </a:r>
          </a:p>
        </p:txBody>
      </p:sp>
      <p:pic>
        <p:nvPicPr>
          <p:cNvPr id="5" name="Talking Partn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542925"/>
            <a:ext cx="863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684213" y="1636713"/>
            <a:ext cx="76327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buFont typeface="Arial" panose="020B0604020202020204" pitchFamily="34" charset="0"/>
              <a:buNone/>
            </a:pPr>
            <a:r>
              <a:rPr lang="en-GB" altLang="en-US" b="1"/>
              <a:t>Society</a:t>
            </a:r>
            <a:r>
              <a:rPr lang="en-GB" altLang="en-US"/>
              <a:t> means a community where people are living together.</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873" r="-5719"/>
          <a:stretch/>
        </p:blipFill>
        <p:spPr>
          <a:xfrm>
            <a:off x="452214" y="2545083"/>
            <a:ext cx="3394720" cy="3880869"/>
          </a:xfrm>
          <a:prstGeom prst="roundRect">
            <a:avLst>
              <a:gd name="adj" fmla="val 5546"/>
            </a:avLst>
          </a:prstGeom>
        </p:spPr>
      </p:pic>
      <p:sp>
        <p:nvSpPr>
          <p:cNvPr id="8" name="Oval Callout 7"/>
          <p:cNvSpPr/>
          <p:nvPr/>
        </p:nvSpPr>
        <p:spPr>
          <a:xfrm>
            <a:off x="2701925" y="2111375"/>
            <a:ext cx="1944688" cy="1655763"/>
          </a:xfrm>
          <a:prstGeom prst="wedgeEllipseCallout">
            <a:avLst>
              <a:gd name="adj1" fmla="val -38028"/>
              <a:gd name="adj2" fmla="val 452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So, in what ways can a society be diverse?</a:t>
            </a:r>
          </a:p>
        </p:txBody>
      </p:sp>
      <p:sp>
        <p:nvSpPr>
          <p:cNvPr id="9" name="Rectangle 8"/>
          <p:cNvSpPr>
            <a:spLocks noChangeArrowheads="1"/>
          </p:cNvSpPr>
          <p:nvPr/>
        </p:nvSpPr>
        <p:spPr bwMode="auto">
          <a:xfrm>
            <a:off x="5076825" y="2190750"/>
            <a:ext cx="2951163" cy="107791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4000" rIns="144000"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FontTx/>
              <a:buNone/>
            </a:pPr>
            <a:r>
              <a:rPr lang="en-GB" altLang="en-US">
                <a:solidFill>
                  <a:schemeClr val="tx1"/>
                </a:solidFill>
              </a:rPr>
              <a:t>Share your thoughts with a partner. You can use the pictures to help you.</a:t>
            </a:r>
          </a:p>
        </p:txBody>
      </p:sp>
      <p:pic>
        <p:nvPicPr>
          <p:cNvPr id="14" name="Picture 13">
            <a:extLst>
              <a:ext uri="{FF2B5EF4-FFF2-40B4-BE49-F238E27FC236}">
                <a16:creationId xmlns:a16="http://schemas.microsoft.com/office/drawing/2014/main" id="{16E4C43E-6C47-B548-A30E-E5F8F92334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0793" y="3768798"/>
            <a:ext cx="2101346" cy="2657154"/>
          </a:xfrm>
          <a:prstGeom prst="rect">
            <a:avLst/>
          </a:prstGeom>
        </p:spPr>
      </p:pic>
      <p:sp>
        <p:nvSpPr>
          <p:cNvPr id="11" name="Rectangle 10"/>
          <p:cNvSpPr/>
          <p:nvPr/>
        </p:nvSpPr>
        <p:spPr>
          <a:xfrm>
            <a:off x="442913" y="5254625"/>
            <a:ext cx="8248650" cy="503238"/>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bg1"/>
                </a:solidFill>
              </a:rPr>
              <a:t>Now, share your ideas with the whole class.</a:t>
            </a:r>
          </a:p>
        </p:txBody>
      </p:sp>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36606"/>
            <a:ext cx="8220075" cy="5584682"/>
          </a:xfrm>
          <a:prstGeom prst="roundRect">
            <a:avLst>
              <a:gd name="adj" fmla="val 2203"/>
            </a:avLst>
          </a:prstGeom>
        </p:spPr>
        <p:txBody>
          <a:bodyPr/>
          <a:lstStyle/>
          <a:p>
            <a:r>
              <a:rPr lang="en-GB" sz="5400" dirty="0">
                <a:latin typeface="Twinkl" pitchFamily="2" charset="0"/>
              </a:rPr>
              <a:t>Exploring</a:t>
            </a:r>
          </a:p>
        </p:txBody>
      </p:sp>
    </p:spTree>
    <p:extLst>
      <p:ext uri="{BB962C8B-B14F-4D97-AF65-F5344CB8AC3E}">
        <p14:creationId xmlns:p14="http://schemas.microsoft.com/office/powerpoint/2010/main" val="716910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457200" y="479425"/>
            <a:ext cx="8220075" cy="993775"/>
          </a:xfrm>
        </p:spPr>
        <p:txBody>
          <a:bodyPr/>
          <a:lstStyle/>
          <a:p>
            <a:pPr eaLnBrk="1" hangingPunct="1"/>
            <a:r>
              <a:rPr lang="en-GB" altLang="en-US"/>
              <a:t>Diverse Britain</a:t>
            </a:r>
          </a:p>
        </p:txBody>
      </p:sp>
      <p:sp>
        <p:nvSpPr>
          <p:cNvPr id="27" name="TextBox 2"/>
          <p:cNvSpPr txBox="1">
            <a:spLocks noChangeArrowheads="1"/>
          </p:cNvSpPr>
          <p:nvPr/>
        </p:nvSpPr>
        <p:spPr bwMode="auto">
          <a:xfrm>
            <a:off x="719138" y="1268413"/>
            <a:ext cx="77041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a:lnSpc>
                <a:spcPct val="100000"/>
              </a:lnSpc>
              <a:spcBef>
                <a:spcPct val="0"/>
              </a:spcBef>
              <a:buNone/>
            </a:pPr>
            <a:r>
              <a:rPr lang="en-GB" altLang="en-US" dirty="0">
                <a:solidFill>
                  <a:schemeClr val="tx1"/>
                </a:solidFill>
              </a:rPr>
              <a:t>Britain and other British Isles are </a:t>
            </a:r>
            <a:r>
              <a:rPr lang="en-GB" altLang="en-US" b="1" dirty="0">
                <a:solidFill>
                  <a:schemeClr val="tx1"/>
                </a:solidFill>
              </a:rPr>
              <a:t>diverse societies </a:t>
            </a:r>
            <a:r>
              <a:rPr lang="en-GB" altLang="en-US" dirty="0">
                <a:solidFill>
                  <a:schemeClr val="tx1"/>
                </a:solidFill>
              </a:rPr>
              <a:t>because </a:t>
            </a:r>
            <a:r>
              <a:rPr lang="en-GB" altLang="en-US" dirty="0"/>
              <a:t>there is a variety of people from different ethnic groups and religions.</a:t>
            </a:r>
            <a:endParaRPr lang="en-GB" altLang="en-US" dirty="0">
              <a:solidFill>
                <a:schemeClr val="tx1"/>
              </a:solidFill>
            </a:endParaRPr>
          </a:p>
        </p:txBody>
      </p:sp>
      <p:sp>
        <p:nvSpPr>
          <p:cNvPr id="28" name="Rectangle 27"/>
          <p:cNvSpPr/>
          <p:nvPr/>
        </p:nvSpPr>
        <p:spPr>
          <a:xfrm>
            <a:off x="755650" y="1947863"/>
            <a:ext cx="4321175" cy="308661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a:lstStyle/>
          <a:p>
            <a:pPr>
              <a:defRPr/>
            </a:pPr>
            <a:r>
              <a:rPr lang="en-GB" dirty="0">
                <a:solidFill>
                  <a:schemeClr val="tx1"/>
                </a:solidFill>
              </a:rPr>
              <a:t>People who live in Britain and other British Isles come from lots of different </a:t>
            </a:r>
            <a:r>
              <a:rPr lang="en-GB" b="1" dirty="0">
                <a:solidFill>
                  <a:schemeClr val="tx1"/>
                </a:solidFill>
              </a:rPr>
              <a:t>ethnic</a:t>
            </a:r>
            <a:r>
              <a:rPr lang="en-GB" dirty="0">
                <a:solidFill>
                  <a:schemeClr val="tx1"/>
                </a:solidFill>
              </a:rPr>
              <a:t>, </a:t>
            </a:r>
            <a:r>
              <a:rPr lang="en-GB" b="1" dirty="0">
                <a:solidFill>
                  <a:schemeClr val="tx1"/>
                </a:solidFill>
              </a:rPr>
              <a:t>religious</a:t>
            </a:r>
            <a:r>
              <a:rPr lang="en-GB" dirty="0">
                <a:solidFill>
                  <a:schemeClr val="tx1"/>
                </a:solidFill>
              </a:rPr>
              <a:t> and </a:t>
            </a:r>
            <a:r>
              <a:rPr lang="en-GB" b="1" dirty="0">
                <a:solidFill>
                  <a:schemeClr val="tx1"/>
                </a:solidFill>
              </a:rPr>
              <a:t>cultural</a:t>
            </a:r>
            <a:r>
              <a:rPr lang="en-GB" dirty="0">
                <a:solidFill>
                  <a:schemeClr val="tx1"/>
                </a:solidFill>
              </a:rPr>
              <a:t> backgrounds. We are fortunate to live in a diverse society.</a:t>
            </a:r>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238" y="3627949"/>
            <a:ext cx="216535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rcRect l="10471"/>
          <a:stretch>
            <a:fillRect/>
          </a:stretch>
        </p:blipFill>
        <p:spPr bwMode="auto">
          <a:xfrm>
            <a:off x="755650" y="3575561"/>
            <a:ext cx="982663"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39925" y="3575561"/>
            <a:ext cx="108743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Whole Clas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3325" y="542925"/>
            <a:ext cx="12382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5451475" y="1938755"/>
            <a:ext cx="2936875" cy="415365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Pentagon 33"/>
          <p:cNvSpPr/>
          <p:nvPr/>
        </p:nvSpPr>
        <p:spPr>
          <a:xfrm>
            <a:off x="457200" y="5321060"/>
            <a:ext cx="5194300" cy="720725"/>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defRPr/>
            </a:pPr>
            <a:r>
              <a:rPr lang="en-GB" dirty="0">
                <a:solidFill>
                  <a:schemeClr val="tx1"/>
                </a:solidFill>
              </a:rPr>
              <a:t>Here are two data tables which show the range of identities of people living in Britain. </a:t>
            </a:r>
          </a:p>
        </p:txBody>
      </p:sp>
    </p:spTree>
    <p:extLst>
      <p:ext uri="{BB962C8B-B14F-4D97-AF65-F5344CB8AC3E}">
        <p14:creationId xmlns:p14="http://schemas.microsoft.com/office/powerpoint/2010/main" val="372333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34" grpId="0" animBg="1"/>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2.xml><?xml version="1.0" encoding="utf-8"?>
<a:theme xmlns:a="http://schemas.openxmlformats.org/drawingml/2006/main" name="1_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Lesson Presentation Template</Template>
  <TotalTime>187</TotalTime>
  <Words>1732</Words>
  <Application>Microsoft Office PowerPoint</Application>
  <PresentationFormat>On-screen Show (4:3)</PresentationFormat>
  <Paragraphs>169</Paragraphs>
  <Slides>39</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Calibri</vt:lpstr>
      <vt:lpstr>Arial</vt:lpstr>
      <vt:lpstr>Tuffy-TTF</vt:lpstr>
      <vt:lpstr>Twinkl</vt:lpstr>
      <vt:lpstr>Sassoon Infant Rg</vt:lpstr>
      <vt:lpstr>Roboto</vt:lpstr>
      <vt:lpstr>Office Theme</vt:lpstr>
      <vt:lpstr>1_Office Theme</vt:lpstr>
      <vt:lpstr>PowerPoint Presentation</vt:lpstr>
      <vt:lpstr>PowerPoint Presentation</vt:lpstr>
      <vt:lpstr>PowerPoint Presentation</vt:lpstr>
      <vt:lpstr>The Big Questions</vt:lpstr>
      <vt:lpstr>PowerPoint Presentation</vt:lpstr>
      <vt:lpstr>Reconnecting</vt:lpstr>
      <vt:lpstr>Diversity</vt:lpstr>
      <vt:lpstr>Exploring</vt:lpstr>
      <vt:lpstr>Diverse Britain</vt:lpstr>
      <vt:lpstr>Diverse Britain</vt:lpstr>
      <vt:lpstr>The Importance of Diversity</vt:lpstr>
      <vt:lpstr>Consolidating</vt:lpstr>
      <vt:lpstr>Celebrating Diversity</vt:lpstr>
      <vt:lpstr>Reflecting</vt:lpstr>
      <vt:lpstr>Being Respectful and Tolerant</vt:lpstr>
      <vt:lpstr>Being Respectful and Tolerant</vt:lpstr>
      <vt:lpstr>Being Respectful and Tolerant</vt:lpstr>
      <vt:lpstr>Being Respectful and Tolerant</vt:lpstr>
      <vt:lpstr>The Big Questions</vt:lpstr>
      <vt:lpstr>PowerPoint Presentation</vt:lpstr>
      <vt:lpstr>PowerPoint Presentation</vt:lpstr>
      <vt:lpstr>PowerPoint Presentation</vt:lpstr>
      <vt:lpstr>PowerPoint Presentation</vt:lpstr>
      <vt:lpstr>The Big Questions</vt:lpstr>
      <vt:lpstr>PowerPoint Presentation</vt:lpstr>
      <vt:lpstr>Reconnecting</vt:lpstr>
      <vt:lpstr>My View</vt:lpstr>
      <vt:lpstr>Exploring</vt:lpstr>
      <vt:lpstr>A Wider View</vt:lpstr>
      <vt:lpstr>British Citizens</vt:lpstr>
      <vt:lpstr>British Citizens</vt:lpstr>
      <vt:lpstr>Consolidating</vt:lpstr>
      <vt:lpstr>Being British</vt:lpstr>
      <vt:lpstr>Reflecting</vt:lpstr>
      <vt:lpstr>What I Have Learnt</vt:lpstr>
      <vt:lpstr>The Big Questions</vt:lpstr>
      <vt:lpstr>PowerPoint Presentation</vt:lpstr>
      <vt:lpstr>PowerPoint Presentation</vt:lpstr>
      <vt:lpstr>Prayer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Joseph Hayward</dc:creator>
  <cp:lastModifiedBy>Hannah Cuddy</cp:lastModifiedBy>
  <cp:revision>20</cp:revision>
  <dcterms:created xsi:type="dcterms:W3CDTF">2020-09-15T14:46:17Z</dcterms:created>
  <dcterms:modified xsi:type="dcterms:W3CDTF">2022-11-24T11:38:03Z</dcterms:modified>
</cp:coreProperties>
</file>