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64"/>
  </p:notesMasterIdLst>
  <p:handoutMasterIdLst>
    <p:handoutMasterId r:id="rId65"/>
  </p:handoutMasterIdLst>
  <p:sldIdLst>
    <p:sldId id="305" r:id="rId3"/>
    <p:sldId id="258" r:id="rId4"/>
    <p:sldId id="263" r:id="rId5"/>
    <p:sldId id="264" r:id="rId6"/>
    <p:sldId id="294" r:id="rId7"/>
    <p:sldId id="289" r:id="rId8"/>
    <p:sldId id="295" r:id="rId9"/>
    <p:sldId id="290" r:id="rId10"/>
    <p:sldId id="296" r:id="rId11"/>
    <p:sldId id="307" r:id="rId12"/>
    <p:sldId id="308" r:id="rId13"/>
    <p:sldId id="309" r:id="rId14"/>
    <p:sldId id="310" r:id="rId15"/>
    <p:sldId id="311" r:id="rId16"/>
    <p:sldId id="312" r:id="rId17"/>
    <p:sldId id="313" r:id="rId18"/>
    <p:sldId id="314" r:id="rId19"/>
    <p:sldId id="315" r:id="rId20"/>
    <p:sldId id="316" r:id="rId21"/>
    <p:sldId id="291" r:id="rId22"/>
    <p:sldId id="297" r:id="rId23"/>
    <p:sldId id="317" r:id="rId24"/>
    <p:sldId id="318" r:id="rId25"/>
    <p:sldId id="292" r:id="rId26"/>
    <p:sldId id="298" r:id="rId27"/>
    <p:sldId id="293" r:id="rId28"/>
    <p:sldId id="320" r:id="rId29"/>
    <p:sldId id="306" r:id="rId30"/>
    <p:sldId id="321" r:id="rId31"/>
    <p:sldId id="322" r:id="rId32"/>
    <p:sldId id="323" r:id="rId33"/>
    <p:sldId id="324" r:id="rId34"/>
    <p:sldId id="325" r:id="rId35"/>
    <p:sldId id="326" r:id="rId36"/>
    <p:sldId id="327" r:id="rId37"/>
    <p:sldId id="328" r:id="rId38"/>
    <p:sldId id="329" r:id="rId39"/>
    <p:sldId id="330" r:id="rId40"/>
    <p:sldId id="331" r:id="rId41"/>
    <p:sldId id="332" r:id="rId42"/>
    <p:sldId id="333" r:id="rId43"/>
    <p:sldId id="334" r:id="rId44"/>
    <p:sldId id="335" r:id="rId45"/>
    <p:sldId id="336" r:id="rId46"/>
    <p:sldId id="337" r:id="rId47"/>
    <p:sldId id="338" r:id="rId48"/>
    <p:sldId id="339" r:id="rId49"/>
    <p:sldId id="340" r:id="rId50"/>
    <p:sldId id="319" r:id="rId51"/>
    <p:sldId id="341" r:id="rId52"/>
    <p:sldId id="342" r:id="rId53"/>
    <p:sldId id="343" r:id="rId54"/>
    <p:sldId id="344" r:id="rId55"/>
    <p:sldId id="345" r:id="rId56"/>
    <p:sldId id="346" r:id="rId57"/>
    <p:sldId id="347" r:id="rId58"/>
    <p:sldId id="348" r:id="rId59"/>
    <p:sldId id="349" r:id="rId60"/>
    <p:sldId id="350" r:id="rId61"/>
    <p:sldId id="351" r:id="rId62"/>
    <p:sldId id="352" r:id="rId63"/>
  </p:sldIdLst>
  <p:sldSz cx="9144000" cy="6858000" type="screen4x3"/>
  <p:notesSz cx="6858000" cy="9144000"/>
  <p:embeddedFontLst>
    <p:embeddedFont>
      <p:font typeface="Calibri" panose="020F0502020204030204" pitchFamily="34" charset="0"/>
      <p:regular r:id="rId66"/>
      <p:bold r:id="rId67"/>
      <p:italic r:id="rId68"/>
      <p:boldItalic r:id="rId69"/>
    </p:embeddedFont>
    <p:embeddedFont>
      <p:font typeface="Roboto" panose="020B0604020202020204" charset="0"/>
      <p:regular r:id="rId70"/>
      <p:bold r:id="rId71"/>
      <p:italic r:id="rId72"/>
      <p:boldItalic r:id="rId73"/>
    </p:embeddedFont>
    <p:embeddedFont>
      <p:font typeface="Sassoon Infant Rg" panose="02000503030000020003" charset="0"/>
      <p:regular r:id="rId74"/>
      <p:bold r:id="rId75"/>
    </p:embeddedFont>
    <p:embeddedFont>
      <p:font typeface="Twinkl" panose="020B0604020202020204" charset="0"/>
      <p:regular r:id="rId76"/>
      <p:bold r:id="rId7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811A"/>
    <a:srgbClr val="EA516C"/>
    <a:srgbClr val="B9D36E"/>
    <a:srgbClr val="ED6C76"/>
    <a:srgbClr val="85BD33"/>
    <a:srgbClr val="F08215"/>
    <a:srgbClr val="00A8E9"/>
    <a:srgbClr val="ACDDFC"/>
    <a:srgbClr val="FAB001"/>
    <a:srgbClr val="8D35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howGuides="1">
      <p:cViewPr varScale="1">
        <p:scale>
          <a:sx n="86" d="100"/>
          <a:sy n="86" d="100"/>
        </p:scale>
        <p:origin x="1339" y="7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font" Target="fonts/font3.fntdata"/><Relationship Id="rId76" Type="http://schemas.openxmlformats.org/officeDocument/2006/relationships/font" Target="fonts/font11.fntdata"/><Relationship Id="rId7" Type="http://schemas.openxmlformats.org/officeDocument/2006/relationships/slide" Target="slides/slide5.xml"/><Relationship Id="rId71"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1.fntdata"/><Relationship Id="rId74" Type="http://schemas.openxmlformats.org/officeDocument/2006/relationships/font" Target="fonts/font9.fntdata"/><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handoutMaster" Target="handoutMasters/handoutMaster1.xml"/><Relationship Id="rId73" Type="http://schemas.openxmlformats.org/officeDocument/2006/relationships/font" Target="fonts/font8.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font" Target="fonts/font4.fntdata"/><Relationship Id="rId77" Type="http://schemas.openxmlformats.org/officeDocument/2006/relationships/font" Target="fonts/font12.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7.fntdata"/><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5.fntdata"/><Relationship Id="rId75"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latin typeface="Roboto" panose="02000000000000000000" pitchFamily="2"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latin typeface="Roboto" panose="02000000000000000000" pitchFamily="2" charset="0"/>
              </a:rPr>
              <a:t>29/11/2022</a:t>
            </a:fld>
            <a:endParaRPr lang="en-GB" dirty="0">
              <a:latin typeface="Roboto" panose="02000000000000000000" pitchFamily="2"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latin typeface="Roboto" panose="02000000000000000000" pitchFamily="2"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latin typeface="Roboto" panose="02000000000000000000" pitchFamily="2" charset="0"/>
              </a:rPr>
              <a:t>‹#›</a:t>
            </a:fld>
            <a:endParaRPr lang="en-GB" dirty="0">
              <a:latin typeface="Roboto" panose="02000000000000000000" pitchFamily="2" charset="0"/>
            </a:endParaRPr>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Roboto" panose="02000000000000000000" pitchFamily="2"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Roboto" panose="02000000000000000000" pitchFamily="2" charset="0"/>
              </a:defRPr>
            </a:lvl1pPr>
          </a:lstStyle>
          <a:p>
            <a:fld id="{3D02C5D1-7818-41B5-ABAD-5E4B38A5388F}" type="datetimeFigureOut">
              <a:rPr lang="en-GB" smtClean="0"/>
              <a:pPr/>
              <a:t>29/11/2022</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Roboto" panose="02000000000000000000" pitchFamily="2"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Roboto" panose="02000000000000000000" pitchFamily="2" charset="0"/>
              </a:defRPr>
            </a:lvl1pPr>
          </a:lstStyle>
          <a:p>
            <a:fld id="{FA521341-850D-40E1-BB3D-87946DC9B06D}" type="slidenum">
              <a:rPr lang="en-GB" smtClean="0"/>
              <a:pPr/>
              <a:t>‹#›</a:t>
            </a:fld>
            <a:endParaRPr lang="en-GB" dirty="0"/>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boto" panose="02000000000000000000" pitchFamily="2" charset="0"/>
        <a:ea typeface="+mn-ea"/>
        <a:cs typeface="+mn-cs"/>
      </a:defRPr>
    </a:lvl1pPr>
    <a:lvl2pPr marL="457200" algn="l" defTabSz="914400" rtl="0" eaLnBrk="1" latinLnBrk="0" hangingPunct="1">
      <a:defRPr sz="1200" kern="1200">
        <a:solidFill>
          <a:schemeClr val="tx1"/>
        </a:solidFill>
        <a:latin typeface="Roboto" panose="02000000000000000000" pitchFamily="2" charset="0"/>
        <a:ea typeface="+mn-ea"/>
        <a:cs typeface="+mn-cs"/>
      </a:defRPr>
    </a:lvl2pPr>
    <a:lvl3pPr marL="914400" algn="l" defTabSz="914400" rtl="0" eaLnBrk="1" latinLnBrk="0" hangingPunct="1">
      <a:defRPr sz="1200" kern="1200">
        <a:solidFill>
          <a:schemeClr val="tx1"/>
        </a:solidFill>
        <a:latin typeface="Roboto" panose="02000000000000000000" pitchFamily="2" charset="0"/>
        <a:ea typeface="+mn-ea"/>
        <a:cs typeface="+mn-cs"/>
      </a:defRPr>
    </a:lvl3pPr>
    <a:lvl4pPr marL="1371600" algn="l" defTabSz="914400" rtl="0" eaLnBrk="1" latinLnBrk="0" hangingPunct="1">
      <a:defRPr sz="1200" kern="1200">
        <a:solidFill>
          <a:schemeClr val="tx1"/>
        </a:solidFill>
        <a:latin typeface="Roboto" panose="02000000000000000000" pitchFamily="2" charset="0"/>
        <a:ea typeface="+mn-ea"/>
        <a:cs typeface="+mn-cs"/>
      </a:defRPr>
    </a:lvl4pPr>
    <a:lvl5pPr marL="1828800" algn="l" defTabSz="914400" rtl="0" eaLnBrk="1" latinLnBrk="0" hangingPunct="1">
      <a:defRPr sz="120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hyperlink" Target="https://www.twinkl.co.uk/resources/twinkl-life"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resources/twinkl-life" TargetMode="Externa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resources/twinkl-life"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hyperlink" Target="https://www.twinkl.co.uk/resources/twinkl-life"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Unit Title Slide">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510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2818636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4208043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Click to 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30388877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96906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4375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Click to 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359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Unit Title Slide">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9233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88878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White">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71" r:id="rId1"/>
    <p:sldLayoutId id="2147483661" r:id="rId2"/>
    <p:sldLayoutId id="2147483667" r:id="rId3"/>
    <p:sldLayoutId id="2147483662" r:id="rId4"/>
    <p:sldLayoutId id="2147483663" r:id="rId5"/>
    <p:sldLayoutId id="2147483666" r:id="rId6"/>
    <p:sldLayoutId id="2147483669" r:id="rId7"/>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blackWhite">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542294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jpeg"/><Relationship Id="rId1" Type="http://schemas.openxmlformats.org/officeDocument/2006/relationships/slideLayout" Target="../slideLayouts/slideLayout4.xml"/><Relationship Id="rId5" Type="http://schemas.openxmlformats.org/officeDocument/2006/relationships/slide" Target="slide24.xml"/><Relationship Id="rId4" Type="http://schemas.openxmlformats.org/officeDocument/2006/relationships/slide" Target="slide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2" Type="http://schemas.openxmlformats.org/officeDocument/2006/relationships/hyperlink" Target="https://www.pshe-association.org.uk/curriculum-and-resources/resources/programme-study-pshe-education-key-stages-1%E2%80%935" TargetMode="Externa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hyperlink" Target="https://www.pshe-association.org.uk/curriculum-and-resources/resources/programme-study-pshe-education-key-stages-1%E2%80%935" TargetMode="Externa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hyperlink" Target="https://www.pshe-association.org.uk/curriculum-and-resources/resources/programme-study-pshe-education-key-stages-1%E2%80%935" TargetMode="Externa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png"/><Relationship Id="rId1" Type="http://schemas.openxmlformats.org/officeDocument/2006/relationships/slideLayout" Target="../slideLayouts/slideLayout1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 Target="slide42.xml"/><Relationship Id="rId7" Type="http://schemas.openxmlformats.org/officeDocument/2006/relationships/image" Target="../media/image12.png"/><Relationship Id="rId2" Type="http://schemas.openxmlformats.org/officeDocument/2006/relationships/slide" Target="slide41.xml"/><Relationship Id="rId1" Type="http://schemas.openxmlformats.org/officeDocument/2006/relationships/slideLayout" Target="../slideLayouts/slideLayout11.xml"/><Relationship Id="rId6" Type="http://schemas.openxmlformats.org/officeDocument/2006/relationships/slide" Target="slide45.xml"/><Relationship Id="rId5" Type="http://schemas.openxmlformats.org/officeDocument/2006/relationships/slide" Target="slide44.xml"/><Relationship Id="rId4" Type="http://schemas.openxmlformats.org/officeDocument/2006/relationships/slide" Target="slide43.xml"/><Relationship Id="rId9" Type="http://schemas.openxmlformats.org/officeDocument/2006/relationships/slide" Target="slide46.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4.png"/><Relationship Id="rId1" Type="http://schemas.openxmlformats.org/officeDocument/2006/relationships/slideLayout" Target="../slideLayouts/slideLayout11.xml"/><Relationship Id="rId5" Type="http://schemas.openxmlformats.org/officeDocument/2006/relationships/slide" Target="slide40.xml"/><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12.png"/><Relationship Id="rId1" Type="http://schemas.openxmlformats.org/officeDocument/2006/relationships/slideLayout" Target="../slideLayouts/slideLayout11.xml"/><Relationship Id="rId5" Type="http://schemas.openxmlformats.org/officeDocument/2006/relationships/image" Target="../media/image37.png"/><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8.png"/><Relationship Id="rId1" Type="http://schemas.openxmlformats.org/officeDocument/2006/relationships/slideLayout" Target="../slideLayouts/slideLayout11.xml"/><Relationship Id="rId4" Type="http://schemas.openxmlformats.org/officeDocument/2006/relationships/slide" Target="slide40.xml"/></Relationships>
</file>

<file path=ppt/slides/_rels/slide44.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12.png"/><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0.png"/><Relationship Id="rId1" Type="http://schemas.openxmlformats.org/officeDocument/2006/relationships/slideLayout" Target="../slideLayouts/slideLayout11.xml"/><Relationship Id="rId5" Type="http://schemas.openxmlformats.org/officeDocument/2006/relationships/image" Target="../media/image41.png"/><Relationship Id="rId4" Type="http://schemas.openxmlformats.org/officeDocument/2006/relationships/slide" Target="slide40.xml"/></Relationships>
</file>

<file path=ppt/slides/_rels/slide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image" Target="../media/image45.png"/><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png"/><Relationship Id="rId1" Type="http://schemas.openxmlformats.org/officeDocument/2006/relationships/slideLayout" Target="../slideLayouts/slideLayout11.xml"/><Relationship Id="rId5" Type="http://schemas.openxmlformats.org/officeDocument/2006/relationships/slide" Target="slide56.xml"/><Relationship Id="rId4" Type="http://schemas.openxmlformats.org/officeDocument/2006/relationships/slide" Target="slide5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png"/><Relationship Id="rId1" Type="http://schemas.openxmlformats.org/officeDocument/2006/relationships/slideLayout" Target="../slideLayouts/slideLayout1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hyperlink" Target="https://www.pshe-association.org.uk/curriculum-and-resources/resources/programme-study-pshe-education-key-stages-1%E2%80%935" TargetMode="Externa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251423"/>
            <a:ext cx="9144000" cy="612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 name="Straight Connector 2"/>
          <p:cNvCxnSpPr/>
          <p:nvPr/>
        </p:nvCxnSpPr>
        <p:spPr>
          <a:xfrm>
            <a:off x="0" y="6251423"/>
            <a:ext cx="926123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168579" y="6525364"/>
            <a:ext cx="4806841" cy="147181"/>
          </a:xfrm>
          <a:prstGeom prst="rect">
            <a:avLst/>
          </a:prstGeom>
          <a:noFill/>
        </p:spPr>
        <p:txBody>
          <a:bodyPr wrap="square" lIns="0" tIns="0" rIns="0" bIns="0" rtlCol="0" anchor="ctr" anchorCtr="1">
            <a:noAutofit/>
          </a:bodyPr>
          <a:lstStyle/>
          <a:p>
            <a:pPr algn="ctr">
              <a:lnSpc>
                <a:spcPct val="107000"/>
              </a:lnSpc>
              <a:spcAft>
                <a:spcPts val="0"/>
              </a:spcAft>
            </a:pPr>
            <a:r>
              <a:rPr lang="en-GB" sz="800" b="1" dirty="0">
                <a:solidFill>
                  <a:srgbClr val="FFFFFF"/>
                </a:solidFill>
                <a:latin typeface="Roboto" panose="02000000000000000000" pitchFamily="2" charset="0"/>
                <a:ea typeface="Calibri" panose="020F0502020204030204" pitchFamily="34" charset="0"/>
                <a:cs typeface="Arial" panose="020B0604020202020204" pitchFamily="34" charset="0"/>
              </a:rPr>
              <a:t>PSHE and Citizenship | UKS2 | Health and Wellbeing | Think Positive | The Cognitive Triangle | Lesson 1</a:t>
            </a:r>
            <a:endParaRPr lang="en-GB" sz="800" dirty="0">
              <a:solidFill>
                <a:srgbClr val="FFFFFF"/>
              </a:solidFill>
              <a:latin typeface="Roboto" panose="02000000000000000000" pitchFamily="2"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4823" y="1051093"/>
            <a:ext cx="1614353" cy="934372"/>
          </a:xfrm>
          <a:prstGeom prst="rect">
            <a:avLst/>
          </a:prstGeom>
        </p:spPr>
      </p:pic>
      <p:sp>
        <p:nvSpPr>
          <p:cNvPr id="6" name="Text Placeholder 16"/>
          <p:cNvSpPr txBox="1">
            <a:spLocks/>
          </p:cNvSpPr>
          <p:nvPr/>
        </p:nvSpPr>
        <p:spPr>
          <a:xfrm>
            <a:off x="971600" y="3199950"/>
            <a:ext cx="7200800" cy="543989"/>
          </a:xfrm>
          <a:prstGeom prst="roundRect">
            <a:avLst>
              <a:gd name="adj" fmla="val 2585"/>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chemeClr val="bg1"/>
                </a:solidFill>
                <a:latin typeface="Roboto" panose="02000000000000000000" pitchFamily="2" charset="0"/>
                <a:cs typeface="Arial" panose="020B0604020202020204" pitchFamily="34" charset="0"/>
              </a:rPr>
              <a:t>Health &amp; Wellbeing | Think Positive</a:t>
            </a:r>
          </a:p>
        </p:txBody>
      </p:sp>
      <p:sp>
        <p:nvSpPr>
          <p:cNvPr id="7" name="Title 17"/>
          <p:cNvSpPr txBox="1">
            <a:spLocks/>
          </p:cNvSpPr>
          <p:nvPr/>
        </p:nvSpPr>
        <p:spPr>
          <a:xfrm>
            <a:off x="755650" y="2359034"/>
            <a:ext cx="7632700" cy="655294"/>
          </a:xfrm>
          <a:prstGeom prst="roundRect">
            <a:avLst>
              <a:gd name="adj" fmla="val 9641"/>
            </a:avLst>
          </a:prstGeom>
        </p:spPr>
        <p:txBody>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sz="5400" dirty="0">
                <a:solidFill>
                  <a:schemeClr val="bg1"/>
                </a:solidFill>
                <a:latin typeface="Roboto" panose="02000000000000000000" pitchFamily="2" charset="0"/>
                <a:cs typeface="Arial" panose="020B0604020202020204" pitchFamily="34" charset="0"/>
              </a:rPr>
              <a:t>PSHE and Citizenship</a:t>
            </a:r>
          </a:p>
        </p:txBody>
      </p:sp>
    </p:spTree>
    <p:extLst>
      <p:ext uri="{BB962C8B-B14F-4D97-AF65-F5344CB8AC3E}">
        <p14:creationId xmlns:p14="http://schemas.microsoft.com/office/powerpoint/2010/main" val="1407606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C6DF2F-F413-4E06-96EC-18667C27DA7A}"/>
              </a:ext>
            </a:extLst>
          </p:cNvPr>
          <p:cNvSpPr/>
          <p:nvPr/>
        </p:nvSpPr>
        <p:spPr>
          <a:xfrm>
            <a:off x="422150" y="5292983"/>
            <a:ext cx="8291265" cy="584289"/>
          </a:xfrm>
          <a:prstGeom prst="rect">
            <a:avLst/>
          </a:prstGeom>
          <a:solidFill>
            <a:srgbClr val="F18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feelings will the person thinking this thought experience?</a:t>
            </a:r>
          </a:p>
        </p:txBody>
      </p:sp>
      <p:sp>
        <p:nvSpPr>
          <p:cNvPr id="8" name="Rectangle 7">
            <a:extLst>
              <a:ext uri="{FF2B5EF4-FFF2-40B4-BE49-F238E27FC236}">
                <a16:creationId xmlns:a16="http://schemas.microsoft.com/office/drawing/2014/main" id="{C225DC9B-5D07-4015-9B81-6AF237E073FD}"/>
              </a:ext>
            </a:extLst>
          </p:cNvPr>
          <p:cNvSpPr/>
          <p:nvPr/>
        </p:nvSpPr>
        <p:spPr>
          <a:xfrm>
            <a:off x="2339752" y="3029108"/>
            <a:ext cx="5544617" cy="99430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70169C7B-54E0-480E-929B-2D136401A828}"/>
              </a:ext>
            </a:extLst>
          </p:cNvPr>
          <p:cNvSpPr/>
          <p:nvPr/>
        </p:nvSpPr>
        <p:spPr>
          <a:xfrm>
            <a:off x="755576" y="1486525"/>
            <a:ext cx="7560840" cy="646331"/>
          </a:xfrm>
          <a:prstGeom prst="rect">
            <a:avLst/>
          </a:prstGeom>
        </p:spPr>
        <p:txBody>
          <a:bodyPr wrap="square">
            <a:spAutoFit/>
          </a:bodyPr>
          <a:lstStyle/>
          <a:p>
            <a:pPr algn="ctr"/>
            <a:r>
              <a:rPr lang="en-GB" dirty="0"/>
              <a:t>Let’s look at an example of a negative thought that someone might have and how that thought might make them feel.</a:t>
            </a:r>
          </a:p>
        </p:txBody>
      </p:sp>
      <p:sp>
        <p:nvSpPr>
          <p:cNvPr id="4" name="Rectangle 3">
            <a:extLst>
              <a:ext uri="{FF2B5EF4-FFF2-40B4-BE49-F238E27FC236}">
                <a16:creationId xmlns:a16="http://schemas.microsoft.com/office/drawing/2014/main" id="{1726A7DE-F41F-41E9-B415-04A545F024F4}"/>
              </a:ext>
            </a:extLst>
          </p:cNvPr>
          <p:cNvSpPr/>
          <p:nvPr/>
        </p:nvSpPr>
        <p:spPr>
          <a:xfrm>
            <a:off x="3563889" y="3203096"/>
            <a:ext cx="3960440" cy="646331"/>
          </a:xfrm>
          <a:prstGeom prst="rect">
            <a:avLst/>
          </a:prstGeom>
        </p:spPr>
        <p:txBody>
          <a:bodyPr wrap="square">
            <a:spAutoFit/>
          </a:bodyPr>
          <a:lstStyle/>
          <a:p>
            <a:r>
              <a:rPr lang="en-GB" dirty="0"/>
              <a:t>Oh no, it’s our class assembly today. I hate speaking in front of people</a:t>
            </a:r>
            <a:r>
              <a:rPr lang="en-GB" sz="1400" dirty="0"/>
              <a:t>.</a:t>
            </a:r>
          </a:p>
        </p:txBody>
      </p:sp>
      <p:pic>
        <p:nvPicPr>
          <p:cNvPr id="7" name="Picture 6">
            <a:extLst>
              <a:ext uri="{FF2B5EF4-FFF2-40B4-BE49-F238E27FC236}">
                <a16:creationId xmlns:a16="http://schemas.microsoft.com/office/drawing/2014/main" id="{92CF10C4-1FBF-4502-B0D0-C7C397122B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616" y="2132856"/>
            <a:ext cx="2340261" cy="2728692"/>
          </a:xfrm>
          <a:prstGeom prst="rect">
            <a:avLst/>
          </a:prstGeom>
        </p:spPr>
      </p:pic>
      <p:pic>
        <p:nvPicPr>
          <p:cNvPr id="10" name="Whole Class">
            <a:extLst>
              <a:ext uri="{FF2B5EF4-FFF2-40B4-BE49-F238E27FC236}">
                <a16:creationId xmlns:a16="http://schemas.microsoft.com/office/drawing/2014/main" id="{D5352152-8727-42BF-A29E-41C08051F1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13" name="Title 1">
            <a:extLst>
              <a:ext uri="{FF2B5EF4-FFF2-40B4-BE49-F238E27FC236}">
                <a16:creationId xmlns:a16="http://schemas.microsoft.com/office/drawing/2014/main" id="{77472F94-1829-4CAB-AD5E-91B27AA34C05}"/>
              </a:ext>
            </a:extLst>
          </p:cNvPr>
          <p:cNvSpPr>
            <a:spLocks noGrp="1"/>
          </p:cNvSpPr>
          <p:nvPr>
            <p:ph type="title"/>
          </p:nvPr>
        </p:nvSpPr>
        <p:spPr>
          <a:xfrm>
            <a:off x="457199" y="478895"/>
            <a:ext cx="7560840" cy="1149906"/>
          </a:xfrm>
        </p:spPr>
        <p:txBody>
          <a:bodyPr/>
          <a:lstStyle/>
          <a:p>
            <a:pPr algn="ctr"/>
            <a:r>
              <a:rPr lang="en-GB" sz="3200" dirty="0"/>
              <a:t>Thoughts, Feelings and Behaviours</a:t>
            </a:r>
          </a:p>
        </p:txBody>
      </p:sp>
    </p:spTree>
    <p:extLst>
      <p:ext uri="{BB962C8B-B14F-4D97-AF65-F5344CB8AC3E}">
        <p14:creationId xmlns:p14="http://schemas.microsoft.com/office/powerpoint/2010/main" val="399268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8B131F8-5688-47C3-A217-1B691A3A7678}"/>
              </a:ext>
            </a:extLst>
          </p:cNvPr>
          <p:cNvSpPr/>
          <p:nvPr/>
        </p:nvSpPr>
        <p:spPr>
          <a:xfrm>
            <a:off x="2267744" y="4121065"/>
            <a:ext cx="6178000" cy="51023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DB968318-CEFB-464B-96AF-4BF2B32155F9}"/>
              </a:ext>
            </a:extLst>
          </p:cNvPr>
          <p:cNvSpPr/>
          <p:nvPr/>
        </p:nvSpPr>
        <p:spPr>
          <a:xfrm>
            <a:off x="2267744" y="4718964"/>
            <a:ext cx="6178000" cy="51023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E56C7117-BC30-42C4-B7EA-5988CCBADC50}"/>
              </a:ext>
            </a:extLst>
          </p:cNvPr>
          <p:cNvSpPr/>
          <p:nvPr/>
        </p:nvSpPr>
        <p:spPr>
          <a:xfrm>
            <a:off x="2267744" y="3527081"/>
            <a:ext cx="6178000" cy="51023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0D33A544-B4F8-47E6-B923-C17EEB3AABD2}"/>
              </a:ext>
            </a:extLst>
          </p:cNvPr>
          <p:cNvSpPr/>
          <p:nvPr/>
        </p:nvSpPr>
        <p:spPr>
          <a:xfrm>
            <a:off x="755576" y="1412776"/>
            <a:ext cx="7632774" cy="646331"/>
          </a:xfrm>
          <a:prstGeom prst="rect">
            <a:avLst/>
          </a:prstGeom>
        </p:spPr>
        <p:txBody>
          <a:bodyPr wrap="square">
            <a:spAutoFit/>
          </a:bodyPr>
          <a:lstStyle/>
          <a:p>
            <a:pPr algn="ctr"/>
            <a:r>
              <a:rPr lang="en-GB" dirty="0"/>
              <a:t>The thoughts we have can make us feel a certain way. </a:t>
            </a:r>
          </a:p>
          <a:p>
            <a:pPr algn="ctr"/>
            <a:r>
              <a:rPr lang="en-GB" dirty="0"/>
              <a:t>And the way we feel can affect our actions (what we decide to do).</a:t>
            </a:r>
          </a:p>
        </p:txBody>
      </p:sp>
      <p:sp>
        <p:nvSpPr>
          <p:cNvPr id="4" name="Rectangle 3">
            <a:extLst>
              <a:ext uri="{FF2B5EF4-FFF2-40B4-BE49-F238E27FC236}">
                <a16:creationId xmlns:a16="http://schemas.microsoft.com/office/drawing/2014/main" id="{151A8576-10FB-4BE2-A587-383C262A9654}"/>
              </a:ext>
            </a:extLst>
          </p:cNvPr>
          <p:cNvSpPr/>
          <p:nvPr/>
        </p:nvSpPr>
        <p:spPr>
          <a:xfrm>
            <a:off x="755576" y="2202845"/>
            <a:ext cx="7632774" cy="646331"/>
          </a:xfrm>
          <a:prstGeom prst="rect">
            <a:avLst/>
          </a:prstGeom>
        </p:spPr>
        <p:txBody>
          <a:bodyPr wrap="square">
            <a:spAutoFit/>
          </a:bodyPr>
          <a:lstStyle/>
          <a:p>
            <a:pPr algn="ctr"/>
            <a:r>
              <a:rPr lang="en-GB" dirty="0"/>
              <a:t>The child who is not looking forward to speaking in the class assembly is probably feeling nervous, worried, anxious and perhaps even frightened.</a:t>
            </a:r>
          </a:p>
        </p:txBody>
      </p:sp>
      <p:sp>
        <p:nvSpPr>
          <p:cNvPr id="5" name="Rectangle 4">
            <a:extLst>
              <a:ext uri="{FF2B5EF4-FFF2-40B4-BE49-F238E27FC236}">
                <a16:creationId xmlns:a16="http://schemas.microsoft.com/office/drawing/2014/main" id="{BE62BE43-AD00-4A50-8825-36196E6B31BC}"/>
              </a:ext>
            </a:extLst>
          </p:cNvPr>
          <p:cNvSpPr/>
          <p:nvPr/>
        </p:nvSpPr>
        <p:spPr>
          <a:xfrm>
            <a:off x="3131840" y="3597533"/>
            <a:ext cx="5313904" cy="369332"/>
          </a:xfrm>
          <a:prstGeom prst="rect">
            <a:avLst/>
          </a:prstGeom>
        </p:spPr>
        <p:txBody>
          <a:bodyPr wrap="square">
            <a:spAutoFit/>
          </a:bodyPr>
          <a:lstStyle/>
          <a:p>
            <a:pPr algn="ctr"/>
            <a:r>
              <a:rPr lang="en-GB" dirty="0"/>
              <a:t>How might these feelings affect their actions? </a:t>
            </a:r>
          </a:p>
        </p:txBody>
      </p:sp>
      <p:pic>
        <p:nvPicPr>
          <p:cNvPr id="8" name="Picture 7">
            <a:extLst>
              <a:ext uri="{FF2B5EF4-FFF2-40B4-BE49-F238E27FC236}">
                <a16:creationId xmlns:a16="http://schemas.microsoft.com/office/drawing/2014/main" id="{57C300B9-2006-4A80-8202-271C3A2304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2992988"/>
            <a:ext cx="2693849" cy="3140968"/>
          </a:xfrm>
          <a:prstGeom prst="rect">
            <a:avLst/>
          </a:prstGeom>
        </p:spPr>
      </p:pic>
      <p:sp>
        <p:nvSpPr>
          <p:cNvPr id="9" name="Rectangle 8">
            <a:extLst>
              <a:ext uri="{FF2B5EF4-FFF2-40B4-BE49-F238E27FC236}">
                <a16:creationId xmlns:a16="http://schemas.microsoft.com/office/drawing/2014/main" id="{07136993-8E1B-4AA6-A898-F909A6975880}"/>
              </a:ext>
            </a:extLst>
          </p:cNvPr>
          <p:cNvSpPr/>
          <p:nvPr/>
        </p:nvSpPr>
        <p:spPr>
          <a:xfrm>
            <a:off x="3131840" y="4191517"/>
            <a:ext cx="5313904" cy="369332"/>
          </a:xfrm>
          <a:prstGeom prst="rect">
            <a:avLst/>
          </a:prstGeom>
        </p:spPr>
        <p:txBody>
          <a:bodyPr wrap="square">
            <a:spAutoFit/>
          </a:bodyPr>
          <a:lstStyle/>
          <a:p>
            <a:pPr algn="ctr"/>
            <a:r>
              <a:rPr lang="en-GB" dirty="0"/>
              <a:t>What might they do?</a:t>
            </a:r>
          </a:p>
        </p:txBody>
      </p:sp>
      <p:sp>
        <p:nvSpPr>
          <p:cNvPr id="10" name="Rectangle 9">
            <a:extLst>
              <a:ext uri="{FF2B5EF4-FFF2-40B4-BE49-F238E27FC236}">
                <a16:creationId xmlns:a16="http://schemas.microsoft.com/office/drawing/2014/main" id="{86B41FD3-0AB1-4134-8141-B15C15C12974}"/>
              </a:ext>
            </a:extLst>
          </p:cNvPr>
          <p:cNvSpPr/>
          <p:nvPr/>
        </p:nvSpPr>
        <p:spPr>
          <a:xfrm>
            <a:off x="3131840" y="4789416"/>
            <a:ext cx="5313903" cy="369332"/>
          </a:xfrm>
          <a:prstGeom prst="rect">
            <a:avLst/>
          </a:prstGeom>
        </p:spPr>
        <p:txBody>
          <a:bodyPr wrap="square">
            <a:spAutoFit/>
          </a:bodyPr>
          <a:lstStyle/>
          <a:p>
            <a:pPr algn="ctr"/>
            <a:r>
              <a:rPr lang="en-GB" dirty="0"/>
              <a:t>Why might they behave in this way?</a:t>
            </a:r>
          </a:p>
        </p:txBody>
      </p:sp>
      <p:pic>
        <p:nvPicPr>
          <p:cNvPr id="14" name="Whole Class">
            <a:extLst>
              <a:ext uri="{FF2B5EF4-FFF2-40B4-BE49-F238E27FC236}">
                <a16:creationId xmlns:a16="http://schemas.microsoft.com/office/drawing/2014/main" id="{F26EB3BD-3D2F-405F-9200-A71F21BBB6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15" name="Title 1">
            <a:extLst>
              <a:ext uri="{FF2B5EF4-FFF2-40B4-BE49-F238E27FC236}">
                <a16:creationId xmlns:a16="http://schemas.microsoft.com/office/drawing/2014/main" id="{BC5773A3-BDFC-4F75-9F05-FFF4AAE78F8B}"/>
              </a:ext>
            </a:extLst>
          </p:cNvPr>
          <p:cNvSpPr>
            <a:spLocks noGrp="1"/>
          </p:cNvSpPr>
          <p:nvPr>
            <p:ph type="title"/>
          </p:nvPr>
        </p:nvSpPr>
        <p:spPr>
          <a:xfrm>
            <a:off x="457199" y="478895"/>
            <a:ext cx="7560840" cy="1149906"/>
          </a:xfrm>
        </p:spPr>
        <p:txBody>
          <a:bodyPr/>
          <a:lstStyle/>
          <a:p>
            <a:pPr algn="ctr"/>
            <a:r>
              <a:rPr lang="en-GB" sz="3200" dirty="0"/>
              <a:t>Thoughts, Feelings and Behaviours</a:t>
            </a:r>
          </a:p>
        </p:txBody>
      </p:sp>
    </p:spTree>
    <p:extLst>
      <p:ext uri="{BB962C8B-B14F-4D97-AF65-F5344CB8AC3E}">
        <p14:creationId xmlns:p14="http://schemas.microsoft.com/office/powerpoint/2010/main" val="3146288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1" grpId="0" animBg="1"/>
      <p:bldP spid="3" grpId="0"/>
      <p:bldP spid="4" grpId="0"/>
      <p:bldP spid="5"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4B9A18F-BD52-43D1-886D-03908655146D}"/>
              </a:ext>
            </a:extLst>
          </p:cNvPr>
          <p:cNvSpPr/>
          <p:nvPr/>
        </p:nvSpPr>
        <p:spPr>
          <a:xfrm>
            <a:off x="1478235" y="1445504"/>
            <a:ext cx="6178000" cy="51023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D107D6AC-0673-457E-B8CB-8D5FC0836A1F}"/>
              </a:ext>
            </a:extLst>
          </p:cNvPr>
          <p:cNvSpPr/>
          <p:nvPr/>
        </p:nvSpPr>
        <p:spPr>
          <a:xfrm>
            <a:off x="822818" y="2095688"/>
            <a:ext cx="7637613" cy="1477328"/>
          </a:xfrm>
          <a:prstGeom prst="rect">
            <a:avLst/>
          </a:prstGeom>
        </p:spPr>
        <p:txBody>
          <a:bodyPr wrap="square">
            <a:spAutoFit/>
          </a:bodyPr>
          <a:lstStyle/>
          <a:p>
            <a:r>
              <a:rPr lang="en-GB" dirty="0"/>
              <a:t>There are lots of things that might happen when someone is feeling nervous or anxious.</a:t>
            </a:r>
          </a:p>
          <a:p>
            <a:endParaRPr lang="en-GB" dirty="0"/>
          </a:p>
          <a:p>
            <a:r>
              <a:rPr lang="en-GB" dirty="0"/>
              <a:t>Something that often happens is that the person </a:t>
            </a:r>
            <a:r>
              <a:rPr lang="en-GB" dirty="0">
                <a:solidFill>
                  <a:srgbClr val="00B050"/>
                </a:solidFill>
              </a:rPr>
              <a:t>avoids</a:t>
            </a:r>
            <a:r>
              <a:rPr lang="en-GB" dirty="0"/>
              <a:t> doing the things that make them feel that way.</a:t>
            </a:r>
          </a:p>
        </p:txBody>
      </p:sp>
      <p:pic>
        <p:nvPicPr>
          <p:cNvPr id="7" name="Picture 6">
            <a:extLst>
              <a:ext uri="{FF2B5EF4-FFF2-40B4-BE49-F238E27FC236}">
                <a16:creationId xmlns:a16="http://schemas.microsoft.com/office/drawing/2014/main" id="{B5D24E71-E110-4CDB-8C03-49C84C5ECF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0232" y="3356992"/>
            <a:ext cx="1901371" cy="2924944"/>
          </a:xfrm>
          <a:prstGeom prst="rect">
            <a:avLst/>
          </a:prstGeom>
        </p:spPr>
      </p:pic>
      <p:sp>
        <p:nvSpPr>
          <p:cNvPr id="8" name="Rectangle 7">
            <a:extLst>
              <a:ext uri="{FF2B5EF4-FFF2-40B4-BE49-F238E27FC236}">
                <a16:creationId xmlns:a16="http://schemas.microsoft.com/office/drawing/2014/main" id="{D83C068A-3DE7-4884-AF3A-2365F03D2FD9}"/>
              </a:ext>
            </a:extLst>
          </p:cNvPr>
          <p:cNvSpPr/>
          <p:nvPr/>
        </p:nvSpPr>
        <p:spPr>
          <a:xfrm>
            <a:off x="827584" y="3712964"/>
            <a:ext cx="5832648" cy="2308324"/>
          </a:xfrm>
          <a:prstGeom prst="rect">
            <a:avLst/>
          </a:prstGeom>
        </p:spPr>
        <p:txBody>
          <a:bodyPr wrap="square">
            <a:spAutoFit/>
          </a:bodyPr>
          <a:lstStyle/>
          <a:p>
            <a:r>
              <a:rPr lang="en-GB" dirty="0"/>
              <a:t>The child in our example might decide they simply cannot speak in the class assembly so they don’t participate.</a:t>
            </a:r>
          </a:p>
          <a:p>
            <a:endParaRPr lang="en-GB" dirty="0"/>
          </a:p>
          <a:p>
            <a:r>
              <a:rPr lang="en-GB" dirty="0"/>
              <a:t>This is called </a:t>
            </a:r>
            <a:r>
              <a:rPr lang="en-GB" dirty="0">
                <a:solidFill>
                  <a:srgbClr val="00B050"/>
                </a:solidFill>
              </a:rPr>
              <a:t>avoidance</a:t>
            </a:r>
            <a:r>
              <a:rPr lang="en-GB" dirty="0"/>
              <a:t> and it doesn’t help in the long run. If we keep avoiding things that make us feel bad, then we never get better at doing them and we don’t allow ourselves the chance to build confidence.</a:t>
            </a:r>
          </a:p>
        </p:txBody>
      </p:sp>
      <p:sp>
        <p:nvSpPr>
          <p:cNvPr id="9" name="Rectangle 8">
            <a:extLst>
              <a:ext uri="{FF2B5EF4-FFF2-40B4-BE49-F238E27FC236}">
                <a16:creationId xmlns:a16="http://schemas.microsoft.com/office/drawing/2014/main" id="{A4B7245A-43F8-4A5D-A0D2-D1A4E1C9966D}"/>
              </a:ext>
            </a:extLst>
          </p:cNvPr>
          <p:cNvSpPr/>
          <p:nvPr/>
        </p:nvSpPr>
        <p:spPr>
          <a:xfrm>
            <a:off x="822819" y="1515956"/>
            <a:ext cx="7488832" cy="369332"/>
          </a:xfrm>
          <a:prstGeom prst="rect">
            <a:avLst/>
          </a:prstGeom>
        </p:spPr>
        <p:txBody>
          <a:bodyPr wrap="square">
            <a:spAutoFit/>
          </a:bodyPr>
          <a:lstStyle/>
          <a:p>
            <a:pPr algn="ctr"/>
            <a:r>
              <a:rPr lang="en-GB" dirty="0"/>
              <a:t>The way we feel can influence our behaviour.</a:t>
            </a:r>
          </a:p>
        </p:txBody>
      </p:sp>
      <p:pic>
        <p:nvPicPr>
          <p:cNvPr id="11" name="Whole Class">
            <a:extLst>
              <a:ext uri="{FF2B5EF4-FFF2-40B4-BE49-F238E27FC236}">
                <a16:creationId xmlns:a16="http://schemas.microsoft.com/office/drawing/2014/main" id="{E499A796-F7BD-443D-8A96-9BCF46F130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12" name="Title 1">
            <a:extLst>
              <a:ext uri="{FF2B5EF4-FFF2-40B4-BE49-F238E27FC236}">
                <a16:creationId xmlns:a16="http://schemas.microsoft.com/office/drawing/2014/main" id="{B728B830-8F2C-4743-9281-EC33EAC196C5}"/>
              </a:ext>
            </a:extLst>
          </p:cNvPr>
          <p:cNvSpPr>
            <a:spLocks noGrp="1"/>
          </p:cNvSpPr>
          <p:nvPr>
            <p:ph type="title"/>
          </p:nvPr>
        </p:nvSpPr>
        <p:spPr>
          <a:xfrm>
            <a:off x="457199" y="478895"/>
            <a:ext cx="7560840" cy="1149906"/>
          </a:xfrm>
        </p:spPr>
        <p:txBody>
          <a:bodyPr/>
          <a:lstStyle/>
          <a:p>
            <a:pPr algn="ctr"/>
            <a:r>
              <a:rPr lang="en-GB" sz="3200" dirty="0"/>
              <a:t>Thoughts, Feelings and Behaviours</a:t>
            </a:r>
          </a:p>
        </p:txBody>
      </p:sp>
    </p:spTree>
    <p:extLst>
      <p:ext uri="{BB962C8B-B14F-4D97-AF65-F5344CB8AC3E}">
        <p14:creationId xmlns:p14="http://schemas.microsoft.com/office/powerpoint/2010/main" val="200666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5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fade">
                                      <p:cBhvr>
                                        <p:cTn id="34"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uiExpand="1" build="p"/>
      <p:bldP spid="8" grpId="0" build="p"/>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A9D3-BAEE-4093-B2BA-588F0E314679}"/>
              </a:ext>
            </a:extLst>
          </p:cNvPr>
          <p:cNvSpPr>
            <a:spLocks noGrp="1"/>
          </p:cNvSpPr>
          <p:nvPr>
            <p:ph type="title"/>
          </p:nvPr>
        </p:nvSpPr>
        <p:spPr/>
        <p:txBody>
          <a:bodyPr/>
          <a:lstStyle/>
          <a:p>
            <a:r>
              <a:rPr lang="en-GB" dirty="0"/>
              <a:t>The Cognitive Triangle</a:t>
            </a:r>
          </a:p>
        </p:txBody>
      </p:sp>
      <p:sp>
        <p:nvSpPr>
          <p:cNvPr id="3" name="Rectangle 2">
            <a:extLst>
              <a:ext uri="{FF2B5EF4-FFF2-40B4-BE49-F238E27FC236}">
                <a16:creationId xmlns:a16="http://schemas.microsoft.com/office/drawing/2014/main" id="{853D3140-11B7-4CE5-A58B-4279323FA126}"/>
              </a:ext>
            </a:extLst>
          </p:cNvPr>
          <p:cNvSpPr/>
          <p:nvPr/>
        </p:nvSpPr>
        <p:spPr>
          <a:xfrm>
            <a:off x="899592" y="1997839"/>
            <a:ext cx="3816424" cy="2862322"/>
          </a:xfrm>
          <a:prstGeom prst="rect">
            <a:avLst/>
          </a:prstGeom>
        </p:spPr>
        <p:txBody>
          <a:bodyPr wrap="square">
            <a:spAutoFit/>
          </a:bodyPr>
          <a:lstStyle/>
          <a:p>
            <a:r>
              <a:rPr lang="en-GB" dirty="0"/>
              <a:t>What does </a:t>
            </a:r>
            <a:r>
              <a:rPr lang="en-GB" dirty="0">
                <a:solidFill>
                  <a:srgbClr val="00B050"/>
                </a:solidFill>
              </a:rPr>
              <a:t>cognitive</a:t>
            </a:r>
            <a:r>
              <a:rPr lang="en-GB" dirty="0"/>
              <a:t> mean?</a:t>
            </a:r>
          </a:p>
          <a:p>
            <a:endParaRPr lang="en-GB" dirty="0"/>
          </a:p>
          <a:p>
            <a:r>
              <a:rPr lang="en-GB" dirty="0"/>
              <a:t>The word </a:t>
            </a:r>
            <a:r>
              <a:rPr lang="en-GB" dirty="0">
                <a:solidFill>
                  <a:srgbClr val="00B050"/>
                </a:solidFill>
              </a:rPr>
              <a:t>cognitive</a:t>
            </a:r>
            <a:r>
              <a:rPr lang="en-GB" dirty="0"/>
              <a:t> relates to the process of thinking and other mental processes (things we do with our minds). </a:t>
            </a:r>
          </a:p>
          <a:p>
            <a:endParaRPr lang="en-GB" dirty="0"/>
          </a:p>
          <a:p>
            <a:r>
              <a:rPr lang="en-GB" dirty="0"/>
              <a:t>Our </a:t>
            </a:r>
            <a:r>
              <a:rPr lang="en-GB" dirty="0">
                <a:solidFill>
                  <a:srgbClr val="00B050"/>
                </a:solidFill>
              </a:rPr>
              <a:t>cognitive</a:t>
            </a:r>
            <a:r>
              <a:rPr lang="en-GB" dirty="0"/>
              <a:t> functioning includes memory, judgement, reasoning and emotional responses.</a:t>
            </a:r>
          </a:p>
        </p:txBody>
      </p:sp>
      <p:pic>
        <p:nvPicPr>
          <p:cNvPr id="5" name="Picture 4">
            <a:extLst>
              <a:ext uri="{FF2B5EF4-FFF2-40B4-BE49-F238E27FC236}">
                <a16:creationId xmlns:a16="http://schemas.microsoft.com/office/drawing/2014/main" id="{6B9DAD19-5ACF-44F0-886D-F8405A9339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2040" y="1700808"/>
            <a:ext cx="3392508" cy="4130354"/>
          </a:xfrm>
          <a:prstGeom prst="rect">
            <a:avLst/>
          </a:prstGeom>
        </p:spPr>
      </p:pic>
      <p:pic>
        <p:nvPicPr>
          <p:cNvPr id="6" name="Talking Partners">
            <a:extLst>
              <a:ext uri="{FF2B5EF4-FFF2-40B4-BE49-F238E27FC236}">
                <a16:creationId xmlns:a16="http://schemas.microsoft.com/office/drawing/2014/main" id="{CFFD3126-FC6B-48D4-9340-EF0AEDBCF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352" y="544048"/>
            <a:ext cx="864000" cy="864000"/>
          </a:xfrm>
          <a:prstGeom prst="rect">
            <a:avLst/>
          </a:prstGeom>
        </p:spPr>
      </p:pic>
    </p:spTree>
    <p:extLst>
      <p:ext uri="{BB962C8B-B14F-4D97-AF65-F5344CB8AC3E}">
        <p14:creationId xmlns:p14="http://schemas.microsoft.com/office/powerpoint/2010/main" val="44536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6ED07-EA75-4FE0-9C10-D9AE6F67D68D}"/>
              </a:ext>
            </a:extLst>
          </p:cNvPr>
          <p:cNvSpPr>
            <a:spLocks noGrp="1"/>
          </p:cNvSpPr>
          <p:nvPr>
            <p:ph type="title"/>
          </p:nvPr>
        </p:nvSpPr>
        <p:spPr/>
        <p:txBody>
          <a:bodyPr/>
          <a:lstStyle/>
          <a:p>
            <a:r>
              <a:rPr lang="en-GB" dirty="0"/>
              <a:t>The Cognitive Triangle</a:t>
            </a:r>
          </a:p>
        </p:txBody>
      </p:sp>
      <p:sp>
        <p:nvSpPr>
          <p:cNvPr id="3" name="Rectangle 2">
            <a:extLst>
              <a:ext uri="{FF2B5EF4-FFF2-40B4-BE49-F238E27FC236}">
                <a16:creationId xmlns:a16="http://schemas.microsoft.com/office/drawing/2014/main" id="{B363F183-12F2-44E3-B442-97F05674C7EF}"/>
              </a:ext>
            </a:extLst>
          </p:cNvPr>
          <p:cNvSpPr/>
          <p:nvPr/>
        </p:nvSpPr>
        <p:spPr>
          <a:xfrm>
            <a:off x="750811" y="1473201"/>
            <a:ext cx="7632848" cy="646331"/>
          </a:xfrm>
          <a:prstGeom prst="rect">
            <a:avLst/>
          </a:prstGeom>
        </p:spPr>
        <p:txBody>
          <a:bodyPr wrap="square">
            <a:spAutoFit/>
          </a:bodyPr>
          <a:lstStyle/>
          <a:p>
            <a:pPr algn="ctr"/>
            <a:r>
              <a:rPr lang="en-GB" dirty="0"/>
              <a:t>Our thoughts, feelings and behaviours are all closely linked and each one affects the other two. It can be shown in a diagram using a triangle.</a:t>
            </a:r>
          </a:p>
        </p:txBody>
      </p:sp>
      <p:sp>
        <p:nvSpPr>
          <p:cNvPr id="4" name="TextBox 3">
            <a:extLst>
              <a:ext uri="{FF2B5EF4-FFF2-40B4-BE49-F238E27FC236}">
                <a16:creationId xmlns:a16="http://schemas.microsoft.com/office/drawing/2014/main" id="{93F79431-2ED2-4DC5-BB11-EC3297549B09}"/>
              </a:ext>
            </a:extLst>
          </p:cNvPr>
          <p:cNvSpPr txBox="1"/>
          <p:nvPr/>
        </p:nvSpPr>
        <p:spPr>
          <a:xfrm>
            <a:off x="3723096" y="2228491"/>
            <a:ext cx="1485901" cy="461665"/>
          </a:xfrm>
          <a:prstGeom prst="rect">
            <a:avLst/>
          </a:prstGeom>
          <a:noFill/>
        </p:spPr>
        <p:txBody>
          <a:bodyPr wrap="square" rtlCol="0">
            <a:spAutoFit/>
          </a:bodyPr>
          <a:lstStyle/>
          <a:p>
            <a:r>
              <a:rPr lang="en-GB" sz="2400" b="1" dirty="0"/>
              <a:t>Thoughts</a:t>
            </a:r>
          </a:p>
        </p:txBody>
      </p:sp>
      <p:sp>
        <p:nvSpPr>
          <p:cNvPr id="5" name="TextBox 4">
            <a:extLst>
              <a:ext uri="{FF2B5EF4-FFF2-40B4-BE49-F238E27FC236}">
                <a16:creationId xmlns:a16="http://schemas.microsoft.com/office/drawing/2014/main" id="{C675E584-B002-4032-B959-70ED20E3298B}"/>
              </a:ext>
            </a:extLst>
          </p:cNvPr>
          <p:cNvSpPr txBox="1"/>
          <p:nvPr/>
        </p:nvSpPr>
        <p:spPr>
          <a:xfrm>
            <a:off x="6499433" y="5581291"/>
            <a:ext cx="1773683" cy="461665"/>
          </a:xfrm>
          <a:prstGeom prst="rect">
            <a:avLst/>
          </a:prstGeom>
          <a:noFill/>
        </p:spPr>
        <p:txBody>
          <a:bodyPr wrap="square" rtlCol="0">
            <a:spAutoFit/>
          </a:bodyPr>
          <a:lstStyle/>
          <a:p>
            <a:r>
              <a:rPr lang="en-GB" sz="2400" b="1" dirty="0"/>
              <a:t>Behaviours</a:t>
            </a:r>
          </a:p>
        </p:txBody>
      </p:sp>
      <p:sp>
        <p:nvSpPr>
          <p:cNvPr id="6" name="TextBox 5">
            <a:extLst>
              <a:ext uri="{FF2B5EF4-FFF2-40B4-BE49-F238E27FC236}">
                <a16:creationId xmlns:a16="http://schemas.microsoft.com/office/drawing/2014/main" id="{CD8C2257-DB47-4D6A-BF8E-D6233C7B6C48}"/>
              </a:ext>
            </a:extLst>
          </p:cNvPr>
          <p:cNvSpPr txBox="1"/>
          <p:nvPr/>
        </p:nvSpPr>
        <p:spPr>
          <a:xfrm>
            <a:off x="1166568" y="5581291"/>
            <a:ext cx="1346406" cy="461665"/>
          </a:xfrm>
          <a:prstGeom prst="rect">
            <a:avLst/>
          </a:prstGeom>
          <a:noFill/>
        </p:spPr>
        <p:txBody>
          <a:bodyPr wrap="square" rtlCol="0">
            <a:spAutoFit/>
          </a:bodyPr>
          <a:lstStyle/>
          <a:p>
            <a:r>
              <a:rPr lang="en-GB" sz="2400" b="1" dirty="0"/>
              <a:t>Feelings</a:t>
            </a:r>
          </a:p>
        </p:txBody>
      </p:sp>
      <p:cxnSp>
        <p:nvCxnSpPr>
          <p:cNvPr id="7" name="Straight Arrow Connector 6">
            <a:extLst>
              <a:ext uri="{FF2B5EF4-FFF2-40B4-BE49-F238E27FC236}">
                <a16:creationId xmlns:a16="http://schemas.microsoft.com/office/drawing/2014/main" id="{21692040-C6F3-4D66-A878-A5C0355B44AE}"/>
              </a:ext>
            </a:extLst>
          </p:cNvPr>
          <p:cNvCxnSpPr/>
          <p:nvPr/>
        </p:nvCxnSpPr>
        <p:spPr>
          <a:xfrm flipV="1">
            <a:off x="3261501" y="2857500"/>
            <a:ext cx="773723" cy="11430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5A296D1F-7E80-49F4-9DCD-9C94DDD9E4FE}"/>
              </a:ext>
            </a:extLst>
          </p:cNvPr>
          <p:cNvCxnSpPr/>
          <p:nvPr/>
        </p:nvCxnSpPr>
        <p:spPr>
          <a:xfrm flipH="1">
            <a:off x="2320724" y="4210516"/>
            <a:ext cx="800101" cy="123092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FABA009-09B0-4FBB-854A-98925B1965E6}"/>
              </a:ext>
            </a:extLst>
          </p:cNvPr>
          <p:cNvCxnSpPr/>
          <p:nvPr/>
        </p:nvCxnSpPr>
        <p:spPr>
          <a:xfrm flipH="1" flipV="1">
            <a:off x="4932040" y="2857500"/>
            <a:ext cx="720969" cy="11430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D718AF0-7A50-4FEA-9B23-1F1ECA379A03}"/>
              </a:ext>
            </a:extLst>
          </p:cNvPr>
          <p:cNvCxnSpPr/>
          <p:nvPr/>
        </p:nvCxnSpPr>
        <p:spPr>
          <a:xfrm>
            <a:off x="5838829" y="4237892"/>
            <a:ext cx="772542" cy="120354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5828FEE-FB4E-4976-85FA-A902DC1A3447}"/>
              </a:ext>
            </a:extLst>
          </p:cNvPr>
          <p:cNvCxnSpPr/>
          <p:nvPr/>
        </p:nvCxnSpPr>
        <p:spPr>
          <a:xfrm flipH="1">
            <a:off x="2720774" y="6087208"/>
            <a:ext cx="1622181"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540D293-4AD6-4711-9639-4D939F23AFB5}"/>
              </a:ext>
            </a:extLst>
          </p:cNvPr>
          <p:cNvCxnSpPr/>
          <p:nvPr/>
        </p:nvCxnSpPr>
        <p:spPr>
          <a:xfrm>
            <a:off x="4619544" y="6087208"/>
            <a:ext cx="1719265"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3" name="Isosceles Triangle 12">
            <a:extLst>
              <a:ext uri="{FF2B5EF4-FFF2-40B4-BE49-F238E27FC236}">
                <a16:creationId xmlns:a16="http://schemas.microsoft.com/office/drawing/2014/main" id="{BE8ED3AF-699B-425C-A02E-D19F197A687A}"/>
              </a:ext>
            </a:extLst>
          </p:cNvPr>
          <p:cNvSpPr/>
          <p:nvPr/>
        </p:nvSpPr>
        <p:spPr>
          <a:xfrm>
            <a:off x="2604096" y="2780928"/>
            <a:ext cx="3745523" cy="3006969"/>
          </a:xfrm>
          <a:prstGeom prst="triangl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EC7D085C-3B4C-4C6E-A8B3-59C4ADF17497}"/>
              </a:ext>
            </a:extLst>
          </p:cNvPr>
          <p:cNvPicPr>
            <a:picLocks noChangeAspect="1"/>
          </p:cNvPicPr>
          <p:nvPr/>
        </p:nvPicPr>
        <p:blipFill rotWithShape="1">
          <a:blip r:embed="rId2">
            <a:extLst>
              <a:ext uri="{28A0092B-C50C-407E-A947-70E740481C1C}">
                <a14:useLocalDpi xmlns:a14="http://schemas.microsoft.com/office/drawing/2010/main" val="0"/>
              </a:ext>
            </a:extLst>
          </a:blip>
          <a:srcRect b="56410"/>
          <a:stretch/>
        </p:blipFill>
        <p:spPr>
          <a:xfrm>
            <a:off x="3244106" y="3144670"/>
            <a:ext cx="1838139" cy="2617707"/>
          </a:xfrm>
          <a:prstGeom prst="rect">
            <a:avLst/>
          </a:prstGeom>
        </p:spPr>
      </p:pic>
      <p:pic>
        <p:nvPicPr>
          <p:cNvPr id="16" name="Talking Partners">
            <a:extLst>
              <a:ext uri="{FF2B5EF4-FFF2-40B4-BE49-F238E27FC236}">
                <a16:creationId xmlns:a16="http://schemas.microsoft.com/office/drawing/2014/main" id="{C84231B1-5DD7-4506-A295-337A1E5303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352" y="544048"/>
            <a:ext cx="864000" cy="864000"/>
          </a:xfrm>
          <a:prstGeom prst="rect">
            <a:avLst/>
          </a:prstGeom>
        </p:spPr>
      </p:pic>
    </p:spTree>
    <p:extLst>
      <p:ext uri="{BB962C8B-B14F-4D97-AF65-F5344CB8AC3E}">
        <p14:creationId xmlns:p14="http://schemas.microsoft.com/office/powerpoint/2010/main" val="365210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par>
                                <p:cTn id="31" presetID="22" presetClass="entr" presetSubtype="1"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up)">
                                      <p:cBhvr>
                                        <p:cTn id="33" dur="500"/>
                                        <p:tgtEl>
                                          <p:spTgt spid="8"/>
                                        </p:tgtEl>
                                      </p:cBhvr>
                                    </p:animEffect>
                                  </p:childTnLst>
                                </p:cTn>
                              </p:par>
                            </p:childTnLst>
                          </p:cTn>
                        </p:par>
                        <p:par>
                          <p:cTn id="34" fill="hold">
                            <p:stCondLst>
                              <p:cond delay="500"/>
                            </p:stCondLst>
                            <p:childTnLst>
                              <p:par>
                                <p:cTn id="35" presetID="22" presetClass="entr" presetSubtype="4"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par>
                                <p:cTn id="38" presetID="22" presetClass="entr" presetSubtype="1"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up)">
                                      <p:cBhvr>
                                        <p:cTn id="40" dur="500"/>
                                        <p:tgtEl>
                                          <p:spTgt spid="10"/>
                                        </p:tgtEl>
                                      </p:cBhvr>
                                    </p:animEffect>
                                  </p:childTnLst>
                                </p:cTn>
                              </p:par>
                            </p:childTnLst>
                          </p:cTn>
                        </p:par>
                        <p:par>
                          <p:cTn id="41" fill="hold">
                            <p:stCondLst>
                              <p:cond delay="1000"/>
                            </p:stCondLst>
                            <p:childTnLst>
                              <p:par>
                                <p:cTn id="42" presetID="22" presetClass="entr" presetSubtype="2" fill="hold"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right)">
                                      <p:cBhvr>
                                        <p:cTn id="44" dur="500"/>
                                        <p:tgtEl>
                                          <p:spTgt spid="11"/>
                                        </p:tgtEl>
                                      </p:cBhvr>
                                    </p:animEffect>
                                  </p:childTnLst>
                                </p:cTn>
                              </p:par>
                              <p:par>
                                <p:cTn id="45" presetID="22" presetClass="entr" presetSubtype="8"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4F4D5-D8F2-406D-B9AF-A9725F968DC1}"/>
              </a:ext>
            </a:extLst>
          </p:cNvPr>
          <p:cNvSpPr>
            <a:spLocks noGrp="1"/>
          </p:cNvSpPr>
          <p:nvPr>
            <p:ph type="title"/>
          </p:nvPr>
        </p:nvSpPr>
        <p:spPr/>
        <p:txBody>
          <a:bodyPr/>
          <a:lstStyle/>
          <a:p>
            <a:r>
              <a:rPr lang="en-GB" dirty="0"/>
              <a:t>The Cognitive Triangle</a:t>
            </a:r>
          </a:p>
        </p:txBody>
      </p:sp>
      <p:sp>
        <p:nvSpPr>
          <p:cNvPr id="3" name="Rectangle 2">
            <a:extLst>
              <a:ext uri="{FF2B5EF4-FFF2-40B4-BE49-F238E27FC236}">
                <a16:creationId xmlns:a16="http://schemas.microsoft.com/office/drawing/2014/main" id="{A86773B1-6CB8-4E4D-940A-66CBCE476DF8}"/>
              </a:ext>
            </a:extLst>
          </p:cNvPr>
          <p:cNvSpPr/>
          <p:nvPr/>
        </p:nvSpPr>
        <p:spPr>
          <a:xfrm>
            <a:off x="1138235" y="1329111"/>
            <a:ext cx="6858000" cy="369332"/>
          </a:xfrm>
          <a:prstGeom prst="rect">
            <a:avLst/>
          </a:prstGeom>
        </p:spPr>
        <p:txBody>
          <a:bodyPr wrap="square">
            <a:spAutoFit/>
          </a:bodyPr>
          <a:lstStyle/>
          <a:p>
            <a:pPr algn="ctr"/>
            <a:r>
              <a:rPr lang="en-GB" dirty="0"/>
              <a:t>Let’s look at the example of the child and the class assembly.</a:t>
            </a:r>
          </a:p>
        </p:txBody>
      </p:sp>
      <p:sp>
        <p:nvSpPr>
          <p:cNvPr id="4" name="Isosceles Triangle 3">
            <a:extLst>
              <a:ext uri="{FF2B5EF4-FFF2-40B4-BE49-F238E27FC236}">
                <a16:creationId xmlns:a16="http://schemas.microsoft.com/office/drawing/2014/main" id="{714AE417-3CA9-4C98-954D-3B26CFA5DE30}"/>
              </a:ext>
            </a:extLst>
          </p:cNvPr>
          <p:cNvSpPr/>
          <p:nvPr/>
        </p:nvSpPr>
        <p:spPr>
          <a:xfrm>
            <a:off x="2798596" y="2548659"/>
            <a:ext cx="3530628" cy="2834448"/>
          </a:xfrm>
          <a:prstGeom prst="triangl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A9A22C9B-4A55-4447-A90C-F3DFFC48A15D}"/>
              </a:ext>
            </a:extLst>
          </p:cNvPr>
          <p:cNvSpPr txBox="1"/>
          <p:nvPr/>
        </p:nvSpPr>
        <p:spPr>
          <a:xfrm>
            <a:off x="3205298" y="1817096"/>
            <a:ext cx="2722191" cy="646986"/>
          </a:xfrm>
          <a:prstGeom prst="roundRect">
            <a:avLst/>
          </a:prstGeom>
          <a:noFill/>
          <a:ln w="19050">
            <a:solidFill>
              <a:schemeClr val="tx2">
                <a:lumMod val="60000"/>
                <a:lumOff val="40000"/>
              </a:schemeClr>
            </a:solidFill>
          </a:ln>
        </p:spPr>
        <p:txBody>
          <a:bodyPr wrap="square" rtlCol="0">
            <a:spAutoFit/>
          </a:bodyPr>
          <a:lstStyle/>
          <a:p>
            <a:pPr algn="ctr"/>
            <a:r>
              <a:rPr lang="en-GB" sz="1600" dirty="0"/>
              <a:t>I really can’t speak in the class assembly today.</a:t>
            </a:r>
          </a:p>
        </p:txBody>
      </p:sp>
      <p:sp>
        <p:nvSpPr>
          <p:cNvPr id="6" name="TextBox 5">
            <a:extLst>
              <a:ext uri="{FF2B5EF4-FFF2-40B4-BE49-F238E27FC236}">
                <a16:creationId xmlns:a16="http://schemas.microsoft.com/office/drawing/2014/main" id="{42025501-E085-43DB-BE5D-8FD0957BFE1E}"/>
              </a:ext>
            </a:extLst>
          </p:cNvPr>
          <p:cNvSpPr txBox="1"/>
          <p:nvPr/>
        </p:nvSpPr>
        <p:spPr>
          <a:xfrm>
            <a:off x="6517592" y="5044916"/>
            <a:ext cx="1870758" cy="919401"/>
          </a:xfrm>
          <a:prstGeom prst="roundRect">
            <a:avLst/>
          </a:prstGeom>
          <a:noFill/>
          <a:ln w="19050">
            <a:solidFill>
              <a:schemeClr val="tx2">
                <a:lumMod val="60000"/>
                <a:lumOff val="40000"/>
              </a:schemeClr>
            </a:solidFill>
          </a:ln>
        </p:spPr>
        <p:txBody>
          <a:bodyPr wrap="square" rtlCol="0">
            <a:spAutoFit/>
          </a:bodyPr>
          <a:lstStyle/>
          <a:p>
            <a:pPr algn="ctr"/>
            <a:r>
              <a:rPr lang="en-GB" sz="1600" dirty="0"/>
              <a:t>I won’t join in with the assembly today.</a:t>
            </a:r>
          </a:p>
        </p:txBody>
      </p:sp>
      <p:sp>
        <p:nvSpPr>
          <p:cNvPr id="7" name="TextBox 6">
            <a:extLst>
              <a:ext uri="{FF2B5EF4-FFF2-40B4-BE49-F238E27FC236}">
                <a16:creationId xmlns:a16="http://schemas.microsoft.com/office/drawing/2014/main" id="{0420A13A-F1C7-4212-9606-B39A945FC8C2}"/>
              </a:ext>
            </a:extLst>
          </p:cNvPr>
          <p:cNvSpPr txBox="1"/>
          <p:nvPr/>
        </p:nvSpPr>
        <p:spPr>
          <a:xfrm>
            <a:off x="899592" y="5114580"/>
            <a:ext cx="1563849" cy="646986"/>
          </a:xfrm>
          <a:prstGeom prst="roundRect">
            <a:avLst/>
          </a:prstGeom>
          <a:noFill/>
          <a:ln w="19050">
            <a:solidFill>
              <a:schemeClr val="tx2">
                <a:lumMod val="60000"/>
                <a:lumOff val="40000"/>
              </a:schemeClr>
            </a:solidFill>
          </a:ln>
        </p:spPr>
        <p:txBody>
          <a:bodyPr wrap="square" rtlCol="0">
            <a:spAutoFit/>
          </a:bodyPr>
          <a:lstStyle/>
          <a:p>
            <a:pPr algn="ctr"/>
            <a:r>
              <a:rPr lang="en-GB" sz="1600" dirty="0"/>
              <a:t>I feel nervous and sick.</a:t>
            </a:r>
          </a:p>
        </p:txBody>
      </p:sp>
      <p:cxnSp>
        <p:nvCxnSpPr>
          <p:cNvPr id="8" name="Straight Arrow Connector 7">
            <a:extLst>
              <a:ext uri="{FF2B5EF4-FFF2-40B4-BE49-F238E27FC236}">
                <a16:creationId xmlns:a16="http://schemas.microsoft.com/office/drawing/2014/main" id="{BD2D8895-6D54-43A9-BDA2-20773A45EBE2}"/>
              </a:ext>
            </a:extLst>
          </p:cNvPr>
          <p:cNvCxnSpPr>
            <a:cxnSpLocks/>
          </p:cNvCxnSpPr>
          <p:nvPr/>
        </p:nvCxnSpPr>
        <p:spPr>
          <a:xfrm flipV="1">
            <a:off x="3611318" y="2687251"/>
            <a:ext cx="724034" cy="11430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530E917-651C-4F4E-9252-CCC849045C3D}"/>
              </a:ext>
            </a:extLst>
          </p:cNvPr>
          <p:cNvCxnSpPr>
            <a:cxnSpLocks/>
          </p:cNvCxnSpPr>
          <p:nvPr/>
        </p:nvCxnSpPr>
        <p:spPr>
          <a:xfrm flipH="1">
            <a:off x="2679062" y="4042252"/>
            <a:ext cx="800101" cy="123092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7D02585-DF6E-45D5-8C1F-26C6581FBF52}"/>
              </a:ext>
            </a:extLst>
          </p:cNvPr>
          <p:cNvCxnSpPr>
            <a:cxnSpLocks/>
          </p:cNvCxnSpPr>
          <p:nvPr/>
        </p:nvCxnSpPr>
        <p:spPr>
          <a:xfrm flipH="1" flipV="1">
            <a:off x="4826278" y="2690827"/>
            <a:ext cx="720969" cy="11430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18DD49C-3DF9-4F1B-9B92-33B54B2295A4}"/>
              </a:ext>
            </a:extLst>
          </p:cNvPr>
          <p:cNvCxnSpPr>
            <a:cxnSpLocks/>
          </p:cNvCxnSpPr>
          <p:nvPr/>
        </p:nvCxnSpPr>
        <p:spPr>
          <a:xfrm>
            <a:off x="5721714" y="4160905"/>
            <a:ext cx="699058" cy="106829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84E0A70-2785-4AFB-A649-6545E2982119}"/>
              </a:ext>
            </a:extLst>
          </p:cNvPr>
          <p:cNvCxnSpPr>
            <a:cxnSpLocks/>
          </p:cNvCxnSpPr>
          <p:nvPr/>
        </p:nvCxnSpPr>
        <p:spPr>
          <a:xfrm flipH="1">
            <a:off x="2773250" y="5517232"/>
            <a:ext cx="164752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538C8F0-045C-45C2-84A6-FA9588FC6870}"/>
              </a:ext>
            </a:extLst>
          </p:cNvPr>
          <p:cNvCxnSpPr>
            <a:cxnSpLocks/>
          </p:cNvCxnSpPr>
          <p:nvPr/>
        </p:nvCxnSpPr>
        <p:spPr>
          <a:xfrm>
            <a:off x="4645458" y="5517232"/>
            <a:ext cx="1719265"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7ABD474-3379-49E9-B686-44A3A1F48311}"/>
              </a:ext>
            </a:extLst>
          </p:cNvPr>
          <p:cNvSpPr txBox="1"/>
          <p:nvPr/>
        </p:nvSpPr>
        <p:spPr>
          <a:xfrm>
            <a:off x="5825706" y="3433593"/>
            <a:ext cx="2380853" cy="646986"/>
          </a:xfrm>
          <a:prstGeom prst="roundRect">
            <a:avLst/>
          </a:prstGeom>
          <a:noFill/>
          <a:ln w="19050">
            <a:solidFill>
              <a:schemeClr val="accent2"/>
            </a:solidFill>
          </a:ln>
        </p:spPr>
        <p:txBody>
          <a:bodyPr wrap="square" rtlCol="0">
            <a:spAutoFit/>
          </a:bodyPr>
          <a:lstStyle/>
          <a:p>
            <a:pPr algn="ctr"/>
            <a:r>
              <a:rPr lang="en-GB" sz="1600" dirty="0"/>
              <a:t>I’ve never done this before so I can’t do it.</a:t>
            </a:r>
          </a:p>
        </p:txBody>
      </p:sp>
      <p:sp>
        <p:nvSpPr>
          <p:cNvPr id="15" name="TextBox 14">
            <a:extLst>
              <a:ext uri="{FF2B5EF4-FFF2-40B4-BE49-F238E27FC236}">
                <a16:creationId xmlns:a16="http://schemas.microsoft.com/office/drawing/2014/main" id="{7F7C339E-56D8-4396-A4C0-A1115E58AA7B}"/>
              </a:ext>
            </a:extLst>
          </p:cNvPr>
          <p:cNvSpPr txBox="1"/>
          <p:nvPr/>
        </p:nvSpPr>
        <p:spPr>
          <a:xfrm>
            <a:off x="1733983" y="3429000"/>
            <a:ext cx="1611174" cy="646986"/>
          </a:xfrm>
          <a:prstGeom prst="roundRect">
            <a:avLst/>
          </a:prstGeom>
          <a:noFill/>
          <a:ln w="19050">
            <a:solidFill>
              <a:schemeClr val="accent2"/>
            </a:solidFill>
          </a:ln>
        </p:spPr>
        <p:txBody>
          <a:bodyPr wrap="square" rtlCol="0">
            <a:spAutoFit/>
          </a:bodyPr>
          <a:lstStyle/>
          <a:p>
            <a:pPr algn="ctr"/>
            <a:r>
              <a:rPr lang="en-GB" sz="1600" dirty="0"/>
              <a:t>What if I am sick on stage?</a:t>
            </a:r>
          </a:p>
        </p:txBody>
      </p:sp>
      <p:sp>
        <p:nvSpPr>
          <p:cNvPr id="16" name="TextBox 15">
            <a:extLst>
              <a:ext uri="{FF2B5EF4-FFF2-40B4-BE49-F238E27FC236}">
                <a16:creationId xmlns:a16="http://schemas.microsoft.com/office/drawing/2014/main" id="{494149B6-B12C-4388-967B-8888C2B42D9C}"/>
              </a:ext>
            </a:extLst>
          </p:cNvPr>
          <p:cNvSpPr txBox="1"/>
          <p:nvPr/>
        </p:nvSpPr>
        <p:spPr>
          <a:xfrm>
            <a:off x="2936667" y="5628488"/>
            <a:ext cx="3187806" cy="646986"/>
          </a:xfrm>
          <a:prstGeom prst="roundRect">
            <a:avLst/>
          </a:prstGeom>
          <a:noFill/>
          <a:ln w="19050">
            <a:solidFill>
              <a:schemeClr val="accent2"/>
            </a:solidFill>
          </a:ln>
        </p:spPr>
        <p:txBody>
          <a:bodyPr wrap="square" rtlCol="0">
            <a:spAutoFit/>
          </a:bodyPr>
          <a:lstStyle/>
          <a:p>
            <a:pPr algn="ctr"/>
            <a:r>
              <a:rPr lang="en-GB" sz="1600" dirty="0"/>
              <a:t>I never want to feel like this again so I won’t ever do it.</a:t>
            </a:r>
          </a:p>
        </p:txBody>
      </p:sp>
      <p:pic>
        <p:nvPicPr>
          <p:cNvPr id="18" name="Talking Partners">
            <a:extLst>
              <a:ext uri="{FF2B5EF4-FFF2-40B4-BE49-F238E27FC236}">
                <a16:creationId xmlns:a16="http://schemas.microsoft.com/office/drawing/2014/main" id="{F4CB62F6-1976-4606-AC40-30CF5FB1B4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352" y="544048"/>
            <a:ext cx="864000" cy="864000"/>
          </a:xfrm>
          <a:prstGeom prst="rect">
            <a:avLst/>
          </a:prstGeom>
        </p:spPr>
      </p:pic>
      <p:pic>
        <p:nvPicPr>
          <p:cNvPr id="19" name="Picture 18">
            <a:extLst>
              <a:ext uri="{FF2B5EF4-FFF2-40B4-BE49-F238E27FC236}">
                <a16:creationId xmlns:a16="http://schemas.microsoft.com/office/drawing/2014/main" id="{92CF10C4-1FBF-4502-B0D0-C7C397122B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9912" y="3355138"/>
            <a:ext cx="1607288" cy="1874062"/>
          </a:xfrm>
          <a:prstGeom prst="rect">
            <a:avLst/>
          </a:prstGeom>
        </p:spPr>
      </p:pic>
    </p:spTree>
    <p:extLst>
      <p:ext uri="{BB962C8B-B14F-4D97-AF65-F5344CB8AC3E}">
        <p14:creationId xmlns:p14="http://schemas.microsoft.com/office/powerpoint/2010/main" val="3516016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2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par>
                                <p:cTn id="33" presetID="22" presetClass="entr" presetSubtype="1"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up)">
                                      <p:cBhvr>
                                        <p:cTn id="35" dur="500"/>
                                        <p:tgtEl>
                                          <p:spTgt spid="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22" presetClass="entr" presetSubtype="8"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500"/>
                                        <p:tgtEl>
                                          <p:spTgt spid="13"/>
                                        </p:tgtEl>
                                      </p:cBhvr>
                                    </p:animEffect>
                                  </p:childTnLst>
                                </p:cTn>
                              </p:par>
                              <p:par>
                                <p:cTn id="42" presetID="22" presetClass="entr" presetSubtype="2"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right)">
                                      <p:cBhvr>
                                        <p:cTn id="44" dur="500"/>
                                        <p:tgtEl>
                                          <p:spTgt spid="1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par>
                                <p:cTn id="48" presetID="22" presetClass="entr" presetSubtype="4" fill="hold"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down)">
                                      <p:cBhvr>
                                        <p:cTn id="50" dur="500"/>
                                        <p:tgtEl>
                                          <p:spTgt spid="8"/>
                                        </p:tgtEl>
                                      </p:cBhvr>
                                    </p:animEffect>
                                  </p:childTnLst>
                                </p:cTn>
                              </p:par>
                              <p:par>
                                <p:cTn id="51" presetID="22" presetClass="entr" presetSubtype="1"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wipe(up)">
                                      <p:cBhvr>
                                        <p:cTn id="5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14"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776AA-A793-4166-9BDC-7FC031C109DC}"/>
              </a:ext>
            </a:extLst>
          </p:cNvPr>
          <p:cNvSpPr>
            <a:spLocks noGrp="1"/>
          </p:cNvSpPr>
          <p:nvPr>
            <p:ph type="title"/>
          </p:nvPr>
        </p:nvSpPr>
        <p:spPr/>
        <p:txBody>
          <a:bodyPr/>
          <a:lstStyle/>
          <a:p>
            <a:r>
              <a:rPr lang="en-GB" dirty="0"/>
              <a:t>The Cognitive Triangle</a:t>
            </a:r>
          </a:p>
        </p:txBody>
      </p:sp>
      <p:sp>
        <p:nvSpPr>
          <p:cNvPr id="4" name="Isosceles Triangle 3">
            <a:extLst>
              <a:ext uri="{FF2B5EF4-FFF2-40B4-BE49-F238E27FC236}">
                <a16:creationId xmlns:a16="http://schemas.microsoft.com/office/drawing/2014/main" id="{074ACA3E-9818-4EE3-96D6-A7EB76050DA6}"/>
              </a:ext>
            </a:extLst>
          </p:cNvPr>
          <p:cNvSpPr/>
          <p:nvPr/>
        </p:nvSpPr>
        <p:spPr>
          <a:xfrm>
            <a:off x="3402623" y="4009048"/>
            <a:ext cx="2338754" cy="2083777"/>
          </a:xfrm>
          <a:prstGeom prst="triangl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Arrow Connector 4">
            <a:extLst>
              <a:ext uri="{FF2B5EF4-FFF2-40B4-BE49-F238E27FC236}">
                <a16:creationId xmlns:a16="http://schemas.microsoft.com/office/drawing/2014/main" id="{50E202D5-478D-44D2-8E64-E555F1BBB02E}"/>
              </a:ext>
            </a:extLst>
          </p:cNvPr>
          <p:cNvCxnSpPr/>
          <p:nvPr/>
        </p:nvCxnSpPr>
        <p:spPr>
          <a:xfrm flipH="1">
            <a:off x="2581762" y="4870695"/>
            <a:ext cx="1213339" cy="0"/>
          </a:xfrm>
          <a:prstGeom prst="straightConnector1">
            <a:avLst/>
          </a:prstGeom>
          <a:ln w="57150">
            <a:solidFill>
              <a:srgbClr val="18A0DB"/>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1DFD0BF3-4642-43BB-9388-16B92BB355D2}"/>
              </a:ext>
            </a:extLst>
          </p:cNvPr>
          <p:cNvCxnSpPr>
            <a:cxnSpLocks/>
          </p:cNvCxnSpPr>
          <p:nvPr/>
        </p:nvCxnSpPr>
        <p:spPr>
          <a:xfrm flipV="1">
            <a:off x="5379277" y="4867764"/>
            <a:ext cx="1200081" cy="2931"/>
          </a:xfrm>
          <a:prstGeom prst="straightConnector1">
            <a:avLst/>
          </a:prstGeom>
          <a:ln w="57150">
            <a:solidFill>
              <a:srgbClr val="18A0DB"/>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565EBD6-EFB3-41C4-9E2B-A804CCF82EBB}"/>
              </a:ext>
            </a:extLst>
          </p:cNvPr>
          <p:cNvSpPr txBox="1"/>
          <p:nvPr/>
        </p:nvSpPr>
        <p:spPr>
          <a:xfrm>
            <a:off x="821189" y="4679529"/>
            <a:ext cx="1697327" cy="369332"/>
          </a:xfrm>
          <a:prstGeom prst="rect">
            <a:avLst/>
          </a:prstGeom>
          <a:noFill/>
        </p:spPr>
        <p:txBody>
          <a:bodyPr wrap="square" rtlCol="0">
            <a:spAutoFit/>
          </a:bodyPr>
          <a:lstStyle/>
          <a:p>
            <a:r>
              <a:rPr lang="en-GB" dirty="0"/>
              <a:t>Impact on self</a:t>
            </a:r>
          </a:p>
        </p:txBody>
      </p:sp>
      <p:sp>
        <p:nvSpPr>
          <p:cNvPr id="8" name="TextBox 7">
            <a:extLst>
              <a:ext uri="{FF2B5EF4-FFF2-40B4-BE49-F238E27FC236}">
                <a16:creationId xmlns:a16="http://schemas.microsoft.com/office/drawing/2014/main" id="{490B1164-9E3F-45EA-8E5A-36637C02C0F1}"/>
              </a:ext>
            </a:extLst>
          </p:cNvPr>
          <p:cNvSpPr txBox="1"/>
          <p:nvPr/>
        </p:nvSpPr>
        <p:spPr>
          <a:xfrm>
            <a:off x="6659566" y="4679529"/>
            <a:ext cx="1944116" cy="369332"/>
          </a:xfrm>
          <a:prstGeom prst="rect">
            <a:avLst/>
          </a:prstGeom>
          <a:noFill/>
        </p:spPr>
        <p:txBody>
          <a:bodyPr wrap="square" rtlCol="0">
            <a:spAutoFit/>
          </a:bodyPr>
          <a:lstStyle/>
          <a:p>
            <a:r>
              <a:rPr lang="en-GB" dirty="0"/>
              <a:t>Impact on others</a:t>
            </a:r>
          </a:p>
        </p:txBody>
      </p:sp>
      <p:pic>
        <p:nvPicPr>
          <p:cNvPr id="9" name="Talking Partners">
            <a:extLst>
              <a:ext uri="{FF2B5EF4-FFF2-40B4-BE49-F238E27FC236}">
                <a16:creationId xmlns:a16="http://schemas.microsoft.com/office/drawing/2014/main" id="{7D26EB3E-EEAE-45D6-AE85-AB23D39211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352" y="544048"/>
            <a:ext cx="864000" cy="864000"/>
          </a:xfrm>
          <a:prstGeom prst="rect">
            <a:avLst/>
          </a:prstGeom>
        </p:spPr>
      </p:pic>
      <p:sp>
        <p:nvSpPr>
          <p:cNvPr id="10" name="Rectangle 9">
            <a:extLst>
              <a:ext uri="{FF2B5EF4-FFF2-40B4-BE49-F238E27FC236}">
                <a16:creationId xmlns:a16="http://schemas.microsoft.com/office/drawing/2014/main" id="{80AE768B-2BFA-4306-9543-F77F4FC1E36B}"/>
              </a:ext>
            </a:extLst>
          </p:cNvPr>
          <p:cNvSpPr/>
          <p:nvPr/>
        </p:nvSpPr>
        <p:spPr>
          <a:xfrm>
            <a:off x="387980" y="1482915"/>
            <a:ext cx="8363274" cy="728410"/>
          </a:xfrm>
          <a:prstGeom prst="rect">
            <a:avLst/>
          </a:prstGeom>
          <a:solidFill>
            <a:srgbClr val="F18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impact has this negative thought had on the child and </a:t>
            </a:r>
            <a:br>
              <a:rPr lang="en-GB" dirty="0"/>
            </a:br>
            <a:r>
              <a:rPr lang="en-GB" dirty="0"/>
              <a:t>their behaviour?</a:t>
            </a:r>
          </a:p>
        </p:txBody>
      </p:sp>
      <p:sp>
        <p:nvSpPr>
          <p:cNvPr id="11" name="Rectangle 10">
            <a:extLst>
              <a:ext uri="{FF2B5EF4-FFF2-40B4-BE49-F238E27FC236}">
                <a16:creationId xmlns:a16="http://schemas.microsoft.com/office/drawing/2014/main" id="{09C5E3DB-DFE8-44CF-A99B-11A6C5783DF5}"/>
              </a:ext>
            </a:extLst>
          </p:cNvPr>
          <p:cNvSpPr/>
          <p:nvPr/>
        </p:nvSpPr>
        <p:spPr>
          <a:xfrm>
            <a:off x="387980" y="2349106"/>
            <a:ext cx="8363274" cy="577908"/>
          </a:xfrm>
          <a:prstGeom prst="rect">
            <a:avLst/>
          </a:prstGeom>
          <a:solidFill>
            <a:srgbClr val="F18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Will anyone else be affected by this child’s behaviour?</a:t>
            </a:r>
          </a:p>
        </p:txBody>
      </p:sp>
      <p:sp>
        <p:nvSpPr>
          <p:cNvPr id="12" name="Rectangle 11">
            <a:extLst>
              <a:ext uri="{FF2B5EF4-FFF2-40B4-BE49-F238E27FC236}">
                <a16:creationId xmlns:a16="http://schemas.microsoft.com/office/drawing/2014/main" id="{09C9E9B5-14AC-4896-BBA6-528A5360A259}"/>
              </a:ext>
            </a:extLst>
          </p:cNvPr>
          <p:cNvSpPr/>
          <p:nvPr/>
        </p:nvSpPr>
        <p:spPr>
          <a:xfrm>
            <a:off x="387980" y="3064794"/>
            <a:ext cx="8363274" cy="793321"/>
          </a:xfrm>
          <a:prstGeom prst="rect">
            <a:avLst/>
          </a:prstGeom>
          <a:solidFill>
            <a:srgbClr val="F18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Will the negative thoughts help the child next time they are faced with </a:t>
            </a:r>
            <a:br>
              <a:rPr lang="en-GB" dirty="0"/>
            </a:br>
            <a:r>
              <a:rPr lang="en-GB" dirty="0"/>
              <a:t>a similar situation?</a:t>
            </a:r>
          </a:p>
        </p:txBody>
      </p:sp>
    </p:spTree>
    <p:extLst>
      <p:ext uri="{BB962C8B-B14F-4D97-AF65-F5344CB8AC3E}">
        <p14:creationId xmlns:p14="http://schemas.microsoft.com/office/powerpoint/2010/main" val="124960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par>
                          <p:cTn id="23" fill="hold">
                            <p:stCondLst>
                              <p:cond delay="500"/>
                            </p:stCondLst>
                            <p:childTnLst>
                              <p:par>
                                <p:cTn id="24" presetID="22" presetClass="entr" presetSubtype="2"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500"/>
                                        <p:tgtEl>
                                          <p:spTgt spid="5"/>
                                        </p:tgtEl>
                                      </p:cBhvr>
                                    </p:animEffect>
                                  </p:childTnLst>
                                </p:cTn>
                              </p:par>
                              <p:par>
                                <p:cTn id="27" presetID="22" presetClass="entr" presetSubtype="8"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6D82F-FF19-4D86-9986-EA7961DA286A}"/>
              </a:ext>
            </a:extLst>
          </p:cNvPr>
          <p:cNvSpPr>
            <a:spLocks noGrp="1"/>
          </p:cNvSpPr>
          <p:nvPr>
            <p:ph type="title"/>
          </p:nvPr>
        </p:nvSpPr>
        <p:spPr/>
        <p:txBody>
          <a:bodyPr/>
          <a:lstStyle/>
          <a:p>
            <a:r>
              <a:rPr lang="en-GB" dirty="0"/>
              <a:t>The Cognitive Triangle</a:t>
            </a:r>
          </a:p>
        </p:txBody>
      </p:sp>
      <p:sp>
        <p:nvSpPr>
          <p:cNvPr id="3" name="Rectangle 2">
            <a:extLst>
              <a:ext uri="{FF2B5EF4-FFF2-40B4-BE49-F238E27FC236}">
                <a16:creationId xmlns:a16="http://schemas.microsoft.com/office/drawing/2014/main" id="{A9F72153-B14C-4DDC-A541-F40B55FA8146}"/>
              </a:ext>
            </a:extLst>
          </p:cNvPr>
          <p:cNvSpPr/>
          <p:nvPr/>
        </p:nvSpPr>
        <p:spPr>
          <a:xfrm>
            <a:off x="755650" y="1473201"/>
            <a:ext cx="7632700" cy="1200329"/>
          </a:xfrm>
          <a:prstGeom prst="rect">
            <a:avLst/>
          </a:prstGeom>
        </p:spPr>
        <p:txBody>
          <a:bodyPr wrap="square">
            <a:spAutoFit/>
          </a:bodyPr>
          <a:lstStyle/>
          <a:p>
            <a:pPr algn="ctr"/>
            <a:r>
              <a:rPr lang="en-GB" dirty="0"/>
              <a:t>The cognitive triangle can be positive or negative. If it is negative, it can be hard to break the cycle. Recognising that we are having negative thoughts and how they are impacting on our feelings and behaviour is the first step to changing it into a positive triangle.</a:t>
            </a:r>
          </a:p>
        </p:txBody>
      </p:sp>
      <p:sp>
        <p:nvSpPr>
          <p:cNvPr id="4" name="TextBox 3">
            <a:extLst>
              <a:ext uri="{FF2B5EF4-FFF2-40B4-BE49-F238E27FC236}">
                <a16:creationId xmlns:a16="http://schemas.microsoft.com/office/drawing/2014/main" id="{D8269192-5AA3-48C7-AF4E-D7D5E1BD61AB}"/>
              </a:ext>
            </a:extLst>
          </p:cNvPr>
          <p:cNvSpPr txBox="1"/>
          <p:nvPr/>
        </p:nvSpPr>
        <p:spPr>
          <a:xfrm>
            <a:off x="1187624" y="5508521"/>
            <a:ext cx="2808312" cy="646331"/>
          </a:xfrm>
          <a:prstGeom prst="rect">
            <a:avLst/>
          </a:prstGeom>
          <a:noFill/>
        </p:spPr>
        <p:txBody>
          <a:bodyPr wrap="square" rtlCol="0">
            <a:spAutoFit/>
          </a:bodyPr>
          <a:lstStyle/>
          <a:p>
            <a:pPr algn="ctr"/>
            <a:r>
              <a:rPr lang="en-GB" dirty="0"/>
              <a:t>Negative thoughts, feelings and behaviour</a:t>
            </a:r>
          </a:p>
        </p:txBody>
      </p:sp>
      <p:sp>
        <p:nvSpPr>
          <p:cNvPr id="5" name="TextBox 4">
            <a:extLst>
              <a:ext uri="{FF2B5EF4-FFF2-40B4-BE49-F238E27FC236}">
                <a16:creationId xmlns:a16="http://schemas.microsoft.com/office/drawing/2014/main" id="{DE0EFA4C-187B-44B4-96CC-358773DC9E79}"/>
              </a:ext>
            </a:extLst>
          </p:cNvPr>
          <p:cNvSpPr txBox="1"/>
          <p:nvPr/>
        </p:nvSpPr>
        <p:spPr>
          <a:xfrm>
            <a:off x="5292080" y="5508521"/>
            <a:ext cx="2808312" cy="646331"/>
          </a:xfrm>
          <a:prstGeom prst="rect">
            <a:avLst/>
          </a:prstGeom>
          <a:noFill/>
        </p:spPr>
        <p:txBody>
          <a:bodyPr wrap="square" rtlCol="0">
            <a:spAutoFit/>
          </a:bodyPr>
          <a:lstStyle/>
          <a:p>
            <a:pPr algn="ctr"/>
            <a:r>
              <a:rPr lang="en-GB" dirty="0"/>
              <a:t>Positive thoughts, feelings and behaviour</a:t>
            </a:r>
          </a:p>
        </p:txBody>
      </p:sp>
      <p:sp>
        <p:nvSpPr>
          <p:cNvPr id="6" name="Isosceles Triangle 5">
            <a:extLst>
              <a:ext uri="{FF2B5EF4-FFF2-40B4-BE49-F238E27FC236}">
                <a16:creationId xmlns:a16="http://schemas.microsoft.com/office/drawing/2014/main" id="{9746D6CE-36AA-4B45-8BFA-8DD252DC0C48}"/>
              </a:ext>
            </a:extLst>
          </p:cNvPr>
          <p:cNvSpPr/>
          <p:nvPr/>
        </p:nvSpPr>
        <p:spPr>
          <a:xfrm>
            <a:off x="5219622" y="3034567"/>
            <a:ext cx="2883546" cy="2362166"/>
          </a:xfrm>
          <a:prstGeom prst="triangle">
            <a:avLst/>
          </a:prstGeom>
          <a:noFill/>
          <a:ln w="57150">
            <a:solidFill>
              <a:srgbClr val="019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97ED6A36-C33D-4AFD-890E-BFBEE5401EE2}"/>
              </a:ext>
            </a:extLst>
          </p:cNvPr>
          <p:cNvSpPr/>
          <p:nvPr/>
        </p:nvSpPr>
        <p:spPr>
          <a:xfrm>
            <a:off x="1118392" y="3022633"/>
            <a:ext cx="2883546" cy="2362166"/>
          </a:xfrm>
          <a:prstGeom prst="triangl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8" name="Straight Arrow Connector 7">
            <a:extLst>
              <a:ext uri="{FF2B5EF4-FFF2-40B4-BE49-F238E27FC236}">
                <a16:creationId xmlns:a16="http://schemas.microsoft.com/office/drawing/2014/main" id="{8AD5D378-273C-4C80-8CD1-C33E15642A40}"/>
              </a:ext>
            </a:extLst>
          </p:cNvPr>
          <p:cNvCxnSpPr/>
          <p:nvPr/>
        </p:nvCxnSpPr>
        <p:spPr>
          <a:xfrm flipV="1">
            <a:off x="3547949" y="4049669"/>
            <a:ext cx="2038572" cy="18918"/>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AABC8F8-30EB-44AD-B6A6-C792883D27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83468" y="3212976"/>
            <a:ext cx="1355854" cy="2085756"/>
          </a:xfrm>
          <a:prstGeom prst="rect">
            <a:avLst/>
          </a:prstGeom>
        </p:spPr>
      </p:pic>
      <p:pic>
        <p:nvPicPr>
          <p:cNvPr id="12" name="Picture 11">
            <a:extLst>
              <a:ext uri="{FF2B5EF4-FFF2-40B4-BE49-F238E27FC236}">
                <a16:creationId xmlns:a16="http://schemas.microsoft.com/office/drawing/2014/main" id="{EA6C9503-2029-4524-800D-6B43DA84A4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2238" y="3207449"/>
            <a:ext cx="1355854" cy="2085756"/>
          </a:xfrm>
          <a:prstGeom prst="rect">
            <a:avLst/>
          </a:prstGeom>
        </p:spPr>
      </p:pic>
      <p:pic>
        <p:nvPicPr>
          <p:cNvPr id="11" name="Talking Partners">
            <a:extLst>
              <a:ext uri="{FF2B5EF4-FFF2-40B4-BE49-F238E27FC236}">
                <a16:creationId xmlns:a16="http://schemas.microsoft.com/office/drawing/2014/main" id="{80DF41F5-FC58-4CD0-A7B9-D84BC6E5D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0352" y="544048"/>
            <a:ext cx="864000" cy="864000"/>
          </a:xfrm>
          <a:prstGeom prst="rect">
            <a:avLst/>
          </a:prstGeom>
        </p:spPr>
      </p:pic>
    </p:spTree>
    <p:extLst>
      <p:ext uri="{BB962C8B-B14F-4D97-AF65-F5344CB8AC3E}">
        <p14:creationId xmlns:p14="http://schemas.microsoft.com/office/powerpoint/2010/main" val="374353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A36A102D-9B86-46AA-B03D-F78BF6B5F5F1}"/>
              </a:ext>
            </a:extLst>
          </p:cNvPr>
          <p:cNvSpPr/>
          <p:nvPr/>
        </p:nvSpPr>
        <p:spPr>
          <a:xfrm>
            <a:off x="3779912" y="2636913"/>
            <a:ext cx="4752528" cy="3456384"/>
          </a:xfrm>
          <a:prstGeom prst="roundRect">
            <a:avLst>
              <a:gd name="adj" fmla="val 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3ABB477-5FB7-471B-92C8-2A05E16B2B30}"/>
              </a:ext>
            </a:extLst>
          </p:cNvPr>
          <p:cNvSpPr>
            <a:spLocks noGrp="1"/>
          </p:cNvSpPr>
          <p:nvPr>
            <p:ph type="title"/>
          </p:nvPr>
        </p:nvSpPr>
        <p:spPr/>
        <p:txBody>
          <a:bodyPr/>
          <a:lstStyle/>
          <a:p>
            <a:r>
              <a:rPr lang="en-GB" dirty="0"/>
              <a:t>The Cognitive Triangle</a:t>
            </a:r>
          </a:p>
        </p:txBody>
      </p:sp>
      <p:sp>
        <p:nvSpPr>
          <p:cNvPr id="3" name="Rectangle 2">
            <a:extLst>
              <a:ext uri="{FF2B5EF4-FFF2-40B4-BE49-F238E27FC236}">
                <a16:creationId xmlns:a16="http://schemas.microsoft.com/office/drawing/2014/main" id="{AFF372EC-EEAF-47BD-B8F3-C9A0CF3D9CC5}"/>
              </a:ext>
            </a:extLst>
          </p:cNvPr>
          <p:cNvSpPr/>
          <p:nvPr/>
        </p:nvSpPr>
        <p:spPr>
          <a:xfrm>
            <a:off x="755650" y="1484784"/>
            <a:ext cx="7632700" cy="923330"/>
          </a:xfrm>
          <a:prstGeom prst="rect">
            <a:avLst/>
          </a:prstGeom>
        </p:spPr>
        <p:txBody>
          <a:bodyPr wrap="square">
            <a:spAutoFit/>
          </a:bodyPr>
          <a:lstStyle/>
          <a:p>
            <a:pPr algn="ctr"/>
            <a:r>
              <a:rPr lang="en-GB" dirty="0"/>
              <a:t>You are all now going to have a go at fitting a scenario into the cognitive triangle by thinking about how our thoughts, feelings and behaviours can all be linked and can affect each other. </a:t>
            </a:r>
          </a:p>
        </p:txBody>
      </p:sp>
      <p:pic>
        <p:nvPicPr>
          <p:cNvPr id="8" name="Talking Partners">
            <a:extLst>
              <a:ext uri="{FF2B5EF4-FFF2-40B4-BE49-F238E27FC236}">
                <a16:creationId xmlns:a16="http://schemas.microsoft.com/office/drawing/2014/main" id="{E7E3DE7F-1007-46C5-8D54-A7D594B1F1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352" y="544048"/>
            <a:ext cx="864000" cy="864000"/>
          </a:xfrm>
          <a:prstGeom prst="rect">
            <a:avLst/>
          </a:prstGeom>
        </p:spPr>
      </p:pic>
      <p:pic>
        <p:nvPicPr>
          <p:cNvPr id="10" name="Picture 9">
            <a:extLst>
              <a:ext uri="{FF2B5EF4-FFF2-40B4-BE49-F238E27FC236}">
                <a16:creationId xmlns:a16="http://schemas.microsoft.com/office/drawing/2014/main" id="{86FD804C-E811-4454-8013-480DC586E6E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30806" y="2780928"/>
            <a:ext cx="4457543" cy="3149927"/>
          </a:xfrm>
          <a:prstGeom prst="rect">
            <a:avLst/>
          </a:prstGeom>
          <a:ln>
            <a:solidFill>
              <a:schemeClr val="tx1"/>
            </a:solidFill>
          </a:ln>
        </p:spPr>
      </p:pic>
      <p:sp>
        <p:nvSpPr>
          <p:cNvPr id="9" name="Rectangle 8">
            <a:extLst>
              <a:ext uri="{FF2B5EF4-FFF2-40B4-BE49-F238E27FC236}">
                <a16:creationId xmlns:a16="http://schemas.microsoft.com/office/drawing/2014/main" id="{21440694-10FB-4C4A-A3E8-8598E4CC3636}"/>
              </a:ext>
            </a:extLst>
          </p:cNvPr>
          <p:cNvSpPr/>
          <p:nvPr/>
        </p:nvSpPr>
        <p:spPr>
          <a:xfrm>
            <a:off x="755649" y="3201729"/>
            <a:ext cx="2880173" cy="2308324"/>
          </a:xfrm>
          <a:prstGeom prst="rect">
            <a:avLst/>
          </a:prstGeom>
        </p:spPr>
        <p:txBody>
          <a:bodyPr wrap="square">
            <a:spAutoFit/>
          </a:bodyPr>
          <a:lstStyle/>
          <a:p>
            <a:r>
              <a:rPr lang="en-GB" dirty="0"/>
              <a:t>Look at the scenario that you and your partner have been given. Use the sheet to write down the thoughts, feelings and behaviours that the person in the scenario might experience.</a:t>
            </a:r>
          </a:p>
        </p:txBody>
      </p:sp>
    </p:spTree>
    <p:extLst>
      <p:ext uri="{BB962C8B-B14F-4D97-AF65-F5344CB8AC3E}">
        <p14:creationId xmlns:p14="http://schemas.microsoft.com/office/powerpoint/2010/main" val="196581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uiExpand="1" build="p"/>
      <p:bldP spid="9"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train, street&#10;&#10;Description automatically generated">
            <a:extLst>
              <a:ext uri="{FF2B5EF4-FFF2-40B4-BE49-F238E27FC236}">
                <a16:creationId xmlns:a16="http://schemas.microsoft.com/office/drawing/2014/main" id="{4056866B-6B9F-4157-813F-FC00CF934B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6068"/>
            <a:ext cx="9144000" cy="6465864"/>
          </a:xfrm>
          <a:prstGeom prst="rect">
            <a:avLst/>
          </a:prstGeom>
        </p:spPr>
      </p:pic>
      <p:pic>
        <p:nvPicPr>
          <p:cNvPr id="12" name="border" descr="A screen shot of a computer&#10;&#10;Description automatically generated">
            <a:extLst>
              <a:ext uri="{FF2B5EF4-FFF2-40B4-BE49-F238E27FC236}">
                <a16:creationId xmlns:a16="http://schemas.microsoft.com/office/drawing/2014/main" id="{845FE3FB-1C59-4645-9840-16BC8D8769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3" name="Group 2"/>
          <p:cNvGrpSpPr/>
          <p:nvPr/>
        </p:nvGrpSpPr>
        <p:grpSpPr>
          <a:xfrm>
            <a:off x="1187624" y="2548905"/>
            <a:ext cx="2362952" cy="2362952"/>
            <a:chOff x="4788025" y="4522833"/>
            <a:chExt cx="1569992" cy="1569992"/>
          </a:xfrm>
          <a:solidFill>
            <a:srgbClr val="F1811A"/>
          </a:solidFill>
        </p:grpSpPr>
        <p:sp>
          <p:nvSpPr>
            <p:cNvPr id="4" name="Oval 3">
              <a:hlinkClick r:id="rId4" action="ppaction://hlinksldjump"/>
            </p:cNvPr>
            <p:cNvSpPr/>
            <p:nvPr/>
          </p:nvSpPr>
          <p:spPr>
            <a:xfrm>
              <a:off x="4788025" y="4522833"/>
              <a:ext cx="1569992" cy="15699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600" b="1" dirty="0">
                <a:solidFill>
                  <a:schemeClr val="bg1"/>
                </a:solidFill>
              </a:endParaRPr>
            </a:p>
          </p:txBody>
        </p:sp>
        <p:sp>
          <p:nvSpPr>
            <p:cNvPr id="5" name="Rectangle 4">
              <a:hlinkClick r:id="rId4" action="ppaction://hlinksldjump"/>
            </p:cNvPr>
            <p:cNvSpPr/>
            <p:nvPr/>
          </p:nvSpPr>
          <p:spPr>
            <a:xfrm>
              <a:off x="4863244" y="5189851"/>
              <a:ext cx="1419554" cy="204493"/>
            </a:xfrm>
            <a:prstGeom prst="rect">
              <a:avLst/>
            </a:prstGeom>
            <a:grpFill/>
          </p:spPr>
          <p:txBody>
            <a:bodyPr wrap="square" lIns="0" tIns="0" rIns="0" bIns="0">
              <a:spAutoFit/>
            </a:bodyPr>
            <a:lstStyle/>
            <a:p>
              <a:pPr algn="ctr"/>
              <a:r>
                <a:rPr lang="en-GB" sz="2000" b="1" dirty="0">
                  <a:solidFill>
                    <a:schemeClr val="bg1"/>
                  </a:solidFill>
                </a:rPr>
                <a:t>Consolidating</a:t>
              </a:r>
            </a:p>
          </p:txBody>
        </p:sp>
      </p:grpSp>
      <p:grpSp>
        <p:nvGrpSpPr>
          <p:cNvPr id="6" name="Group 5"/>
          <p:cNvGrpSpPr/>
          <p:nvPr/>
        </p:nvGrpSpPr>
        <p:grpSpPr>
          <a:xfrm>
            <a:off x="5724128" y="2548905"/>
            <a:ext cx="2362952" cy="2362952"/>
            <a:chOff x="6574042" y="4512842"/>
            <a:chExt cx="1569992" cy="1569992"/>
          </a:xfrm>
          <a:solidFill>
            <a:srgbClr val="F1811A"/>
          </a:solidFill>
        </p:grpSpPr>
        <p:sp>
          <p:nvSpPr>
            <p:cNvPr id="7" name="Oval 6">
              <a:hlinkClick r:id="rId5" action="ppaction://hlinksldjump"/>
            </p:cNvPr>
            <p:cNvSpPr/>
            <p:nvPr/>
          </p:nvSpPr>
          <p:spPr>
            <a:xfrm>
              <a:off x="6574042" y="4512842"/>
              <a:ext cx="1569992" cy="15699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600" b="1" dirty="0">
                <a:solidFill>
                  <a:schemeClr val="bg1"/>
                </a:solidFill>
              </a:endParaRPr>
            </a:p>
          </p:txBody>
        </p:sp>
        <p:sp>
          <p:nvSpPr>
            <p:cNvPr id="8" name="Rectangle 7">
              <a:hlinkClick r:id="rId5" action="ppaction://hlinksldjump"/>
            </p:cNvPr>
            <p:cNvSpPr/>
            <p:nvPr/>
          </p:nvSpPr>
          <p:spPr>
            <a:xfrm>
              <a:off x="6603567" y="5185882"/>
              <a:ext cx="1498418" cy="204493"/>
            </a:xfrm>
            <a:prstGeom prst="rect">
              <a:avLst/>
            </a:prstGeom>
            <a:grpFill/>
          </p:spPr>
          <p:txBody>
            <a:bodyPr wrap="square" lIns="0" tIns="0" rIns="0" bIns="0">
              <a:spAutoFit/>
            </a:bodyPr>
            <a:lstStyle/>
            <a:p>
              <a:pPr algn="ctr"/>
              <a:r>
                <a:rPr lang="en-GB" sz="2000" b="1" dirty="0">
                  <a:solidFill>
                    <a:schemeClr val="bg1"/>
                  </a:solidFill>
                </a:rPr>
                <a:t>Reflecting </a:t>
              </a:r>
            </a:p>
          </p:txBody>
        </p:sp>
      </p:grpSp>
    </p:spTree>
    <p:extLst>
      <p:ext uri="{BB962C8B-B14F-4D97-AF65-F5344CB8AC3E}">
        <p14:creationId xmlns:p14="http://schemas.microsoft.com/office/powerpoint/2010/main" val="33494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Consolidating</a:t>
            </a:r>
          </a:p>
        </p:txBody>
      </p:sp>
    </p:spTree>
    <p:extLst>
      <p:ext uri="{BB962C8B-B14F-4D97-AF65-F5344CB8AC3E}">
        <p14:creationId xmlns:p14="http://schemas.microsoft.com/office/powerpoint/2010/main" val="39782993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Chain Reaction</a:t>
            </a:r>
          </a:p>
        </p:txBody>
      </p:sp>
      <p:sp>
        <p:nvSpPr>
          <p:cNvPr id="3" name="Rectangle 2">
            <a:extLst>
              <a:ext uri="{FF2B5EF4-FFF2-40B4-BE49-F238E27FC236}">
                <a16:creationId xmlns:a16="http://schemas.microsoft.com/office/drawing/2014/main" id="{DEE914D4-04EF-4CFB-8F33-8DA5B6469BB9}"/>
              </a:ext>
            </a:extLst>
          </p:cNvPr>
          <p:cNvSpPr/>
          <p:nvPr/>
        </p:nvSpPr>
        <p:spPr>
          <a:xfrm>
            <a:off x="720080" y="1628800"/>
            <a:ext cx="3262661" cy="2308324"/>
          </a:xfrm>
          <a:prstGeom prst="rect">
            <a:avLst/>
          </a:prstGeom>
        </p:spPr>
        <p:txBody>
          <a:bodyPr wrap="square">
            <a:spAutoFit/>
          </a:bodyPr>
          <a:lstStyle/>
          <a:p>
            <a:r>
              <a:rPr lang="en-GB" dirty="0"/>
              <a:t>The way we think affects the way we feel and the way we feel affects the way we act </a:t>
            </a:r>
            <a:br>
              <a:rPr lang="en-GB" dirty="0"/>
            </a:br>
            <a:r>
              <a:rPr lang="en-GB" dirty="0"/>
              <a:t>or behave.</a:t>
            </a:r>
          </a:p>
          <a:p>
            <a:endParaRPr lang="en-GB" dirty="0"/>
          </a:p>
          <a:p>
            <a:r>
              <a:rPr lang="en-GB" dirty="0"/>
              <a:t>Our behaviour reinforces the way we think and so the chain goes on and on.</a:t>
            </a:r>
          </a:p>
        </p:txBody>
      </p:sp>
      <p:sp>
        <p:nvSpPr>
          <p:cNvPr id="4" name="Rectangle 3">
            <a:extLst>
              <a:ext uri="{FF2B5EF4-FFF2-40B4-BE49-F238E27FC236}">
                <a16:creationId xmlns:a16="http://schemas.microsoft.com/office/drawing/2014/main" id="{AF738F46-8C7C-4C0A-8895-B1E9B01D1DDA}"/>
              </a:ext>
            </a:extLst>
          </p:cNvPr>
          <p:cNvSpPr/>
          <p:nvPr/>
        </p:nvSpPr>
        <p:spPr>
          <a:xfrm>
            <a:off x="4932040" y="4545124"/>
            <a:ext cx="3491880" cy="1477328"/>
          </a:xfrm>
          <a:prstGeom prst="rect">
            <a:avLst/>
          </a:prstGeom>
        </p:spPr>
        <p:txBody>
          <a:bodyPr wrap="square">
            <a:spAutoFit/>
          </a:bodyPr>
          <a:lstStyle/>
          <a:p>
            <a:pPr algn="ctr"/>
            <a:r>
              <a:rPr lang="en-GB" dirty="0"/>
              <a:t>Today, you are going to make a paper chain, showing a typical negative thought that you have had, how it makes you feel and how you then react.</a:t>
            </a:r>
          </a:p>
        </p:txBody>
      </p:sp>
      <p:graphicFrame>
        <p:nvGraphicFramePr>
          <p:cNvPr id="5" name="Table 4">
            <a:extLst>
              <a:ext uri="{FF2B5EF4-FFF2-40B4-BE49-F238E27FC236}">
                <a16:creationId xmlns:a16="http://schemas.microsoft.com/office/drawing/2014/main" id="{E00194D7-3916-4EE1-9B1B-1C3ADB8DDCB6}"/>
              </a:ext>
            </a:extLst>
          </p:cNvPr>
          <p:cNvGraphicFramePr>
            <a:graphicFrameLocks noGrp="1"/>
          </p:cNvGraphicFramePr>
          <p:nvPr/>
        </p:nvGraphicFramePr>
        <p:xfrm>
          <a:off x="720080" y="4509121"/>
          <a:ext cx="3979985" cy="1549335"/>
        </p:xfrm>
        <a:graphic>
          <a:graphicData uri="http://schemas.openxmlformats.org/drawingml/2006/table">
            <a:tbl>
              <a:tblPr firstRow="1" bandRow="1">
                <a:tableStyleId>{5C22544A-7EE6-4342-B048-85BDC9FD1C3A}</a:tableStyleId>
              </a:tblPr>
              <a:tblGrid>
                <a:gridCol w="3979985">
                  <a:extLst>
                    <a:ext uri="{9D8B030D-6E8A-4147-A177-3AD203B41FA5}">
                      <a16:colId xmlns:a16="http://schemas.microsoft.com/office/drawing/2014/main" val="4109763791"/>
                    </a:ext>
                  </a:extLst>
                </a:gridCol>
              </a:tblGrid>
              <a:tr h="516445">
                <a:tc>
                  <a:txBody>
                    <a:bodyPr/>
                    <a:lstStyle/>
                    <a:p>
                      <a:pPr algn="ctr">
                        <a:lnSpc>
                          <a:spcPct val="150000"/>
                        </a:lnSpc>
                      </a:pPr>
                      <a:r>
                        <a:rPr lang="en-GB" dirty="0">
                          <a:solidFill>
                            <a:schemeClr val="tx1"/>
                          </a:solidFill>
                        </a:rPr>
                        <a:t>thought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59327299"/>
                  </a:ext>
                </a:extLst>
              </a:tr>
              <a:tr h="516445">
                <a:tc>
                  <a:txBody>
                    <a:bodyPr/>
                    <a:lstStyle/>
                    <a:p>
                      <a:pPr algn="ctr">
                        <a:lnSpc>
                          <a:spcPct val="150000"/>
                        </a:lnSpc>
                      </a:pPr>
                      <a:r>
                        <a:rPr lang="en-GB" b="1" dirty="0"/>
                        <a:t>feeling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50550058"/>
                  </a:ext>
                </a:extLst>
              </a:tr>
              <a:tr h="516445">
                <a:tc>
                  <a:txBody>
                    <a:bodyPr/>
                    <a:lstStyle/>
                    <a:p>
                      <a:pPr algn="ctr">
                        <a:lnSpc>
                          <a:spcPct val="150000"/>
                        </a:lnSpc>
                      </a:pPr>
                      <a:r>
                        <a:rPr lang="en-GB" b="1" dirty="0"/>
                        <a:t>behaviour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79650757"/>
                  </a:ext>
                </a:extLst>
              </a:tr>
            </a:tbl>
          </a:graphicData>
        </a:graphic>
      </p:graphicFrame>
      <p:pic>
        <p:nvPicPr>
          <p:cNvPr id="9" name="Picture 8">
            <a:extLst>
              <a:ext uri="{FF2B5EF4-FFF2-40B4-BE49-F238E27FC236}">
                <a16:creationId xmlns:a16="http://schemas.microsoft.com/office/drawing/2014/main" id="{5FB65411-836F-46DC-B6B2-B70F5924B68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1830"/>
          <a:stretch/>
        </p:blipFill>
        <p:spPr>
          <a:xfrm rot="517661">
            <a:off x="4179925" y="2270434"/>
            <a:ext cx="5257116" cy="1249705"/>
          </a:xfrm>
          <a:prstGeom prst="rect">
            <a:avLst/>
          </a:prstGeom>
        </p:spPr>
      </p:pic>
      <p:pic>
        <p:nvPicPr>
          <p:cNvPr id="8" name="Individual Work">
            <a:extLst>
              <a:ext uri="{FF2B5EF4-FFF2-40B4-BE49-F238E27FC236}">
                <a16:creationId xmlns:a16="http://schemas.microsoft.com/office/drawing/2014/main" id="{7E93A1CC-E699-4AB8-B6C4-200E6FC1DF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352" y="544048"/>
            <a:ext cx="864000" cy="864000"/>
          </a:xfrm>
          <a:prstGeom prst="rect">
            <a:avLst/>
          </a:prstGeom>
        </p:spPr>
      </p:pic>
    </p:spTree>
    <p:extLst>
      <p:ext uri="{BB962C8B-B14F-4D97-AF65-F5344CB8AC3E}">
        <p14:creationId xmlns:p14="http://schemas.microsoft.com/office/powerpoint/2010/main" val="93881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38FC2-1316-4957-8561-7BE74D72F26E}"/>
              </a:ext>
            </a:extLst>
          </p:cNvPr>
          <p:cNvSpPr>
            <a:spLocks noGrp="1"/>
          </p:cNvSpPr>
          <p:nvPr>
            <p:ph type="title"/>
          </p:nvPr>
        </p:nvSpPr>
        <p:spPr/>
        <p:txBody>
          <a:bodyPr/>
          <a:lstStyle/>
          <a:p>
            <a:r>
              <a:rPr lang="en-GB" dirty="0"/>
              <a:t>The Chain Reaction</a:t>
            </a:r>
          </a:p>
        </p:txBody>
      </p:sp>
      <p:sp>
        <p:nvSpPr>
          <p:cNvPr id="3" name="Rectangle 2">
            <a:extLst>
              <a:ext uri="{FF2B5EF4-FFF2-40B4-BE49-F238E27FC236}">
                <a16:creationId xmlns:a16="http://schemas.microsoft.com/office/drawing/2014/main" id="{E882872B-2BFA-4D6D-B812-6F431D9CDC9F}"/>
              </a:ext>
            </a:extLst>
          </p:cNvPr>
          <p:cNvSpPr/>
          <p:nvPr/>
        </p:nvSpPr>
        <p:spPr>
          <a:xfrm>
            <a:off x="755651" y="1342509"/>
            <a:ext cx="7632700" cy="646331"/>
          </a:xfrm>
          <a:prstGeom prst="rect">
            <a:avLst/>
          </a:prstGeom>
        </p:spPr>
        <p:txBody>
          <a:bodyPr wrap="square">
            <a:spAutoFit/>
          </a:bodyPr>
          <a:lstStyle/>
          <a:p>
            <a:pPr algn="ctr"/>
            <a:r>
              <a:rPr lang="en-GB" dirty="0"/>
              <a:t>Think carefully about a negative thought that you recently had or one you often have.</a:t>
            </a:r>
          </a:p>
        </p:txBody>
      </p:sp>
      <p:pic>
        <p:nvPicPr>
          <p:cNvPr id="7" name="Individual Work">
            <a:extLst>
              <a:ext uri="{FF2B5EF4-FFF2-40B4-BE49-F238E27FC236}">
                <a16:creationId xmlns:a16="http://schemas.microsoft.com/office/drawing/2014/main" id="{095249DD-46A1-43BC-9616-23A524C338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352" y="544048"/>
            <a:ext cx="864000" cy="864000"/>
          </a:xfrm>
          <a:prstGeom prst="rect">
            <a:avLst/>
          </a:prstGeom>
        </p:spPr>
      </p:pic>
      <p:pic>
        <p:nvPicPr>
          <p:cNvPr id="8" name="Picture 7">
            <a:extLst>
              <a:ext uri="{FF2B5EF4-FFF2-40B4-BE49-F238E27FC236}">
                <a16:creationId xmlns:a16="http://schemas.microsoft.com/office/drawing/2014/main" id="{98F9C3FD-4DF8-46D3-A7CA-BF9F89126D9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16350" y="2860552"/>
            <a:ext cx="4571999" cy="3230807"/>
          </a:xfrm>
          <a:prstGeom prst="rect">
            <a:avLst/>
          </a:prstGeom>
          <a:ln>
            <a:solidFill>
              <a:schemeClr val="tx1"/>
            </a:solidFill>
          </a:ln>
          <a:effectLst>
            <a:outerShdw blurRad="50800" dist="38100" dir="2700000" algn="tl" rotWithShape="0">
              <a:prstClr val="black">
                <a:alpha val="40000"/>
              </a:prstClr>
            </a:outerShdw>
          </a:effectLst>
        </p:spPr>
      </p:pic>
      <p:cxnSp>
        <p:nvCxnSpPr>
          <p:cNvPr id="12" name="Straight Arrow Connector 11">
            <a:extLst>
              <a:ext uri="{FF2B5EF4-FFF2-40B4-BE49-F238E27FC236}">
                <a16:creationId xmlns:a16="http://schemas.microsoft.com/office/drawing/2014/main" id="{2640830A-BD67-459A-A4A4-FAFB91DE4CD6}"/>
              </a:ext>
            </a:extLst>
          </p:cNvPr>
          <p:cNvCxnSpPr>
            <a:cxnSpLocks/>
          </p:cNvCxnSpPr>
          <p:nvPr/>
        </p:nvCxnSpPr>
        <p:spPr>
          <a:xfrm>
            <a:off x="6012160" y="2803434"/>
            <a:ext cx="0" cy="1057614"/>
          </a:xfrm>
          <a:prstGeom prst="straightConnector1">
            <a:avLst/>
          </a:prstGeom>
          <a:ln w="28575">
            <a:solidFill>
              <a:srgbClr val="F1811A"/>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31D03F0-6FF2-4FC5-835C-A459EC2766FB}"/>
              </a:ext>
            </a:extLst>
          </p:cNvPr>
          <p:cNvCxnSpPr>
            <a:cxnSpLocks/>
            <a:stCxn id="21" idx="3"/>
          </p:cNvCxnSpPr>
          <p:nvPr/>
        </p:nvCxnSpPr>
        <p:spPr>
          <a:xfrm>
            <a:off x="3635971" y="3819253"/>
            <a:ext cx="792013" cy="761875"/>
          </a:xfrm>
          <a:prstGeom prst="straightConnector1">
            <a:avLst/>
          </a:prstGeom>
          <a:ln w="28575">
            <a:solidFill>
              <a:srgbClr val="F1811A"/>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40C8E32-F98E-42C2-AB97-9C7CDA519DC0}"/>
              </a:ext>
            </a:extLst>
          </p:cNvPr>
          <p:cNvCxnSpPr>
            <a:cxnSpLocks/>
            <a:stCxn id="22" idx="3"/>
          </p:cNvCxnSpPr>
          <p:nvPr/>
        </p:nvCxnSpPr>
        <p:spPr>
          <a:xfrm flipV="1">
            <a:off x="3635971" y="5301209"/>
            <a:ext cx="792013" cy="113332"/>
          </a:xfrm>
          <a:prstGeom prst="straightConnector1">
            <a:avLst/>
          </a:prstGeom>
          <a:ln w="28575">
            <a:solidFill>
              <a:srgbClr val="F1811A"/>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B6C741A2-3616-4601-B6D1-6C2E828FDFDF}"/>
              </a:ext>
            </a:extLst>
          </p:cNvPr>
          <p:cNvSpPr/>
          <p:nvPr/>
        </p:nvSpPr>
        <p:spPr>
          <a:xfrm>
            <a:off x="3691693" y="2044134"/>
            <a:ext cx="4768739" cy="759300"/>
          </a:xfrm>
          <a:prstGeom prst="rect">
            <a:avLst/>
          </a:prstGeom>
          <a:solidFill>
            <a:schemeClr val="bg1"/>
          </a:solidFill>
          <a:ln w="19050">
            <a:solidFill>
              <a:srgbClr val="F1811A"/>
            </a:solidFill>
          </a:ln>
        </p:spPr>
        <p:style>
          <a:lnRef idx="2">
            <a:schemeClr val="accent1">
              <a:shade val="50000"/>
            </a:schemeClr>
          </a:lnRef>
          <a:fillRef idx="1">
            <a:schemeClr val="accent1"/>
          </a:fillRef>
          <a:effectRef idx="0">
            <a:schemeClr val="accent1"/>
          </a:effectRef>
          <a:fontRef idx="minor">
            <a:schemeClr val="lt1"/>
          </a:fontRef>
        </p:style>
        <p:txBody>
          <a:bodyPr lIns="108000" rIns="144000" rtlCol="0" anchor="ctr"/>
          <a:lstStyle/>
          <a:p>
            <a:pPr algn="ctr"/>
            <a:r>
              <a:rPr lang="en-GB" spc="-40" dirty="0">
                <a:solidFill>
                  <a:schemeClr val="tx1"/>
                </a:solidFill>
              </a:rPr>
              <a:t>Write the thought on the top strip, then think about how that thought makes you feel.</a:t>
            </a:r>
          </a:p>
        </p:txBody>
      </p:sp>
      <p:sp>
        <p:nvSpPr>
          <p:cNvPr id="21" name="Rectangle 20">
            <a:extLst>
              <a:ext uri="{FF2B5EF4-FFF2-40B4-BE49-F238E27FC236}">
                <a16:creationId xmlns:a16="http://schemas.microsoft.com/office/drawing/2014/main" id="{208E8C3D-5999-48E6-9052-D8E02F97D267}"/>
              </a:ext>
            </a:extLst>
          </p:cNvPr>
          <p:cNvSpPr/>
          <p:nvPr/>
        </p:nvSpPr>
        <p:spPr>
          <a:xfrm>
            <a:off x="755650" y="3140968"/>
            <a:ext cx="2880321" cy="1356569"/>
          </a:xfrm>
          <a:prstGeom prst="rect">
            <a:avLst/>
          </a:prstGeom>
          <a:solidFill>
            <a:schemeClr val="bg1"/>
          </a:solidFill>
          <a:ln w="19050">
            <a:solidFill>
              <a:srgbClr val="F1811A"/>
            </a:solidFill>
          </a:ln>
        </p:spPr>
        <p:style>
          <a:lnRef idx="2">
            <a:schemeClr val="accent1">
              <a:shade val="50000"/>
            </a:schemeClr>
          </a:lnRef>
          <a:fillRef idx="1">
            <a:schemeClr val="accent1"/>
          </a:fillRef>
          <a:effectRef idx="0">
            <a:schemeClr val="accent1"/>
          </a:effectRef>
          <a:fontRef idx="minor">
            <a:schemeClr val="lt1"/>
          </a:fontRef>
        </p:style>
        <p:txBody>
          <a:bodyPr lIns="108000" rIns="144000" rtlCol="0" anchor="ctr"/>
          <a:lstStyle/>
          <a:p>
            <a:pPr algn="ctr"/>
            <a:r>
              <a:rPr lang="en-GB" spc="-40" dirty="0">
                <a:solidFill>
                  <a:schemeClr val="tx1"/>
                </a:solidFill>
              </a:rPr>
              <a:t>Write that on the second strip, then consider how the thought and feeling might make you behave.</a:t>
            </a:r>
          </a:p>
        </p:txBody>
      </p:sp>
      <p:sp>
        <p:nvSpPr>
          <p:cNvPr id="22" name="Rectangle 21">
            <a:extLst>
              <a:ext uri="{FF2B5EF4-FFF2-40B4-BE49-F238E27FC236}">
                <a16:creationId xmlns:a16="http://schemas.microsoft.com/office/drawing/2014/main" id="{9EFA378D-47CA-477A-8916-AD043F8341FC}"/>
              </a:ext>
            </a:extLst>
          </p:cNvPr>
          <p:cNvSpPr/>
          <p:nvPr/>
        </p:nvSpPr>
        <p:spPr>
          <a:xfrm>
            <a:off x="755650" y="4736256"/>
            <a:ext cx="2880321" cy="1356569"/>
          </a:xfrm>
          <a:prstGeom prst="rect">
            <a:avLst/>
          </a:prstGeom>
          <a:solidFill>
            <a:schemeClr val="bg1"/>
          </a:solidFill>
          <a:ln w="19050">
            <a:solidFill>
              <a:srgbClr val="F1811A"/>
            </a:solidFill>
          </a:ln>
        </p:spPr>
        <p:style>
          <a:lnRef idx="2">
            <a:schemeClr val="accent1">
              <a:shade val="50000"/>
            </a:schemeClr>
          </a:lnRef>
          <a:fillRef idx="1">
            <a:schemeClr val="accent1"/>
          </a:fillRef>
          <a:effectRef idx="0">
            <a:schemeClr val="accent1"/>
          </a:effectRef>
          <a:fontRef idx="minor">
            <a:schemeClr val="lt1"/>
          </a:fontRef>
        </p:style>
        <p:txBody>
          <a:bodyPr lIns="108000" rIns="144000" rtlCol="0" anchor="ctr"/>
          <a:lstStyle/>
          <a:p>
            <a:pPr algn="ctr"/>
            <a:r>
              <a:rPr lang="en-GB" spc="-40" dirty="0">
                <a:solidFill>
                  <a:schemeClr val="tx1"/>
                </a:solidFill>
              </a:rPr>
              <a:t>Write the behaviour on the last strip. Cut them out and fasten together to form a chain.</a:t>
            </a:r>
          </a:p>
        </p:txBody>
      </p:sp>
    </p:spTree>
    <p:extLst>
      <p:ext uri="{BB962C8B-B14F-4D97-AF65-F5344CB8AC3E}">
        <p14:creationId xmlns:p14="http://schemas.microsoft.com/office/powerpoint/2010/main" val="344470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up)">
                                      <p:cBhvr>
                                        <p:cTn id="18" dur="500"/>
                                        <p:tgtEl>
                                          <p:spTgt spid="19"/>
                                        </p:tgtEl>
                                      </p:cBhvr>
                                    </p:animEffect>
                                  </p:childTnLst>
                                </p:cTn>
                              </p:par>
                            </p:childTnLst>
                          </p:cTn>
                        </p:par>
                        <p:par>
                          <p:cTn id="19" fill="hold">
                            <p:stCondLst>
                              <p:cond delay="1500"/>
                            </p:stCondLst>
                            <p:childTnLst>
                              <p:par>
                                <p:cTn id="20" presetID="22" presetClass="entr" presetSubtype="1"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500"/>
                                        <p:tgtEl>
                                          <p:spTgt spid="22"/>
                                        </p:tgtEl>
                                      </p:cBhvr>
                                    </p:animEffec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9" grpId="0" animBg="1"/>
      <p:bldP spid="21"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8693A-8C03-4B8F-8884-9E5C6ED6C3F8}"/>
              </a:ext>
            </a:extLst>
          </p:cNvPr>
          <p:cNvSpPr>
            <a:spLocks noGrp="1"/>
          </p:cNvSpPr>
          <p:nvPr>
            <p:ph type="title"/>
          </p:nvPr>
        </p:nvSpPr>
        <p:spPr/>
        <p:txBody>
          <a:bodyPr/>
          <a:lstStyle/>
          <a:p>
            <a:r>
              <a:rPr lang="en-GB" dirty="0"/>
              <a:t>The Chain Reaction</a:t>
            </a:r>
          </a:p>
        </p:txBody>
      </p:sp>
      <p:sp>
        <p:nvSpPr>
          <p:cNvPr id="3" name="Rectangle 2">
            <a:extLst>
              <a:ext uri="{FF2B5EF4-FFF2-40B4-BE49-F238E27FC236}">
                <a16:creationId xmlns:a16="http://schemas.microsoft.com/office/drawing/2014/main" id="{9765EBB7-DD48-4BC2-96AF-363962C84B9C}"/>
              </a:ext>
            </a:extLst>
          </p:cNvPr>
          <p:cNvSpPr/>
          <p:nvPr/>
        </p:nvSpPr>
        <p:spPr>
          <a:xfrm>
            <a:off x="1758923" y="1776873"/>
            <a:ext cx="5616624" cy="2308324"/>
          </a:xfrm>
          <a:prstGeom prst="rect">
            <a:avLst/>
          </a:prstGeom>
        </p:spPr>
        <p:txBody>
          <a:bodyPr wrap="square">
            <a:spAutoFit/>
          </a:bodyPr>
          <a:lstStyle/>
          <a:p>
            <a:pPr algn="ctr"/>
            <a:r>
              <a:rPr lang="en-GB" dirty="0"/>
              <a:t>Once you have made a negative paper chain, you are going to make a positive one on the same subject.</a:t>
            </a:r>
          </a:p>
          <a:p>
            <a:pPr algn="ctr"/>
            <a:endParaRPr lang="en-GB" dirty="0"/>
          </a:p>
          <a:p>
            <a:pPr algn="ctr"/>
            <a:r>
              <a:rPr lang="en-GB" dirty="0"/>
              <a:t>Think about how you could change the initial thought from a negative one to a positive one.</a:t>
            </a:r>
          </a:p>
          <a:p>
            <a:pPr algn="ctr"/>
            <a:endParaRPr lang="en-GB" dirty="0"/>
          </a:p>
          <a:p>
            <a:pPr algn="ctr"/>
            <a:r>
              <a:rPr lang="en-GB" dirty="0"/>
              <a:t>Consider how you would then feel differently and how you would behave differently.</a:t>
            </a:r>
          </a:p>
        </p:txBody>
      </p:sp>
      <p:pic>
        <p:nvPicPr>
          <p:cNvPr id="6" name="Individual Work">
            <a:extLst>
              <a:ext uri="{FF2B5EF4-FFF2-40B4-BE49-F238E27FC236}">
                <a16:creationId xmlns:a16="http://schemas.microsoft.com/office/drawing/2014/main" id="{3E32B688-1ABD-400E-B762-6B3CFB476A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352" y="544048"/>
            <a:ext cx="864000" cy="864000"/>
          </a:xfrm>
          <a:prstGeom prst="rect">
            <a:avLst/>
          </a:prstGeom>
        </p:spPr>
      </p:pic>
      <p:pic>
        <p:nvPicPr>
          <p:cNvPr id="7" name="Picture 6">
            <a:extLst>
              <a:ext uri="{FF2B5EF4-FFF2-40B4-BE49-F238E27FC236}">
                <a16:creationId xmlns:a16="http://schemas.microsoft.com/office/drawing/2014/main" id="{64FB9C67-C3F0-4584-87F3-E08A38F2AD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84"/>
          <a:stretch/>
        </p:blipFill>
        <p:spPr>
          <a:xfrm rot="21442338">
            <a:off x="826939" y="4565955"/>
            <a:ext cx="7749555" cy="1062224"/>
          </a:xfrm>
          <a:prstGeom prst="rect">
            <a:avLst/>
          </a:prstGeom>
        </p:spPr>
      </p:pic>
    </p:spTree>
    <p:extLst>
      <p:ext uri="{BB962C8B-B14F-4D97-AF65-F5344CB8AC3E}">
        <p14:creationId xmlns:p14="http://schemas.microsoft.com/office/powerpoint/2010/main" val="216520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Reflecting</a:t>
            </a:r>
          </a:p>
        </p:txBody>
      </p:sp>
    </p:spTree>
    <p:extLst>
      <p:ext uri="{BB962C8B-B14F-4D97-AF65-F5344CB8AC3E}">
        <p14:creationId xmlns:p14="http://schemas.microsoft.com/office/powerpoint/2010/main" val="40430014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78895"/>
            <a:ext cx="7571186" cy="994306"/>
          </a:xfrm>
        </p:spPr>
        <p:txBody>
          <a:bodyPr/>
          <a:lstStyle/>
          <a:p>
            <a:r>
              <a:rPr lang="en-GB" sz="3600" dirty="0"/>
              <a:t>Turn a Negative into a Positive</a:t>
            </a:r>
          </a:p>
        </p:txBody>
      </p:sp>
      <p:sp>
        <p:nvSpPr>
          <p:cNvPr id="3" name="Rectangle 2">
            <a:extLst>
              <a:ext uri="{FF2B5EF4-FFF2-40B4-BE49-F238E27FC236}">
                <a16:creationId xmlns:a16="http://schemas.microsoft.com/office/drawing/2014/main" id="{B083E5CF-64BF-4A6C-9604-033BCA5093A9}"/>
              </a:ext>
            </a:extLst>
          </p:cNvPr>
          <p:cNvSpPr/>
          <p:nvPr/>
        </p:nvSpPr>
        <p:spPr>
          <a:xfrm>
            <a:off x="1257249" y="1453639"/>
            <a:ext cx="6619971" cy="2308324"/>
          </a:xfrm>
          <a:prstGeom prst="rect">
            <a:avLst/>
          </a:prstGeom>
        </p:spPr>
        <p:txBody>
          <a:bodyPr wrap="square">
            <a:spAutoFit/>
          </a:bodyPr>
          <a:lstStyle/>
          <a:p>
            <a:pPr algn="ctr"/>
            <a:r>
              <a:rPr lang="en-GB" dirty="0"/>
              <a:t>Let’s think again about the child who didn’t want to speak in the class assembly.</a:t>
            </a:r>
          </a:p>
          <a:p>
            <a:pPr algn="ctr"/>
            <a:endParaRPr lang="en-GB" dirty="0"/>
          </a:p>
          <a:p>
            <a:pPr algn="ctr"/>
            <a:r>
              <a:rPr lang="en-GB" dirty="0"/>
              <a:t>With your partner, discuss how the thought, feeling and behaviour could all be positive instead of negative.</a:t>
            </a:r>
          </a:p>
          <a:p>
            <a:endParaRPr lang="en-GB" dirty="0"/>
          </a:p>
          <a:p>
            <a:pPr algn="ctr"/>
            <a:r>
              <a:rPr lang="en-GB" dirty="0"/>
              <a:t>Use your whiteboards, or spare paper, to draw a triangle and write the thought, feeling and behaviour on the three corners.</a:t>
            </a:r>
          </a:p>
        </p:txBody>
      </p:sp>
      <p:sp>
        <p:nvSpPr>
          <p:cNvPr id="4" name="Isosceles Triangle 3">
            <a:extLst>
              <a:ext uri="{FF2B5EF4-FFF2-40B4-BE49-F238E27FC236}">
                <a16:creationId xmlns:a16="http://schemas.microsoft.com/office/drawing/2014/main" id="{6E4519E6-A682-4DEE-A25F-7A842B8813CD}"/>
              </a:ext>
            </a:extLst>
          </p:cNvPr>
          <p:cNvSpPr/>
          <p:nvPr/>
        </p:nvSpPr>
        <p:spPr>
          <a:xfrm>
            <a:off x="5436096" y="4113556"/>
            <a:ext cx="2309331" cy="1891776"/>
          </a:xfrm>
          <a:prstGeom prst="triangle">
            <a:avLst/>
          </a:prstGeom>
          <a:noFill/>
          <a:ln w="57150">
            <a:solidFill>
              <a:srgbClr val="019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Isosceles Triangle 4">
            <a:extLst>
              <a:ext uri="{FF2B5EF4-FFF2-40B4-BE49-F238E27FC236}">
                <a16:creationId xmlns:a16="http://schemas.microsoft.com/office/drawing/2014/main" id="{B92702F9-5BB0-4A25-B9FA-3552EE1670D9}"/>
              </a:ext>
            </a:extLst>
          </p:cNvPr>
          <p:cNvSpPr/>
          <p:nvPr/>
        </p:nvSpPr>
        <p:spPr>
          <a:xfrm>
            <a:off x="1334866" y="4101622"/>
            <a:ext cx="2309331" cy="1891776"/>
          </a:xfrm>
          <a:prstGeom prst="triangl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6" name="Straight Arrow Connector 5">
            <a:extLst>
              <a:ext uri="{FF2B5EF4-FFF2-40B4-BE49-F238E27FC236}">
                <a16:creationId xmlns:a16="http://schemas.microsoft.com/office/drawing/2014/main" id="{3EEA2CCA-32B6-4DEC-BF4F-352BB7D817CF}"/>
              </a:ext>
            </a:extLst>
          </p:cNvPr>
          <p:cNvCxnSpPr>
            <a:cxnSpLocks/>
          </p:cNvCxnSpPr>
          <p:nvPr/>
        </p:nvCxnSpPr>
        <p:spPr>
          <a:xfrm flipV="1">
            <a:off x="3491880" y="4658268"/>
            <a:ext cx="2038572" cy="18918"/>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7" name="Talking Partners">
            <a:extLst>
              <a:ext uri="{FF2B5EF4-FFF2-40B4-BE49-F238E27FC236}">
                <a16:creationId xmlns:a16="http://schemas.microsoft.com/office/drawing/2014/main" id="{01FE20E1-0CC8-4EDE-A793-2223C7E250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8770" y="544048"/>
            <a:ext cx="864000" cy="864000"/>
          </a:xfrm>
          <a:prstGeom prst="rect">
            <a:avLst/>
          </a:prstGeom>
        </p:spPr>
      </p:pic>
    </p:spTree>
    <p:extLst>
      <p:ext uri="{BB962C8B-B14F-4D97-AF65-F5344CB8AC3E}">
        <p14:creationId xmlns:p14="http://schemas.microsoft.com/office/powerpoint/2010/main" val="405322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The Big Questions</a:t>
            </a:r>
          </a:p>
        </p:txBody>
      </p:sp>
    </p:spTree>
    <p:extLst>
      <p:ext uri="{BB962C8B-B14F-4D97-AF65-F5344CB8AC3E}">
        <p14:creationId xmlns:p14="http://schemas.microsoft.com/office/powerpoint/2010/main" val="914654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train, street&#10;&#10;Description automatically generated">
            <a:extLst>
              <a:ext uri="{FF2B5EF4-FFF2-40B4-BE49-F238E27FC236}">
                <a16:creationId xmlns:a16="http://schemas.microsoft.com/office/drawing/2014/main" id="{9A534D47-7294-4599-AA83-842DEB7F5C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6068"/>
            <a:ext cx="9144000" cy="6465864"/>
          </a:xfrm>
          <a:prstGeom prst="rect">
            <a:avLst/>
          </a:prstGeom>
        </p:spPr>
      </p:pic>
      <p:pic>
        <p:nvPicPr>
          <p:cNvPr id="14" name="Picture 13">
            <a:extLst>
              <a:ext uri="{FF2B5EF4-FFF2-40B4-BE49-F238E27FC236}">
                <a16:creationId xmlns:a16="http://schemas.microsoft.com/office/drawing/2014/main" id="{142AA86A-3959-4178-B7D4-C9C72F2EEA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0" y="2897936"/>
            <a:ext cx="2756535" cy="3555400"/>
          </a:xfrm>
          <a:prstGeom prst="rect">
            <a:avLst/>
          </a:prstGeom>
        </p:spPr>
      </p:pic>
      <p:pic>
        <p:nvPicPr>
          <p:cNvPr id="16" name="Picture 15">
            <a:extLst>
              <a:ext uri="{FF2B5EF4-FFF2-40B4-BE49-F238E27FC236}">
                <a16:creationId xmlns:a16="http://schemas.microsoft.com/office/drawing/2014/main" id="{0B86C86F-9D13-4182-A032-A2EADD823F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3782" y="2897935"/>
            <a:ext cx="2814602" cy="3555401"/>
          </a:xfrm>
          <a:prstGeom prst="rect">
            <a:avLst/>
          </a:prstGeom>
        </p:spPr>
      </p:pic>
      <p:pic>
        <p:nvPicPr>
          <p:cNvPr id="6" name="border" descr="A screen shot of a computer&#10;&#10;Description automatically generated">
            <a:extLst>
              <a:ext uri="{FF2B5EF4-FFF2-40B4-BE49-F238E27FC236}">
                <a16:creationId xmlns:a16="http://schemas.microsoft.com/office/drawing/2014/main" id="{A18C3943-E388-4C39-B809-36F1D5B8D0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sp>
        <p:nvSpPr>
          <p:cNvPr id="7" name="Speech Bubble: Rectangle 6">
            <a:extLst>
              <a:ext uri="{FF2B5EF4-FFF2-40B4-BE49-F238E27FC236}">
                <a16:creationId xmlns:a16="http://schemas.microsoft.com/office/drawing/2014/main" id="{2F3C6F60-ADB5-4730-BF34-9B266281C29A}"/>
              </a:ext>
            </a:extLst>
          </p:cNvPr>
          <p:cNvSpPr/>
          <p:nvPr/>
        </p:nvSpPr>
        <p:spPr>
          <a:xfrm>
            <a:off x="899592" y="1491657"/>
            <a:ext cx="2520280" cy="1073247"/>
          </a:xfrm>
          <a:prstGeom prst="wedgeRectCallout">
            <a:avLst>
              <a:gd name="adj1" fmla="val -14620"/>
              <a:gd name="adj2" fmla="val 78051"/>
            </a:avLst>
          </a:prstGeom>
          <a:solidFill>
            <a:schemeClr val="bg1"/>
          </a:solidFill>
          <a:ln w="28575">
            <a:solidFill>
              <a:srgbClr val="F18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What are </a:t>
            </a:r>
            <a:br>
              <a:rPr lang="en-GB" dirty="0">
                <a:solidFill>
                  <a:schemeClr val="tx1"/>
                </a:solidFill>
              </a:rPr>
            </a:br>
            <a:r>
              <a:rPr lang="en-GB" dirty="0">
                <a:solidFill>
                  <a:schemeClr val="tx1"/>
                </a:solidFill>
              </a:rPr>
              <a:t>thoughts, feelings </a:t>
            </a:r>
            <a:br>
              <a:rPr lang="en-GB" dirty="0">
                <a:solidFill>
                  <a:schemeClr val="tx1"/>
                </a:solidFill>
              </a:rPr>
            </a:br>
            <a:r>
              <a:rPr lang="en-GB" dirty="0">
                <a:solidFill>
                  <a:schemeClr val="tx1"/>
                </a:solidFill>
              </a:rPr>
              <a:t>and behaviours?</a:t>
            </a:r>
          </a:p>
        </p:txBody>
      </p:sp>
      <p:sp>
        <p:nvSpPr>
          <p:cNvPr id="10" name="Speech Bubble: Rectangle 9">
            <a:extLst>
              <a:ext uri="{FF2B5EF4-FFF2-40B4-BE49-F238E27FC236}">
                <a16:creationId xmlns:a16="http://schemas.microsoft.com/office/drawing/2014/main" id="{681E1447-FC6A-41C3-82E9-DC4F359B8457}"/>
              </a:ext>
            </a:extLst>
          </p:cNvPr>
          <p:cNvSpPr/>
          <p:nvPr/>
        </p:nvSpPr>
        <p:spPr>
          <a:xfrm>
            <a:off x="4992588" y="1488437"/>
            <a:ext cx="3024336" cy="1050945"/>
          </a:xfrm>
          <a:prstGeom prst="wedgeRectCallout">
            <a:avLst>
              <a:gd name="adj1" fmla="val 14376"/>
              <a:gd name="adj2" fmla="val 71281"/>
            </a:avLst>
          </a:prstGeom>
          <a:solidFill>
            <a:schemeClr val="bg1"/>
          </a:solidFill>
          <a:ln w="28575">
            <a:solidFill>
              <a:srgbClr val="F18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How do thoughts, </a:t>
            </a:r>
            <a:br>
              <a:rPr lang="en-GB" dirty="0">
                <a:solidFill>
                  <a:schemeClr val="tx1"/>
                </a:solidFill>
              </a:rPr>
            </a:br>
            <a:r>
              <a:rPr lang="en-GB" dirty="0">
                <a:solidFill>
                  <a:schemeClr val="tx1"/>
                </a:solidFill>
              </a:rPr>
              <a:t>feelings and behaviours influence each other?</a:t>
            </a:r>
          </a:p>
        </p:txBody>
      </p:sp>
    </p:spTree>
    <p:extLst>
      <p:ext uri="{BB962C8B-B14F-4D97-AF65-F5344CB8AC3E}">
        <p14:creationId xmlns:p14="http://schemas.microsoft.com/office/powerpoint/2010/main" val="326302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Aim</a:t>
            </a:r>
          </a:p>
        </p:txBody>
      </p:sp>
      <p:sp>
        <p:nvSpPr>
          <p:cNvPr id="16" name="Content Placeholder 15"/>
          <p:cNvSpPr>
            <a:spLocks noGrp="1"/>
          </p:cNvSpPr>
          <p:nvPr>
            <p:ph idx="1"/>
          </p:nvPr>
        </p:nvSpPr>
        <p:spPr/>
        <p:txBody>
          <a:bodyPr>
            <a:normAutofit/>
          </a:bodyPr>
          <a:lstStyle/>
          <a:p>
            <a:r>
              <a:rPr lang="en-GB" dirty="0">
                <a:latin typeface="Twinkl" pitchFamily="50" charset="0"/>
              </a:rPr>
              <a:t>I understand the link between thoughts, feelings and behaviours.</a:t>
            </a:r>
          </a:p>
        </p:txBody>
      </p:sp>
      <p:sp>
        <p:nvSpPr>
          <p:cNvPr id="20" name="Content Placeholder 15"/>
          <p:cNvSpPr txBox="1">
            <a:spLocks/>
          </p:cNvSpPr>
          <p:nvPr/>
        </p:nvSpPr>
        <p:spPr>
          <a:xfrm>
            <a:off x="628650" y="3466802"/>
            <a:ext cx="7886700" cy="2410469"/>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dirty="0">
                <a:latin typeface="Twinkl" pitchFamily="50" charset="0"/>
              </a:rPr>
              <a:t>I can discuss and describe a range of thoughts, feelings</a:t>
            </a:r>
            <a:br>
              <a:rPr lang="en-GB" dirty="0">
                <a:latin typeface="Twinkl" pitchFamily="50" charset="0"/>
              </a:rPr>
            </a:br>
            <a:r>
              <a:rPr lang="en-GB" dirty="0">
                <a:latin typeface="Twinkl" pitchFamily="50" charset="0"/>
              </a:rPr>
              <a:t>and behaviours.</a:t>
            </a:r>
          </a:p>
          <a:p>
            <a:pPr>
              <a:lnSpc>
                <a:spcPct val="100000"/>
              </a:lnSpc>
            </a:pPr>
            <a:r>
              <a:rPr lang="en-GB" dirty="0">
                <a:latin typeface="Twinkl" pitchFamily="50" charset="0"/>
              </a:rPr>
              <a:t>I can discuss the impact negative thoughts can have on ourselves</a:t>
            </a:r>
            <a:br>
              <a:rPr lang="en-GB" dirty="0">
                <a:latin typeface="Twinkl" pitchFamily="50" charset="0"/>
              </a:rPr>
            </a:br>
            <a:r>
              <a:rPr lang="en-GB" dirty="0">
                <a:latin typeface="Twinkl" pitchFamily="50" charset="0"/>
              </a:rPr>
              <a:t>and others.</a:t>
            </a:r>
          </a:p>
          <a:p>
            <a:pPr>
              <a:lnSpc>
                <a:spcPct val="100000"/>
              </a:lnSpc>
            </a:pPr>
            <a:r>
              <a:rPr lang="en-GB" dirty="0">
                <a:latin typeface="Twinkl" pitchFamily="50" charset="0"/>
              </a:rPr>
              <a:t>I can turn negative thoughts into positive thoughts.</a:t>
            </a:r>
          </a:p>
        </p:txBody>
      </p:sp>
      <p:sp>
        <p:nvSpPr>
          <p:cNvPr id="9" name="TextBox 21"/>
          <p:cNvSpPr txBox="1">
            <a:spLocks noChangeArrowheads="1"/>
          </p:cNvSpPr>
          <p:nvPr/>
        </p:nvSpPr>
        <p:spPr bwMode="auto">
          <a:xfrm>
            <a:off x="2375756" y="6247089"/>
            <a:ext cx="4392488" cy="63248"/>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GB" sz="800" baseline="30000" dirty="0">
                <a:latin typeface="Roboto" panose="02000000000000000000" pitchFamily="2" charset="0"/>
                <a:cs typeface="Arial" panose="020B0604020202020204" pitchFamily="34" charset="0"/>
              </a:rPr>
              <a:t>This resource is fully in line with the Learning Outcomes and Core Themes outlined in the PSHE Association’s </a:t>
            </a:r>
            <a:r>
              <a:rPr lang="en-GB" sz="800" b="1" u="sng" baseline="30000" dirty="0">
                <a:solidFill>
                  <a:schemeClr val="accent1"/>
                </a:solidFill>
                <a:latin typeface="Roboto" panose="02000000000000000000" pitchFamily="2" charset="0"/>
                <a:cs typeface="Arial" panose="020B0604020202020204" pitchFamily="34" charset="0"/>
                <a:hlinkClick r:id="rId2"/>
              </a:rPr>
              <a:t>Programme of Study</a:t>
            </a:r>
            <a:r>
              <a:rPr lang="en-GB" sz="800" baseline="30000" dirty="0">
                <a:latin typeface="Roboto" panose="02000000000000000000" pitchFamily="2" charset="0"/>
                <a:cs typeface="Arial" panose="020B0604020202020204" pitchFamily="34" charset="0"/>
              </a:rPr>
              <a:t>.</a:t>
            </a:r>
          </a:p>
        </p:txBody>
      </p:sp>
    </p:spTree>
    <p:extLst>
      <p:ext uri="{BB962C8B-B14F-4D97-AF65-F5344CB8AC3E}">
        <p14:creationId xmlns:p14="http://schemas.microsoft.com/office/powerpoint/2010/main" val="11654381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1036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Aim</a:t>
            </a:r>
          </a:p>
        </p:txBody>
      </p:sp>
      <p:sp>
        <p:nvSpPr>
          <p:cNvPr id="16" name="Content Placeholder 15"/>
          <p:cNvSpPr>
            <a:spLocks noGrp="1"/>
          </p:cNvSpPr>
          <p:nvPr>
            <p:ph idx="1"/>
          </p:nvPr>
        </p:nvSpPr>
        <p:spPr/>
        <p:txBody>
          <a:bodyPr>
            <a:normAutofit/>
          </a:bodyPr>
          <a:lstStyle/>
          <a:p>
            <a:r>
              <a:rPr lang="en-GB" dirty="0">
                <a:latin typeface="Twinkl" pitchFamily="50" charset="0"/>
              </a:rPr>
              <a:t>I understand the link between thoughts, feelings and behaviours.</a:t>
            </a:r>
          </a:p>
        </p:txBody>
      </p:sp>
      <p:sp>
        <p:nvSpPr>
          <p:cNvPr id="20" name="Content Placeholder 15"/>
          <p:cNvSpPr txBox="1">
            <a:spLocks/>
          </p:cNvSpPr>
          <p:nvPr/>
        </p:nvSpPr>
        <p:spPr>
          <a:xfrm>
            <a:off x="628650" y="3466802"/>
            <a:ext cx="7886700" cy="2410469"/>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dirty="0">
                <a:latin typeface="Twinkl" pitchFamily="50" charset="0"/>
              </a:rPr>
              <a:t>I can discuss and describe a range of thoughts, feelings</a:t>
            </a:r>
            <a:br>
              <a:rPr lang="en-GB" dirty="0">
                <a:latin typeface="Twinkl" pitchFamily="50" charset="0"/>
              </a:rPr>
            </a:br>
            <a:r>
              <a:rPr lang="en-GB" dirty="0">
                <a:latin typeface="Twinkl" pitchFamily="50" charset="0"/>
              </a:rPr>
              <a:t>and behaviours.</a:t>
            </a:r>
          </a:p>
          <a:p>
            <a:pPr>
              <a:lnSpc>
                <a:spcPct val="100000"/>
              </a:lnSpc>
            </a:pPr>
            <a:r>
              <a:rPr lang="en-GB" dirty="0">
                <a:latin typeface="Twinkl" pitchFamily="50" charset="0"/>
              </a:rPr>
              <a:t>I can discuss the impact negative thoughts can have on ourselves</a:t>
            </a:r>
            <a:br>
              <a:rPr lang="en-GB" dirty="0">
                <a:latin typeface="Twinkl" pitchFamily="50" charset="0"/>
              </a:rPr>
            </a:br>
            <a:r>
              <a:rPr lang="en-GB" dirty="0">
                <a:latin typeface="Twinkl" pitchFamily="50" charset="0"/>
              </a:rPr>
              <a:t>and others.</a:t>
            </a:r>
          </a:p>
          <a:p>
            <a:pPr>
              <a:lnSpc>
                <a:spcPct val="100000"/>
              </a:lnSpc>
            </a:pPr>
            <a:r>
              <a:rPr lang="en-GB" dirty="0">
                <a:latin typeface="Twinkl" pitchFamily="50" charset="0"/>
              </a:rPr>
              <a:t>I can turn negative thoughts into positive thoughts.</a:t>
            </a:r>
          </a:p>
        </p:txBody>
      </p:sp>
      <p:sp>
        <p:nvSpPr>
          <p:cNvPr id="9" name="TextBox 21"/>
          <p:cNvSpPr txBox="1">
            <a:spLocks noChangeArrowheads="1"/>
          </p:cNvSpPr>
          <p:nvPr/>
        </p:nvSpPr>
        <p:spPr bwMode="auto">
          <a:xfrm>
            <a:off x="2375756" y="6247089"/>
            <a:ext cx="4392488" cy="63248"/>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GB" sz="800" baseline="30000" dirty="0">
                <a:latin typeface="Roboto" panose="02000000000000000000" pitchFamily="2" charset="0"/>
                <a:cs typeface="Arial" panose="020B0604020202020204" pitchFamily="34" charset="0"/>
              </a:rPr>
              <a:t>This resource is fully in line with the Learning Outcomes and Core Themes outlined in the PSHE Association’s </a:t>
            </a:r>
            <a:r>
              <a:rPr lang="en-GB" sz="800" b="1" u="sng" baseline="30000" dirty="0">
                <a:solidFill>
                  <a:schemeClr val="accent1"/>
                </a:solidFill>
                <a:latin typeface="Roboto" panose="02000000000000000000" pitchFamily="2" charset="0"/>
                <a:cs typeface="Arial" panose="020B0604020202020204" pitchFamily="34" charset="0"/>
                <a:hlinkClick r:id="rId2"/>
              </a:rPr>
              <a:t>Programme of Study</a:t>
            </a:r>
            <a:r>
              <a:rPr lang="en-GB" sz="800" baseline="30000" dirty="0">
                <a:latin typeface="Roboto" panose="02000000000000000000" pitchFamily="2" charset="0"/>
                <a:cs typeface="Arial" panose="020B0604020202020204" pitchFamily="34" charset="0"/>
              </a:rPr>
              <a:t>.</a:t>
            </a:r>
          </a:p>
        </p:txBody>
      </p:sp>
    </p:spTree>
    <p:extLst>
      <p:ext uri="{BB962C8B-B14F-4D97-AF65-F5344CB8AC3E}">
        <p14:creationId xmlns:p14="http://schemas.microsoft.com/office/powerpoint/2010/main" val="44728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pitchFamily="50" charset="0"/>
                <a:ea typeface="+mn-ea"/>
                <a:cs typeface="+mn-cs"/>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pitchFamily="50" charset="0"/>
                <a:ea typeface="+mn-ea"/>
                <a:cs typeface="+mn-cs"/>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C1C1C"/>
                </a:solidFill>
                <a:effectLst/>
                <a:uLnTx/>
                <a:uFillTx/>
                <a:latin typeface="Twinkl" pitchFamily="2" charset="0"/>
                <a:ea typeface="+mj-ea"/>
                <a:cs typeface="+mj-cs"/>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C1C1C"/>
                </a:solidFill>
                <a:effectLst/>
                <a:uLnTx/>
                <a:uFillTx/>
                <a:latin typeface="Twinkl" pitchFamily="2" charset="0"/>
                <a:ea typeface="+mj-ea"/>
                <a:cs typeface="+mj-cs"/>
              </a:rPr>
              <a:t>Aim</a:t>
            </a:r>
          </a:p>
        </p:txBody>
      </p:sp>
      <p:sp>
        <p:nvSpPr>
          <p:cNvPr id="16" name="Content Placeholder 15"/>
          <p:cNvSpPr>
            <a:spLocks noGrp="1"/>
          </p:cNvSpPr>
          <p:nvPr>
            <p:ph idx="1"/>
          </p:nvPr>
        </p:nvSpPr>
        <p:spPr/>
        <p:txBody>
          <a:bodyPr>
            <a:normAutofit/>
          </a:bodyPr>
          <a:lstStyle/>
          <a:p>
            <a:r>
              <a:rPr lang="en-GB" dirty="0">
                <a:latin typeface="Twinkl" pitchFamily="50" charset="0"/>
              </a:rPr>
              <a:t>I understand the concept and impact of positive thinking.</a:t>
            </a:r>
          </a:p>
        </p:txBody>
      </p:sp>
      <p:sp>
        <p:nvSpPr>
          <p:cNvPr id="20" name="Content Placeholder 15"/>
          <p:cNvSpPr txBox="1">
            <a:spLocks/>
          </p:cNvSpPr>
          <p:nvPr/>
        </p:nvSpPr>
        <p:spPr>
          <a:xfrm>
            <a:off x="628650" y="3466802"/>
            <a:ext cx="7886700" cy="2410469"/>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pitchFamily="50" charset="0"/>
                <a:cs typeface="+mn-cs"/>
              </a:rPr>
              <a:t>I can identify helpful and unhelpful thoughts.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pitchFamily="50" charset="0"/>
                <a:cs typeface="+mn-cs"/>
              </a:rPr>
              <a:t>I can name some strategies to deal with unhelpful thoughts.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pitchFamily="50" charset="0"/>
                <a:cs typeface="+mn-cs"/>
              </a:rPr>
              <a:t>I can generate positive affirmations.</a:t>
            </a:r>
          </a:p>
        </p:txBody>
      </p:sp>
      <p:sp>
        <p:nvSpPr>
          <p:cNvPr id="9" name="TextBox 21"/>
          <p:cNvSpPr txBox="1">
            <a:spLocks noChangeArrowheads="1"/>
          </p:cNvSpPr>
          <p:nvPr/>
        </p:nvSpPr>
        <p:spPr bwMode="auto">
          <a:xfrm>
            <a:off x="2375756" y="6247089"/>
            <a:ext cx="4392488" cy="63248"/>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800" b="0" i="0" u="none" strike="noStrike" kern="1200" cap="none" spc="0" normalizeH="0" baseline="30000" noProof="0" dirty="0">
                <a:ln>
                  <a:noFill/>
                </a:ln>
                <a:solidFill>
                  <a:srgbClr val="1C1C1C"/>
                </a:solidFill>
                <a:effectLst/>
                <a:uLnTx/>
                <a:uFillTx/>
                <a:latin typeface="Roboto" panose="02000000000000000000" pitchFamily="2" charset="0"/>
                <a:ea typeface="+mn-ea"/>
                <a:cs typeface="Arial" panose="020B0604020202020204" pitchFamily="34" charset="0"/>
              </a:rPr>
              <a:t>This resource is fully in line with the Learning Outcomes and Core Themes outlined in the PSHE Association’s </a:t>
            </a:r>
            <a:r>
              <a:rPr kumimoji="0" lang="en-GB" sz="800" b="1" i="0" u="sng" strike="noStrike" kern="1200" cap="none" spc="0" normalizeH="0" baseline="30000" noProof="0" dirty="0">
                <a:ln>
                  <a:noFill/>
                </a:ln>
                <a:solidFill>
                  <a:srgbClr val="00A7E7"/>
                </a:solidFill>
                <a:effectLst/>
                <a:uLnTx/>
                <a:uFillTx/>
                <a:latin typeface="Roboto" panose="02000000000000000000" pitchFamily="2" charset="0"/>
                <a:ea typeface="+mn-ea"/>
                <a:cs typeface="Arial" panose="020B0604020202020204" pitchFamily="34" charset="0"/>
                <a:hlinkClick r:id="rId2"/>
              </a:rPr>
              <a:t>Programme of Study</a:t>
            </a:r>
            <a:r>
              <a:rPr kumimoji="0" lang="en-GB" sz="800" b="0" i="0" u="none" strike="noStrike" kern="1200" cap="none" spc="0" normalizeH="0" baseline="30000" noProof="0" dirty="0">
                <a:ln>
                  <a:noFill/>
                </a:ln>
                <a:solidFill>
                  <a:srgbClr val="1C1C1C"/>
                </a:solidFill>
                <a:effectLst/>
                <a:uLnTx/>
                <a:uFillTx/>
                <a:latin typeface="Roboto" panose="02000000000000000000" pitchFamily="2" charset="0"/>
                <a:ea typeface="+mn-ea"/>
                <a:cs typeface="Arial" panose="020B0604020202020204" pitchFamily="34" charset="0"/>
              </a:rPr>
              <a:t>.</a:t>
            </a:r>
          </a:p>
        </p:txBody>
      </p:sp>
    </p:spTree>
    <p:extLst>
      <p:ext uri="{BB962C8B-B14F-4D97-AF65-F5344CB8AC3E}">
        <p14:creationId xmlns:p14="http://schemas.microsoft.com/office/powerpoint/2010/main" val="23856898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The Big Questions</a:t>
            </a:r>
          </a:p>
        </p:txBody>
      </p:sp>
    </p:spTree>
    <p:extLst>
      <p:ext uri="{BB962C8B-B14F-4D97-AF65-F5344CB8AC3E}">
        <p14:creationId xmlns:p14="http://schemas.microsoft.com/office/powerpoint/2010/main" val="15816387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ss, outdoor, green, field&#10;&#10;Description automatically generated">
            <a:extLst>
              <a:ext uri="{FF2B5EF4-FFF2-40B4-BE49-F238E27FC236}">
                <a16:creationId xmlns:a16="http://schemas.microsoft.com/office/drawing/2014/main" id="{B29179E9-0E28-4D5D-8616-3C51FB001F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6068"/>
            <a:ext cx="9144000" cy="6465864"/>
          </a:xfrm>
          <a:prstGeom prst="rect">
            <a:avLst/>
          </a:prstGeom>
        </p:spPr>
      </p:pic>
      <p:pic>
        <p:nvPicPr>
          <p:cNvPr id="9" name="border" descr="A screen shot of a computer&#10;&#10;Description automatically generated">
            <a:extLst>
              <a:ext uri="{FF2B5EF4-FFF2-40B4-BE49-F238E27FC236}">
                <a16:creationId xmlns:a16="http://schemas.microsoft.com/office/drawing/2014/main" id="{195B018E-917C-4EDA-A9CA-CF1CE1FEF8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Speech Bubble: Rectangle 14">
            <a:extLst>
              <a:ext uri="{FF2B5EF4-FFF2-40B4-BE49-F238E27FC236}">
                <a16:creationId xmlns:a16="http://schemas.microsoft.com/office/drawing/2014/main" id="{F9D6354D-C4F4-4336-A39E-2386953B3C65}"/>
              </a:ext>
            </a:extLst>
          </p:cNvPr>
          <p:cNvSpPr/>
          <p:nvPr/>
        </p:nvSpPr>
        <p:spPr>
          <a:xfrm>
            <a:off x="2123728" y="3778275"/>
            <a:ext cx="4824536" cy="802853"/>
          </a:xfrm>
          <a:prstGeom prst="wedgeRectCallout">
            <a:avLst>
              <a:gd name="adj1" fmla="val 47948"/>
              <a:gd name="adj2" fmla="val -17604"/>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How can we encourage </a:t>
            </a:r>
            <a:br>
              <a:rPr kumimoji="0" lang="en-GB" sz="1800" b="0" i="0" u="none" strike="noStrike" kern="1200" cap="none" spc="0" normalizeH="0" baseline="0" noProof="0" dirty="0">
                <a:ln>
                  <a:noFill/>
                </a:ln>
                <a:solidFill>
                  <a:prstClr val="white"/>
                </a:solidFill>
                <a:effectLst/>
                <a:uLnTx/>
                <a:uFillTx/>
                <a:latin typeface="Twinkl"/>
                <a:ea typeface="+mn-ea"/>
                <a:cs typeface="+mn-cs"/>
              </a:rPr>
            </a:br>
            <a:r>
              <a:rPr kumimoji="0" lang="en-GB" sz="1800" b="0" i="0" u="none" strike="noStrike" kern="1200" cap="none" spc="0" normalizeH="0" baseline="0" noProof="0" dirty="0">
                <a:ln>
                  <a:noFill/>
                </a:ln>
                <a:solidFill>
                  <a:prstClr val="white"/>
                </a:solidFill>
                <a:effectLst/>
                <a:uLnTx/>
                <a:uFillTx/>
                <a:latin typeface="Twinkl"/>
                <a:ea typeface="+mn-ea"/>
                <a:cs typeface="+mn-cs"/>
              </a:rPr>
              <a:t>helpful thoughts? </a:t>
            </a:r>
          </a:p>
        </p:txBody>
      </p:sp>
      <p:sp>
        <p:nvSpPr>
          <p:cNvPr id="14" name="Speech Bubble: Rectangle 13">
            <a:extLst>
              <a:ext uri="{FF2B5EF4-FFF2-40B4-BE49-F238E27FC236}">
                <a16:creationId xmlns:a16="http://schemas.microsoft.com/office/drawing/2014/main" id="{C40889D5-53C5-4CC7-A9F6-062DD256235C}"/>
              </a:ext>
            </a:extLst>
          </p:cNvPr>
          <p:cNvSpPr/>
          <p:nvPr/>
        </p:nvSpPr>
        <p:spPr>
          <a:xfrm>
            <a:off x="1619672" y="2832270"/>
            <a:ext cx="5713096" cy="802853"/>
          </a:xfrm>
          <a:prstGeom prst="wedgeRectCallout">
            <a:avLst>
              <a:gd name="adj1" fmla="val 49256"/>
              <a:gd name="adj2" fmla="val -12380"/>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What should we do when we have </a:t>
            </a:r>
            <a:br>
              <a:rPr kumimoji="0" lang="en-GB" sz="1800" b="0" i="0" u="none" strike="noStrike" kern="1200" cap="none" spc="0" normalizeH="0" baseline="0" noProof="0" dirty="0">
                <a:ln>
                  <a:noFill/>
                </a:ln>
                <a:solidFill>
                  <a:prstClr val="white"/>
                </a:solidFill>
                <a:effectLst/>
                <a:uLnTx/>
                <a:uFillTx/>
                <a:latin typeface="Twinkl"/>
                <a:ea typeface="+mn-ea"/>
                <a:cs typeface="+mn-cs"/>
              </a:rPr>
            </a:br>
            <a:r>
              <a:rPr kumimoji="0" lang="en-GB" sz="1800" b="0" i="0" u="none" strike="noStrike" kern="1200" cap="none" spc="0" normalizeH="0" baseline="0" noProof="0" dirty="0">
                <a:ln>
                  <a:noFill/>
                </a:ln>
                <a:solidFill>
                  <a:prstClr val="white"/>
                </a:solidFill>
                <a:effectLst/>
                <a:uLnTx/>
                <a:uFillTx/>
                <a:latin typeface="Twinkl"/>
                <a:ea typeface="+mn-ea"/>
                <a:cs typeface="+mn-cs"/>
              </a:rPr>
              <a:t>unhelpful thoughts?</a:t>
            </a:r>
          </a:p>
        </p:txBody>
      </p:sp>
      <p:sp>
        <p:nvSpPr>
          <p:cNvPr id="13" name="Speech Bubble: Rectangle 12">
            <a:extLst>
              <a:ext uri="{FF2B5EF4-FFF2-40B4-BE49-F238E27FC236}">
                <a16:creationId xmlns:a16="http://schemas.microsoft.com/office/drawing/2014/main" id="{5F6DC16F-B3EC-4CE4-916C-C8C6927D370A}"/>
              </a:ext>
            </a:extLst>
          </p:cNvPr>
          <p:cNvSpPr/>
          <p:nvPr/>
        </p:nvSpPr>
        <p:spPr>
          <a:xfrm>
            <a:off x="1547664" y="1916832"/>
            <a:ext cx="5893116" cy="772286"/>
          </a:xfrm>
          <a:prstGeom prst="wedgeRectCallout">
            <a:avLst>
              <a:gd name="adj1" fmla="val -49079"/>
              <a:gd name="adj2" fmla="val 26145"/>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How do helpful and unhelpful thoughts </a:t>
            </a:r>
            <a:br>
              <a:rPr kumimoji="0" lang="en-GB" sz="1800" b="0" i="0" u="none" strike="noStrike" kern="1200" cap="none" spc="0" normalizeH="0" baseline="0" noProof="0" dirty="0">
                <a:ln>
                  <a:noFill/>
                </a:ln>
                <a:solidFill>
                  <a:prstClr val="white"/>
                </a:solidFill>
                <a:effectLst/>
                <a:uLnTx/>
                <a:uFillTx/>
                <a:latin typeface="Twinkl"/>
                <a:ea typeface="+mn-ea"/>
                <a:cs typeface="+mn-cs"/>
              </a:rPr>
            </a:br>
            <a:r>
              <a:rPr kumimoji="0" lang="en-GB" sz="1800" b="0" i="0" u="none" strike="noStrike" kern="1200" cap="none" spc="0" normalizeH="0" baseline="0" noProof="0" dirty="0">
                <a:ln>
                  <a:noFill/>
                </a:ln>
                <a:solidFill>
                  <a:prstClr val="white"/>
                </a:solidFill>
                <a:effectLst/>
                <a:uLnTx/>
                <a:uFillTx/>
                <a:latin typeface="Twinkl"/>
                <a:ea typeface="+mn-ea"/>
                <a:cs typeface="+mn-cs"/>
              </a:rPr>
              <a:t>affect the way we feel and act?</a:t>
            </a:r>
            <a:endParaRPr kumimoji="0" lang="en-GB" sz="1800" b="1" i="0" u="none" strike="noStrike" kern="1200" cap="none" spc="0" normalizeH="0" baseline="0" noProof="0" dirty="0">
              <a:ln>
                <a:noFill/>
              </a:ln>
              <a:solidFill>
                <a:prstClr val="white"/>
              </a:solidFill>
              <a:effectLst/>
              <a:uLnTx/>
              <a:uFillTx/>
              <a:latin typeface="Twinkl"/>
              <a:ea typeface="+mn-ea"/>
              <a:cs typeface="+mn-cs"/>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pic>
        <p:nvPicPr>
          <p:cNvPr id="10" name="Picture 9">
            <a:extLst>
              <a:ext uri="{FF2B5EF4-FFF2-40B4-BE49-F238E27FC236}">
                <a16:creationId xmlns:a16="http://schemas.microsoft.com/office/drawing/2014/main" id="{068047CD-65F5-498A-A433-B791BCCADA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099" y="1588372"/>
            <a:ext cx="2720757" cy="4797152"/>
          </a:xfrm>
          <a:prstGeom prst="rect">
            <a:avLst/>
          </a:prstGeom>
        </p:spPr>
      </p:pic>
      <p:pic>
        <p:nvPicPr>
          <p:cNvPr id="12" name="Picture 11">
            <a:extLst>
              <a:ext uri="{FF2B5EF4-FFF2-40B4-BE49-F238E27FC236}">
                <a16:creationId xmlns:a16="http://schemas.microsoft.com/office/drawing/2014/main" id="{5D869279-D2AA-4D9A-9515-171AE627DE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8660" y="1588372"/>
            <a:ext cx="2325828" cy="4797152"/>
          </a:xfrm>
          <a:prstGeom prst="rect">
            <a:avLst/>
          </a:prstGeom>
        </p:spPr>
      </p:pic>
    </p:spTree>
    <p:extLst>
      <p:ext uri="{BB962C8B-B14F-4D97-AF65-F5344CB8AC3E}">
        <p14:creationId xmlns:p14="http://schemas.microsoft.com/office/powerpoint/2010/main" val="74572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Reconnecting</a:t>
            </a:r>
          </a:p>
        </p:txBody>
      </p:sp>
    </p:spTree>
    <p:extLst>
      <p:ext uri="{BB962C8B-B14F-4D97-AF65-F5344CB8AC3E}">
        <p14:creationId xmlns:p14="http://schemas.microsoft.com/office/powerpoint/2010/main" val="23745925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Penny for Your Thoughts</a:t>
            </a:r>
          </a:p>
        </p:txBody>
      </p:sp>
      <p:sp>
        <p:nvSpPr>
          <p:cNvPr id="3" name="Rectangle 2">
            <a:extLst>
              <a:ext uri="{FF2B5EF4-FFF2-40B4-BE49-F238E27FC236}">
                <a16:creationId xmlns:a16="http://schemas.microsoft.com/office/drawing/2014/main" id="{F2DE178C-70E1-4E7A-9523-8B53D881B350}"/>
              </a:ext>
            </a:extLst>
          </p:cNvPr>
          <p:cNvSpPr/>
          <p:nvPr/>
        </p:nvSpPr>
        <p:spPr>
          <a:xfrm>
            <a:off x="3707904" y="1508591"/>
            <a:ext cx="468052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Have you ever heard the saying 'a penny for your thoughts'? It is said when one person is deep in thought and another person wants to know what they are thinking.</a:t>
            </a:r>
          </a:p>
        </p:txBody>
      </p:sp>
      <p:sp>
        <p:nvSpPr>
          <p:cNvPr id="4" name="Rectangle 3">
            <a:extLst>
              <a:ext uri="{FF2B5EF4-FFF2-40B4-BE49-F238E27FC236}">
                <a16:creationId xmlns:a16="http://schemas.microsoft.com/office/drawing/2014/main" id="{260AFDE0-F659-4200-9440-50341D8CBC21}"/>
              </a:ext>
            </a:extLst>
          </p:cNvPr>
          <p:cNvSpPr/>
          <p:nvPr/>
        </p:nvSpPr>
        <p:spPr>
          <a:xfrm>
            <a:off x="3851920" y="2985053"/>
            <a:ext cx="4536430" cy="1126764"/>
          </a:xfrm>
          <a:prstGeom prst="rect">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Our thoughts can be positive or negative and it is completely normal to have a mixture of both.</a:t>
            </a:r>
          </a:p>
        </p:txBody>
      </p:sp>
      <p:pic>
        <p:nvPicPr>
          <p:cNvPr id="5" name="Picture 4">
            <a:extLst>
              <a:ext uri="{FF2B5EF4-FFF2-40B4-BE49-F238E27FC236}">
                <a16:creationId xmlns:a16="http://schemas.microsoft.com/office/drawing/2014/main" id="{EB3C3B11-9CBE-40E8-A445-7EADE6A735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700808"/>
            <a:ext cx="3703239" cy="3695255"/>
          </a:xfrm>
          <a:prstGeom prst="rect">
            <a:avLst/>
          </a:prstGeom>
        </p:spPr>
      </p:pic>
      <p:pic>
        <p:nvPicPr>
          <p:cNvPr id="6" name="Whole Class">
            <a:extLst>
              <a:ext uri="{FF2B5EF4-FFF2-40B4-BE49-F238E27FC236}">
                <a16:creationId xmlns:a16="http://schemas.microsoft.com/office/drawing/2014/main" id="{603137B2-632A-4317-A8DB-9F40F08218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7" name="Rectangle 6">
            <a:extLst>
              <a:ext uri="{FF2B5EF4-FFF2-40B4-BE49-F238E27FC236}">
                <a16:creationId xmlns:a16="http://schemas.microsoft.com/office/drawing/2014/main" id="{BA81F5EC-63CF-4E02-8375-82080263BEC2}"/>
              </a:ext>
            </a:extLst>
          </p:cNvPr>
          <p:cNvSpPr/>
          <p:nvPr/>
        </p:nvSpPr>
        <p:spPr>
          <a:xfrm>
            <a:off x="3275856" y="4277400"/>
            <a:ext cx="5257401"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Sometimes we keep our thoughts to </a:t>
            </a:r>
            <a:br>
              <a:rPr kumimoji="0" lang="en-GB" sz="1800" b="0" i="0" u="none" strike="noStrike" kern="1200" cap="none" spc="0" normalizeH="0" baseline="0" noProof="0" dirty="0">
                <a:ln>
                  <a:noFill/>
                </a:ln>
                <a:solidFill>
                  <a:srgbClr val="1C1C1C"/>
                </a:solidFill>
                <a:effectLst/>
                <a:uLnTx/>
                <a:uFillTx/>
                <a:latin typeface="Twinkl"/>
                <a:ea typeface="+mn-ea"/>
                <a:cs typeface="+mn-cs"/>
              </a:rPr>
            </a:br>
            <a:r>
              <a:rPr kumimoji="0" lang="en-GB" sz="1800" b="0" i="0" u="none" strike="noStrike" kern="1200" cap="none" spc="0" normalizeH="0" baseline="0" noProof="0" dirty="0">
                <a:ln>
                  <a:noFill/>
                </a:ln>
                <a:solidFill>
                  <a:srgbClr val="1C1C1C"/>
                </a:solidFill>
                <a:effectLst/>
                <a:uLnTx/>
                <a:uFillTx/>
                <a:latin typeface="Twinkl"/>
                <a:ea typeface="+mn-ea"/>
                <a:cs typeface="+mn-cs"/>
              </a:rPr>
              <a:t>ourselves, especially the negative ones, </a:t>
            </a:r>
            <a:br>
              <a:rPr kumimoji="0" lang="en-GB" sz="1800" b="0" i="0" u="none" strike="noStrike" kern="1200" cap="none" spc="0" normalizeH="0" baseline="0" noProof="0" dirty="0">
                <a:ln>
                  <a:noFill/>
                </a:ln>
                <a:solidFill>
                  <a:srgbClr val="1C1C1C"/>
                </a:solidFill>
                <a:effectLst/>
                <a:uLnTx/>
                <a:uFillTx/>
                <a:latin typeface="Twinkl"/>
                <a:ea typeface="+mn-ea"/>
                <a:cs typeface="+mn-cs"/>
              </a:rPr>
            </a:br>
            <a:r>
              <a:rPr kumimoji="0" lang="en-GB" sz="1800" b="0" i="0" u="none" strike="noStrike" kern="1200" cap="none" spc="0" normalizeH="0" baseline="0" noProof="0" dirty="0">
                <a:ln>
                  <a:noFill/>
                </a:ln>
                <a:solidFill>
                  <a:srgbClr val="1C1C1C"/>
                </a:solidFill>
                <a:effectLst/>
                <a:uLnTx/>
                <a:uFillTx/>
                <a:latin typeface="Twinkl"/>
                <a:ea typeface="+mn-ea"/>
                <a:cs typeface="+mn-cs"/>
              </a:rPr>
              <a:t>but it can be good to share your thoughts </a:t>
            </a:r>
            <a:br>
              <a:rPr kumimoji="0" lang="en-GB" sz="1800" b="0" i="0" u="none" strike="noStrike" kern="1200" cap="none" spc="0" normalizeH="0" baseline="0" noProof="0" dirty="0">
                <a:ln>
                  <a:noFill/>
                </a:ln>
                <a:solidFill>
                  <a:srgbClr val="1C1C1C"/>
                </a:solidFill>
                <a:effectLst/>
                <a:uLnTx/>
                <a:uFillTx/>
                <a:latin typeface="Twinkl"/>
                <a:ea typeface="+mn-ea"/>
                <a:cs typeface="+mn-cs"/>
              </a:rPr>
            </a:br>
            <a:r>
              <a:rPr kumimoji="0" lang="en-GB" sz="1800" b="0" i="0" u="none" strike="noStrike" kern="1200" cap="none" spc="0" normalizeH="0" baseline="0" noProof="0" dirty="0">
                <a:ln>
                  <a:noFill/>
                </a:ln>
                <a:solidFill>
                  <a:srgbClr val="1C1C1C"/>
                </a:solidFill>
                <a:effectLst/>
                <a:uLnTx/>
                <a:uFillTx/>
                <a:latin typeface="Twinkl"/>
                <a:ea typeface="+mn-ea"/>
                <a:cs typeface="+mn-cs"/>
              </a:rPr>
              <a:t>with someone else. That’s why this expression can be a good one to use – it helps people to share their thoughts, instead of bottling them up.</a:t>
            </a:r>
          </a:p>
        </p:txBody>
      </p:sp>
    </p:spTree>
    <p:extLst>
      <p:ext uri="{BB962C8B-B14F-4D97-AF65-F5344CB8AC3E}">
        <p14:creationId xmlns:p14="http://schemas.microsoft.com/office/powerpoint/2010/main" val="2461882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1323139-7C31-4833-B535-0B4E72F63B16}"/>
              </a:ext>
            </a:extLst>
          </p:cNvPr>
          <p:cNvSpPr/>
          <p:nvPr/>
        </p:nvSpPr>
        <p:spPr>
          <a:xfrm>
            <a:off x="1558728" y="4149080"/>
            <a:ext cx="6685680" cy="792088"/>
          </a:xfrm>
          <a:prstGeom prst="rect">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9" name="Rectangle 8">
            <a:extLst>
              <a:ext uri="{FF2B5EF4-FFF2-40B4-BE49-F238E27FC236}">
                <a16:creationId xmlns:a16="http://schemas.microsoft.com/office/drawing/2014/main" id="{74198D36-B7C1-453E-A76D-CEF83CE88C63}"/>
              </a:ext>
            </a:extLst>
          </p:cNvPr>
          <p:cNvSpPr/>
          <p:nvPr/>
        </p:nvSpPr>
        <p:spPr>
          <a:xfrm>
            <a:off x="1558728" y="3191398"/>
            <a:ext cx="6685680" cy="792088"/>
          </a:xfrm>
          <a:prstGeom prst="rect">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6" name="Rectangle 5">
            <a:extLst>
              <a:ext uri="{FF2B5EF4-FFF2-40B4-BE49-F238E27FC236}">
                <a16:creationId xmlns:a16="http://schemas.microsoft.com/office/drawing/2014/main" id="{5493CD38-A5CF-44A3-AA08-5944223C233D}"/>
              </a:ext>
            </a:extLst>
          </p:cNvPr>
          <p:cNvSpPr/>
          <p:nvPr/>
        </p:nvSpPr>
        <p:spPr>
          <a:xfrm>
            <a:off x="1558728" y="2233716"/>
            <a:ext cx="6685680" cy="792088"/>
          </a:xfrm>
          <a:prstGeom prst="rect">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2" name="Title 1"/>
          <p:cNvSpPr>
            <a:spLocks noGrp="1"/>
          </p:cNvSpPr>
          <p:nvPr>
            <p:ph type="title"/>
          </p:nvPr>
        </p:nvSpPr>
        <p:spPr/>
        <p:txBody>
          <a:bodyPr/>
          <a:lstStyle/>
          <a:p>
            <a:r>
              <a:rPr lang="en-GB" dirty="0"/>
              <a:t>Penny for Your Thoughts</a:t>
            </a:r>
          </a:p>
        </p:txBody>
      </p:sp>
      <p:sp>
        <p:nvSpPr>
          <p:cNvPr id="3" name="Rectangle 2">
            <a:extLst>
              <a:ext uri="{FF2B5EF4-FFF2-40B4-BE49-F238E27FC236}">
                <a16:creationId xmlns:a16="http://schemas.microsoft.com/office/drawing/2014/main" id="{66C7FB7C-E811-4B34-9F5D-4AB1A7B8B5FC}"/>
              </a:ext>
            </a:extLst>
          </p:cNvPr>
          <p:cNvSpPr/>
          <p:nvPr/>
        </p:nvSpPr>
        <p:spPr>
          <a:xfrm>
            <a:off x="786815" y="1461551"/>
            <a:ext cx="756084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On your penny, write a negative thought that you have had recently or one you often have…</a:t>
            </a:r>
          </a:p>
        </p:txBody>
      </p:sp>
      <p:sp>
        <p:nvSpPr>
          <p:cNvPr id="4" name="Rectangle 3">
            <a:extLst>
              <a:ext uri="{FF2B5EF4-FFF2-40B4-BE49-F238E27FC236}">
                <a16:creationId xmlns:a16="http://schemas.microsoft.com/office/drawing/2014/main" id="{F57569D9-7A39-4F86-82A0-59EDF28B8045}"/>
              </a:ext>
            </a:extLst>
          </p:cNvPr>
          <p:cNvSpPr/>
          <p:nvPr/>
        </p:nvSpPr>
        <p:spPr>
          <a:xfrm>
            <a:off x="2627784" y="2306594"/>
            <a:ext cx="54006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It might be one where you are thinking something negative about yourself.</a:t>
            </a:r>
          </a:p>
        </p:txBody>
      </p:sp>
      <p:sp>
        <p:nvSpPr>
          <p:cNvPr id="5" name="Rectangle 4">
            <a:extLst>
              <a:ext uri="{FF2B5EF4-FFF2-40B4-BE49-F238E27FC236}">
                <a16:creationId xmlns:a16="http://schemas.microsoft.com/office/drawing/2014/main" id="{F22CCF69-749D-44D8-A4DC-ABC96A93AA47}"/>
              </a:ext>
            </a:extLst>
          </p:cNvPr>
          <p:cNvSpPr/>
          <p:nvPr/>
        </p:nvSpPr>
        <p:spPr>
          <a:xfrm>
            <a:off x="899592" y="5158933"/>
            <a:ext cx="7344815"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Let’s share some of the negative thoughts you wrote down to make sure we are all clear about what a negative, or unhelpful, thought is.</a:t>
            </a:r>
          </a:p>
        </p:txBody>
      </p:sp>
      <p:sp>
        <p:nvSpPr>
          <p:cNvPr id="7" name="Rectangle 6">
            <a:extLst>
              <a:ext uri="{FF2B5EF4-FFF2-40B4-BE49-F238E27FC236}">
                <a16:creationId xmlns:a16="http://schemas.microsoft.com/office/drawing/2014/main" id="{FB6CA06F-52E8-4F1F-9896-4BD11FFEFA01}"/>
              </a:ext>
            </a:extLst>
          </p:cNvPr>
          <p:cNvSpPr/>
          <p:nvPr/>
        </p:nvSpPr>
        <p:spPr>
          <a:xfrm>
            <a:off x="2987824" y="3264276"/>
            <a:ext cx="504056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It might be a thought linked to a particular worry or fear.</a:t>
            </a:r>
          </a:p>
        </p:txBody>
      </p:sp>
      <p:sp>
        <p:nvSpPr>
          <p:cNvPr id="8" name="Rectangle 7">
            <a:extLst>
              <a:ext uri="{FF2B5EF4-FFF2-40B4-BE49-F238E27FC236}">
                <a16:creationId xmlns:a16="http://schemas.microsoft.com/office/drawing/2014/main" id="{1120ED0E-E6FF-46FF-AACB-4F0ECCC1E74E}"/>
              </a:ext>
            </a:extLst>
          </p:cNvPr>
          <p:cNvSpPr/>
          <p:nvPr/>
        </p:nvSpPr>
        <p:spPr>
          <a:xfrm>
            <a:off x="2699792" y="4221958"/>
            <a:ext cx="5328592"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It might be a negative thought about something that is going to happen.</a:t>
            </a:r>
          </a:p>
        </p:txBody>
      </p:sp>
      <p:pic>
        <p:nvPicPr>
          <p:cNvPr id="11" name="Individual Work">
            <a:extLst>
              <a:ext uri="{FF2B5EF4-FFF2-40B4-BE49-F238E27FC236}">
                <a16:creationId xmlns:a16="http://schemas.microsoft.com/office/drawing/2014/main" id="{AB5EAAAF-E666-42DF-A63D-237A4FFBF7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352" y="538223"/>
            <a:ext cx="864000" cy="864000"/>
          </a:xfrm>
          <a:prstGeom prst="rect">
            <a:avLst/>
          </a:prstGeom>
        </p:spPr>
      </p:pic>
      <p:pic>
        <p:nvPicPr>
          <p:cNvPr id="13" name="Picture 12" descr="A picture containing bicycle, display, sign, racket&#10;&#10;Description automatically generated">
            <a:extLst>
              <a:ext uri="{FF2B5EF4-FFF2-40B4-BE49-F238E27FC236}">
                <a16:creationId xmlns:a16="http://schemas.microsoft.com/office/drawing/2014/main" id="{30B13784-BD67-4043-B0C3-EA7FEEC777D6}"/>
              </a:ext>
            </a:extLst>
          </p:cNvPr>
          <p:cNvPicPr>
            <a:picLocks noChangeAspect="1"/>
          </p:cNvPicPr>
          <p:nvPr/>
        </p:nvPicPr>
        <p:blipFill rotWithShape="1">
          <a:blip r:embed="rId3">
            <a:extLst>
              <a:ext uri="{28A0092B-C50C-407E-A947-70E740481C1C}">
                <a14:useLocalDpi xmlns:a14="http://schemas.microsoft.com/office/drawing/2010/main" val="0"/>
              </a:ext>
            </a:extLst>
          </a:blip>
          <a:srcRect l="5424" t="37400" r="50000" b="33201"/>
          <a:stretch/>
        </p:blipFill>
        <p:spPr>
          <a:xfrm>
            <a:off x="47117" y="2192986"/>
            <a:ext cx="3023221" cy="2821670"/>
          </a:xfrm>
          <a:prstGeom prst="rect">
            <a:avLst/>
          </a:prstGeom>
        </p:spPr>
      </p:pic>
    </p:spTree>
    <p:extLst>
      <p:ext uri="{BB962C8B-B14F-4D97-AF65-F5344CB8AC3E}">
        <p14:creationId xmlns:p14="http://schemas.microsoft.com/office/powerpoint/2010/main" val="279936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6" grpId="0" animBg="1"/>
      <p:bldP spid="3" grpId="0"/>
      <p:bldP spid="4" grpId="0"/>
      <p:bldP spid="5" grpId="0"/>
      <p:bldP spid="7"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Exploring</a:t>
            </a:r>
          </a:p>
        </p:txBody>
      </p:sp>
    </p:spTree>
    <p:extLst>
      <p:ext uri="{BB962C8B-B14F-4D97-AF65-F5344CB8AC3E}">
        <p14:creationId xmlns:p14="http://schemas.microsoft.com/office/powerpoint/2010/main" val="23454668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104196-427B-4B97-941E-122CA69CCF38}"/>
              </a:ext>
            </a:extLst>
          </p:cNvPr>
          <p:cNvSpPr/>
          <p:nvPr/>
        </p:nvSpPr>
        <p:spPr>
          <a:xfrm>
            <a:off x="758133" y="2938838"/>
            <a:ext cx="7632773" cy="536558"/>
          </a:xfrm>
          <a:prstGeom prst="rect">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Why might negative thoughts be called unhelpful thoughts?</a:t>
            </a:r>
          </a:p>
        </p:txBody>
      </p:sp>
      <p:sp>
        <p:nvSpPr>
          <p:cNvPr id="2" name="Title 1">
            <a:extLst>
              <a:ext uri="{FF2B5EF4-FFF2-40B4-BE49-F238E27FC236}">
                <a16:creationId xmlns:a16="http://schemas.microsoft.com/office/drawing/2014/main" id="{8AC3037C-BE0A-4777-B135-B3B21E247A26}"/>
              </a:ext>
            </a:extLst>
          </p:cNvPr>
          <p:cNvSpPr>
            <a:spLocks noGrp="1"/>
          </p:cNvSpPr>
          <p:nvPr>
            <p:ph type="title"/>
          </p:nvPr>
        </p:nvSpPr>
        <p:spPr/>
        <p:txBody>
          <a:bodyPr/>
          <a:lstStyle/>
          <a:p>
            <a:r>
              <a:rPr lang="en-GB" dirty="0"/>
              <a:t>Unhelpful Thoughts</a:t>
            </a:r>
          </a:p>
        </p:txBody>
      </p:sp>
      <p:sp>
        <p:nvSpPr>
          <p:cNvPr id="3" name="Rectangle 2">
            <a:extLst>
              <a:ext uri="{FF2B5EF4-FFF2-40B4-BE49-F238E27FC236}">
                <a16:creationId xmlns:a16="http://schemas.microsoft.com/office/drawing/2014/main" id="{0FECDDAD-1349-40A5-9BC2-83A37AFF2ADD}"/>
              </a:ext>
            </a:extLst>
          </p:cNvPr>
          <p:cNvSpPr/>
          <p:nvPr/>
        </p:nvSpPr>
        <p:spPr>
          <a:xfrm>
            <a:off x="678803" y="1583435"/>
            <a:ext cx="7776864"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What is the impact of negative thoughts? After all, they are just thoughts!</a:t>
            </a:r>
          </a:p>
        </p:txBody>
      </p:sp>
      <p:sp>
        <p:nvSpPr>
          <p:cNvPr id="4" name="Rectangle 3">
            <a:extLst>
              <a:ext uri="{FF2B5EF4-FFF2-40B4-BE49-F238E27FC236}">
                <a16:creationId xmlns:a16="http://schemas.microsoft.com/office/drawing/2014/main" id="{6DC92F4E-19E1-4728-A1B5-269C9F9856A1}"/>
              </a:ext>
            </a:extLst>
          </p:cNvPr>
          <p:cNvSpPr/>
          <p:nvPr/>
        </p:nvSpPr>
        <p:spPr>
          <a:xfrm>
            <a:off x="750848" y="2228210"/>
            <a:ext cx="7632774"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With your partner, think of some consequences of negative thoughts…</a:t>
            </a:r>
          </a:p>
        </p:txBody>
      </p:sp>
      <p:pic>
        <p:nvPicPr>
          <p:cNvPr id="7" name="Talking Partners">
            <a:extLst>
              <a:ext uri="{FF2B5EF4-FFF2-40B4-BE49-F238E27FC236}">
                <a16:creationId xmlns:a16="http://schemas.microsoft.com/office/drawing/2014/main" id="{833404FD-75A0-4E21-87AF-47B1C6B6C0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352" y="544048"/>
            <a:ext cx="864000" cy="864000"/>
          </a:xfrm>
          <a:prstGeom prst="rect">
            <a:avLst/>
          </a:prstGeom>
        </p:spPr>
      </p:pic>
      <p:sp>
        <p:nvSpPr>
          <p:cNvPr id="8" name="Rectangle 7">
            <a:extLst>
              <a:ext uri="{FF2B5EF4-FFF2-40B4-BE49-F238E27FC236}">
                <a16:creationId xmlns:a16="http://schemas.microsoft.com/office/drawing/2014/main" id="{08EE15A5-C59B-4A3F-A3B1-ABC7F0384D52}"/>
              </a:ext>
            </a:extLst>
          </p:cNvPr>
          <p:cNvSpPr/>
          <p:nvPr/>
        </p:nvSpPr>
        <p:spPr>
          <a:xfrm>
            <a:off x="758133" y="3467299"/>
            <a:ext cx="7632773" cy="536558"/>
          </a:xfrm>
          <a:prstGeom prst="rect">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How might they affect the way we feel?</a:t>
            </a:r>
          </a:p>
        </p:txBody>
      </p:sp>
      <p:sp>
        <p:nvSpPr>
          <p:cNvPr id="9" name="Rectangle 8">
            <a:extLst>
              <a:ext uri="{FF2B5EF4-FFF2-40B4-BE49-F238E27FC236}">
                <a16:creationId xmlns:a16="http://schemas.microsoft.com/office/drawing/2014/main" id="{CBB7F800-8BDE-4782-80F8-3759B7ABA0C4}"/>
              </a:ext>
            </a:extLst>
          </p:cNvPr>
          <p:cNvSpPr/>
          <p:nvPr/>
        </p:nvSpPr>
        <p:spPr>
          <a:xfrm>
            <a:off x="758133" y="3995760"/>
            <a:ext cx="7632773" cy="536558"/>
          </a:xfrm>
          <a:prstGeom prst="rect">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How might they impact the way we act?</a:t>
            </a:r>
          </a:p>
        </p:txBody>
      </p:sp>
      <p:sp>
        <p:nvSpPr>
          <p:cNvPr id="10" name="Rectangle 9">
            <a:extLst>
              <a:ext uri="{FF2B5EF4-FFF2-40B4-BE49-F238E27FC236}">
                <a16:creationId xmlns:a16="http://schemas.microsoft.com/office/drawing/2014/main" id="{D8DFBB21-4DDF-4436-B277-17225A8D0554}"/>
              </a:ext>
            </a:extLst>
          </p:cNvPr>
          <p:cNvSpPr/>
          <p:nvPr/>
        </p:nvSpPr>
        <p:spPr>
          <a:xfrm>
            <a:off x="758133" y="4524221"/>
            <a:ext cx="7632773" cy="536558"/>
          </a:xfrm>
          <a:prstGeom prst="rect">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What might happen because of a negative thought?</a:t>
            </a:r>
          </a:p>
        </p:txBody>
      </p:sp>
      <p:sp>
        <p:nvSpPr>
          <p:cNvPr id="11" name="Rectangle 10">
            <a:extLst>
              <a:ext uri="{FF2B5EF4-FFF2-40B4-BE49-F238E27FC236}">
                <a16:creationId xmlns:a16="http://schemas.microsoft.com/office/drawing/2014/main" id="{658F886A-F800-4EB7-A459-3C59A770A469}"/>
              </a:ext>
            </a:extLst>
          </p:cNvPr>
          <p:cNvSpPr/>
          <p:nvPr/>
        </p:nvSpPr>
        <p:spPr>
          <a:xfrm>
            <a:off x="758133" y="5052682"/>
            <a:ext cx="7632773" cy="536558"/>
          </a:xfrm>
          <a:prstGeom prst="rect">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Can negative thoughts affect those around us?</a:t>
            </a:r>
          </a:p>
        </p:txBody>
      </p:sp>
    </p:spTree>
    <p:extLst>
      <p:ext uri="{BB962C8B-B14F-4D97-AF65-F5344CB8AC3E}">
        <p14:creationId xmlns:p14="http://schemas.microsoft.com/office/powerpoint/2010/main" val="359384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up)">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4" grpId="0"/>
      <p:bldP spid="8" grpId="0" animBg="1"/>
      <p:bldP spid="9" grpId="0" animBg="1"/>
      <p:bldP spid="10"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BAD6C-56DA-477B-8F17-BAAAFE1D2798}"/>
              </a:ext>
            </a:extLst>
          </p:cNvPr>
          <p:cNvSpPr>
            <a:spLocks noGrp="1"/>
          </p:cNvSpPr>
          <p:nvPr>
            <p:ph type="title"/>
          </p:nvPr>
        </p:nvSpPr>
        <p:spPr/>
        <p:txBody>
          <a:bodyPr/>
          <a:lstStyle/>
          <a:p>
            <a:r>
              <a:rPr lang="en-GB" dirty="0"/>
              <a:t>Unhelpful Thoughts</a:t>
            </a:r>
          </a:p>
        </p:txBody>
      </p:sp>
      <p:sp>
        <p:nvSpPr>
          <p:cNvPr id="3" name="Rectangle 2">
            <a:extLst>
              <a:ext uri="{FF2B5EF4-FFF2-40B4-BE49-F238E27FC236}">
                <a16:creationId xmlns:a16="http://schemas.microsoft.com/office/drawing/2014/main" id="{124B444A-64BF-40C7-A4E6-EFF2DE20D095}"/>
              </a:ext>
            </a:extLst>
          </p:cNvPr>
          <p:cNvSpPr/>
          <p:nvPr/>
        </p:nvSpPr>
        <p:spPr>
          <a:xfrm>
            <a:off x="827584" y="1412776"/>
            <a:ext cx="7416824" cy="203132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According to science, we tend to dwell on negative thoughts more than positive thoughts. This means they tend to stick around for longer in our minds. This is a real nuisance because those negative thoughts can cause us to produce stress chemicals in the brain which make us feel uncomfortable feelings.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Twink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When was the last time you felt any of these emotions?</a:t>
            </a:r>
          </a:p>
        </p:txBody>
      </p:sp>
      <p:sp>
        <p:nvSpPr>
          <p:cNvPr id="4" name="TextBox 3">
            <a:extLst>
              <a:ext uri="{FF2B5EF4-FFF2-40B4-BE49-F238E27FC236}">
                <a16:creationId xmlns:a16="http://schemas.microsoft.com/office/drawing/2014/main" id="{1C89A6A8-C68B-4719-9908-EBFB07B59667}"/>
              </a:ext>
            </a:extLst>
          </p:cNvPr>
          <p:cNvSpPr txBox="1"/>
          <p:nvPr/>
        </p:nvSpPr>
        <p:spPr>
          <a:xfrm>
            <a:off x="2856674" y="4550345"/>
            <a:ext cx="90560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Twinkl"/>
                <a:ea typeface="+mn-ea"/>
                <a:cs typeface="+mn-cs"/>
              </a:rPr>
              <a:t>anger</a:t>
            </a:r>
          </a:p>
        </p:txBody>
      </p:sp>
      <p:sp>
        <p:nvSpPr>
          <p:cNvPr id="5" name="TextBox 4">
            <a:extLst>
              <a:ext uri="{FF2B5EF4-FFF2-40B4-BE49-F238E27FC236}">
                <a16:creationId xmlns:a16="http://schemas.microsoft.com/office/drawing/2014/main" id="{2A679710-84AA-4707-A696-10BAAA7DBEE7}"/>
              </a:ext>
            </a:extLst>
          </p:cNvPr>
          <p:cNvSpPr txBox="1"/>
          <p:nvPr/>
        </p:nvSpPr>
        <p:spPr>
          <a:xfrm>
            <a:off x="5526195" y="4669837"/>
            <a:ext cx="110489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B050"/>
                </a:solidFill>
                <a:effectLst/>
                <a:uLnTx/>
                <a:uFillTx/>
                <a:latin typeface="Twinkl"/>
                <a:ea typeface="+mn-ea"/>
                <a:cs typeface="+mn-cs"/>
              </a:rPr>
              <a:t>worry</a:t>
            </a:r>
          </a:p>
        </p:txBody>
      </p:sp>
      <p:sp>
        <p:nvSpPr>
          <p:cNvPr id="6" name="TextBox 5">
            <a:extLst>
              <a:ext uri="{FF2B5EF4-FFF2-40B4-BE49-F238E27FC236}">
                <a16:creationId xmlns:a16="http://schemas.microsoft.com/office/drawing/2014/main" id="{12E4469B-FEE4-45D6-A6CC-0B19404A9FAE}"/>
              </a:ext>
            </a:extLst>
          </p:cNvPr>
          <p:cNvSpPr txBox="1"/>
          <p:nvPr/>
        </p:nvSpPr>
        <p:spPr>
          <a:xfrm>
            <a:off x="3779912" y="3789040"/>
            <a:ext cx="130080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A4A4A">
                    <a:lumMod val="60000"/>
                    <a:lumOff val="40000"/>
                  </a:srgbClr>
                </a:solidFill>
                <a:effectLst/>
                <a:uLnTx/>
                <a:uFillTx/>
                <a:latin typeface="Twinkl"/>
                <a:ea typeface="+mn-ea"/>
                <a:cs typeface="+mn-cs"/>
              </a:rPr>
              <a:t>self-doubt</a:t>
            </a:r>
          </a:p>
        </p:txBody>
      </p:sp>
      <p:sp>
        <p:nvSpPr>
          <p:cNvPr id="7" name="TextBox 6">
            <a:extLst>
              <a:ext uri="{FF2B5EF4-FFF2-40B4-BE49-F238E27FC236}">
                <a16:creationId xmlns:a16="http://schemas.microsoft.com/office/drawing/2014/main" id="{4E519F8C-3DCC-48CB-AD86-845A900D03E7}"/>
              </a:ext>
            </a:extLst>
          </p:cNvPr>
          <p:cNvSpPr txBox="1"/>
          <p:nvPr/>
        </p:nvSpPr>
        <p:spPr>
          <a:xfrm>
            <a:off x="2481535" y="5575171"/>
            <a:ext cx="128074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AD8CC0"/>
                </a:solidFill>
                <a:effectLst/>
                <a:uLnTx/>
                <a:uFillTx/>
                <a:latin typeface="Twinkl"/>
                <a:ea typeface="+mn-ea"/>
                <a:cs typeface="+mn-cs"/>
              </a:rPr>
              <a:t>fear</a:t>
            </a:r>
          </a:p>
        </p:txBody>
      </p:sp>
      <p:sp>
        <p:nvSpPr>
          <p:cNvPr id="8" name="TextBox 7">
            <a:extLst>
              <a:ext uri="{FF2B5EF4-FFF2-40B4-BE49-F238E27FC236}">
                <a16:creationId xmlns:a16="http://schemas.microsoft.com/office/drawing/2014/main" id="{5D0A9ECD-D3CF-4CC0-9D89-5E2F4C720CAA}"/>
              </a:ext>
            </a:extLst>
          </p:cNvPr>
          <p:cNvSpPr txBox="1"/>
          <p:nvPr/>
        </p:nvSpPr>
        <p:spPr>
          <a:xfrm>
            <a:off x="6757118" y="3897966"/>
            <a:ext cx="8675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9B000"/>
                </a:solidFill>
                <a:effectLst/>
                <a:uLnTx/>
                <a:uFillTx/>
                <a:latin typeface="Twinkl"/>
                <a:ea typeface="+mn-ea"/>
                <a:cs typeface="+mn-cs"/>
              </a:rPr>
              <a:t>panic</a:t>
            </a:r>
          </a:p>
        </p:txBody>
      </p:sp>
      <p:sp>
        <p:nvSpPr>
          <p:cNvPr id="9" name="TextBox 8">
            <a:extLst>
              <a:ext uri="{FF2B5EF4-FFF2-40B4-BE49-F238E27FC236}">
                <a16:creationId xmlns:a16="http://schemas.microsoft.com/office/drawing/2014/main" id="{0D097584-6930-43C0-A869-761E183AAA63}"/>
              </a:ext>
            </a:extLst>
          </p:cNvPr>
          <p:cNvSpPr txBox="1"/>
          <p:nvPr/>
        </p:nvSpPr>
        <p:spPr>
          <a:xfrm>
            <a:off x="882533" y="5245883"/>
            <a:ext cx="9154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B0F0"/>
                </a:solidFill>
                <a:effectLst/>
                <a:uLnTx/>
                <a:uFillTx/>
                <a:latin typeface="Twinkl"/>
                <a:ea typeface="+mn-ea"/>
                <a:cs typeface="+mn-cs"/>
              </a:rPr>
              <a:t>tearful</a:t>
            </a:r>
          </a:p>
        </p:txBody>
      </p:sp>
      <p:sp>
        <p:nvSpPr>
          <p:cNvPr id="10" name="TextBox 9">
            <a:extLst>
              <a:ext uri="{FF2B5EF4-FFF2-40B4-BE49-F238E27FC236}">
                <a16:creationId xmlns:a16="http://schemas.microsoft.com/office/drawing/2014/main" id="{8EC32BB1-1AE5-4E66-A5D6-FF0EF44087F9}"/>
              </a:ext>
            </a:extLst>
          </p:cNvPr>
          <p:cNvSpPr txBox="1"/>
          <p:nvPr/>
        </p:nvSpPr>
        <p:spPr>
          <a:xfrm>
            <a:off x="4792999" y="5550633"/>
            <a:ext cx="110489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0821A"/>
                </a:solidFill>
                <a:effectLst/>
                <a:uLnTx/>
                <a:uFillTx/>
                <a:latin typeface="Twinkl"/>
                <a:ea typeface="+mn-ea"/>
                <a:cs typeface="+mn-cs"/>
              </a:rPr>
              <a:t>jealousy</a:t>
            </a:r>
          </a:p>
        </p:txBody>
      </p:sp>
      <p:sp>
        <p:nvSpPr>
          <p:cNvPr id="11" name="TextBox 10">
            <a:extLst>
              <a:ext uri="{FF2B5EF4-FFF2-40B4-BE49-F238E27FC236}">
                <a16:creationId xmlns:a16="http://schemas.microsoft.com/office/drawing/2014/main" id="{63F31D6E-E445-46E4-96AA-F47B442AFA3A}"/>
              </a:ext>
            </a:extLst>
          </p:cNvPr>
          <p:cNvSpPr txBox="1"/>
          <p:nvPr/>
        </p:nvSpPr>
        <p:spPr>
          <a:xfrm>
            <a:off x="7190873" y="5430549"/>
            <a:ext cx="110489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8C368C">
                    <a:lumMod val="75000"/>
                  </a:srgbClr>
                </a:solidFill>
                <a:effectLst/>
                <a:uLnTx/>
                <a:uFillTx/>
                <a:latin typeface="Twinkl"/>
                <a:ea typeface="+mn-ea"/>
                <a:cs typeface="+mn-cs"/>
              </a:rPr>
              <a:t>stress</a:t>
            </a:r>
          </a:p>
        </p:txBody>
      </p:sp>
      <p:sp>
        <p:nvSpPr>
          <p:cNvPr id="12" name="TextBox 11">
            <a:extLst>
              <a:ext uri="{FF2B5EF4-FFF2-40B4-BE49-F238E27FC236}">
                <a16:creationId xmlns:a16="http://schemas.microsoft.com/office/drawing/2014/main" id="{57B87491-752E-437C-9F1E-5455A33EECE7}"/>
              </a:ext>
            </a:extLst>
          </p:cNvPr>
          <p:cNvSpPr txBox="1"/>
          <p:nvPr/>
        </p:nvSpPr>
        <p:spPr>
          <a:xfrm>
            <a:off x="1010063" y="4001367"/>
            <a:ext cx="78792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92D050"/>
                </a:solidFill>
                <a:effectLst/>
                <a:uLnTx/>
                <a:uFillTx/>
                <a:latin typeface="Twinkl"/>
                <a:ea typeface="+mn-ea"/>
                <a:cs typeface="+mn-cs"/>
              </a:rPr>
              <a:t>guilt</a:t>
            </a:r>
          </a:p>
        </p:txBody>
      </p:sp>
      <p:pic>
        <p:nvPicPr>
          <p:cNvPr id="13" name="Talking Partners">
            <a:extLst>
              <a:ext uri="{FF2B5EF4-FFF2-40B4-BE49-F238E27FC236}">
                <a16:creationId xmlns:a16="http://schemas.microsoft.com/office/drawing/2014/main" id="{A0A7B0E6-6385-4AED-8752-F0ED57700E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352" y="544048"/>
            <a:ext cx="864000" cy="864000"/>
          </a:xfrm>
          <a:prstGeom prst="rect">
            <a:avLst/>
          </a:prstGeom>
        </p:spPr>
      </p:pic>
    </p:spTree>
    <p:extLst>
      <p:ext uri="{BB962C8B-B14F-4D97-AF65-F5344CB8AC3E}">
        <p14:creationId xmlns:p14="http://schemas.microsoft.com/office/powerpoint/2010/main" val="826872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par>
                          <p:cTn id="34" fill="hold">
                            <p:stCondLst>
                              <p:cond delay="2500"/>
                            </p:stCondLst>
                            <p:childTnLst>
                              <p:par>
                                <p:cTn id="35" presetID="10" presetClass="entr" presetSubtype="0"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par>
                          <p:cTn id="38" fill="hold">
                            <p:stCondLst>
                              <p:cond delay="3000"/>
                            </p:stCondLst>
                            <p:childTnLst>
                              <p:par>
                                <p:cTn id="39" presetID="10" presetClass="entr" presetSubtype="0"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par>
                          <p:cTn id="42" fill="hold">
                            <p:stCondLst>
                              <p:cond delay="3500"/>
                            </p:stCondLst>
                            <p:childTnLst>
                              <p:par>
                                <p:cTn id="43" presetID="10" presetClass="entr" presetSubtype="0"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par>
                          <p:cTn id="46" fill="hold">
                            <p:stCondLst>
                              <p:cond delay="4000"/>
                            </p:stCondLst>
                            <p:childTnLst>
                              <p:par>
                                <p:cTn id="47" presetID="10" presetClass="entr" presetSubtype="0"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4EA31-8642-4998-9A4A-0BC36A36A2E7}"/>
              </a:ext>
            </a:extLst>
          </p:cNvPr>
          <p:cNvSpPr>
            <a:spLocks noGrp="1"/>
          </p:cNvSpPr>
          <p:nvPr>
            <p:ph type="title"/>
          </p:nvPr>
        </p:nvSpPr>
        <p:spPr>
          <a:xfrm>
            <a:off x="467544" y="478895"/>
            <a:ext cx="7344816" cy="994306"/>
          </a:xfrm>
        </p:spPr>
        <p:txBody>
          <a:bodyPr/>
          <a:lstStyle/>
          <a:p>
            <a:r>
              <a:rPr lang="en-GB" sz="3400" dirty="0"/>
              <a:t>Dealing With Unhelpful Thoughts</a:t>
            </a:r>
          </a:p>
        </p:txBody>
      </p:sp>
      <p:sp>
        <p:nvSpPr>
          <p:cNvPr id="3" name="Rectangle 2">
            <a:extLst>
              <a:ext uri="{FF2B5EF4-FFF2-40B4-BE49-F238E27FC236}">
                <a16:creationId xmlns:a16="http://schemas.microsoft.com/office/drawing/2014/main" id="{C0F0DF56-7688-48AA-8AE2-6AA56496AB3E}"/>
              </a:ext>
            </a:extLst>
          </p:cNvPr>
          <p:cNvSpPr/>
          <p:nvPr/>
        </p:nvSpPr>
        <p:spPr>
          <a:xfrm>
            <a:off x="4610464" y="1984772"/>
            <a:ext cx="3635896" cy="25853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Unhelpful (or negative) thoughts are normal and are a part of life. It isn’t wrong to have them but we need to know what to do with them, especially if we seem to be having a lot of them!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Twink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There are different strategies that work for different people.</a:t>
            </a:r>
          </a:p>
        </p:txBody>
      </p:sp>
      <p:pic>
        <p:nvPicPr>
          <p:cNvPr id="6" name="Whole Class">
            <a:extLst>
              <a:ext uri="{FF2B5EF4-FFF2-40B4-BE49-F238E27FC236}">
                <a16:creationId xmlns:a16="http://schemas.microsoft.com/office/drawing/2014/main" id="{D26EE032-53CB-49EA-B8BB-CEFCCAC3C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pic>
        <p:nvPicPr>
          <p:cNvPr id="8" name="Picture 7">
            <a:extLst>
              <a:ext uri="{FF2B5EF4-FFF2-40B4-BE49-F238E27FC236}">
                <a16:creationId xmlns:a16="http://schemas.microsoft.com/office/drawing/2014/main" id="{872F5AAD-9F6E-4E51-AFC0-BAD9107A00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1628800"/>
            <a:ext cx="3723790" cy="3600400"/>
          </a:xfrm>
          <a:prstGeom prst="rect">
            <a:avLst/>
          </a:prstGeom>
        </p:spPr>
      </p:pic>
    </p:spTree>
    <p:extLst>
      <p:ext uri="{BB962C8B-B14F-4D97-AF65-F5344CB8AC3E}">
        <p14:creationId xmlns:p14="http://schemas.microsoft.com/office/powerpoint/2010/main" val="328930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The Big Questions</a:t>
            </a:r>
          </a:p>
        </p:txBody>
      </p:sp>
    </p:spTree>
    <p:extLst>
      <p:ext uri="{BB962C8B-B14F-4D97-AF65-F5344CB8AC3E}">
        <p14:creationId xmlns:p14="http://schemas.microsoft.com/office/powerpoint/2010/main" val="12862372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Right 5">
            <a:hlinkClick r:id="rId2" action="ppaction://hlinksldjump"/>
            <a:extLst>
              <a:ext uri="{FF2B5EF4-FFF2-40B4-BE49-F238E27FC236}">
                <a16:creationId xmlns:a16="http://schemas.microsoft.com/office/drawing/2014/main" id="{09F9B9F3-144A-49C0-8A82-D5E933EF8A6B}"/>
              </a:ext>
            </a:extLst>
          </p:cNvPr>
          <p:cNvSpPr/>
          <p:nvPr/>
        </p:nvSpPr>
        <p:spPr>
          <a:xfrm>
            <a:off x="7896294" y="1768979"/>
            <a:ext cx="564137" cy="567811"/>
          </a:xfrm>
          <a:prstGeom prst="rightArrow">
            <a:avLst>
              <a:gd name="adj1" fmla="val 50000"/>
              <a:gd name="adj2" fmla="val 58442"/>
            </a:avLst>
          </a:prstGeom>
          <a:solidFill>
            <a:srgbClr val="EF82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17" name="Arrow: Right 16">
            <a:hlinkClick r:id="rId3" action="ppaction://hlinksldjump"/>
            <a:extLst>
              <a:ext uri="{FF2B5EF4-FFF2-40B4-BE49-F238E27FC236}">
                <a16:creationId xmlns:a16="http://schemas.microsoft.com/office/drawing/2014/main" id="{E275B559-DB61-4626-A1DC-85E3F135CA21}"/>
              </a:ext>
            </a:extLst>
          </p:cNvPr>
          <p:cNvSpPr/>
          <p:nvPr/>
        </p:nvSpPr>
        <p:spPr>
          <a:xfrm>
            <a:off x="7896294" y="2566966"/>
            <a:ext cx="564137" cy="567811"/>
          </a:xfrm>
          <a:prstGeom prst="rightArrow">
            <a:avLst>
              <a:gd name="adj1" fmla="val 50000"/>
              <a:gd name="adj2" fmla="val 58442"/>
            </a:avLst>
          </a:prstGeom>
          <a:solidFill>
            <a:srgbClr val="EF82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18" name="Arrow: Right 17">
            <a:hlinkClick r:id="rId4" action="ppaction://hlinksldjump"/>
            <a:extLst>
              <a:ext uri="{FF2B5EF4-FFF2-40B4-BE49-F238E27FC236}">
                <a16:creationId xmlns:a16="http://schemas.microsoft.com/office/drawing/2014/main" id="{EF55D33C-F9B5-4AE7-971A-1A152F0FB36D}"/>
              </a:ext>
            </a:extLst>
          </p:cNvPr>
          <p:cNvSpPr/>
          <p:nvPr/>
        </p:nvSpPr>
        <p:spPr>
          <a:xfrm>
            <a:off x="7896294" y="3355365"/>
            <a:ext cx="564137" cy="567811"/>
          </a:xfrm>
          <a:prstGeom prst="rightArrow">
            <a:avLst>
              <a:gd name="adj1" fmla="val 50000"/>
              <a:gd name="adj2" fmla="val 58442"/>
            </a:avLst>
          </a:prstGeom>
          <a:solidFill>
            <a:srgbClr val="EF82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19" name="Arrow: Right 18">
            <a:hlinkClick r:id="rId5" action="ppaction://hlinksldjump"/>
            <a:extLst>
              <a:ext uri="{FF2B5EF4-FFF2-40B4-BE49-F238E27FC236}">
                <a16:creationId xmlns:a16="http://schemas.microsoft.com/office/drawing/2014/main" id="{5E0DAD5B-AE35-4233-B482-51189A71C656}"/>
              </a:ext>
            </a:extLst>
          </p:cNvPr>
          <p:cNvSpPr/>
          <p:nvPr/>
        </p:nvSpPr>
        <p:spPr>
          <a:xfrm>
            <a:off x="7896294" y="4153352"/>
            <a:ext cx="564137" cy="567811"/>
          </a:xfrm>
          <a:prstGeom prst="rightArrow">
            <a:avLst>
              <a:gd name="adj1" fmla="val 50000"/>
              <a:gd name="adj2" fmla="val 58442"/>
            </a:avLst>
          </a:prstGeom>
          <a:solidFill>
            <a:srgbClr val="EF82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20" name="Arrow: Right 19">
            <a:hlinkClick r:id="rId6" action="ppaction://hlinksldjump"/>
            <a:extLst>
              <a:ext uri="{FF2B5EF4-FFF2-40B4-BE49-F238E27FC236}">
                <a16:creationId xmlns:a16="http://schemas.microsoft.com/office/drawing/2014/main" id="{A85200FC-43CB-436F-B2DB-4DBC9CD4C5C6}"/>
              </a:ext>
            </a:extLst>
          </p:cNvPr>
          <p:cNvSpPr/>
          <p:nvPr/>
        </p:nvSpPr>
        <p:spPr>
          <a:xfrm>
            <a:off x="7889980" y="4949421"/>
            <a:ext cx="564137" cy="567811"/>
          </a:xfrm>
          <a:prstGeom prst="rightArrow">
            <a:avLst>
              <a:gd name="adj1" fmla="val 50000"/>
              <a:gd name="adj2" fmla="val 58442"/>
            </a:avLst>
          </a:prstGeom>
          <a:solidFill>
            <a:srgbClr val="EF82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8" name="Rectangle 7">
            <a:hlinkClick r:id="rId2" action="ppaction://hlinksldjump"/>
            <a:extLst>
              <a:ext uri="{FF2B5EF4-FFF2-40B4-BE49-F238E27FC236}">
                <a16:creationId xmlns:a16="http://schemas.microsoft.com/office/drawing/2014/main" id="{C86A497A-B624-4F08-BEE8-421E2A61BDA9}"/>
              </a:ext>
            </a:extLst>
          </p:cNvPr>
          <p:cNvSpPr/>
          <p:nvPr/>
        </p:nvSpPr>
        <p:spPr>
          <a:xfrm>
            <a:off x="1547664" y="1772816"/>
            <a:ext cx="6348632" cy="567811"/>
          </a:xfrm>
          <a:prstGeom prst="rect">
            <a:avLst/>
          </a:prstGeom>
          <a:solidFill>
            <a:srgbClr val="7868AC"/>
          </a:solidFill>
        </p:spPr>
        <p:txBody>
          <a:bodyPr wrap="square" lIns="576000" tIns="144000" rIns="108000" bIns="14400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Use worry dolls or a worry monster.</a:t>
            </a:r>
          </a:p>
        </p:txBody>
      </p:sp>
      <p:sp>
        <p:nvSpPr>
          <p:cNvPr id="9" name="Rectangle 8">
            <a:hlinkClick r:id="rId3" action="ppaction://hlinksldjump"/>
            <a:extLst>
              <a:ext uri="{FF2B5EF4-FFF2-40B4-BE49-F238E27FC236}">
                <a16:creationId xmlns:a16="http://schemas.microsoft.com/office/drawing/2014/main" id="{FDA766B3-BFB8-49B0-864B-2952CAC57BCD}"/>
              </a:ext>
            </a:extLst>
          </p:cNvPr>
          <p:cNvSpPr/>
          <p:nvPr/>
        </p:nvSpPr>
        <p:spPr>
          <a:xfrm>
            <a:off x="1547664" y="2566967"/>
            <a:ext cx="6348632" cy="567811"/>
          </a:xfrm>
          <a:prstGeom prst="rect">
            <a:avLst/>
          </a:prstGeom>
          <a:solidFill>
            <a:srgbClr val="7868AC"/>
          </a:solidFill>
        </p:spPr>
        <p:txBody>
          <a:bodyPr wrap="square" lIns="576000" tIns="144000" rIns="108000" bIns="14400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Share your thoughts with someone you love and trust.</a:t>
            </a:r>
          </a:p>
        </p:txBody>
      </p:sp>
      <p:sp>
        <p:nvSpPr>
          <p:cNvPr id="10" name="Rectangle 9">
            <a:hlinkClick r:id="rId4" action="ppaction://hlinksldjump"/>
            <a:extLst>
              <a:ext uri="{FF2B5EF4-FFF2-40B4-BE49-F238E27FC236}">
                <a16:creationId xmlns:a16="http://schemas.microsoft.com/office/drawing/2014/main" id="{B5630485-A2F5-491D-B542-49757899A346}"/>
              </a:ext>
            </a:extLst>
          </p:cNvPr>
          <p:cNvSpPr/>
          <p:nvPr/>
        </p:nvSpPr>
        <p:spPr>
          <a:xfrm>
            <a:off x="1547664" y="3361118"/>
            <a:ext cx="6348632" cy="567811"/>
          </a:xfrm>
          <a:prstGeom prst="rect">
            <a:avLst/>
          </a:prstGeom>
          <a:solidFill>
            <a:srgbClr val="7868AC"/>
          </a:solidFill>
        </p:spPr>
        <p:txBody>
          <a:bodyPr wrap="square" lIns="576000" tIns="144000" rIns="108000" bIns="14400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Write your thoughts down in a thought journal.</a:t>
            </a:r>
          </a:p>
        </p:txBody>
      </p:sp>
      <p:sp>
        <p:nvSpPr>
          <p:cNvPr id="11" name="Rectangle 10">
            <a:hlinkClick r:id="rId5" action="ppaction://hlinksldjump"/>
            <a:extLst>
              <a:ext uri="{FF2B5EF4-FFF2-40B4-BE49-F238E27FC236}">
                <a16:creationId xmlns:a16="http://schemas.microsoft.com/office/drawing/2014/main" id="{51FCCCFE-404F-4D57-8C06-A3663EFCE2ED}"/>
              </a:ext>
            </a:extLst>
          </p:cNvPr>
          <p:cNvSpPr/>
          <p:nvPr/>
        </p:nvSpPr>
        <p:spPr>
          <a:xfrm>
            <a:off x="1547664" y="4155269"/>
            <a:ext cx="6348631" cy="567811"/>
          </a:xfrm>
          <a:prstGeom prst="rect">
            <a:avLst/>
          </a:prstGeom>
          <a:solidFill>
            <a:srgbClr val="7868AC"/>
          </a:solidFill>
        </p:spPr>
        <p:txBody>
          <a:bodyPr wrap="square" lIns="576000" tIns="144000" rIns="108000" bIns="14400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Listen to the unhelpful thoughts and talk back to them.</a:t>
            </a:r>
          </a:p>
        </p:txBody>
      </p:sp>
      <p:sp>
        <p:nvSpPr>
          <p:cNvPr id="12" name="Rectangle 11">
            <a:hlinkClick r:id="rId6" action="ppaction://hlinksldjump"/>
            <a:extLst>
              <a:ext uri="{FF2B5EF4-FFF2-40B4-BE49-F238E27FC236}">
                <a16:creationId xmlns:a16="http://schemas.microsoft.com/office/drawing/2014/main" id="{945E2726-F65F-426F-8E6D-9A3489639CDB}"/>
              </a:ext>
            </a:extLst>
          </p:cNvPr>
          <p:cNvSpPr/>
          <p:nvPr/>
        </p:nvSpPr>
        <p:spPr>
          <a:xfrm>
            <a:off x="1547664" y="4949421"/>
            <a:ext cx="6348631" cy="567811"/>
          </a:xfrm>
          <a:prstGeom prst="rect">
            <a:avLst/>
          </a:prstGeom>
          <a:solidFill>
            <a:srgbClr val="7868AC"/>
          </a:solidFill>
        </p:spPr>
        <p:txBody>
          <a:bodyPr wrap="square" lIns="576000" tIns="144000" rIns="108000" bIns="14400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Remind yourself that thoughts are not facts!</a:t>
            </a:r>
          </a:p>
        </p:txBody>
      </p:sp>
      <p:pic>
        <p:nvPicPr>
          <p:cNvPr id="16" name="Whole Class">
            <a:extLst>
              <a:ext uri="{FF2B5EF4-FFF2-40B4-BE49-F238E27FC236}">
                <a16:creationId xmlns:a16="http://schemas.microsoft.com/office/drawing/2014/main" id="{F4A92DDF-15E2-4582-9C00-56BFB187C6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13" name="Title 1">
            <a:extLst>
              <a:ext uri="{FF2B5EF4-FFF2-40B4-BE49-F238E27FC236}">
                <a16:creationId xmlns:a16="http://schemas.microsoft.com/office/drawing/2014/main" id="{A0645B19-F9C9-4CD5-99B6-7782952FA829}"/>
              </a:ext>
            </a:extLst>
          </p:cNvPr>
          <p:cNvSpPr>
            <a:spLocks noGrp="1"/>
          </p:cNvSpPr>
          <p:nvPr>
            <p:ph type="title"/>
          </p:nvPr>
        </p:nvSpPr>
        <p:spPr>
          <a:xfrm>
            <a:off x="467544" y="478895"/>
            <a:ext cx="7344816" cy="994306"/>
          </a:xfrm>
        </p:spPr>
        <p:txBody>
          <a:bodyPr/>
          <a:lstStyle/>
          <a:p>
            <a:r>
              <a:rPr lang="en-GB" sz="3400" dirty="0"/>
              <a:t>Dealing With Unhelpful Thoughts</a:t>
            </a:r>
          </a:p>
        </p:txBody>
      </p:sp>
      <p:pic>
        <p:nvPicPr>
          <p:cNvPr id="5" name="Picture 4" descr="A picture containing table, sitting, cake, holding&#10;&#10;Description automatically generated">
            <a:extLst>
              <a:ext uri="{FF2B5EF4-FFF2-40B4-BE49-F238E27FC236}">
                <a16:creationId xmlns:a16="http://schemas.microsoft.com/office/drawing/2014/main" id="{50851C1F-A59B-45C6-9B80-D2C42158C8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3404" y="1357706"/>
            <a:ext cx="1468178" cy="5239646"/>
          </a:xfrm>
          <a:prstGeom prst="rect">
            <a:avLst/>
          </a:prstGeom>
        </p:spPr>
      </p:pic>
      <p:sp>
        <p:nvSpPr>
          <p:cNvPr id="2" name="Rectangle: Rounded Corners 1">
            <a:hlinkClick r:id="rId9" action="ppaction://hlinksldjump"/>
            <a:extLst>
              <a:ext uri="{FF2B5EF4-FFF2-40B4-BE49-F238E27FC236}">
                <a16:creationId xmlns:a16="http://schemas.microsoft.com/office/drawing/2014/main" id="{68E777B1-2C7A-4F0D-93BD-6FBD826E675D}"/>
              </a:ext>
            </a:extLst>
          </p:cNvPr>
          <p:cNvSpPr/>
          <p:nvPr/>
        </p:nvSpPr>
        <p:spPr>
          <a:xfrm>
            <a:off x="7812286" y="6008366"/>
            <a:ext cx="1152128" cy="612068"/>
          </a:xfrm>
          <a:prstGeom prst="roundRect">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winkl"/>
                <a:ea typeface="+mn-ea"/>
                <a:cs typeface="+mn-cs"/>
              </a:rPr>
              <a:t>Next</a:t>
            </a:r>
          </a:p>
        </p:txBody>
      </p:sp>
    </p:spTree>
    <p:extLst>
      <p:ext uri="{BB962C8B-B14F-4D97-AF65-F5344CB8AC3E}">
        <p14:creationId xmlns:p14="http://schemas.microsoft.com/office/powerpoint/2010/main" val="267355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left)">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P spid="18" grpId="0" animBg="1"/>
      <p:bldP spid="19" grpId="0" animBg="1"/>
      <p:bldP spid="20" grpId="0" animBg="1"/>
      <p:bldP spid="8" grpId="0" animBg="1"/>
      <p:bldP spid="9" grpId="0" animBg="1"/>
      <p:bldP spid="10" grpId="0" animBg="1"/>
      <p:bldP spid="11" grpId="0" animBg="1"/>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76FD7C9-119F-4737-84A1-AA33A752AD34}"/>
              </a:ext>
            </a:extLst>
          </p:cNvPr>
          <p:cNvSpPr/>
          <p:nvPr/>
        </p:nvSpPr>
        <p:spPr>
          <a:xfrm>
            <a:off x="2134777" y="4366653"/>
            <a:ext cx="7009223" cy="1761351"/>
          </a:xfrm>
          <a:prstGeom prst="rect">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2" name="Title 1">
            <a:extLst>
              <a:ext uri="{FF2B5EF4-FFF2-40B4-BE49-F238E27FC236}">
                <a16:creationId xmlns:a16="http://schemas.microsoft.com/office/drawing/2014/main" id="{10060D30-70CF-46D1-B561-B233F6700A7A}"/>
              </a:ext>
            </a:extLst>
          </p:cNvPr>
          <p:cNvSpPr>
            <a:spLocks noGrp="1"/>
          </p:cNvSpPr>
          <p:nvPr>
            <p:ph type="title"/>
          </p:nvPr>
        </p:nvSpPr>
        <p:spPr>
          <a:xfrm>
            <a:off x="352703" y="1300535"/>
            <a:ext cx="4003274" cy="536330"/>
          </a:xfrm>
          <a:prstGeom prst="rect">
            <a:avLst/>
          </a:prstGeom>
          <a:solidFill>
            <a:srgbClr val="7868AC"/>
          </a:solidFill>
        </p:spPr>
        <p:txBody>
          <a:bodyPr/>
          <a:lstStyle/>
          <a:p>
            <a:r>
              <a:rPr lang="en-GB" sz="1800" dirty="0">
                <a:solidFill>
                  <a:schemeClr val="bg1"/>
                </a:solidFill>
              </a:rPr>
              <a:t>Worry Dolls and Worry Monsters</a:t>
            </a:r>
          </a:p>
        </p:txBody>
      </p:sp>
      <p:sp>
        <p:nvSpPr>
          <p:cNvPr id="3" name="Rectangle 2">
            <a:extLst>
              <a:ext uri="{FF2B5EF4-FFF2-40B4-BE49-F238E27FC236}">
                <a16:creationId xmlns:a16="http://schemas.microsoft.com/office/drawing/2014/main" id="{30644FEC-29F5-4A8A-BF44-895A83A9865D}"/>
              </a:ext>
            </a:extLst>
          </p:cNvPr>
          <p:cNvSpPr/>
          <p:nvPr/>
        </p:nvSpPr>
        <p:spPr>
          <a:xfrm>
            <a:off x="683569" y="2042194"/>
            <a:ext cx="5544615"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Many people tell their unhelpful thoughts to worry dolls. These tiny dolls originated in Guatemala. They are usually kept in a small bag or box and a lot of people keep them under their pillow. If you share the negative thoughts with the dolls, then put them under your pillow before you go to sleep, it can leave your mind clear to get a good night’s sleep.</a:t>
            </a:r>
          </a:p>
        </p:txBody>
      </p:sp>
      <p:sp>
        <p:nvSpPr>
          <p:cNvPr id="4" name="Rectangle 3">
            <a:extLst>
              <a:ext uri="{FF2B5EF4-FFF2-40B4-BE49-F238E27FC236}">
                <a16:creationId xmlns:a16="http://schemas.microsoft.com/office/drawing/2014/main" id="{64F10704-1283-435F-B463-A3295C7BC0D4}"/>
              </a:ext>
            </a:extLst>
          </p:cNvPr>
          <p:cNvSpPr/>
          <p:nvPr/>
        </p:nvSpPr>
        <p:spPr>
          <a:xfrm>
            <a:off x="2705299" y="4508664"/>
            <a:ext cx="5755133"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Worry monsters work in a very similar way. Many children use worry monsters to eat up their unhelpful thoughts! They are cuddly toys who eat the worries you have written down on pieces of paper. A lot of people also use these at night before going to sleep.</a:t>
            </a:r>
          </a:p>
        </p:txBody>
      </p:sp>
      <p:pic>
        <p:nvPicPr>
          <p:cNvPr id="8" name="Picture 7">
            <a:extLst>
              <a:ext uri="{FF2B5EF4-FFF2-40B4-BE49-F238E27FC236}">
                <a16:creationId xmlns:a16="http://schemas.microsoft.com/office/drawing/2014/main" id="{8FFAA14C-C757-4F9F-901A-8E634A5DAA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940153" y="1500658"/>
            <a:ext cx="3024335" cy="2720430"/>
          </a:xfrm>
          <a:prstGeom prst="rect">
            <a:avLst/>
          </a:prstGeom>
        </p:spPr>
      </p:pic>
      <p:pic>
        <p:nvPicPr>
          <p:cNvPr id="10" name="Whole Class">
            <a:extLst>
              <a:ext uri="{FF2B5EF4-FFF2-40B4-BE49-F238E27FC236}">
                <a16:creationId xmlns:a16="http://schemas.microsoft.com/office/drawing/2014/main" id="{A822C515-8D8D-426B-95B7-468D3AE5E8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pic>
        <p:nvPicPr>
          <p:cNvPr id="11" name="Picture 10">
            <a:extLst>
              <a:ext uri="{FF2B5EF4-FFF2-40B4-BE49-F238E27FC236}">
                <a16:creationId xmlns:a16="http://schemas.microsoft.com/office/drawing/2014/main" id="{6AE6EB68-F9F4-4EF7-B98B-3FF7093176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609" y="4083031"/>
            <a:ext cx="2599183" cy="2514321"/>
          </a:xfrm>
          <a:prstGeom prst="rect">
            <a:avLst/>
          </a:prstGeom>
        </p:spPr>
      </p:pic>
      <p:sp>
        <p:nvSpPr>
          <p:cNvPr id="13" name="Title 1">
            <a:extLst>
              <a:ext uri="{FF2B5EF4-FFF2-40B4-BE49-F238E27FC236}">
                <a16:creationId xmlns:a16="http://schemas.microsoft.com/office/drawing/2014/main" id="{35A0D317-9AC9-4B84-8B24-13401F240875}"/>
              </a:ext>
            </a:extLst>
          </p:cNvPr>
          <p:cNvSpPr txBox="1">
            <a:spLocks/>
          </p:cNvSpPr>
          <p:nvPr/>
        </p:nvSpPr>
        <p:spPr>
          <a:xfrm>
            <a:off x="467544" y="478895"/>
            <a:ext cx="7344816" cy="994306"/>
          </a:xfrm>
          <a:prstGeom prst="rect">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400" b="1" i="0" u="none" strike="noStrike" kern="1200" cap="none" spc="0" normalizeH="0" baseline="0" noProof="0">
                <a:ln>
                  <a:noFill/>
                </a:ln>
                <a:solidFill>
                  <a:srgbClr val="1C1C1C"/>
                </a:solidFill>
                <a:effectLst/>
                <a:uLnTx/>
                <a:uFillTx/>
                <a:latin typeface="Twinkl" pitchFamily="2" charset="0"/>
                <a:ea typeface="+mj-ea"/>
                <a:cs typeface="+mj-cs"/>
              </a:rPr>
              <a:t>Dealing With Unhelpful Thoughts</a:t>
            </a:r>
            <a:endParaRPr kumimoji="0" lang="en-GB" sz="3400" b="1" i="0" u="none" strike="noStrike" kern="1200" cap="none" spc="0" normalizeH="0" baseline="0" noProof="0" dirty="0">
              <a:ln>
                <a:noFill/>
              </a:ln>
              <a:solidFill>
                <a:srgbClr val="1C1C1C"/>
              </a:solidFill>
              <a:effectLst/>
              <a:uLnTx/>
              <a:uFillTx/>
              <a:latin typeface="Twinkl" pitchFamily="2" charset="0"/>
              <a:ea typeface="+mj-ea"/>
              <a:cs typeface="+mj-cs"/>
            </a:endParaRPr>
          </a:p>
        </p:txBody>
      </p:sp>
      <p:sp>
        <p:nvSpPr>
          <p:cNvPr id="5" name="Back">
            <a:hlinkClick r:id="rId5" action="ppaction://hlinksldjump"/>
            <a:extLst>
              <a:ext uri="{FF2B5EF4-FFF2-40B4-BE49-F238E27FC236}">
                <a16:creationId xmlns:a16="http://schemas.microsoft.com/office/drawing/2014/main" id="{6D471977-CD11-413C-BF44-51947928B9C5}"/>
              </a:ext>
            </a:extLst>
          </p:cNvPr>
          <p:cNvSpPr/>
          <p:nvPr/>
        </p:nvSpPr>
        <p:spPr>
          <a:xfrm>
            <a:off x="187871" y="188640"/>
            <a:ext cx="927745" cy="527609"/>
          </a:xfrm>
          <a:prstGeom prst="roundRect">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winkl"/>
                <a:ea typeface="+mn-ea"/>
                <a:cs typeface="+mn-cs"/>
              </a:rPr>
              <a:t>Back</a:t>
            </a:r>
          </a:p>
        </p:txBody>
      </p:sp>
    </p:spTree>
    <p:extLst>
      <p:ext uri="{BB962C8B-B14F-4D97-AF65-F5344CB8AC3E}">
        <p14:creationId xmlns:p14="http://schemas.microsoft.com/office/powerpoint/2010/main" val="35799531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3" grpId="0"/>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D8E62D3-F32E-4F6D-9097-A508495CF3E2}"/>
              </a:ext>
            </a:extLst>
          </p:cNvPr>
          <p:cNvSpPr/>
          <p:nvPr/>
        </p:nvSpPr>
        <p:spPr>
          <a:xfrm>
            <a:off x="0" y="2069495"/>
            <a:ext cx="8604250" cy="1761351"/>
          </a:xfrm>
          <a:prstGeom prst="rect">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3" name="Rectangle 2">
            <a:extLst>
              <a:ext uri="{FF2B5EF4-FFF2-40B4-BE49-F238E27FC236}">
                <a16:creationId xmlns:a16="http://schemas.microsoft.com/office/drawing/2014/main" id="{5EA0F507-044A-4CF9-8277-32C67847A211}"/>
              </a:ext>
            </a:extLst>
          </p:cNvPr>
          <p:cNvSpPr/>
          <p:nvPr/>
        </p:nvSpPr>
        <p:spPr>
          <a:xfrm>
            <a:off x="755576" y="2224603"/>
            <a:ext cx="4248472"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Just as sharing your negative thoughts with worry dolls (or feeding them to a worry monster) can help get them off of your mind, telling them to someone else can also help.</a:t>
            </a:r>
          </a:p>
        </p:txBody>
      </p:sp>
      <p:sp>
        <p:nvSpPr>
          <p:cNvPr id="6" name="Rectangle 5">
            <a:extLst>
              <a:ext uri="{FF2B5EF4-FFF2-40B4-BE49-F238E27FC236}">
                <a16:creationId xmlns:a16="http://schemas.microsoft.com/office/drawing/2014/main" id="{BFDFDB49-86F3-4737-9F2B-A56209DEDD2F}"/>
              </a:ext>
            </a:extLst>
          </p:cNvPr>
          <p:cNvSpPr/>
          <p:nvPr/>
        </p:nvSpPr>
        <p:spPr>
          <a:xfrm>
            <a:off x="827584" y="3989963"/>
            <a:ext cx="4066302"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Talking to a family member or a close friend about your worries or fears can often be a great way to deal with them. Other people may have some good advice or might be able to help you see that they are not as bad as you think they are.</a:t>
            </a:r>
          </a:p>
        </p:txBody>
      </p:sp>
      <p:pic>
        <p:nvPicPr>
          <p:cNvPr id="8" name="Whole Class">
            <a:extLst>
              <a:ext uri="{FF2B5EF4-FFF2-40B4-BE49-F238E27FC236}">
                <a16:creationId xmlns:a16="http://schemas.microsoft.com/office/drawing/2014/main" id="{0C4582F7-A3B3-4F51-B3D1-EA55A80167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11" name="Title 1">
            <a:extLst>
              <a:ext uri="{FF2B5EF4-FFF2-40B4-BE49-F238E27FC236}">
                <a16:creationId xmlns:a16="http://schemas.microsoft.com/office/drawing/2014/main" id="{4861519D-FD9E-4F74-916A-26836E00F140}"/>
              </a:ext>
            </a:extLst>
          </p:cNvPr>
          <p:cNvSpPr>
            <a:spLocks noGrp="1"/>
          </p:cNvSpPr>
          <p:nvPr>
            <p:ph type="title"/>
          </p:nvPr>
        </p:nvSpPr>
        <p:spPr>
          <a:xfrm>
            <a:off x="467544" y="478895"/>
            <a:ext cx="7344816" cy="994306"/>
          </a:xfrm>
        </p:spPr>
        <p:txBody>
          <a:bodyPr/>
          <a:lstStyle/>
          <a:p>
            <a:r>
              <a:rPr lang="en-GB" sz="3400" dirty="0"/>
              <a:t>Dealing With Unhelpful Thoughts</a:t>
            </a:r>
          </a:p>
        </p:txBody>
      </p:sp>
      <p:sp>
        <p:nvSpPr>
          <p:cNvPr id="2" name="Back">
            <a:hlinkClick r:id="rId3" action="ppaction://hlinksldjump"/>
            <a:extLst>
              <a:ext uri="{FF2B5EF4-FFF2-40B4-BE49-F238E27FC236}">
                <a16:creationId xmlns:a16="http://schemas.microsoft.com/office/drawing/2014/main" id="{2D3AB1AE-0741-49EE-9E4E-BF598F1A3C56}"/>
              </a:ext>
            </a:extLst>
          </p:cNvPr>
          <p:cNvSpPr/>
          <p:nvPr/>
        </p:nvSpPr>
        <p:spPr>
          <a:xfrm>
            <a:off x="187871" y="188640"/>
            <a:ext cx="927745" cy="527609"/>
          </a:xfrm>
          <a:prstGeom prst="roundRect">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winkl"/>
                <a:ea typeface="+mn-ea"/>
                <a:cs typeface="+mn-cs"/>
              </a:rPr>
              <a:t>Back</a:t>
            </a:r>
          </a:p>
        </p:txBody>
      </p:sp>
      <p:sp>
        <p:nvSpPr>
          <p:cNvPr id="12" name="Title 1">
            <a:extLst>
              <a:ext uri="{FF2B5EF4-FFF2-40B4-BE49-F238E27FC236}">
                <a16:creationId xmlns:a16="http://schemas.microsoft.com/office/drawing/2014/main" id="{6900ED7A-F40A-430A-8AA7-454580B3291F}"/>
              </a:ext>
            </a:extLst>
          </p:cNvPr>
          <p:cNvSpPr txBox="1">
            <a:spLocks/>
          </p:cNvSpPr>
          <p:nvPr/>
        </p:nvSpPr>
        <p:spPr>
          <a:xfrm>
            <a:off x="352703" y="1300535"/>
            <a:ext cx="4003274" cy="536330"/>
          </a:xfrm>
          <a:prstGeom prst="rect">
            <a:avLst/>
          </a:prstGeom>
          <a:solidFill>
            <a:srgbClr val="7868AC"/>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winkl" pitchFamily="2" charset="0"/>
                <a:ea typeface="+mj-ea"/>
                <a:cs typeface="+mj-cs"/>
              </a:rPr>
              <a:t>Sharing Thoughts with Others</a:t>
            </a:r>
          </a:p>
        </p:txBody>
      </p:sp>
      <p:pic>
        <p:nvPicPr>
          <p:cNvPr id="10" name="Picture 9">
            <a:extLst>
              <a:ext uri="{FF2B5EF4-FFF2-40B4-BE49-F238E27FC236}">
                <a16:creationId xmlns:a16="http://schemas.microsoft.com/office/drawing/2014/main" id="{25D19A6A-0F8E-44FD-A3C9-9C66C3348C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9293" y="1979655"/>
            <a:ext cx="1913671" cy="1851191"/>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93886" y="4063476"/>
            <a:ext cx="3505244" cy="2127591"/>
          </a:xfrm>
          <a:prstGeom prst="rect">
            <a:avLst/>
          </a:prstGeom>
        </p:spPr>
      </p:pic>
    </p:spTree>
    <p:extLst>
      <p:ext uri="{BB962C8B-B14F-4D97-AF65-F5344CB8AC3E}">
        <p14:creationId xmlns:p14="http://schemas.microsoft.com/office/powerpoint/2010/main" val="35050326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6" grpId="0"/>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CA235E3-CD7E-41E2-A07E-0C0AD6859584}"/>
              </a:ext>
            </a:extLst>
          </p:cNvPr>
          <p:cNvSpPr/>
          <p:nvPr/>
        </p:nvSpPr>
        <p:spPr>
          <a:xfrm>
            <a:off x="755650" y="1951672"/>
            <a:ext cx="7632699"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Writing unhelpful thoughts down is a bit like sharing them with someone else. Although there is no one there to listen and give advice, it does help you to get them out of your head. When you read them back, they often don’t seem quite as bad and you can sometimes see a way to turn them into more helpful thoughts.</a:t>
            </a:r>
          </a:p>
        </p:txBody>
      </p:sp>
      <p:pic>
        <p:nvPicPr>
          <p:cNvPr id="5" name="Picture 4">
            <a:extLst>
              <a:ext uri="{FF2B5EF4-FFF2-40B4-BE49-F238E27FC236}">
                <a16:creationId xmlns:a16="http://schemas.microsoft.com/office/drawing/2014/main" id="{84035C34-20FD-47B9-90FC-ED7C48EF35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69051"/>
            <a:ext cx="6588224" cy="3353501"/>
          </a:xfrm>
          <a:prstGeom prst="rect">
            <a:avLst/>
          </a:prstGeom>
        </p:spPr>
      </p:pic>
      <p:pic>
        <p:nvPicPr>
          <p:cNvPr id="6" name="Whole Class">
            <a:extLst>
              <a:ext uri="{FF2B5EF4-FFF2-40B4-BE49-F238E27FC236}">
                <a16:creationId xmlns:a16="http://schemas.microsoft.com/office/drawing/2014/main" id="{4DF34D8E-B659-4A97-936B-5C6929CE94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9" name="Title 1">
            <a:extLst>
              <a:ext uri="{FF2B5EF4-FFF2-40B4-BE49-F238E27FC236}">
                <a16:creationId xmlns:a16="http://schemas.microsoft.com/office/drawing/2014/main" id="{7F1455CF-4D26-4E94-B5C6-2070655F838B}"/>
              </a:ext>
            </a:extLst>
          </p:cNvPr>
          <p:cNvSpPr>
            <a:spLocks noGrp="1"/>
          </p:cNvSpPr>
          <p:nvPr>
            <p:ph type="title"/>
          </p:nvPr>
        </p:nvSpPr>
        <p:spPr>
          <a:xfrm>
            <a:off x="467544" y="478895"/>
            <a:ext cx="7344816" cy="994306"/>
          </a:xfrm>
        </p:spPr>
        <p:txBody>
          <a:bodyPr/>
          <a:lstStyle/>
          <a:p>
            <a:r>
              <a:rPr lang="en-GB" sz="3400" dirty="0"/>
              <a:t>Dealing With Unhelpful Thoughts</a:t>
            </a:r>
          </a:p>
        </p:txBody>
      </p:sp>
      <p:sp>
        <p:nvSpPr>
          <p:cNvPr id="2" name="Back">
            <a:hlinkClick r:id="rId4" action="ppaction://hlinksldjump"/>
            <a:extLst>
              <a:ext uri="{FF2B5EF4-FFF2-40B4-BE49-F238E27FC236}">
                <a16:creationId xmlns:a16="http://schemas.microsoft.com/office/drawing/2014/main" id="{4EB0B6E5-47E1-4DF8-B5A1-74ED9669FE60}"/>
              </a:ext>
            </a:extLst>
          </p:cNvPr>
          <p:cNvSpPr/>
          <p:nvPr/>
        </p:nvSpPr>
        <p:spPr>
          <a:xfrm>
            <a:off x="187871" y="188640"/>
            <a:ext cx="927745" cy="527609"/>
          </a:xfrm>
          <a:prstGeom prst="roundRect">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winkl"/>
                <a:ea typeface="+mn-ea"/>
                <a:cs typeface="+mn-cs"/>
              </a:rPr>
              <a:t>Back</a:t>
            </a:r>
          </a:p>
        </p:txBody>
      </p:sp>
      <p:sp>
        <p:nvSpPr>
          <p:cNvPr id="10" name="Title 1">
            <a:extLst>
              <a:ext uri="{FF2B5EF4-FFF2-40B4-BE49-F238E27FC236}">
                <a16:creationId xmlns:a16="http://schemas.microsoft.com/office/drawing/2014/main" id="{6059B93B-6A0C-4DBA-A0D7-A8A452CF697D}"/>
              </a:ext>
            </a:extLst>
          </p:cNvPr>
          <p:cNvSpPr txBox="1">
            <a:spLocks/>
          </p:cNvSpPr>
          <p:nvPr/>
        </p:nvSpPr>
        <p:spPr>
          <a:xfrm>
            <a:off x="352703" y="1300535"/>
            <a:ext cx="4003274" cy="536330"/>
          </a:xfrm>
          <a:prstGeom prst="rect">
            <a:avLst/>
          </a:prstGeom>
          <a:solidFill>
            <a:srgbClr val="7868AC"/>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winkl" pitchFamily="2" charset="0"/>
                <a:ea typeface="+mj-ea"/>
                <a:cs typeface="+mj-cs"/>
              </a:rPr>
              <a:t>Keeping a Thought Journal</a:t>
            </a:r>
          </a:p>
        </p:txBody>
      </p:sp>
    </p:spTree>
    <p:extLst>
      <p:ext uri="{BB962C8B-B14F-4D97-AF65-F5344CB8AC3E}">
        <p14:creationId xmlns:p14="http://schemas.microsoft.com/office/powerpoint/2010/main" val="32042947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C70A1B6-D15F-4CD1-970F-6DA7BA90E09E}"/>
              </a:ext>
            </a:extLst>
          </p:cNvPr>
          <p:cNvSpPr/>
          <p:nvPr/>
        </p:nvSpPr>
        <p:spPr>
          <a:xfrm>
            <a:off x="0" y="3555737"/>
            <a:ext cx="6444208" cy="1451251"/>
          </a:xfrm>
          <a:prstGeom prst="rect">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3" name="Rectangle 2">
            <a:extLst>
              <a:ext uri="{FF2B5EF4-FFF2-40B4-BE49-F238E27FC236}">
                <a16:creationId xmlns:a16="http://schemas.microsoft.com/office/drawing/2014/main" id="{6F19790D-C686-494F-AB4D-8C6C78A26EB3}"/>
              </a:ext>
            </a:extLst>
          </p:cNvPr>
          <p:cNvSpPr/>
          <p:nvPr/>
        </p:nvSpPr>
        <p:spPr>
          <a:xfrm>
            <a:off x="720080" y="2016472"/>
            <a:ext cx="4572000" cy="369331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Even if you are on your own, with no worry dolls and nowhere to write your unhelpful thoughts down, you can learn to identify your negative thoughts and talk back to them.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Twink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You could maybe give your negative voice a name and imagine you are giving them the sort of advice you would give a friend if they shared these thoughts with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Twink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Remember, you don’t have to talk out loud – the thoughts are inside your head!</a:t>
            </a:r>
          </a:p>
        </p:txBody>
      </p:sp>
      <p:pic>
        <p:nvPicPr>
          <p:cNvPr id="7" name="Whole Class">
            <a:extLst>
              <a:ext uri="{FF2B5EF4-FFF2-40B4-BE49-F238E27FC236}">
                <a16:creationId xmlns:a16="http://schemas.microsoft.com/office/drawing/2014/main" id="{B553DAC8-DAA6-4459-91B7-BED1542454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11" name="Title 1">
            <a:extLst>
              <a:ext uri="{FF2B5EF4-FFF2-40B4-BE49-F238E27FC236}">
                <a16:creationId xmlns:a16="http://schemas.microsoft.com/office/drawing/2014/main" id="{E19F81C0-9A0A-461D-B0B6-22C102225BD0}"/>
              </a:ext>
            </a:extLst>
          </p:cNvPr>
          <p:cNvSpPr>
            <a:spLocks noGrp="1"/>
          </p:cNvSpPr>
          <p:nvPr>
            <p:ph type="title"/>
          </p:nvPr>
        </p:nvSpPr>
        <p:spPr>
          <a:xfrm>
            <a:off x="467544" y="478895"/>
            <a:ext cx="7344816" cy="994306"/>
          </a:xfrm>
        </p:spPr>
        <p:txBody>
          <a:bodyPr/>
          <a:lstStyle/>
          <a:p>
            <a:r>
              <a:rPr lang="en-GB" sz="3400" dirty="0"/>
              <a:t>Dealing With Unhelpful Thoughts</a:t>
            </a:r>
          </a:p>
        </p:txBody>
      </p:sp>
      <p:sp>
        <p:nvSpPr>
          <p:cNvPr id="2" name="Back">
            <a:hlinkClick r:id="rId3" action="ppaction://hlinksldjump"/>
            <a:extLst>
              <a:ext uri="{FF2B5EF4-FFF2-40B4-BE49-F238E27FC236}">
                <a16:creationId xmlns:a16="http://schemas.microsoft.com/office/drawing/2014/main" id="{146723F8-DF8C-4721-A40E-C1198A9AD219}"/>
              </a:ext>
            </a:extLst>
          </p:cNvPr>
          <p:cNvSpPr/>
          <p:nvPr/>
        </p:nvSpPr>
        <p:spPr>
          <a:xfrm>
            <a:off x="187871" y="188640"/>
            <a:ext cx="927745" cy="527609"/>
          </a:xfrm>
          <a:prstGeom prst="roundRect">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winkl"/>
                <a:ea typeface="+mn-ea"/>
                <a:cs typeface="+mn-cs"/>
              </a:rPr>
              <a:t>Back</a:t>
            </a:r>
          </a:p>
        </p:txBody>
      </p:sp>
      <p:sp>
        <p:nvSpPr>
          <p:cNvPr id="12" name="Title 1">
            <a:extLst>
              <a:ext uri="{FF2B5EF4-FFF2-40B4-BE49-F238E27FC236}">
                <a16:creationId xmlns:a16="http://schemas.microsoft.com/office/drawing/2014/main" id="{3F77EA09-366D-4BF1-BE9F-65808BE5BB94}"/>
              </a:ext>
            </a:extLst>
          </p:cNvPr>
          <p:cNvSpPr txBox="1">
            <a:spLocks/>
          </p:cNvSpPr>
          <p:nvPr/>
        </p:nvSpPr>
        <p:spPr>
          <a:xfrm>
            <a:off x="352702" y="1300535"/>
            <a:ext cx="4291305" cy="536330"/>
          </a:xfrm>
          <a:prstGeom prst="rect">
            <a:avLst/>
          </a:prstGeom>
          <a:solidFill>
            <a:srgbClr val="7868AC"/>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winkl" pitchFamily="2" charset="0"/>
                <a:ea typeface="+mj-ea"/>
                <a:cs typeface="+mj-cs"/>
              </a:rPr>
              <a:t>Talking Back to Unhelpful Thoughts</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9921" y="1916833"/>
            <a:ext cx="3268876" cy="3960440"/>
          </a:xfrm>
          <a:prstGeom prst="rect">
            <a:avLst/>
          </a:prstGeom>
        </p:spPr>
      </p:pic>
    </p:spTree>
    <p:extLst>
      <p:ext uri="{BB962C8B-B14F-4D97-AF65-F5344CB8AC3E}">
        <p14:creationId xmlns:p14="http://schemas.microsoft.com/office/powerpoint/2010/main" val="248398859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500"/>
                            </p:stCondLst>
                            <p:childTnLst>
                              <p:par>
                                <p:cTn id="19" presetID="22" presetClass="entr" presetSubtype="2"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9A1202-B0B1-42D9-AF8B-597017EB74CF}"/>
              </a:ext>
            </a:extLst>
          </p:cNvPr>
          <p:cNvSpPr/>
          <p:nvPr/>
        </p:nvSpPr>
        <p:spPr>
          <a:xfrm>
            <a:off x="755650" y="3052717"/>
            <a:ext cx="7632700" cy="1024355"/>
          </a:xfrm>
          <a:prstGeom prst="rect">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72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 ‘I am so stupid. I bet I am the only one who doesn’t understand this. I can’t ask the teacher because everyone will laugh at me.’</a:t>
            </a:r>
          </a:p>
        </p:txBody>
      </p:sp>
      <p:sp>
        <p:nvSpPr>
          <p:cNvPr id="3" name="Rectangle 2">
            <a:extLst>
              <a:ext uri="{FF2B5EF4-FFF2-40B4-BE49-F238E27FC236}">
                <a16:creationId xmlns:a16="http://schemas.microsoft.com/office/drawing/2014/main" id="{5C9278BA-2EB1-4E50-B673-ACF7C42732AF}"/>
              </a:ext>
            </a:extLst>
          </p:cNvPr>
          <p:cNvSpPr/>
          <p:nvPr/>
        </p:nvSpPr>
        <p:spPr>
          <a:xfrm>
            <a:off x="755650" y="1936820"/>
            <a:ext cx="763270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Negative thoughts can be very powerful and we tend to believe they are true, even if we have no real proof.</a:t>
            </a:r>
          </a:p>
        </p:txBody>
      </p:sp>
      <p:sp>
        <p:nvSpPr>
          <p:cNvPr id="4" name="Rectangle 3">
            <a:extLst>
              <a:ext uri="{FF2B5EF4-FFF2-40B4-BE49-F238E27FC236}">
                <a16:creationId xmlns:a16="http://schemas.microsoft.com/office/drawing/2014/main" id="{EA3C96B2-D846-4B1B-AA44-C3B547A370F9}"/>
              </a:ext>
            </a:extLst>
          </p:cNvPr>
          <p:cNvSpPr/>
          <p:nvPr/>
        </p:nvSpPr>
        <p:spPr>
          <a:xfrm>
            <a:off x="755650" y="2613117"/>
            <a:ext cx="246413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We might be thinking,</a:t>
            </a:r>
          </a:p>
        </p:txBody>
      </p:sp>
      <p:sp>
        <p:nvSpPr>
          <p:cNvPr id="7" name="Rectangle 6">
            <a:extLst>
              <a:ext uri="{FF2B5EF4-FFF2-40B4-BE49-F238E27FC236}">
                <a16:creationId xmlns:a16="http://schemas.microsoft.com/office/drawing/2014/main" id="{2CBA8D67-A137-41EE-8AB7-B52D83824E02}"/>
              </a:ext>
            </a:extLst>
          </p:cNvPr>
          <p:cNvSpPr/>
          <p:nvPr/>
        </p:nvSpPr>
        <p:spPr>
          <a:xfrm>
            <a:off x="827584" y="4266962"/>
            <a:ext cx="4824536"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But that doesn’t make it true. Our thoughts come from within us and we all think differently. We all have different personalities and different opinions. Some people are more positive thinkers than others.</a:t>
            </a:r>
          </a:p>
        </p:txBody>
      </p:sp>
      <p:pic>
        <p:nvPicPr>
          <p:cNvPr id="13" name="Picture 12">
            <a:extLst>
              <a:ext uri="{FF2B5EF4-FFF2-40B4-BE49-F238E27FC236}">
                <a16:creationId xmlns:a16="http://schemas.microsoft.com/office/drawing/2014/main" id="{6DB3AA37-FCFC-449F-8A56-16A7CB507EC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601"/>
          <a:stretch/>
        </p:blipFill>
        <p:spPr>
          <a:xfrm>
            <a:off x="5508104" y="2462354"/>
            <a:ext cx="3027173" cy="4280007"/>
          </a:xfrm>
          <a:prstGeom prst="rect">
            <a:avLst/>
          </a:prstGeom>
        </p:spPr>
      </p:pic>
      <p:pic>
        <p:nvPicPr>
          <p:cNvPr id="14" name="Whole Class">
            <a:extLst>
              <a:ext uri="{FF2B5EF4-FFF2-40B4-BE49-F238E27FC236}">
                <a16:creationId xmlns:a16="http://schemas.microsoft.com/office/drawing/2014/main" id="{C6E9E13F-9FB2-4105-BA5B-72F7C0737F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15" name="Title 1">
            <a:extLst>
              <a:ext uri="{FF2B5EF4-FFF2-40B4-BE49-F238E27FC236}">
                <a16:creationId xmlns:a16="http://schemas.microsoft.com/office/drawing/2014/main" id="{E79DA4BB-CED6-4525-9A51-B87A0204DBA2}"/>
              </a:ext>
            </a:extLst>
          </p:cNvPr>
          <p:cNvSpPr txBox="1">
            <a:spLocks/>
          </p:cNvSpPr>
          <p:nvPr/>
        </p:nvSpPr>
        <p:spPr>
          <a:xfrm>
            <a:off x="467544" y="478895"/>
            <a:ext cx="7344816"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400" b="1" i="0" u="none" strike="noStrike" kern="1200" cap="none" spc="0" normalizeH="0" baseline="0" noProof="0">
                <a:ln>
                  <a:noFill/>
                </a:ln>
                <a:solidFill>
                  <a:srgbClr val="1C1C1C"/>
                </a:solidFill>
                <a:effectLst/>
                <a:uLnTx/>
                <a:uFillTx/>
                <a:latin typeface="Twinkl" pitchFamily="2" charset="0"/>
                <a:ea typeface="+mj-ea"/>
                <a:cs typeface="+mj-cs"/>
              </a:rPr>
              <a:t>Dealing With Unhelpful Thoughts</a:t>
            </a:r>
            <a:endParaRPr kumimoji="0" lang="en-GB" sz="3400" b="1" i="0" u="none" strike="noStrike" kern="1200" cap="none" spc="0" normalizeH="0" baseline="0" noProof="0" dirty="0">
              <a:ln>
                <a:noFill/>
              </a:ln>
              <a:solidFill>
                <a:srgbClr val="1C1C1C"/>
              </a:solidFill>
              <a:effectLst/>
              <a:uLnTx/>
              <a:uFillTx/>
              <a:latin typeface="Twinkl" pitchFamily="2" charset="0"/>
              <a:ea typeface="+mj-ea"/>
              <a:cs typeface="+mj-cs"/>
            </a:endParaRPr>
          </a:p>
        </p:txBody>
      </p:sp>
      <p:sp>
        <p:nvSpPr>
          <p:cNvPr id="2" name="Back">
            <a:hlinkClick r:id="rId4" action="ppaction://hlinksldjump"/>
            <a:extLst>
              <a:ext uri="{FF2B5EF4-FFF2-40B4-BE49-F238E27FC236}">
                <a16:creationId xmlns:a16="http://schemas.microsoft.com/office/drawing/2014/main" id="{814914F4-EC65-4FE3-B414-8FB902456F24}"/>
              </a:ext>
            </a:extLst>
          </p:cNvPr>
          <p:cNvSpPr/>
          <p:nvPr/>
        </p:nvSpPr>
        <p:spPr>
          <a:xfrm>
            <a:off x="187871" y="188640"/>
            <a:ext cx="927745" cy="527609"/>
          </a:xfrm>
          <a:prstGeom prst="roundRect">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winkl"/>
                <a:ea typeface="+mn-ea"/>
                <a:cs typeface="+mn-cs"/>
              </a:rPr>
              <a:t>Back</a:t>
            </a:r>
          </a:p>
        </p:txBody>
      </p:sp>
      <p:sp>
        <p:nvSpPr>
          <p:cNvPr id="16" name="Title 1">
            <a:extLst>
              <a:ext uri="{FF2B5EF4-FFF2-40B4-BE49-F238E27FC236}">
                <a16:creationId xmlns:a16="http://schemas.microsoft.com/office/drawing/2014/main" id="{DD785C8E-201A-4351-8998-4D58917455CC}"/>
              </a:ext>
            </a:extLst>
          </p:cNvPr>
          <p:cNvSpPr txBox="1">
            <a:spLocks/>
          </p:cNvSpPr>
          <p:nvPr/>
        </p:nvSpPr>
        <p:spPr>
          <a:xfrm>
            <a:off x="352703" y="1300535"/>
            <a:ext cx="3067170" cy="536330"/>
          </a:xfrm>
          <a:prstGeom prst="rect">
            <a:avLst/>
          </a:prstGeom>
          <a:solidFill>
            <a:srgbClr val="7868AC"/>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winkl" pitchFamily="2" charset="0"/>
                <a:ea typeface="+mj-ea"/>
                <a:cs typeface="+mj-cs"/>
              </a:rPr>
              <a:t>Thoughts Are Not Facts!</a:t>
            </a:r>
          </a:p>
        </p:txBody>
      </p:sp>
      <p:pic>
        <p:nvPicPr>
          <p:cNvPr id="9" name="Picture 8" descr="A person posing for the camera&#10;&#10;Description automatically generated">
            <a:extLst>
              <a:ext uri="{FF2B5EF4-FFF2-40B4-BE49-F238E27FC236}">
                <a16:creationId xmlns:a16="http://schemas.microsoft.com/office/drawing/2014/main" id="{22FDE3D0-A5E3-45FD-B69E-00A718AA6B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3323" y="2492896"/>
            <a:ext cx="1437858" cy="4218925"/>
          </a:xfrm>
          <a:prstGeom prst="rect">
            <a:avLst/>
          </a:prstGeom>
        </p:spPr>
      </p:pic>
      <p:sp>
        <p:nvSpPr>
          <p:cNvPr id="12" name="Rectangle: Rounded Corners 11">
            <a:extLst>
              <a:ext uri="{FF2B5EF4-FFF2-40B4-BE49-F238E27FC236}">
                <a16:creationId xmlns:a16="http://schemas.microsoft.com/office/drawing/2014/main" id="{17121A69-86F6-460A-ABBC-6D7E283F8CBB}"/>
              </a:ext>
            </a:extLst>
          </p:cNvPr>
          <p:cNvSpPr/>
          <p:nvPr/>
        </p:nvSpPr>
        <p:spPr>
          <a:xfrm>
            <a:off x="6228000" y="4864316"/>
            <a:ext cx="2016223" cy="1223665"/>
          </a:xfrm>
          <a:prstGeom prst="roundRect">
            <a:avLst/>
          </a:prstGeom>
          <a:solidFill>
            <a:srgbClr val="F18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winkl"/>
                <a:ea typeface="+mn-ea"/>
                <a:cs typeface="+mn-cs"/>
              </a:rPr>
              <a:t>Remember, thoughts are not facts!</a:t>
            </a:r>
          </a:p>
        </p:txBody>
      </p:sp>
    </p:spTree>
    <p:extLst>
      <p:ext uri="{BB962C8B-B14F-4D97-AF65-F5344CB8AC3E}">
        <p14:creationId xmlns:p14="http://schemas.microsoft.com/office/powerpoint/2010/main" val="3286316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xit" presetSubtype="0" fill="hold" nodeType="withEffect">
                                  <p:stCondLst>
                                    <p:cond delay="0"/>
                                  </p:stCondLst>
                                  <p:childTnLst>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4" grpId="0"/>
      <p:bldP spid="7" grpId="0"/>
      <p:bldP spid="16" grpId="0" animBg="1"/>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021E65-BCD7-4B32-9E47-C9A194E43669}"/>
              </a:ext>
            </a:extLst>
          </p:cNvPr>
          <p:cNvSpPr/>
          <p:nvPr/>
        </p:nvSpPr>
        <p:spPr>
          <a:xfrm>
            <a:off x="1799692" y="4581128"/>
            <a:ext cx="5544616" cy="864096"/>
          </a:xfrm>
          <a:prstGeom prst="rect">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Can you think of anything that might help us have a more positive attitude?</a:t>
            </a:r>
          </a:p>
        </p:txBody>
      </p:sp>
      <p:sp>
        <p:nvSpPr>
          <p:cNvPr id="3" name="Rectangle 2">
            <a:extLst>
              <a:ext uri="{FF2B5EF4-FFF2-40B4-BE49-F238E27FC236}">
                <a16:creationId xmlns:a16="http://schemas.microsoft.com/office/drawing/2014/main" id="{B9CDEE6B-499D-4519-AEE3-09191E1A820F}"/>
              </a:ext>
            </a:extLst>
          </p:cNvPr>
          <p:cNvSpPr/>
          <p:nvPr/>
        </p:nvSpPr>
        <p:spPr>
          <a:xfrm>
            <a:off x="1295636" y="1394384"/>
            <a:ext cx="655272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So, how can we learn to be more positive and not have so many negative thoughts?</a:t>
            </a:r>
          </a:p>
        </p:txBody>
      </p:sp>
      <p:sp>
        <p:nvSpPr>
          <p:cNvPr id="4" name="Rectangle 3">
            <a:extLst>
              <a:ext uri="{FF2B5EF4-FFF2-40B4-BE49-F238E27FC236}">
                <a16:creationId xmlns:a16="http://schemas.microsoft.com/office/drawing/2014/main" id="{86A3CEBC-1630-447A-A3F3-C74B60F6F003}"/>
              </a:ext>
            </a:extLst>
          </p:cNvPr>
          <p:cNvSpPr/>
          <p:nvPr/>
        </p:nvSpPr>
        <p:spPr>
          <a:xfrm>
            <a:off x="1290870" y="2145820"/>
            <a:ext cx="655272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Like anything, if we can get into good habits and if we practise at it, we will get better at doing it.</a:t>
            </a:r>
          </a:p>
        </p:txBody>
      </p:sp>
      <p:sp>
        <p:nvSpPr>
          <p:cNvPr id="5" name="Rectangle 4">
            <a:extLst>
              <a:ext uri="{FF2B5EF4-FFF2-40B4-BE49-F238E27FC236}">
                <a16:creationId xmlns:a16="http://schemas.microsoft.com/office/drawing/2014/main" id="{A293196C-F813-4EF3-BCEE-AF074B51B6CD}"/>
              </a:ext>
            </a:extLst>
          </p:cNvPr>
          <p:cNvSpPr/>
          <p:nvPr/>
        </p:nvSpPr>
        <p:spPr>
          <a:xfrm>
            <a:off x="1292990" y="2932296"/>
            <a:ext cx="655272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We can use the techniques we have just learnt about when negative or unhelpful thoughts pop into our heads. </a:t>
            </a:r>
          </a:p>
        </p:txBody>
      </p:sp>
      <p:sp>
        <p:nvSpPr>
          <p:cNvPr id="6" name="Rectangle 5">
            <a:extLst>
              <a:ext uri="{FF2B5EF4-FFF2-40B4-BE49-F238E27FC236}">
                <a16:creationId xmlns:a16="http://schemas.microsoft.com/office/drawing/2014/main" id="{F559456F-156E-4432-9C4B-47FA34F1A940}"/>
              </a:ext>
            </a:extLst>
          </p:cNvPr>
          <p:cNvSpPr/>
          <p:nvPr/>
        </p:nvSpPr>
        <p:spPr>
          <a:xfrm>
            <a:off x="1389161" y="3718773"/>
            <a:ext cx="635614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There are other things we can do too, to promote a healthy, positive mindset.</a:t>
            </a:r>
          </a:p>
        </p:txBody>
      </p:sp>
      <p:sp>
        <p:nvSpPr>
          <p:cNvPr id="7" name="Rectangle 6">
            <a:extLst>
              <a:ext uri="{FF2B5EF4-FFF2-40B4-BE49-F238E27FC236}">
                <a16:creationId xmlns:a16="http://schemas.microsoft.com/office/drawing/2014/main" id="{513A06EE-271C-4F2B-940D-6D7C1D492004}"/>
              </a:ext>
            </a:extLst>
          </p:cNvPr>
          <p:cNvSpPr/>
          <p:nvPr/>
        </p:nvSpPr>
        <p:spPr>
          <a:xfrm>
            <a:off x="2941682" y="5661248"/>
            <a:ext cx="346601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Let’s take a look at some ideas…</a:t>
            </a:r>
          </a:p>
        </p:txBody>
      </p:sp>
      <p:pic>
        <p:nvPicPr>
          <p:cNvPr id="11" name="Talking Partners">
            <a:extLst>
              <a:ext uri="{FF2B5EF4-FFF2-40B4-BE49-F238E27FC236}">
                <a16:creationId xmlns:a16="http://schemas.microsoft.com/office/drawing/2014/main" id="{939FDFC6-7357-4A54-9F4E-26946DBE5C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352" y="544048"/>
            <a:ext cx="864000" cy="864000"/>
          </a:xfrm>
          <a:prstGeom prst="rect">
            <a:avLst/>
          </a:prstGeom>
        </p:spPr>
      </p:pic>
      <p:sp>
        <p:nvSpPr>
          <p:cNvPr id="13" name="Title 1">
            <a:extLst>
              <a:ext uri="{FF2B5EF4-FFF2-40B4-BE49-F238E27FC236}">
                <a16:creationId xmlns:a16="http://schemas.microsoft.com/office/drawing/2014/main" id="{681C97D6-D17D-4EF1-A6FF-6BE108CB583F}"/>
              </a:ext>
            </a:extLst>
          </p:cNvPr>
          <p:cNvSpPr txBox="1">
            <a:spLocks/>
          </p:cNvSpPr>
          <p:nvPr/>
        </p:nvSpPr>
        <p:spPr>
          <a:xfrm>
            <a:off x="395536" y="478895"/>
            <a:ext cx="7355161"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60" normalizeH="0" baseline="0" noProof="0">
                <a:ln>
                  <a:noFill/>
                </a:ln>
                <a:solidFill>
                  <a:srgbClr val="1C1C1C"/>
                </a:solidFill>
                <a:effectLst/>
                <a:uLnTx/>
                <a:uFillTx/>
                <a:latin typeface="Twinkl" pitchFamily="2" charset="0"/>
                <a:ea typeface="+mj-ea"/>
                <a:cs typeface="+mj-cs"/>
              </a:rPr>
              <a:t>Developing a Positive Mental Attitude</a:t>
            </a:r>
            <a:endParaRPr kumimoji="0" lang="en-GB" sz="3200" b="1" i="0" u="none" strike="noStrike" kern="1200" cap="none" spc="-60" normalizeH="0" baseline="0" noProof="0" dirty="0">
              <a:ln>
                <a:noFill/>
              </a:ln>
              <a:solidFill>
                <a:srgbClr val="1C1C1C"/>
              </a:solidFill>
              <a:effectLst/>
              <a:uLnTx/>
              <a:uFillTx/>
              <a:latin typeface="Twinkl" pitchFamily="2" charset="0"/>
              <a:ea typeface="+mj-ea"/>
              <a:cs typeface="+mj-cs"/>
            </a:endParaRPr>
          </a:p>
        </p:txBody>
      </p:sp>
    </p:spTree>
    <p:extLst>
      <p:ext uri="{BB962C8B-B14F-4D97-AF65-F5344CB8AC3E}">
        <p14:creationId xmlns:p14="http://schemas.microsoft.com/office/powerpoint/2010/main" val="233788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4" grpId="0"/>
      <p:bldP spid="5" grpId="0"/>
      <p:bldP spid="6"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4DEADB-D25C-4A10-868D-82ED43EFB803}"/>
              </a:ext>
            </a:extLst>
          </p:cNvPr>
          <p:cNvSpPr/>
          <p:nvPr/>
        </p:nvSpPr>
        <p:spPr>
          <a:xfrm>
            <a:off x="962724" y="1836865"/>
            <a:ext cx="6417588" cy="2169825"/>
          </a:xfrm>
          <a:prstGeom prst="rect">
            <a:avLst/>
          </a:prstGeom>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Eat healthily – good food improves your mood!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Get plenty of exercise – exercise makes your brain release feel-good chemicals called endorphins.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Get enough sleep – it’s hard to stay positive when you’re tired and grouchy!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Drink enough water – when our body is dehydrated, it can affect our mood in a negative way.</a:t>
            </a:r>
          </a:p>
        </p:txBody>
      </p:sp>
      <p:pic>
        <p:nvPicPr>
          <p:cNvPr id="5" name="Picture 4">
            <a:extLst>
              <a:ext uri="{FF2B5EF4-FFF2-40B4-BE49-F238E27FC236}">
                <a16:creationId xmlns:a16="http://schemas.microsoft.com/office/drawing/2014/main" id="{ABDD5A74-BF2E-4158-A23A-CCFFA7D784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492"/>
          <a:stretch/>
        </p:blipFill>
        <p:spPr>
          <a:xfrm>
            <a:off x="123770" y="4317519"/>
            <a:ext cx="2278532" cy="2546866"/>
          </a:xfrm>
          <a:prstGeom prst="rect">
            <a:avLst/>
          </a:prstGeom>
        </p:spPr>
      </p:pic>
      <p:pic>
        <p:nvPicPr>
          <p:cNvPr id="7" name="Picture 6">
            <a:extLst>
              <a:ext uri="{FF2B5EF4-FFF2-40B4-BE49-F238E27FC236}">
                <a16:creationId xmlns:a16="http://schemas.microsoft.com/office/drawing/2014/main" id="{D280193F-9B3D-4073-8A2A-DFCF92D568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3183" y="1916832"/>
            <a:ext cx="2490334" cy="3757705"/>
          </a:xfrm>
          <a:prstGeom prst="rect">
            <a:avLst/>
          </a:prstGeom>
        </p:spPr>
      </p:pic>
      <p:pic>
        <p:nvPicPr>
          <p:cNvPr id="9" name="Picture 8">
            <a:extLst>
              <a:ext uri="{FF2B5EF4-FFF2-40B4-BE49-F238E27FC236}">
                <a16:creationId xmlns:a16="http://schemas.microsoft.com/office/drawing/2014/main" id="{D8577F29-8B80-47ED-9A85-33F7D0D1DD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2889" y="4057796"/>
            <a:ext cx="3617472" cy="2063628"/>
          </a:xfrm>
          <a:prstGeom prst="rect">
            <a:avLst/>
          </a:prstGeom>
        </p:spPr>
      </p:pic>
      <p:pic>
        <p:nvPicPr>
          <p:cNvPr id="11" name="Picture 10">
            <a:extLst>
              <a:ext uri="{FF2B5EF4-FFF2-40B4-BE49-F238E27FC236}">
                <a16:creationId xmlns:a16="http://schemas.microsoft.com/office/drawing/2014/main" id="{9F281A04-B30C-464E-B497-F73C075894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4128" y="5201083"/>
            <a:ext cx="2088232" cy="1663302"/>
          </a:xfrm>
          <a:prstGeom prst="rect">
            <a:avLst/>
          </a:prstGeom>
        </p:spPr>
      </p:pic>
      <p:pic>
        <p:nvPicPr>
          <p:cNvPr id="12" name="Whole Class">
            <a:extLst>
              <a:ext uri="{FF2B5EF4-FFF2-40B4-BE49-F238E27FC236}">
                <a16:creationId xmlns:a16="http://schemas.microsoft.com/office/drawing/2014/main" id="{BE1CD911-D361-44AE-9877-F605817F57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10" name="Title 1">
            <a:extLst>
              <a:ext uri="{FF2B5EF4-FFF2-40B4-BE49-F238E27FC236}">
                <a16:creationId xmlns:a16="http://schemas.microsoft.com/office/drawing/2014/main" id="{54060719-4884-443F-81D7-E1AC1DF6A473}"/>
              </a:ext>
            </a:extLst>
          </p:cNvPr>
          <p:cNvSpPr txBox="1">
            <a:spLocks/>
          </p:cNvSpPr>
          <p:nvPr/>
        </p:nvSpPr>
        <p:spPr>
          <a:xfrm>
            <a:off x="352703" y="1300535"/>
            <a:ext cx="2720830" cy="536330"/>
          </a:xfrm>
          <a:prstGeom prst="rect">
            <a:avLst/>
          </a:prstGeom>
          <a:solidFill>
            <a:srgbClr val="7868AC"/>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winkl" pitchFamily="2" charset="0"/>
                <a:ea typeface="+mj-ea"/>
                <a:cs typeface="+mj-cs"/>
              </a:rPr>
              <a:t>Look After Your Body</a:t>
            </a:r>
          </a:p>
        </p:txBody>
      </p:sp>
      <p:sp>
        <p:nvSpPr>
          <p:cNvPr id="13" name="Title 1">
            <a:extLst>
              <a:ext uri="{FF2B5EF4-FFF2-40B4-BE49-F238E27FC236}">
                <a16:creationId xmlns:a16="http://schemas.microsoft.com/office/drawing/2014/main" id="{E7260106-2981-446D-9D8B-605A13C667C7}"/>
              </a:ext>
            </a:extLst>
          </p:cNvPr>
          <p:cNvSpPr>
            <a:spLocks noGrp="1"/>
          </p:cNvSpPr>
          <p:nvPr>
            <p:ph type="title"/>
          </p:nvPr>
        </p:nvSpPr>
        <p:spPr>
          <a:xfrm>
            <a:off x="395536" y="478895"/>
            <a:ext cx="7355161" cy="994306"/>
          </a:xfrm>
        </p:spPr>
        <p:txBody>
          <a:bodyPr/>
          <a:lstStyle/>
          <a:p>
            <a:r>
              <a:rPr lang="en-GB" sz="3200" spc="-60" dirty="0"/>
              <a:t>Developing a Positive Mental Attitude</a:t>
            </a:r>
          </a:p>
        </p:txBody>
      </p:sp>
    </p:spTree>
    <p:extLst>
      <p:ext uri="{BB962C8B-B14F-4D97-AF65-F5344CB8AC3E}">
        <p14:creationId xmlns:p14="http://schemas.microsoft.com/office/powerpoint/2010/main" val="126239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500"/>
                                        <p:tgtEl>
                                          <p:spTgt spid="3">
                                            <p:txEl>
                                              <p:pRg st="3" end="3"/>
                                            </p:txEl>
                                          </p:spTgt>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498384-118B-494E-9F4C-0749A4B8B40B}"/>
              </a:ext>
            </a:extLst>
          </p:cNvPr>
          <p:cNvSpPr/>
          <p:nvPr/>
        </p:nvSpPr>
        <p:spPr>
          <a:xfrm>
            <a:off x="755650" y="1898609"/>
            <a:ext cx="763277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Doing the things you love doing can really help you to keep a positive mental attitude.</a:t>
            </a:r>
          </a:p>
        </p:txBody>
      </p:sp>
      <p:sp>
        <p:nvSpPr>
          <p:cNvPr id="4" name="Rectangle 3">
            <a:extLst>
              <a:ext uri="{FF2B5EF4-FFF2-40B4-BE49-F238E27FC236}">
                <a16:creationId xmlns:a16="http://schemas.microsoft.com/office/drawing/2014/main" id="{19F85E5B-FF8A-4929-AFFA-DB92365E9A30}"/>
              </a:ext>
            </a:extLst>
          </p:cNvPr>
          <p:cNvSpPr/>
          <p:nvPr/>
        </p:nvSpPr>
        <p:spPr>
          <a:xfrm>
            <a:off x="2699792" y="2494637"/>
            <a:ext cx="568863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Maybe you have a favourite sport, a hobby or a pet to play with?</a:t>
            </a:r>
          </a:p>
        </p:txBody>
      </p:sp>
      <p:sp>
        <p:nvSpPr>
          <p:cNvPr id="5" name="Rectangle 4">
            <a:extLst>
              <a:ext uri="{FF2B5EF4-FFF2-40B4-BE49-F238E27FC236}">
                <a16:creationId xmlns:a16="http://schemas.microsoft.com/office/drawing/2014/main" id="{2E3656D1-DC2A-4330-8E4F-FDB307A7FE7B}"/>
              </a:ext>
            </a:extLst>
          </p:cNvPr>
          <p:cNvSpPr/>
          <p:nvPr/>
        </p:nvSpPr>
        <p:spPr>
          <a:xfrm>
            <a:off x="2699792" y="3142709"/>
            <a:ext cx="367240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Maybe you love being with your friends or family?</a:t>
            </a:r>
          </a:p>
        </p:txBody>
      </p:sp>
      <p:sp>
        <p:nvSpPr>
          <p:cNvPr id="6" name="Rectangle 5">
            <a:extLst>
              <a:ext uri="{FF2B5EF4-FFF2-40B4-BE49-F238E27FC236}">
                <a16:creationId xmlns:a16="http://schemas.microsoft.com/office/drawing/2014/main" id="{7509ECF9-9842-40BE-BC53-1E5B7B5DCF26}"/>
              </a:ext>
            </a:extLst>
          </p:cNvPr>
          <p:cNvSpPr/>
          <p:nvPr/>
        </p:nvSpPr>
        <p:spPr>
          <a:xfrm>
            <a:off x="2699792" y="3790781"/>
            <a:ext cx="410445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Maybe you love to get stuck into a good book or watch a favourite film?</a:t>
            </a:r>
          </a:p>
        </p:txBody>
      </p:sp>
      <p:pic>
        <p:nvPicPr>
          <p:cNvPr id="8" name="Picture 7">
            <a:extLst>
              <a:ext uri="{FF2B5EF4-FFF2-40B4-BE49-F238E27FC236}">
                <a16:creationId xmlns:a16="http://schemas.microsoft.com/office/drawing/2014/main" id="{8504AFEB-5208-4F27-94F3-FECF9B505A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2280" y="3171573"/>
            <a:ext cx="2392378" cy="2243300"/>
          </a:xfrm>
          <a:prstGeom prst="rect">
            <a:avLst/>
          </a:prstGeom>
        </p:spPr>
      </p:pic>
      <p:pic>
        <p:nvPicPr>
          <p:cNvPr id="10" name="Picture 9">
            <a:extLst>
              <a:ext uri="{FF2B5EF4-FFF2-40B4-BE49-F238E27FC236}">
                <a16:creationId xmlns:a16="http://schemas.microsoft.com/office/drawing/2014/main" id="{713D7A08-A887-47D8-B128-51E30B9815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78" t="18876" r="4950" b="2387"/>
          <a:stretch/>
        </p:blipFill>
        <p:spPr>
          <a:xfrm>
            <a:off x="2463722" y="4362874"/>
            <a:ext cx="4104456" cy="2501028"/>
          </a:xfrm>
          <a:prstGeom prst="rect">
            <a:avLst/>
          </a:prstGeom>
        </p:spPr>
      </p:pic>
      <p:pic>
        <p:nvPicPr>
          <p:cNvPr id="12" name="Picture 11">
            <a:extLst>
              <a:ext uri="{FF2B5EF4-FFF2-40B4-BE49-F238E27FC236}">
                <a16:creationId xmlns:a16="http://schemas.microsoft.com/office/drawing/2014/main" id="{FE3346E6-920E-4476-87F4-81DBA0E555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47" y="2678323"/>
            <a:ext cx="2547877" cy="3700782"/>
          </a:xfrm>
          <a:prstGeom prst="rect">
            <a:avLst/>
          </a:prstGeom>
        </p:spPr>
      </p:pic>
      <p:pic>
        <p:nvPicPr>
          <p:cNvPr id="13" name="Whole Class">
            <a:extLst>
              <a:ext uri="{FF2B5EF4-FFF2-40B4-BE49-F238E27FC236}">
                <a16:creationId xmlns:a16="http://schemas.microsoft.com/office/drawing/2014/main" id="{1C9E2967-F282-4EF4-B7AB-96CD7BB284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11" name="Title 1">
            <a:extLst>
              <a:ext uri="{FF2B5EF4-FFF2-40B4-BE49-F238E27FC236}">
                <a16:creationId xmlns:a16="http://schemas.microsoft.com/office/drawing/2014/main" id="{3E64C1FF-C44D-4C8D-9119-AA2488AEFB62}"/>
              </a:ext>
            </a:extLst>
          </p:cNvPr>
          <p:cNvSpPr txBox="1">
            <a:spLocks/>
          </p:cNvSpPr>
          <p:nvPr/>
        </p:nvSpPr>
        <p:spPr>
          <a:xfrm>
            <a:off x="352702" y="1300535"/>
            <a:ext cx="2995161" cy="536330"/>
          </a:xfrm>
          <a:prstGeom prst="rect">
            <a:avLst/>
          </a:prstGeom>
          <a:solidFill>
            <a:srgbClr val="7868AC"/>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winkl" pitchFamily="2" charset="0"/>
                <a:ea typeface="+mj-ea"/>
                <a:cs typeface="+mj-cs"/>
              </a:rPr>
              <a:t>Do the Things You Love</a:t>
            </a:r>
          </a:p>
        </p:txBody>
      </p:sp>
      <p:sp>
        <p:nvSpPr>
          <p:cNvPr id="17" name="Title 1">
            <a:extLst>
              <a:ext uri="{FF2B5EF4-FFF2-40B4-BE49-F238E27FC236}">
                <a16:creationId xmlns:a16="http://schemas.microsoft.com/office/drawing/2014/main" id="{7E2F44CC-DB4C-45DA-8DAF-9DABBADC387F}"/>
              </a:ext>
            </a:extLst>
          </p:cNvPr>
          <p:cNvSpPr>
            <a:spLocks noGrp="1"/>
          </p:cNvSpPr>
          <p:nvPr>
            <p:ph type="title"/>
          </p:nvPr>
        </p:nvSpPr>
        <p:spPr>
          <a:xfrm>
            <a:off x="395536" y="478895"/>
            <a:ext cx="7355161" cy="994306"/>
          </a:xfrm>
        </p:spPr>
        <p:txBody>
          <a:bodyPr/>
          <a:lstStyle/>
          <a:p>
            <a:r>
              <a:rPr lang="en-GB" sz="3200" spc="-60" dirty="0"/>
              <a:t>Developing a Positive Mental Attitude</a:t>
            </a:r>
          </a:p>
        </p:txBody>
      </p:sp>
    </p:spTree>
    <p:extLst>
      <p:ext uri="{BB962C8B-B14F-4D97-AF65-F5344CB8AC3E}">
        <p14:creationId xmlns:p14="http://schemas.microsoft.com/office/powerpoint/2010/main" val="358643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par>
                                <p:cTn id="34" presetID="10"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2C74E7B-2593-403A-8A5B-655750525A28}"/>
              </a:ext>
            </a:extLst>
          </p:cNvPr>
          <p:cNvSpPr/>
          <p:nvPr/>
        </p:nvSpPr>
        <p:spPr>
          <a:xfrm>
            <a:off x="695596" y="2251626"/>
            <a:ext cx="3876404" cy="576064"/>
          </a:xfrm>
          <a:prstGeom prst="rect">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3" name="Rectangle 2">
            <a:extLst>
              <a:ext uri="{FF2B5EF4-FFF2-40B4-BE49-F238E27FC236}">
                <a16:creationId xmlns:a16="http://schemas.microsoft.com/office/drawing/2014/main" id="{B5946440-84EB-4DE6-BCAB-0E1F2FDE7AC3}"/>
              </a:ext>
            </a:extLst>
          </p:cNvPr>
          <p:cNvSpPr/>
          <p:nvPr/>
        </p:nvSpPr>
        <p:spPr>
          <a:xfrm>
            <a:off x="827584" y="2348880"/>
            <a:ext cx="348044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Laughing is really good for you!</a:t>
            </a:r>
          </a:p>
        </p:txBody>
      </p:sp>
      <p:sp>
        <p:nvSpPr>
          <p:cNvPr id="4" name="Rectangle 3">
            <a:extLst>
              <a:ext uri="{FF2B5EF4-FFF2-40B4-BE49-F238E27FC236}">
                <a16:creationId xmlns:a16="http://schemas.microsoft.com/office/drawing/2014/main" id="{B55CCCE1-AB61-4D44-9D49-E5B1CD571CE1}"/>
              </a:ext>
            </a:extLst>
          </p:cNvPr>
          <p:cNvSpPr/>
          <p:nvPr/>
        </p:nvSpPr>
        <p:spPr>
          <a:xfrm>
            <a:off x="827584" y="2904618"/>
            <a:ext cx="309634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Even just smiling can lift your mood!</a:t>
            </a:r>
          </a:p>
        </p:txBody>
      </p:sp>
      <p:sp>
        <p:nvSpPr>
          <p:cNvPr id="5" name="Rectangle 4">
            <a:extLst>
              <a:ext uri="{FF2B5EF4-FFF2-40B4-BE49-F238E27FC236}">
                <a16:creationId xmlns:a16="http://schemas.microsoft.com/office/drawing/2014/main" id="{A49217FD-5295-41F3-80EE-5B125D80D8E3}"/>
              </a:ext>
            </a:extLst>
          </p:cNvPr>
          <p:cNvSpPr/>
          <p:nvPr/>
        </p:nvSpPr>
        <p:spPr>
          <a:xfrm>
            <a:off x="827584" y="3657798"/>
            <a:ext cx="348044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So take the opportunity to share a joke, watch a funny video clip or tell a funny story.</a:t>
            </a:r>
          </a:p>
        </p:txBody>
      </p:sp>
      <p:pic>
        <p:nvPicPr>
          <p:cNvPr id="7" name="Picture 6">
            <a:extLst>
              <a:ext uri="{FF2B5EF4-FFF2-40B4-BE49-F238E27FC236}">
                <a16:creationId xmlns:a16="http://schemas.microsoft.com/office/drawing/2014/main" id="{DECDB73D-A459-42B4-88DD-C166374AED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8024" y="1473201"/>
            <a:ext cx="4820856" cy="5384799"/>
          </a:xfrm>
          <a:prstGeom prst="rect">
            <a:avLst/>
          </a:prstGeom>
        </p:spPr>
      </p:pic>
      <p:pic>
        <p:nvPicPr>
          <p:cNvPr id="9" name="Whole Class">
            <a:extLst>
              <a:ext uri="{FF2B5EF4-FFF2-40B4-BE49-F238E27FC236}">
                <a16:creationId xmlns:a16="http://schemas.microsoft.com/office/drawing/2014/main" id="{5E401671-2851-4B64-8932-54101B441C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10" name="Title 1">
            <a:extLst>
              <a:ext uri="{FF2B5EF4-FFF2-40B4-BE49-F238E27FC236}">
                <a16:creationId xmlns:a16="http://schemas.microsoft.com/office/drawing/2014/main" id="{E9874039-B231-4E9B-BA5E-B4A4E2D2A782}"/>
              </a:ext>
            </a:extLst>
          </p:cNvPr>
          <p:cNvSpPr txBox="1">
            <a:spLocks/>
          </p:cNvSpPr>
          <p:nvPr/>
        </p:nvSpPr>
        <p:spPr>
          <a:xfrm>
            <a:off x="352703" y="1300535"/>
            <a:ext cx="2059058" cy="536330"/>
          </a:xfrm>
          <a:prstGeom prst="rect">
            <a:avLst/>
          </a:prstGeom>
          <a:solidFill>
            <a:srgbClr val="7868AC"/>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winkl" pitchFamily="2" charset="0"/>
                <a:ea typeface="+mj-ea"/>
                <a:cs typeface="+mj-cs"/>
              </a:rPr>
              <a:t>Laugh Often</a:t>
            </a:r>
          </a:p>
        </p:txBody>
      </p:sp>
      <p:sp>
        <p:nvSpPr>
          <p:cNvPr id="11" name="Title 1">
            <a:extLst>
              <a:ext uri="{FF2B5EF4-FFF2-40B4-BE49-F238E27FC236}">
                <a16:creationId xmlns:a16="http://schemas.microsoft.com/office/drawing/2014/main" id="{EE9FCF09-6C14-4E6C-A497-8B6E0E42CBD4}"/>
              </a:ext>
            </a:extLst>
          </p:cNvPr>
          <p:cNvSpPr txBox="1">
            <a:spLocks/>
          </p:cNvSpPr>
          <p:nvPr/>
        </p:nvSpPr>
        <p:spPr>
          <a:xfrm>
            <a:off x="395536" y="478895"/>
            <a:ext cx="7355161"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60" normalizeH="0" baseline="0" noProof="0">
                <a:ln>
                  <a:noFill/>
                </a:ln>
                <a:solidFill>
                  <a:srgbClr val="1C1C1C"/>
                </a:solidFill>
                <a:effectLst/>
                <a:uLnTx/>
                <a:uFillTx/>
                <a:latin typeface="Twinkl" pitchFamily="2" charset="0"/>
                <a:ea typeface="+mj-ea"/>
                <a:cs typeface="+mj-cs"/>
              </a:rPr>
              <a:t>Developing a Positive Mental Attitude</a:t>
            </a:r>
            <a:endParaRPr kumimoji="0" lang="en-GB" sz="3200" b="1" i="0" u="none" strike="noStrike" kern="1200" cap="none" spc="-60" normalizeH="0" baseline="0" noProof="0" dirty="0">
              <a:ln>
                <a:noFill/>
              </a:ln>
              <a:solidFill>
                <a:srgbClr val="1C1C1C"/>
              </a:solidFill>
              <a:effectLst/>
              <a:uLnTx/>
              <a:uFillTx/>
              <a:latin typeface="Twinkl" pitchFamily="2" charset="0"/>
              <a:ea typeface="+mj-ea"/>
              <a:cs typeface="+mj-cs"/>
            </a:endParaRPr>
          </a:p>
        </p:txBody>
      </p:sp>
    </p:spTree>
    <p:extLst>
      <p:ext uri="{BB962C8B-B14F-4D97-AF65-F5344CB8AC3E}">
        <p14:creationId xmlns:p14="http://schemas.microsoft.com/office/powerpoint/2010/main" val="392046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right)">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4" grpId="0"/>
      <p:bldP spid="5" grpId="0"/>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train, street&#10;&#10;Description automatically generated">
            <a:extLst>
              <a:ext uri="{FF2B5EF4-FFF2-40B4-BE49-F238E27FC236}">
                <a16:creationId xmlns:a16="http://schemas.microsoft.com/office/drawing/2014/main" id="{9A534D47-7294-4599-AA83-842DEB7F5C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6068"/>
            <a:ext cx="9144000" cy="6465864"/>
          </a:xfrm>
          <a:prstGeom prst="rect">
            <a:avLst/>
          </a:prstGeom>
        </p:spPr>
      </p:pic>
      <p:pic>
        <p:nvPicPr>
          <p:cNvPr id="14" name="Picture 13">
            <a:extLst>
              <a:ext uri="{FF2B5EF4-FFF2-40B4-BE49-F238E27FC236}">
                <a16:creationId xmlns:a16="http://schemas.microsoft.com/office/drawing/2014/main" id="{142AA86A-3959-4178-B7D4-C9C72F2EEA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0" y="2897936"/>
            <a:ext cx="2756535" cy="3555400"/>
          </a:xfrm>
          <a:prstGeom prst="rect">
            <a:avLst/>
          </a:prstGeom>
        </p:spPr>
      </p:pic>
      <p:pic>
        <p:nvPicPr>
          <p:cNvPr id="16" name="Picture 15">
            <a:extLst>
              <a:ext uri="{FF2B5EF4-FFF2-40B4-BE49-F238E27FC236}">
                <a16:creationId xmlns:a16="http://schemas.microsoft.com/office/drawing/2014/main" id="{0B86C86F-9D13-4182-A032-A2EADD823F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3782" y="2897935"/>
            <a:ext cx="2814602" cy="3555401"/>
          </a:xfrm>
          <a:prstGeom prst="rect">
            <a:avLst/>
          </a:prstGeom>
        </p:spPr>
      </p:pic>
      <p:pic>
        <p:nvPicPr>
          <p:cNvPr id="6" name="border" descr="A screen shot of a computer&#10;&#10;Description automatically generated">
            <a:extLst>
              <a:ext uri="{FF2B5EF4-FFF2-40B4-BE49-F238E27FC236}">
                <a16:creationId xmlns:a16="http://schemas.microsoft.com/office/drawing/2014/main" id="{A18C3943-E388-4C39-B809-36F1D5B8D0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sp>
        <p:nvSpPr>
          <p:cNvPr id="7" name="Speech Bubble: Rectangle 6">
            <a:extLst>
              <a:ext uri="{FF2B5EF4-FFF2-40B4-BE49-F238E27FC236}">
                <a16:creationId xmlns:a16="http://schemas.microsoft.com/office/drawing/2014/main" id="{2F3C6F60-ADB5-4730-BF34-9B266281C29A}"/>
              </a:ext>
            </a:extLst>
          </p:cNvPr>
          <p:cNvSpPr/>
          <p:nvPr/>
        </p:nvSpPr>
        <p:spPr>
          <a:xfrm>
            <a:off x="899592" y="1491657"/>
            <a:ext cx="2520280" cy="1073247"/>
          </a:xfrm>
          <a:prstGeom prst="wedgeRectCallout">
            <a:avLst>
              <a:gd name="adj1" fmla="val -14620"/>
              <a:gd name="adj2" fmla="val 78051"/>
            </a:avLst>
          </a:prstGeom>
          <a:solidFill>
            <a:schemeClr val="bg1"/>
          </a:solidFill>
          <a:ln w="28575">
            <a:solidFill>
              <a:srgbClr val="F18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What are </a:t>
            </a:r>
            <a:br>
              <a:rPr lang="en-GB" dirty="0">
                <a:solidFill>
                  <a:schemeClr val="tx1"/>
                </a:solidFill>
              </a:rPr>
            </a:br>
            <a:r>
              <a:rPr lang="en-GB" dirty="0">
                <a:solidFill>
                  <a:schemeClr val="tx1"/>
                </a:solidFill>
              </a:rPr>
              <a:t>thoughts, feelings </a:t>
            </a:r>
            <a:br>
              <a:rPr lang="en-GB" dirty="0">
                <a:solidFill>
                  <a:schemeClr val="tx1"/>
                </a:solidFill>
              </a:rPr>
            </a:br>
            <a:r>
              <a:rPr lang="en-GB" dirty="0">
                <a:solidFill>
                  <a:schemeClr val="tx1"/>
                </a:solidFill>
              </a:rPr>
              <a:t>and behaviours?</a:t>
            </a:r>
          </a:p>
        </p:txBody>
      </p:sp>
      <p:sp>
        <p:nvSpPr>
          <p:cNvPr id="10" name="Speech Bubble: Rectangle 9">
            <a:extLst>
              <a:ext uri="{FF2B5EF4-FFF2-40B4-BE49-F238E27FC236}">
                <a16:creationId xmlns:a16="http://schemas.microsoft.com/office/drawing/2014/main" id="{681E1447-FC6A-41C3-82E9-DC4F359B8457}"/>
              </a:ext>
            </a:extLst>
          </p:cNvPr>
          <p:cNvSpPr/>
          <p:nvPr/>
        </p:nvSpPr>
        <p:spPr>
          <a:xfrm>
            <a:off x="4992588" y="1488437"/>
            <a:ext cx="3024336" cy="1050945"/>
          </a:xfrm>
          <a:prstGeom prst="wedgeRectCallout">
            <a:avLst>
              <a:gd name="adj1" fmla="val 14376"/>
              <a:gd name="adj2" fmla="val 71281"/>
            </a:avLst>
          </a:prstGeom>
          <a:solidFill>
            <a:schemeClr val="bg1"/>
          </a:solidFill>
          <a:ln w="28575">
            <a:solidFill>
              <a:srgbClr val="F18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How do thoughts, </a:t>
            </a:r>
            <a:br>
              <a:rPr lang="en-GB" dirty="0">
                <a:solidFill>
                  <a:schemeClr val="tx1"/>
                </a:solidFill>
              </a:rPr>
            </a:br>
            <a:r>
              <a:rPr lang="en-GB" dirty="0">
                <a:solidFill>
                  <a:schemeClr val="tx1"/>
                </a:solidFill>
              </a:rPr>
              <a:t>feelings and behaviours influence each other?</a:t>
            </a:r>
          </a:p>
        </p:txBody>
      </p:sp>
    </p:spTree>
    <p:extLst>
      <p:ext uri="{BB962C8B-B14F-4D97-AF65-F5344CB8AC3E}">
        <p14:creationId xmlns:p14="http://schemas.microsoft.com/office/powerpoint/2010/main" val="249696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EC1D48-3513-4BD2-97BB-34E7ADD38C4B}"/>
              </a:ext>
            </a:extLst>
          </p:cNvPr>
          <p:cNvSpPr/>
          <p:nvPr/>
        </p:nvSpPr>
        <p:spPr>
          <a:xfrm>
            <a:off x="2843808" y="3965787"/>
            <a:ext cx="6312793" cy="1047389"/>
          </a:xfrm>
          <a:prstGeom prst="rect">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8" name="Rectangle 7">
            <a:extLst>
              <a:ext uri="{FF2B5EF4-FFF2-40B4-BE49-F238E27FC236}">
                <a16:creationId xmlns:a16="http://schemas.microsoft.com/office/drawing/2014/main" id="{5FC20DE6-E202-4B7B-8AFC-5BDD64F052C2}"/>
              </a:ext>
            </a:extLst>
          </p:cNvPr>
          <p:cNvSpPr/>
          <p:nvPr/>
        </p:nvSpPr>
        <p:spPr>
          <a:xfrm>
            <a:off x="3419873" y="2741651"/>
            <a:ext cx="5736728" cy="1047389"/>
          </a:xfrm>
          <a:prstGeom prst="rect">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3" name="Rectangle 2">
            <a:extLst>
              <a:ext uri="{FF2B5EF4-FFF2-40B4-BE49-F238E27FC236}">
                <a16:creationId xmlns:a16="http://schemas.microsoft.com/office/drawing/2014/main" id="{1269C422-2802-43B3-B8CC-6AB2546E0F8D}"/>
              </a:ext>
            </a:extLst>
          </p:cNvPr>
          <p:cNvSpPr/>
          <p:nvPr/>
        </p:nvSpPr>
        <p:spPr>
          <a:xfrm>
            <a:off x="4355976" y="2234506"/>
            <a:ext cx="304442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Start as you mean to go on.</a:t>
            </a:r>
          </a:p>
        </p:txBody>
      </p:sp>
      <p:sp>
        <p:nvSpPr>
          <p:cNvPr id="4" name="Rectangle 3">
            <a:extLst>
              <a:ext uri="{FF2B5EF4-FFF2-40B4-BE49-F238E27FC236}">
                <a16:creationId xmlns:a16="http://schemas.microsoft.com/office/drawing/2014/main" id="{18A18262-BD06-4D42-8F38-F4554C526901}"/>
              </a:ext>
            </a:extLst>
          </p:cNvPr>
          <p:cNvSpPr/>
          <p:nvPr/>
        </p:nvSpPr>
        <p:spPr>
          <a:xfrm>
            <a:off x="4321763" y="2782164"/>
            <a:ext cx="4282685"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If you can start the day with a positive thought, the rest of the day may follow a positive path.</a:t>
            </a:r>
          </a:p>
        </p:txBody>
      </p:sp>
      <p:sp>
        <p:nvSpPr>
          <p:cNvPr id="5" name="Rectangle 4">
            <a:extLst>
              <a:ext uri="{FF2B5EF4-FFF2-40B4-BE49-F238E27FC236}">
                <a16:creationId xmlns:a16="http://schemas.microsoft.com/office/drawing/2014/main" id="{90624397-44B6-405E-AAAF-3DF209B3C20F}"/>
              </a:ext>
            </a:extLst>
          </p:cNvPr>
          <p:cNvSpPr/>
          <p:nvPr/>
        </p:nvSpPr>
        <p:spPr>
          <a:xfrm>
            <a:off x="4321764" y="4017495"/>
            <a:ext cx="4282685"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Think about something you are looking forward to each day and start the day with a smile!</a:t>
            </a:r>
          </a:p>
        </p:txBody>
      </p:sp>
      <p:pic>
        <p:nvPicPr>
          <p:cNvPr id="7" name="Picture 6">
            <a:extLst>
              <a:ext uri="{FF2B5EF4-FFF2-40B4-BE49-F238E27FC236}">
                <a16:creationId xmlns:a16="http://schemas.microsoft.com/office/drawing/2014/main" id="{56371D61-05FD-405B-9572-78A24B1AB6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3" y="1874199"/>
            <a:ext cx="5112569" cy="5083193"/>
          </a:xfrm>
          <a:prstGeom prst="rect">
            <a:avLst/>
          </a:prstGeom>
        </p:spPr>
      </p:pic>
      <p:pic>
        <p:nvPicPr>
          <p:cNvPr id="10" name="Whole Class">
            <a:extLst>
              <a:ext uri="{FF2B5EF4-FFF2-40B4-BE49-F238E27FC236}">
                <a16:creationId xmlns:a16="http://schemas.microsoft.com/office/drawing/2014/main" id="{864F538E-9CA5-4164-A50E-E3EA90CF49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11" name="Title 1">
            <a:extLst>
              <a:ext uri="{FF2B5EF4-FFF2-40B4-BE49-F238E27FC236}">
                <a16:creationId xmlns:a16="http://schemas.microsoft.com/office/drawing/2014/main" id="{83DAAC6E-B989-4BA8-A30D-A16D00B7D38A}"/>
              </a:ext>
            </a:extLst>
          </p:cNvPr>
          <p:cNvSpPr txBox="1">
            <a:spLocks/>
          </p:cNvSpPr>
          <p:nvPr/>
        </p:nvSpPr>
        <p:spPr>
          <a:xfrm>
            <a:off x="352703" y="1300535"/>
            <a:ext cx="4579338" cy="536330"/>
          </a:xfrm>
          <a:prstGeom prst="rect">
            <a:avLst/>
          </a:prstGeom>
          <a:solidFill>
            <a:srgbClr val="7868AC"/>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winkl" pitchFamily="2" charset="0"/>
                <a:ea typeface="+mj-ea"/>
                <a:cs typeface="+mj-cs"/>
              </a:rPr>
              <a:t>Start the Day With a Positive Thought</a:t>
            </a:r>
          </a:p>
        </p:txBody>
      </p:sp>
      <p:sp>
        <p:nvSpPr>
          <p:cNvPr id="12" name="Title 1">
            <a:extLst>
              <a:ext uri="{FF2B5EF4-FFF2-40B4-BE49-F238E27FC236}">
                <a16:creationId xmlns:a16="http://schemas.microsoft.com/office/drawing/2014/main" id="{FEE6F320-0F67-444F-A79D-C78E7C85BD2E}"/>
              </a:ext>
            </a:extLst>
          </p:cNvPr>
          <p:cNvSpPr txBox="1">
            <a:spLocks/>
          </p:cNvSpPr>
          <p:nvPr/>
        </p:nvSpPr>
        <p:spPr>
          <a:xfrm>
            <a:off x="395536" y="478895"/>
            <a:ext cx="7355161"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60" normalizeH="0" baseline="0" noProof="0">
                <a:ln>
                  <a:noFill/>
                </a:ln>
                <a:solidFill>
                  <a:srgbClr val="1C1C1C"/>
                </a:solidFill>
                <a:effectLst/>
                <a:uLnTx/>
                <a:uFillTx/>
                <a:latin typeface="Twinkl" pitchFamily="2" charset="0"/>
                <a:ea typeface="+mj-ea"/>
                <a:cs typeface="+mj-cs"/>
              </a:rPr>
              <a:t>Developing a Positive Mental Attitude</a:t>
            </a:r>
            <a:endParaRPr kumimoji="0" lang="en-GB" sz="3200" b="1" i="0" u="none" strike="noStrike" kern="1200" cap="none" spc="-60" normalizeH="0" baseline="0" noProof="0" dirty="0">
              <a:ln>
                <a:noFill/>
              </a:ln>
              <a:solidFill>
                <a:srgbClr val="1C1C1C"/>
              </a:solidFill>
              <a:effectLst/>
              <a:uLnTx/>
              <a:uFillTx/>
              <a:latin typeface="Twinkl" pitchFamily="2" charset="0"/>
              <a:ea typeface="+mj-ea"/>
              <a:cs typeface="+mj-cs"/>
            </a:endParaRPr>
          </a:p>
        </p:txBody>
      </p:sp>
    </p:spTree>
    <p:extLst>
      <p:ext uri="{BB962C8B-B14F-4D97-AF65-F5344CB8AC3E}">
        <p14:creationId xmlns:p14="http://schemas.microsoft.com/office/powerpoint/2010/main" val="383976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3" grpId="0"/>
      <p:bldP spid="4" grpId="0"/>
      <p:bldP spid="5" grpId="0"/>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026B38-D0FA-4FE7-B7D1-479D81795F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288"/>
          <a:stretch/>
        </p:blipFill>
        <p:spPr>
          <a:xfrm>
            <a:off x="251520" y="2612687"/>
            <a:ext cx="5400600" cy="4245313"/>
          </a:xfrm>
          <a:prstGeom prst="rect">
            <a:avLst/>
          </a:prstGeom>
        </p:spPr>
      </p:pic>
      <p:sp>
        <p:nvSpPr>
          <p:cNvPr id="8" name="Rectangle 7">
            <a:extLst>
              <a:ext uri="{FF2B5EF4-FFF2-40B4-BE49-F238E27FC236}">
                <a16:creationId xmlns:a16="http://schemas.microsoft.com/office/drawing/2014/main" id="{6268AADD-91E0-44EA-A909-A95C475EF4DA}"/>
              </a:ext>
            </a:extLst>
          </p:cNvPr>
          <p:cNvSpPr/>
          <p:nvPr/>
        </p:nvSpPr>
        <p:spPr>
          <a:xfrm>
            <a:off x="5940152" y="4405568"/>
            <a:ext cx="2160240" cy="864000"/>
          </a:xfrm>
          <a:prstGeom prst="rect">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Give it a try and start today!</a:t>
            </a:r>
          </a:p>
        </p:txBody>
      </p:sp>
      <p:sp>
        <p:nvSpPr>
          <p:cNvPr id="3" name="Rectangle 2">
            <a:extLst>
              <a:ext uri="{FF2B5EF4-FFF2-40B4-BE49-F238E27FC236}">
                <a16:creationId xmlns:a16="http://schemas.microsoft.com/office/drawing/2014/main" id="{50156BBB-7A0F-4B6A-854E-125110B6801B}"/>
              </a:ext>
            </a:extLst>
          </p:cNvPr>
          <p:cNvSpPr/>
          <p:nvPr/>
        </p:nvSpPr>
        <p:spPr>
          <a:xfrm>
            <a:off x="1736848" y="2060218"/>
            <a:ext cx="576064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Doing things for others not only helps them but gives us a really good feeling.</a:t>
            </a:r>
          </a:p>
        </p:txBody>
      </p:sp>
      <p:sp>
        <p:nvSpPr>
          <p:cNvPr id="4" name="Rectangle 3">
            <a:extLst>
              <a:ext uri="{FF2B5EF4-FFF2-40B4-BE49-F238E27FC236}">
                <a16:creationId xmlns:a16="http://schemas.microsoft.com/office/drawing/2014/main" id="{EC9C1F8E-2049-4E6F-B65B-8AA59DED4C16}"/>
              </a:ext>
            </a:extLst>
          </p:cNvPr>
          <p:cNvSpPr/>
          <p:nvPr/>
        </p:nvSpPr>
        <p:spPr>
          <a:xfrm>
            <a:off x="1736848" y="2782669"/>
            <a:ext cx="576064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Being a kind, caring and helpful person can really impact on your general outlook.</a:t>
            </a:r>
          </a:p>
        </p:txBody>
      </p:sp>
      <p:pic>
        <p:nvPicPr>
          <p:cNvPr id="9" name="Whole Class">
            <a:extLst>
              <a:ext uri="{FF2B5EF4-FFF2-40B4-BE49-F238E27FC236}">
                <a16:creationId xmlns:a16="http://schemas.microsoft.com/office/drawing/2014/main" id="{13D41EC3-9F51-402F-9400-0D2F31777B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10" name="Title 1">
            <a:extLst>
              <a:ext uri="{FF2B5EF4-FFF2-40B4-BE49-F238E27FC236}">
                <a16:creationId xmlns:a16="http://schemas.microsoft.com/office/drawing/2014/main" id="{8E631ED8-0B13-49B0-94BC-7C0179FE99E2}"/>
              </a:ext>
            </a:extLst>
          </p:cNvPr>
          <p:cNvSpPr txBox="1">
            <a:spLocks/>
          </p:cNvSpPr>
          <p:nvPr/>
        </p:nvSpPr>
        <p:spPr>
          <a:xfrm>
            <a:off x="352703" y="1300535"/>
            <a:ext cx="1987049" cy="536330"/>
          </a:xfrm>
          <a:prstGeom prst="rect">
            <a:avLst/>
          </a:prstGeom>
          <a:solidFill>
            <a:srgbClr val="7868AC"/>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winkl" pitchFamily="2" charset="0"/>
                <a:ea typeface="+mj-ea"/>
                <a:cs typeface="+mj-cs"/>
              </a:rPr>
              <a:t>Help Others</a:t>
            </a:r>
          </a:p>
        </p:txBody>
      </p:sp>
      <p:sp>
        <p:nvSpPr>
          <p:cNvPr id="11" name="Title 1">
            <a:extLst>
              <a:ext uri="{FF2B5EF4-FFF2-40B4-BE49-F238E27FC236}">
                <a16:creationId xmlns:a16="http://schemas.microsoft.com/office/drawing/2014/main" id="{36B90CD1-BA26-4EF4-A56D-EF818EF8820A}"/>
              </a:ext>
            </a:extLst>
          </p:cNvPr>
          <p:cNvSpPr txBox="1">
            <a:spLocks/>
          </p:cNvSpPr>
          <p:nvPr/>
        </p:nvSpPr>
        <p:spPr>
          <a:xfrm>
            <a:off x="395536" y="478895"/>
            <a:ext cx="7355161"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60" normalizeH="0" baseline="0" noProof="0">
                <a:ln>
                  <a:noFill/>
                </a:ln>
                <a:solidFill>
                  <a:srgbClr val="1C1C1C"/>
                </a:solidFill>
                <a:effectLst/>
                <a:uLnTx/>
                <a:uFillTx/>
                <a:latin typeface="Twinkl" pitchFamily="2" charset="0"/>
                <a:ea typeface="+mj-ea"/>
                <a:cs typeface="+mj-cs"/>
              </a:rPr>
              <a:t>Developing a Positive Mental Attitude</a:t>
            </a:r>
            <a:endParaRPr kumimoji="0" lang="en-GB" sz="3200" b="1" i="0" u="none" strike="noStrike" kern="1200" cap="none" spc="-60" normalizeH="0" baseline="0" noProof="0" dirty="0">
              <a:ln>
                <a:noFill/>
              </a:ln>
              <a:solidFill>
                <a:srgbClr val="1C1C1C"/>
              </a:solidFill>
              <a:effectLst/>
              <a:uLnTx/>
              <a:uFillTx/>
              <a:latin typeface="Twinkl" pitchFamily="2" charset="0"/>
              <a:ea typeface="+mj-ea"/>
              <a:cs typeface="+mj-cs"/>
            </a:endParaRPr>
          </a:p>
        </p:txBody>
      </p:sp>
    </p:spTree>
    <p:extLst>
      <p:ext uri="{BB962C8B-B14F-4D97-AF65-F5344CB8AC3E}">
        <p14:creationId xmlns:p14="http://schemas.microsoft.com/office/powerpoint/2010/main" val="379542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4" grpId="0"/>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grass, outdoor, green, field&#10;&#10;Description automatically generated">
            <a:extLst>
              <a:ext uri="{FF2B5EF4-FFF2-40B4-BE49-F238E27FC236}">
                <a16:creationId xmlns:a16="http://schemas.microsoft.com/office/drawing/2014/main" id="{115D4313-5C09-44A3-B4A5-8A81B5CA4C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6068"/>
            <a:ext cx="9144000" cy="6465864"/>
          </a:xfrm>
          <a:prstGeom prst="rect">
            <a:avLst/>
          </a:prstGeom>
        </p:spPr>
      </p:pic>
      <p:pic>
        <p:nvPicPr>
          <p:cNvPr id="11" name="border" descr="A screen shot of a computer&#10;&#10;Description automatically generated">
            <a:extLst>
              <a:ext uri="{FF2B5EF4-FFF2-40B4-BE49-F238E27FC236}">
                <a16:creationId xmlns:a16="http://schemas.microsoft.com/office/drawing/2014/main" id="{C371B1AC-FAE8-443C-B1A0-A3ABC812F1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3" name="Group 2"/>
          <p:cNvGrpSpPr/>
          <p:nvPr/>
        </p:nvGrpSpPr>
        <p:grpSpPr>
          <a:xfrm>
            <a:off x="1331640" y="2420888"/>
            <a:ext cx="2435351" cy="2435351"/>
            <a:chOff x="4788025" y="4522833"/>
            <a:chExt cx="1569992" cy="1569992"/>
          </a:xfrm>
        </p:grpSpPr>
        <p:sp>
          <p:nvSpPr>
            <p:cNvPr id="4" name="Oval 3">
              <a:hlinkClick r:id="rId4" action="ppaction://hlinksldjump"/>
            </p:cNvPr>
            <p:cNvSpPr/>
            <p:nvPr/>
          </p:nvSpPr>
          <p:spPr>
            <a:xfrm>
              <a:off x="4788025" y="4522833"/>
              <a:ext cx="1569992" cy="15699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Twinkl"/>
                <a:ea typeface="+mn-ea"/>
                <a:cs typeface="+mn-cs"/>
              </a:endParaRPr>
            </a:p>
          </p:txBody>
        </p:sp>
        <p:sp>
          <p:nvSpPr>
            <p:cNvPr id="5" name="Rectangle 4">
              <a:hlinkClick r:id="rId4" action="ppaction://hlinksldjump"/>
            </p:cNvPr>
            <p:cNvSpPr/>
            <p:nvPr/>
          </p:nvSpPr>
          <p:spPr>
            <a:xfrm>
              <a:off x="4788025" y="5184718"/>
              <a:ext cx="1569992" cy="242111"/>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Twinkl"/>
                  <a:ea typeface="+mn-ea"/>
                  <a:cs typeface="+mn-cs"/>
                </a:rPr>
                <a:t>Consolidating</a:t>
              </a:r>
            </a:p>
          </p:txBody>
        </p:sp>
      </p:grpSp>
      <p:grpSp>
        <p:nvGrpSpPr>
          <p:cNvPr id="6" name="Group 5"/>
          <p:cNvGrpSpPr/>
          <p:nvPr/>
        </p:nvGrpSpPr>
        <p:grpSpPr>
          <a:xfrm>
            <a:off x="5445665" y="2420888"/>
            <a:ext cx="2435351" cy="2424097"/>
            <a:chOff x="6574042" y="4512842"/>
            <a:chExt cx="1577281" cy="1569992"/>
          </a:xfrm>
        </p:grpSpPr>
        <p:sp>
          <p:nvSpPr>
            <p:cNvPr id="7" name="Oval 6">
              <a:hlinkClick r:id="rId5" action="ppaction://hlinksldjump"/>
            </p:cNvPr>
            <p:cNvSpPr/>
            <p:nvPr/>
          </p:nvSpPr>
          <p:spPr>
            <a:xfrm>
              <a:off x="6574042" y="4512842"/>
              <a:ext cx="1569992" cy="15699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Twinkl"/>
                <a:ea typeface="+mn-ea"/>
                <a:cs typeface="+mn-cs"/>
              </a:endParaRPr>
            </a:p>
          </p:txBody>
        </p:sp>
        <p:sp>
          <p:nvSpPr>
            <p:cNvPr id="8" name="Rectangle 7">
              <a:hlinkClick r:id="rId5" action="ppaction://hlinksldjump"/>
            </p:cNvPr>
            <p:cNvSpPr/>
            <p:nvPr/>
          </p:nvSpPr>
          <p:spPr>
            <a:xfrm>
              <a:off x="6581331" y="5184718"/>
              <a:ext cx="1569992" cy="243235"/>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Twinkl"/>
                  <a:ea typeface="+mn-ea"/>
                  <a:cs typeface="+mn-cs"/>
                </a:rPr>
                <a:t>Reflecting </a:t>
              </a:r>
            </a:p>
          </p:txBody>
        </p:sp>
      </p:grpSp>
    </p:spTree>
    <p:extLst>
      <p:ext uri="{BB962C8B-B14F-4D97-AF65-F5344CB8AC3E}">
        <p14:creationId xmlns:p14="http://schemas.microsoft.com/office/powerpoint/2010/main" val="195335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Consolidating</a:t>
            </a:r>
          </a:p>
        </p:txBody>
      </p:sp>
    </p:spTree>
    <p:extLst>
      <p:ext uri="{BB962C8B-B14F-4D97-AF65-F5344CB8AC3E}">
        <p14:creationId xmlns:p14="http://schemas.microsoft.com/office/powerpoint/2010/main" val="35684621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Positive Affirmations</a:t>
            </a:r>
          </a:p>
        </p:txBody>
      </p:sp>
      <p:sp>
        <p:nvSpPr>
          <p:cNvPr id="3" name="Rectangle 2">
            <a:extLst>
              <a:ext uri="{FF2B5EF4-FFF2-40B4-BE49-F238E27FC236}">
                <a16:creationId xmlns:a16="http://schemas.microsoft.com/office/drawing/2014/main" id="{F8B17214-2113-4B14-ADFC-849859E9F74C}"/>
              </a:ext>
            </a:extLst>
          </p:cNvPr>
          <p:cNvSpPr/>
          <p:nvPr/>
        </p:nvSpPr>
        <p:spPr>
          <a:xfrm>
            <a:off x="827584" y="1801420"/>
            <a:ext cx="381642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A </a:t>
            </a:r>
            <a:r>
              <a:rPr kumimoji="0" lang="en-GB" sz="1800" b="0" i="0" u="none" strike="noStrike" kern="1200" cap="none" spc="0" normalizeH="0" baseline="0" noProof="0" dirty="0">
                <a:ln>
                  <a:noFill/>
                </a:ln>
                <a:solidFill>
                  <a:srgbClr val="00B050"/>
                </a:solidFill>
                <a:effectLst/>
                <a:uLnTx/>
                <a:uFillTx/>
                <a:latin typeface="Twinkl"/>
                <a:ea typeface="+mn-ea"/>
                <a:cs typeface="+mn-cs"/>
              </a:rPr>
              <a:t>positive affirmation </a:t>
            </a:r>
            <a:r>
              <a:rPr kumimoji="0" lang="en-GB" sz="1800" b="0" i="0" u="none" strike="noStrike" kern="1200" cap="none" spc="0" normalizeH="0" baseline="0" noProof="0" dirty="0">
                <a:ln>
                  <a:noFill/>
                </a:ln>
                <a:solidFill>
                  <a:srgbClr val="1C1C1C"/>
                </a:solidFill>
                <a:effectLst/>
                <a:uLnTx/>
                <a:uFillTx/>
                <a:latin typeface="Twinkl"/>
                <a:ea typeface="+mn-ea"/>
                <a:cs typeface="+mn-cs"/>
              </a:rPr>
              <a:t>is a helpful thought that you can say in your head or out loud to get you feeling more positive.</a:t>
            </a:r>
          </a:p>
        </p:txBody>
      </p:sp>
      <p:sp>
        <p:nvSpPr>
          <p:cNvPr id="4" name="Rectangle 3">
            <a:extLst>
              <a:ext uri="{FF2B5EF4-FFF2-40B4-BE49-F238E27FC236}">
                <a16:creationId xmlns:a16="http://schemas.microsoft.com/office/drawing/2014/main" id="{09020215-DC65-4ECB-942E-D54538C0879C}"/>
              </a:ext>
            </a:extLst>
          </p:cNvPr>
          <p:cNvSpPr/>
          <p:nvPr/>
        </p:nvSpPr>
        <p:spPr>
          <a:xfrm>
            <a:off x="815642" y="3110779"/>
            <a:ext cx="382836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The more we say these affirmations to ourselves, the more we believe them and the more positive we start to feel.</a:t>
            </a:r>
          </a:p>
        </p:txBody>
      </p:sp>
      <p:sp>
        <p:nvSpPr>
          <p:cNvPr id="5" name="Rectangle 4">
            <a:extLst>
              <a:ext uri="{FF2B5EF4-FFF2-40B4-BE49-F238E27FC236}">
                <a16:creationId xmlns:a16="http://schemas.microsoft.com/office/drawing/2014/main" id="{1872EF53-E30E-48AF-949E-C594D7F42089}"/>
              </a:ext>
            </a:extLst>
          </p:cNvPr>
          <p:cNvSpPr/>
          <p:nvPr/>
        </p:nvSpPr>
        <p:spPr>
          <a:xfrm>
            <a:off x="815642" y="4449886"/>
            <a:ext cx="3612342"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A lot of people use </a:t>
            </a:r>
            <a:r>
              <a:rPr kumimoji="0" lang="en-GB" sz="1800" b="0" i="0" u="none" strike="noStrike" kern="1200" cap="none" spc="0" normalizeH="0" baseline="0" noProof="0" dirty="0">
                <a:ln>
                  <a:noFill/>
                </a:ln>
                <a:solidFill>
                  <a:srgbClr val="00B050"/>
                </a:solidFill>
                <a:effectLst/>
                <a:uLnTx/>
                <a:uFillTx/>
                <a:latin typeface="Twinkl"/>
                <a:ea typeface="+mn-ea"/>
                <a:cs typeface="+mn-cs"/>
              </a:rPr>
              <a:t>positive affirmations</a:t>
            </a:r>
            <a:r>
              <a:rPr kumimoji="0" lang="en-GB" sz="1800" b="0" i="0" u="none" strike="noStrike" kern="1200" cap="none" spc="0" normalizeH="0" baseline="0" noProof="0" dirty="0">
                <a:ln>
                  <a:noFill/>
                </a:ln>
                <a:solidFill>
                  <a:srgbClr val="1C1C1C"/>
                </a:solidFill>
                <a:effectLst/>
                <a:uLnTx/>
                <a:uFillTx/>
                <a:latin typeface="Twinkl"/>
                <a:ea typeface="+mn-ea"/>
                <a:cs typeface="+mn-cs"/>
              </a:rPr>
              <a:t> to help them develop a more positive mindset.</a:t>
            </a:r>
          </a:p>
        </p:txBody>
      </p:sp>
      <p:pic>
        <p:nvPicPr>
          <p:cNvPr id="9" name="Picture 8">
            <a:extLst>
              <a:ext uri="{FF2B5EF4-FFF2-40B4-BE49-F238E27FC236}">
                <a16:creationId xmlns:a16="http://schemas.microsoft.com/office/drawing/2014/main" id="{A13D993D-E29C-4297-9A45-341A2C8ABF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2040" y="1916832"/>
            <a:ext cx="3319501" cy="3326765"/>
          </a:xfrm>
          <a:prstGeom prst="rect">
            <a:avLst/>
          </a:prstGeom>
        </p:spPr>
      </p:pic>
      <p:pic>
        <p:nvPicPr>
          <p:cNvPr id="10" name="Individual Work">
            <a:extLst>
              <a:ext uri="{FF2B5EF4-FFF2-40B4-BE49-F238E27FC236}">
                <a16:creationId xmlns:a16="http://schemas.microsoft.com/office/drawing/2014/main" id="{A56984AB-CA1B-47C5-BAB7-9A4CCAB20D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352" y="544048"/>
            <a:ext cx="864000" cy="864000"/>
          </a:xfrm>
          <a:prstGeom prst="rect">
            <a:avLst/>
          </a:prstGeom>
        </p:spPr>
      </p:pic>
    </p:spTree>
    <p:extLst>
      <p:ext uri="{BB962C8B-B14F-4D97-AF65-F5344CB8AC3E}">
        <p14:creationId xmlns:p14="http://schemas.microsoft.com/office/powerpoint/2010/main" val="1390671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00E46D7-4C5F-437D-A97B-64A272A0118D}"/>
              </a:ext>
            </a:extLst>
          </p:cNvPr>
          <p:cNvSpPr/>
          <p:nvPr/>
        </p:nvSpPr>
        <p:spPr>
          <a:xfrm>
            <a:off x="677453" y="1490260"/>
            <a:ext cx="7852211" cy="636051"/>
          </a:xfrm>
          <a:prstGeom prst="rect">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2" name="Title 1">
            <a:extLst>
              <a:ext uri="{FF2B5EF4-FFF2-40B4-BE49-F238E27FC236}">
                <a16:creationId xmlns:a16="http://schemas.microsoft.com/office/drawing/2014/main" id="{0CD5DB14-5887-431E-AB02-C8FB3D5600A5}"/>
              </a:ext>
            </a:extLst>
          </p:cNvPr>
          <p:cNvSpPr>
            <a:spLocks noGrp="1"/>
          </p:cNvSpPr>
          <p:nvPr>
            <p:ph type="title"/>
          </p:nvPr>
        </p:nvSpPr>
        <p:spPr/>
        <p:txBody>
          <a:bodyPr/>
          <a:lstStyle/>
          <a:p>
            <a:r>
              <a:rPr lang="en-GB" dirty="0"/>
              <a:t>Positive Affirmations</a:t>
            </a:r>
          </a:p>
        </p:txBody>
      </p:sp>
      <p:sp>
        <p:nvSpPr>
          <p:cNvPr id="3" name="Rectangle 2">
            <a:extLst>
              <a:ext uri="{FF2B5EF4-FFF2-40B4-BE49-F238E27FC236}">
                <a16:creationId xmlns:a16="http://schemas.microsoft.com/office/drawing/2014/main" id="{40069111-3CF9-4C3F-AF5B-82CB75A27695}"/>
              </a:ext>
            </a:extLst>
          </p:cNvPr>
          <p:cNvSpPr/>
          <p:nvPr/>
        </p:nvSpPr>
        <p:spPr>
          <a:xfrm>
            <a:off x="677453" y="1623619"/>
            <a:ext cx="7852211"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Let’s look at some examples of positive affirmations (or helpful thoughts).</a:t>
            </a:r>
          </a:p>
        </p:txBody>
      </p:sp>
      <p:sp>
        <p:nvSpPr>
          <p:cNvPr id="4" name="TextBox 3">
            <a:extLst>
              <a:ext uri="{FF2B5EF4-FFF2-40B4-BE49-F238E27FC236}">
                <a16:creationId xmlns:a16="http://schemas.microsoft.com/office/drawing/2014/main" id="{B0CA7413-A3AF-4D51-8B20-678E188A4394}"/>
              </a:ext>
            </a:extLst>
          </p:cNvPr>
          <p:cNvSpPr txBox="1"/>
          <p:nvPr/>
        </p:nvSpPr>
        <p:spPr>
          <a:xfrm>
            <a:off x="3161304" y="3219344"/>
            <a:ext cx="34026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19542"/>
                </a:solidFill>
                <a:effectLst/>
                <a:uLnTx/>
                <a:uFillTx/>
                <a:latin typeface="Twinkl"/>
                <a:ea typeface="+mn-ea"/>
                <a:cs typeface="+mn-cs"/>
              </a:rPr>
              <a:t>The best person I can be is me!</a:t>
            </a:r>
          </a:p>
        </p:txBody>
      </p:sp>
      <p:sp>
        <p:nvSpPr>
          <p:cNvPr id="5" name="TextBox 4">
            <a:extLst>
              <a:ext uri="{FF2B5EF4-FFF2-40B4-BE49-F238E27FC236}">
                <a16:creationId xmlns:a16="http://schemas.microsoft.com/office/drawing/2014/main" id="{A01633FB-BE93-49C2-ABE8-F89CED29B1F2}"/>
              </a:ext>
            </a:extLst>
          </p:cNvPr>
          <p:cNvSpPr txBox="1"/>
          <p:nvPr/>
        </p:nvSpPr>
        <p:spPr>
          <a:xfrm>
            <a:off x="990650" y="3850330"/>
            <a:ext cx="34026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19542"/>
                </a:solidFill>
                <a:effectLst/>
                <a:uLnTx/>
                <a:uFillTx/>
                <a:latin typeface="Twinkl"/>
                <a:ea typeface="+mn-ea"/>
                <a:cs typeface="+mn-cs"/>
              </a:rPr>
              <a:t>I can get through anything!</a:t>
            </a:r>
          </a:p>
        </p:txBody>
      </p:sp>
      <p:sp>
        <p:nvSpPr>
          <p:cNvPr id="6" name="TextBox 5">
            <a:extLst>
              <a:ext uri="{FF2B5EF4-FFF2-40B4-BE49-F238E27FC236}">
                <a16:creationId xmlns:a16="http://schemas.microsoft.com/office/drawing/2014/main" id="{2F5951A6-A7C7-48C9-B073-6EB2DBFCC6E9}"/>
              </a:ext>
            </a:extLst>
          </p:cNvPr>
          <p:cNvSpPr txBox="1"/>
          <p:nvPr/>
        </p:nvSpPr>
        <p:spPr>
          <a:xfrm>
            <a:off x="4862615" y="4114885"/>
            <a:ext cx="37444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19542"/>
                </a:solidFill>
                <a:effectLst/>
                <a:uLnTx/>
                <a:uFillTx/>
                <a:latin typeface="Twinkl"/>
                <a:ea typeface="+mn-ea"/>
                <a:cs typeface="+mn-cs"/>
              </a:rPr>
              <a:t>Today, I choose to be confident.</a:t>
            </a:r>
          </a:p>
        </p:txBody>
      </p:sp>
      <p:sp>
        <p:nvSpPr>
          <p:cNvPr id="7" name="TextBox 6">
            <a:extLst>
              <a:ext uri="{FF2B5EF4-FFF2-40B4-BE49-F238E27FC236}">
                <a16:creationId xmlns:a16="http://schemas.microsoft.com/office/drawing/2014/main" id="{688397FF-E0A2-4C6A-96BA-96C42C2826F2}"/>
              </a:ext>
            </a:extLst>
          </p:cNvPr>
          <p:cNvSpPr txBox="1"/>
          <p:nvPr/>
        </p:nvSpPr>
        <p:spPr>
          <a:xfrm>
            <a:off x="2187643" y="4748771"/>
            <a:ext cx="36546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19542"/>
                </a:solidFill>
                <a:effectLst/>
                <a:uLnTx/>
                <a:uFillTx/>
                <a:latin typeface="Twinkl"/>
                <a:ea typeface="+mn-ea"/>
                <a:cs typeface="+mn-cs"/>
              </a:rPr>
              <a:t>If I fall, I will get back up again.</a:t>
            </a:r>
          </a:p>
        </p:txBody>
      </p:sp>
      <p:sp>
        <p:nvSpPr>
          <p:cNvPr id="8" name="TextBox 7">
            <a:extLst>
              <a:ext uri="{FF2B5EF4-FFF2-40B4-BE49-F238E27FC236}">
                <a16:creationId xmlns:a16="http://schemas.microsoft.com/office/drawing/2014/main" id="{F9125BE3-A587-4EF0-ABFD-D0DF03431346}"/>
              </a:ext>
            </a:extLst>
          </p:cNvPr>
          <p:cNvSpPr txBox="1"/>
          <p:nvPr/>
        </p:nvSpPr>
        <p:spPr>
          <a:xfrm>
            <a:off x="677453" y="5654333"/>
            <a:ext cx="34026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19542"/>
                </a:solidFill>
                <a:effectLst/>
                <a:uLnTx/>
                <a:uFillTx/>
                <a:latin typeface="Twinkl"/>
                <a:ea typeface="+mn-ea"/>
                <a:cs typeface="+mn-cs"/>
              </a:rPr>
              <a:t>I am going to try my best.</a:t>
            </a:r>
          </a:p>
        </p:txBody>
      </p:sp>
      <p:sp>
        <p:nvSpPr>
          <p:cNvPr id="9" name="TextBox 8">
            <a:extLst>
              <a:ext uri="{FF2B5EF4-FFF2-40B4-BE49-F238E27FC236}">
                <a16:creationId xmlns:a16="http://schemas.microsoft.com/office/drawing/2014/main" id="{8EEDC7F0-2B44-4E45-A519-E1491873E86F}"/>
              </a:ext>
            </a:extLst>
          </p:cNvPr>
          <p:cNvSpPr txBox="1"/>
          <p:nvPr/>
        </p:nvSpPr>
        <p:spPr>
          <a:xfrm>
            <a:off x="5956887" y="5242988"/>
            <a:ext cx="221546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19542"/>
                </a:solidFill>
                <a:effectLst/>
                <a:uLnTx/>
                <a:uFillTx/>
                <a:latin typeface="Twinkl"/>
                <a:ea typeface="+mn-ea"/>
                <a:cs typeface="+mn-cs"/>
              </a:rPr>
              <a:t>I believe in myself.</a:t>
            </a:r>
          </a:p>
        </p:txBody>
      </p:sp>
      <p:sp>
        <p:nvSpPr>
          <p:cNvPr id="10" name="TextBox 9">
            <a:extLst>
              <a:ext uri="{FF2B5EF4-FFF2-40B4-BE49-F238E27FC236}">
                <a16:creationId xmlns:a16="http://schemas.microsoft.com/office/drawing/2014/main" id="{A18406D8-FD97-4E70-8E38-F0B36A2B82B9}"/>
              </a:ext>
            </a:extLst>
          </p:cNvPr>
          <p:cNvSpPr txBox="1"/>
          <p:nvPr/>
        </p:nvSpPr>
        <p:spPr>
          <a:xfrm>
            <a:off x="4746371" y="2602021"/>
            <a:ext cx="363511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19542"/>
                </a:solidFill>
                <a:effectLst/>
                <a:uLnTx/>
                <a:uFillTx/>
                <a:latin typeface="Twinkl"/>
                <a:ea typeface="+mn-ea"/>
                <a:cs typeface="+mn-cs"/>
              </a:rPr>
              <a:t>It’s OK to not know everything.</a:t>
            </a:r>
          </a:p>
        </p:txBody>
      </p:sp>
      <p:sp>
        <p:nvSpPr>
          <p:cNvPr id="11" name="TextBox 10">
            <a:extLst>
              <a:ext uri="{FF2B5EF4-FFF2-40B4-BE49-F238E27FC236}">
                <a16:creationId xmlns:a16="http://schemas.microsoft.com/office/drawing/2014/main" id="{E373B8D3-685E-4130-9BC4-7E0F6FF6FB75}"/>
              </a:ext>
            </a:extLst>
          </p:cNvPr>
          <p:cNvSpPr txBox="1"/>
          <p:nvPr/>
        </p:nvSpPr>
        <p:spPr>
          <a:xfrm>
            <a:off x="755650" y="2482980"/>
            <a:ext cx="286536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19542"/>
                </a:solidFill>
                <a:effectLst/>
                <a:uLnTx/>
                <a:uFillTx/>
                <a:latin typeface="Twinkl"/>
                <a:ea typeface="+mn-ea"/>
                <a:cs typeface="+mn-cs"/>
              </a:rPr>
              <a:t>I am in charge of my life!</a:t>
            </a:r>
          </a:p>
        </p:txBody>
      </p:sp>
      <p:pic>
        <p:nvPicPr>
          <p:cNvPr id="13" name="Individual Work">
            <a:extLst>
              <a:ext uri="{FF2B5EF4-FFF2-40B4-BE49-F238E27FC236}">
                <a16:creationId xmlns:a16="http://schemas.microsoft.com/office/drawing/2014/main" id="{5FEFE0C1-ECD1-4858-AF86-7CA2B38281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352" y="544048"/>
            <a:ext cx="864000" cy="864000"/>
          </a:xfrm>
          <a:prstGeom prst="rect">
            <a:avLst/>
          </a:prstGeom>
        </p:spPr>
      </p:pic>
    </p:spTree>
    <p:extLst>
      <p:ext uri="{BB962C8B-B14F-4D97-AF65-F5344CB8AC3E}">
        <p14:creationId xmlns:p14="http://schemas.microsoft.com/office/powerpoint/2010/main" val="359425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4" grpId="0"/>
      <p:bldP spid="5" grpId="0"/>
      <p:bldP spid="6" grpId="0"/>
      <p:bldP spid="7" grpId="0"/>
      <p:bldP spid="8" grpId="0"/>
      <p:bldP spid="9" grpId="0"/>
      <p:bldP spid="10" grpId="0"/>
      <p:bldP spid="1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Reflecting</a:t>
            </a:r>
          </a:p>
        </p:txBody>
      </p:sp>
    </p:spTree>
    <p:extLst>
      <p:ext uri="{BB962C8B-B14F-4D97-AF65-F5344CB8AC3E}">
        <p14:creationId xmlns:p14="http://schemas.microsoft.com/office/powerpoint/2010/main" val="37713543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Thought or Fact?</a:t>
            </a:r>
          </a:p>
        </p:txBody>
      </p:sp>
      <p:sp>
        <p:nvSpPr>
          <p:cNvPr id="11" name="TextBox 10">
            <a:extLst>
              <a:ext uri="{FF2B5EF4-FFF2-40B4-BE49-F238E27FC236}">
                <a16:creationId xmlns:a16="http://schemas.microsoft.com/office/drawing/2014/main" id="{A13117D9-BD72-4C40-B187-659D8578E619}"/>
              </a:ext>
            </a:extLst>
          </p:cNvPr>
          <p:cNvSpPr txBox="1"/>
          <p:nvPr/>
        </p:nvSpPr>
        <p:spPr>
          <a:xfrm>
            <a:off x="3419872" y="2758923"/>
            <a:ext cx="1921065" cy="934684"/>
          </a:xfrm>
          <a:prstGeom prst="wedgeRoundRectCallout">
            <a:avLst>
              <a:gd name="adj1" fmla="val -28102"/>
              <a:gd name="adj2" fmla="val 59705"/>
              <a:gd name="adj3" fmla="val 16667"/>
            </a:avLst>
          </a:prstGeom>
          <a:solidFill>
            <a:srgbClr val="7868AC"/>
          </a:solidFill>
        </p:spPr>
        <p:txBody>
          <a:bodyPr wrap="square" lIns="144000" tIns="144000" rIns="144000" bIns="144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winkl"/>
                <a:ea typeface="+mn-ea"/>
                <a:cs typeface="+mn-cs"/>
              </a:rPr>
              <a:t>Laughing lifts your mood.</a:t>
            </a:r>
          </a:p>
        </p:txBody>
      </p:sp>
      <p:pic>
        <p:nvPicPr>
          <p:cNvPr id="12" name="Whole Class">
            <a:extLst>
              <a:ext uri="{FF2B5EF4-FFF2-40B4-BE49-F238E27FC236}">
                <a16:creationId xmlns:a16="http://schemas.microsoft.com/office/drawing/2014/main" id="{965D82C4-E08B-4A69-87CD-01326947C7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13" name="TextBox 12">
            <a:extLst>
              <a:ext uri="{FF2B5EF4-FFF2-40B4-BE49-F238E27FC236}">
                <a16:creationId xmlns:a16="http://schemas.microsoft.com/office/drawing/2014/main" id="{8BD04BA2-036E-437C-8B35-0D728EA1ACD7}"/>
              </a:ext>
            </a:extLst>
          </p:cNvPr>
          <p:cNvSpPr txBox="1"/>
          <p:nvPr/>
        </p:nvSpPr>
        <p:spPr>
          <a:xfrm>
            <a:off x="4932040" y="1528014"/>
            <a:ext cx="2974822" cy="934684"/>
          </a:xfrm>
          <a:prstGeom prst="wedgeRoundRectCallout">
            <a:avLst>
              <a:gd name="adj1" fmla="val 55307"/>
              <a:gd name="adj2" fmla="val 27394"/>
              <a:gd name="adj3" fmla="val 16667"/>
            </a:avLst>
          </a:prstGeom>
          <a:solidFill>
            <a:srgbClr val="7868AC"/>
          </a:solidFill>
        </p:spPr>
        <p:txBody>
          <a:bodyPr wrap="square" lIns="144000" tIns="144000" rIns="144000" bIns="144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winkl"/>
                <a:ea typeface="+mn-ea"/>
                <a:cs typeface="+mn-cs"/>
              </a:rPr>
              <a:t>I will never understand the rules of this game.</a:t>
            </a:r>
          </a:p>
        </p:txBody>
      </p:sp>
      <p:sp>
        <p:nvSpPr>
          <p:cNvPr id="14" name="TextBox 13">
            <a:extLst>
              <a:ext uri="{FF2B5EF4-FFF2-40B4-BE49-F238E27FC236}">
                <a16:creationId xmlns:a16="http://schemas.microsoft.com/office/drawing/2014/main" id="{A283C4B2-D6BF-4147-BDF1-C731D92B4CC9}"/>
              </a:ext>
            </a:extLst>
          </p:cNvPr>
          <p:cNvSpPr txBox="1"/>
          <p:nvPr/>
        </p:nvSpPr>
        <p:spPr>
          <a:xfrm>
            <a:off x="5562835" y="2674255"/>
            <a:ext cx="2974822" cy="934684"/>
          </a:xfrm>
          <a:prstGeom prst="wedgeRoundRectCallout">
            <a:avLst>
              <a:gd name="adj1" fmla="val 54743"/>
              <a:gd name="adj2" fmla="val 21112"/>
              <a:gd name="adj3" fmla="val 16667"/>
            </a:avLst>
          </a:prstGeom>
          <a:solidFill>
            <a:srgbClr val="7868AC"/>
          </a:solidFill>
        </p:spPr>
        <p:txBody>
          <a:bodyPr wrap="square" lIns="144000" tIns="144000" rIns="144000" bIns="144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winkl"/>
                <a:ea typeface="+mn-ea"/>
                <a:cs typeface="+mn-cs"/>
              </a:rPr>
              <a:t>Exercise makes the brain release endorphins.</a:t>
            </a:r>
          </a:p>
        </p:txBody>
      </p:sp>
      <p:sp>
        <p:nvSpPr>
          <p:cNvPr id="15" name="TextBox 14">
            <a:extLst>
              <a:ext uri="{FF2B5EF4-FFF2-40B4-BE49-F238E27FC236}">
                <a16:creationId xmlns:a16="http://schemas.microsoft.com/office/drawing/2014/main" id="{40624372-4641-4B0C-AA16-ED272CF4CF63}"/>
              </a:ext>
            </a:extLst>
          </p:cNvPr>
          <p:cNvSpPr txBox="1"/>
          <p:nvPr/>
        </p:nvSpPr>
        <p:spPr>
          <a:xfrm>
            <a:off x="4788024" y="4962460"/>
            <a:ext cx="2974822" cy="1241151"/>
          </a:xfrm>
          <a:prstGeom prst="wedgeRoundRectCallout">
            <a:avLst>
              <a:gd name="adj1" fmla="val -21961"/>
              <a:gd name="adj2" fmla="val 58475"/>
              <a:gd name="adj3" fmla="val 16667"/>
            </a:avLst>
          </a:prstGeom>
          <a:solidFill>
            <a:srgbClr val="7868AC"/>
          </a:solidFill>
        </p:spPr>
        <p:txBody>
          <a:bodyPr wrap="square" lIns="144000" tIns="144000" rIns="144000" bIns="144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winkl"/>
                <a:ea typeface="+mn-ea"/>
                <a:cs typeface="+mn-cs"/>
              </a:rPr>
              <a:t>You can talk back to negative thoughts with a positive voice.</a:t>
            </a:r>
          </a:p>
        </p:txBody>
      </p:sp>
      <p:sp>
        <p:nvSpPr>
          <p:cNvPr id="16" name="TextBox 15">
            <a:extLst>
              <a:ext uri="{FF2B5EF4-FFF2-40B4-BE49-F238E27FC236}">
                <a16:creationId xmlns:a16="http://schemas.microsoft.com/office/drawing/2014/main" id="{CBBCE4C5-5EBB-43D8-9092-BA661FFFCEC4}"/>
              </a:ext>
            </a:extLst>
          </p:cNvPr>
          <p:cNvSpPr txBox="1"/>
          <p:nvPr/>
        </p:nvSpPr>
        <p:spPr>
          <a:xfrm>
            <a:off x="1043608" y="1434551"/>
            <a:ext cx="2974822" cy="934684"/>
          </a:xfrm>
          <a:prstGeom prst="wedgeRoundRectCallout">
            <a:avLst>
              <a:gd name="adj1" fmla="val -55519"/>
              <a:gd name="adj2" fmla="val 30087"/>
              <a:gd name="adj3" fmla="val 16667"/>
            </a:avLst>
          </a:prstGeom>
          <a:solidFill>
            <a:srgbClr val="7868AC"/>
          </a:solidFill>
        </p:spPr>
        <p:txBody>
          <a:bodyPr wrap="square" lIns="144000" tIns="144000" rIns="144000" bIns="144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winkl"/>
                <a:ea typeface="+mn-ea"/>
                <a:cs typeface="+mn-cs"/>
              </a:rPr>
              <a:t>Everyone will hate my new haircut!</a:t>
            </a:r>
          </a:p>
        </p:txBody>
      </p:sp>
      <p:sp>
        <p:nvSpPr>
          <p:cNvPr id="17" name="TextBox 16">
            <a:extLst>
              <a:ext uri="{FF2B5EF4-FFF2-40B4-BE49-F238E27FC236}">
                <a16:creationId xmlns:a16="http://schemas.microsoft.com/office/drawing/2014/main" id="{E44D2D1F-C738-489A-B368-F23A79B340A3}"/>
              </a:ext>
            </a:extLst>
          </p:cNvPr>
          <p:cNvSpPr txBox="1"/>
          <p:nvPr/>
        </p:nvSpPr>
        <p:spPr>
          <a:xfrm>
            <a:off x="5811874" y="3832476"/>
            <a:ext cx="2476744" cy="934684"/>
          </a:xfrm>
          <a:prstGeom prst="wedgeRoundRectCallout">
            <a:avLst>
              <a:gd name="adj1" fmla="val 53884"/>
              <a:gd name="adj2" fmla="val 27394"/>
              <a:gd name="adj3" fmla="val 16667"/>
            </a:avLst>
          </a:prstGeom>
          <a:solidFill>
            <a:srgbClr val="7868AC"/>
          </a:solidFill>
        </p:spPr>
        <p:txBody>
          <a:bodyPr wrap="square" lIns="144000" tIns="144000" rIns="144000" bIns="144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winkl"/>
                <a:ea typeface="+mn-ea"/>
                <a:cs typeface="+mn-cs"/>
              </a:rPr>
              <a:t>I will get better at this if I practise.</a:t>
            </a:r>
          </a:p>
        </p:txBody>
      </p:sp>
      <p:sp>
        <p:nvSpPr>
          <p:cNvPr id="18" name="TextBox 17">
            <a:extLst>
              <a:ext uri="{FF2B5EF4-FFF2-40B4-BE49-F238E27FC236}">
                <a16:creationId xmlns:a16="http://schemas.microsoft.com/office/drawing/2014/main" id="{1ED2F93A-4171-474D-9503-57772A3C8B7C}"/>
              </a:ext>
            </a:extLst>
          </p:cNvPr>
          <p:cNvSpPr txBox="1"/>
          <p:nvPr/>
        </p:nvSpPr>
        <p:spPr>
          <a:xfrm>
            <a:off x="1270879" y="5226464"/>
            <a:ext cx="2520280" cy="934684"/>
          </a:xfrm>
          <a:prstGeom prst="wedgeRoundRectCallout">
            <a:avLst>
              <a:gd name="adj1" fmla="val 31357"/>
              <a:gd name="adj2" fmla="val 63295"/>
              <a:gd name="adj3" fmla="val 16667"/>
            </a:avLst>
          </a:prstGeom>
          <a:solidFill>
            <a:srgbClr val="7868AC"/>
          </a:solidFill>
        </p:spPr>
        <p:txBody>
          <a:bodyPr wrap="square" lIns="144000" tIns="144000" rIns="144000" bIns="144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winkl"/>
                <a:ea typeface="+mn-ea"/>
                <a:cs typeface="+mn-cs"/>
              </a:rPr>
              <a:t>I’ll always be rubbish at sport. </a:t>
            </a:r>
          </a:p>
        </p:txBody>
      </p:sp>
      <p:sp>
        <p:nvSpPr>
          <p:cNvPr id="19" name="TextBox 18">
            <a:extLst>
              <a:ext uri="{FF2B5EF4-FFF2-40B4-BE49-F238E27FC236}">
                <a16:creationId xmlns:a16="http://schemas.microsoft.com/office/drawing/2014/main" id="{A8EEAA94-DF89-4EA9-AC07-00007F2CAE64}"/>
              </a:ext>
            </a:extLst>
          </p:cNvPr>
          <p:cNvSpPr txBox="1"/>
          <p:nvPr/>
        </p:nvSpPr>
        <p:spPr>
          <a:xfrm>
            <a:off x="855382" y="4040417"/>
            <a:ext cx="3711533" cy="934684"/>
          </a:xfrm>
          <a:prstGeom prst="wedgeRoundRectCallout">
            <a:avLst>
              <a:gd name="adj1" fmla="val -55519"/>
              <a:gd name="adj2" fmla="val 30087"/>
              <a:gd name="adj3" fmla="val 16667"/>
            </a:avLst>
          </a:prstGeom>
          <a:solidFill>
            <a:srgbClr val="7868AC"/>
          </a:solidFill>
        </p:spPr>
        <p:txBody>
          <a:bodyPr wrap="square" lIns="144000" tIns="144000" rIns="144000" bIns="144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winkl"/>
                <a:ea typeface="+mn-ea"/>
                <a:cs typeface="+mn-cs"/>
              </a:rPr>
              <a:t>No one will like me if I say I enjoy puzzles and numbers.</a:t>
            </a:r>
          </a:p>
        </p:txBody>
      </p:sp>
      <p:sp>
        <p:nvSpPr>
          <p:cNvPr id="20" name="TextBox 19">
            <a:extLst>
              <a:ext uri="{FF2B5EF4-FFF2-40B4-BE49-F238E27FC236}">
                <a16:creationId xmlns:a16="http://schemas.microsoft.com/office/drawing/2014/main" id="{3C9B5F6E-B6C7-4946-9575-A1F4700CC07E}"/>
              </a:ext>
            </a:extLst>
          </p:cNvPr>
          <p:cNvSpPr txBox="1"/>
          <p:nvPr/>
        </p:nvSpPr>
        <p:spPr>
          <a:xfrm>
            <a:off x="659483" y="2547903"/>
            <a:ext cx="2387726" cy="1241151"/>
          </a:xfrm>
          <a:prstGeom prst="wedgeRoundRectCallout">
            <a:avLst>
              <a:gd name="adj1" fmla="val -55519"/>
              <a:gd name="adj2" fmla="val 30087"/>
              <a:gd name="adj3" fmla="val 16667"/>
            </a:avLst>
          </a:prstGeom>
          <a:solidFill>
            <a:srgbClr val="7868AC"/>
          </a:solidFill>
        </p:spPr>
        <p:txBody>
          <a:bodyPr wrap="square" lIns="144000" tIns="144000" rIns="144000" bIns="144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winkl"/>
                <a:ea typeface="+mn-ea"/>
                <a:cs typeface="+mn-cs"/>
              </a:rPr>
              <a:t>You can learn to think in a more positive way.</a:t>
            </a:r>
          </a:p>
        </p:txBody>
      </p:sp>
    </p:spTree>
    <p:extLst>
      <p:ext uri="{BB962C8B-B14F-4D97-AF65-F5344CB8AC3E}">
        <p14:creationId xmlns:p14="http://schemas.microsoft.com/office/powerpoint/2010/main" val="1353050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The Big Questions</a:t>
            </a:r>
          </a:p>
        </p:txBody>
      </p:sp>
    </p:spTree>
    <p:extLst>
      <p:ext uri="{BB962C8B-B14F-4D97-AF65-F5344CB8AC3E}">
        <p14:creationId xmlns:p14="http://schemas.microsoft.com/office/powerpoint/2010/main" val="28159511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ss, outdoor, green, field&#10;&#10;Description automatically generated">
            <a:extLst>
              <a:ext uri="{FF2B5EF4-FFF2-40B4-BE49-F238E27FC236}">
                <a16:creationId xmlns:a16="http://schemas.microsoft.com/office/drawing/2014/main" id="{B29179E9-0E28-4D5D-8616-3C51FB001F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6068"/>
            <a:ext cx="9144000" cy="6465864"/>
          </a:xfrm>
          <a:prstGeom prst="rect">
            <a:avLst/>
          </a:prstGeom>
        </p:spPr>
      </p:pic>
      <p:pic>
        <p:nvPicPr>
          <p:cNvPr id="9" name="border" descr="A screen shot of a computer&#10;&#10;Description automatically generated">
            <a:extLst>
              <a:ext uri="{FF2B5EF4-FFF2-40B4-BE49-F238E27FC236}">
                <a16:creationId xmlns:a16="http://schemas.microsoft.com/office/drawing/2014/main" id="{195B018E-917C-4EDA-A9CA-CF1CE1FEF8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Speech Bubble: Rectangle 14">
            <a:extLst>
              <a:ext uri="{FF2B5EF4-FFF2-40B4-BE49-F238E27FC236}">
                <a16:creationId xmlns:a16="http://schemas.microsoft.com/office/drawing/2014/main" id="{F9D6354D-C4F4-4336-A39E-2386953B3C65}"/>
              </a:ext>
            </a:extLst>
          </p:cNvPr>
          <p:cNvSpPr/>
          <p:nvPr/>
        </p:nvSpPr>
        <p:spPr>
          <a:xfrm>
            <a:off x="2123728" y="3778275"/>
            <a:ext cx="4824536" cy="802853"/>
          </a:xfrm>
          <a:prstGeom prst="wedgeRectCallout">
            <a:avLst>
              <a:gd name="adj1" fmla="val 47948"/>
              <a:gd name="adj2" fmla="val -17604"/>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How can we encourage </a:t>
            </a:r>
            <a:br>
              <a:rPr kumimoji="0" lang="en-GB" sz="1800" b="0" i="0" u="none" strike="noStrike" kern="1200" cap="none" spc="0" normalizeH="0" baseline="0" noProof="0" dirty="0">
                <a:ln>
                  <a:noFill/>
                </a:ln>
                <a:solidFill>
                  <a:prstClr val="white"/>
                </a:solidFill>
                <a:effectLst/>
                <a:uLnTx/>
                <a:uFillTx/>
                <a:latin typeface="Twinkl"/>
                <a:ea typeface="+mn-ea"/>
                <a:cs typeface="+mn-cs"/>
              </a:rPr>
            </a:br>
            <a:r>
              <a:rPr kumimoji="0" lang="en-GB" sz="1800" b="0" i="0" u="none" strike="noStrike" kern="1200" cap="none" spc="0" normalizeH="0" baseline="0" noProof="0" dirty="0">
                <a:ln>
                  <a:noFill/>
                </a:ln>
                <a:solidFill>
                  <a:prstClr val="white"/>
                </a:solidFill>
                <a:effectLst/>
                <a:uLnTx/>
                <a:uFillTx/>
                <a:latin typeface="Twinkl"/>
                <a:ea typeface="+mn-ea"/>
                <a:cs typeface="+mn-cs"/>
              </a:rPr>
              <a:t>helpful thoughts? </a:t>
            </a:r>
          </a:p>
        </p:txBody>
      </p:sp>
      <p:sp>
        <p:nvSpPr>
          <p:cNvPr id="14" name="Speech Bubble: Rectangle 13">
            <a:extLst>
              <a:ext uri="{FF2B5EF4-FFF2-40B4-BE49-F238E27FC236}">
                <a16:creationId xmlns:a16="http://schemas.microsoft.com/office/drawing/2014/main" id="{C40889D5-53C5-4CC7-A9F6-062DD256235C}"/>
              </a:ext>
            </a:extLst>
          </p:cNvPr>
          <p:cNvSpPr/>
          <p:nvPr/>
        </p:nvSpPr>
        <p:spPr>
          <a:xfrm>
            <a:off x="1619672" y="2832270"/>
            <a:ext cx="5713096" cy="802853"/>
          </a:xfrm>
          <a:prstGeom prst="wedgeRectCallout">
            <a:avLst>
              <a:gd name="adj1" fmla="val 49256"/>
              <a:gd name="adj2" fmla="val -12380"/>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What should we do when we have </a:t>
            </a:r>
            <a:br>
              <a:rPr kumimoji="0" lang="en-GB" sz="1800" b="0" i="0" u="none" strike="noStrike" kern="1200" cap="none" spc="0" normalizeH="0" baseline="0" noProof="0" dirty="0">
                <a:ln>
                  <a:noFill/>
                </a:ln>
                <a:solidFill>
                  <a:prstClr val="white"/>
                </a:solidFill>
                <a:effectLst/>
                <a:uLnTx/>
                <a:uFillTx/>
                <a:latin typeface="Twinkl"/>
                <a:ea typeface="+mn-ea"/>
                <a:cs typeface="+mn-cs"/>
              </a:rPr>
            </a:br>
            <a:r>
              <a:rPr kumimoji="0" lang="en-GB" sz="1800" b="0" i="0" u="none" strike="noStrike" kern="1200" cap="none" spc="0" normalizeH="0" baseline="0" noProof="0" dirty="0">
                <a:ln>
                  <a:noFill/>
                </a:ln>
                <a:solidFill>
                  <a:prstClr val="white"/>
                </a:solidFill>
                <a:effectLst/>
                <a:uLnTx/>
                <a:uFillTx/>
                <a:latin typeface="Twinkl"/>
                <a:ea typeface="+mn-ea"/>
                <a:cs typeface="+mn-cs"/>
              </a:rPr>
              <a:t>unhelpful thoughts?</a:t>
            </a:r>
          </a:p>
        </p:txBody>
      </p:sp>
      <p:sp>
        <p:nvSpPr>
          <p:cNvPr id="13" name="Speech Bubble: Rectangle 12">
            <a:extLst>
              <a:ext uri="{FF2B5EF4-FFF2-40B4-BE49-F238E27FC236}">
                <a16:creationId xmlns:a16="http://schemas.microsoft.com/office/drawing/2014/main" id="{5F6DC16F-B3EC-4CE4-916C-C8C6927D370A}"/>
              </a:ext>
            </a:extLst>
          </p:cNvPr>
          <p:cNvSpPr/>
          <p:nvPr/>
        </p:nvSpPr>
        <p:spPr>
          <a:xfrm>
            <a:off x="1547664" y="1916832"/>
            <a:ext cx="5893116" cy="772286"/>
          </a:xfrm>
          <a:prstGeom prst="wedgeRectCallout">
            <a:avLst>
              <a:gd name="adj1" fmla="val -49079"/>
              <a:gd name="adj2" fmla="val 26145"/>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How do helpful and unhelpful thoughts </a:t>
            </a:r>
            <a:br>
              <a:rPr kumimoji="0" lang="en-GB" sz="1800" b="0" i="0" u="none" strike="noStrike" kern="1200" cap="none" spc="0" normalizeH="0" baseline="0" noProof="0" dirty="0">
                <a:ln>
                  <a:noFill/>
                </a:ln>
                <a:solidFill>
                  <a:prstClr val="white"/>
                </a:solidFill>
                <a:effectLst/>
                <a:uLnTx/>
                <a:uFillTx/>
                <a:latin typeface="Twinkl"/>
                <a:ea typeface="+mn-ea"/>
                <a:cs typeface="+mn-cs"/>
              </a:rPr>
            </a:br>
            <a:r>
              <a:rPr kumimoji="0" lang="en-GB" sz="1800" b="0" i="0" u="none" strike="noStrike" kern="1200" cap="none" spc="0" normalizeH="0" baseline="0" noProof="0" dirty="0">
                <a:ln>
                  <a:noFill/>
                </a:ln>
                <a:solidFill>
                  <a:prstClr val="white"/>
                </a:solidFill>
                <a:effectLst/>
                <a:uLnTx/>
                <a:uFillTx/>
                <a:latin typeface="Twinkl"/>
                <a:ea typeface="+mn-ea"/>
                <a:cs typeface="+mn-cs"/>
              </a:rPr>
              <a:t>affect the way we feel and act?</a:t>
            </a:r>
            <a:endParaRPr kumimoji="0" lang="en-GB" sz="1800" b="1" i="0" u="none" strike="noStrike" kern="1200" cap="none" spc="0" normalizeH="0" baseline="0" noProof="0" dirty="0">
              <a:ln>
                <a:noFill/>
              </a:ln>
              <a:solidFill>
                <a:prstClr val="white"/>
              </a:solidFill>
              <a:effectLst/>
              <a:uLnTx/>
              <a:uFillTx/>
              <a:latin typeface="Twinkl"/>
              <a:ea typeface="+mn-ea"/>
              <a:cs typeface="+mn-cs"/>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pic>
        <p:nvPicPr>
          <p:cNvPr id="10" name="Picture 9">
            <a:extLst>
              <a:ext uri="{FF2B5EF4-FFF2-40B4-BE49-F238E27FC236}">
                <a16:creationId xmlns:a16="http://schemas.microsoft.com/office/drawing/2014/main" id="{068047CD-65F5-498A-A433-B791BCCADA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099" y="1588372"/>
            <a:ext cx="2720757" cy="4797152"/>
          </a:xfrm>
          <a:prstGeom prst="rect">
            <a:avLst/>
          </a:prstGeom>
        </p:spPr>
      </p:pic>
      <p:pic>
        <p:nvPicPr>
          <p:cNvPr id="12" name="Picture 11">
            <a:extLst>
              <a:ext uri="{FF2B5EF4-FFF2-40B4-BE49-F238E27FC236}">
                <a16:creationId xmlns:a16="http://schemas.microsoft.com/office/drawing/2014/main" id="{5D869279-D2AA-4D9A-9515-171AE627DE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8660" y="1588372"/>
            <a:ext cx="2325828" cy="4797152"/>
          </a:xfrm>
          <a:prstGeom prst="rect">
            <a:avLst/>
          </a:prstGeom>
        </p:spPr>
      </p:pic>
    </p:spTree>
    <p:extLst>
      <p:ext uri="{BB962C8B-B14F-4D97-AF65-F5344CB8AC3E}">
        <p14:creationId xmlns:p14="http://schemas.microsoft.com/office/powerpoint/2010/main" val="16525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Reconnecting</a:t>
            </a:r>
          </a:p>
        </p:txBody>
      </p:sp>
    </p:spTree>
    <p:extLst>
      <p:ext uri="{BB962C8B-B14F-4D97-AF65-F5344CB8AC3E}">
        <p14:creationId xmlns:p14="http://schemas.microsoft.com/office/powerpoint/2010/main" val="38843738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pitchFamily="50" charset="0"/>
                <a:ea typeface="+mn-ea"/>
                <a:cs typeface="+mn-cs"/>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pitchFamily="50" charset="0"/>
                <a:ea typeface="+mn-ea"/>
                <a:cs typeface="+mn-cs"/>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C1C1C"/>
                </a:solidFill>
                <a:effectLst/>
                <a:uLnTx/>
                <a:uFillTx/>
                <a:latin typeface="Twinkl" pitchFamily="2" charset="0"/>
                <a:ea typeface="+mj-ea"/>
                <a:cs typeface="+mj-cs"/>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C1C1C"/>
                </a:solidFill>
                <a:effectLst/>
                <a:uLnTx/>
                <a:uFillTx/>
                <a:latin typeface="Twinkl" pitchFamily="2" charset="0"/>
                <a:ea typeface="+mj-ea"/>
                <a:cs typeface="+mj-cs"/>
              </a:rPr>
              <a:t>Aim</a:t>
            </a:r>
          </a:p>
        </p:txBody>
      </p:sp>
      <p:sp>
        <p:nvSpPr>
          <p:cNvPr id="16" name="Content Placeholder 15"/>
          <p:cNvSpPr>
            <a:spLocks noGrp="1"/>
          </p:cNvSpPr>
          <p:nvPr>
            <p:ph idx="1"/>
          </p:nvPr>
        </p:nvSpPr>
        <p:spPr/>
        <p:txBody>
          <a:bodyPr>
            <a:normAutofit/>
          </a:bodyPr>
          <a:lstStyle/>
          <a:p>
            <a:r>
              <a:rPr lang="en-GB" dirty="0">
                <a:latin typeface="Twinkl" pitchFamily="50" charset="0"/>
              </a:rPr>
              <a:t>I understand the concept and impact of positive thinking.</a:t>
            </a:r>
          </a:p>
        </p:txBody>
      </p:sp>
      <p:sp>
        <p:nvSpPr>
          <p:cNvPr id="20" name="Content Placeholder 15"/>
          <p:cNvSpPr txBox="1">
            <a:spLocks/>
          </p:cNvSpPr>
          <p:nvPr/>
        </p:nvSpPr>
        <p:spPr>
          <a:xfrm>
            <a:off x="628650" y="3466802"/>
            <a:ext cx="7886700" cy="2410469"/>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pitchFamily="50" charset="0"/>
                <a:cs typeface="+mn-cs"/>
              </a:rPr>
              <a:t>I can identify helpful and unhelpful thoughts.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pitchFamily="50" charset="0"/>
                <a:cs typeface="+mn-cs"/>
              </a:rPr>
              <a:t>I can name some strategies to deal with unhelpful thoughts.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pitchFamily="50" charset="0"/>
                <a:cs typeface="+mn-cs"/>
              </a:rPr>
              <a:t>I can generate positive affirmations.</a:t>
            </a:r>
          </a:p>
        </p:txBody>
      </p:sp>
      <p:sp>
        <p:nvSpPr>
          <p:cNvPr id="9" name="TextBox 21"/>
          <p:cNvSpPr txBox="1">
            <a:spLocks noChangeArrowheads="1"/>
          </p:cNvSpPr>
          <p:nvPr/>
        </p:nvSpPr>
        <p:spPr bwMode="auto">
          <a:xfrm>
            <a:off x="2375756" y="6247089"/>
            <a:ext cx="4392488" cy="63248"/>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800" b="0" i="0" u="none" strike="noStrike" kern="1200" cap="none" spc="0" normalizeH="0" baseline="30000" noProof="0" dirty="0">
                <a:ln>
                  <a:noFill/>
                </a:ln>
                <a:solidFill>
                  <a:srgbClr val="1C1C1C"/>
                </a:solidFill>
                <a:effectLst/>
                <a:uLnTx/>
                <a:uFillTx/>
                <a:latin typeface="Roboto" panose="02000000000000000000" pitchFamily="2" charset="0"/>
                <a:ea typeface="+mn-ea"/>
                <a:cs typeface="Arial" panose="020B0604020202020204" pitchFamily="34" charset="0"/>
              </a:rPr>
              <a:t>This resource is fully in line with the Learning Outcomes and Core Themes outlined in the PSHE Association’s </a:t>
            </a:r>
            <a:r>
              <a:rPr kumimoji="0" lang="en-GB" sz="800" b="1" i="0" u="sng" strike="noStrike" kern="1200" cap="none" spc="0" normalizeH="0" baseline="30000" noProof="0" dirty="0">
                <a:ln>
                  <a:noFill/>
                </a:ln>
                <a:solidFill>
                  <a:srgbClr val="00A7E7"/>
                </a:solidFill>
                <a:effectLst/>
                <a:uLnTx/>
                <a:uFillTx/>
                <a:latin typeface="Roboto" panose="02000000000000000000" pitchFamily="2" charset="0"/>
                <a:ea typeface="+mn-ea"/>
                <a:cs typeface="Arial" panose="020B0604020202020204" pitchFamily="34" charset="0"/>
                <a:hlinkClick r:id="rId2"/>
              </a:rPr>
              <a:t>Programme of Study</a:t>
            </a:r>
            <a:r>
              <a:rPr kumimoji="0" lang="en-GB" sz="800" b="0" i="0" u="none" strike="noStrike" kern="1200" cap="none" spc="0" normalizeH="0" baseline="30000" noProof="0" dirty="0">
                <a:ln>
                  <a:noFill/>
                </a:ln>
                <a:solidFill>
                  <a:srgbClr val="1C1C1C"/>
                </a:solidFill>
                <a:effectLst/>
                <a:uLnTx/>
                <a:uFillTx/>
                <a:latin typeface="Roboto" panose="02000000000000000000" pitchFamily="2" charset="0"/>
                <a:ea typeface="+mn-ea"/>
                <a:cs typeface="Arial" panose="020B0604020202020204" pitchFamily="34" charset="0"/>
              </a:rPr>
              <a:t>.</a:t>
            </a:r>
          </a:p>
        </p:txBody>
      </p:sp>
    </p:spTree>
    <p:extLst>
      <p:ext uri="{BB962C8B-B14F-4D97-AF65-F5344CB8AC3E}">
        <p14:creationId xmlns:p14="http://schemas.microsoft.com/office/powerpoint/2010/main" val="10744922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9A2A1-A7CD-43B5-BE5E-329DA67E059B}"/>
              </a:ext>
            </a:extLst>
          </p:cNvPr>
          <p:cNvSpPr>
            <a:spLocks noGrp="1"/>
          </p:cNvSpPr>
          <p:nvPr>
            <p:ph type="title"/>
          </p:nvPr>
        </p:nvSpPr>
        <p:spPr/>
        <p:txBody>
          <a:bodyPr/>
          <a:lstStyle/>
          <a:p>
            <a:r>
              <a:rPr lang="en-GB"/>
              <a:t>Prayer</a:t>
            </a:r>
          </a:p>
        </p:txBody>
      </p:sp>
    </p:spTree>
    <p:extLst>
      <p:ext uri="{BB962C8B-B14F-4D97-AF65-F5344CB8AC3E}">
        <p14:creationId xmlns:p14="http://schemas.microsoft.com/office/powerpoint/2010/main" val="815655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424CBB5-2EA1-405C-B9FB-19AFC722D3C1}"/>
              </a:ext>
            </a:extLst>
          </p:cNvPr>
          <p:cNvSpPr/>
          <p:nvPr/>
        </p:nvSpPr>
        <p:spPr>
          <a:xfrm>
            <a:off x="827584" y="2296202"/>
            <a:ext cx="7560840" cy="78412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3B7D42D1-28D5-4B07-A874-AF51ECC999F9}"/>
              </a:ext>
            </a:extLst>
          </p:cNvPr>
          <p:cNvSpPr/>
          <p:nvPr/>
        </p:nvSpPr>
        <p:spPr>
          <a:xfrm>
            <a:off x="827584" y="3220938"/>
            <a:ext cx="7560840" cy="78412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57198" y="478895"/>
            <a:ext cx="7782445" cy="1042956"/>
          </a:xfrm>
        </p:spPr>
        <p:txBody>
          <a:bodyPr/>
          <a:lstStyle/>
          <a:p>
            <a:pPr algn="ctr"/>
            <a:r>
              <a:rPr lang="en-GB" sz="3600" dirty="0"/>
              <a:t>Positive and Negative Thoughts</a:t>
            </a:r>
          </a:p>
        </p:txBody>
      </p:sp>
      <p:sp>
        <p:nvSpPr>
          <p:cNvPr id="3" name="Rectangle 2">
            <a:extLst>
              <a:ext uri="{FF2B5EF4-FFF2-40B4-BE49-F238E27FC236}">
                <a16:creationId xmlns:a16="http://schemas.microsoft.com/office/drawing/2014/main" id="{5F804931-5480-45E5-845D-6C20556BD845}"/>
              </a:ext>
            </a:extLst>
          </p:cNvPr>
          <p:cNvSpPr/>
          <p:nvPr/>
        </p:nvSpPr>
        <p:spPr>
          <a:xfrm>
            <a:off x="894827" y="1668751"/>
            <a:ext cx="7344816" cy="369332"/>
          </a:xfrm>
          <a:prstGeom prst="rect">
            <a:avLst/>
          </a:prstGeom>
        </p:spPr>
        <p:txBody>
          <a:bodyPr wrap="square">
            <a:spAutoFit/>
          </a:bodyPr>
          <a:lstStyle/>
          <a:p>
            <a:pPr algn="ctr"/>
            <a:r>
              <a:rPr lang="en-GB" dirty="0"/>
              <a:t>To start today’s lesson, we need to split into two teams.</a:t>
            </a:r>
          </a:p>
        </p:txBody>
      </p:sp>
      <p:grpSp>
        <p:nvGrpSpPr>
          <p:cNvPr id="16" name="Group 15">
            <a:extLst>
              <a:ext uri="{FF2B5EF4-FFF2-40B4-BE49-F238E27FC236}">
                <a16:creationId xmlns:a16="http://schemas.microsoft.com/office/drawing/2014/main" id="{E5CB4D0D-65AA-451D-90DD-DB6401A04162}"/>
              </a:ext>
            </a:extLst>
          </p:cNvPr>
          <p:cNvGrpSpPr/>
          <p:nvPr/>
        </p:nvGrpSpPr>
        <p:grpSpPr>
          <a:xfrm>
            <a:off x="2483768" y="5229200"/>
            <a:ext cx="4176464" cy="554126"/>
            <a:chOff x="2483768" y="5229200"/>
            <a:chExt cx="4176464" cy="554126"/>
          </a:xfrm>
        </p:grpSpPr>
        <p:sp>
          <p:nvSpPr>
            <p:cNvPr id="12" name="Rectangle 11">
              <a:extLst>
                <a:ext uri="{FF2B5EF4-FFF2-40B4-BE49-F238E27FC236}">
                  <a16:creationId xmlns:a16="http://schemas.microsoft.com/office/drawing/2014/main" id="{43DA65E0-238E-4652-BB90-4FF27C5635DD}"/>
                </a:ext>
              </a:extLst>
            </p:cNvPr>
            <p:cNvSpPr/>
            <p:nvPr/>
          </p:nvSpPr>
          <p:spPr>
            <a:xfrm>
              <a:off x="2483768" y="5229200"/>
              <a:ext cx="4176464" cy="55412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6EDA814-6B4C-44B7-91E7-38812F87D072}"/>
                </a:ext>
              </a:extLst>
            </p:cNvPr>
            <p:cNvSpPr/>
            <p:nvPr/>
          </p:nvSpPr>
          <p:spPr>
            <a:xfrm>
              <a:off x="2855067" y="5321597"/>
              <a:ext cx="3424335" cy="369332"/>
            </a:xfrm>
            <a:prstGeom prst="rect">
              <a:avLst/>
            </a:prstGeom>
          </p:spPr>
          <p:txBody>
            <a:bodyPr wrap="none">
              <a:spAutoFit/>
            </a:bodyPr>
            <a:lstStyle/>
            <a:p>
              <a:r>
                <a:rPr lang="en-GB" dirty="0"/>
                <a:t>Let’s share some of your ideas…</a:t>
              </a:r>
            </a:p>
          </p:txBody>
        </p:sp>
      </p:grpSp>
      <p:pic>
        <p:nvPicPr>
          <p:cNvPr id="5" name="Whole Class">
            <a:extLst>
              <a:ext uri="{FF2B5EF4-FFF2-40B4-BE49-F238E27FC236}">
                <a16:creationId xmlns:a16="http://schemas.microsoft.com/office/drawing/2014/main" id="{A5A9A7D7-3744-4FB1-A38B-C8A733F538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344" y="568373"/>
            <a:ext cx="1238498" cy="864000"/>
          </a:xfrm>
          <a:prstGeom prst="rect">
            <a:avLst/>
          </a:prstGeom>
        </p:spPr>
      </p:pic>
      <p:sp>
        <p:nvSpPr>
          <p:cNvPr id="8" name="Rectangle 7">
            <a:extLst>
              <a:ext uri="{FF2B5EF4-FFF2-40B4-BE49-F238E27FC236}">
                <a16:creationId xmlns:a16="http://schemas.microsoft.com/office/drawing/2014/main" id="{E528D927-E1F3-4C15-8CD4-1266B8E5C016}"/>
              </a:ext>
            </a:extLst>
          </p:cNvPr>
          <p:cNvSpPr/>
          <p:nvPr/>
        </p:nvSpPr>
        <p:spPr>
          <a:xfrm>
            <a:off x="894827" y="2365099"/>
            <a:ext cx="7277573" cy="646331"/>
          </a:xfrm>
          <a:prstGeom prst="rect">
            <a:avLst/>
          </a:prstGeom>
        </p:spPr>
        <p:txBody>
          <a:bodyPr wrap="square">
            <a:spAutoFit/>
          </a:bodyPr>
          <a:lstStyle/>
          <a:p>
            <a:pPr algn="ctr"/>
            <a:r>
              <a:rPr lang="en-GB" dirty="0"/>
              <a:t>One team is going to come up with as many positive thoughts as they can that someone might have in the morning, before school.</a:t>
            </a:r>
          </a:p>
        </p:txBody>
      </p:sp>
      <p:sp>
        <p:nvSpPr>
          <p:cNvPr id="9" name="Rectangle 8">
            <a:extLst>
              <a:ext uri="{FF2B5EF4-FFF2-40B4-BE49-F238E27FC236}">
                <a16:creationId xmlns:a16="http://schemas.microsoft.com/office/drawing/2014/main" id="{60A6610C-96BA-4F1C-9F20-91BBD980E601}"/>
              </a:ext>
            </a:extLst>
          </p:cNvPr>
          <p:cNvSpPr/>
          <p:nvPr/>
        </p:nvSpPr>
        <p:spPr>
          <a:xfrm>
            <a:off x="971600" y="3289835"/>
            <a:ext cx="7344816" cy="646331"/>
          </a:xfrm>
          <a:prstGeom prst="rect">
            <a:avLst/>
          </a:prstGeom>
        </p:spPr>
        <p:txBody>
          <a:bodyPr wrap="square">
            <a:spAutoFit/>
          </a:bodyPr>
          <a:lstStyle/>
          <a:p>
            <a:pPr algn="ctr"/>
            <a:r>
              <a:rPr lang="en-GB" dirty="0"/>
              <a:t>The other team is going to come up with as many negative thoughts as they can that a person might have in the morning, before school.</a:t>
            </a:r>
          </a:p>
        </p:txBody>
      </p:sp>
      <p:sp>
        <p:nvSpPr>
          <p:cNvPr id="10" name="Rectangle 9">
            <a:extLst>
              <a:ext uri="{FF2B5EF4-FFF2-40B4-BE49-F238E27FC236}">
                <a16:creationId xmlns:a16="http://schemas.microsoft.com/office/drawing/2014/main" id="{E8784B77-C2D8-49DD-BC83-EC9D0D580D1A}"/>
              </a:ext>
            </a:extLst>
          </p:cNvPr>
          <p:cNvSpPr/>
          <p:nvPr/>
        </p:nvSpPr>
        <p:spPr>
          <a:xfrm>
            <a:off x="894827" y="4222828"/>
            <a:ext cx="7277572" cy="646331"/>
          </a:xfrm>
          <a:prstGeom prst="rect">
            <a:avLst/>
          </a:prstGeom>
        </p:spPr>
        <p:txBody>
          <a:bodyPr wrap="square">
            <a:spAutoFit/>
          </a:bodyPr>
          <a:lstStyle/>
          <a:p>
            <a:pPr algn="ctr"/>
            <a:r>
              <a:rPr lang="en-GB" dirty="0"/>
              <a:t>For now, just focus on the thought, rather than how the person might be feeling or what they might do.</a:t>
            </a:r>
          </a:p>
        </p:txBody>
      </p:sp>
      <p:sp>
        <p:nvSpPr>
          <p:cNvPr id="13" name="Oval 12">
            <a:extLst>
              <a:ext uri="{FF2B5EF4-FFF2-40B4-BE49-F238E27FC236}">
                <a16:creationId xmlns:a16="http://schemas.microsoft.com/office/drawing/2014/main" id="{B101BF99-2219-4C74-82C9-14A6B16316F9}"/>
              </a:ext>
            </a:extLst>
          </p:cNvPr>
          <p:cNvSpPr/>
          <p:nvPr/>
        </p:nvSpPr>
        <p:spPr>
          <a:xfrm>
            <a:off x="565716" y="2426396"/>
            <a:ext cx="523736" cy="523736"/>
          </a:xfrm>
          <a:prstGeom prst="ellipse">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1</a:t>
            </a:r>
          </a:p>
        </p:txBody>
      </p:sp>
      <p:sp>
        <p:nvSpPr>
          <p:cNvPr id="14" name="Oval 13">
            <a:extLst>
              <a:ext uri="{FF2B5EF4-FFF2-40B4-BE49-F238E27FC236}">
                <a16:creationId xmlns:a16="http://schemas.microsoft.com/office/drawing/2014/main" id="{881B25E4-6609-424C-A7EF-7151819AB5CC}"/>
              </a:ext>
            </a:extLst>
          </p:cNvPr>
          <p:cNvSpPr/>
          <p:nvPr/>
        </p:nvSpPr>
        <p:spPr>
          <a:xfrm>
            <a:off x="565716" y="3338445"/>
            <a:ext cx="523736" cy="523736"/>
          </a:xfrm>
          <a:prstGeom prst="ellipse">
            <a:avLst/>
          </a:prstGeom>
          <a:solidFill>
            <a:srgbClr val="EA5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2</a:t>
            </a:r>
          </a:p>
        </p:txBody>
      </p:sp>
    </p:spTree>
    <p:extLst>
      <p:ext uri="{BB962C8B-B14F-4D97-AF65-F5344CB8AC3E}">
        <p14:creationId xmlns:p14="http://schemas.microsoft.com/office/powerpoint/2010/main" val="371993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fltVal val="0"/>
                                          </p:val>
                                        </p:tav>
                                        <p:tav tm="100000">
                                          <p:val>
                                            <p:strVal val="#ppt_w"/>
                                          </p:val>
                                        </p:tav>
                                      </p:tavLst>
                                    </p:anim>
                                    <p:anim calcmode="lin" valueType="num">
                                      <p:cBhvr>
                                        <p:cTn id="44" dur="500" fill="hold"/>
                                        <p:tgtEl>
                                          <p:spTgt spid="16"/>
                                        </p:tgtEl>
                                        <p:attrNameLst>
                                          <p:attrName>ppt_h</p:attrName>
                                        </p:attrNameLst>
                                      </p:cBhvr>
                                      <p:tavLst>
                                        <p:tav tm="0">
                                          <p:val>
                                            <p:fltVal val="0"/>
                                          </p:val>
                                        </p:tav>
                                        <p:tav tm="100000">
                                          <p:val>
                                            <p:strVal val="#ppt_h"/>
                                          </p:val>
                                        </p:tav>
                                      </p:tavLst>
                                    </p:anim>
                                    <p:animEffect transition="in" filter="fade">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P spid="3" grpId="0"/>
      <p:bldP spid="8" grpId="0"/>
      <p:bldP spid="9" grpId="0"/>
      <p:bldP spid="10" grpId="0"/>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Exploring</a:t>
            </a:r>
          </a:p>
        </p:txBody>
      </p:sp>
    </p:spTree>
    <p:extLst>
      <p:ext uri="{BB962C8B-B14F-4D97-AF65-F5344CB8AC3E}">
        <p14:creationId xmlns:p14="http://schemas.microsoft.com/office/powerpoint/2010/main" val="716910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69196B9-9052-4210-BBA0-0FF9C0457D64}"/>
              </a:ext>
            </a:extLst>
          </p:cNvPr>
          <p:cNvSpPr/>
          <p:nvPr/>
        </p:nvSpPr>
        <p:spPr>
          <a:xfrm>
            <a:off x="827584" y="1566674"/>
            <a:ext cx="7560840" cy="49417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57199" y="478895"/>
            <a:ext cx="7560840" cy="1149906"/>
          </a:xfrm>
        </p:spPr>
        <p:txBody>
          <a:bodyPr/>
          <a:lstStyle/>
          <a:p>
            <a:pPr algn="ctr"/>
            <a:r>
              <a:rPr lang="en-GB" sz="3200" dirty="0"/>
              <a:t>Thoughts, Feelings and Behaviours</a:t>
            </a:r>
          </a:p>
        </p:txBody>
      </p:sp>
      <p:sp>
        <p:nvSpPr>
          <p:cNvPr id="3" name="Rectangle 2">
            <a:extLst>
              <a:ext uri="{FF2B5EF4-FFF2-40B4-BE49-F238E27FC236}">
                <a16:creationId xmlns:a16="http://schemas.microsoft.com/office/drawing/2014/main" id="{8685C464-B74C-4983-A713-B4148BAB5DB7}"/>
              </a:ext>
            </a:extLst>
          </p:cNvPr>
          <p:cNvSpPr/>
          <p:nvPr/>
        </p:nvSpPr>
        <p:spPr>
          <a:xfrm>
            <a:off x="827582" y="2171641"/>
            <a:ext cx="7560841" cy="1200329"/>
          </a:xfrm>
          <a:prstGeom prst="rect">
            <a:avLst/>
          </a:prstGeom>
        </p:spPr>
        <p:txBody>
          <a:bodyPr wrap="square">
            <a:spAutoFit/>
          </a:bodyPr>
          <a:lstStyle/>
          <a:p>
            <a:pPr algn="ctr"/>
            <a:r>
              <a:rPr lang="en-GB" dirty="0"/>
              <a:t>Think about the negative thoughts that we have just shared and look at the feelings words below. Think carefully about one of the negative thoughts and decide which feelings word best describes how you would feel if you had that negative thought.</a:t>
            </a:r>
          </a:p>
        </p:txBody>
      </p:sp>
      <p:sp>
        <p:nvSpPr>
          <p:cNvPr id="4" name="TextBox 3">
            <a:extLst>
              <a:ext uri="{FF2B5EF4-FFF2-40B4-BE49-F238E27FC236}">
                <a16:creationId xmlns:a16="http://schemas.microsoft.com/office/drawing/2014/main" id="{268F04F9-5946-43D5-82B2-B162A98DBD1F}"/>
              </a:ext>
            </a:extLst>
          </p:cNvPr>
          <p:cNvSpPr txBox="1"/>
          <p:nvPr/>
        </p:nvSpPr>
        <p:spPr>
          <a:xfrm>
            <a:off x="2960592" y="4397042"/>
            <a:ext cx="1002967" cy="400110"/>
          </a:xfrm>
          <a:prstGeom prst="rect">
            <a:avLst/>
          </a:prstGeom>
          <a:noFill/>
        </p:spPr>
        <p:txBody>
          <a:bodyPr wrap="square" rtlCol="0">
            <a:spAutoFit/>
          </a:bodyPr>
          <a:lstStyle/>
          <a:p>
            <a:pPr algn="ctr"/>
            <a:r>
              <a:rPr lang="en-GB" sz="2000" b="1" dirty="0">
                <a:solidFill>
                  <a:srgbClr val="FF0000"/>
                </a:solidFill>
              </a:rPr>
              <a:t>angry</a:t>
            </a:r>
          </a:p>
        </p:txBody>
      </p:sp>
      <p:sp>
        <p:nvSpPr>
          <p:cNvPr id="5" name="TextBox 4">
            <a:extLst>
              <a:ext uri="{FF2B5EF4-FFF2-40B4-BE49-F238E27FC236}">
                <a16:creationId xmlns:a16="http://schemas.microsoft.com/office/drawing/2014/main" id="{83F06107-1CC0-48FA-877E-BE31D7B14526}"/>
              </a:ext>
            </a:extLst>
          </p:cNvPr>
          <p:cNvSpPr txBox="1"/>
          <p:nvPr/>
        </p:nvSpPr>
        <p:spPr>
          <a:xfrm>
            <a:off x="5194475" y="4396320"/>
            <a:ext cx="1223685" cy="400110"/>
          </a:xfrm>
          <a:prstGeom prst="rect">
            <a:avLst/>
          </a:prstGeom>
          <a:noFill/>
        </p:spPr>
        <p:txBody>
          <a:bodyPr wrap="square" rtlCol="0">
            <a:spAutoFit/>
          </a:bodyPr>
          <a:lstStyle/>
          <a:p>
            <a:pPr algn="ctr"/>
            <a:r>
              <a:rPr lang="en-GB" sz="2000" b="1" dirty="0">
                <a:solidFill>
                  <a:srgbClr val="00B050"/>
                </a:solidFill>
              </a:rPr>
              <a:t>nervous</a:t>
            </a:r>
          </a:p>
        </p:txBody>
      </p:sp>
      <p:sp>
        <p:nvSpPr>
          <p:cNvPr id="6" name="TextBox 5">
            <a:extLst>
              <a:ext uri="{FF2B5EF4-FFF2-40B4-BE49-F238E27FC236}">
                <a16:creationId xmlns:a16="http://schemas.microsoft.com/office/drawing/2014/main" id="{3AEB1A58-2AEF-450C-AFA1-431B9E264211}"/>
              </a:ext>
            </a:extLst>
          </p:cNvPr>
          <p:cNvSpPr txBox="1"/>
          <p:nvPr/>
        </p:nvSpPr>
        <p:spPr>
          <a:xfrm>
            <a:off x="4047001" y="3621591"/>
            <a:ext cx="1122001" cy="400110"/>
          </a:xfrm>
          <a:prstGeom prst="rect">
            <a:avLst/>
          </a:prstGeom>
          <a:noFill/>
        </p:spPr>
        <p:txBody>
          <a:bodyPr wrap="square" rtlCol="0">
            <a:spAutoFit/>
          </a:bodyPr>
          <a:lstStyle/>
          <a:p>
            <a:pPr algn="ctr"/>
            <a:r>
              <a:rPr lang="en-GB" sz="2000" b="1" dirty="0">
                <a:solidFill>
                  <a:schemeClr val="tx2">
                    <a:lumMod val="60000"/>
                    <a:lumOff val="40000"/>
                  </a:schemeClr>
                </a:solidFill>
              </a:rPr>
              <a:t>worried</a:t>
            </a:r>
          </a:p>
        </p:txBody>
      </p:sp>
      <p:sp>
        <p:nvSpPr>
          <p:cNvPr id="7" name="TextBox 6">
            <a:extLst>
              <a:ext uri="{FF2B5EF4-FFF2-40B4-BE49-F238E27FC236}">
                <a16:creationId xmlns:a16="http://schemas.microsoft.com/office/drawing/2014/main" id="{A3D602FB-875E-469F-BEB1-4352DDEAB2B4}"/>
              </a:ext>
            </a:extLst>
          </p:cNvPr>
          <p:cNvSpPr txBox="1"/>
          <p:nvPr/>
        </p:nvSpPr>
        <p:spPr>
          <a:xfrm>
            <a:off x="2752856" y="5445224"/>
            <a:ext cx="1418437" cy="400110"/>
          </a:xfrm>
          <a:prstGeom prst="rect">
            <a:avLst/>
          </a:prstGeom>
          <a:noFill/>
        </p:spPr>
        <p:txBody>
          <a:bodyPr wrap="square" rtlCol="0">
            <a:spAutoFit/>
          </a:bodyPr>
          <a:lstStyle/>
          <a:p>
            <a:pPr algn="ctr"/>
            <a:r>
              <a:rPr lang="en-GB" sz="2000" b="1" dirty="0">
                <a:solidFill>
                  <a:srgbClr val="AD8CC0"/>
                </a:solidFill>
              </a:rPr>
              <a:t>frightened</a:t>
            </a:r>
          </a:p>
        </p:txBody>
      </p:sp>
      <p:sp>
        <p:nvSpPr>
          <p:cNvPr id="8" name="TextBox 7">
            <a:extLst>
              <a:ext uri="{FF2B5EF4-FFF2-40B4-BE49-F238E27FC236}">
                <a16:creationId xmlns:a16="http://schemas.microsoft.com/office/drawing/2014/main" id="{946D821B-9A25-4C3C-B3E3-A66C83772080}"/>
              </a:ext>
            </a:extLst>
          </p:cNvPr>
          <p:cNvSpPr txBox="1"/>
          <p:nvPr/>
        </p:nvSpPr>
        <p:spPr>
          <a:xfrm>
            <a:off x="6210044" y="3821646"/>
            <a:ext cx="2184458" cy="400110"/>
          </a:xfrm>
          <a:prstGeom prst="rect">
            <a:avLst/>
          </a:prstGeom>
          <a:noFill/>
        </p:spPr>
        <p:txBody>
          <a:bodyPr wrap="square" rtlCol="0">
            <a:spAutoFit/>
          </a:bodyPr>
          <a:lstStyle/>
          <a:p>
            <a:pPr algn="ctr"/>
            <a:r>
              <a:rPr lang="en-GB" sz="2000" b="1" dirty="0">
                <a:solidFill>
                  <a:schemeClr val="accent6"/>
                </a:solidFill>
              </a:rPr>
              <a:t>overwhelmed</a:t>
            </a:r>
          </a:p>
        </p:txBody>
      </p:sp>
      <p:sp>
        <p:nvSpPr>
          <p:cNvPr id="9" name="TextBox 8">
            <a:extLst>
              <a:ext uri="{FF2B5EF4-FFF2-40B4-BE49-F238E27FC236}">
                <a16:creationId xmlns:a16="http://schemas.microsoft.com/office/drawing/2014/main" id="{4655F182-AEC0-4178-A2BB-2164FAF1928F}"/>
              </a:ext>
            </a:extLst>
          </p:cNvPr>
          <p:cNvSpPr txBox="1"/>
          <p:nvPr/>
        </p:nvSpPr>
        <p:spPr>
          <a:xfrm>
            <a:off x="1348491" y="4867113"/>
            <a:ext cx="1013868" cy="400110"/>
          </a:xfrm>
          <a:prstGeom prst="rect">
            <a:avLst/>
          </a:prstGeom>
          <a:noFill/>
        </p:spPr>
        <p:txBody>
          <a:bodyPr wrap="square" rtlCol="0">
            <a:spAutoFit/>
          </a:bodyPr>
          <a:lstStyle/>
          <a:p>
            <a:pPr algn="ctr"/>
            <a:r>
              <a:rPr lang="en-GB" sz="2000" b="1" dirty="0">
                <a:solidFill>
                  <a:srgbClr val="00B0F0"/>
                </a:solidFill>
              </a:rPr>
              <a:t>tearful</a:t>
            </a:r>
          </a:p>
        </p:txBody>
      </p:sp>
      <p:sp>
        <p:nvSpPr>
          <p:cNvPr id="10" name="TextBox 9">
            <a:extLst>
              <a:ext uri="{FF2B5EF4-FFF2-40B4-BE49-F238E27FC236}">
                <a16:creationId xmlns:a16="http://schemas.microsoft.com/office/drawing/2014/main" id="{3EC641A5-F923-4C90-B51F-38AAECB414F5}"/>
              </a:ext>
            </a:extLst>
          </p:cNvPr>
          <p:cNvSpPr txBox="1"/>
          <p:nvPr/>
        </p:nvSpPr>
        <p:spPr>
          <a:xfrm>
            <a:off x="5194474" y="5445224"/>
            <a:ext cx="1223685" cy="400110"/>
          </a:xfrm>
          <a:prstGeom prst="rect">
            <a:avLst/>
          </a:prstGeom>
          <a:noFill/>
        </p:spPr>
        <p:txBody>
          <a:bodyPr wrap="square" rtlCol="0">
            <a:spAutoFit/>
          </a:bodyPr>
          <a:lstStyle/>
          <a:p>
            <a:pPr algn="ctr"/>
            <a:r>
              <a:rPr lang="en-GB" sz="2000" b="1" dirty="0">
                <a:solidFill>
                  <a:schemeClr val="accent2"/>
                </a:solidFill>
              </a:rPr>
              <a:t>jealous</a:t>
            </a:r>
          </a:p>
        </p:txBody>
      </p:sp>
      <p:sp>
        <p:nvSpPr>
          <p:cNvPr id="11" name="TextBox 10">
            <a:extLst>
              <a:ext uri="{FF2B5EF4-FFF2-40B4-BE49-F238E27FC236}">
                <a16:creationId xmlns:a16="http://schemas.microsoft.com/office/drawing/2014/main" id="{DBFC1289-A123-4CB0-BFD2-4E7BF7BC76FB}"/>
              </a:ext>
            </a:extLst>
          </p:cNvPr>
          <p:cNvSpPr txBox="1"/>
          <p:nvPr/>
        </p:nvSpPr>
        <p:spPr>
          <a:xfrm>
            <a:off x="6690430" y="4867113"/>
            <a:ext cx="1223685" cy="400110"/>
          </a:xfrm>
          <a:prstGeom prst="rect">
            <a:avLst/>
          </a:prstGeom>
          <a:noFill/>
        </p:spPr>
        <p:txBody>
          <a:bodyPr wrap="square" rtlCol="0">
            <a:spAutoFit/>
          </a:bodyPr>
          <a:lstStyle/>
          <a:p>
            <a:pPr algn="ctr"/>
            <a:r>
              <a:rPr lang="en-GB" sz="2000" b="1" dirty="0">
                <a:solidFill>
                  <a:schemeClr val="accent3">
                    <a:lumMod val="75000"/>
                  </a:schemeClr>
                </a:solidFill>
              </a:rPr>
              <a:t>stressed</a:t>
            </a:r>
          </a:p>
        </p:txBody>
      </p:sp>
      <p:sp>
        <p:nvSpPr>
          <p:cNvPr id="12" name="TextBox 11">
            <a:extLst>
              <a:ext uri="{FF2B5EF4-FFF2-40B4-BE49-F238E27FC236}">
                <a16:creationId xmlns:a16="http://schemas.microsoft.com/office/drawing/2014/main" id="{94F474F4-E75B-4FF6-B0E3-AE9984598810}"/>
              </a:ext>
            </a:extLst>
          </p:cNvPr>
          <p:cNvSpPr txBox="1"/>
          <p:nvPr/>
        </p:nvSpPr>
        <p:spPr>
          <a:xfrm>
            <a:off x="1019898" y="3821646"/>
            <a:ext cx="1671055" cy="400110"/>
          </a:xfrm>
          <a:prstGeom prst="rect">
            <a:avLst/>
          </a:prstGeom>
          <a:noFill/>
        </p:spPr>
        <p:txBody>
          <a:bodyPr wrap="square" rtlCol="0">
            <a:spAutoFit/>
          </a:bodyPr>
          <a:lstStyle/>
          <a:p>
            <a:pPr algn="ctr"/>
            <a:r>
              <a:rPr lang="en-GB" sz="2000" b="1" dirty="0">
                <a:solidFill>
                  <a:srgbClr val="92D050"/>
                </a:solidFill>
              </a:rPr>
              <a:t>embarrassed</a:t>
            </a:r>
          </a:p>
        </p:txBody>
      </p:sp>
      <p:sp>
        <p:nvSpPr>
          <p:cNvPr id="14" name="Rectangle 13">
            <a:extLst>
              <a:ext uri="{FF2B5EF4-FFF2-40B4-BE49-F238E27FC236}">
                <a16:creationId xmlns:a16="http://schemas.microsoft.com/office/drawing/2014/main" id="{4FF41529-74BD-41A4-A35D-A7ADE728983D}"/>
              </a:ext>
            </a:extLst>
          </p:cNvPr>
          <p:cNvSpPr/>
          <p:nvPr/>
        </p:nvSpPr>
        <p:spPr>
          <a:xfrm>
            <a:off x="907914" y="1635571"/>
            <a:ext cx="7408502" cy="369332"/>
          </a:xfrm>
          <a:prstGeom prst="rect">
            <a:avLst/>
          </a:prstGeom>
        </p:spPr>
        <p:txBody>
          <a:bodyPr wrap="square">
            <a:spAutoFit/>
          </a:bodyPr>
          <a:lstStyle/>
          <a:p>
            <a:pPr algn="ctr"/>
            <a:r>
              <a:rPr lang="en-GB" dirty="0"/>
              <a:t>The different thoughts we have can trigger a range of emotions. </a:t>
            </a:r>
          </a:p>
        </p:txBody>
      </p:sp>
      <p:pic>
        <p:nvPicPr>
          <p:cNvPr id="15" name="Whole Class">
            <a:extLst>
              <a:ext uri="{FF2B5EF4-FFF2-40B4-BE49-F238E27FC236}">
                <a16:creationId xmlns:a16="http://schemas.microsoft.com/office/drawing/2014/main" id="{F498BDD3-D9DB-4A09-8155-BEBE663D13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Tree>
    <p:extLst>
      <p:ext uri="{BB962C8B-B14F-4D97-AF65-F5344CB8AC3E}">
        <p14:creationId xmlns:p14="http://schemas.microsoft.com/office/powerpoint/2010/main" val="331781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par>
                          <p:cTn id="37" fill="hold">
                            <p:stCondLst>
                              <p:cond delay="2500"/>
                            </p:stCondLst>
                            <p:childTnLst>
                              <p:par>
                                <p:cTn id="38" presetID="10" presetClass="entr" presetSubtype="0"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par>
                          <p:cTn id="41" fill="hold">
                            <p:stCondLst>
                              <p:cond delay="3000"/>
                            </p:stCondLst>
                            <p:childTnLst>
                              <p:par>
                                <p:cTn id="42" presetID="10" presetClass="entr" presetSubtype="0"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par>
                          <p:cTn id="45" fill="hold">
                            <p:stCondLst>
                              <p:cond delay="3500"/>
                            </p:stCondLst>
                            <p:childTnLst>
                              <p:par>
                                <p:cTn id="46" presetID="10" presetClass="entr" presetSubtype="0"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childTnLst>
                          </p:cTn>
                        </p:par>
                        <p:par>
                          <p:cTn id="49" fill="hold">
                            <p:stCondLst>
                              <p:cond delay="4000"/>
                            </p:stCondLst>
                            <p:childTnLst>
                              <p:par>
                                <p:cTn id="50" presetID="10" presetClass="entr" presetSubtype="0"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p:bldP spid="4" grpId="0"/>
      <p:bldP spid="5" grpId="0"/>
      <p:bldP spid="6" grpId="0"/>
      <p:bldP spid="7" grpId="0"/>
      <p:bldP spid="8" grpId="0"/>
      <p:bldP spid="9" grpId="0"/>
      <p:bldP spid="10" grpId="0"/>
      <p:bldP spid="11" grpId="0"/>
      <p:bldP spid="12" grpId="0"/>
      <p:bldP spid="14" grpId="0"/>
    </p:bldLst>
  </p:timing>
</p:sld>
</file>

<file path=ppt/theme/theme1.xml><?xml version="1.0" encoding="utf-8"?>
<a:theme xmlns:a="http://schemas.openxmlformats.org/drawingml/2006/main" name="Office Theme">
  <a:themeElements>
    <a:clrScheme name="Custom 2">
      <a:dk1>
        <a:srgbClr val="1C1C1C"/>
      </a:dk1>
      <a:lt1>
        <a:sysClr val="window" lastClr="FFFFFF"/>
      </a:lt1>
      <a:dk2>
        <a:srgbClr val="4A4A4A"/>
      </a:dk2>
      <a:lt2>
        <a:srgbClr val="F4F2F2"/>
      </a:lt2>
      <a:accent1>
        <a:srgbClr val="00A7E7"/>
      </a:accent1>
      <a:accent2>
        <a:srgbClr val="F0821A"/>
      </a:accent2>
      <a:accent3>
        <a:srgbClr val="8C368C"/>
      </a:accent3>
      <a:accent4>
        <a:srgbClr val="009640"/>
      </a:accent4>
      <a:accent5>
        <a:srgbClr val="31B7BC"/>
      </a:accent5>
      <a:accent6>
        <a:srgbClr val="F9B000"/>
      </a:accent6>
      <a:hlink>
        <a:srgbClr val="00B0F0"/>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esson Presentation Template V4" id="{91906BCC-D3E6-4E1E-9D3B-0D795D1CF8BA}" vid="{73F68995-5F23-4703-B337-9914CB83CA02}"/>
    </a:ext>
  </a:extLst>
</a:theme>
</file>

<file path=ppt/theme/theme2.xml><?xml version="1.0" encoding="utf-8"?>
<a:theme xmlns:a="http://schemas.openxmlformats.org/drawingml/2006/main" name="1_Office Theme">
  <a:themeElements>
    <a:clrScheme name="Custom 2">
      <a:dk1>
        <a:srgbClr val="1C1C1C"/>
      </a:dk1>
      <a:lt1>
        <a:sysClr val="window" lastClr="FFFFFF"/>
      </a:lt1>
      <a:dk2>
        <a:srgbClr val="4A4A4A"/>
      </a:dk2>
      <a:lt2>
        <a:srgbClr val="F4F2F2"/>
      </a:lt2>
      <a:accent1>
        <a:srgbClr val="00A7E7"/>
      </a:accent1>
      <a:accent2>
        <a:srgbClr val="F0821A"/>
      </a:accent2>
      <a:accent3>
        <a:srgbClr val="8C368C"/>
      </a:accent3>
      <a:accent4>
        <a:srgbClr val="009640"/>
      </a:accent4>
      <a:accent5>
        <a:srgbClr val="31B7BC"/>
      </a:accent5>
      <a:accent6>
        <a:srgbClr val="F9B000"/>
      </a:accent6>
      <a:hlink>
        <a:srgbClr val="00B0F0"/>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esson Presentation Template V4" id="{91906BCC-D3E6-4E1E-9D3B-0D795D1CF8BA}" vid="{73F68995-5F23-4703-B337-9914CB83CA0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Lesson Presentation Template</Template>
  <TotalTime>112</TotalTime>
  <Words>3083</Words>
  <Application>Microsoft Office PowerPoint</Application>
  <PresentationFormat>On-screen Show (4:3)</PresentationFormat>
  <Paragraphs>292</Paragraphs>
  <Slides>61</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61</vt:i4>
      </vt:variant>
    </vt:vector>
  </HeadingPairs>
  <TitlesOfParts>
    <vt:vector size="68" baseType="lpstr">
      <vt:lpstr>Roboto</vt:lpstr>
      <vt:lpstr>Arial</vt:lpstr>
      <vt:lpstr>Calibri</vt:lpstr>
      <vt:lpstr>Sassoon Infant Rg</vt:lpstr>
      <vt:lpstr>Twinkl</vt:lpstr>
      <vt:lpstr>Office Theme</vt:lpstr>
      <vt:lpstr>1_Office Theme</vt:lpstr>
      <vt:lpstr>PowerPoint Presentation</vt:lpstr>
      <vt:lpstr>PowerPoint Presentation</vt:lpstr>
      <vt:lpstr>PowerPoint Presentation</vt:lpstr>
      <vt:lpstr>The Big Questions</vt:lpstr>
      <vt:lpstr>PowerPoint Presentation</vt:lpstr>
      <vt:lpstr>Reconnecting</vt:lpstr>
      <vt:lpstr>Positive and Negative Thoughts</vt:lpstr>
      <vt:lpstr>Exploring</vt:lpstr>
      <vt:lpstr>Thoughts, Feelings and Behaviours</vt:lpstr>
      <vt:lpstr>Thoughts, Feelings and Behaviours</vt:lpstr>
      <vt:lpstr>Thoughts, Feelings and Behaviours</vt:lpstr>
      <vt:lpstr>Thoughts, Feelings and Behaviours</vt:lpstr>
      <vt:lpstr>The Cognitive Triangle</vt:lpstr>
      <vt:lpstr>The Cognitive Triangle</vt:lpstr>
      <vt:lpstr>The Cognitive Triangle</vt:lpstr>
      <vt:lpstr>The Cognitive Triangle</vt:lpstr>
      <vt:lpstr>The Cognitive Triangle</vt:lpstr>
      <vt:lpstr>The Cognitive Triangle</vt:lpstr>
      <vt:lpstr>PowerPoint Presentation</vt:lpstr>
      <vt:lpstr>Consolidating</vt:lpstr>
      <vt:lpstr>The Chain Reaction</vt:lpstr>
      <vt:lpstr>The Chain Reaction</vt:lpstr>
      <vt:lpstr>The Chain Reaction</vt:lpstr>
      <vt:lpstr>Reflecting</vt:lpstr>
      <vt:lpstr>Turn a Negative into a Positive</vt:lpstr>
      <vt:lpstr>The Big Questions</vt:lpstr>
      <vt:lpstr>PowerPoint Presentation</vt:lpstr>
      <vt:lpstr>PowerPoint Presentation</vt:lpstr>
      <vt:lpstr>PowerPoint Presentation</vt:lpstr>
      <vt:lpstr>PowerPoint Presentation</vt:lpstr>
      <vt:lpstr>The Big Questions</vt:lpstr>
      <vt:lpstr>PowerPoint Presentation</vt:lpstr>
      <vt:lpstr>Reconnecting</vt:lpstr>
      <vt:lpstr>Penny for Your Thoughts</vt:lpstr>
      <vt:lpstr>Penny for Your Thoughts</vt:lpstr>
      <vt:lpstr>Exploring</vt:lpstr>
      <vt:lpstr>Unhelpful Thoughts</vt:lpstr>
      <vt:lpstr>Unhelpful Thoughts</vt:lpstr>
      <vt:lpstr>Dealing With Unhelpful Thoughts</vt:lpstr>
      <vt:lpstr>Dealing With Unhelpful Thoughts</vt:lpstr>
      <vt:lpstr>Worry Dolls and Worry Monsters</vt:lpstr>
      <vt:lpstr>Dealing With Unhelpful Thoughts</vt:lpstr>
      <vt:lpstr>Dealing With Unhelpful Thoughts</vt:lpstr>
      <vt:lpstr>Dealing With Unhelpful Thoughts</vt:lpstr>
      <vt:lpstr>PowerPoint Presentation</vt:lpstr>
      <vt:lpstr>PowerPoint Presentation</vt:lpstr>
      <vt:lpstr>Developing a Positive Mental Attitude</vt:lpstr>
      <vt:lpstr>Developing a Positive Mental Attitude</vt:lpstr>
      <vt:lpstr>PowerPoint Presentation</vt:lpstr>
      <vt:lpstr>PowerPoint Presentation</vt:lpstr>
      <vt:lpstr>PowerPoint Presentation</vt:lpstr>
      <vt:lpstr>PowerPoint Presentation</vt:lpstr>
      <vt:lpstr>Consolidating</vt:lpstr>
      <vt:lpstr>Positive Affirmations</vt:lpstr>
      <vt:lpstr>Positive Affirmations</vt:lpstr>
      <vt:lpstr>Reflecting</vt:lpstr>
      <vt:lpstr>Thought or Fact?</vt:lpstr>
      <vt:lpstr>The Big Questions</vt:lpstr>
      <vt:lpstr>PowerPoint Presentation</vt:lpstr>
      <vt:lpstr>PowerPoint Presentation</vt:lpstr>
      <vt:lpstr>Prayer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PSHE and Citizenship</dc:title>
  <dc:creator>Marine Redon</dc:creator>
  <cp:lastModifiedBy>Hannah Cuddy</cp:lastModifiedBy>
  <cp:revision>13</cp:revision>
  <dcterms:created xsi:type="dcterms:W3CDTF">2020-08-25T12:30:14Z</dcterms:created>
  <dcterms:modified xsi:type="dcterms:W3CDTF">2022-11-29T21:09:15Z</dcterms:modified>
</cp:coreProperties>
</file>