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9" r:id="rId4"/>
    <p:sldId id="270" r:id="rId5"/>
    <p:sldId id="271" r:id="rId6"/>
    <p:sldId id="272" r:id="rId7"/>
    <p:sldId id="273" r:id="rId8"/>
    <p:sldId id="274" r:id="rId9"/>
    <p:sldId id="275" r:id="rId10"/>
    <p:sldId id="276" r:id="rId11"/>
    <p:sldId id="277"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Sassoon Infant Md" panose="02000603050000020003" pitchFamily="50" charset="0"/>
      <p:regular r:id="rId20"/>
    </p:embeddedFont>
    <p:embeddedFont>
      <p:font typeface="Sassoon Infant Rg" panose="02000503030000020003" pitchFamily="50"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1EB"/>
    <a:srgbClr val="F07518"/>
    <a:srgbClr val="F1C71D"/>
    <a:srgbClr val="6CAF3F"/>
    <a:srgbClr val="FF3B3B"/>
    <a:srgbClr val="FF4747"/>
    <a:srgbClr val="63793C"/>
    <a:srgbClr val="779639"/>
    <a:srgbClr val="ACDDFC"/>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116" d="100"/>
          <a:sy n="116" d="100"/>
        </p:scale>
        <p:origin x="1320" y="108"/>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28/01/2016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smtClean="0"/>
              <a:t>Click to edit Master text styles</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6" name="Rectangle 5"/>
          <p:cNvSpPr/>
          <p:nvPr userDrawn="1"/>
        </p:nvSpPr>
        <p:spPr>
          <a:xfrm>
            <a:off x="457197" y="1513944"/>
            <a:ext cx="8220075" cy="48820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tIns="25200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818133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3" name="Group 2"/>
          <p:cNvGrpSpPr/>
          <p:nvPr userDrawn="1"/>
        </p:nvGrpSpPr>
        <p:grpSpPr>
          <a:xfrm>
            <a:off x="4002736" y="1738841"/>
            <a:ext cx="4189074" cy="4129086"/>
            <a:chOff x="4002736" y="1755885"/>
            <a:chExt cx="4189074" cy="4129086"/>
          </a:xfrm>
        </p:grpSpPr>
        <p:sp>
          <p:nvSpPr>
            <p:cNvPr id="9" name="Oval 8"/>
            <p:cNvSpPr/>
            <p:nvPr userDrawn="1"/>
          </p:nvSpPr>
          <p:spPr bwMode="auto">
            <a:xfrm>
              <a:off x="4002736" y="175588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smtClean="0">
                <a:solidFill>
                  <a:sysClr val="windowText" lastClr="000000"/>
                </a:solidFill>
              </a:endParaRPr>
            </a:p>
          </p:txBody>
        </p:sp>
        <p:sp>
          <p:nvSpPr>
            <p:cNvPr id="11" name="Oval 10"/>
            <p:cNvSpPr/>
            <p:nvPr userDrawn="1"/>
          </p:nvSpPr>
          <p:spPr bwMode="auto">
            <a:xfrm>
              <a:off x="6193147" y="1755885"/>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smtClean="0">
                <a:solidFill>
                  <a:sysClr val="windowText" lastClr="000000"/>
                </a:solidFill>
              </a:endParaRPr>
            </a:p>
          </p:txBody>
        </p:sp>
        <p:sp>
          <p:nvSpPr>
            <p:cNvPr id="12" name="Oval 11"/>
            <p:cNvSpPr/>
            <p:nvPr userDrawn="1"/>
          </p:nvSpPr>
          <p:spPr bwMode="auto">
            <a:xfrm>
              <a:off x="6193147" y="3886309"/>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smtClean="0">
                <a:solidFill>
                  <a:sysClr val="windowText" lastClr="000000"/>
                </a:solidFill>
              </a:endParaRPr>
            </a:p>
          </p:txBody>
        </p:sp>
        <p:sp>
          <p:nvSpPr>
            <p:cNvPr id="13" name="Oval 12"/>
            <p:cNvSpPr/>
            <p:nvPr userDrawn="1"/>
          </p:nvSpPr>
          <p:spPr bwMode="auto">
            <a:xfrm>
              <a:off x="4002736" y="388630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smtClean="0">
                <a:solidFill>
                  <a:sysClr val="windowText" lastClr="000000"/>
                </a:solidFill>
              </a:endParaRPr>
            </a:p>
          </p:txBody>
        </p:sp>
      </p:grpSp>
      <p:sp>
        <p:nvSpPr>
          <p:cNvPr id="14" name="Content Placeholder 2"/>
          <p:cNvSpPr>
            <a:spLocks noGrp="1"/>
          </p:cNvSpPr>
          <p:nvPr userDrawn="1">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5" name="Content Placeholder 2"/>
          <p:cNvSpPr>
            <a:spLocks noGrp="1"/>
          </p:cNvSpPr>
          <p:nvPr userDrawn="1">
            <p:ph idx="10"/>
          </p:nvPr>
        </p:nvSpPr>
        <p:spPr>
          <a:xfrm>
            <a:off x="4012772"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smtClean="0">
              <a:solidFill>
                <a:schemeClr val="tx1"/>
              </a:solidFill>
            </a:endParaRPr>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smtClean="0">
              <a:solidFill>
                <a:schemeClr val="tx1"/>
              </a:solidFill>
            </a:endParaRPr>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502606"/>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1" r:id="rId5"/>
    <p:sldLayoutId id="2147483667" r:id="rId6"/>
    <p:sldLayoutId id="2147483668" r:id="rId7"/>
    <p:sldLayoutId id="2147483669" r:id="rId8"/>
    <p:sldLayoutId id="2147483670" r:id="rId9"/>
    <p:sldLayoutId id="2147483673" r:id="rId10"/>
    <p:sldLayoutId id="2147483674" r:id="rId11"/>
    <p:sldLayoutId id="2147483663" r:id="rId12"/>
    <p:sldLayoutId id="2147483666"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Hidden Dangers </a:t>
            </a:r>
          </a:p>
        </p:txBody>
      </p:sp>
      <p:sp>
        <p:nvSpPr>
          <p:cNvPr id="9" name="Rectangle 8"/>
          <p:cNvSpPr/>
          <p:nvPr/>
        </p:nvSpPr>
        <p:spPr>
          <a:xfrm>
            <a:off x="755650" y="3028951"/>
            <a:ext cx="7632698" cy="1285876"/>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55650" y="3028951"/>
            <a:ext cx="7632698" cy="12858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Venomous creatures such as snakes and spiders need powerful venom to subdue prey that might inflict injury during a struggle. </a:t>
            </a:r>
          </a:p>
        </p:txBody>
      </p:sp>
      <p:sp>
        <p:nvSpPr>
          <p:cNvPr id="11" name="Rounded Rectangle 10"/>
          <p:cNvSpPr/>
          <p:nvPr/>
        </p:nvSpPr>
        <p:spPr>
          <a:xfrm>
            <a:off x="755650" y="1443040"/>
            <a:ext cx="7632700" cy="1433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Lurking in the depths of the jungle are animals and plant equipped with lethal, foul-tasting poisons. They either make the poison themselves, or use what is in their food. Animals advertise that they are dangerous with </a:t>
            </a:r>
            <a:r>
              <a:rPr lang="en-GB" dirty="0">
                <a:solidFill>
                  <a:schemeClr val="accent6"/>
                </a:solidFill>
                <a:latin typeface="Sassoon Infant Md" panose="02000603050000020003" pitchFamily="50" charset="0"/>
              </a:rPr>
              <a:t>bright colours</a:t>
            </a:r>
            <a:r>
              <a:rPr lang="en-GB" dirty="0">
                <a:solidFill>
                  <a:schemeClr val="tx1"/>
                </a:solidFill>
                <a:latin typeface="Sassoon Infant Md" panose="02000603050000020003" pitchFamily="50" charset="0"/>
              </a:rPr>
              <a:t>. </a:t>
            </a:r>
          </a:p>
        </p:txBody>
      </p:sp>
      <p:sp>
        <p:nvSpPr>
          <p:cNvPr id="15" name="Rectangle 14"/>
          <p:cNvSpPr/>
          <p:nvPr/>
        </p:nvSpPr>
        <p:spPr>
          <a:xfrm>
            <a:off x="755650" y="4629150"/>
            <a:ext cx="7632699" cy="1489076"/>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55650" y="4629150"/>
            <a:ext cx="7632699" cy="14636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Plants contain poison to prevent herbivores from eating their foliage. </a:t>
            </a:r>
            <a:endParaRPr lang="en-GB" dirty="0" smtClean="0">
              <a:solidFill>
                <a:schemeClr val="tx1"/>
              </a:solidFill>
              <a:latin typeface="Sassoon Infant Md" panose="02000603050000020003" pitchFamily="50" charset="0"/>
            </a:endParaRPr>
          </a:p>
          <a:p>
            <a:r>
              <a:rPr lang="en-GB" dirty="0" smtClean="0">
                <a:solidFill>
                  <a:schemeClr val="tx1"/>
                </a:solidFill>
                <a:latin typeface="Sassoon Infant Md" panose="02000603050000020003" pitchFamily="50" charset="0"/>
              </a:rPr>
              <a:t>The </a:t>
            </a:r>
            <a:r>
              <a:rPr lang="en-GB" dirty="0">
                <a:solidFill>
                  <a:schemeClr val="tx1"/>
                </a:solidFill>
                <a:latin typeface="Sassoon Infant Md" panose="02000603050000020003" pitchFamily="50" charset="0"/>
              </a:rPr>
              <a:t>only indication that their leaves are poisonous is their bad smell and taste. Animals soon learn not to eat them!</a:t>
            </a:r>
          </a:p>
        </p:txBody>
      </p:sp>
    </p:spTree>
    <p:extLst>
      <p:ext uri="{BB962C8B-B14F-4D97-AF65-F5344CB8AC3E}">
        <p14:creationId xmlns:p14="http://schemas.microsoft.com/office/powerpoint/2010/main" val="1916781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Hidden Dangers </a:t>
            </a:r>
          </a:p>
        </p:txBody>
      </p:sp>
      <p:sp>
        <p:nvSpPr>
          <p:cNvPr id="8" name="Rectangle 7"/>
          <p:cNvSpPr/>
          <p:nvPr/>
        </p:nvSpPr>
        <p:spPr>
          <a:xfrm>
            <a:off x="755650" y="1473200"/>
            <a:ext cx="4083050" cy="4619625"/>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200650" y="1473201"/>
            <a:ext cx="3187698" cy="1908173"/>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200650" y="3705225"/>
            <a:ext cx="3187699" cy="2387600"/>
          </a:xfrm>
          <a:prstGeom prst="rect">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200650" y="1473199"/>
            <a:ext cx="3187700" cy="19081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Sassoon Infant Md" panose="02000603050000020003" pitchFamily="50" charset="0"/>
              </a:rPr>
              <a:t>African Giant Swallowtail</a:t>
            </a:r>
            <a:endParaRPr lang="en-GB" b="1" dirty="0">
              <a:solidFill>
                <a:schemeClr val="tx1"/>
              </a:solidFill>
              <a:latin typeface="Sassoon Infant Md" panose="02000603050000020003" pitchFamily="50" charset="0"/>
            </a:endParaRPr>
          </a:p>
          <a:p>
            <a:r>
              <a:rPr lang="en-GB" sz="1600" dirty="0">
                <a:solidFill>
                  <a:schemeClr val="tx1"/>
                </a:solidFill>
                <a:latin typeface="Sassoon Infant Md" panose="02000603050000020003" pitchFamily="50" charset="0"/>
              </a:rPr>
              <a:t>This is an enormous butterfly, it can have a wingspan up to 10inches. It is very poisonous and is completely avoided by all its enemies. </a:t>
            </a:r>
          </a:p>
        </p:txBody>
      </p:sp>
      <p:sp>
        <p:nvSpPr>
          <p:cNvPr id="13" name="Rounded Rectangle 12"/>
          <p:cNvSpPr/>
          <p:nvPr/>
        </p:nvSpPr>
        <p:spPr>
          <a:xfrm>
            <a:off x="755650" y="1478607"/>
            <a:ext cx="4083050" cy="2226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Sassoon Infant Md" panose="02000603050000020003" pitchFamily="50" charset="0"/>
              </a:rPr>
              <a:t>Cobra</a:t>
            </a:r>
            <a:endParaRPr lang="en-GB" b="1" dirty="0">
              <a:solidFill>
                <a:schemeClr val="tx1"/>
              </a:solidFill>
              <a:latin typeface="Sassoon Infant Md" panose="02000603050000020003" pitchFamily="50" charset="0"/>
            </a:endParaRPr>
          </a:p>
          <a:p>
            <a:r>
              <a:rPr lang="en-GB" sz="1600" dirty="0">
                <a:solidFill>
                  <a:schemeClr val="tx1"/>
                </a:solidFill>
                <a:latin typeface="Sassoon Infant Md" panose="02000603050000020003" pitchFamily="50" charset="0"/>
              </a:rPr>
              <a:t>The cobra is very poisonous. It hunts at dusk and in the early morning. Its front fangs inject a highly toxic venom. The poison is also fatal to people. When threatened, cobras rear up, hiss and puff out their hood. </a:t>
            </a:r>
          </a:p>
        </p:txBody>
      </p:sp>
      <p:sp>
        <p:nvSpPr>
          <p:cNvPr id="12" name="Rounded Rectangle 11"/>
          <p:cNvSpPr/>
          <p:nvPr/>
        </p:nvSpPr>
        <p:spPr>
          <a:xfrm>
            <a:off x="5200650" y="3705225"/>
            <a:ext cx="3187699" cy="23875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Sassoon Infant Md" panose="02000603050000020003" pitchFamily="50" charset="0"/>
              </a:rPr>
              <a:t>Poison Plant</a:t>
            </a:r>
            <a:endParaRPr lang="en-GB" b="1" dirty="0">
              <a:solidFill>
                <a:schemeClr val="tx1"/>
              </a:solidFill>
              <a:latin typeface="Sassoon Infant Md" panose="02000603050000020003" pitchFamily="50" charset="0"/>
            </a:endParaRPr>
          </a:p>
          <a:p>
            <a:r>
              <a:rPr lang="en-GB" sz="1600" dirty="0">
                <a:solidFill>
                  <a:schemeClr val="tx1"/>
                </a:solidFill>
                <a:latin typeface="Sassoon Infant Md" panose="02000603050000020003" pitchFamily="50" charset="0"/>
              </a:rPr>
              <a:t>If a plant loses all its leaves it is unable to take in carbon dioxide and make food. The leaves of the climbing “passion flower” plant contain several poisonous chemicals. Mammals will not eat it.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75" y="3347077"/>
            <a:ext cx="3883025" cy="2745747"/>
          </a:xfrm>
          <a:prstGeom prst="rect">
            <a:avLst/>
          </a:prstGeom>
        </p:spPr>
      </p:pic>
    </p:spTree>
    <p:extLst>
      <p:ext uri="{BB962C8B-B14F-4D97-AF65-F5344CB8AC3E}">
        <p14:creationId xmlns:p14="http://schemas.microsoft.com/office/powerpoint/2010/main" val="11858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The Tree Tops</a:t>
            </a:r>
          </a:p>
        </p:txBody>
      </p:sp>
      <p:sp>
        <p:nvSpPr>
          <p:cNvPr id="3" name="Rectangle 2"/>
          <p:cNvSpPr/>
          <p:nvPr/>
        </p:nvSpPr>
        <p:spPr>
          <a:xfrm>
            <a:off x="755650" y="1367480"/>
            <a:ext cx="7632700" cy="1231301"/>
          </a:xfrm>
          <a:prstGeom prst="rect">
            <a:avLst/>
          </a:prstGeom>
          <a:solidFill>
            <a:srgbClr val="6CAF3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2281881" y="1367480"/>
            <a:ext cx="6106469" cy="1231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High up in the tree tops it is </a:t>
            </a:r>
            <a:r>
              <a:rPr lang="en-GB" b="1" dirty="0">
                <a:solidFill>
                  <a:schemeClr val="tx1"/>
                </a:solidFill>
                <a:latin typeface="Sassoon Infant Md" panose="02000603050000020003" pitchFamily="50" charset="0"/>
              </a:rPr>
              <a:t>sunny</a:t>
            </a:r>
            <a:r>
              <a:rPr lang="en-GB" dirty="0">
                <a:solidFill>
                  <a:schemeClr val="tx1"/>
                </a:solidFill>
                <a:latin typeface="Sassoon Infant Md" panose="02000603050000020003" pitchFamily="50" charset="0"/>
              </a:rPr>
              <a:t> and </a:t>
            </a:r>
            <a:r>
              <a:rPr lang="en-GB" b="1" dirty="0">
                <a:solidFill>
                  <a:schemeClr val="tx1"/>
                </a:solidFill>
                <a:latin typeface="Sassoon Infant Md" panose="02000603050000020003" pitchFamily="50" charset="0"/>
              </a:rPr>
              <a:t>warm</a:t>
            </a:r>
            <a:r>
              <a:rPr lang="en-GB" dirty="0">
                <a:solidFill>
                  <a:schemeClr val="tx1"/>
                </a:solidFill>
                <a:latin typeface="Sassoon Infant Md" panose="02000603050000020003" pitchFamily="50" charset="0"/>
              </a:rPr>
              <a:t>. </a:t>
            </a:r>
            <a:endParaRPr lang="en-GB" dirty="0" smtClean="0">
              <a:solidFill>
                <a:schemeClr val="tx1"/>
              </a:solidFill>
              <a:latin typeface="Sassoon Infant Md" panose="02000603050000020003" pitchFamily="50" charset="0"/>
            </a:endParaRPr>
          </a:p>
          <a:p>
            <a:r>
              <a:rPr lang="en-GB" dirty="0" smtClean="0">
                <a:solidFill>
                  <a:schemeClr val="tx1"/>
                </a:solidFill>
                <a:latin typeface="Sassoon Infant Md" panose="02000603050000020003" pitchFamily="50" charset="0"/>
              </a:rPr>
              <a:t>There </a:t>
            </a:r>
            <a:r>
              <a:rPr lang="en-GB" dirty="0">
                <a:solidFill>
                  <a:schemeClr val="tx1"/>
                </a:solidFill>
                <a:latin typeface="Sassoon Infant Md" panose="02000603050000020003" pitchFamily="50" charset="0"/>
              </a:rPr>
              <a:t>is no winter in the rainforest, so there are leaves, flowers and fruits to eat all year around. </a:t>
            </a:r>
          </a:p>
        </p:txBody>
      </p:sp>
      <p:sp>
        <p:nvSpPr>
          <p:cNvPr id="8" name="Rectangle 7"/>
          <p:cNvSpPr/>
          <p:nvPr/>
        </p:nvSpPr>
        <p:spPr>
          <a:xfrm>
            <a:off x="755650" y="4684154"/>
            <a:ext cx="7632700" cy="1408671"/>
          </a:xfrm>
          <a:prstGeom prst="rect">
            <a:avLst/>
          </a:prstGeom>
          <a:solidFill>
            <a:srgbClr val="6CAF3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910" y="1367480"/>
            <a:ext cx="3439723" cy="4864443"/>
          </a:xfrm>
          <a:prstGeom prst="rect">
            <a:avLst/>
          </a:prstGeom>
        </p:spPr>
      </p:pic>
      <p:sp>
        <p:nvSpPr>
          <p:cNvPr id="9" name="Rounded Rectangle 8"/>
          <p:cNvSpPr/>
          <p:nvPr/>
        </p:nvSpPr>
        <p:spPr>
          <a:xfrm>
            <a:off x="2281881" y="2823201"/>
            <a:ext cx="6106469" cy="16370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Langurs are leaf-eating monkeys that live in the tree tops. Where there are leaves there are bound to be caterpillars, and the rainforest is full of glorious butterflies. Iguanas are leaf-eating lizards that climb up to feed and sunbathe.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6841"/>
          <a:stretch/>
        </p:blipFill>
        <p:spPr>
          <a:xfrm>
            <a:off x="6981974" y="1473200"/>
            <a:ext cx="1658789" cy="1639917"/>
          </a:xfrm>
          <a:prstGeom prst="rect">
            <a:avLst/>
          </a:prstGeom>
        </p:spPr>
      </p:pic>
      <p:sp>
        <p:nvSpPr>
          <p:cNvPr id="12" name="Rounded Rectangle 11"/>
          <p:cNvSpPr/>
          <p:nvPr/>
        </p:nvSpPr>
        <p:spPr>
          <a:xfrm>
            <a:off x="2281881" y="4755229"/>
            <a:ext cx="4700093" cy="1231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There are wonderful fruits in the tree tops. Toucans, hornbills and parrots love to eat them and so do spider monkeys. </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11475" b="15633"/>
          <a:stretch/>
        </p:blipFill>
        <p:spPr>
          <a:xfrm>
            <a:off x="7111319" y="4328494"/>
            <a:ext cx="1530173" cy="2022879"/>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The Tree Tops</a:t>
            </a:r>
          </a:p>
        </p:txBody>
      </p:sp>
      <p:sp>
        <p:nvSpPr>
          <p:cNvPr id="3" name="Rectangle 2"/>
          <p:cNvSpPr/>
          <p:nvPr/>
        </p:nvSpPr>
        <p:spPr>
          <a:xfrm>
            <a:off x="755650" y="1367480"/>
            <a:ext cx="7632700" cy="1231301"/>
          </a:xfrm>
          <a:prstGeom prst="rect">
            <a:avLst/>
          </a:prstGeom>
          <a:solidFill>
            <a:srgbClr val="6CAF3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755650" y="1367480"/>
            <a:ext cx="4697049" cy="1231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Eagles soar above the canopy looking for birds and monkeys to eat. </a:t>
            </a:r>
          </a:p>
        </p:txBody>
      </p:sp>
      <p:sp>
        <p:nvSpPr>
          <p:cNvPr id="8" name="Rectangle 7"/>
          <p:cNvSpPr/>
          <p:nvPr/>
        </p:nvSpPr>
        <p:spPr>
          <a:xfrm>
            <a:off x="755650" y="4684154"/>
            <a:ext cx="7632700" cy="1408671"/>
          </a:xfrm>
          <a:prstGeom prst="rect">
            <a:avLst/>
          </a:prstGeom>
          <a:solidFill>
            <a:srgbClr val="6CAF3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55651" y="2823201"/>
            <a:ext cx="5645149" cy="16370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Many of the animals which live in the tree tops never come down to the ground. If they did, they might not be able to climb back up the smooth tree-trunks. </a:t>
            </a:r>
          </a:p>
        </p:txBody>
      </p:sp>
      <p:sp>
        <p:nvSpPr>
          <p:cNvPr id="12" name="Rounded Rectangle 11"/>
          <p:cNvSpPr/>
          <p:nvPr/>
        </p:nvSpPr>
        <p:spPr>
          <a:xfrm>
            <a:off x="755651" y="4755229"/>
            <a:ext cx="6205322" cy="1231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Even ants climb all the way up here to pick leaves and take them down to their nests under the ground. They don’t eat the leaves but use them to grow mushrooms to eat.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15441" b="4975"/>
          <a:stretch/>
        </p:blipFill>
        <p:spPr>
          <a:xfrm>
            <a:off x="6755027" y="3912482"/>
            <a:ext cx="1886466" cy="243889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6558"/>
          <a:stretch/>
        </p:blipFill>
        <p:spPr>
          <a:xfrm>
            <a:off x="5452701" y="1030724"/>
            <a:ext cx="3188792" cy="3070235"/>
          </a:xfrm>
          <a:prstGeom prst="rect">
            <a:avLst/>
          </a:prstGeom>
        </p:spPr>
      </p:pic>
    </p:spTree>
    <p:extLst>
      <p:ext uri="{BB962C8B-B14F-4D97-AF65-F5344CB8AC3E}">
        <p14:creationId xmlns:p14="http://schemas.microsoft.com/office/powerpoint/2010/main" val="116383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Hunters and Killers</a:t>
            </a:r>
          </a:p>
        </p:txBody>
      </p:sp>
      <p:sp>
        <p:nvSpPr>
          <p:cNvPr id="3" name="Rectangle 2"/>
          <p:cNvSpPr/>
          <p:nvPr/>
        </p:nvSpPr>
        <p:spPr>
          <a:xfrm>
            <a:off x="4203188" y="1473198"/>
            <a:ext cx="4185162" cy="2629245"/>
          </a:xfrm>
          <a:prstGeom prst="rect">
            <a:avLst/>
          </a:prstGeom>
          <a:solidFill>
            <a:srgbClr val="FF3B3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4203189" y="1491415"/>
            <a:ext cx="4185161" cy="26110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Predators have very acute senses. Predators who hunt during the day rely on their brilliant eyesight to find prey. Nocturnal hunters use other skills, hearing and smell or the ability to detect vibrations made by approaching animals. </a:t>
            </a:r>
          </a:p>
        </p:txBody>
      </p:sp>
      <p:sp>
        <p:nvSpPr>
          <p:cNvPr id="8" name="Rectangle 7"/>
          <p:cNvSpPr/>
          <p:nvPr/>
        </p:nvSpPr>
        <p:spPr>
          <a:xfrm>
            <a:off x="755650" y="1473200"/>
            <a:ext cx="3149085" cy="4619625"/>
          </a:xfrm>
          <a:prstGeom prst="rect">
            <a:avLst/>
          </a:prstGeom>
          <a:solidFill>
            <a:srgbClr val="FF3B3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55651" y="1473199"/>
            <a:ext cx="3149084" cy="31910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Predators have to catch and kill other animals to survive. They need to detect their prey before it sees them, to stalk, ambush or outrun it before it escapes, and incapacitate it before it can do them harm.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3361" b="53531"/>
          <a:stretch/>
        </p:blipFill>
        <p:spPr>
          <a:xfrm flipH="1">
            <a:off x="503338" y="4251029"/>
            <a:ext cx="3210819" cy="2016908"/>
          </a:xfrm>
          <a:prstGeom prst="rect">
            <a:avLst/>
          </a:prstGeom>
        </p:spPr>
      </p:pic>
      <p:sp>
        <p:nvSpPr>
          <p:cNvPr id="14" name="Rounded Rectangle 13"/>
          <p:cNvSpPr/>
          <p:nvPr/>
        </p:nvSpPr>
        <p:spPr>
          <a:xfrm>
            <a:off x="4203189" y="4417276"/>
            <a:ext cx="4185161" cy="13589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Prey animals have their own defences and means of avoiding capture, such as camouflage.</a:t>
            </a:r>
          </a:p>
        </p:txBody>
      </p:sp>
    </p:spTree>
    <p:extLst>
      <p:ext uri="{BB962C8B-B14F-4D97-AF65-F5344CB8AC3E}">
        <p14:creationId xmlns:p14="http://schemas.microsoft.com/office/powerpoint/2010/main" val="2563272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Hunters and Killers</a:t>
            </a:r>
          </a:p>
        </p:txBody>
      </p:sp>
      <p:sp>
        <p:nvSpPr>
          <p:cNvPr id="8" name="Rectangle 7"/>
          <p:cNvSpPr/>
          <p:nvPr/>
        </p:nvSpPr>
        <p:spPr>
          <a:xfrm>
            <a:off x="755650" y="1473200"/>
            <a:ext cx="2773971" cy="4619625"/>
          </a:xfrm>
          <a:prstGeom prst="rect">
            <a:avLst/>
          </a:prstGeom>
          <a:solidFill>
            <a:srgbClr val="FF3B3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55651" y="1473199"/>
            <a:ext cx="2773970" cy="34283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Red-Kneed Tarantula</a:t>
            </a:r>
          </a:p>
          <a:p>
            <a:r>
              <a:rPr lang="en-GB" sz="1600" dirty="0">
                <a:solidFill>
                  <a:schemeClr val="tx1"/>
                </a:solidFill>
                <a:latin typeface="Sassoon Infant Md" panose="02000603050000020003" pitchFamily="50" charset="0"/>
              </a:rPr>
              <a:t>As well as dry rocky places, the red-kneed tarantula lives in humid forests. During the day, it stays in its silk lined burrow. After dark, it emerges to hunt for large insects or small invertebrates. It injects prey with venom that quickly causes paralysis.</a:t>
            </a:r>
          </a:p>
        </p:txBody>
      </p:sp>
      <p:sp>
        <p:nvSpPr>
          <p:cNvPr id="9" name="Rectangle 8"/>
          <p:cNvSpPr/>
          <p:nvPr/>
        </p:nvSpPr>
        <p:spPr>
          <a:xfrm>
            <a:off x="3826180" y="1473201"/>
            <a:ext cx="4562168" cy="1403349"/>
          </a:xfrm>
          <a:prstGeom prst="rect">
            <a:avLst/>
          </a:prstGeom>
          <a:solidFill>
            <a:srgbClr val="FF3B3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26180" y="3196282"/>
            <a:ext cx="4562169" cy="2896544"/>
          </a:xfrm>
          <a:prstGeom prst="rect">
            <a:avLst/>
          </a:prstGeom>
          <a:solidFill>
            <a:srgbClr val="FF3B3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3826180" y="1473200"/>
            <a:ext cx="3519241" cy="1403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Sassoon Infant Md" panose="02000603050000020003" pitchFamily="50" charset="0"/>
              </a:rPr>
              <a:t>Leopard</a:t>
            </a:r>
            <a:endParaRPr lang="en-GB" b="1" dirty="0">
              <a:solidFill>
                <a:schemeClr val="tx1"/>
              </a:solidFill>
              <a:latin typeface="Sassoon Infant Md" panose="02000603050000020003" pitchFamily="50" charset="0"/>
            </a:endParaRPr>
          </a:p>
          <a:p>
            <a:r>
              <a:rPr lang="en-GB" sz="1600" dirty="0">
                <a:solidFill>
                  <a:schemeClr val="tx1"/>
                </a:solidFill>
                <a:latin typeface="Sassoon Infant Md" panose="02000603050000020003" pitchFamily="50" charset="0"/>
              </a:rPr>
              <a:t>The leopard hunts by leaping on prey from above and killing it with a bite to the throat or neck. </a:t>
            </a:r>
          </a:p>
        </p:txBody>
      </p:sp>
      <p:sp>
        <p:nvSpPr>
          <p:cNvPr id="13" name="Rounded Rectangle 12"/>
          <p:cNvSpPr/>
          <p:nvPr/>
        </p:nvSpPr>
        <p:spPr>
          <a:xfrm>
            <a:off x="3826180" y="3196282"/>
            <a:ext cx="4562170" cy="19029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Sassoon Infant Md" panose="02000603050000020003" pitchFamily="50" charset="0"/>
              </a:rPr>
              <a:t>Nile Crocodile</a:t>
            </a:r>
            <a:endParaRPr lang="en-GB" b="1" dirty="0">
              <a:solidFill>
                <a:schemeClr val="tx1"/>
              </a:solidFill>
              <a:latin typeface="Sassoon Infant Md" panose="02000603050000020003" pitchFamily="50" charset="0"/>
            </a:endParaRPr>
          </a:p>
          <a:p>
            <a:r>
              <a:rPr lang="en-GB" sz="1600" dirty="0">
                <a:solidFill>
                  <a:schemeClr val="tx1"/>
                </a:solidFill>
                <a:latin typeface="Sassoon Infant Md" panose="02000603050000020003" pitchFamily="50" charset="0"/>
              </a:rPr>
              <a:t>Lurking unseen in the water, crocodiles are capable of surprising bursts of speed as they lunge forward to grab an animal drinking by the muzzle. They kill their catch by dragging it underwater until it drowns.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422"/>
          <a:stretch/>
        </p:blipFill>
        <p:spPr>
          <a:xfrm>
            <a:off x="835438" y="4747098"/>
            <a:ext cx="2614393" cy="159814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r="17472" b="59467"/>
          <a:stretch/>
        </p:blipFill>
        <p:spPr>
          <a:xfrm>
            <a:off x="4044778" y="4919790"/>
            <a:ext cx="4596714" cy="142334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83636" b="44518"/>
          <a:stretch/>
        </p:blipFill>
        <p:spPr>
          <a:xfrm>
            <a:off x="7496586" y="748315"/>
            <a:ext cx="1134767" cy="2128235"/>
          </a:xfrm>
          <a:prstGeom prst="rect">
            <a:avLst/>
          </a:prstGeom>
        </p:spPr>
      </p:pic>
    </p:spTree>
    <p:extLst>
      <p:ext uri="{BB962C8B-B14F-4D97-AF65-F5344CB8AC3E}">
        <p14:creationId xmlns:p14="http://schemas.microsoft.com/office/powerpoint/2010/main" val="16125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8287" t="46185" r="8289" b="30588"/>
          <a:stretch/>
        </p:blipFill>
        <p:spPr>
          <a:xfrm>
            <a:off x="757880" y="3213452"/>
            <a:ext cx="7628239" cy="1416908"/>
          </a:xfrm>
          <a:prstGeom prst="rect">
            <a:avLst/>
          </a:prstGeom>
        </p:spPr>
      </p:pic>
      <p:sp>
        <p:nvSpPr>
          <p:cNvPr id="21" name="Title 20"/>
          <p:cNvSpPr>
            <a:spLocks noGrp="1"/>
          </p:cNvSpPr>
          <p:nvPr>
            <p:ph type="title"/>
          </p:nvPr>
        </p:nvSpPr>
        <p:spPr/>
        <p:txBody>
          <a:bodyPr/>
          <a:lstStyle/>
          <a:p>
            <a:r>
              <a:rPr lang="en-GB" dirty="0" smtClean="0"/>
              <a:t>Disguise and Warning</a:t>
            </a:r>
            <a:endParaRPr lang="en-GB" dirty="0"/>
          </a:p>
        </p:txBody>
      </p:sp>
      <p:sp>
        <p:nvSpPr>
          <p:cNvPr id="8" name="Rectangle 7"/>
          <p:cNvSpPr/>
          <p:nvPr/>
        </p:nvSpPr>
        <p:spPr>
          <a:xfrm>
            <a:off x="755650" y="3196282"/>
            <a:ext cx="7632700" cy="1433383"/>
          </a:xfrm>
          <a:prstGeom prst="rect">
            <a:avLst/>
          </a:prstGeom>
          <a:solidFill>
            <a:srgbClr val="F1C71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55651" y="1473201"/>
            <a:ext cx="7632698" cy="1492421"/>
          </a:xfrm>
          <a:prstGeom prst="rect">
            <a:avLst/>
          </a:prstGeom>
          <a:solidFill>
            <a:srgbClr val="F1C71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55651" y="4688703"/>
            <a:ext cx="7632700" cy="14041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50" dirty="0">
                <a:solidFill>
                  <a:schemeClr val="tx1"/>
                </a:solidFill>
                <a:latin typeface="Sassoon Infant Md" panose="02000603050000020003" pitchFamily="50" charset="0"/>
              </a:rPr>
              <a:t>Another kind of camouflage is mimicry, with insects looking like twigs, bark and leaves. The disguise of many insects is so good, rather than wasting their time looking for them, flocks of birds just wave through the forest. What ever small creature one bird knocks off the bird behind snaps up. </a:t>
            </a:r>
          </a:p>
        </p:txBody>
      </p:sp>
      <p:sp>
        <p:nvSpPr>
          <p:cNvPr id="12" name="Rounded Rectangle 11"/>
          <p:cNvSpPr/>
          <p:nvPr/>
        </p:nvSpPr>
        <p:spPr>
          <a:xfrm>
            <a:off x="755651" y="1473199"/>
            <a:ext cx="6749020" cy="14924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Animals and insects use camouflage in an effort to avoid being eaten. Colour and shape either make an animal indistinguishable from its background, or trick a predator into thinking it is dealing with something larger and more dangerous.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892"/>
          <a:stretch/>
        </p:blipFill>
        <p:spPr>
          <a:xfrm>
            <a:off x="6391833" y="2173751"/>
            <a:ext cx="2248930" cy="1279963"/>
          </a:xfrm>
          <a:prstGeom prst="rect">
            <a:avLst/>
          </a:prstGeom>
        </p:spPr>
      </p:pic>
      <p:sp>
        <p:nvSpPr>
          <p:cNvPr id="14" name="Rounded Rectangle 13"/>
          <p:cNvSpPr/>
          <p:nvPr/>
        </p:nvSpPr>
        <p:spPr>
          <a:xfrm>
            <a:off x="755650" y="3211383"/>
            <a:ext cx="7632700" cy="14182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Some animals have colours and patterns that closely </a:t>
            </a:r>
            <a:r>
              <a:rPr lang="en-GB" dirty="0" smtClean="0">
                <a:solidFill>
                  <a:schemeClr val="tx1"/>
                </a:solidFill>
                <a:latin typeface="Sassoon Infant Md" panose="02000603050000020003" pitchFamily="50" charset="0"/>
              </a:rPr>
              <a:t>match </a:t>
            </a:r>
            <a:r>
              <a:rPr lang="en-GB" dirty="0">
                <a:solidFill>
                  <a:schemeClr val="tx1"/>
                </a:solidFill>
                <a:latin typeface="Sassoon Infant Md" panose="02000603050000020003" pitchFamily="50" charset="0"/>
              </a:rPr>
              <a:t>their background. Some </a:t>
            </a:r>
            <a:r>
              <a:rPr lang="en-GB" dirty="0" smtClean="0">
                <a:solidFill>
                  <a:schemeClr val="tx1"/>
                </a:solidFill>
                <a:latin typeface="Sassoon Infant Md" panose="02000603050000020003" pitchFamily="50" charset="0"/>
              </a:rPr>
              <a:t>patterns </a:t>
            </a:r>
            <a:r>
              <a:rPr lang="en-GB" dirty="0">
                <a:solidFill>
                  <a:schemeClr val="tx1"/>
                </a:solidFill>
                <a:latin typeface="Sassoon Infant Md" panose="02000603050000020003" pitchFamily="50" charset="0"/>
              </a:rPr>
              <a:t>seem bold and conspicuous, but actually break up the animal’s outline, making it impossible to see against the mosaic of leaves and twigs. </a:t>
            </a:r>
          </a:p>
        </p:txBody>
      </p:sp>
    </p:spTree>
    <p:extLst>
      <p:ext uri="{BB962C8B-B14F-4D97-AF65-F5344CB8AC3E}">
        <p14:creationId xmlns:p14="http://schemas.microsoft.com/office/powerpoint/2010/main" val="357493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Disguise and Warning</a:t>
            </a:r>
          </a:p>
        </p:txBody>
      </p:sp>
      <p:sp>
        <p:nvSpPr>
          <p:cNvPr id="8" name="Rectangle 7"/>
          <p:cNvSpPr/>
          <p:nvPr/>
        </p:nvSpPr>
        <p:spPr>
          <a:xfrm>
            <a:off x="755651" y="1473201"/>
            <a:ext cx="3628581" cy="3441700"/>
          </a:xfrm>
          <a:prstGeom prst="rect">
            <a:avLst/>
          </a:prstGeom>
          <a:solidFill>
            <a:srgbClr val="F1C71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55651" y="1473200"/>
            <a:ext cx="3616080" cy="2736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Camouflage cat</a:t>
            </a:r>
          </a:p>
          <a:p>
            <a:r>
              <a:rPr lang="en-GB" sz="1600" dirty="0">
                <a:solidFill>
                  <a:schemeClr val="tx1"/>
                </a:solidFill>
                <a:latin typeface="Sassoon Infant Md" panose="02000603050000020003" pitchFamily="50" charset="0"/>
              </a:rPr>
              <a:t>Light-coloured fur with dark stripes, spots or blotches imitates the dappled effect of sunlight in the dense vegetation of the rainforest. Tigers rely on </a:t>
            </a:r>
            <a:r>
              <a:rPr lang="en-GB" sz="1600" dirty="0" smtClean="0">
                <a:solidFill>
                  <a:schemeClr val="tx1"/>
                </a:solidFill>
                <a:latin typeface="Sassoon Infant Md" panose="02000603050000020003" pitchFamily="50" charset="0"/>
              </a:rPr>
              <a:t>their </a:t>
            </a:r>
          </a:p>
          <a:p>
            <a:r>
              <a:rPr lang="en-GB" sz="1600" dirty="0" smtClean="0">
                <a:solidFill>
                  <a:schemeClr val="tx1"/>
                </a:solidFill>
                <a:latin typeface="Sassoon Infant Md" panose="02000603050000020003" pitchFamily="50" charset="0"/>
              </a:rPr>
              <a:t>ability to </a:t>
            </a:r>
            <a:r>
              <a:rPr lang="en-GB" sz="1600" dirty="0">
                <a:solidFill>
                  <a:schemeClr val="tx1"/>
                </a:solidFill>
                <a:latin typeface="Sassoon Infant Md" panose="02000603050000020003" pitchFamily="50" charset="0"/>
              </a:rPr>
              <a:t>remain </a:t>
            </a:r>
            <a:endParaRPr lang="en-GB" sz="1600" dirty="0" smtClean="0">
              <a:solidFill>
                <a:schemeClr val="tx1"/>
              </a:solidFill>
              <a:latin typeface="Sassoon Infant Md" panose="02000603050000020003" pitchFamily="50" charset="0"/>
            </a:endParaRPr>
          </a:p>
          <a:p>
            <a:r>
              <a:rPr lang="en-GB" sz="1600" dirty="0" smtClean="0">
                <a:solidFill>
                  <a:schemeClr val="tx1"/>
                </a:solidFill>
                <a:latin typeface="Sassoon Infant Md" panose="02000603050000020003" pitchFamily="50" charset="0"/>
              </a:rPr>
              <a:t>unseen </a:t>
            </a:r>
            <a:r>
              <a:rPr lang="en-GB" sz="1600" dirty="0">
                <a:solidFill>
                  <a:schemeClr val="tx1"/>
                </a:solidFill>
                <a:latin typeface="Sassoon Infant Md" panose="02000603050000020003" pitchFamily="50" charset="0"/>
              </a:rPr>
              <a:t>as they </a:t>
            </a:r>
            <a:endParaRPr lang="en-GB" sz="1600" dirty="0" smtClean="0">
              <a:solidFill>
                <a:schemeClr val="tx1"/>
              </a:solidFill>
              <a:latin typeface="Sassoon Infant Md" panose="02000603050000020003" pitchFamily="50" charset="0"/>
            </a:endParaRPr>
          </a:p>
          <a:p>
            <a:r>
              <a:rPr lang="en-GB" sz="1600" dirty="0" smtClean="0">
                <a:solidFill>
                  <a:schemeClr val="tx1"/>
                </a:solidFill>
                <a:latin typeface="Sassoon Infant Md" panose="02000603050000020003" pitchFamily="50" charset="0"/>
              </a:rPr>
              <a:t>stalk </a:t>
            </a:r>
            <a:r>
              <a:rPr lang="en-GB" sz="1600" dirty="0">
                <a:solidFill>
                  <a:schemeClr val="tx1"/>
                </a:solidFill>
                <a:latin typeface="Sassoon Infant Md" panose="02000603050000020003" pitchFamily="50" charset="0"/>
              </a:rPr>
              <a:t>their prey. </a:t>
            </a:r>
          </a:p>
        </p:txBody>
      </p:sp>
      <p:sp>
        <p:nvSpPr>
          <p:cNvPr id="14" name="Rectangle 13"/>
          <p:cNvSpPr/>
          <p:nvPr/>
        </p:nvSpPr>
        <p:spPr>
          <a:xfrm>
            <a:off x="4668592" y="1473201"/>
            <a:ext cx="3711819" cy="3441700"/>
          </a:xfrm>
          <a:prstGeom prst="rect">
            <a:avLst/>
          </a:prstGeom>
          <a:solidFill>
            <a:srgbClr val="F1C71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668593" y="1473200"/>
            <a:ext cx="3711818" cy="2232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Butterflies</a:t>
            </a:r>
          </a:p>
          <a:p>
            <a:r>
              <a:rPr lang="en-GB" sz="1600" dirty="0">
                <a:solidFill>
                  <a:schemeClr val="tx1"/>
                </a:solidFill>
                <a:latin typeface="Sassoon Infant Md" panose="02000603050000020003" pitchFamily="50" charset="0"/>
              </a:rPr>
              <a:t>Many butterflies have vivid patterns to warn predators that they taste unpleasant. Some harmless butterflies copy the appearance of bad tasting ones to trick predators into leaving them alone. </a:t>
            </a:r>
          </a:p>
        </p:txBody>
      </p:sp>
      <p:sp>
        <p:nvSpPr>
          <p:cNvPr id="16" name="Rectangle 15"/>
          <p:cNvSpPr/>
          <p:nvPr/>
        </p:nvSpPr>
        <p:spPr>
          <a:xfrm>
            <a:off x="755651" y="5204356"/>
            <a:ext cx="7624760" cy="888468"/>
          </a:xfrm>
          <a:prstGeom prst="rect">
            <a:avLst/>
          </a:prstGeom>
          <a:solidFill>
            <a:srgbClr val="F1C71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755650" y="5204356"/>
            <a:ext cx="7624761" cy="8884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Poison arrow frog</a:t>
            </a:r>
          </a:p>
          <a:p>
            <a:r>
              <a:rPr lang="en-GB" sz="1600" dirty="0">
                <a:solidFill>
                  <a:schemeClr val="tx1"/>
                </a:solidFill>
                <a:latin typeface="Sassoon Infant Md" panose="02000603050000020003" pitchFamily="50" charset="0"/>
              </a:rPr>
              <a:t>The bright colours of this frog warn other animals that it is poisonous.</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1" r="-726" b="-1985"/>
          <a:stretch/>
        </p:blipFill>
        <p:spPr>
          <a:xfrm>
            <a:off x="4952950" y="3705225"/>
            <a:ext cx="3143101" cy="167244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026972"/>
            <a:ext cx="3629085" cy="256618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994" t="18060"/>
          <a:stretch/>
        </p:blipFill>
        <p:spPr>
          <a:xfrm>
            <a:off x="7058025" y="5114925"/>
            <a:ext cx="1218757" cy="1226854"/>
          </a:xfrm>
          <a:prstGeom prst="rect">
            <a:avLst/>
          </a:prstGeom>
        </p:spPr>
      </p:pic>
    </p:spTree>
    <p:extLst>
      <p:ext uri="{BB962C8B-B14F-4D97-AF65-F5344CB8AC3E}">
        <p14:creationId xmlns:p14="http://schemas.microsoft.com/office/powerpoint/2010/main" val="32956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Among the Branches</a:t>
            </a:r>
          </a:p>
        </p:txBody>
      </p:sp>
      <p:sp>
        <p:nvSpPr>
          <p:cNvPr id="8" name="Rectangle 7"/>
          <p:cNvSpPr/>
          <p:nvPr/>
        </p:nvSpPr>
        <p:spPr>
          <a:xfrm>
            <a:off x="763589" y="2375499"/>
            <a:ext cx="5151437" cy="2025052"/>
          </a:xfrm>
          <a:prstGeom prst="rect">
            <a:avLst/>
          </a:prstGeom>
          <a:solidFill>
            <a:srgbClr val="F075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763590" y="2375500"/>
            <a:ext cx="5151436" cy="20440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latin typeface="Sassoon Infant Md" panose="02000603050000020003" pitchFamily="50" charset="0"/>
              </a:rPr>
              <a:t>Sloth </a:t>
            </a:r>
          </a:p>
          <a:p>
            <a:r>
              <a:rPr lang="en-GB" sz="1600" dirty="0">
                <a:solidFill>
                  <a:schemeClr val="tx1"/>
                </a:solidFill>
                <a:latin typeface="Sassoon Infant Md" panose="02000603050000020003" pitchFamily="50" charset="0"/>
              </a:rPr>
              <a:t>They move very slowly. They hang underneath branches, hooked on by their long curved claws. Sloths are rarely the right way up. Tiny plants live right inside the hairs  on a sloth, this helps to make them  hard to see among the leaves. </a:t>
            </a:r>
          </a:p>
        </p:txBody>
      </p:sp>
      <p:sp>
        <p:nvSpPr>
          <p:cNvPr id="14" name="Rectangle 13"/>
          <p:cNvSpPr/>
          <p:nvPr/>
        </p:nvSpPr>
        <p:spPr>
          <a:xfrm>
            <a:off x="6191250" y="2375499"/>
            <a:ext cx="2197100" cy="3717325"/>
          </a:xfrm>
          <a:prstGeom prst="rect">
            <a:avLst/>
          </a:prstGeom>
          <a:solidFill>
            <a:srgbClr val="F0751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6191250" y="2375500"/>
            <a:ext cx="2197100" cy="2948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Sassoon Infant Md" panose="02000603050000020003" pitchFamily="50" charset="0"/>
              </a:rPr>
              <a:t>Flying Squirrels</a:t>
            </a:r>
            <a:endParaRPr lang="en-GB" b="1" dirty="0">
              <a:solidFill>
                <a:schemeClr val="tx1"/>
              </a:solidFill>
              <a:latin typeface="Sassoon Infant Md" panose="02000603050000020003" pitchFamily="50" charset="0"/>
            </a:endParaRPr>
          </a:p>
          <a:p>
            <a:r>
              <a:rPr lang="en-GB" sz="1600" dirty="0">
                <a:solidFill>
                  <a:schemeClr val="tx1"/>
                </a:solidFill>
                <a:latin typeface="Sassoon Infant Md" panose="02000603050000020003" pitchFamily="50" charset="0"/>
              </a:rPr>
              <a:t>They sleep in the day in tree holes. They can glide as far as 100 metres between trees. At dusk they climb into the tree tops to feed on plant shoots, leaves and nuts.</a:t>
            </a:r>
          </a:p>
        </p:txBody>
      </p:sp>
      <p:sp>
        <p:nvSpPr>
          <p:cNvPr id="17" name="Rounded Rectangle 16"/>
          <p:cNvSpPr/>
          <p:nvPr/>
        </p:nvSpPr>
        <p:spPr>
          <a:xfrm>
            <a:off x="754854" y="1324575"/>
            <a:ext cx="7624761" cy="968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Under the tree tops canopy the vines wind among the tree branches. Everything that lives here has to be an expert climber. </a:t>
            </a:r>
          </a:p>
        </p:txBody>
      </p:sp>
      <p:sp>
        <p:nvSpPr>
          <p:cNvPr id="19" name="Rounded Rectangle 18"/>
          <p:cNvSpPr/>
          <p:nvPr/>
        </p:nvSpPr>
        <p:spPr>
          <a:xfrm>
            <a:off x="754855" y="4400552"/>
            <a:ext cx="5160172" cy="16922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Some animals can glide from tree to tree instead of leaping. Gliders are easy targets for birds so many of them are patterned to blend in with their surroundings. Most of them only come out at night.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2723" y="5162852"/>
            <a:ext cx="1411451" cy="1091596"/>
          </a:xfrm>
          <a:prstGeom prst="rect">
            <a:avLst/>
          </a:prstGeom>
        </p:spPr>
      </p:pic>
    </p:spTree>
    <p:extLst>
      <p:ext uri="{BB962C8B-B14F-4D97-AF65-F5344CB8AC3E}">
        <p14:creationId xmlns:p14="http://schemas.microsoft.com/office/powerpoint/2010/main" val="112966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On the Ground</a:t>
            </a:r>
          </a:p>
        </p:txBody>
      </p:sp>
      <p:sp>
        <p:nvSpPr>
          <p:cNvPr id="9" name="Rectangle 8"/>
          <p:cNvSpPr/>
          <p:nvPr/>
        </p:nvSpPr>
        <p:spPr>
          <a:xfrm>
            <a:off x="755651" y="1473200"/>
            <a:ext cx="4235449" cy="2777351"/>
          </a:xfrm>
          <a:prstGeom prst="rect">
            <a:avLst/>
          </a:prstGeom>
          <a:solidFill>
            <a:srgbClr val="80C1E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55651" y="4250553"/>
            <a:ext cx="4244979" cy="10643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50" dirty="0">
                <a:solidFill>
                  <a:schemeClr val="tx1"/>
                </a:solidFill>
                <a:latin typeface="Sassoon Infant Md" panose="02000603050000020003" pitchFamily="50" charset="0"/>
              </a:rPr>
              <a:t>Because it is so dark, many forest plants and creatures are </a:t>
            </a:r>
            <a:r>
              <a:rPr lang="en-GB" sz="1750" dirty="0">
                <a:solidFill>
                  <a:schemeClr val="accent5"/>
                </a:solidFill>
                <a:latin typeface="Sassoon Infant Md" panose="02000603050000020003" pitchFamily="50" charset="0"/>
              </a:rPr>
              <a:t>brightly coloured </a:t>
            </a:r>
            <a:r>
              <a:rPr lang="en-GB" sz="1750" dirty="0">
                <a:solidFill>
                  <a:schemeClr val="tx1"/>
                </a:solidFill>
                <a:latin typeface="Sassoon Infant Md" panose="02000603050000020003" pitchFamily="50" charset="0"/>
              </a:rPr>
              <a:t>so that they can be seen. </a:t>
            </a:r>
          </a:p>
        </p:txBody>
      </p:sp>
      <p:sp>
        <p:nvSpPr>
          <p:cNvPr id="12" name="Rounded Rectangle 11"/>
          <p:cNvSpPr/>
          <p:nvPr/>
        </p:nvSpPr>
        <p:spPr>
          <a:xfrm>
            <a:off x="755651" y="1473198"/>
            <a:ext cx="4235449" cy="27773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On the ground it is </a:t>
            </a:r>
            <a:r>
              <a:rPr lang="en-GB" b="1" dirty="0">
                <a:solidFill>
                  <a:schemeClr val="tx1"/>
                </a:solidFill>
                <a:latin typeface="Sassoon Infant Md" panose="02000603050000020003" pitchFamily="50" charset="0"/>
              </a:rPr>
              <a:t>warm</a:t>
            </a:r>
            <a:r>
              <a:rPr lang="en-GB" dirty="0">
                <a:solidFill>
                  <a:schemeClr val="tx1"/>
                </a:solidFill>
                <a:latin typeface="Sassoon Infant Md" panose="02000603050000020003" pitchFamily="50" charset="0"/>
              </a:rPr>
              <a:t> and </a:t>
            </a:r>
            <a:r>
              <a:rPr lang="en-GB" b="1" dirty="0">
                <a:solidFill>
                  <a:schemeClr val="tx1"/>
                </a:solidFill>
                <a:latin typeface="Sassoon Infant Md" panose="02000603050000020003" pitchFamily="50" charset="0"/>
              </a:rPr>
              <a:t>damp</a:t>
            </a:r>
            <a:r>
              <a:rPr lang="en-GB" dirty="0">
                <a:solidFill>
                  <a:schemeClr val="tx1"/>
                </a:solidFill>
                <a:latin typeface="Sassoon Infant Md" panose="02000603050000020003" pitchFamily="50" charset="0"/>
              </a:rPr>
              <a:t>. Everything that falls from above leaves, fruit, animals and droppings are gobbled up by the ants, giant millipedes, beetles and other creatures that swarm there. Nothing is wasted. Even fallen trees are eaten up by termites. On the forest floor scavenging is a way of life. </a:t>
            </a:r>
          </a:p>
        </p:txBody>
      </p:sp>
      <p:sp>
        <p:nvSpPr>
          <p:cNvPr id="10" name="Rectangle 9"/>
          <p:cNvSpPr/>
          <p:nvPr/>
        </p:nvSpPr>
        <p:spPr>
          <a:xfrm>
            <a:off x="5289553" y="1473201"/>
            <a:ext cx="3098797" cy="3556000"/>
          </a:xfrm>
          <a:prstGeom prst="rect">
            <a:avLst/>
          </a:prstGeom>
          <a:solidFill>
            <a:srgbClr val="80C1E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289553" y="1473199"/>
            <a:ext cx="3098797" cy="30321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Sassoon Infant Md" panose="02000603050000020003" pitchFamily="50" charset="0"/>
              </a:rPr>
              <a:t>There are not many large animals down here, </a:t>
            </a:r>
            <a:r>
              <a:rPr lang="en-GB" dirty="0" smtClean="0">
                <a:solidFill>
                  <a:schemeClr val="tx1"/>
                </a:solidFill>
                <a:latin typeface="Sassoon Infant Md" panose="02000603050000020003" pitchFamily="50" charset="0"/>
              </a:rPr>
              <a:t>except </a:t>
            </a:r>
            <a:r>
              <a:rPr lang="en-GB" dirty="0">
                <a:solidFill>
                  <a:schemeClr val="tx1"/>
                </a:solidFill>
                <a:latin typeface="Sassoon Infant Md" panose="02000603050000020003" pitchFamily="50" charset="0"/>
              </a:rPr>
              <a:t>for a few scavengers such as wild pigs and tapirs. Tapirs come from the horse and rhinoceros families. They uses their long nose and upper lip in the same way an elephant uses his trunk. </a:t>
            </a:r>
          </a:p>
        </p:txBody>
      </p:sp>
      <p:sp>
        <p:nvSpPr>
          <p:cNvPr id="15" name="Rectangle 14"/>
          <p:cNvSpPr/>
          <p:nvPr/>
        </p:nvSpPr>
        <p:spPr>
          <a:xfrm>
            <a:off x="755650" y="5314950"/>
            <a:ext cx="7632699" cy="803275"/>
          </a:xfrm>
          <a:prstGeom prst="rect">
            <a:avLst/>
          </a:prstGeom>
          <a:solidFill>
            <a:srgbClr val="80C1E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15"/>
          <p:cNvSpPr/>
          <p:nvPr/>
        </p:nvSpPr>
        <p:spPr>
          <a:xfrm>
            <a:off x="755650" y="5314951"/>
            <a:ext cx="5749925" cy="777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50" dirty="0">
                <a:solidFill>
                  <a:schemeClr val="tx1"/>
                </a:solidFill>
                <a:latin typeface="Sassoon Infant Md" panose="02000603050000020003" pitchFamily="50" charset="0"/>
              </a:rPr>
              <a:t>Making noises is another way to attract attention in the dark, and this is the reason rainforests are so noisy.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0320"/>
          <a:stretch/>
        </p:blipFill>
        <p:spPr>
          <a:xfrm>
            <a:off x="6238800" y="4381501"/>
            <a:ext cx="2400375" cy="1963737"/>
          </a:xfrm>
          <a:prstGeom prst="rect">
            <a:avLst/>
          </a:prstGeom>
        </p:spPr>
      </p:pic>
    </p:spTree>
    <p:extLst>
      <p:ext uri="{BB962C8B-B14F-4D97-AF65-F5344CB8AC3E}">
        <p14:creationId xmlns:p14="http://schemas.microsoft.com/office/powerpoint/2010/main" val="1755540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1275</TotalTime>
  <Words>1182</Words>
  <Application>Microsoft Office PowerPoint</Application>
  <PresentationFormat>On-screen Show (4:3)</PresentationFormat>
  <Paragraphs>58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Sassoon Infant Md</vt:lpstr>
      <vt:lpstr>Sassoon Infant Rg</vt:lpstr>
      <vt:lpstr>Arial</vt:lpstr>
      <vt:lpstr>Office Theme</vt:lpstr>
      <vt:lpstr>PowerPoint Presentation</vt:lpstr>
      <vt:lpstr>The Tree Tops</vt:lpstr>
      <vt:lpstr>The Tree Tops</vt:lpstr>
      <vt:lpstr>Hunters and Killers</vt:lpstr>
      <vt:lpstr>Hunters and Killers</vt:lpstr>
      <vt:lpstr>Disguise and Warning</vt:lpstr>
      <vt:lpstr>Disguise and Warning</vt:lpstr>
      <vt:lpstr>Among the Branches</vt:lpstr>
      <vt:lpstr>On the Ground</vt:lpstr>
      <vt:lpstr>Hidden Dangers </vt:lpstr>
      <vt:lpstr>Hidden Dangers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Jon Seaton</cp:lastModifiedBy>
  <cp:revision>112</cp:revision>
  <dcterms:created xsi:type="dcterms:W3CDTF">2014-10-01T16:09:27Z</dcterms:created>
  <dcterms:modified xsi:type="dcterms:W3CDTF">2016-01-28T10:31:10Z</dcterms:modified>
</cp:coreProperties>
</file>