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54"/>
  </p:notesMasterIdLst>
  <p:handoutMasterIdLst>
    <p:handoutMasterId r:id="rId55"/>
  </p:handoutMasterIdLst>
  <p:sldIdLst>
    <p:sldId id="305" r:id="rId3"/>
    <p:sldId id="258" r:id="rId4"/>
    <p:sldId id="263" r:id="rId5"/>
    <p:sldId id="264" r:id="rId6"/>
    <p:sldId id="294" r:id="rId7"/>
    <p:sldId id="289" r:id="rId8"/>
    <p:sldId id="295" r:id="rId9"/>
    <p:sldId id="290" r:id="rId10"/>
    <p:sldId id="296" r:id="rId11"/>
    <p:sldId id="310" r:id="rId12"/>
    <p:sldId id="311" r:id="rId13"/>
    <p:sldId id="312" r:id="rId14"/>
    <p:sldId id="313" r:id="rId15"/>
    <p:sldId id="314" r:id="rId16"/>
    <p:sldId id="315" r:id="rId17"/>
    <p:sldId id="316" r:id="rId18"/>
    <p:sldId id="317" r:id="rId19"/>
    <p:sldId id="318" r:id="rId20"/>
    <p:sldId id="291" r:id="rId21"/>
    <p:sldId id="297" r:id="rId22"/>
    <p:sldId id="292" r:id="rId23"/>
    <p:sldId id="298" r:id="rId24"/>
    <p:sldId id="293" r:id="rId25"/>
    <p:sldId id="308" r:id="rId26"/>
    <p:sldId id="309"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07" r:id="rId52"/>
    <p:sldId id="343" r:id="rId53"/>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Twinkl" panose="020B060402020202020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000"/>
    <a:srgbClr val="F48A4D"/>
    <a:srgbClr val="EA516C"/>
    <a:srgbClr val="EE73AA"/>
    <a:srgbClr val="D47DB1"/>
    <a:srgbClr val="F4EBF4"/>
    <a:srgbClr val="7969AD"/>
    <a:srgbClr val="F7717B"/>
    <a:srgbClr val="00A8E9"/>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47" autoAdjust="0"/>
    <p:restoredTop sz="96357" autoAdjust="0"/>
  </p:normalViewPr>
  <p:slideViewPr>
    <p:cSldViewPr showGuides="1">
      <p:cViewPr varScale="1">
        <p:scale>
          <a:sx n="86" d="100"/>
          <a:sy n="86" d="100"/>
        </p:scale>
        <p:origin x="152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18/11/2022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18/11/2022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526258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622162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88606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91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97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5954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32340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2.png"/><Relationship Id="rId7" Type="http://schemas.openxmlformats.org/officeDocument/2006/relationships/slide" Target="slide46.xml"/><Relationship Id="rId2"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slide" Target="slide44.xml"/><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7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240586" y="6453548"/>
            <a:ext cx="466282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KS1 | Relationships | Digital Wellbeing | Staying Safe Online | Lesson 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Relationships | Digital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64EEF5-CFC5-4FA4-82FF-90CFC8BF1E23}"/>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4" name="Whole Class">
            <a:extLst>
              <a:ext uri="{FF2B5EF4-FFF2-40B4-BE49-F238E27FC236}">
                <a16:creationId xmlns:a16="http://schemas.microsoft.com/office/drawing/2014/main" id="{3389BE95-CFDC-4BF3-8B14-78E3058B1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8" name="Picture 7" descr="A close up of a computer&#10;&#10;Description automatically generated">
            <a:extLst>
              <a:ext uri="{FF2B5EF4-FFF2-40B4-BE49-F238E27FC236}">
                <a16:creationId xmlns:a16="http://schemas.microsoft.com/office/drawing/2014/main" id="{6B6F6E1C-6853-4388-AABD-601F27752D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12" y="3280666"/>
            <a:ext cx="4044328" cy="3040070"/>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6451B40C-DFB7-4A54-97AB-28F14F3F8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61" y="2445603"/>
            <a:ext cx="4032448" cy="3875133"/>
          </a:xfrm>
          <a:prstGeom prst="rect">
            <a:avLst/>
          </a:prstGeom>
        </p:spPr>
      </p:pic>
      <p:pic>
        <p:nvPicPr>
          <p:cNvPr id="6" name="Picture 5" descr="A picture containing computer&#10;&#10;Description automatically generated">
            <a:extLst>
              <a:ext uri="{FF2B5EF4-FFF2-40B4-BE49-F238E27FC236}">
                <a16:creationId xmlns:a16="http://schemas.microsoft.com/office/drawing/2014/main" id="{BD50820A-F170-4D12-ACE4-BD1F2A801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61" y="2445603"/>
            <a:ext cx="4032448" cy="3875133"/>
          </a:xfrm>
          <a:prstGeom prst="rect">
            <a:avLst/>
          </a:prstGeom>
        </p:spPr>
      </p:pic>
      <p:sp>
        <p:nvSpPr>
          <p:cNvPr id="11" name="TextBox 10">
            <a:extLst>
              <a:ext uri="{FF2B5EF4-FFF2-40B4-BE49-F238E27FC236}">
                <a16:creationId xmlns:a16="http://schemas.microsoft.com/office/drawing/2014/main" id="{ABED6619-E6BE-40C5-8C5E-DE455C3249DD}"/>
              </a:ext>
            </a:extLst>
          </p:cNvPr>
          <p:cNvSpPr txBox="1"/>
          <p:nvPr/>
        </p:nvSpPr>
        <p:spPr>
          <a:xfrm>
            <a:off x="755650" y="1484784"/>
            <a:ext cx="7632700" cy="646331"/>
          </a:xfrm>
          <a:prstGeom prst="rect">
            <a:avLst/>
          </a:prstGeom>
          <a:noFill/>
        </p:spPr>
        <p:txBody>
          <a:bodyPr wrap="square" rtlCol="0">
            <a:spAutoFit/>
          </a:bodyPr>
          <a:lstStyle/>
          <a:p>
            <a:pPr algn="ctr"/>
            <a:r>
              <a:rPr lang="en-GB" dirty="0"/>
              <a:t>To work out what is suitable, it is helpful to choose websites and apps we can use with the support of a trusted adult.</a:t>
            </a:r>
          </a:p>
        </p:txBody>
      </p:sp>
      <p:sp>
        <p:nvSpPr>
          <p:cNvPr id="12" name="Rectangle: Rounded Corners 11">
            <a:extLst>
              <a:ext uri="{FF2B5EF4-FFF2-40B4-BE49-F238E27FC236}">
                <a16:creationId xmlns:a16="http://schemas.microsoft.com/office/drawing/2014/main" id="{C96078B2-707C-4F2A-A783-FC2474B61636}"/>
              </a:ext>
            </a:extLst>
          </p:cNvPr>
          <p:cNvSpPr/>
          <p:nvPr/>
        </p:nvSpPr>
        <p:spPr>
          <a:xfrm>
            <a:off x="4860032" y="2564904"/>
            <a:ext cx="3528318" cy="10801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This way, </a:t>
            </a:r>
            <a:r>
              <a:rPr lang="en-GB" dirty="0">
                <a:solidFill>
                  <a:schemeClr val="tx1"/>
                </a:solidFill>
              </a:rPr>
              <a:t>you can be sure they are meant to be used by children of your age.</a:t>
            </a:r>
          </a:p>
        </p:txBody>
      </p:sp>
      <p:sp>
        <p:nvSpPr>
          <p:cNvPr id="13" name="Rectangle: Rounded Corners 12">
            <a:extLst>
              <a:ext uri="{FF2B5EF4-FFF2-40B4-BE49-F238E27FC236}">
                <a16:creationId xmlns:a16="http://schemas.microsoft.com/office/drawing/2014/main" id="{A4EC1A29-2FB2-49E5-8863-911C73816DBA}"/>
              </a:ext>
            </a:extLst>
          </p:cNvPr>
          <p:cNvSpPr/>
          <p:nvPr/>
        </p:nvSpPr>
        <p:spPr>
          <a:xfrm>
            <a:off x="4860032" y="4149080"/>
            <a:ext cx="3528318" cy="140241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We can also make sure we stay safe on the Internet by remembering a few </a:t>
            </a:r>
            <a:br>
              <a:rPr lang="en-GB" dirty="0">
                <a:solidFill>
                  <a:schemeClr val="bg1"/>
                </a:solidFill>
              </a:rPr>
            </a:br>
            <a:r>
              <a:rPr lang="en-GB" dirty="0">
                <a:solidFill>
                  <a:schemeClr val="bg1"/>
                </a:solidFill>
              </a:rPr>
              <a:t>simple rules. </a:t>
            </a:r>
          </a:p>
        </p:txBody>
      </p:sp>
    </p:spTree>
    <p:extLst>
      <p:ext uri="{BB962C8B-B14F-4D97-AF65-F5344CB8AC3E}">
        <p14:creationId xmlns:p14="http://schemas.microsoft.com/office/powerpoint/2010/main" val="216881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F504B7-5B84-456C-98E2-4A066270EF5A}"/>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6" name="Whole Class">
            <a:extLst>
              <a:ext uri="{FF2B5EF4-FFF2-40B4-BE49-F238E27FC236}">
                <a16:creationId xmlns:a16="http://schemas.microsoft.com/office/drawing/2014/main" id="{A15D73F3-7721-4E0F-8C37-A880DEC32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Rectangle: Rounded Corners 12">
            <a:extLst>
              <a:ext uri="{FF2B5EF4-FFF2-40B4-BE49-F238E27FC236}">
                <a16:creationId xmlns:a16="http://schemas.microsoft.com/office/drawing/2014/main" id="{E051E55F-8EDC-4EF3-9FA9-CEB3D3AE5895}"/>
              </a:ext>
            </a:extLst>
          </p:cNvPr>
          <p:cNvSpPr/>
          <p:nvPr/>
        </p:nvSpPr>
        <p:spPr>
          <a:xfrm>
            <a:off x="3271858" y="2348880"/>
            <a:ext cx="5112494" cy="187892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6000" rIns="108000" rtlCol="0" anchor="ctr"/>
          <a:lstStyle/>
          <a:p>
            <a:pPr algn="ctr"/>
            <a:r>
              <a:rPr lang="en-GB" dirty="0">
                <a:solidFill>
                  <a:schemeClr val="tx1"/>
                </a:solidFill>
              </a:rPr>
              <a:t>Some games or videos have age restrictions. This means you shouldn’t play or look at them if you are not above a certain age. It might contain things that are scary or not suitable. </a:t>
            </a:r>
          </a:p>
        </p:txBody>
      </p:sp>
      <p:sp>
        <p:nvSpPr>
          <p:cNvPr id="14" name="Rectangle: Rounded Corners 13">
            <a:extLst>
              <a:ext uri="{FF2B5EF4-FFF2-40B4-BE49-F238E27FC236}">
                <a16:creationId xmlns:a16="http://schemas.microsoft.com/office/drawing/2014/main" id="{8DFD331B-9130-4B37-84DF-24B22890CCB9}"/>
              </a:ext>
            </a:extLst>
          </p:cNvPr>
          <p:cNvSpPr/>
          <p:nvPr/>
        </p:nvSpPr>
        <p:spPr>
          <a:xfrm>
            <a:off x="2771800" y="4365104"/>
            <a:ext cx="5612552" cy="18789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Ins="108000" rtlCol="0" anchor="ctr"/>
          <a:lstStyle/>
          <a:p>
            <a:pPr algn="ctr"/>
            <a:r>
              <a:rPr lang="en-GB" dirty="0">
                <a:solidFill>
                  <a:schemeClr val="bg1"/>
                </a:solidFill>
              </a:rPr>
              <a:t>If we see an age restriction on a video or </a:t>
            </a:r>
            <a:br>
              <a:rPr lang="en-GB" dirty="0">
                <a:solidFill>
                  <a:schemeClr val="bg1"/>
                </a:solidFill>
              </a:rPr>
            </a:br>
            <a:r>
              <a:rPr lang="en-GB" dirty="0">
                <a:solidFill>
                  <a:schemeClr val="bg1"/>
                </a:solidFill>
              </a:rPr>
              <a:t>game and we are not yet that age, it means the content is not </a:t>
            </a:r>
            <a:r>
              <a:rPr lang="en-GB" dirty="0"/>
              <a:t>appropriate for us</a:t>
            </a:r>
            <a:r>
              <a:rPr lang="en-GB" dirty="0">
                <a:solidFill>
                  <a:schemeClr val="bg1"/>
                </a:solidFill>
              </a:rPr>
              <a:t>. Tell a trusted adult straight away if you see something that is not appropriate and </a:t>
            </a:r>
            <a:br>
              <a:rPr lang="en-GB" dirty="0">
                <a:solidFill>
                  <a:schemeClr val="bg1"/>
                </a:solidFill>
              </a:rPr>
            </a:br>
            <a:r>
              <a:rPr lang="en-GB" dirty="0">
                <a:solidFill>
                  <a:schemeClr val="bg1"/>
                </a:solidFill>
              </a:rPr>
              <a:t>they can help. </a:t>
            </a:r>
          </a:p>
        </p:txBody>
      </p:sp>
      <p:pic>
        <p:nvPicPr>
          <p:cNvPr id="8" name="Picture 7" descr="A picture containing drawing&#10;&#10;Description automatically generated">
            <a:extLst>
              <a:ext uri="{FF2B5EF4-FFF2-40B4-BE49-F238E27FC236}">
                <a16:creationId xmlns:a16="http://schemas.microsoft.com/office/drawing/2014/main" id="{C503674B-D3AB-4B75-8A02-89DCF82C5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556792"/>
            <a:ext cx="3925139" cy="4822313"/>
          </a:xfrm>
          <a:prstGeom prst="rect">
            <a:avLst/>
          </a:prstGeom>
        </p:spPr>
      </p:pic>
      <p:sp>
        <p:nvSpPr>
          <p:cNvPr id="10" name="Rectangle: Rounded Corners 9">
            <a:extLst>
              <a:ext uri="{FF2B5EF4-FFF2-40B4-BE49-F238E27FC236}">
                <a16:creationId xmlns:a16="http://schemas.microsoft.com/office/drawing/2014/main" id="{4D724A68-08BD-4992-AD4F-A4403F7E9329}"/>
              </a:ext>
            </a:extLst>
          </p:cNvPr>
          <p:cNvSpPr/>
          <p:nvPr/>
        </p:nvSpPr>
        <p:spPr>
          <a:xfrm>
            <a:off x="7944295" y="3933874"/>
            <a:ext cx="647255" cy="647255"/>
          </a:xfrm>
          <a:prstGeom prst="roundRect">
            <a:avLst/>
          </a:prstGeom>
          <a:solidFill>
            <a:srgbClr val="EA516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18</a:t>
            </a:r>
          </a:p>
        </p:txBody>
      </p:sp>
      <p:sp>
        <p:nvSpPr>
          <p:cNvPr id="15" name="TextBox 14">
            <a:extLst>
              <a:ext uri="{FF2B5EF4-FFF2-40B4-BE49-F238E27FC236}">
                <a16:creationId xmlns:a16="http://schemas.microsoft.com/office/drawing/2014/main" id="{6DDB6CFD-7433-48CF-B189-8D1212F1D31D}"/>
              </a:ext>
            </a:extLst>
          </p:cNvPr>
          <p:cNvSpPr txBox="1"/>
          <p:nvPr/>
        </p:nvSpPr>
        <p:spPr>
          <a:xfrm>
            <a:off x="3707904" y="1556792"/>
            <a:ext cx="4676448" cy="923330"/>
          </a:xfrm>
          <a:prstGeom prst="rect">
            <a:avLst/>
          </a:prstGeom>
          <a:noFill/>
        </p:spPr>
        <p:txBody>
          <a:bodyPr wrap="square" rtlCol="0">
            <a:spAutoFit/>
          </a:bodyPr>
          <a:lstStyle/>
          <a:p>
            <a:pPr algn="ctr"/>
            <a:r>
              <a:rPr lang="en-GB" dirty="0"/>
              <a:t>Seeing something that is not appropriate </a:t>
            </a:r>
            <a:br>
              <a:rPr lang="en-GB" dirty="0"/>
            </a:br>
            <a:r>
              <a:rPr lang="en-GB" dirty="0"/>
              <a:t>for our age.</a:t>
            </a:r>
          </a:p>
          <a:p>
            <a:endParaRPr lang="en-GB" dirty="0"/>
          </a:p>
        </p:txBody>
      </p:sp>
    </p:spTree>
    <p:extLst>
      <p:ext uri="{BB962C8B-B14F-4D97-AF65-F5344CB8AC3E}">
        <p14:creationId xmlns:p14="http://schemas.microsoft.com/office/powerpoint/2010/main" val="17111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anim calcmode="lin" valueType="num">
                                      <p:cBhvr>
                                        <p:cTn id="21" dur="750" fill="hold"/>
                                        <p:tgtEl>
                                          <p:spTgt spid="10"/>
                                        </p:tgtEl>
                                        <p:attrNameLst>
                                          <p:attrName>ppt_x</p:attrName>
                                        </p:attrNameLst>
                                      </p:cBhvr>
                                      <p:tavLst>
                                        <p:tav tm="0">
                                          <p:val>
                                            <p:strVal val="#ppt_x"/>
                                          </p:val>
                                        </p:tav>
                                        <p:tav tm="100000">
                                          <p:val>
                                            <p:strVal val="#ppt_x"/>
                                          </p:val>
                                        </p:tav>
                                      </p:tavLst>
                                    </p:anim>
                                    <p:anim calcmode="lin" valueType="num">
                                      <p:cBhvr>
                                        <p:cTn id="2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730C74-D235-4D41-80BA-5B8690B6B564}"/>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6" name="Whole Class">
            <a:extLst>
              <a:ext uri="{FF2B5EF4-FFF2-40B4-BE49-F238E27FC236}">
                <a16:creationId xmlns:a16="http://schemas.microsoft.com/office/drawing/2014/main" id="{6E7DB8CD-485E-4607-8CBD-C31ACCEE0B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9" name="TextBox 8">
            <a:extLst>
              <a:ext uri="{FF2B5EF4-FFF2-40B4-BE49-F238E27FC236}">
                <a16:creationId xmlns:a16="http://schemas.microsoft.com/office/drawing/2014/main" id="{9478CA0A-354F-4D30-A1DA-56046C4CD66F}"/>
              </a:ext>
            </a:extLst>
          </p:cNvPr>
          <p:cNvSpPr txBox="1"/>
          <p:nvPr/>
        </p:nvSpPr>
        <p:spPr>
          <a:xfrm>
            <a:off x="755650" y="1403484"/>
            <a:ext cx="7632700" cy="369332"/>
          </a:xfrm>
          <a:prstGeom prst="rect">
            <a:avLst/>
          </a:prstGeom>
          <a:noFill/>
        </p:spPr>
        <p:txBody>
          <a:bodyPr wrap="square" rtlCol="0">
            <a:spAutoFit/>
          </a:bodyPr>
          <a:lstStyle/>
          <a:p>
            <a:pPr algn="ctr"/>
            <a:r>
              <a:rPr lang="en-GB" spc="-30" dirty="0"/>
              <a:t>Downloading apps that appear on screen without knowing what they are.</a:t>
            </a:r>
          </a:p>
        </p:txBody>
      </p:sp>
      <p:sp>
        <p:nvSpPr>
          <p:cNvPr id="25" name="Rectangle: Rounded Corners 24">
            <a:extLst>
              <a:ext uri="{FF2B5EF4-FFF2-40B4-BE49-F238E27FC236}">
                <a16:creationId xmlns:a16="http://schemas.microsoft.com/office/drawing/2014/main" id="{D87096AD-7D28-4158-B7A3-FA0B6F527FAA}"/>
              </a:ext>
            </a:extLst>
          </p:cNvPr>
          <p:cNvSpPr/>
          <p:nvPr/>
        </p:nvSpPr>
        <p:spPr>
          <a:xfrm>
            <a:off x="4180434" y="2132856"/>
            <a:ext cx="4207916" cy="2021780"/>
          </a:xfrm>
          <a:prstGeom prst="roundRect">
            <a:avLst>
              <a:gd name="adj" fmla="val 818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algn="ctr"/>
            <a:r>
              <a:rPr lang="en-GB" dirty="0">
                <a:solidFill>
                  <a:schemeClr val="tx1"/>
                </a:solidFill>
              </a:rPr>
              <a:t>Sometimes when we are on the Internet, links appear that we can click. These are not always from trusted websites and might ask you to download an app or video that you don’t want to.</a:t>
            </a:r>
          </a:p>
        </p:txBody>
      </p:sp>
      <p:grpSp>
        <p:nvGrpSpPr>
          <p:cNvPr id="24" name="PC">
            <a:extLst>
              <a:ext uri="{FF2B5EF4-FFF2-40B4-BE49-F238E27FC236}">
                <a16:creationId xmlns:a16="http://schemas.microsoft.com/office/drawing/2014/main" id="{3733930A-5F30-40AD-A01E-01B5E47DDA89}"/>
              </a:ext>
            </a:extLst>
          </p:cNvPr>
          <p:cNvGrpSpPr/>
          <p:nvPr/>
        </p:nvGrpSpPr>
        <p:grpSpPr>
          <a:xfrm>
            <a:off x="788789" y="1988840"/>
            <a:ext cx="3612127" cy="3527797"/>
            <a:chOff x="788789" y="2060848"/>
            <a:chExt cx="3612127" cy="3527797"/>
          </a:xfrm>
        </p:grpSpPr>
        <p:pic>
          <p:nvPicPr>
            <p:cNvPr id="8" name="Picture 7" descr="A screen shot of a computer&#10;&#10;Description automatically generated">
              <a:extLst>
                <a:ext uri="{FF2B5EF4-FFF2-40B4-BE49-F238E27FC236}">
                  <a16:creationId xmlns:a16="http://schemas.microsoft.com/office/drawing/2014/main" id="{07B0854C-C15D-4ED0-8372-E9F380CDB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789" y="2060848"/>
              <a:ext cx="3612127" cy="3527797"/>
            </a:xfrm>
            <a:prstGeom prst="rect">
              <a:avLst/>
            </a:prstGeom>
          </p:spPr>
        </p:pic>
        <p:sp>
          <p:nvSpPr>
            <p:cNvPr id="14" name="Rectangle 13">
              <a:extLst>
                <a:ext uri="{FF2B5EF4-FFF2-40B4-BE49-F238E27FC236}">
                  <a16:creationId xmlns:a16="http://schemas.microsoft.com/office/drawing/2014/main" id="{67A5CB30-6815-4757-AC90-B5250B190F8D}"/>
                </a:ext>
              </a:extLst>
            </p:cNvPr>
            <p:cNvSpPr/>
            <p:nvPr/>
          </p:nvSpPr>
          <p:spPr>
            <a:xfrm>
              <a:off x="971600" y="2264172"/>
              <a:ext cx="3249885" cy="2021780"/>
            </a:xfrm>
            <a:custGeom>
              <a:avLst/>
              <a:gdLst>
                <a:gd name="connsiteX0" fmla="*/ 0 w 3240360"/>
                <a:gd name="connsiteY0" fmla="*/ 0 h 2009080"/>
                <a:gd name="connsiteX1" fmla="*/ 3240360 w 3240360"/>
                <a:gd name="connsiteY1" fmla="*/ 0 h 2009080"/>
                <a:gd name="connsiteX2" fmla="*/ 3240360 w 3240360"/>
                <a:gd name="connsiteY2" fmla="*/ 2009080 h 2009080"/>
                <a:gd name="connsiteX3" fmla="*/ 0 w 3240360"/>
                <a:gd name="connsiteY3" fmla="*/ 2009080 h 2009080"/>
                <a:gd name="connsiteX4" fmla="*/ 0 w 3240360"/>
                <a:gd name="connsiteY4" fmla="*/ 0 h 2009080"/>
                <a:gd name="connsiteX0" fmla="*/ 0 w 3240360"/>
                <a:gd name="connsiteY0" fmla="*/ 0 h 2021780"/>
                <a:gd name="connsiteX1" fmla="*/ 3240360 w 3240360"/>
                <a:gd name="connsiteY1" fmla="*/ 12700 h 2021780"/>
                <a:gd name="connsiteX2" fmla="*/ 3240360 w 3240360"/>
                <a:gd name="connsiteY2" fmla="*/ 2021780 h 2021780"/>
                <a:gd name="connsiteX3" fmla="*/ 0 w 3240360"/>
                <a:gd name="connsiteY3" fmla="*/ 2021780 h 2021780"/>
                <a:gd name="connsiteX4" fmla="*/ 0 w 3240360"/>
                <a:gd name="connsiteY4" fmla="*/ 0 h 2021780"/>
                <a:gd name="connsiteX0" fmla="*/ 0 w 3249885"/>
                <a:gd name="connsiteY0" fmla="*/ 0 h 2021780"/>
                <a:gd name="connsiteX1" fmla="*/ 3249885 w 3249885"/>
                <a:gd name="connsiteY1" fmla="*/ 0 h 2021780"/>
                <a:gd name="connsiteX2" fmla="*/ 3240360 w 3249885"/>
                <a:gd name="connsiteY2" fmla="*/ 2021780 h 2021780"/>
                <a:gd name="connsiteX3" fmla="*/ 0 w 3249885"/>
                <a:gd name="connsiteY3" fmla="*/ 2021780 h 2021780"/>
                <a:gd name="connsiteX4" fmla="*/ 0 w 3249885"/>
                <a:gd name="connsiteY4" fmla="*/ 0 h 2021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885" h="2021780">
                  <a:moveTo>
                    <a:pt x="0" y="0"/>
                  </a:moveTo>
                  <a:lnTo>
                    <a:pt x="3249885" y="0"/>
                  </a:lnTo>
                  <a:lnTo>
                    <a:pt x="3240360" y="2021780"/>
                  </a:lnTo>
                  <a:lnTo>
                    <a:pt x="0" y="2021780"/>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D46EB2F-674D-4776-AEBD-0CD68AD96FDF}"/>
                </a:ext>
              </a:extLst>
            </p:cNvPr>
            <p:cNvSpPr/>
            <p:nvPr/>
          </p:nvSpPr>
          <p:spPr>
            <a:xfrm>
              <a:off x="1187624" y="2264172"/>
              <a:ext cx="2075470" cy="20217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0642186-2767-458C-9122-5A84CCB53C49}"/>
                </a:ext>
              </a:extLst>
            </p:cNvPr>
            <p:cNvSpPr/>
            <p:nvPr/>
          </p:nvSpPr>
          <p:spPr>
            <a:xfrm>
              <a:off x="3425251" y="2420660"/>
              <a:ext cx="658788" cy="381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951CED8-1D58-47F3-B47D-1545A0E0EACC}"/>
                </a:ext>
              </a:extLst>
            </p:cNvPr>
            <p:cNvSpPr/>
            <p:nvPr/>
          </p:nvSpPr>
          <p:spPr>
            <a:xfrm>
              <a:off x="3423458" y="2944749"/>
              <a:ext cx="658788" cy="381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C085C4A-0509-4BF9-8802-FF0A2F9E002E}"/>
                </a:ext>
              </a:extLst>
            </p:cNvPr>
            <p:cNvSpPr/>
            <p:nvPr/>
          </p:nvSpPr>
          <p:spPr>
            <a:xfrm>
              <a:off x="3421665" y="3468838"/>
              <a:ext cx="658788" cy="381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488B3B5-4366-4558-9E18-564D5C719520}"/>
                </a:ext>
              </a:extLst>
            </p:cNvPr>
            <p:cNvSpPr/>
            <p:nvPr/>
          </p:nvSpPr>
          <p:spPr>
            <a:xfrm>
              <a:off x="3419872" y="3992927"/>
              <a:ext cx="658788" cy="293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dow 1">
              <a:extLst>
                <a:ext uri="{FF2B5EF4-FFF2-40B4-BE49-F238E27FC236}">
                  <a16:creationId xmlns:a16="http://schemas.microsoft.com/office/drawing/2014/main" id="{C3A175EC-C88A-4F72-80B9-65936B85C7AE}"/>
                </a:ext>
              </a:extLst>
            </p:cNvPr>
            <p:cNvSpPr/>
            <p:nvPr/>
          </p:nvSpPr>
          <p:spPr>
            <a:xfrm>
              <a:off x="970410" y="2264172"/>
              <a:ext cx="3251075" cy="45719"/>
            </a:xfrm>
            <a:custGeom>
              <a:avLst/>
              <a:gdLst>
                <a:gd name="connsiteX0" fmla="*/ 0 w 3240360"/>
                <a:gd name="connsiteY0" fmla="*/ 0 h 2009080"/>
                <a:gd name="connsiteX1" fmla="*/ 3240360 w 3240360"/>
                <a:gd name="connsiteY1" fmla="*/ 0 h 2009080"/>
                <a:gd name="connsiteX2" fmla="*/ 3240360 w 3240360"/>
                <a:gd name="connsiteY2" fmla="*/ 2009080 h 2009080"/>
                <a:gd name="connsiteX3" fmla="*/ 0 w 3240360"/>
                <a:gd name="connsiteY3" fmla="*/ 2009080 h 2009080"/>
                <a:gd name="connsiteX4" fmla="*/ 0 w 3240360"/>
                <a:gd name="connsiteY4" fmla="*/ 0 h 2009080"/>
                <a:gd name="connsiteX0" fmla="*/ 0 w 3240360"/>
                <a:gd name="connsiteY0" fmla="*/ 0 h 2021780"/>
                <a:gd name="connsiteX1" fmla="*/ 3240360 w 3240360"/>
                <a:gd name="connsiteY1" fmla="*/ 12700 h 2021780"/>
                <a:gd name="connsiteX2" fmla="*/ 3240360 w 3240360"/>
                <a:gd name="connsiteY2" fmla="*/ 2021780 h 2021780"/>
                <a:gd name="connsiteX3" fmla="*/ 0 w 3240360"/>
                <a:gd name="connsiteY3" fmla="*/ 2021780 h 2021780"/>
                <a:gd name="connsiteX4" fmla="*/ 0 w 3240360"/>
                <a:gd name="connsiteY4" fmla="*/ 0 h 2021780"/>
                <a:gd name="connsiteX0" fmla="*/ 0 w 3249885"/>
                <a:gd name="connsiteY0" fmla="*/ 0 h 2021780"/>
                <a:gd name="connsiteX1" fmla="*/ 3249885 w 3249885"/>
                <a:gd name="connsiteY1" fmla="*/ 0 h 2021780"/>
                <a:gd name="connsiteX2" fmla="*/ 3240360 w 3249885"/>
                <a:gd name="connsiteY2" fmla="*/ 2021780 h 2021780"/>
                <a:gd name="connsiteX3" fmla="*/ 0 w 3249885"/>
                <a:gd name="connsiteY3" fmla="*/ 2021780 h 2021780"/>
                <a:gd name="connsiteX4" fmla="*/ 0 w 3249885"/>
                <a:gd name="connsiteY4" fmla="*/ 0 h 2021780"/>
                <a:gd name="connsiteX0" fmla="*/ 0 w 3264181"/>
                <a:gd name="connsiteY0" fmla="*/ 0 h 2021780"/>
                <a:gd name="connsiteX1" fmla="*/ 3249885 w 3264181"/>
                <a:gd name="connsiteY1" fmla="*/ 0 h 2021780"/>
                <a:gd name="connsiteX2" fmla="*/ 3264181 w 3264181"/>
                <a:gd name="connsiteY2" fmla="*/ 1916488 h 2021780"/>
                <a:gd name="connsiteX3" fmla="*/ 0 w 3264181"/>
                <a:gd name="connsiteY3" fmla="*/ 2021780 h 2021780"/>
                <a:gd name="connsiteX4" fmla="*/ 0 w 3264181"/>
                <a:gd name="connsiteY4" fmla="*/ 0 h 2021780"/>
                <a:gd name="connsiteX0" fmla="*/ 0 w 3249885"/>
                <a:gd name="connsiteY0" fmla="*/ 0 h 2021780"/>
                <a:gd name="connsiteX1" fmla="*/ 3249885 w 3249885"/>
                <a:gd name="connsiteY1" fmla="*/ 0 h 2021780"/>
                <a:gd name="connsiteX2" fmla="*/ 3245124 w 3249885"/>
                <a:gd name="connsiteY2" fmla="*/ 2021780 h 2021780"/>
                <a:gd name="connsiteX3" fmla="*/ 0 w 3249885"/>
                <a:gd name="connsiteY3" fmla="*/ 2021780 h 2021780"/>
                <a:gd name="connsiteX4" fmla="*/ 0 w 3249885"/>
                <a:gd name="connsiteY4" fmla="*/ 0 h 2021780"/>
                <a:gd name="connsiteX0" fmla="*/ 2382 w 3252267"/>
                <a:gd name="connsiteY0" fmla="*/ 0 h 2021780"/>
                <a:gd name="connsiteX1" fmla="*/ 3252267 w 3252267"/>
                <a:gd name="connsiteY1" fmla="*/ 0 h 2021780"/>
                <a:gd name="connsiteX2" fmla="*/ 3247506 w 3252267"/>
                <a:gd name="connsiteY2" fmla="*/ 2021780 h 2021780"/>
                <a:gd name="connsiteX3" fmla="*/ 0 w 3252267"/>
                <a:gd name="connsiteY3" fmla="*/ 1705903 h 2021780"/>
                <a:gd name="connsiteX4" fmla="*/ 2382 w 3252267"/>
                <a:gd name="connsiteY4" fmla="*/ 0 h 2021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267" h="2021780">
                  <a:moveTo>
                    <a:pt x="2382" y="0"/>
                  </a:moveTo>
                  <a:lnTo>
                    <a:pt x="3252267" y="0"/>
                  </a:lnTo>
                  <a:lnTo>
                    <a:pt x="3247506" y="2021780"/>
                  </a:lnTo>
                  <a:lnTo>
                    <a:pt x="0" y="1705903"/>
                  </a:lnTo>
                  <a:lnTo>
                    <a:pt x="2382" y="0"/>
                  </a:lnTo>
                  <a:close/>
                </a:path>
              </a:pathLst>
            </a:custGeom>
            <a:solidFill>
              <a:schemeClr val="tx1">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hadow 2">
              <a:extLst>
                <a:ext uri="{FF2B5EF4-FFF2-40B4-BE49-F238E27FC236}">
                  <a16:creationId xmlns:a16="http://schemas.microsoft.com/office/drawing/2014/main" id="{5FF419D9-F6A8-4649-AB94-1A67E7D8B501}"/>
                </a:ext>
              </a:extLst>
            </p:cNvPr>
            <p:cNvSpPr/>
            <p:nvPr/>
          </p:nvSpPr>
          <p:spPr>
            <a:xfrm>
              <a:off x="4180434" y="2302747"/>
              <a:ext cx="41051" cy="1983680"/>
            </a:xfrm>
            <a:custGeom>
              <a:avLst/>
              <a:gdLst>
                <a:gd name="connsiteX0" fmla="*/ 0 w 3240360"/>
                <a:gd name="connsiteY0" fmla="*/ 0 h 2009080"/>
                <a:gd name="connsiteX1" fmla="*/ 3240360 w 3240360"/>
                <a:gd name="connsiteY1" fmla="*/ 0 h 2009080"/>
                <a:gd name="connsiteX2" fmla="*/ 3240360 w 3240360"/>
                <a:gd name="connsiteY2" fmla="*/ 2009080 h 2009080"/>
                <a:gd name="connsiteX3" fmla="*/ 0 w 3240360"/>
                <a:gd name="connsiteY3" fmla="*/ 2009080 h 2009080"/>
                <a:gd name="connsiteX4" fmla="*/ 0 w 3240360"/>
                <a:gd name="connsiteY4" fmla="*/ 0 h 2009080"/>
                <a:gd name="connsiteX0" fmla="*/ 0 w 3240360"/>
                <a:gd name="connsiteY0" fmla="*/ 0 h 2021780"/>
                <a:gd name="connsiteX1" fmla="*/ 3240360 w 3240360"/>
                <a:gd name="connsiteY1" fmla="*/ 12700 h 2021780"/>
                <a:gd name="connsiteX2" fmla="*/ 3240360 w 3240360"/>
                <a:gd name="connsiteY2" fmla="*/ 2021780 h 2021780"/>
                <a:gd name="connsiteX3" fmla="*/ 0 w 3240360"/>
                <a:gd name="connsiteY3" fmla="*/ 2021780 h 2021780"/>
                <a:gd name="connsiteX4" fmla="*/ 0 w 3240360"/>
                <a:gd name="connsiteY4" fmla="*/ 0 h 2021780"/>
                <a:gd name="connsiteX0" fmla="*/ 0 w 3249885"/>
                <a:gd name="connsiteY0" fmla="*/ 0 h 2021780"/>
                <a:gd name="connsiteX1" fmla="*/ 3249885 w 3249885"/>
                <a:gd name="connsiteY1" fmla="*/ 0 h 2021780"/>
                <a:gd name="connsiteX2" fmla="*/ 3240360 w 3249885"/>
                <a:gd name="connsiteY2" fmla="*/ 2021780 h 2021780"/>
                <a:gd name="connsiteX3" fmla="*/ 0 w 3249885"/>
                <a:gd name="connsiteY3" fmla="*/ 2021780 h 2021780"/>
                <a:gd name="connsiteX4" fmla="*/ 0 w 3249885"/>
                <a:gd name="connsiteY4" fmla="*/ 0 h 2021780"/>
                <a:gd name="connsiteX0" fmla="*/ 0 w 3264181"/>
                <a:gd name="connsiteY0" fmla="*/ 0 h 2021780"/>
                <a:gd name="connsiteX1" fmla="*/ 3249885 w 3264181"/>
                <a:gd name="connsiteY1" fmla="*/ 0 h 2021780"/>
                <a:gd name="connsiteX2" fmla="*/ 3264181 w 3264181"/>
                <a:gd name="connsiteY2" fmla="*/ 1916488 h 2021780"/>
                <a:gd name="connsiteX3" fmla="*/ 0 w 3264181"/>
                <a:gd name="connsiteY3" fmla="*/ 2021780 h 2021780"/>
                <a:gd name="connsiteX4" fmla="*/ 0 w 3264181"/>
                <a:gd name="connsiteY4" fmla="*/ 0 h 2021780"/>
                <a:gd name="connsiteX0" fmla="*/ 0 w 3249885"/>
                <a:gd name="connsiteY0" fmla="*/ 0 h 2021780"/>
                <a:gd name="connsiteX1" fmla="*/ 3249885 w 3249885"/>
                <a:gd name="connsiteY1" fmla="*/ 0 h 2021780"/>
                <a:gd name="connsiteX2" fmla="*/ 3245124 w 3249885"/>
                <a:gd name="connsiteY2" fmla="*/ 2021780 h 2021780"/>
                <a:gd name="connsiteX3" fmla="*/ 0 w 3249885"/>
                <a:gd name="connsiteY3" fmla="*/ 2021780 h 2021780"/>
                <a:gd name="connsiteX4" fmla="*/ 0 w 3249885"/>
                <a:gd name="connsiteY4" fmla="*/ 0 h 2021780"/>
                <a:gd name="connsiteX0" fmla="*/ 2382 w 3252267"/>
                <a:gd name="connsiteY0" fmla="*/ 0 h 2021780"/>
                <a:gd name="connsiteX1" fmla="*/ 3252267 w 3252267"/>
                <a:gd name="connsiteY1" fmla="*/ 0 h 2021780"/>
                <a:gd name="connsiteX2" fmla="*/ 3247506 w 3252267"/>
                <a:gd name="connsiteY2" fmla="*/ 2021780 h 2021780"/>
                <a:gd name="connsiteX3" fmla="*/ 0 w 3252267"/>
                <a:gd name="connsiteY3" fmla="*/ 1705903 h 2021780"/>
                <a:gd name="connsiteX4" fmla="*/ 2382 w 3252267"/>
                <a:gd name="connsiteY4" fmla="*/ 0 h 2021780"/>
                <a:gd name="connsiteX0" fmla="*/ -11 w 3249874"/>
                <a:gd name="connsiteY0" fmla="*/ 0 h 2021780"/>
                <a:gd name="connsiteX1" fmla="*/ 3249874 w 3249874"/>
                <a:gd name="connsiteY1" fmla="*/ 0 h 2021780"/>
                <a:gd name="connsiteX2" fmla="*/ 3245113 w 3249874"/>
                <a:gd name="connsiteY2" fmla="*/ 2021780 h 2021780"/>
                <a:gd name="connsiteX3" fmla="*/ 1612392 w 3249874"/>
                <a:gd name="connsiteY3" fmla="*/ 1974984 h 2021780"/>
                <a:gd name="connsiteX4" fmla="*/ -11 w 3249874"/>
                <a:gd name="connsiteY4" fmla="*/ 0 h 2021780"/>
                <a:gd name="connsiteX0" fmla="*/ -11 w 3249874"/>
                <a:gd name="connsiteY0" fmla="*/ 0 h 1976536"/>
                <a:gd name="connsiteX1" fmla="*/ 3249874 w 3249874"/>
                <a:gd name="connsiteY1" fmla="*/ 0 h 1976536"/>
                <a:gd name="connsiteX2" fmla="*/ 3055176 w 3249874"/>
                <a:gd name="connsiteY2" fmla="*/ 1976536 h 1976536"/>
                <a:gd name="connsiteX3" fmla="*/ 1612392 w 3249874"/>
                <a:gd name="connsiteY3" fmla="*/ 1974984 h 1976536"/>
                <a:gd name="connsiteX4" fmla="*/ -11 w 3249874"/>
                <a:gd name="connsiteY4" fmla="*/ 0 h 1976536"/>
                <a:gd name="connsiteX0" fmla="*/ 0 w 1730104"/>
                <a:gd name="connsiteY0" fmla="*/ 0 h 1983680"/>
                <a:gd name="connsiteX1" fmla="*/ 1730104 w 1730104"/>
                <a:gd name="connsiteY1" fmla="*/ 7144 h 1983680"/>
                <a:gd name="connsiteX2" fmla="*/ 1535406 w 1730104"/>
                <a:gd name="connsiteY2" fmla="*/ 1983680 h 1983680"/>
                <a:gd name="connsiteX3" fmla="*/ 92622 w 1730104"/>
                <a:gd name="connsiteY3" fmla="*/ 1982128 h 1983680"/>
                <a:gd name="connsiteX4" fmla="*/ 0 w 1730104"/>
                <a:gd name="connsiteY4" fmla="*/ 0 h 1983680"/>
                <a:gd name="connsiteX0" fmla="*/ 477312 w 1637482"/>
                <a:gd name="connsiteY0" fmla="*/ 0 h 1983680"/>
                <a:gd name="connsiteX1" fmla="*/ 1637482 w 1637482"/>
                <a:gd name="connsiteY1" fmla="*/ 7144 h 1983680"/>
                <a:gd name="connsiteX2" fmla="*/ 1442784 w 1637482"/>
                <a:gd name="connsiteY2" fmla="*/ 1983680 h 1983680"/>
                <a:gd name="connsiteX3" fmla="*/ 0 w 1637482"/>
                <a:gd name="connsiteY3" fmla="*/ 1982128 h 1983680"/>
                <a:gd name="connsiteX4" fmla="*/ 477312 w 1637482"/>
                <a:gd name="connsiteY4" fmla="*/ 0 h 198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82" h="1983680">
                  <a:moveTo>
                    <a:pt x="477312" y="0"/>
                  </a:moveTo>
                  <a:lnTo>
                    <a:pt x="1637482" y="7144"/>
                  </a:lnTo>
                  <a:lnTo>
                    <a:pt x="1442784" y="1983680"/>
                  </a:lnTo>
                  <a:lnTo>
                    <a:pt x="0" y="1982128"/>
                  </a:lnTo>
                  <a:lnTo>
                    <a:pt x="477312" y="0"/>
                  </a:lnTo>
                  <a:close/>
                </a:path>
              </a:pathLst>
            </a:custGeom>
            <a:solidFill>
              <a:schemeClr val="tx1">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op up">
            <a:extLst>
              <a:ext uri="{FF2B5EF4-FFF2-40B4-BE49-F238E27FC236}">
                <a16:creationId xmlns:a16="http://schemas.microsoft.com/office/drawing/2014/main" id="{38E0497F-8224-4A2F-8FDE-BD51F3018A78}"/>
              </a:ext>
            </a:extLst>
          </p:cNvPr>
          <p:cNvSpPr/>
          <p:nvPr/>
        </p:nvSpPr>
        <p:spPr>
          <a:xfrm>
            <a:off x="3067547" y="3745594"/>
            <a:ext cx="936104" cy="468350"/>
          </a:xfrm>
          <a:prstGeom prst="rect">
            <a:avLst/>
          </a:prstGeom>
          <a:solidFill>
            <a:srgbClr val="F771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Click here!!</a:t>
            </a:r>
          </a:p>
        </p:txBody>
      </p:sp>
      <p:sp>
        <p:nvSpPr>
          <p:cNvPr id="26" name="Rectangle: Rounded Corners 25">
            <a:extLst>
              <a:ext uri="{FF2B5EF4-FFF2-40B4-BE49-F238E27FC236}">
                <a16:creationId xmlns:a16="http://schemas.microsoft.com/office/drawing/2014/main" id="{C90EBAEA-4613-466C-ADC1-40A7FE580C29}"/>
              </a:ext>
            </a:extLst>
          </p:cNvPr>
          <p:cNvSpPr/>
          <p:nvPr/>
        </p:nvSpPr>
        <p:spPr>
          <a:xfrm>
            <a:off x="4078660" y="4725144"/>
            <a:ext cx="4309690" cy="13473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stay safe online, don’t click links that appear. Tell a trusted adult straight away and they can help. </a:t>
            </a:r>
          </a:p>
        </p:txBody>
      </p:sp>
    </p:spTree>
    <p:extLst>
      <p:ext uri="{BB962C8B-B14F-4D97-AF65-F5344CB8AC3E}">
        <p14:creationId xmlns:p14="http://schemas.microsoft.com/office/powerpoint/2010/main" val="39182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animBg="1"/>
      <p:bldP spid="10"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FDA691-5AB0-4E2C-BD4F-136DC7D5A1B0}"/>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6" name="Whole Class">
            <a:extLst>
              <a:ext uri="{FF2B5EF4-FFF2-40B4-BE49-F238E27FC236}">
                <a16:creationId xmlns:a16="http://schemas.microsoft.com/office/drawing/2014/main" id="{EBFED61A-1A31-45D8-9A08-8B3BBD0D0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TextBox 6">
            <a:extLst>
              <a:ext uri="{FF2B5EF4-FFF2-40B4-BE49-F238E27FC236}">
                <a16:creationId xmlns:a16="http://schemas.microsoft.com/office/drawing/2014/main" id="{FF762412-7326-4B39-8518-6E29BFA3C151}"/>
              </a:ext>
            </a:extLst>
          </p:cNvPr>
          <p:cNvSpPr txBox="1"/>
          <p:nvPr/>
        </p:nvSpPr>
        <p:spPr>
          <a:xfrm>
            <a:off x="755650" y="1403484"/>
            <a:ext cx="7632700" cy="369332"/>
          </a:xfrm>
          <a:prstGeom prst="rect">
            <a:avLst/>
          </a:prstGeom>
          <a:noFill/>
        </p:spPr>
        <p:txBody>
          <a:bodyPr wrap="square" rtlCol="0">
            <a:spAutoFit/>
          </a:bodyPr>
          <a:lstStyle/>
          <a:p>
            <a:pPr algn="ctr"/>
            <a:r>
              <a:rPr lang="en-GB" dirty="0"/>
              <a:t>Getting messages from people we don’t know.</a:t>
            </a:r>
          </a:p>
        </p:txBody>
      </p:sp>
      <p:sp>
        <p:nvSpPr>
          <p:cNvPr id="12" name="Rectangle: Rounded Corners 11">
            <a:extLst>
              <a:ext uri="{FF2B5EF4-FFF2-40B4-BE49-F238E27FC236}">
                <a16:creationId xmlns:a16="http://schemas.microsoft.com/office/drawing/2014/main" id="{C1BDA7F0-F97B-445A-B643-BCF61AF4288E}"/>
              </a:ext>
            </a:extLst>
          </p:cNvPr>
          <p:cNvSpPr/>
          <p:nvPr/>
        </p:nvSpPr>
        <p:spPr>
          <a:xfrm>
            <a:off x="755650" y="2221868"/>
            <a:ext cx="7632700" cy="1872208"/>
          </a:xfrm>
          <a:prstGeom prst="roundRect">
            <a:avLst>
              <a:gd name="adj" fmla="val 931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564000" rtlCol="0" anchor="ctr"/>
          <a:lstStyle/>
          <a:p>
            <a:pPr algn="ctr"/>
            <a:r>
              <a:rPr lang="en-GB" dirty="0">
                <a:solidFill>
                  <a:schemeClr val="tx1"/>
                </a:solidFill>
              </a:rPr>
              <a:t>If we play games online, we might be able to chat to people we know. It is important not to message or chat to people we don’t know as people might not be who they say they are.</a:t>
            </a:r>
          </a:p>
        </p:txBody>
      </p:sp>
      <p:pic>
        <p:nvPicPr>
          <p:cNvPr id="9" name="Picture 8" descr="A screen shot of a computer&#10;&#10;Description automatically generated">
            <a:extLst>
              <a:ext uri="{FF2B5EF4-FFF2-40B4-BE49-F238E27FC236}">
                <a16:creationId xmlns:a16="http://schemas.microsoft.com/office/drawing/2014/main" id="{AE5C69F2-5115-486E-B83F-ECBF83992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1" y="2094856"/>
            <a:ext cx="3312367" cy="2126232"/>
          </a:xfrm>
          <a:prstGeom prst="rect">
            <a:avLst/>
          </a:prstGeom>
        </p:spPr>
      </p:pic>
      <p:sp>
        <p:nvSpPr>
          <p:cNvPr id="10" name="Rectangle: Rounded Corners 9">
            <a:extLst>
              <a:ext uri="{FF2B5EF4-FFF2-40B4-BE49-F238E27FC236}">
                <a16:creationId xmlns:a16="http://schemas.microsoft.com/office/drawing/2014/main" id="{25A43149-EBA1-429E-B520-EE8CBE3E29A3}"/>
              </a:ext>
            </a:extLst>
          </p:cNvPr>
          <p:cNvSpPr/>
          <p:nvPr/>
        </p:nvSpPr>
        <p:spPr>
          <a:xfrm>
            <a:off x="5508104" y="2598912"/>
            <a:ext cx="1512168" cy="349727"/>
          </a:xfrm>
          <a:prstGeom prst="roundRect">
            <a:avLst>
              <a:gd name="adj" fmla="val 453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How are you?</a:t>
            </a:r>
          </a:p>
        </p:txBody>
      </p:sp>
      <p:sp>
        <p:nvSpPr>
          <p:cNvPr id="11" name="Rectangle: Rounded Corners 10">
            <a:extLst>
              <a:ext uri="{FF2B5EF4-FFF2-40B4-BE49-F238E27FC236}">
                <a16:creationId xmlns:a16="http://schemas.microsoft.com/office/drawing/2014/main" id="{18BAC980-8178-4A6C-A6CC-37D48B85511A}"/>
              </a:ext>
            </a:extLst>
          </p:cNvPr>
          <p:cNvSpPr/>
          <p:nvPr/>
        </p:nvSpPr>
        <p:spPr>
          <a:xfrm>
            <a:off x="5508104" y="3596779"/>
            <a:ext cx="432048" cy="216023"/>
          </a:xfrm>
          <a:prstGeom prst="roundRect">
            <a:avLst>
              <a:gd name="adj" fmla="val 453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rtlCol="0" anchor="ctr"/>
          <a:lstStyle/>
          <a:p>
            <a:pPr algn="ctr"/>
            <a:r>
              <a:rPr lang="en-GB" sz="2000" b="1" dirty="0"/>
              <a:t>…</a:t>
            </a:r>
            <a:endParaRPr lang="en-GB" sz="1100" b="1" dirty="0"/>
          </a:p>
        </p:txBody>
      </p:sp>
      <p:sp>
        <p:nvSpPr>
          <p:cNvPr id="14" name="Rectangle: Rounded Corners 13">
            <a:extLst>
              <a:ext uri="{FF2B5EF4-FFF2-40B4-BE49-F238E27FC236}">
                <a16:creationId xmlns:a16="http://schemas.microsoft.com/office/drawing/2014/main" id="{B56B945F-A5BC-4639-B214-F05771BE7AC0}"/>
              </a:ext>
            </a:extLst>
          </p:cNvPr>
          <p:cNvSpPr/>
          <p:nvPr/>
        </p:nvSpPr>
        <p:spPr>
          <a:xfrm>
            <a:off x="750885" y="4581128"/>
            <a:ext cx="7632700" cy="151169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To stay safe online, tell a trusted adult straight away if anyone you don’t know messages you. Never share any personal information, such as your name, age, address, where you go to school or any photographs of yourself, when you are online.</a:t>
            </a:r>
          </a:p>
        </p:txBody>
      </p:sp>
      <p:sp>
        <p:nvSpPr>
          <p:cNvPr id="15" name="TextBox 14">
            <a:extLst>
              <a:ext uri="{FF2B5EF4-FFF2-40B4-BE49-F238E27FC236}">
                <a16:creationId xmlns:a16="http://schemas.microsoft.com/office/drawing/2014/main" id="{C5F240BE-7C43-47AB-B56A-F091FACFC161}"/>
              </a:ext>
            </a:extLst>
          </p:cNvPr>
          <p:cNvSpPr txBox="1"/>
          <p:nvPr/>
        </p:nvSpPr>
        <p:spPr>
          <a:xfrm>
            <a:off x="971675" y="2430149"/>
            <a:ext cx="3744341" cy="1477328"/>
          </a:xfrm>
          <a:prstGeom prst="rect">
            <a:avLst/>
          </a:prstGeom>
          <a:noFill/>
        </p:spPr>
        <p:txBody>
          <a:bodyPr wrap="square" rtlCol="0">
            <a:spAutoFit/>
          </a:bodyPr>
          <a:lstStyle/>
          <a:p>
            <a:pPr algn="ctr"/>
            <a:r>
              <a:rPr lang="en-GB" dirty="0">
                <a:solidFill>
                  <a:schemeClr val="tx1"/>
                </a:solidFill>
              </a:rPr>
              <a:t>If we were out and about and a stranger talked to us, we wouldn’t talk to them and we’d tell a trusted adult. The rule is just the same online.</a:t>
            </a:r>
            <a:endParaRPr lang="en-GB" dirty="0"/>
          </a:p>
        </p:txBody>
      </p:sp>
    </p:spTree>
    <p:extLst>
      <p:ext uri="{BB962C8B-B14F-4D97-AF65-F5344CB8AC3E}">
        <p14:creationId xmlns:p14="http://schemas.microsoft.com/office/powerpoint/2010/main" val="12266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wipe(left)">
                                      <p:cBhvr>
                                        <p:cTn id="12" dur="500"/>
                                        <p:tgtEl>
                                          <p:spTgt spid="12">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75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xEl>
                                              <p:pRg st="0" end="0"/>
                                            </p:txEl>
                                          </p:spTgt>
                                        </p:tgtEl>
                                      </p:cBhvr>
                                    </p:animEffect>
                                    <p:set>
                                      <p:cBhvr>
                                        <p:cTn id="31" dur="1" fill="hold">
                                          <p:stCondLst>
                                            <p:cond delay="499"/>
                                          </p:stCondLst>
                                        </p:cTn>
                                        <p:tgtEl>
                                          <p:spTgt spid="12">
                                            <p:txEl>
                                              <p:pRg st="0" end="0"/>
                                            </p:txEl>
                                          </p:spTgt>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uiExpand="1" build="p" animBg="1"/>
      <p:bldP spid="12" grpId="1" uiExpand="1" build="p"/>
      <p:bldP spid="10" grpId="0" animBg="1"/>
      <p:bldP spid="11"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F5721B-3BEF-4547-97A3-606A7D2EF61B}"/>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4" name="Whole Class">
            <a:extLst>
              <a:ext uri="{FF2B5EF4-FFF2-40B4-BE49-F238E27FC236}">
                <a16:creationId xmlns:a16="http://schemas.microsoft.com/office/drawing/2014/main" id="{7429718E-A0CD-4EDE-AD79-EE93C32E4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TextBox 4">
            <a:extLst>
              <a:ext uri="{FF2B5EF4-FFF2-40B4-BE49-F238E27FC236}">
                <a16:creationId xmlns:a16="http://schemas.microsoft.com/office/drawing/2014/main" id="{CD27BA45-82D4-41D6-9910-7D0D0E1A3C03}"/>
              </a:ext>
            </a:extLst>
          </p:cNvPr>
          <p:cNvSpPr txBox="1"/>
          <p:nvPr/>
        </p:nvSpPr>
        <p:spPr>
          <a:xfrm>
            <a:off x="755650" y="1403484"/>
            <a:ext cx="7632700" cy="369332"/>
          </a:xfrm>
          <a:prstGeom prst="rect">
            <a:avLst/>
          </a:prstGeom>
          <a:noFill/>
        </p:spPr>
        <p:txBody>
          <a:bodyPr wrap="square" rtlCol="0">
            <a:spAutoFit/>
          </a:bodyPr>
          <a:lstStyle/>
          <a:p>
            <a:pPr algn="ctr"/>
            <a:r>
              <a:rPr lang="en-GB" dirty="0"/>
              <a:t>A video that is not appropriate popping up on the screen.</a:t>
            </a:r>
          </a:p>
        </p:txBody>
      </p:sp>
      <p:sp>
        <p:nvSpPr>
          <p:cNvPr id="11" name="Rectangle: Rounded Corners 10">
            <a:extLst>
              <a:ext uri="{FF2B5EF4-FFF2-40B4-BE49-F238E27FC236}">
                <a16:creationId xmlns:a16="http://schemas.microsoft.com/office/drawing/2014/main" id="{90D66269-B1C3-4CBD-9A0E-F259A9BE07CA}"/>
              </a:ext>
            </a:extLst>
          </p:cNvPr>
          <p:cNvSpPr/>
          <p:nvPr/>
        </p:nvSpPr>
        <p:spPr>
          <a:xfrm>
            <a:off x="4788024" y="2528900"/>
            <a:ext cx="3600326" cy="1800200"/>
          </a:xfrm>
          <a:prstGeom prst="roundRect">
            <a:avLst>
              <a:gd name="adj" fmla="val 818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algn="ctr"/>
            <a:r>
              <a:rPr lang="en-GB" dirty="0">
                <a:solidFill>
                  <a:schemeClr val="tx1"/>
                </a:solidFill>
              </a:rPr>
              <a:t>Sometimes, a link to a video might appear when we are using the Internet. This may show you a video that is not suitable for children. </a:t>
            </a:r>
          </a:p>
        </p:txBody>
      </p:sp>
      <p:pic>
        <p:nvPicPr>
          <p:cNvPr id="9" name="Picture 8" descr="A screen shot of a computer&#10;&#10;Description automatically generated">
            <a:extLst>
              <a:ext uri="{FF2B5EF4-FFF2-40B4-BE49-F238E27FC236}">
                <a16:creationId xmlns:a16="http://schemas.microsoft.com/office/drawing/2014/main" id="{4DBA1E75-41C2-4C41-B123-18A030813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024844"/>
            <a:ext cx="4374949" cy="2808312"/>
          </a:xfrm>
          <a:prstGeom prst="rect">
            <a:avLst/>
          </a:prstGeom>
        </p:spPr>
      </p:pic>
      <p:sp>
        <p:nvSpPr>
          <p:cNvPr id="10" name="pop up">
            <a:extLst>
              <a:ext uri="{FF2B5EF4-FFF2-40B4-BE49-F238E27FC236}">
                <a16:creationId xmlns:a16="http://schemas.microsoft.com/office/drawing/2014/main" id="{E72AA4EC-8E76-4AEA-8D75-756F4C2C26DE}"/>
              </a:ext>
            </a:extLst>
          </p:cNvPr>
          <p:cNvSpPr/>
          <p:nvPr/>
        </p:nvSpPr>
        <p:spPr>
          <a:xfrm>
            <a:off x="3331195" y="4005063"/>
            <a:ext cx="936104" cy="374911"/>
          </a:xfrm>
          <a:prstGeom prst="rect">
            <a:avLst/>
          </a:prstGeom>
          <a:solidFill>
            <a:srgbClr val="F771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Watch this!</a:t>
            </a:r>
          </a:p>
        </p:txBody>
      </p:sp>
      <p:pic>
        <p:nvPicPr>
          <p:cNvPr id="7" name="Picture 6">
            <a:extLst>
              <a:ext uri="{FF2B5EF4-FFF2-40B4-BE49-F238E27FC236}">
                <a16:creationId xmlns:a16="http://schemas.microsoft.com/office/drawing/2014/main" id="{15091DCC-32A8-4C63-A8C3-9BA57B7D08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5650" y="2024844"/>
            <a:ext cx="4374948" cy="2808312"/>
          </a:xfrm>
          <a:prstGeom prst="rect">
            <a:avLst/>
          </a:prstGeom>
        </p:spPr>
      </p:pic>
      <p:sp>
        <p:nvSpPr>
          <p:cNvPr id="12" name="Rectangle: Rounded Corners 11">
            <a:extLst>
              <a:ext uri="{FF2B5EF4-FFF2-40B4-BE49-F238E27FC236}">
                <a16:creationId xmlns:a16="http://schemas.microsoft.com/office/drawing/2014/main" id="{3321902C-6562-4000-AF29-B7F940154527}"/>
              </a:ext>
            </a:extLst>
          </p:cNvPr>
          <p:cNvSpPr/>
          <p:nvPr/>
        </p:nvSpPr>
        <p:spPr>
          <a:xfrm>
            <a:off x="750884" y="5157192"/>
            <a:ext cx="7637465" cy="8636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stay safe online, don’t click on any videos or links that appear. Tell a trusted adult straight away and they can help you.</a:t>
            </a:r>
            <a:endParaRPr lang="en-GB" dirty="0">
              <a:solidFill>
                <a:schemeClr val="bg1"/>
              </a:solidFill>
            </a:endParaRPr>
          </a:p>
        </p:txBody>
      </p:sp>
    </p:spTree>
    <p:extLst>
      <p:ext uri="{BB962C8B-B14F-4D97-AF65-F5344CB8AC3E}">
        <p14:creationId xmlns:p14="http://schemas.microsoft.com/office/powerpoint/2010/main" val="123433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1" nodeType="clickEffect">
                                  <p:stCondLst>
                                    <p:cond delay="0"/>
                                  </p:stCondLst>
                                  <p:childTnLst>
                                    <p:animScale>
                                      <p:cBhvr>
                                        <p:cTn id="25" dur="250" fill="hold"/>
                                        <p:tgtEl>
                                          <p:spTgt spid="10"/>
                                        </p:tgtEl>
                                      </p:cBhvr>
                                      <p:by x="107000" y="107000"/>
                                    </p:animScale>
                                  </p:childTnLst>
                                </p:cTn>
                              </p:par>
                            </p:childTnLst>
                          </p:cTn>
                        </p:par>
                        <p:par>
                          <p:cTn id="26" fill="hold">
                            <p:stCondLst>
                              <p:cond delay="250"/>
                            </p:stCondLst>
                            <p:childTnLst>
                              <p:par>
                                <p:cTn id="27" presetID="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0" grpId="0" animBg="1"/>
      <p:bldP spid="10" grpId="1"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22E37A-A629-49AE-818E-F4A83F49F0C5}"/>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6" name="Whole Class">
            <a:extLst>
              <a:ext uri="{FF2B5EF4-FFF2-40B4-BE49-F238E27FC236}">
                <a16:creationId xmlns:a16="http://schemas.microsoft.com/office/drawing/2014/main" id="{8FCB71E8-B840-4883-9121-3EC25E73D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TextBox 6">
            <a:extLst>
              <a:ext uri="{FF2B5EF4-FFF2-40B4-BE49-F238E27FC236}">
                <a16:creationId xmlns:a16="http://schemas.microsoft.com/office/drawing/2014/main" id="{89550A85-B030-4D4C-B780-FD0ABFFB0F1F}"/>
              </a:ext>
            </a:extLst>
          </p:cNvPr>
          <p:cNvSpPr txBox="1"/>
          <p:nvPr/>
        </p:nvSpPr>
        <p:spPr>
          <a:xfrm>
            <a:off x="755650" y="1268760"/>
            <a:ext cx="7632700" cy="369332"/>
          </a:xfrm>
          <a:prstGeom prst="rect">
            <a:avLst/>
          </a:prstGeom>
          <a:noFill/>
        </p:spPr>
        <p:txBody>
          <a:bodyPr wrap="square" rtlCol="0">
            <a:spAutoFit/>
          </a:bodyPr>
          <a:lstStyle/>
          <a:p>
            <a:pPr algn="ctr"/>
            <a:r>
              <a:rPr lang="en-GB" dirty="0"/>
              <a:t>To stay safe online, let’s make sure:</a:t>
            </a:r>
          </a:p>
        </p:txBody>
      </p:sp>
      <p:sp>
        <p:nvSpPr>
          <p:cNvPr id="8" name="Rectangle: Rounded Corners 7">
            <a:extLst>
              <a:ext uri="{FF2B5EF4-FFF2-40B4-BE49-F238E27FC236}">
                <a16:creationId xmlns:a16="http://schemas.microsoft.com/office/drawing/2014/main" id="{509182D2-4261-4FA6-9F12-5570A6768BCF}"/>
              </a:ext>
            </a:extLst>
          </p:cNvPr>
          <p:cNvSpPr/>
          <p:nvPr/>
        </p:nvSpPr>
        <p:spPr>
          <a:xfrm>
            <a:off x="168275" y="1700808"/>
            <a:ext cx="8220075" cy="648072"/>
          </a:xfrm>
          <a:prstGeom prst="roundRect">
            <a:avLst/>
          </a:prstGeom>
          <a:solidFill>
            <a:srgbClr val="7969AD"/>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get help from a trusted adult to choose websites and games that are suitable for our age.</a:t>
            </a:r>
          </a:p>
        </p:txBody>
      </p:sp>
      <p:sp>
        <p:nvSpPr>
          <p:cNvPr id="9" name="Rectangle: Rounded Corners 8">
            <a:extLst>
              <a:ext uri="{FF2B5EF4-FFF2-40B4-BE49-F238E27FC236}">
                <a16:creationId xmlns:a16="http://schemas.microsoft.com/office/drawing/2014/main" id="{A2D2B2AB-71C4-4D82-8227-F83AD3290372}"/>
              </a:ext>
            </a:extLst>
          </p:cNvPr>
          <p:cNvSpPr/>
          <p:nvPr/>
        </p:nvSpPr>
        <p:spPr>
          <a:xfrm>
            <a:off x="168275" y="2478494"/>
            <a:ext cx="8220075" cy="648072"/>
          </a:xfrm>
          <a:prstGeom prst="roundRect">
            <a:avLst/>
          </a:prstGeom>
          <a:solidFill>
            <a:srgbClr val="D47DB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only play games and watch videos that are for our age group and never play or watch things that are for older children or adults.</a:t>
            </a:r>
          </a:p>
        </p:txBody>
      </p:sp>
      <p:sp>
        <p:nvSpPr>
          <p:cNvPr id="10" name="Rectangle: Rounded Corners 9">
            <a:extLst>
              <a:ext uri="{FF2B5EF4-FFF2-40B4-BE49-F238E27FC236}">
                <a16:creationId xmlns:a16="http://schemas.microsoft.com/office/drawing/2014/main" id="{3F036383-943A-4ED6-845B-EDDF817B88FA}"/>
              </a:ext>
            </a:extLst>
          </p:cNvPr>
          <p:cNvSpPr/>
          <p:nvPr/>
        </p:nvSpPr>
        <p:spPr>
          <a:xfrm>
            <a:off x="168275" y="3256180"/>
            <a:ext cx="8220075" cy="648072"/>
          </a:xfrm>
          <a:prstGeom prst="round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never click links that appear by themselves. If this happens, we must get help from a trusted adult.</a:t>
            </a:r>
          </a:p>
        </p:txBody>
      </p:sp>
      <p:sp>
        <p:nvSpPr>
          <p:cNvPr id="11" name="Rectangle: Rounded Corners 10">
            <a:extLst>
              <a:ext uri="{FF2B5EF4-FFF2-40B4-BE49-F238E27FC236}">
                <a16:creationId xmlns:a16="http://schemas.microsoft.com/office/drawing/2014/main" id="{963AE111-7223-4738-AA50-F32213F7193E}"/>
              </a:ext>
            </a:extLst>
          </p:cNvPr>
          <p:cNvSpPr/>
          <p:nvPr/>
        </p:nvSpPr>
        <p:spPr>
          <a:xfrm>
            <a:off x="168275" y="4033866"/>
            <a:ext cx="8220075" cy="648072"/>
          </a:xfrm>
          <a:prstGeom prst="roundRect">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never chat to or message people we don’t know. If an online stranger talks to us, we must get help from a trusted adult.</a:t>
            </a:r>
          </a:p>
        </p:txBody>
      </p:sp>
      <p:sp>
        <p:nvSpPr>
          <p:cNvPr id="12" name="Rectangle: Rounded Corners 11">
            <a:extLst>
              <a:ext uri="{FF2B5EF4-FFF2-40B4-BE49-F238E27FC236}">
                <a16:creationId xmlns:a16="http://schemas.microsoft.com/office/drawing/2014/main" id="{96029130-1486-4A43-BC7E-E66850FED7AB}"/>
              </a:ext>
            </a:extLst>
          </p:cNvPr>
          <p:cNvSpPr/>
          <p:nvPr/>
        </p:nvSpPr>
        <p:spPr>
          <a:xfrm>
            <a:off x="168275" y="4811552"/>
            <a:ext cx="8220075" cy="648072"/>
          </a:xfrm>
          <a:prstGeom prst="roundRect">
            <a:avLst/>
          </a:prstGeom>
          <a:solidFill>
            <a:srgbClr val="F48A4D"/>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always treat people with kindness and respect and expect them to treat us the same way too.</a:t>
            </a:r>
          </a:p>
        </p:txBody>
      </p:sp>
      <p:sp>
        <p:nvSpPr>
          <p:cNvPr id="13" name="Rectangle: Rounded Corners 12">
            <a:extLst>
              <a:ext uri="{FF2B5EF4-FFF2-40B4-BE49-F238E27FC236}">
                <a16:creationId xmlns:a16="http://schemas.microsoft.com/office/drawing/2014/main" id="{6DF0FCE3-F825-4A58-B44D-2ACCB8F94FF3}"/>
              </a:ext>
            </a:extLst>
          </p:cNvPr>
          <p:cNvSpPr/>
          <p:nvPr/>
        </p:nvSpPr>
        <p:spPr>
          <a:xfrm>
            <a:off x="168274" y="5589240"/>
            <a:ext cx="8220075" cy="648072"/>
          </a:xfrm>
          <a:prstGeom prst="round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marL="285750" indent="-285750">
              <a:buFont typeface="Arial" panose="020B0604020202020204" pitchFamily="34" charset="0"/>
              <a:buChar char="•"/>
            </a:pPr>
            <a:r>
              <a:rPr lang="en-GB" dirty="0"/>
              <a:t>We remember to balance our time online with offline activities to keep our mind and body healthy.</a:t>
            </a:r>
          </a:p>
        </p:txBody>
      </p:sp>
      <p:pic>
        <p:nvPicPr>
          <p:cNvPr id="15" name="frame" descr="A picture containing text&#10;&#10;Description automatically generated">
            <a:extLst>
              <a:ext uri="{FF2B5EF4-FFF2-40B4-BE49-F238E27FC236}">
                <a16:creationId xmlns:a16="http://schemas.microsoft.com/office/drawing/2014/main" id="{287533CC-A98D-40CC-9427-EC8C4BC8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Speech Bubble: Rectangle with Corners Rounded 19">
            <a:extLst>
              <a:ext uri="{FF2B5EF4-FFF2-40B4-BE49-F238E27FC236}">
                <a16:creationId xmlns:a16="http://schemas.microsoft.com/office/drawing/2014/main" id="{E927A81F-B42B-4D37-8CBB-3BB5A59409BA}"/>
              </a:ext>
            </a:extLst>
          </p:cNvPr>
          <p:cNvSpPr/>
          <p:nvPr/>
        </p:nvSpPr>
        <p:spPr>
          <a:xfrm>
            <a:off x="1043608" y="2354898"/>
            <a:ext cx="4176464" cy="1368152"/>
          </a:xfrm>
          <a:prstGeom prst="wedgeRoundRectCallout">
            <a:avLst>
              <a:gd name="adj1" fmla="val 55340"/>
              <a:gd name="adj2" fmla="val -22436"/>
              <a:gd name="adj3" fmla="val 16667"/>
            </a:avLst>
          </a:prstGeom>
          <a:solidFill>
            <a:schemeClr val="accent3">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Nothing we see or do online should make us feel uncomfortable, worried, sad or frightened.</a:t>
            </a:r>
          </a:p>
        </p:txBody>
      </p:sp>
      <p:sp>
        <p:nvSpPr>
          <p:cNvPr id="21" name="Speech Bubble: Rectangle with Corners Rounded 20">
            <a:extLst>
              <a:ext uri="{FF2B5EF4-FFF2-40B4-BE49-F238E27FC236}">
                <a16:creationId xmlns:a16="http://schemas.microsoft.com/office/drawing/2014/main" id="{FD531170-81E1-4EAB-97D2-9A7687223086}"/>
              </a:ext>
            </a:extLst>
          </p:cNvPr>
          <p:cNvSpPr/>
          <p:nvPr/>
        </p:nvSpPr>
        <p:spPr>
          <a:xfrm>
            <a:off x="1043608" y="4005064"/>
            <a:ext cx="3528392" cy="1368152"/>
          </a:xfrm>
          <a:prstGeom prst="wedgeRoundRectCallout">
            <a:avLst>
              <a:gd name="adj1" fmla="val 54614"/>
              <a:gd name="adj2" fmla="val -33575"/>
              <a:gd name="adj3" fmla="val 16667"/>
            </a:avLst>
          </a:prstGeom>
          <a:solidFill>
            <a:schemeClr val="accent3">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If this does happen, speak to a trusted adult straight away. </a:t>
            </a:r>
          </a:p>
        </p:txBody>
      </p:sp>
      <p:pic>
        <p:nvPicPr>
          <p:cNvPr id="19" name="Picture 18" descr="A picture containing clock&#10;&#10;Description automatically generated">
            <a:extLst>
              <a:ext uri="{FF2B5EF4-FFF2-40B4-BE49-F238E27FC236}">
                <a16:creationId xmlns:a16="http://schemas.microsoft.com/office/drawing/2014/main" id="{8C6A135F-E2A4-4D61-8ABB-3E3569F27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761845"/>
            <a:ext cx="3384025" cy="4364039"/>
          </a:xfrm>
          <a:prstGeom prst="rect">
            <a:avLst/>
          </a:prstGeom>
        </p:spPr>
      </p:pic>
    </p:spTree>
    <p:extLst>
      <p:ext uri="{BB962C8B-B14F-4D97-AF65-F5344CB8AC3E}">
        <p14:creationId xmlns:p14="http://schemas.microsoft.com/office/powerpoint/2010/main" val="39486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par>
                          <p:cTn id="71" fill="hold">
                            <p:stCondLst>
                              <p:cond delay="1000"/>
                            </p:stCondLst>
                            <p:childTnLst>
                              <p:par>
                                <p:cTn id="72" presetID="22" presetClass="entr" presetSubtype="2"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righ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right)">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159E4C-33EB-40A8-9AF2-E4FB2EC48370}"/>
              </a:ext>
            </a:extLst>
          </p:cNvPr>
          <p:cNvSpPr txBox="1">
            <a:spLocks/>
          </p:cNvSpPr>
          <p:nvPr/>
        </p:nvSpPr>
        <p:spPr>
          <a:xfrm>
            <a:off x="457198" y="47889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t>What’s the Risk?</a:t>
            </a:r>
            <a:endParaRPr lang="en-GB" dirty="0"/>
          </a:p>
        </p:txBody>
      </p:sp>
      <p:pic>
        <p:nvPicPr>
          <p:cNvPr id="4" name="Whole Class">
            <a:extLst>
              <a:ext uri="{FF2B5EF4-FFF2-40B4-BE49-F238E27FC236}">
                <a16:creationId xmlns:a16="http://schemas.microsoft.com/office/drawing/2014/main" id="{A931BEFB-5FCA-4C2E-BF17-CC45F1A74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TextBox 4">
            <a:extLst>
              <a:ext uri="{FF2B5EF4-FFF2-40B4-BE49-F238E27FC236}">
                <a16:creationId xmlns:a16="http://schemas.microsoft.com/office/drawing/2014/main" id="{D388E8F7-1AB3-4FAB-B719-4E4DAA464440}"/>
              </a:ext>
            </a:extLst>
          </p:cNvPr>
          <p:cNvSpPr txBox="1"/>
          <p:nvPr/>
        </p:nvSpPr>
        <p:spPr>
          <a:xfrm>
            <a:off x="755650" y="1412776"/>
            <a:ext cx="7632700" cy="923330"/>
          </a:xfrm>
          <a:prstGeom prst="rect">
            <a:avLst/>
          </a:prstGeom>
          <a:noFill/>
        </p:spPr>
        <p:txBody>
          <a:bodyPr wrap="square" rtlCol="0">
            <a:spAutoFit/>
          </a:bodyPr>
          <a:lstStyle/>
          <a:p>
            <a:pPr algn="ctr"/>
            <a:r>
              <a:rPr lang="en-GB" dirty="0"/>
              <a:t>Our trusted adults can help us to stay safe online. They can help us to choose what websites and apps to use and can help if we need it when we are using the Internet.</a:t>
            </a:r>
          </a:p>
        </p:txBody>
      </p:sp>
      <p:pic>
        <p:nvPicPr>
          <p:cNvPr id="7" name="Picture 6" descr="A picture containing doll, toy&#10;&#10;Description automatically generated">
            <a:extLst>
              <a:ext uri="{FF2B5EF4-FFF2-40B4-BE49-F238E27FC236}">
                <a16:creationId xmlns:a16="http://schemas.microsoft.com/office/drawing/2014/main" id="{DD3522CD-556D-4CDB-8160-D7D5EBF98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005064"/>
            <a:ext cx="1800126" cy="3714306"/>
          </a:xfrm>
          <a:prstGeom prst="rect">
            <a:avLst/>
          </a:prstGeom>
        </p:spPr>
      </p:pic>
      <p:sp>
        <p:nvSpPr>
          <p:cNvPr id="8" name="Rectangle: Rounded Corners 7">
            <a:extLst>
              <a:ext uri="{FF2B5EF4-FFF2-40B4-BE49-F238E27FC236}">
                <a16:creationId xmlns:a16="http://schemas.microsoft.com/office/drawing/2014/main" id="{9DB02F8C-8E08-47FD-89D3-C7E6D3C8556A}"/>
              </a:ext>
            </a:extLst>
          </p:cNvPr>
          <p:cNvSpPr/>
          <p:nvPr/>
        </p:nvSpPr>
        <p:spPr>
          <a:xfrm>
            <a:off x="755650" y="2492896"/>
            <a:ext cx="7632700" cy="11521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spc="-30" dirty="0">
                <a:solidFill>
                  <a:schemeClr val="tx1"/>
                </a:solidFill>
              </a:rPr>
              <a:t>Let’s think about who our trusted adults might be. These are people we feel safe with and who we are able to share our thoughts and feelings with. They are the people who keep us safe and help us to feel happy and healthy. </a:t>
            </a:r>
          </a:p>
        </p:txBody>
      </p:sp>
      <p:pic>
        <p:nvPicPr>
          <p:cNvPr id="10" name="Picture 9" descr="A picture containing toy, doll, window, mug&#10;&#10;Description automatically generated">
            <a:extLst>
              <a:ext uri="{FF2B5EF4-FFF2-40B4-BE49-F238E27FC236}">
                <a16:creationId xmlns:a16="http://schemas.microsoft.com/office/drawing/2014/main" id="{366A970B-F6B6-4F8C-9E96-99BDC96A9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905" y="3867627"/>
            <a:ext cx="2457087" cy="2441098"/>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83767F41-8246-4526-900C-9398856189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445" y="3785475"/>
            <a:ext cx="1492923" cy="2535956"/>
          </a:xfrm>
          <a:prstGeom prst="rect">
            <a:avLst/>
          </a:prstGeom>
        </p:spPr>
      </p:pic>
      <p:pic>
        <p:nvPicPr>
          <p:cNvPr id="14" name="Picture 13" descr="A close up of a sign&#10;&#10;Description automatically generated">
            <a:extLst>
              <a:ext uri="{FF2B5EF4-FFF2-40B4-BE49-F238E27FC236}">
                <a16:creationId xmlns:a16="http://schemas.microsoft.com/office/drawing/2014/main" id="{2BEE074F-CDA3-4631-9C37-4AAD26C0A8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459" y="3758477"/>
            <a:ext cx="913685" cy="2688937"/>
          </a:xfrm>
          <a:prstGeom prst="rect">
            <a:avLst/>
          </a:prstGeom>
        </p:spPr>
      </p:pic>
      <p:sp>
        <p:nvSpPr>
          <p:cNvPr id="15" name="Rectangle: Rounded Corners 14">
            <a:extLst>
              <a:ext uri="{FF2B5EF4-FFF2-40B4-BE49-F238E27FC236}">
                <a16:creationId xmlns:a16="http://schemas.microsoft.com/office/drawing/2014/main" id="{0E881E05-2317-4FDB-BC8C-F0F4CB4FFC5A}"/>
              </a:ext>
            </a:extLst>
          </p:cNvPr>
          <p:cNvSpPr/>
          <p:nvPr/>
        </p:nvSpPr>
        <p:spPr>
          <a:xfrm>
            <a:off x="2403497" y="4477389"/>
            <a:ext cx="5008709" cy="115212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Take a moment of quiet to think about an adult you trust and who you could ask for help if you needed to.</a:t>
            </a:r>
            <a:endParaRPr lang="en-GB" spc="-30" dirty="0">
              <a:solidFill>
                <a:schemeClr val="tx1"/>
              </a:solidFill>
            </a:endParaRPr>
          </a:p>
        </p:txBody>
      </p:sp>
    </p:spTree>
    <p:extLst>
      <p:ext uri="{BB962C8B-B14F-4D97-AF65-F5344CB8AC3E}">
        <p14:creationId xmlns:p14="http://schemas.microsoft.com/office/powerpoint/2010/main" val="2641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C4CD-1BCA-4EC9-B1E1-4BC3FD08D09E}"/>
              </a:ext>
            </a:extLst>
          </p:cNvPr>
          <p:cNvSpPr>
            <a:spLocks noGrp="1"/>
          </p:cNvSpPr>
          <p:nvPr>
            <p:ph type="title"/>
          </p:nvPr>
        </p:nvSpPr>
        <p:spPr/>
        <p:txBody>
          <a:bodyPr/>
          <a:lstStyle/>
          <a:p>
            <a:r>
              <a:rPr lang="en-GB" dirty="0"/>
              <a:t>What Would You Do?</a:t>
            </a:r>
          </a:p>
        </p:txBody>
      </p:sp>
      <p:pic>
        <p:nvPicPr>
          <p:cNvPr id="4" name="Pairs">
            <a:extLst>
              <a:ext uri="{FF2B5EF4-FFF2-40B4-BE49-F238E27FC236}">
                <a16:creationId xmlns:a16="http://schemas.microsoft.com/office/drawing/2014/main" id="{2180F1EA-473B-41B8-AB55-239C2A6999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0" name="TextBox 9">
            <a:extLst>
              <a:ext uri="{FF2B5EF4-FFF2-40B4-BE49-F238E27FC236}">
                <a16:creationId xmlns:a16="http://schemas.microsoft.com/office/drawing/2014/main" id="{B7DF7114-651D-49DD-B958-AC0289E8ADE9}"/>
              </a:ext>
            </a:extLst>
          </p:cNvPr>
          <p:cNvSpPr txBox="1"/>
          <p:nvPr/>
        </p:nvSpPr>
        <p:spPr>
          <a:xfrm>
            <a:off x="755650" y="1412776"/>
            <a:ext cx="7632700" cy="646331"/>
          </a:xfrm>
          <a:prstGeom prst="rect">
            <a:avLst/>
          </a:prstGeom>
          <a:noFill/>
        </p:spPr>
        <p:txBody>
          <a:bodyPr wrap="square" rtlCol="0">
            <a:spAutoFit/>
          </a:bodyPr>
          <a:lstStyle/>
          <a:p>
            <a:pPr algn="ctr"/>
            <a:r>
              <a:rPr lang="en-GB" dirty="0"/>
              <a:t>We will now think about what we should do if we come across any problems when we are using the Internet.</a:t>
            </a:r>
          </a:p>
        </p:txBody>
      </p:sp>
      <p:sp>
        <p:nvSpPr>
          <p:cNvPr id="16" name="Rectangle 15">
            <a:extLst>
              <a:ext uri="{FF2B5EF4-FFF2-40B4-BE49-F238E27FC236}">
                <a16:creationId xmlns:a16="http://schemas.microsoft.com/office/drawing/2014/main" id="{72B8F0AA-E36A-4607-8B44-EC5E65FB9113}"/>
              </a:ext>
            </a:extLst>
          </p:cNvPr>
          <p:cNvSpPr/>
          <p:nvPr/>
        </p:nvSpPr>
        <p:spPr>
          <a:xfrm>
            <a:off x="447761" y="2344485"/>
            <a:ext cx="4538659" cy="269819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GB" dirty="0">
                <a:solidFill>
                  <a:schemeClr val="tx1"/>
                </a:solidFill>
              </a:rPr>
              <a:t>Look at your </a:t>
            </a:r>
            <a:r>
              <a:rPr lang="en-GB" b="1" dirty="0">
                <a:solidFill>
                  <a:schemeClr val="tx1"/>
                </a:solidFill>
              </a:rPr>
              <a:t>Staying Safe Online </a:t>
            </a:r>
            <a:br>
              <a:rPr lang="en-GB" b="1" dirty="0">
                <a:solidFill>
                  <a:schemeClr val="tx1"/>
                </a:solidFill>
              </a:rPr>
            </a:br>
            <a:r>
              <a:rPr lang="en-GB" b="1" dirty="0">
                <a:solidFill>
                  <a:schemeClr val="tx1"/>
                </a:solidFill>
              </a:rPr>
              <a:t>Picture Cards</a:t>
            </a:r>
            <a:r>
              <a:rPr lang="en-GB" dirty="0">
                <a:solidFill>
                  <a:schemeClr val="tx1"/>
                </a:solidFill>
              </a:rPr>
              <a:t>. </a:t>
            </a:r>
          </a:p>
          <a:p>
            <a:pPr algn="ctr"/>
            <a:r>
              <a:rPr lang="en-GB" dirty="0">
                <a:solidFill>
                  <a:schemeClr val="tx1"/>
                </a:solidFill>
              </a:rPr>
              <a:t>With your partner, look at the picture and read the sentence to think about what the risk is and what we should do if that happens. </a:t>
            </a:r>
          </a:p>
          <a:p>
            <a:pPr algn="ctr"/>
            <a:r>
              <a:rPr lang="en-GB" dirty="0">
                <a:solidFill>
                  <a:schemeClr val="tx1"/>
                </a:solidFill>
              </a:rPr>
              <a:t>Stick each picture on to your large sugar paper and write or draw what we should do to stay safe online. </a:t>
            </a:r>
            <a:endParaRPr lang="en-GB" spc="-50" dirty="0">
              <a:solidFill>
                <a:schemeClr val="tx1"/>
              </a:solidFill>
            </a:endParaRPr>
          </a:p>
        </p:txBody>
      </p:sp>
      <p:grpSp>
        <p:nvGrpSpPr>
          <p:cNvPr id="11" name="Group 10">
            <a:extLst>
              <a:ext uri="{FF2B5EF4-FFF2-40B4-BE49-F238E27FC236}">
                <a16:creationId xmlns:a16="http://schemas.microsoft.com/office/drawing/2014/main" id="{90473FD0-5F5A-4A97-B2E4-293305BF27E5}"/>
              </a:ext>
            </a:extLst>
          </p:cNvPr>
          <p:cNvGrpSpPr/>
          <p:nvPr/>
        </p:nvGrpSpPr>
        <p:grpSpPr>
          <a:xfrm>
            <a:off x="4986422" y="2276777"/>
            <a:ext cx="3762043" cy="2833614"/>
            <a:chOff x="4355757" y="3185189"/>
            <a:chExt cx="4392707" cy="3268147"/>
          </a:xfrm>
        </p:grpSpPr>
        <p:sp>
          <p:nvSpPr>
            <p:cNvPr id="12" name="Rectangle: Rounded Corners 11">
              <a:extLst>
                <a:ext uri="{FF2B5EF4-FFF2-40B4-BE49-F238E27FC236}">
                  <a16:creationId xmlns:a16="http://schemas.microsoft.com/office/drawing/2014/main" id="{FD7CB1EB-3D3D-4DC3-BE3C-562581C5C16D}"/>
                </a:ext>
              </a:extLst>
            </p:cNvPr>
            <p:cNvSpPr/>
            <p:nvPr/>
          </p:nvSpPr>
          <p:spPr>
            <a:xfrm>
              <a:off x="4355757" y="3185189"/>
              <a:ext cx="4392707" cy="3268147"/>
            </a:xfrm>
            <a:prstGeom prst="roundRect">
              <a:avLst>
                <a:gd name="adj" fmla="val 519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1">
              <a:extLst>
                <a:ext uri="{FF2B5EF4-FFF2-40B4-BE49-F238E27FC236}">
                  <a16:creationId xmlns:a16="http://schemas.microsoft.com/office/drawing/2014/main" id="{906C44AD-35FD-46B1-8BFE-108BDF5EE098}"/>
                </a:ext>
              </a:extLst>
            </p:cNvPr>
            <p:cNvSpPr/>
            <p:nvPr/>
          </p:nvSpPr>
          <p:spPr>
            <a:xfrm rot="18137473">
              <a:off x="5108233" y="3479333"/>
              <a:ext cx="2681558" cy="2463746"/>
            </a:xfrm>
            <a:custGeom>
              <a:avLst/>
              <a:gdLst>
                <a:gd name="connsiteX0" fmla="*/ 0 w 2473768"/>
                <a:gd name="connsiteY0" fmla="*/ 0 h 2301031"/>
                <a:gd name="connsiteX1" fmla="*/ 2473768 w 2473768"/>
                <a:gd name="connsiteY1" fmla="*/ 0 h 2301031"/>
                <a:gd name="connsiteX2" fmla="*/ 2473768 w 2473768"/>
                <a:gd name="connsiteY2" fmla="*/ 2301031 h 2301031"/>
                <a:gd name="connsiteX3" fmla="*/ 0 w 2473768"/>
                <a:gd name="connsiteY3" fmla="*/ 2301031 h 2301031"/>
                <a:gd name="connsiteX4" fmla="*/ 0 w 2473768"/>
                <a:gd name="connsiteY4" fmla="*/ 0 h 2301031"/>
                <a:gd name="connsiteX0" fmla="*/ 0 w 2519623"/>
                <a:gd name="connsiteY0" fmla="*/ 0 h 2587546"/>
                <a:gd name="connsiteX1" fmla="*/ 2519623 w 2519623"/>
                <a:gd name="connsiteY1" fmla="*/ 286515 h 2587546"/>
                <a:gd name="connsiteX2" fmla="*/ 2519623 w 2519623"/>
                <a:gd name="connsiteY2" fmla="*/ 2587546 h 2587546"/>
                <a:gd name="connsiteX3" fmla="*/ 45855 w 2519623"/>
                <a:gd name="connsiteY3" fmla="*/ 2587546 h 2587546"/>
                <a:gd name="connsiteX4" fmla="*/ 0 w 2519623"/>
                <a:gd name="connsiteY4" fmla="*/ 0 h 2587546"/>
                <a:gd name="connsiteX0" fmla="*/ 0 w 2519623"/>
                <a:gd name="connsiteY0" fmla="*/ 0 h 2587546"/>
                <a:gd name="connsiteX1" fmla="*/ 2401418 w 2519623"/>
                <a:gd name="connsiteY1" fmla="*/ 473892 h 2587546"/>
                <a:gd name="connsiteX2" fmla="*/ 2519623 w 2519623"/>
                <a:gd name="connsiteY2" fmla="*/ 2587546 h 2587546"/>
                <a:gd name="connsiteX3" fmla="*/ 45855 w 2519623"/>
                <a:gd name="connsiteY3" fmla="*/ 2587546 h 2587546"/>
                <a:gd name="connsiteX4" fmla="*/ 0 w 2519623"/>
                <a:gd name="connsiteY4" fmla="*/ 0 h 2587546"/>
                <a:gd name="connsiteX0" fmla="*/ 0 w 2644204"/>
                <a:gd name="connsiteY0" fmla="*/ 0 h 2587546"/>
                <a:gd name="connsiteX1" fmla="*/ 2401418 w 2644204"/>
                <a:gd name="connsiteY1" fmla="*/ 473892 h 2587546"/>
                <a:gd name="connsiteX2" fmla="*/ 2644204 w 2644204"/>
                <a:gd name="connsiteY2" fmla="*/ 2463746 h 2587546"/>
                <a:gd name="connsiteX3" fmla="*/ 45855 w 2644204"/>
                <a:gd name="connsiteY3" fmla="*/ 2587546 h 2587546"/>
                <a:gd name="connsiteX4" fmla="*/ 0 w 2644204"/>
                <a:gd name="connsiteY4" fmla="*/ 0 h 2587546"/>
                <a:gd name="connsiteX0" fmla="*/ 0 w 2644204"/>
                <a:gd name="connsiteY0" fmla="*/ 0 h 2463746"/>
                <a:gd name="connsiteX1" fmla="*/ 2401418 w 2644204"/>
                <a:gd name="connsiteY1" fmla="*/ 473892 h 2463746"/>
                <a:gd name="connsiteX2" fmla="*/ 2644204 w 2644204"/>
                <a:gd name="connsiteY2" fmla="*/ 2463746 h 2463746"/>
                <a:gd name="connsiteX3" fmla="*/ 167803 w 2644204"/>
                <a:gd name="connsiteY3" fmla="*/ 2138648 h 2463746"/>
                <a:gd name="connsiteX4" fmla="*/ 0 w 2644204"/>
                <a:gd name="connsiteY4" fmla="*/ 0 h 2463746"/>
                <a:gd name="connsiteX0" fmla="*/ 37354 w 2681558"/>
                <a:gd name="connsiteY0" fmla="*/ 0 h 2463746"/>
                <a:gd name="connsiteX1" fmla="*/ 2438772 w 2681558"/>
                <a:gd name="connsiteY1" fmla="*/ 473892 h 2463746"/>
                <a:gd name="connsiteX2" fmla="*/ 2681558 w 2681558"/>
                <a:gd name="connsiteY2" fmla="*/ 2463746 h 2463746"/>
                <a:gd name="connsiteX3" fmla="*/ 0 w 2681558"/>
                <a:gd name="connsiteY3" fmla="*/ 2099285 h 2463746"/>
                <a:gd name="connsiteX4" fmla="*/ 37354 w 2681558"/>
                <a:gd name="connsiteY4" fmla="*/ 0 h 24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558" h="2463746">
                  <a:moveTo>
                    <a:pt x="37354" y="0"/>
                  </a:moveTo>
                  <a:lnTo>
                    <a:pt x="2438772" y="473892"/>
                  </a:lnTo>
                  <a:lnTo>
                    <a:pt x="2681558" y="2463746"/>
                  </a:lnTo>
                  <a:lnTo>
                    <a:pt x="0" y="2099285"/>
                  </a:lnTo>
                  <a:lnTo>
                    <a:pt x="3735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close up of a logo&#10;&#10;Description automatically generated">
            <a:extLst>
              <a:ext uri="{FF2B5EF4-FFF2-40B4-BE49-F238E27FC236}">
                <a16:creationId xmlns:a16="http://schemas.microsoft.com/office/drawing/2014/main" id="{61DAAE95-8497-4774-94EA-A0DDAC543E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6"/>
          <a:stretch/>
        </p:blipFill>
        <p:spPr>
          <a:xfrm>
            <a:off x="4986422" y="2276872"/>
            <a:ext cx="3743375" cy="2840821"/>
          </a:xfrm>
          <a:prstGeom prst="roundRect">
            <a:avLst>
              <a:gd name="adj" fmla="val 4570"/>
            </a:avLst>
          </a:prstGeom>
          <a:ln w="28575">
            <a:solidFill>
              <a:schemeClr val="bg1"/>
            </a:solidFill>
          </a:ln>
        </p:spPr>
      </p:pic>
      <p:pic>
        <p:nvPicPr>
          <p:cNvPr id="6" name="Picture 5">
            <a:extLst>
              <a:ext uri="{FF2B5EF4-FFF2-40B4-BE49-F238E27FC236}">
                <a16:creationId xmlns:a16="http://schemas.microsoft.com/office/drawing/2014/main" id="{2F5CAE15-4BE8-4FC0-B9FD-A65FF3AC09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9" r="51150" b="51309"/>
          <a:stretch/>
        </p:blipFill>
        <p:spPr>
          <a:xfrm>
            <a:off x="827584" y="5059751"/>
            <a:ext cx="1811709" cy="127244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EC9143B-04BB-4669-A6F6-E84AD31805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262" r="51102" b="160"/>
          <a:stretch/>
        </p:blipFill>
        <p:spPr>
          <a:xfrm>
            <a:off x="1509033" y="5059751"/>
            <a:ext cx="1811709" cy="127244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D1D135C-0358-48FE-A28B-5750CCD68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2" t="51262" b="160"/>
          <a:stretch/>
        </p:blipFill>
        <p:spPr>
          <a:xfrm>
            <a:off x="2190482" y="5059751"/>
            <a:ext cx="1811709" cy="127244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0D0DD5BA-70AA-43B1-A5FC-9042E0B97E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28" t="162" b="50391"/>
          <a:stretch/>
        </p:blipFill>
        <p:spPr>
          <a:xfrm>
            <a:off x="2843808" y="5059751"/>
            <a:ext cx="1811709" cy="1272448"/>
          </a:xfrm>
          <a:prstGeom prst="rect">
            <a:avLst/>
          </a:prstGeom>
          <a:effectLst>
            <a:outerShdw blurRad="50800" dist="38100" dir="2700000" algn="tl" rotWithShape="0">
              <a:prstClr val="black">
                <a:alpha val="40000"/>
              </a:prstClr>
            </a:outerShdw>
          </a:effectLst>
        </p:spPr>
      </p:pic>
      <p:pic>
        <p:nvPicPr>
          <p:cNvPr id="15" name="frame" descr="A picture containing text&#10;&#10;Description automatically generated" hidden="1">
            <a:extLst>
              <a:ext uri="{FF2B5EF4-FFF2-40B4-BE49-F238E27FC236}">
                <a16:creationId xmlns:a16="http://schemas.microsoft.com/office/drawing/2014/main" id="{4BAC4F2A-86DC-47E3-B80F-0240EE724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9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left)">
                                      <p:cBhvr>
                                        <p:cTn id="12" dur="500"/>
                                        <p:tgtEl>
                                          <p:spTgt spid="16">
                                            <p:bg/>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ppt_x</p:attrName>
                                        </p:attrNameLst>
                                      </p:cBhvr>
                                      <p:tavLst>
                                        <p:tav tm="0">
                                          <p:val>
                                            <p:strVal val="#ppt_x"/>
                                          </p:val>
                                        </p:tav>
                                        <p:tav tm="100000">
                                          <p:val>
                                            <p:strVal val="#ppt_x"/>
                                          </p:val>
                                        </p:tav>
                                      </p:tavLst>
                                    </p:anim>
                                    <p:anim calcmode="lin" valueType="num">
                                      <p:cBhvr>
                                        <p:cTn id="35" dur="75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anim calcmode="lin" valueType="num">
                                      <p:cBhvr>
                                        <p:cTn id="40" dur="750" fill="hold"/>
                                        <p:tgtEl>
                                          <p:spTgt spid="17"/>
                                        </p:tgtEl>
                                        <p:attrNameLst>
                                          <p:attrName>ppt_x</p:attrName>
                                        </p:attrNameLst>
                                      </p:cBhvr>
                                      <p:tavLst>
                                        <p:tav tm="0">
                                          <p:val>
                                            <p:strVal val="#ppt_x"/>
                                          </p:val>
                                        </p:tav>
                                        <p:tav tm="100000">
                                          <p:val>
                                            <p:strVal val="#ppt_x"/>
                                          </p:val>
                                        </p:tav>
                                      </p:tavLst>
                                    </p:anim>
                                    <p:anim calcmode="lin" valueType="num">
                                      <p:cBhvr>
                                        <p:cTn id="41" dur="75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750"/>
                            </p:stCondLst>
                            <p:childTnLst>
                              <p:par>
                                <p:cTn id="43" presetID="42"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750"/>
                                        <p:tgtEl>
                                          <p:spTgt spid="18"/>
                                        </p:tgtEl>
                                      </p:cBhvr>
                                    </p:animEffect>
                                    <p:anim calcmode="lin" valueType="num">
                                      <p:cBhvr>
                                        <p:cTn id="46" dur="750" fill="hold"/>
                                        <p:tgtEl>
                                          <p:spTgt spid="18"/>
                                        </p:tgtEl>
                                        <p:attrNameLst>
                                          <p:attrName>ppt_x</p:attrName>
                                        </p:attrNameLst>
                                      </p:cBhvr>
                                      <p:tavLst>
                                        <p:tav tm="0">
                                          <p:val>
                                            <p:strVal val="#ppt_x"/>
                                          </p:val>
                                        </p:tav>
                                        <p:tav tm="100000">
                                          <p:val>
                                            <p:strVal val="#ppt_x"/>
                                          </p:val>
                                        </p:tav>
                                      </p:tavLst>
                                    </p:anim>
                                    <p:anim calcmode="lin" valueType="num">
                                      <p:cBhvr>
                                        <p:cTn id="4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fade">
                                      <p:cBhvr>
                                        <p:cTn id="52" dur="5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xEl>
                                              <p:pRg st="2" end="2"/>
                                            </p:txEl>
                                          </p:spTgt>
                                        </p:tgtEl>
                                        <p:attrNameLst>
                                          <p:attrName>style.visibility</p:attrName>
                                        </p:attrNameLst>
                                      </p:cBhvr>
                                      <p:to>
                                        <p:strVal val="visible"/>
                                      </p:to>
                                    </p:set>
                                    <p:animEffect transition="in" filter="fade">
                                      <p:cBhvr>
                                        <p:cTn id="57" dur="500"/>
                                        <p:tgtEl>
                                          <p:spTgt spid="1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44444E-6 L 0.31441 -0.3095 " pathEditMode="relative" rAng="0" ptsTypes="AA">
                                      <p:cBhvr>
                                        <p:cTn id="61" dur="2000" fill="hold"/>
                                        <p:tgtEl>
                                          <p:spTgt spid="18"/>
                                        </p:tgtEl>
                                        <p:attrNameLst>
                                          <p:attrName>ppt_x</p:attrName>
                                          <p:attrName>ppt_y</p:attrName>
                                        </p:attrNameLst>
                                      </p:cBhvr>
                                      <p:rCtr x="15712" y="-15486"/>
                                    </p:animMotion>
                                  </p:childTnLst>
                                </p:cTn>
                              </p:par>
                              <p:par>
                                <p:cTn id="62" presetID="6" presetClass="emph" presetSubtype="0" fill="hold" nodeType="withEffect">
                                  <p:stCondLst>
                                    <p:cond delay="0"/>
                                  </p:stCondLst>
                                  <p:childTnLst>
                                    <p:animScale>
                                      <p:cBhvr>
                                        <p:cTn id="63" dur="2000" fill="hold"/>
                                        <p:tgtEl>
                                          <p:spTgt spid="18"/>
                                        </p:tgtEl>
                                      </p:cBhvr>
                                      <p:by x="50000" y="50000"/>
                                    </p:animScale>
                                  </p:childTnLst>
                                </p:cTn>
                              </p:par>
                              <p:par>
                                <p:cTn id="64" presetID="8" presetClass="emph" presetSubtype="0" fill="hold" nodeType="withEffect">
                                  <p:stCondLst>
                                    <p:cond delay="0"/>
                                  </p:stCondLst>
                                  <p:childTnLst>
                                    <p:animRot by="-2400000">
                                      <p:cBhvr>
                                        <p:cTn id="65"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E98A93-E182-4EED-8BC3-A9F55CCD5FE7}"/>
              </a:ext>
            </a:extLst>
          </p:cNvPr>
          <p:cNvSpPr>
            <a:spLocks noGrp="1"/>
          </p:cNvSpPr>
          <p:nvPr>
            <p:ph type="title"/>
          </p:nvPr>
        </p:nvSpPr>
        <p:spPr>
          <a:xfrm>
            <a:off x="457198" y="478895"/>
            <a:ext cx="8220075" cy="994306"/>
          </a:xfrm>
        </p:spPr>
        <p:txBody>
          <a:bodyPr/>
          <a:lstStyle/>
          <a:p>
            <a:r>
              <a:rPr lang="en-GB" dirty="0"/>
              <a:t>What Would You Do?</a:t>
            </a:r>
          </a:p>
        </p:txBody>
      </p:sp>
      <p:pic>
        <p:nvPicPr>
          <p:cNvPr id="4" name="Pairs">
            <a:extLst>
              <a:ext uri="{FF2B5EF4-FFF2-40B4-BE49-F238E27FC236}">
                <a16:creationId xmlns:a16="http://schemas.microsoft.com/office/drawing/2014/main" id="{1BD8792A-E58B-4F67-8038-946E7F45E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5" name="TextBox 4">
            <a:extLst>
              <a:ext uri="{FF2B5EF4-FFF2-40B4-BE49-F238E27FC236}">
                <a16:creationId xmlns:a16="http://schemas.microsoft.com/office/drawing/2014/main" id="{FF185FCF-E8CE-49EE-AF3E-DD722CD0E8A8}"/>
              </a:ext>
            </a:extLst>
          </p:cNvPr>
          <p:cNvSpPr txBox="1"/>
          <p:nvPr/>
        </p:nvSpPr>
        <p:spPr>
          <a:xfrm>
            <a:off x="755650" y="1412776"/>
            <a:ext cx="7632700" cy="369332"/>
          </a:xfrm>
          <a:prstGeom prst="rect">
            <a:avLst/>
          </a:prstGeom>
          <a:noFill/>
        </p:spPr>
        <p:txBody>
          <a:bodyPr wrap="square" rtlCol="0">
            <a:spAutoFit/>
          </a:bodyPr>
          <a:lstStyle/>
          <a:p>
            <a:pPr algn="ctr"/>
            <a:r>
              <a:rPr lang="en-GB" dirty="0"/>
              <a:t>What a lot of good ideas about staying safe! </a:t>
            </a:r>
          </a:p>
        </p:txBody>
      </p:sp>
      <p:pic>
        <p:nvPicPr>
          <p:cNvPr id="7" name="Picture 6" descr="A picture containing doll, drawing&#10;&#10;Description automatically generated">
            <a:extLst>
              <a:ext uri="{FF2B5EF4-FFF2-40B4-BE49-F238E27FC236}">
                <a16:creationId xmlns:a16="http://schemas.microsoft.com/office/drawing/2014/main" id="{5A187261-5C1B-4593-B6BB-3C0F0FCE4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17" y="1988840"/>
            <a:ext cx="2275710" cy="5726647"/>
          </a:xfrm>
          <a:prstGeom prst="rect">
            <a:avLst/>
          </a:prstGeom>
        </p:spPr>
      </p:pic>
      <p:sp>
        <p:nvSpPr>
          <p:cNvPr id="8" name="Speech Bubble: Rectangle with Corners Rounded 7">
            <a:extLst>
              <a:ext uri="{FF2B5EF4-FFF2-40B4-BE49-F238E27FC236}">
                <a16:creationId xmlns:a16="http://schemas.microsoft.com/office/drawing/2014/main" id="{F1237A8D-077C-439F-AC09-954BE1B1368C}"/>
              </a:ext>
            </a:extLst>
          </p:cNvPr>
          <p:cNvSpPr/>
          <p:nvPr/>
        </p:nvSpPr>
        <p:spPr>
          <a:xfrm>
            <a:off x="3460651" y="1961533"/>
            <a:ext cx="4176464" cy="963411"/>
          </a:xfrm>
          <a:prstGeom prst="wedgeRoundRectCallout">
            <a:avLst>
              <a:gd name="adj1" fmla="val -54587"/>
              <a:gd name="adj2" fmla="val -16574"/>
              <a:gd name="adj3" fmla="val 16667"/>
            </a:avLst>
          </a:prstGeom>
          <a:solidFill>
            <a:schemeClr val="accent3">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share any of the ways we can stay safe online? </a:t>
            </a:r>
          </a:p>
        </p:txBody>
      </p:sp>
      <p:sp>
        <p:nvSpPr>
          <p:cNvPr id="9" name="Speech Bubble: Rectangle with Corners Rounded 8">
            <a:extLst>
              <a:ext uri="{FF2B5EF4-FFF2-40B4-BE49-F238E27FC236}">
                <a16:creationId xmlns:a16="http://schemas.microsoft.com/office/drawing/2014/main" id="{07499A33-E98E-4F51-802B-B41B84136D60}"/>
              </a:ext>
            </a:extLst>
          </p:cNvPr>
          <p:cNvSpPr/>
          <p:nvPr/>
        </p:nvSpPr>
        <p:spPr>
          <a:xfrm>
            <a:off x="3491880" y="3104369"/>
            <a:ext cx="4176464" cy="1368152"/>
          </a:xfrm>
          <a:prstGeom prst="wedgeRoundRectCallout">
            <a:avLst>
              <a:gd name="adj1" fmla="val -53912"/>
              <a:gd name="adj2" fmla="val -28702"/>
              <a:gd name="adj3" fmla="val 16667"/>
            </a:avLst>
          </a:prstGeom>
          <a:solidFill>
            <a:schemeClr val="accent3">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Let’s remember our simple rules and make sure we use the Internet safely to learn and have fun!</a:t>
            </a:r>
          </a:p>
        </p:txBody>
      </p:sp>
      <p:grpSp>
        <p:nvGrpSpPr>
          <p:cNvPr id="10" name="Group 9">
            <a:extLst>
              <a:ext uri="{FF2B5EF4-FFF2-40B4-BE49-F238E27FC236}">
                <a16:creationId xmlns:a16="http://schemas.microsoft.com/office/drawing/2014/main" id="{3C21D318-4FFD-4A51-AFAC-A9510AEC6CE9}"/>
              </a:ext>
            </a:extLst>
          </p:cNvPr>
          <p:cNvGrpSpPr/>
          <p:nvPr/>
        </p:nvGrpSpPr>
        <p:grpSpPr>
          <a:xfrm>
            <a:off x="3581054" y="4660228"/>
            <a:ext cx="1569992" cy="1569992"/>
            <a:chOff x="4788025" y="4522833"/>
            <a:chExt cx="1569992" cy="1569992"/>
          </a:xfrm>
        </p:grpSpPr>
        <p:sp>
          <p:nvSpPr>
            <p:cNvPr id="11" name="Oval 10">
              <a:hlinkClick r:id="rId4" action="ppaction://hlinksldjump"/>
              <a:extLst>
                <a:ext uri="{FF2B5EF4-FFF2-40B4-BE49-F238E27FC236}">
                  <a16:creationId xmlns:a16="http://schemas.microsoft.com/office/drawing/2014/main" id="{22E585E3-D02D-40F6-9A68-D40C1AB4D449}"/>
                </a:ext>
              </a:extLst>
            </p:cNvPr>
            <p:cNvSpPr/>
            <p:nvPr/>
          </p:nvSpPr>
          <p:spPr>
            <a:xfrm>
              <a:off x="4788025" y="4522833"/>
              <a:ext cx="1569992" cy="1569992"/>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12" name="Rectangle 11">
              <a:hlinkClick r:id="rId4" action="ppaction://hlinksldjump"/>
              <a:extLst>
                <a:ext uri="{FF2B5EF4-FFF2-40B4-BE49-F238E27FC236}">
                  <a16:creationId xmlns:a16="http://schemas.microsoft.com/office/drawing/2014/main" id="{40188E07-DCEE-4A78-8594-E1D247ABCC44}"/>
                </a:ext>
              </a:extLst>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13" name="Group 12">
            <a:extLst>
              <a:ext uri="{FF2B5EF4-FFF2-40B4-BE49-F238E27FC236}">
                <a16:creationId xmlns:a16="http://schemas.microsoft.com/office/drawing/2014/main" id="{10F81035-05F7-4799-9C06-856BA4290781}"/>
              </a:ext>
            </a:extLst>
          </p:cNvPr>
          <p:cNvGrpSpPr/>
          <p:nvPr/>
        </p:nvGrpSpPr>
        <p:grpSpPr>
          <a:xfrm>
            <a:off x="5875039" y="4651946"/>
            <a:ext cx="1577281" cy="1569992"/>
            <a:chOff x="6574042" y="4512842"/>
            <a:chExt cx="1577281" cy="1569992"/>
          </a:xfrm>
        </p:grpSpPr>
        <p:sp>
          <p:nvSpPr>
            <p:cNvPr id="14" name="Oval 13">
              <a:hlinkClick r:id="rId5" action="ppaction://hlinksldjump"/>
              <a:extLst>
                <a:ext uri="{FF2B5EF4-FFF2-40B4-BE49-F238E27FC236}">
                  <a16:creationId xmlns:a16="http://schemas.microsoft.com/office/drawing/2014/main" id="{4FC2B2C6-AB8E-418C-8620-F9544858C264}"/>
                </a:ext>
              </a:extLst>
            </p:cNvPr>
            <p:cNvSpPr/>
            <p:nvPr/>
          </p:nvSpPr>
          <p:spPr>
            <a:xfrm>
              <a:off x="6574042" y="4512842"/>
              <a:ext cx="1569992" cy="1569992"/>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15" name="Rectangle 14">
              <a:hlinkClick r:id="rId5" action="ppaction://hlinksldjump"/>
              <a:extLst>
                <a:ext uri="{FF2B5EF4-FFF2-40B4-BE49-F238E27FC236}">
                  <a16:creationId xmlns:a16="http://schemas.microsoft.com/office/drawing/2014/main" id="{98D8B811-8B22-476A-9AAC-EF9FFEDDBC35}"/>
                </a:ext>
              </a:extLst>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spTree>
    <p:extLst>
      <p:ext uri="{BB962C8B-B14F-4D97-AF65-F5344CB8AC3E}">
        <p14:creationId xmlns:p14="http://schemas.microsoft.com/office/powerpoint/2010/main" val="136308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Staying Safe Online</a:t>
            </a:r>
          </a:p>
        </p:txBody>
      </p:sp>
      <p:pic>
        <p:nvPicPr>
          <p:cNvPr id="4" name="Individual Work">
            <a:extLst>
              <a:ext uri="{FF2B5EF4-FFF2-40B4-BE49-F238E27FC236}">
                <a16:creationId xmlns:a16="http://schemas.microsoft.com/office/drawing/2014/main" id="{3E07943C-344D-460A-85A8-E488326C4E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7" name="Rectangle: Rounded Corners 6">
            <a:extLst>
              <a:ext uri="{FF2B5EF4-FFF2-40B4-BE49-F238E27FC236}">
                <a16:creationId xmlns:a16="http://schemas.microsoft.com/office/drawing/2014/main" id="{816C0206-F794-49FB-927A-3202463899E8}"/>
              </a:ext>
            </a:extLst>
          </p:cNvPr>
          <p:cNvSpPr/>
          <p:nvPr/>
        </p:nvSpPr>
        <p:spPr>
          <a:xfrm>
            <a:off x="3851920" y="1772816"/>
            <a:ext cx="4536430" cy="1584176"/>
          </a:xfrm>
          <a:prstGeom prst="roundRect">
            <a:avLst>
              <a:gd name="adj" fmla="val 818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144000" rtlCol="0" anchor="ctr"/>
          <a:lstStyle/>
          <a:p>
            <a:pPr algn="ctr"/>
            <a:r>
              <a:rPr lang="en-GB" dirty="0">
                <a:solidFill>
                  <a:schemeClr val="tx1"/>
                </a:solidFill>
              </a:rPr>
              <a:t>We have thought of lots of ways to stay safe online. Now, can you help others to stay safe by creating your own online safety poster?</a:t>
            </a:r>
          </a:p>
        </p:txBody>
      </p:sp>
      <p:pic>
        <p:nvPicPr>
          <p:cNvPr id="6" name="Picture 5">
            <a:extLst>
              <a:ext uri="{FF2B5EF4-FFF2-40B4-BE49-F238E27FC236}">
                <a16:creationId xmlns:a16="http://schemas.microsoft.com/office/drawing/2014/main" id="{A3E7BA41-F243-4FE8-A34B-5055CE6B4B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832" y="1509902"/>
            <a:ext cx="3239922" cy="4582923"/>
          </a:xfrm>
          <a:prstGeom prst="rect">
            <a:avLst/>
          </a:prstGeom>
          <a:ln>
            <a:solidFill>
              <a:schemeClr val="accent3"/>
            </a:solidFill>
          </a:ln>
          <a:effectLst>
            <a:outerShdw blurRad="50800" dist="38100" dir="2700000" algn="tl" rotWithShape="0">
              <a:prstClr val="black">
                <a:alpha val="40000"/>
              </a:prstClr>
            </a:outerShdw>
          </a:effectLst>
        </p:spPr>
      </p:pic>
      <p:sp>
        <p:nvSpPr>
          <p:cNvPr id="8" name="Rectangle: Rounded Corners 7">
            <a:extLst>
              <a:ext uri="{FF2B5EF4-FFF2-40B4-BE49-F238E27FC236}">
                <a16:creationId xmlns:a16="http://schemas.microsoft.com/office/drawing/2014/main" id="{751D277F-C7D4-4A4C-9365-D14BE92D98EA}"/>
              </a:ext>
            </a:extLst>
          </p:cNvPr>
          <p:cNvSpPr/>
          <p:nvPr/>
        </p:nvSpPr>
        <p:spPr>
          <a:xfrm>
            <a:off x="4499992" y="3801363"/>
            <a:ext cx="3604096" cy="1728192"/>
          </a:xfrm>
          <a:prstGeom prst="roundRect">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Try to use these words:</a:t>
            </a:r>
          </a:p>
          <a:p>
            <a:pPr algn="ctr"/>
            <a:r>
              <a:rPr lang="en-GB" dirty="0"/>
              <a:t>messaging, download, app, video, age restrictions, suitable, trusted adult </a:t>
            </a:r>
          </a:p>
        </p:txBody>
      </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Online Safety</a:t>
            </a:r>
          </a:p>
        </p:txBody>
      </p:sp>
      <p:pic>
        <p:nvPicPr>
          <p:cNvPr id="6" name="Talking Partners">
            <a:extLst>
              <a:ext uri="{FF2B5EF4-FFF2-40B4-BE49-F238E27FC236}">
                <a16:creationId xmlns:a16="http://schemas.microsoft.com/office/drawing/2014/main" id="{DA16EAAC-6AE7-46CE-A265-B6CB3B34B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341" y="549275"/>
            <a:ext cx="864000" cy="864000"/>
          </a:xfrm>
          <a:prstGeom prst="rect">
            <a:avLst/>
          </a:prstGeom>
        </p:spPr>
      </p:pic>
      <p:sp>
        <p:nvSpPr>
          <p:cNvPr id="10" name="Rectangle: Rounded Corners 9">
            <a:extLst>
              <a:ext uri="{FF2B5EF4-FFF2-40B4-BE49-F238E27FC236}">
                <a16:creationId xmlns:a16="http://schemas.microsoft.com/office/drawing/2014/main" id="{E81E3505-5ABE-4C7D-AB01-BE1D0480AAC0}"/>
              </a:ext>
            </a:extLst>
          </p:cNvPr>
          <p:cNvSpPr/>
          <p:nvPr/>
        </p:nvSpPr>
        <p:spPr>
          <a:xfrm>
            <a:off x="2699792" y="2137238"/>
            <a:ext cx="5688557" cy="10527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56000" rtlCol="0" anchor="ctr"/>
          <a:lstStyle/>
          <a:p>
            <a:pPr algn="ctr"/>
            <a:r>
              <a:rPr lang="en-GB" spc="-30" dirty="0">
                <a:solidFill>
                  <a:schemeClr val="tx1"/>
                </a:solidFill>
              </a:rPr>
              <a:t>Now, let’s listen to the story of how Len uses the Internet and look for ways we can help him to stay safe. </a:t>
            </a:r>
          </a:p>
        </p:txBody>
      </p:sp>
      <p:sp>
        <p:nvSpPr>
          <p:cNvPr id="11" name="Rectangle: Rounded Corners 10">
            <a:extLst>
              <a:ext uri="{FF2B5EF4-FFF2-40B4-BE49-F238E27FC236}">
                <a16:creationId xmlns:a16="http://schemas.microsoft.com/office/drawing/2014/main" id="{00190547-431E-4B61-AF2E-FA79F98D03C5}"/>
              </a:ext>
            </a:extLst>
          </p:cNvPr>
          <p:cNvSpPr/>
          <p:nvPr/>
        </p:nvSpPr>
        <p:spPr>
          <a:xfrm>
            <a:off x="2699791" y="3334048"/>
            <a:ext cx="5688556" cy="81941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Ins="864000" rtlCol="0" anchor="ctr"/>
          <a:lstStyle/>
          <a:p>
            <a:pPr algn="ctr"/>
            <a:r>
              <a:rPr lang="en-GB" spc="-30" dirty="0">
                <a:solidFill>
                  <a:schemeClr val="tx1"/>
                </a:solidFill>
              </a:rPr>
              <a:t>If you hear a risk, put your hands on your shoulders. </a:t>
            </a:r>
          </a:p>
        </p:txBody>
      </p:sp>
      <p:pic>
        <p:nvPicPr>
          <p:cNvPr id="8" name="Picture 7" descr="A picture containing room&#10;&#10;Description automatically generated">
            <a:extLst>
              <a:ext uri="{FF2B5EF4-FFF2-40B4-BE49-F238E27FC236}">
                <a16:creationId xmlns:a16="http://schemas.microsoft.com/office/drawing/2014/main" id="{C7E3B1B1-3229-4633-AA2A-0DFA3E895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008371"/>
            <a:ext cx="3672407" cy="4444965"/>
          </a:xfrm>
          <a:prstGeom prst="rect">
            <a:avLst/>
          </a:prstGeom>
        </p:spPr>
      </p:pic>
      <p:sp>
        <p:nvSpPr>
          <p:cNvPr id="9" name="TextBox 8">
            <a:extLst>
              <a:ext uri="{FF2B5EF4-FFF2-40B4-BE49-F238E27FC236}">
                <a16:creationId xmlns:a16="http://schemas.microsoft.com/office/drawing/2014/main" id="{28E08598-D417-45F4-B189-9A1A0E50D2EF}"/>
              </a:ext>
            </a:extLst>
          </p:cNvPr>
          <p:cNvSpPr txBox="1"/>
          <p:nvPr/>
        </p:nvSpPr>
        <p:spPr>
          <a:xfrm>
            <a:off x="755650" y="1475492"/>
            <a:ext cx="7632700" cy="369332"/>
          </a:xfrm>
          <a:prstGeom prst="rect">
            <a:avLst/>
          </a:prstGeom>
          <a:noFill/>
        </p:spPr>
        <p:txBody>
          <a:bodyPr wrap="square" rtlCol="0">
            <a:spAutoFit/>
          </a:bodyPr>
          <a:lstStyle/>
          <a:p>
            <a:pPr algn="ctr"/>
            <a:r>
              <a:rPr lang="en-GB" dirty="0"/>
              <a:t>What a lot we have learnt about staying safe online! </a:t>
            </a:r>
          </a:p>
        </p:txBody>
      </p:sp>
      <p:pic>
        <p:nvPicPr>
          <p:cNvPr id="4" name="Picture 3" descr="A picture containing drawing, window&#10;&#10;Description automatically generated">
            <a:extLst>
              <a:ext uri="{FF2B5EF4-FFF2-40B4-BE49-F238E27FC236}">
                <a16:creationId xmlns:a16="http://schemas.microsoft.com/office/drawing/2014/main" id="{2AC90000-26AB-424A-B6A6-F39C2DE13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08" y="2276872"/>
            <a:ext cx="1080148" cy="3802846"/>
          </a:xfrm>
          <a:prstGeom prst="rect">
            <a:avLst/>
          </a:prstGeom>
        </p:spPr>
      </p:pic>
      <p:sp>
        <p:nvSpPr>
          <p:cNvPr id="12" name="Rectangle: Rounded Corners 11">
            <a:extLst>
              <a:ext uri="{FF2B5EF4-FFF2-40B4-BE49-F238E27FC236}">
                <a16:creationId xmlns:a16="http://schemas.microsoft.com/office/drawing/2014/main" id="{9F9455E2-774B-4B7C-816D-0136EDA013B6}"/>
              </a:ext>
            </a:extLst>
          </p:cNvPr>
          <p:cNvSpPr/>
          <p:nvPr/>
        </p:nvSpPr>
        <p:spPr>
          <a:xfrm>
            <a:off x="3821929" y="4365104"/>
            <a:ext cx="3672407" cy="165571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so many ways the Internet can help us learn and have fun. Let’s remember our online safety rules to make sure we use it responsibly and safely. </a:t>
            </a:r>
          </a:p>
        </p:txBody>
      </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D2890D1-4867-4C0A-9C49-59E0E79E0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5" name="frame" descr="A picture containing text&#10;&#10;Description automatically generated">
            <a:extLst>
              <a:ext uri="{FF2B5EF4-FFF2-40B4-BE49-F238E27FC236}">
                <a16:creationId xmlns:a16="http://schemas.microsoft.com/office/drawing/2014/main" id="{22295751-B3A2-4649-A503-92EC0049E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4BCE7A4A-C74D-4891-86D3-3E40A69BA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27" y="1382820"/>
            <a:ext cx="2151433" cy="6465864"/>
          </a:xfrm>
          <a:prstGeom prst="rect">
            <a:avLst/>
          </a:prstGeom>
        </p:spPr>
      </p:pic>
      <p:pic>
        <p:nvPicPr>
          <p:cNvPr id="11" name="Picture 10" descr="A close up of a toy&#10;&#10;Description automatically generated">
            <a:extLst>
              <a:ext uri="{FF2B5EF4-FFF2-40B4-BE49-F238E27FC236}">
                <a16:creationId xmlns:a16="http://schemas.microsoft.com/office/drawing/2014/main" id="{E438564F-AD92-4B89-B47A-E2385016E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269" y="2852936"/>
            <a:ext cx="3613908" cy="5107728"/>
          </a:xfrm>
          <a:prstGeom prst="rect">
            <a:avLst/>
          </a:prstGeom>
        </p:spPr>
      </p:pic>
      <p:sp>
        <p:nvSpPr>
          <p:cNvPr id="12" name="Speech Bubble: Rectangle with Corners Rounded 11">
            <a:extLst>
              <a:ext uri="{FF2B5EF4-FFF2-40B4-BE49-F238E27FC236}">
                <a16:creationId xmlns:a16="http://schemas.microsoft.com/office/drawing/2014/main" id="{D42B3734-8F7E-4D12-940B-DACFEAEB1DDD}"/>
              </a:ext>
            </a:extLst>
          </p:cNvPr>
          <p:cNvSpPr/>
          <p:nvPr/>
        </p:nvSpPr>
        <p:spPr>
          <a:xfrm>
            <a:off x="2461079" y="1081433"/>
            <a:ext cx="2356899" cy="107367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the risks when we go online?</a:t>
            </a:r>
          </a:p>
        </p:txBody>
      </p:sp>
      <p:sp>
        <p:nvSpPr>
          <p:cNvPr id="13" name="Speech Bubble: Rectangle with Corners Rounded 12">
            <a:extLst>
              <a:ext uri="{FF2B5EF4-FFF2-40B4-BE49-F238E27FC236}">
                <a16:creationId xmlns:a16="http://schemas.microsoft.com/office/drawing/2014/main" id="{2384EE96-D10E-41D1-8438-BDB004045ACE}"/>
              </a:ext>
            </a:extLst>
          </p:cNvPr>
          <p:cNvSpPr/>
          <p:nvPr/>
        </p:nvSpPr>
        <p:spPr>
          <a:xfrm>
            <a:off x="3768732" y="2789975"/>
            <a:ext cx="2448272" cy="1073672"/>
          </a:xfrm>
          <a:prstGeom prst="wedgeRoundRectCallout">
            <a:avLst>
              <a:gd name="adj1" fmla="val 34406"/>
              <a:gd name="adj2" fmla="val 6300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can I do if I feel frightened?</a:t>
            </a:r>
          </a:p>
        </p:txBody>
      </p:sp>
    </p:spTree>
    <p:extLst>
      <p:ext uri="{BB962C8B-B14F-4D97-AF65-F5344CB8AC3E}">
        <p14:creationId xmlns:p14="http://schemas.microsoft.com/office/powerpoint/2010/main" val="14597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know how to stay safe online.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different ways we use the Internet.</a:t>
            </a:r>
          </a:p>
          <a:p>
            <a:r>
              <a:rPr lang="en-GB" dirty="0">
                <a:latin typeface="Twinkl" pitchFamily="50" charset="0"/>
              </a:rPr>
              <a:t>I can describe some of the risks of going online.</a:t>
            </a:r>
          </a:p>
          <a:p>
            <a:r>
              <a:rPr lang="en-GB" dirty="0">
                <a:latin typeface="Twinkl" pitchFamily="50" charset="0"/>
              </a:rPr>
              <a:t>I can tell others about Internet safety rules and explain how they help us to stay safe online.</a:t>
            </a:r>
          </a:p>
          <a:p>
            <a:r>
              <a:rPr lang="en-GB" dirty="0">
                <a:latin typeface="Twinkl" pitchFamily="50" charset="0"/>
              </a:rPr>
              <a:t>I know how to get help if anything online worries or frightens me. </a:t>
            </a:r>
          </a:p>
        </p:txBody>
      </p:sp>
    </p:spTree>
    <p:extLst>
      <p:ext uri="{BB962C8B-B14F-4D97-AF65-F5344CB8AC3E}">
        <p14:creationId xmlns:p14="http://schemas.microsoft.com/office/powerpoint/2010/main" val="14158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2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explain why we keep personal information private.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understand what personal information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to keep personal information private online.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discuss why it is important to do this. </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203685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3645373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948396D9-1FE8-43DC-939A-101205E2C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7" name="frame" descr="A picture containing text&#10;&#10;Description automatically generated">
            <a:extLst>
              <a:ext uri="{FF2B5EF4-FFF2-40B4-BE49-F238E27FC236}">
                <a16:creationId xmlns:a16="http://schemas.microsoft.com/office/drawing/2014/main" id="{4FEACB2A-3AB0-4091-9D5A-F8754DE15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2819E6B7-7D98-40DF-AC7F-B40AEA842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077205"/>
            <a:ext cx="2117641" cy="545625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EEFCF7E-CA0B-4798-8957-1C69E3281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70" y="2348880"/>
            <a:ext cx="1779022" cy="5085184"/>
          </a:xfrm>
          <a:prstGeom prst="rect">
            <a:avLst/>
          </a:prstGeom>
        </p:spPr>
      </p:pic>
      <p:sp>
        <p:nvSpPr>
          <p:cNvPr id="12" name="Speech Bubble: Rectangle with Corners Rounded 11">
            <a:extLst>
              <a:ext uri="{FF2B5EF4-FFF2-40B4-BE49-F238E27FC236}">
                <a16:creationId xmlns:a16="http://schemas.microsoft.com/office/drawing/2014/main" id="{0F884F77-69AB-4308-AFCD-097B3C5C9DD2}"/>
              </a:ext>
            </a:extLst>
          </p:cNvPr>
          <p:cNvSpPr/>
          <p:nvPr/>
        </p:nvSpPr>
        <p:spPr>
          <a:xfrm>
            <a:off x="2648480" y="1543700"/>
            <a:ext cx="2356899" cy="107367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is personal information?</a:t>
            </a:r>
          </a:p>
        </p:txBody>
      </p:sp>
      <p:sp>
        <p:nvSpPr>
          <p:cNvPr id="13" name="Speech Bubble: Rectangle with Corners Rounded 12">
            <a:extLst>
              <a:ext uri="{FF2B5EF4-FFF2-40B4-BE49-F238E27FC236}">
                <a16:creationId xmlns:a16="http://schemas.microsoft.com/office/drawing/2014/main" id="{65A24C66-55EA-46D9-9BE1-FD59A81F9611}"/>
              </a:ext>
            </a:extLst>
          </p:cNvPr>
          <p:cNvSpPr/>
          <p:nvPr/>
        </p:nvSpPr>
        <p:spPr>
          <a:xfrm>
            <a:off x="3563888" y="3166957"/>
            <a:ext cx="2448272" cy="1073672"/>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can we stay safe online?</a:t>
            </a:r>
          </a:p>
        </p:txBody>
      </p:sp>
    </p:spTree>
    <p:extLst>
      <p:ext uri="{BB962C8B-B14F-4D97-AF65-F5344CB8AC3E}">
        <p14:creationId xmlns:p14="http://schemas.microsoft.com/office/powerpoint/2010/main" val="42168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know how to stay safe online.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different ways we use the Internet.</a:t>
            </a:r>
          </a:p>
          <a:p>
            <a:r>
              <a:rPr lang="en-GB" dirty="0">
                <a:latin typeface="Twinkl" pitchFamily="50" charset="0"/>
              </a:rPr>
              <a:t>I can describe some of the risks of going online.</a:t>
            </a:r>
          </a:p>
          <a:p>
            <a:r>
              <a:rPr lang="en-GB" dirty="0">
                <a:latin typeface="Twinkl" pitchFamily="50" charset="0"/>
              </a:rPr>
              <a:t>I can tell others about Internet safety rules and explain how they help us to stay safe online.</a:t>
            </a:r>
          </a:p>
          <a:p>
            <a:r>
              <a:rPr lang="en-GB" dirty="0">
                <a:latin typeface="Twinkl" pitchFamily="50" charset="0"/>
              </a:rPr>
              <a:t>I know how to get help if anything online worries or frightens me. </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2087579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Odd One Out</a:t>
            </a:r>
          </a:p>
        </p:txBody>
      </p:sp>
      <p:pic>
        <p:nvPicPr>
          <p:cNvPr id="4" name="Group Work">
            <a:extLst>
              <a:ext uri="{FF2B5EF4-FFF2-40B4-BE49-F238E27FC236}">
                <a16:creationId xmlns:a16="http://schemas.microsoft.com/office/drawing/2014/main" id="{6ABBC85C-E5EC-4D6F-883C-4CC164FC5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0" name="Rectangle: Rounded Corners 9">
            <a:extLst>
              <a:ext uri="{FF2B5EF4-FFF2-40B4-BE49-F238E27FC236}">
                <a16:creationId xmlns:a16="http://schemas.microsoft.com/office/drawing/2014/main" id="{36BD90AE-D2C3-42E6-830E-CE954549BCDD}"/>
              </a:ext>
            </a:extLst>
          </p:cNvPr>
          <p:cNvSpPr/>
          <p:nvPr/>
        </p:nvSpPr>
        <p:spPr>
          <a:xfrm>
            <a:off x="755650" y="2348880"/>
            <a:ext cx="4536430" cy="102918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7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Read the information on each card carefully, as a group, and think about what type of information it is. </a:t>
            </a:r>
          </a:p>
        </p:txBody>
      </p:sp>
      <p:sp>
        <p:nvSpPr>
          <p:cNvPr id="12" name="Rectangle: Rounded Corners 11">
            <a:extLst>
              <a:ext uri="{FF2B5EF4-FFF2-40B4-BE49-F238E27FC236}">
                <a16:creationId xmlns:a16="http://schemas.microsoft.com/office/drawing/2014/main" id="{EFF4B849-744F-4EFE-97C8-BCAAAA9C8EBE}"/>
              </a:ext>
            </a:extLst>
          </p:cNvPr>
          <p:cNvSpPr/>
          <p:nvPr/>
        </p:nvSpPr>
        <p:spPr>
          <a:xfrm>
            <a:off x="755650" y="3501008"/>
            <a:ext cx="4536430" cy="68341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One card is the odd one out, can you spot it?</a:t>
            </a:r>
          </a:p>
        </p:txBody>
      </p:sp>
      <p:sp>
        <p:nvSpPr>
          <p:cNvPr id="11" name="Rectangle: Rounded Corners 10">
            <a:extLst>
              <a:ext uri="{FF2B5EF4-FFF2-40B4-BE49-F238E27FC236}">
                <a16:creationId xmlns:a16="http://schemas.microsoft.com/office/drawing/2014/main" id="{68114021-1918-4FC2-B65C-F877D5FD25F8}"/>
              </a:ext>
            </a:extLst>
          </p:cNvPr>
          <p:cNvSpPr/>
          <p:nvPr/>
        </p:nvSpPr>
        <p:spPr>
          <a:xfrm>
            <a:off x="755650" y="4437111"/>
            <a:ext cx="4536430" cy="1655713"/>
          </a:xfrm>
          <a:prstGeom prst="roundRect">
            <a:avLst>
              <a:gd name="adj" fmla="val 80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Can you explain which card was the odd one out?</a:t>
            </a:r>
          </a:p>
        </p:txBody>
      </p:sp>
      <p:sp>
        <p:nvSpPr>
          <p:cNvPr id="16" name="Rectangle: Rounded Corners 15">
            <a:extLst>
              <a:ext uri="{FF2B5EF4-FFF2-40B4-BE49-F238E27FC236}">
                <a16:creationId xmlns:a16="http://schemas.microsoft.com/office/drawing/2014/main" id="{8A36F540-1874-4642-84CB-356EBE26CD50}"/>
              </a:ext>
            </a:extLst>
          </p:cNvPr>
          <p:cNvSpPr/>
          <p:nvPr/>
        </p:nvSpPr>
        <p:spPr>
          <a:xfrm>
            <a:off x="755650" y="4414301"/>
            <a:ext cx="4536430" cy="1655713"/>
          </a:xfrm>
          <a:prstGeom prst="roundRect">
            <a:avLst>
              <a:gd name="adj" fmla="val 80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6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The shopping list was the odd one out because it did not contain personal information.</a:t>
            </a:r>
          </a:p>
        </p:txBody>
      </p:sp>
      <p:pic>
        <p:nvPicPr>
          <p:cNvPr id="6" name="Picture 5" descr="Graphical user interface&#10;&#10;Description automatically generated">
            <a:extLst>
              <a:ext uri="{FF2B5EF4-FFF2-40B4-BE49-F238E27FC236}">
                <a16:creationId xmlns:a16="http://schemas.microsoft.com/office/drawing/2014/main" id="{48DE49EC-7166-4952-BE3B-92FB36A71B97}"/>
              </a:ext>
            </a:extLst>
          </p:cNvPr>
          <p:cNvPicPr>
            <a:picLocks noChangeAspect="1"/>
          </p:cNvPicPr>
          <p:nvPr/>
        </p:nvPicPr>
        <p:blipFill rotWithShape="1">
          <a:blip r:embed="rId3">
            <a:extLst>
              <a:ext uri="{28A0092B-C50C-407E-A947-70E740481C1C}">
                <a14:useLocalDpi xmlns:a14="http://schemas.microsoft.com/office/drawing/2010/main" val="0"/>
              </a:ext>
            </a:extLst>
          </a:blip>
          <a:srcRect r="50787" b="51114"/>
          <a:stretch/>
        </p:blipFill>
        <p:spPr>
          <a:xfrm>
            <a:off x="4716016" y="1469730"/>
            <a:ext cx="3419974" cy="2402008"/>
          </a:xfrm>
          <a:prstGeom prst="rect">
            <a:avLst/>
          </a:prstGeom>
          <a:effectLst>
            <a:outerShdw blurRad="50800" dist="38100" dir="2700000" algn="tl" rotWithShape="0">
              <a:prstClr val="black">
                <a:alpha val="40000"/>
              </a:prstClr>
            </a:outerShdw>
          </a:effectLst>
        </p:spPr>
      </p:pic>
      <p:pic>
        <p:nvPicPr>
          <p:cNvPr id="7" name="Picture 6" descr="Graphical user interface&#10;&#10;Description automatically generated">
            <a:extLst>
              <a:ext uri="{FF2B5EF4-FFF2-40B4-BE49-F238E27FC236}">
                <a16:creationId xmlns:a16="http://schemas.microsoft.com/office/drawing/2014/main" id="{756A399D-905B-4FEC-ADA8-6CBBC1597D94}"/>
              </a:ext>
            </a:extLst>
          </p:cNvPr>
          <p:cNvPicPr>
            <a:picLocks noChangeAspect="1"/>
          </p:cNvPicPr>
          <p:nvPr/>
        </p:nvPicPr>
        <p:blipFill rotWithShape="1">
          <a:blip r:embed="rId3">
            <a:extLst>
              <a:ext uri="{28A0092B-C50C-407E-A947-70E740481C1C}">
                <a14:useLocalDpi xmlns:a14="http://schemas.microsoft.com/office/drawing/2010/main" val="0"/>
              </a:ext>
            </a:extLst>
          </a:blip>
          <a:srcRect t="51308" r="50787" b="-194"/>
          <a:stretch/>
        </p:blipFill>
        <p:spPr>
          <a:xfrm>
            <a:off x="5148064" y="2464036"/>
            <a:ext cx="3419974" cy="2402008"/>
          </a:xfrm>
          <a:prstGeom prst="rect">
            <a:avLst/>
          </a:prstGeom>
          <a:effectLst>
            <a:outerShdw blurRad="50800" dist="38100" dir="2700000" algn="tl" rotWithShape="0">
              <a:prstClr val="black">
                <a:alpha val="40000"/>
              </a:prstClr>
            </a:outerShdw>
          </a:effectLst>
        </p:spPr>
      </p:pic>
      <p:pic>
        <p:nvPicPr>
          <p:cNvPr id="8" name="Picture 7" descr="Graphical user interface&#10;&#10;Description automatically generated">
            <a:extLst>
              <a:ext uri="{FF2B5EF4-FFF2-40B4-BE49-F238E27FC236}">
                <a16:creationId xmlns:a16="http://schemas.microsoft.com/office/drawing/2014/main" id="{6EBC0C5D-3973-4D84-B49C-F59EDBCFE0B7}"/>
              </a:ext>
            </a:extLst>
          </p:cNvPr>
          <p:cNvPicPr>
            <a:picLocks noChangeAspect="1"/>
          </p:cNvPicPr>
          <p:nvPr/>
        </p:nvPicPr>
        <p:blipFill rotWithShape="1">
          <a:blip r:embed="rId3">
            <a:extLst>
              <a:ext uri="{28A0092B-C50C-407E-A947-70E740481C1C}">
                <a14:useLocalDpi xmlns:a14="http://schemas.microsoft.com/office/drawing/2010/main" val="0"/>
              </a:ext>
            </a:extLst>
          </a:blip>
          <a:srcRect l="50381" t="51308" r="406" b="-194"/>
          <a:stretch/>
        </p:blipFill>
        <p:spPr>
          <a:xfrm>
            <a:off x="4666005" y="3883078"/>
            <a:ext cx="3419974" cy="240200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7390796-CA35-455F-956D-5679758DA878}"/>
              </a:ext>
            </a:extLst>
          </p:cNvPr>
          <p:cNvSpPr txBox="1"/>
          <p:nvPr/>
        </p:nvSpPr>
        <p:spPr>
          <a:xfrm>
            <a:off x="755650" y="1556792"/>
            <a:ext cx="3816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In your groups, you will be given a set of </a:t>
            </a:r>
            <a:r>
              <a:rPr kumimoji="0" lang="en-GB" sz="1800" b="1" i="0" u="none" strike="noStrike" kern="1200" cap="none" spc="0" normalizeH="0" baseline="0" noProof="0" dirty="0">
                <a:ln>
                  <a:noFill/>
                </a:ln>
                <a:solidFill>
                  <a:srgbClr val="1C1C1C"/>
                </a:solidFill>
                <a:effectLst/>
                <a:uLnTx/>
                <a:uFillTx/>
                <a:latin typeface="Twinkl"/>
                <a:ea typeface="+mn-ea"/>
                <a:cs typeface="+mn-cs"/>
              </a:rPr>
              <a:t>Odd One Out Cards</a:t>
            </a:r>
            <a:r>
              <a:rPr kumimoji="0" lang="en-GB" sz="1800" b="0" i="0" u="none" strike="noStrike" kern="1200" cap="none" spc="0" normalizeH="0" baseline="0" noProof="0" dirty="0">
                <a:ln>
                  <a:noFill/>
                </a:ln>
                <a:solidFill>
                  <a:srgbClr val="1C1C1C"/>
                </a:solidFill>
                <a:effectLst/>
                <a:uLnTx/>
                <a:uFillTx/>
                <a:latin typeface="Twinkl"/>
                <a:ea typeface="+mn-ea"/>
                <a:cs typeface="+mn-cs"/>
              </a:rPr>
              <a:t>.</a:t>
            </a:r>
          </a:p>
        </p:txBody>
      </p:sp>
      <p:pic>
        <p:nvPicPr>
          <p:cNvPr id="15" name="Picture 14">
            <a:extLst>
              <a:ext uri="{FF2B5EF4-FFF2-40B4-BE49-F238E27FC236}">
                <a16:creationId xmlns:a16="http://schemas.microsoft.com/office/drawing/2014/main" id="{B3E36C16-7377-4CB6-8BCE-DB6BED19C786}"/>
              </a:ext>
            </a:extLst>
          </p:cNvPr>
          <p:cNvPicPr>
            <a:picLocks noChangeAspect="1"/>
          </p:cNvPicPr>
          <p:nvPr/>
        </p:nvPicPr>
        <p:blipFill rotWithShape="1">
          <a:blip r:embed="rId4">
            <a:extLst>
              <a:ext uri="{28A0092B-C50C-407E-A947-70E740481C1C}">
                <a14:useLocalDpi xmlns:a14="http://schemas.microsoft.com/office/drawing/2010/main" val="0"/>
              </a:ext>
            </a:extLst>
          </a:blip>
          <a:srcRect l="50619" t="819" r="658" b="51164"/>
          <a:stretch/>
        </p:blipFill>
        <p:spPr>
          <a:xfrm>
            <a:off x="4747220" y="2490341"/>
            <a:ext cx="3724448" cy="25948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616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6"/>
                                        </p:tgtEl>
                                      </p:cBhvr>
                                    </p:animEffect>
                                    <p:anim calcmode="lin" valueType="num">
                                      <p:cBhvr>
                                        <p:cTn id="45" dur="1000"/>
                                        <p:tgtEl>
                                          <p:spTgt spid="6"/>
                                        </p:tgtEl>
                                        <p:attrNameLst>
                                          <p:attrName>ppt_x</p:attrName>
                                        </p:attrNameLst>
                                      </p:cBhvr>
                                      <p:tavLst>
                                        <p:tav tm="0">
                                          <p:val>
                                            <p:strVal val="ppt_x"/>
                                          </p:val>
                                        </p:tav>
                                        <p:tav tm="100000">
                                          <p:val>
                                            <p:strVal val="ppt_x"/>
                                          </p:val>
                                        </p:tav>
                                      </p:tavLst>
                                    </p:anim>
                                    <p:anim calcmode="lin" valueType="num">
                                      <p:cBhvr>
                                        <p:cTn id="46" dur="1000"/>
                                        <p:tgtEl>
                                          <p:spTgt spid="6"/>
                                        </p:tgtEl>
                                        <p:attrNameLst>
                                          <p:attrName>ppt_y</p:attrName>
                                        </p:attrNameLst>
                                      </p:cBhvr>
                                      <p:tavLst>
                                        <p:tav tm="0">
                                          <p:val>
                                            <p:strVal val="ppt_y"/>
                                          </p:val>
                                        </p:tav>
                                        <p:tav tm="100000">
                                          <p:val>
                                            <p:strVal val="ppt_y-.1"/>
                                          </p:val>
                                        </p:tav>
                                      </p:tavLst>
                                    </p:anim>
                                    <p:set>
                                      <p:cBhvr>
                                        <p:cTn id="47" dur="1" fill="hold">
                                          <p:stCondLst>
                                            <p:cond delay="999"/>
                                          </p:stCondLst>
                                        </p:cTn>
                                        <p:tgtEl>
                                          <p:spTgt spid="6"/>
                                        </p:tgtEl>
                                        <p:attrNameLst>
                                          <p:attrName>style.visibility</p:attrName>
                                        </p:attrNameLst>
                                      </p:cBhvr>
                                      <p:to>
                                        <p:strVal val="hidden"/>
                                      </p:to>
                                    </p:set>
                                  </p:childTnLst>
                                </p:cTn>
                              </p:par>
                              <p:par>
                                <p:cTn id="48" presetID="47"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par>
                                <p:cTn id="53" presetID="47" presetClass="exit" presetSubtype="0" fill="hold" nodeType="withEffect">
                                  <p:stCondLst>
                                    <p:cond delay="0"/>
                                  </p:stCondLst>
                                  <p:childTnLst>
                                    <p:animEffect transition="out" filter="fade">
                                      <p:cBhvr>
                                        <p:cTn id="54" dur="1000"/>
                                        <p:tgtEl>
                                          <p:spTgt spid="8"/>
                                        </p:tgtEl>
                                      </p:cBhvr>
                                    </p:animEffect>
                                    <p:anim calcmode="lin" valueType="num">
                                      <p:cBhvr>
                                        <p:cTn id="55" dur="1000"/>
                                        <p:tgtEl>
                                          <p:spTgt spid="8"/>
                                        </p:tgtEl>
                                        <p:attrNameLst>
                                          <p:attrName>ppt_x</p:attrName>
                                        </p:attrNameLst>
                                      </p:cBhvr>
                                      <p:tavLst>
                                        <p:tav tm="0">
                                          <p:val>
                                            <p:strVal val="ppt_x"/>
                                          </p:val>
                                        </p:tav>
                                        <p:tav tm="100000">
                                          <p:val>
                                            <p:strVal val="ppt_x"/>
                                          </p:val>
                                        </p:tav>
                                      </p:tavLst>
                                    </p:anim>
                                    <p:anim calcmode="lin" valueType="num">
                                      <p:cBhvr>
                                        <p:cTn id="56" dur="1000"/>
                                        <p:tgtEl>
                                          <p:spTgt spid="8"/>
                                        </p:tgtEl>
                                        <p:attrNameLst>
                                          <p:attrName>ppt_y</p:attrName>
                                        </p:attrNameLst>
                                      </p:cBhvr>
                                      <p:tavLst>
                                        <p:tav tm="0">
                                          <p:val>
                                            <p:strVal val="ppt_y"/>
                                          </p:val>
                                        </p:tav>
                                        <p:tav tm="100000">
                                          <p:val>
                                            <p:strVal val="ppt_y-.1"/>
                                          </p:val>
                                        </p:tav>
                                      </p:tavLst>
                                    </p:anim>
                                    <p:set>
                                      <p:cBhvr>
                                        <p:cTn id="57" dur="1" fill="hold">
                                          <p:stCondLst>
                                            <p:cond delay="999"/>
                                          </p:stCondLst>
                                        </p:cTn>
                                        <p:tgtEl>
                                          <p:spTgt spid="8"/>
                                        </p:tgtEl>
                                        <p:attrNameLst>
                                          <p:attrName>style.visibility</p:attrName>
                                        </p:attrNameLst>
                                      </p:cBhvr>
                                      <p:to>
                                        <p:strVal val="hidden"/>
                                      </p:to>
                                    </p:set>
                                  </p:childTnLst>
                                </p:cTn>
                              </p:par>
                            </p:childTnLst>
                          </p:cTn>
                        </p:par>
                        <p:par>
                          <p:cTn id="58" fill="hold">
                            <p:stCondLst>
                              <p:cond delay="1000"/>
                            </p:stCondLst>
                            <p:childTnLst>
                              <p:par>
                                <p:cTn id="59" presetID="3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 calcmode="lin" valueType="num">
                                      <p:cBhvr>
                                        <p:cTn id="63" dur="1000" fill="hold"/>
                                        <p:tgtEl>
                                          <p:spTgt spid="15"/>
                                        </p:tgtEl>
                                        <p:attrNameLst>
                                          <p:attrName>style.rotation</p:attrName>
                                        </p:attrNameLst>
                                      </p:cBhvr>
                                      <p:tavLst>
                                        <p:tav tm="0">
                                          <p:val>
                                            <p:fltVal val="90"/>
                                          </p:val>
                                        </p:tav>
                                        <p:tav tm="100000">
                                          <p:val>
                                            <p:fltVal val="0"/>
                                          </p:val>
                                        </p:tav>
                                      </p:tavLst>
                                    </p:anim>
                                    <p:animEffect transition="in" filter="fade">
                                      <p:cBhvr>
                                        <p:cTn id="64" dur="1000"/>
                                        <p:tgtEl>
                                          <p:spTgt spid="15"/>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6"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2369429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pic>
        <p:nvPicPr>
          <p:cNvPr id="4" name="Whole Class">
            <a:extLst>
              <a:ext uri="{FF2B5EF4-FFF2-40B4-BE49-F238E27FC236}">
                <a16:creationId xmlns:a16="http://schemas.microsoft.com/office/drawing/2014/main" id="{91970A56-5360-4D8F-BD0A-5EE0E4942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CD95A51D-1057-4248-A524-55C6371BF17C}"/>
              </a:ext>
            </a:extLst>
          </p:cNvPr>
          <p:cNvPicPr>
            <a:picLocks noChangeAspect="1"/>
          </p:cNvPicPr>
          <p:nvPr/>
        </p:nvPicPr>
        <p:blipFill rotWithShape="1">
          <a:blip r:embed="rId3">
            <a:extLst>
              <a:ext uri="{28A0092B-C50C-407E-A947-70E740481C1C}">
                <a14:useLocalDpi xmlns:a14="http://schemas.microsoft.com/office/drawing/2010/main" val="0"/>
              </a:ext>
            </a:extLst>
          </a:blip>
          <a:srcRect r="50787" b="51114"/>
          <a:stretch/>
        </p:blipFill>
        <p:spPr>
          <a:xfrm>
            <a:off x="686578" y="2492896"/>
            <a:ext cx="2460596" cy="1728192"/>
          </a:xfrm>
          <a:prstGeom prst="rect">
            <a:avLst/>
          </a:prstGeom>
          <a:effectLst>
            <a:outerShdw blurRad="50800" dist="38100" dir="2700000" algn="tl" rotWithShape="0">
              <a:prstClr val="black">
                <a:alpha val="40000"/>
              </a:prstClr>
            </a:outerShdw>
          </a:effectLst>
        </p:spPr>
      </p:pic>
      <p:pic>
        <p:nvPicPr>
          <p:cNvPr id="6" name="Picture 5" descr="Graphical user interface&#10;&#10;Description automatically generated">
            <a:extLst>
              <a:ext uri="{FF2B5EF4-FFF2-40B4-BE49-F238E27FC236}">
                <a16:creationId xmlns:a16="http://schemas.microsoft.com/office/drawing/2014/main" id="{2B2D9B27-D630-4008-B4AE-FDBAE2F1846E}"/>
              </a:ext>
            </a:extLst>
          </p:cNvPr>
          <p:cNvPicPr>
            <a:picLocks noChangeAspect="1"/>
          </p:cNvPicPr>
          <p:nvPr/>
        </p:nvPicPr>
        <p:blipFill rotWithShape="1">
          <a:blip r:embed="rId3">
            <a:extLst>
              <a:ext uri="{28A0092B-C50C-407E-A947-70E740481C1C}">
                <a14:useLocalDpi xmlns:a14="http://schemas.microsoft.com/office/drawing/2010/main" val="0"/>
              </a:ext>
            </a:extLst>
          </a:blip>
          <a:srcRect t="51308" r="50787" b="-194"/>
          <a:stretch/>
        </p:blipFill>
        <p:spPr>
          <a:xfrm>
            <a:off x="3341702" y="2492896"/>
            <a:ext cx="2460596" cy="1728192"/>
          </a:xfrm>
          <a:prstGeom prst="rect">
            <a:avLst/>
          </a:prstGeom>
          <a:effectLst>
            <a:outerShdw blurRad="50800" dist="38100" dir="2700000" algn="tl" rotWithShape="0">
              <a:prstClr val="black">
                <a:alpha val="40000"/>
              </a:prstClr>
            </a:outerShdw>
          </a:effectLst>
        </p:spPr>
      </p:pic>
      <p:pic>
        <p:nvPicPr>
          <p:cNvPr id="7" name="Picture 6" descr="Graphical user interface&#10;&#10;Description automatically generated">
            <a:extLst>
              <a:ext uri="{FF2B5EF4-FFF2-40B4-BE49-F238E27FC236}">
                <a16:creationId xmlns:a16="http://schemas.microsoft.com/office/drawing/2014/main" id="{BC276727-B2E8-4EED-8986-C4CDADDEE4A3}"/>
              </a:ext>
            </a:extLst>
          </p:cNvPr>
          <p:cNvPicPr>
            <a:picLocks noChangeAspect="1"/>
          </p:cNvPicPr>
          <p:nvPr/>
        </p:nvPicPr>
        <p:blipFill rotWithShape="1">
          <a:blip r:embed="rId3">
            <a:extLst>
              <a:ext uri="{28A0092B-C50C-407E-A947-70E740481C1C}">
                <a14:useLocalDpi xmlns:a14="http://schemas.microsoft.com/office/drawing/2010/main" val="0"/>
              </a:ext>
            </a:extLst>
          </a:blip>
          <a:srcRect l="50381" t="51308" r="406" b="-194"/>
          <a:stretch/>
        </p:blipFill>
        <p:spPr>
          <a:xfrm>
            <a:off x="5996826" y="2492896"/>
            <a:ext cx="2460596" cy="172819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953CB08-265E-4A5C-8F71-9C393B55F5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821" t="160" b="50981"/>
          <a:stretch/>
        </p:blipFill>
        <p:spPr>
          <a:xfrm>
            <a:off x="2044722" y="4434061"/>
            <a:ext cx="2460596" cy="172819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A1C361A-9AA1-4E3C-B509-6B1E01F3AA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9" r="50521" b="50880"/>
          <a:stretch/>
        </p:blipFill>
        <p:spPr>
          <a:xfrm>
            <a:off x="4644008" y="4434061"/>
            <a:ext cx="2480521" cy="1728192"/>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5CB8648-96CE-44B1-AE4F-7E80A6176238}"/>
              </a:ext>
            </a:extLst>
          </p:cNvPr>
          <p:cNvSpPr txBox="1"/>
          <p:nvPr/>
        </p:nvSpPr>
        <p:spPr>
          <a:xfrm>
            <a:off x="755650" y="1556792"/>
            <a:ext cx="7632700" cy="6480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looked at cards with lots of personal information on. Can you explain what type of information is on the different cards?</a:t>
            </a:r>
          </a:p>
        </p:txBody>
      </p:sp>
      <p:sp>
        <p:nvSpPr>
          <p:cNvPr id="11" name="Rectangle: Rounded Corners 10">
            <a:extLst>
              <a:ext uri="{FF2B5EF4-FFF2-40B4-BE49-F238E27FC236}">
                <a16:creationId xmlns:a16="http://schemas.microsoft.com/office/drawing/2014/main" id="{1EE30410-B9D1-493A-88FF-A1E07D9EB348}"/>
              </a:ext>
            </a:extLst>
          </p:cNvPr>
          <p:cNvSpPr/>
          <p:nvPr/>
        </p:nvSpPr>
        <p:spPr>
          <a:xfrm>
            <a:off x="755650" y="2564904"/>
            <a:ext cx="7632700" cy="9278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All of these cards show examples of personal information. This is information that is about us. </a:t>
            </a:r>
          </a:p>
        </p:txBody>
      </p:sp>
      <p:sp>
        <p:nvSpPr>
          <p:cNvPr id="12" name="Rectangle: Rounded Corners 11">
            <a:extLst>
              <a:ext uri="{FF2B5EF4-FFF2-40B4-BE49-F238E27FC236}">
                <a16:creationId xmlns:a16="http://schemas.microsoft.com/office/drawing/2014/main" id="{A4856196-1735-4AF2-9D6F-9D8AD3667B02}"/>
              </a:ext>
            </a:extLst>
          </p:cNvPr>
          <p:cNvSpPr/>
          <p:nvPr/>
        </p:nvSpPr>
        <p:spPr>
          <a:xfrm>
            <a:off x="755650" y="3970122"/>
            <a:ext cx="7632700" cy="9278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think about what we can tell from the types of information we have read on the cards. </a:t>
            </a:r>
          </a:p>
        </p:txBody>
      </p:sp>
    </p:spTree>
    <p:extLst>
      <p:ext uri="{BB962C8B-B14F-4D97-AF65-F5344CB8AC3E}">
        <p14:creationId xmlns:p14="http://schemas.microsoft.com/office/powerpoint/2010/main" val="258201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5"/>
                                        </p:tgtEl>
                                      </p:cBhvr>
                                    </p:animEffect>
                                    <p:anim calcmode="lin" valueType="num">
                                      <p:cBhvr>
                                        <p:cTn id="42" dur="1000"/>
                                        <p:tgtEl>
                                          <p:spTgt spid="5"/>
                                        </p:tgtEl>
                                        <p:attrNameLst>
                                          <p:attrName>ppt_x</p:attrName>
                                        </p:attrNameLst>
                                      </p:cBhvr>
                                      <p:tavLst>
                                        <p:tav tm="0">
                                          <p:val>
                                            <p:strVal val="ppt_x"/>
                                          </p:val>
                                        </p:tav>
                                        <p:tav tm="100000">
                                          <p:val>
                                            <p:strVal val="ppt_x"/>
                                          </p:val>
                                        </p:tav>
                                      </p:tavLst>
                                    </p:anim>
                                    <p:anim calcmode="lin" valueType="num">
                                      <p:cBhvr>
                                        <p:cTn id="43" dur="1000"/>
                                        <p:tgtEl>
                                          <p:spTgt spid="5"/>
                                        </p:tgtEl>
                                        <p:attrNameLst>
                                          <p:attrName>ppt_y</p:attrName>
                                        </p:attrNameLst>
                                      </p:cBhvr>
                                      <p:tavLst>
                                        <p:tav tm="0">
                                          <p:val>
                                            <p:strVal val="ppt_y"/>
                                          </p:val>
                                        </p:tav>
                                        <p:tav tm="100000">
                                          <p:val>
                                            <p:strVal val="ppt_y-.1"/>
                                          </p:val>
                                        </p:tav>
                                      </p:tavLst>
                                    </p:anim>
                                    <p:set>
                                      <p:cBhvr>
                                        <p:cTn id="44" dur="1" fill="hold">
                                          <p:stCondLst>
                                            <p:cond delay="999"/>
                                          </p:stCondLst>
                                        </p:cTn>
                                        <p:tgtEl>
                                          <p:spTgt spid="5"/>
                                        </p:tgtEl>
                                        <p:attrNameLst>
                                          <p:attrName>style.visibility</p:attrName>
                                        </p:attrNameLst>
                                      </p:cBhvr>
                                      <p:to>
                                        <p:strVal val="hidden"/>
                                      </p:to>
                                    </p:set>
                                  </p:childTnLst>
                                </p:cTn>
                              </p:par>
                              <p:par>
                                <p:cTn id="45" presetID="47" presetClass="exit" presetSubtype="0" fill="hold" nodeType="withEffect">
                                  <p:stCondLst>
                                    <p:cond delay="0"/>
                                  </p:stCondLst>
                                  <p:childTnLst>
                                    <p:animEffect transition="out" filter="fade">
                                      <p:cBhvr>
                                        <p:cTn id="46" dur="1000"/>
                                        <p:tgtEl>
                                          <p:spTgt spid="6"/>
                                        </p:tgtEl>
                                      </p:cBhvr>
                                    </p:animEffect>
                                    <p:anim calcmode="lin" valueType="num">
                                      <p:cBhvr>
                                        <p:cTn id="47" dur="1000"/>
                                        <p:tgtEl>
                                          <p:spTgt spid="6"/>
                                        </p:tgtEl>
                                        <p:attrNameLst>
                                          <p:attrName>ppt_x</p:attrName>
                                        </p:attrNameLst>
                                      </p:cBhvr>
                                      <p:tavLst>
                                        <p:tav tm="0">
                                          <p:val>
                                            <p:strVal val="ppt_x"/>
                                          </p:val>
                                        </p:tav>
                                        <p:tav tm="100000">
                                          <p:val>
                                            <p:strVal val="ppt_x"/>
                                          </p:val>
                                        </p:tav>
                                      </p:tavLst>
                                    </p:anim>
                                    <p:anim calcmode="lin" valueType="num">
                                      <p:cBhvr>
                                        <p:cTn id="48" dur="1000"/>
                                        <p:tgtEl>
                                          <p:spTgt spid="6"/>
                                        </p:tgtEl>
                                        <p:attrNameLst>
                                          <p:attrName>ppt_y</p:attrName>
                                        </p:attrNameLst>
                                      </p:cBhvr>
                                      <p:tavLst>
                                        <p:tav tm="0">
                                          <p:val>
                                            <p:strVal val="ppt_y"/>
                                          </p:val>
                                        </p:tav>
                                        <p:tav tm="100000">
                                          <p:val>
                                            <p:strVal val="ppt_y-.1"/>
                                          </p:val>
                                        </p:tav>
                                      </p:tavLst>
                                    </p:anim>
                                    <p:set>
                                      <p:cBhvr>
                                        <p:cTn id="49" dur="1" fill="hold">
                                          <p:stCondLst>
                                            <p:cond delay="999"/>
                                          </p:stCondLst>
                                        </p:cTn>
                                        <p:tgtEl>
                                          <p:spTgt spid="6"/>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par>
                                <p:cTn id="55" presetID="47" presetClass="exit" presetSubtype="0" fill="hold"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par>
                                <p:cTn id="60" presetID="47" presetClass="exit" presetSubtype="0" fill="hold" nodeType="withEffect">
                                  <p:stCondLst>
                                    <p:cond delay="0"/>
                                  </p:stCondLst>
                                  <p:childTnLst>
                                    <p:animEffect transition="out" filter="fade">
                                      <p:cBhvr>
                                        <p:cTn id="61" dur="1000"/>
                                        <p:tgtEl>
                                          <p:spTgt spid="9"/>
                                        </p:tgtEl>
                                      </p:cBhvr>
                                    </p:animEffect>
                                    <p:anim calcmode="lin" valueType="num">
                                      <p:cBhvr>
                                        <p:cTn id="62" dur="1000"/>
                                        <p:tgtEl>
                                          <p:spTgt spid="9"/>
                                        </p:tgtEl>
                                        <p:attrNameLst>
                                          <p:attrName>ppt_x</p:attrName>
                                        </p:attrNameLst>
                                      </p:cBhvr>
                                      <p:tavLst>
                                        <p:tav tm="0">
                                          <p:val>
                                            <p:strVal val="ppt_x"/>
                                          </p:val>
                                        </p:tav>
                                        <p:tav tm="100000">
                                          <p:val>
                                            <p:strVal val="ppt_x"/>
                                          </p:val>
                                        </p:tav>
                                      </p:tavLst>
                                    </p:anim>
                                    <p:anim calcmode="lin" valueType="num">
                                      <p:cBhvr>
                                        <p:cTn id="63" dur="1000"/>
                                        <p:tgtEl>
                                          <p:spTgt spid="9"/>
                                        </p:tgtEl>
                                        <p:attrNameLst>
                                          <p:attrName>ppt_y</p:attrName>
                                        </p:attrNameLst>
                                      </p:cBhvr>
                                      <p:tavLst>
                                        <p:tav tm="0">
                                          <p:val>
                                            <p:strVal val="ppt_y"/>
                                          </p:val>
                                        </p:tav>
                                        <p:tav tm="100000">
                                          <p:val>
                                            <p:strVal val="ppt_y-.1"/>
                                          </p:val>
                                        </p:tav>
                                      </p:tavLst>
                                    </p:anim>
                                    <p:set>
                                      <p:cBhvr>
                                        <p:cTn id="64" dur="1" fill="hold">
                                          <p:stCondLst>
                                            <p:cond delay="999"/>
                                          </p:stCondLst>
                                        </p:cTn>
                                        <p:tgtEl>
                                          <p:spTgt spid="9"/>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pic>
        <p:nvPicPr>
          <p:cNvPr id="4" name="Whole Class">
            <a:extLst>
              <a:ext uri="{FF2B5EF4-FFF2-40B4-BE49-F238E27FC236}">
                <a16:creationId xmlns:a16="http://schemas.microsoft.com/office/drawing/2014/main" id="{91970A56-5360-4D8F-BD0A-5EE0E4942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2" name="Rectangle: Rounded Corners 11">
            <a:extLst>
              <a:ext uri="{FF2B5EF4-FFF2-40B4-BE49-F238E27FC236}">
                <a16:creationId xmlns:a16="http://schemas.microsoft.com/office/drawing/2014/main" id="{A4856196-1735-4AF2-9D6F-9D8AD3667B02}"/>
              </a:ext>
            </a:extLst>
          </p:cNvPr>
          <p:cNvSpPr/>
          <p:nvPr/>
        </p:nvSpPr>
        <p:spPr>
          <a:xfrm>
            <a:off x="755650" y="1700808"/>
            <a:ext cx="7632700" cy="2448272"/>
          </a:xfrm>
          <a:prstGeom prst="roundRect">
            <a:avLst>
              <a:gd name="adj" fmla="val 814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295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Personal information is the term used to describe any information that is about us. In the Odd One Out game, all the cards contain personal information apart from the shopping list. That’s because the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shopping list could have been for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anyone. All the other facts were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about a specific person.</a:t>
            </a:r>
          </a:p>
        </p:txBody>
      </p:sp>
      <p:sp>
        <p:nvSpPr>
          <p:cNvPr id="3" name="Rectangle: Rounded Corners 2">
            <a:extLst>
              <a:ext uri="{FF2B5EF4-FFF2-40B4-BE49-F238E27FC236}">
                <a16:creationId xmlns:a16="http://schemas.microsoft.com/office/drawing/2014/main" id="{D3A905D4-C4E0-4EF5-A47E-BD127BF42850}"/>
              </a:ext>
            </a:extLst>
          </p:cNvPr>
          <p:cNvSpPr/>
          <p:nvPr/>
        </p:nvSpPr>
        <p:spPr>
          <a:xfrm>
            <a:off x="755650" y="4797152"/>
            <a:ext cx="7632700" cy="93610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Now, let’s have a look at what we can tell from each type of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personal information.</a:t>
            </a:r>
          </a:p>
        </p:txBody>
      </p:sp>
      <p:pic>
        <p:nvPicPr>
          <p:cNvPr id="7" name="Picture 6">
            <a:extLst>
              <a:ext uri="{FF2B5EF4-FFF2-40B4-BE49-F238E27FC236}">
                <a16:creationId xmlns:a16="http://schemas.microsoft.com/office/drawing/2014/main" id="{C2EDA175-8ECA-43FD-A9C5-D7F1EB580D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19" t="819" r="658" b="51164"/>
          <a:stretch/>
        </p:blipFill>
        <p:spPr>
          <a:xfrm rot="847046">
            <a:off x="5271756" y="2035804"/>
            <a:ext cx="3155319" cy="21983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3995936" y="1844824"/>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does this show?</a:t>
            </a:r>
          </a:p>
        </p:txBody>
      </p:sp>
      <p:sp>
        <p:nvSpPr>
          <p:cNvPr id="11" name="Rectangle: Rounded Corners 10">
            <a:extLst>
              <a:ext uri="{FF2B5EF4-FFF2-40B4-BE49-F238E27FC236}">
                <a16:creationId xmlns:a16="http://schemas.microsoft.com/office/drawing/2014/main" id="{AEC675B6-D9A6-4FB0-9A7A-421D58103DB0}"/>
              </a:ext>
            </a:extLst>
          </p:cNvPr>
          <p:cNvSpPr/>
          <p:nvPr/>
        </p:nvSpPr>
        <p:spPr>
          <a:xfrm>
            <a:off x="4005060" y="2420888"/>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Who needs this information?</a:t>
            </a:r>
          </a:p>
        </p:txBody>
      </p:sp>
      <p:sp>
        <p:nvSpPr>
          <p:cNvPr id="14" name="Rectangle: Rounded Corners 13">
            <a:extLst>
              <a:ext uri="{FF2B5EF4-FFF2-40B4-BE49-F238E27FC236}">
                <a16:creationId xmlns:a16="http://schemas.microsoft.com/office/drawing/2014/main" id="{3B3E145D-51B2-4A70-8CE5-18385DBD4964}"/>
              </a:ext>
            </a:extLst>
          </p:cNvPr>
          <p:cNvSpPr/>
          <p:nvPr/>
        </p:nvSpPr>
        <p:spPr>
          <a:xfrm>
            <a:off x="4014184" y="2996952"/>
            <a:ext cx="4392414" cy="730432"/>
          </a:xfrm>
          <a:prstGeom prst="roundRect">
            <a:avLst>
              <a:gd name="adj" fmla="val 1797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shouldn't we share it with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people we don't know?</a:t>
            </a:r>
          </a:p>
        </p:txBody>
      </p:sp>
      <p:pic>
        <p:nvPicPr>
          <p:cNvPr id="7" name="Picture 6" descr="Graphical user interface&#10;&#10;Description automatically generated">
            <a:extLst>
              <a:ext uri="{FF2B5EF4-FFF2-40B4-BE49-F238E27FC236}">
                <a16:creationId xmlns:a16="http://schemas.microsoft.com/office/drawing/2014/main" id="{32CC4880-2BB5-4C75-82E2-51050F4325E5}"/>
              </a:ext>
            </a:extLst>
          </p:cNvPr>
          <p:cNvPicPr>
            <a:picLocks noChangeAspect="1"/>
          </p:cNvPicPr>
          <p:nvPr/>
        </p:nvPicPr>
        <p:blipFill rotWithShape="1">
          <a:blip r:embed="rId2">
            <a:extLst>
              <a:ext uri="{28A0092B-C50C-407E-A947-70E740481C1C}">
                <a14:useLocalDpi xmlns:a14="http://schemas.microsoft.com/office/drawing/2010/main" val="0"/>
              </a:ext>
            </a:extLst>
          </a:blip>
          <a:srcRect r="50787" b="51114"/>
          <a:stretch/>
        </p:blipFill>
        <p:spPr>
          <a:xfrm>
            <a:off x="1430192" y="1537906"/>
            <a:ext cx="6283615" cy="4413278"/>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350B29-28C1-4985-99E2-16AF3B3C97FD}"/>
              </a:ext>
            </a:extLst>
          </p:cNvPr>
          <p:cNvSpPr/>
          <p:nvPr/>
        </p:nvSpPr>
        <p:spPr>
          <a:xfrm>
            <a:off x="755650" y="4581128"/>
            <a:ext cx="7632700" cy="121873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address tells people where we live. Our friends and family will know it because they will visit us or might send us post. People we don’t know do not need to know where we live.</a:t>
            </a:r>
          </a:p>
        </p:txBody>
      </p:sp>
      <p:pic>
        <p:nvPicPr>
          <p:cNvPr id="8" name="Talking Partners">
            <a:extLst>
              <a:ext uri="{FF2B5EF4-FFF2-40B4-BE49-F238E27FC236}">
                <a16:creationId xmlns:a16="http://schemas.microsoft.com/office/drawing/2014/main" id="{AA402AA2-7623-4A75-9E5D-9211A5FA5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3952"/>
            <a:ext cx="864000" cy="864000"/>
          </a:xfrm>
          <a:prstGeom prst="rect">
            <a:avLst/>
          </a:prstGeom>
        </p:spPr>
      </p:pic>
    </p:spTree>
    <p:extLst>
      <p:ext uri="{BB962C8B-B14F-4D97-AF65-F5344CB8AC3E}">
        <p14:creationId xmlns:p14="http://schemas.microsoft.com/office/powerpoint/2010/main" val="347043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60000" y="60000"/>
                                    </p:animScale>
                                  </p:childTnLst>
                                </p:cTn>
                              </p:par>
                              <p:par>
                                <p:cTn id="15" presetID="42" presetClass="path" presetSubtype="0" accel="50000" decel="50000" fill="hold" nodeType="withEffect">
                                  <p:stCondLst>
                                    <p:cond delay="0"/>
                                  </p:stCondLst>
                                  <p:childTnLst>
                                    <p:animMotion origin="layout" path="M 0 -4.81481E-6 L -0.22049 -0.1405 " pathEditMode="relative" rAng="0" ptsTypes="AA">
                                      <p:cBhvr>
                                        <p:cTn id="16" dur="2000" fill="hold"/>
                                        <p:tgtEl>
                                          <p:spTgt spid="7"/>
                                        </p:tgtEl>
                                        <p:attrNameLst>
                                          <p:attrName>ppt_x</p:attrName>
                                          <p:attrName>ppt_y</p:attrName>
                                        </p:attrNameLst>
                                      </p:cBhvr>
                                      <p:rCtr x="-11024" y="-7037"/>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3995936" y="1844824"/>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does this show?</a:t>
            </a:r>
          </a:p>
        </p:txBody>
      </p:sp>
      <p:sp>
        <p:nvSpPr>
          <p:cNvPr id="11" name="Rectangle: Rounded Corners 10">
            <a:extLst>
              <a:ext uri="{FF2B5EF4-FFF2-40B4-BE49-F238E27FC236}">
                <a16:creationId xmlns:a16="http://schemas.microsoft.com/office/drawing/2014/main" id="{AEC675B6-D9A6-4FB0-9A7A-421D58103DB0}"/>
              </a:ext>
            </a:extLst>
          </p:cNvPr>
          <p:cNvSpPr/>
          <p:nvPr/>
        </p:nvSpPr>
        <p:spPr>
          <a:xfrm>
            <a:off x="4005060" y="2420888"/>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Who needs this information?</a:t>
            </a:r>
          </a:p>
        </p:txBody>
      </p:sp>
      <p:sp>
        <p:nvSpPr>
          <p:cNvPr id="14" name="Rectangle: Rounded Corners 13">
            <a:extLst>
              <a:ext uri="{FF2B5EF4-FFF2-40B4-BE49-F238E27FC236}">
                <a16:creationId xmlns:a16="http://schemas.microsoft.com/office/drawing/2014/main" id="{3B3E145D-51B2-4A70-8CE5-18385DBD4964}"/>
              </a:ext>
            </a:extLst>
          </p:cNvPr>
          <p:cNvSpPr/>
          <p:nvPr/>
        </p:nvSpPr>
        <p:spPr>
          <a:xfrm>
            <a:off x="4014184" y="2996952"/>
            <a:ext cx="4392414" cy="730432"/>
          </a:xfrm>
          <a:prstGeom prst="roundRect">
            <a:avLst>
              <a:gd name="adj" fmla="val 1797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shouldn't we share it with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people we don't know?</a:t>
            </a:r>
          </a:p>
        </p:txBody>
      </p:sp>
      <p:pic>
        <p:nvPicPr>
          <p:cNvPr id="7" name="Picture 6">
            <a:extLst>
              <a:ext uri="{FF2B5EF4-FFF2-40B4-BE49-F238E27FC236}">
                <a16:creationId xmlns:a16="http://schemas.microsoft.com/office/drawing/2014/main" id="{32CC4880-2BB5-4C75-82E2-51050F4325E5}"/>
              </a:ext>
            </a:extLst>
          </p:cNvPr>
          <p:cNvPicPr>
            <a:picLocks noChangeAspect="1"/>
          </p:cNvPicPr>
          <p:nvPr/>
        </p:nvPicPr>
        <p:blipFill rotWithShape="1">
          <a:blip r:embed="rId2">
            <a:extLst>
              <a:ext uri="{28A0092B-C50C-407E-A947-70E740481C1C}">
                <a14:useLocalDpi xmlns:a14="http://schemas.microsoft.com/office/drawing/2010/main" val="0"/>
              </a:ext>
            </a:extLst>
          </a:blip>
          <a:srcRect t="158" r="51421" b="51580"/>
          <a:stretch/>
        </p:blipFill>
        <p:spPr>
          <a:xfrm>
            <a:off x="1430192" y="1537906"/>
            <a:ext cx="6283615" cy="4413278"/>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350B29-28C1-4985-99E2-16AF3B3C97FD}"/>
              </a:ext>
            </a:extLst>
          </p:cNvPr>
          <p:cNvSpPr/>
          <p:nvPr/>
        </p:nvSpPr>
        <p:spPr>
          <a:xfrm>
            <a:off x="755650" y="4725144"/>
            <a:ext cx="7632700" cy="10747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school name tells people where we go to school and where we are every day. People we do not know don’t need to know this information.</a:t>
            </a:r>
          </a:p>
        </p:txBody>
      </p:sp>
      <p:pic>
        <p:nvPicPr>
          <p:cNvPr id="8" name="Talking Partners">
            <a:extLst>
              <a:ext uri="{FF2B5EF4-FFF2-40B4-BE49-F238E27FC236}">
                <a16:creationId xmlns:a16="http://schemas.microsoft.com/office/drawing/2014/main" id="{AA402AA2-7623-4A75-9E5D-9211A5FA5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3952"/>
            <a:ext cx="864000" cy="864000"/>
          </a:xfrm>
          <a:prstGeom prst="rect">
            <a:avLst/>
          </a:prstGeom>
        </p:spPr>
      </p:pic>
    </p:spTree>
    <p:extLst>
      <p:ext uri="{BB962C8B-B14F-4D97-AF65-F5344CB8AC3E}">
        <p14:creationId xmlns:p14="http://schemas.microsoft.com/office/powerpoint/2010/main" val="789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60000" y="60000"/>
                                    </p:animScale>
                                  </p:childTnLst>
                                </p:cTn>
                              </p:par>
                              <p:par>
                                <p:cTn id="15" presetID="42" presetClass="path" presetSubtype="0" accel="50000" decel="50000" fill="hold" nodeType="withEffect">
                                  <p:stCondLst>
                                    <p:cond delay="0"/>
                                  </p:stCondLst>
                                  <p:childTnLst>
                                    <p:animMotion origin="layout" path="M 0 -4.81481E-6 L -0.22049 -0.1405 " pathEditMode="relative" rAng="0" ptsTypes="AA">
                                      <p:cBhvr>
                                        <p:cTn id="16" dur="2000" fill="hold"/>
                                        <p:tgtEl>
                                          <p:spTgt spid="7"/>
                                        </p:tgtEl>
                                        <p:attrNameLst>
                                          <p:attrName>ppt_x</p:attrName>
                                          <p:attrName>ppt_y</p:attrName>
                                        </p:attrNameLst>
                                      </p:cBhvr>
                                      <p:rCtr x="-11024" y="-7037"/>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3995936" y="1844824"/>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does this show?</a:t>
            </a:r>
          </a:p>
        </p:txBody>
      </p:sp>
      <p:sp>
        <p:nvSpPr>
          <p:cNvPr id="11" name="Rectangle: Rounded Corners 10">
            <a:extLst>
              <a:ext uri="{FF2B5EF4-FFF2-40B4-BE49-F238E27FC236}">
                <a16:creationId xmlns:a16="http://schemas.microsoft.com/office/drawing/2014/main" id="{AEC675B6-D9A6-4FB0-9A7A-421D58103DB0}"/>
              </a:ext>
            </a:extLst>
          </p:cNvPr>
          <p:cNvSpPr/>
          <p:nvPr/>
        </p:nvSpPr>
        <p:spPr>
          <a:xfrm>
            <a:off x="4005060" y="2420888"/>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Who needs this information?</a:t>
            </a:r>
          </a:p>
        </p:txBody>
      </p:sp>
      <p:sp>
        <p:nvSpPr>
          <p:cNvPr id="14" name="Rectangle: Rounded Corners 13">
            <a:extLst>
              <a:ext uri="{FF2B5EF4-FFF2-40B4-BE49-F238E27FC236}">
                <a16:creationId xmlns:a16="http://schemas.microsoft.com/office/drawing/2014/main" id="{3B3E145D-51B2-4A70-8CE5-18385DBD4964}"/>
              </a:ext>
            </a:extLst>
          </p:cNvPr>
          <p:cNvSpPr/>
          <p:nvPr/>
        </p:nvSpPr>
        <p:spPr>
          <a:xfrm>
            <a:off x="4014184" y="2996952"/>
            <a:ext cx="4392414" cy="730432"/>
          </a:xfrm>
          <a:prstGeom prst="roundRect">
            <a:avLst>
              <a:gd name="adj" fmla="val 1797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shouldn't we share it with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people we don't know?</a:t>
            </a:r>
          </a:p>
        </p:txBody>
      </p:sp>
      <p:pic>
        <p:nvPicPr>
          <p:cNvPr id="7" name="Picture 6">
            <a:extLst>
              <a:ext uri="{FF2B5EF4-FFF2-40B4-BE49-F238E27FC236}">
                <a16:creationId xmlns:a16="http://schemas.microsoft.com/office/drawing/2014/main" id="{32CC4880-2BB5-4C75-82E2-51050F4325E5}"/>
              </a:ext>
            </a:extLst>
          </p:cNvPr>
          <p:cNvPicPr>
            <a:picLocks noChangeAspect="1"/>
          </p:cNvPicPr>
          <p:nvPr/>
        </p:nvPicPr>
        <p:blipFill rotWithShape="1">
          <a:blip r:embed="rId2">
            <a:extLst>
              <a:ext uri="{28A0092B-C50C-407E-A947-70E740481C1C}">
                <a14:useLocalDpi xmlns:a14="http://schemas.microsoft.com/office/drawing/2010/main" val="0"/>
              </a:ext>
            </a:extLst>
          </a:blip>
          <a:srcRect l="51149" t="159" b="51308"/>
          <a:stretch/>
        </p:blipFill>
        <p:spPr>
          <a:xfrm>
            <a:off x="1430192" y="1537906"/>
            <a:ext cx="6283615" cy="4413278"/>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350B29-28C1-4985-99E2-16AF3B3C97FD}"/>
              </a:ext>
            </a:extLst>
          </p:cNvPr>
          <p:cNvSpPr/>
          <p:nvPr/>
        </p:nvSpPr>
        <p:spPr>
          <a:xfrm>
            <a:off x="755650" y="4581128"/>
            <a:ext cx="7632700" cy="121873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email address allows people to contact us. Our friends and family may know it because they might write emails to us. People we don’t know do not need to know how to contact us directly.</a:t>
            </a:r>
          </a:p>
        </p:txBody>
      </p:sp>
      <p:pic>
        <p:nvPicPr>
          <p:cNvPr id="8" name="Talking Partners">
            <a:extLst>
              <a:ext uri="{FF2B5EF4-FFF2-40B4-BE49-F238E27FC236}">
                <a16:creationId xmlns:a16="http://schemas.microsoft.com/office/drawing/2014/main" id="{AA402AA2-7623-4A75-9E5D-9211A5FA5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3952"/>
            <a:ext cx="864000" cy="864000"/>
          </a:xfrm>
          <a:prstGeom prst="rect">
            <a:avLst/>
          </a:prstGeom>
        </p:spPr>
      </p:pic>
    </p:spTree>
    <p:extLst>
      <p:ext uri="{BB962C8B-B14F-4D97-AF65-F5344CB8AC3E}">
        <p14:creationId xmlns:p14="http://schemas.microsoft.com/office/powerpoint/2010/main" val="78911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60000" y="60000"/>
                                    </p:animScale>
                                  </p:childTnLst>
                                </p:cTn>
                              </p:par>
                              <p:par>
                                <p:cTn id="15" presetID="42" presetClass="path" presetSubtype="0" accel="50000" decel="50000" fill="hold" nodeType="withEffect">
                                  <p:stCondLst>
                                    <p:cond delay="0"/>
                                  </p:stCondLst>
                                  <p:childTnLst>
                                    <p:animMotion origin="layout" path="M 0 -4.81481E-6 L -0.22049 -0.1405 " pathEditMode="relative" rAng="0" ptsTypes="AA">
                                      <p:cBhvr>
                                        <p:cTn id="16" dur="2000" fill="hold"/>
                                        <p:tgtEl>
                                          <p:spTgt spid="7"/>
                                        </p:tgtEl>
                                        <p:attrNameLst>
                                          <p:attrName>ppt_x</p:attrName>
                                          <p:attrName>ppt_y</p:attrName>
                                        </p:attrNameLst>
                                      </p:cBhvr>
                                      <p:rCtr x="-11024" y="-7037"/>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3995936" y="1844824"/>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does this show?</a:t>
            </a:r>
          </a:p>
        </p:txBody>
      </p:sp>
      <p:sp>
        <p:nvSpPr>
          <p:cNvPr id="11" name="Rectangle: Rounded Corners 10">
            <a:extLst>
              <a:ext uri="{FF2B5EF4-FFF2-40B4-BE49-F238E27FC236}">
                <a16:creationId xmlns:a16="http://schemas.microsoft.com/office/drawing/2014/main" id="{AEC675B6-D9A6-4FB0-9A7A-421D58103DB0}"/>
              </a:ext>
            </a:extLst>
          </p:cNvPr>
          <p:cNvSpPr/>
          <p:nvPr/>
        </p:nvSpPr>
        <p:spPr>
          <a:xfrm>
            <a:off x="4005060" y="2420888"/>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Who needs this information?</a:t>
            </a:r>
          </a:p>
        </p:txBody>
      </p:sp>
      <p:sp>
        <p:nvSpPr>
          <p:cNvPr id="14" name="Rectangle: Rounded Corners 13">
            <a:extLst>
              <a:ext uri="{FF2B5EF4-FFF2-40B4-BE49-F238E27FC236}">
                <a16:creationId xmlns:a16="http://schemas.microsoft.com/office/drawing/2014/main" id="{3B3E145D-51B2-4A70-8CE5-18385DBD4964}"/>
              </a:ext>
            </a:extLst>
          </p:cNvPr>
          <p:cNvSpPr/>
          <p:nvPr/>
        </p:nvSpPr>
        <p:spPr>
          <a:xfrm>
            <a:off x="4014184" y="2996952"/>
            <a:ext cx="4392414" cy="730432"/>
          </a:xfrm>
          <a:prstGeom prst="roundRect">
            <a:avLst>
              <a:gd name="adj" fmla="val 1797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shouldn't we share it with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people we don't know?</a:t>
            </a:r>
          </a:p>
        </p:txBody>
      </p:sp>
      <p:pic>
        <p:nvPicPr>
          <p:cNvPr id="7" name="Picture 6" descr="Graphical user interface&#10;&#10;Description automatically generated">
            <a:extLst>
              <a:ext uri="{FF2B5EF4-FFF2-40B4-BE49-F238E27FC236}">
                <a16:creationId xmlns:a16="http://schemas.microsoft.com/office/drawing/2014/main" id="{32CC4880-2BB5-4C75-82E2-51050F4325E5}"/>
              </a:ext>
            </a:extLst>
          </p:cNvPr>
          <p:cNvPicPr>
            <a:picLocks noChangeAspect="1"/>
          </p:cNvPicPr>
          <p:nvPr/>
        </p:nvPicPr>
        <p:blipFill rotWithShape="1">
          <a:blip r:embed="rId2">
            <a:extLst>
              <a:ext uri="{28A0092B-C50C-407E-A947-70E740481C1C}">
                <a14:useLocalDpi xmlns:a14="http://schemas.microsoft.com/office/drawing/2010/main" val="0"/>
              </a:ext>
            </a:extLst>
          </a:blip>
          <a:srcRect l="15" t="50717" r="50772" b="397"/>
          <a:stretch/>
        </p:blipFill>
        <p:spPr>
          <a:xfrm>
            <a:off x="1430192" y="1537906"/>
            <a:ext cx="6283615" cy="4413278"/>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350B29-28C1-4985-99E2-16AF3B3C97FD}"/>
              </a:ext>
            </a:extLst>
          </p:cNvPr>
          <p:cNvSpPr/>
          <p:nvPr/>
        </p:nvSpPr>
        <p:spPr>
          <a:xfrm>
            <a:off x="755650" y="4581128"/>
            <a:ext cx="7632700" cy="14215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birthday and date of birth are special dates to us. Sometimes, people use numbers from special dates as passwords or passcodes to access their devices so it is best not to share these numbers with people we don’t know. </a:t>
            </a:r>
          </a:p>
        </p:txBody>
      </p:sp>
      <p:pic>
        <p:nvPicPr>
          <p:cNvPr id="8" name="Talking Partners">
            <a:extLst>
              <a:ext uri="{FF2B5EF4-FFF2-40B4-BE49-F238E27FC236}">
                <a16:creationId xmlns:a16="http://schemas.microsoft.com/office/drawing/2014/main" id="{AA402AA2-7623-4A75-9E5D-9211A5FA5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3952"/>
            <a:ext cx="864000" cy="864000"/>
          </a:xfrm>
          <a:prstGeom prst="rect">
            <a:avLst/>
          </a:prstGeom>
        </p:spPr>
      </p:pic>
    </p:spTree>
    <p:extLst>
      <p:ext uri="{BB962C8B-B14F-4D97-AF65-F5344CB8AC3E}">
        <p14:creationId xmlns:p14="http://schemas.microsoft.com/office/powerpoint/2010/main" val="23105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60000" y="60000"/>
                                    </p:animScale>
                                  </p:childTnLst>
                                </p:cTn>
                              </p:par>
                              <p:par>
                                <p:cTn id="15" presetID="42" presetClass="path" presetSubtype="0" accel="50000" decel="50000" fill="hold" nodeType="withEffect">
                                  <p:stCondLst>
                                    <p:cond delay="0"/>
                                  </p:stCondLst>
                                  <p:childTnLst>
                                    <p:animMotion origin="layout" path="M 0 -4.81481E-6 L -0.22049 -0.1405 " pathEditMode="relative" rAng="0" ptsTypes="AA">
                                      <p:cBhvr>
                                        <p:cTn id="16" dur="2000" fill="hold"/>
                                        <p:tgtEl>
                                          <p:spTgt spid="7"/>
                                        </p:tgtEl>
                                        <p:attrNameLst>
                                          <p:attrName>ppt_x</p:attrName>
                                          <p:attrName>ppt_y</p:attrName>
                                        </p:attrNameLst>
                                      </p:cBhvr>
                                      <p:rCtr x="-11024" y="-7037"/>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3995936" y="1844824"/>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does this show?</a:t>
            </a:r>
          </a:p>
        </p:txBody>
      </p:sp>
      <p:sp>
        <p:nvSpPr>
          <p:cNvPr id="11" name="Rectangle: Rounded Corners 10">
            <a:extLst>
              <a:ext uri="{FF2B5EF4-FFF2-40B4-BE49-F238E27FC236}">
                <a16:creationId xmlns:a16="http://schemas.microsoft.com/office/drawing/2014/main" id="{AEC675B6-D9A6-4FB0-9A7A-421D58103DB0}"/>
              </a:ext>
            </a:extLst>
          </p:cNvPr>
          <p:cNvSpPr/>
          <p:nvPr/>
        </p:nvSpPr>
        <p:spPr>
          <a:xfrm>
            <a:off x="4005060" y="2420888"/>
            <a:ext cx="4392414" cy="5245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Who needs this information?</a:t>
            </a:r>
          </a:p>
        </p:txBody>
      </p:sp>
      <p:sp>
        <p:nvSpPr>
          <p:cNvPr id="14" name="Rectangle: Rounded Corners 13">
            <a:extLst>
              <a:ext uri="{FF2B5EF4-FFF2-40B4-BE49-F238E27FC236}">
                <a16:creationId xmlns:a16="http://schemas.microsoft.com/office/drawing/2014/main" id="{3B3E145D-51B2-4A70-8CE5-18385DBD4964}"/>
              </a:ext>
            </a:extLst>
          </p:cNvPr>
          <p:cNvSpPr/>
          <p:nvPr/>
        </p:nvSpPr>
        <p:spPr>
          <a:xfrm>
            <a:off x="4014184" y="2996952"/>
            <a:ext cx="4392414" cy="730432"/>
          </a:xfrm>
          <a:prstGeom prst="roundRect">
            <a:avLst>
              <a:gd name="adj" fmla="val 1797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Why shouldn't we share it with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people we don't know?</a:t>
            </a:r>
          </a:p>
        </p:txBody>
      </p:sp>
      <p:pic>
        <p:nvPicPr>
          <p:cNvPr id="7" name="Picture 6" descr="Graphical user interface&#10;&#10;Description automatically generated">
            <a:extLst>
              <a:ext uri="{FF2B5EF4-FFF2-40B4-BE49-F238E27FC236}">
                <a16:creationId xmlns:a16="http://schemas.microsoft.com/office/drawing/2014/main" id="{32CC4880-2BB5-4C75-82E2-51050F4325E5}"/>
              </a:ext>
            </a:extLst>
          </p:cNvPr>
          <p:cNvPicPr>
            <a:picLocks noChangeAspect="1"/>
          </p:cNvPicPr>
          <p:nvPr/>
        </p:nvPicPr>
        <p:blipFill rotWithShape="1">
          <a:blip r:embed="rId2">
            <a:extLst>
              <a:ext uri="{28A0092B-C50C-407E-A947-70E740481C1C}">
                <a14:useLocalDpi xmlns:a14="http://schemas.microsoft.com/office/drawing/2010/main" val="0"/>
              </a:ext>
            </a:extLst>
          </a:blip>
          <a:srcRect l="50772" t="50717" r="15" b="397"/>
          <a:stretch/>
        </p:blipFill>
        <p:spPr>
          <a:xfrm>
            <a:off x="1430192" y="1537906"/>
            <a:ext cx="6283615" cy="4413278"/>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350B29-28C1-4985-99E2-16AF3B3C97FD}"/>
              </a:ext>
            </a:extLst>
          </p:cNvPr>
          <p:cNvSpPr/>
          <p:nvPr/>
        </p:nvSpPr>
        <p:spPr>
          <a:xfrm>
            <a:off x="755650" y="4365104"/>
            <a:ext cx="7632700" cy="17096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bank account details tell people where we keep our money. With this information, people can use money from this account. Adults in your family may help you to set this up or look after it for you; they can help us keep this information safe. We don’t share this information with anyone else.</a:t>
            </a:r>
          </a:p>
        </p:txBody>
      </p:sp>
      <p:pic>
        <p:nvPicPr>
          <p:cNvPr id="8" name="Talking Partners">
            <a:extLst>
              <a:ext uri="{FF2B5EF4-FFF2-40B4-BE49-F238E27FC236}">
                <a16:creationId xmlns:a16="http://schemas.microsoft.com/office/drawing/2014/main" id="{AA402AA2-7623-4A75-9E5D-9211A5FA5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3952"/>
            <a:ext cx="864000" cy="864000"/>
          </a:xfrm>
          <a:prstGeom prst="rect">
            <a:avLst/>
          </a:prstGeom>
        </p:spPr>
      </p:pic>
    </p:spTree>
    <p:extLst>
      <p:ext uri="{BB962C8B-B14F-4D97-AF65-F5344CB8AC3E}">
        <p14:creationId xmlns:p14="http://schemas.microsoft.com/office/powerpoint/2010/main" val="191195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60000" y="60000"/>
                                    </p:animScale>
                                  </p:childTnLst>
                                </p:cTn>
                              </p:par>
                              <p:par>
                                <p:cTn id="15" presetID="42" presetClass="path" presetSubtype="0" accel="50000" decel="50000" fill="hold" nodeType="withEffect">
                                  <p:stCondLst>
                                    <p:cond delay="0"/>
                                  </p:stCondLst>
                                  <p:childTnLst>
                                    <p:animMotion origin="layout" path="M 0 -4.81481E-6 L -0.22049 -0.1405 " pathEditMode="relative" rAng="0" ptsTypes="AA">
                                      <p:cBhvr>
                                        <p:cTn id="16" dur="2000" fill="hold"/>
                                        <p:tgtEl>
                                          <p:spTgt spid="7"/>
                                        </p:tgtEl>
                                        <p:attrNameLst>
                                          <p:attrName>ppt_x</p:attrName>
                                          <p:attrName>ppt_y</p:attrName>
                                        </p:attrNameLst>
                                      </p:cBhvr>
                                      <p:rCtr x="-11024" y="-7037"/>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355161" cy="994306"/>
          </a:xfrm>
        </p:spPr>
        <p:txBody>
          <a:bodyPr/>
          <a:lstStyle/>
          <a:p>
            <a:r>
              <a:rPr lang="en-GB" sz="3800" spc="-20" dirty="0">
                <a:latin typeface="Twinkl" pitchFamily="2" charset="0"/>
              </a:rPr>
              <a:t>What Is Personal Information?</a:t>
            </a:r>
          </a:p>
        </p:txBody>
      </p:sp>
      <p:sp>
        <p:nvSpPr>
          <p:cNvPr id="10" name="Rectangle: Rounded Corners 9">
            <a:extLst>
              <a:ext uri="{FF2B5EF4-FFF2-40B4-BE49-F238E27FC236}">
                <a16:creationId xmlns:a16="http://schemas.microsoft.com/office/drawing/2014/main" id="{9408F940-1A95-4FB2-BC88-AF3A5C8E6DA2}"/>
              </a:ext>
            </a:extLst>
          </p:cNvPr>
          <p:cNvSpPr/>
          <p:nvPr/>
        </p:nvSpPr>
        <p:spPr>
          <a:xfrm>
            <a:off x="755650" y="2383609"/>
            <a:ext cx="7632700" cy="129614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52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When we use the Internet, we do not know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who we are talking to or who is asking us</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for information so we should never share</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any personal information online. </a:t>
            </a:r>
          </a:p>
        </p:txBody>
      </p:sp>
      <p:sp>
        <p:nvSpPr>
          <p:cNvPr id="12" name="Rectangle: Rounded Corners 11">
            <a:extLst>
              <a:ext uri="{FF2B5EF4-FFF2-40B4-BE49-F238E27FC236}">
                <a16:creationId xmlns:a16="http://schemas.microsoft.com/office/drawing/2014/main" id="{7661A221-C55B-4C5A-9D87-C8EEA9B02EBA}"/>
              </a:ext>
            </a:extLst>
          </p:cNvPr>
          <p:cNvSpPr/>
          <p:nvPr/>
        </p:nvSpPr>
        <p:spPr>
          <a:xfrm>
            <a:off x="755650" y="3880227"/>
            <a:ext cx="7632700" cy="109567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52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If we receive any message or contact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asking for personal information, we must</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tell a trusted adult straight away. </a:t>
            </a:r>
          </a:p>
        </p:txBody>
      </p:sp>
      <p:pic>
        <p:nvPicPr>
          <p:cNvPr id="4" name="Picture 3" descr="Icon&#10;&#10;Description automatically generated">
            <a:extLst>
              <a:ext uri="{FF2B5EF4-FFF2-40B4-BE49-F238E27FC236}">
                <a16:creationId xmlns:a16="http://schemas.microsoft.com/office/drawing/2014/main" id="{B3009187-DA1A-4772-907E-BFF8991D2C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1" t="-4433" r="941" b="9"/>
          <a:stretch/>
        </p:blipFill>
        <p:spPr>
          <a:xfrm>
            <a:off x="5501805" y="2242143"/>
            <a:ext cx="2742603" cy="2843041"/>
          </a:xfrm>
          <a:prstGeom prst="ellipse">
            <a:avLst/>
          </a:prstGeom>
          <a:solidFill>
            <a:schemeClr val="bg1"/>
          </a:solidFill>
          <a:ln w="57150">
            <a:solidFill>
              <a:schemeClr val="accent3"/>
            </a:solidFill>
          </a:ln>
        </p:spPr>
      </p:pic>
      <p:sp>
        <p:nvSpPr>
          <p:cNvPr id="5" name="TextBox 4">
            <a:extLst>
              <a:ext uri="{FF2B5EF4-FFF2-40B4-BE49-F238E27FC236}">
                <a16:creationId xmlns:a16="http://schemas.microsoft.com/office/drawing/2014/main" id="{8DBDA0B5-BDCE-439C-AE00-6F0A146CE417}"/>
              </a:ext>
            </a:extLst>
          </p:cNvPr>
          <p:cNvSpPr txBox="1"/>
          <p:nvPr/>
        </p:nvSpPr>
        <p:spPr>
          <a:xfrm>
            <a:off x="755650" y="1556792"/>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 lot of personal information we have. It is all very special because it is about us! </a:t>
            </a:r>
          </a:p>
        </p:txBody>
      </p:sp>
      <p:sp>
        <p:nvSpPr>
          <p:cNvPr id="13" name="TextBox 12">
            <a:extLst>
              <a:ext uri="{FF2B5EF4-FFF2-40B4-BE49-F238E27FC236}">
                <a16:creationId xmlns:a16="http://schemas.microsoft.com/office/drawing/2014/main" id="{6FF0A28F-E7E2-4B32-A4C7-CB20AEFFA29A}"/>
              </a:ext>
            </a:extLst>
          </p:cNvPr>
          <p:cNvSpPr txBox="1"/>
          <p:nvPr/>
        </p:nvSpPr>
        <p:spPr>
          <a:xfrm>
            <a:off x="6300192" y="2492896"/>
            <a:ext cx="10716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Twinkl"/>
                <a:ea typeface="+mn-ea"/>
                <a:cs typeface="+mn-cs"/>
              </a:rPr>
              <a:t>?</a:t>
            </a:r>
          </a:p>
        </p:txBody>
      </p:sp>
      <p:sp>
        <p:nvSpPr>
          <p:cNvPr id="16" name="Rectangle: Rounded Corners 15">
            <a:extLst>
              <a:ext uri="{FF2B5EF4-FFF2-40B4-BE49-F238E27FC236}">
                <a16:creationId xmlns:a16="http://schemas.microsoft.com/office/drawing/2014/main" id="{8D9EC793-7766-4C5A-9BF6-0968C56F0391}"/>
              </a:ext>
            </a:extLst>
          </p:cNvPr>
          <p:cNvSpPr/>
          <p:nvPr/>
        </p:nvSpPr>
        <p:spPr>
          <a:xfrm>
            <a:off x="755650" y="5284242"/>
            <a:ext cx="7632700" cy="80905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Nothing we see on the Internet should make us feel at all worried or uncomfortable. Tell a trusted adult straight away if you are concerned.</a:t>
            </a:r>
          </a:p>
        </p:txBody>
      </p:sp>
      <p:pic>
        <p:nvPicPr>
          <p:cNvPr id="6" name="Whole Class">
            <a:extLst>
              <a:ext uri="{FF2B5EF4-FFF2-40B4-BE49-F238E27FC236}">
                <a16:creationId xmlns:a16="http://schemas.microsoft.com/office/drawing/2014/main" id="{CCD5A1A0-077C-45AA-914F-5598C03A0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37266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5"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EBA3-6B1D-48AF-A06E-E0994ABDF4CE}"/>
              </a:ext>
            </a:extLst>
          </p:cNvPr>
          <p:cNvSpPr>
            <a:spLocks noGrp="1"/>
          </p:cNvSpPr>
          <p:nvPr>
            <p:ph type="title"/>
          </p:nvPr>
        </p:nvSpPr>
        <p:spPr/>
        <p:txBody>
          <a:bodyPr/>
          <a:lstStyle/>
          <a:p>
            <a:r>
              <a:rPr lang="en-GB" dirty="0"/>
              <a:t>Guess Who!</a:t>
            </a:r>
          </a:p>
        </p:txBody>
      </p:sp>
      <p:pic>
        <p:nvPicPr>
          <p:cNvPr id="4" name="Pairs">
            <a:extLst>
              <a:ext uri="{FF2B5EF4-FFF2-40B4-BE49-F238E27FC236}">
                <a16:creationId xmlns:a16="http://schemas.microsoft.com/office/drawing/2014/main" id="{690281BF-A6A0-4848-A70A-B7194D329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7" name="Rectangle: Rounded Corners 16">
            <a:extLst>
              <a:ext uri="{FF2B5EF4-FFF2-40B4-BE49-F238E27FC236}">
                <a16:creationId xmlns:a16="http://schemas.microsoft.com/office/drawing/2014/main" id="{F28CE26B-671C-404D-AABF-6D7BCFA3E3FD}"/>
              </a:ext>
            </a:extLst>
          </p:cNvPr>
          <p:cNvSpPr/>
          <p:nvPr/>
        </p:nvSpPr>
        <p:spPr>
          <a:xfrm>
            <a:off x="755650" y="4149080"/>
            <a:ext cx="7632700" cy="14791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Ins="118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Some cards show ways Fraudster Fox is trying</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 to find out personal information about us. Some cards show other questions we might be asked online - for example, if we are playing a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learning game.</a:t>
            </a:r>
          </a:p>
        </p:txBody>
      </p:sp>
      <p:pic>
        <p:nvPicPr>
          <p:cNvPr id="6" name="Picture 5" descr="A close up of a logo&#10;&#10;Description automatically generated">
            <a:extLst>
              <a:ext uri="{FF2B5EF4-FFF2-40B4-BE49-F238E27FC236}">
                <a16:creationId xmlns:a16="http://schemas.microsoft.com/office/drawing/2014/main" id="{72B20D59-C359-4FB3-AE60-158BB5D6C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3275471"/>
            <a:ext cx="4228969" cy="342899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7B800C9-B4AF-4E7B-8FAE-AD1F1B6F6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75470"/>
            <a:ext cx="4327039" cy="3429000"/>
          </a:xfrm>
          <a:prstGeom prst="rect">
            <a:avLst/>
          </a:prstGeom>
        </p:spPr>
      </p:pic>
      <p:sp>
        <p:nvSpPr>
          <p:cNvPr id="9" name="TextBox 8">
            <a:extLst>
              <a:ext uri="{FF2B5EF4-FFF2-40B4-BE49-F238E27FC236}">
                <a16:creationId xmlns:a16="http://schemas.microsoft.com/office/drawing/2014/main" id="{378DE861-1F21-4EAA-ABFA-B7D88DD5D1F8}"/>
              </a:ext>
            </a:extLst>
          </p:cNvPr>
          <p:cNvSpPr txBox="1"/>
          <p:nvPr/>
        </p:nvSpPr>
        <p:spPr>
          <a:xfrm>
            <a:off x="755650" y="1700808"/>
            <a:ext cx="76327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This is Fraudster Fox.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He is trying to find out lots of information about other people by sending messages and chatting on the Internet. </a:t>
            </a:r>
          </a:p>
        </p:txBody>
      </p:sp>
      <p:sp>
        <p:nvSpPr>
          <p:cNvPr id="10" name="TextBox 9">
            <a:extLst>
              <a:ext uri="{FF2B5EF4-FFF2-40B4-BE49-F238E27FC236}">
                <a16:creationId xmlns:a16="http://schemas.microsoft.com/office/drawing/2014/main" id="{E7F15FAA-A982-4B76-B497-FC74E79ABC75}"/>
              </a:ext>
            </a:extLst>
          </p:cNvPr>
          <p:cNvSpPr txBox="1"/>
          <p:nvPr/>
        </p:nvSpPr>
        <p:spPr>
          <a:xfrm>
            <a:off x="755650" y="1558533"/>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Working in your partners, you need to go through your </a:t>
            </a:r>
            <a:r>
              <a:rPr kumimoji="0" lang="en-GB" sz="1800" b="1" i="0" u="none" strike="noStrike" kern="1200" cap="none" spc="0" normalizeH="0" baseline="0" noProof="0" dirty="0">
                <a:ln>
                  <a:noFill/>
                </a:ln>
                <a:solidFill>
                  <a:srgbClr val="1C1C1C"/>
                </a:solidFill>
                <a:effectLst/>
                <a:uLnTx/>
                <a:uFillTx/>
                <a:latin typeface="Twinkl"/>
                <a:ea typeface="+mn-ea"/>
                <a:cs typeface="+mn-cs"/>
              </a:rPr>
              <a:t>Guess Who Card Packs</a:t>
            </a:r>
            <a:r>
              <a:rPr kumimoji="0" lang="en-GB" sz="1800" b="0" i="0" u="none" strike="noStrike" kern="1200" cap="none" spc="0" normalizeH="0" baseline="0" noProof="0" dirty="0">
                <a:ln>
                  <a:noFill/>
                </a:ln>
                <a:solidFill>
                  <a:srgbClr val="1C1C1C"/>
                </a:solidFill>
                <a:effectLst/>
                <a:uLnTx/>
                <a:uFillTx/>
                <a:latin typeface="Twinkl"/>
                <a:ea typeface="+mn-ea"/>
                <a:cs typeface="+mn-cs"/>
              </a:rPr>
              <a:t> and sort them in to two piles like this:</a:t>
            </a:r>
          </a:p>
        </p:txBody>
      </p:sp>
      <p:pic>
        <p:nvPicPr>
          <p:cNvPr id="12" name="Picture 11" descr="Icon&#10;&#10;Description automatically generated">
            <a:extLst>
              <a:ext uri="{FF2B5EF4-FFF2-40B4-BE49-F238E27FC236}">
                <a16:creationId xmlns:a16="http://schemas.microsoft.com/office/drawing/2014/main" id="{3C1D60E7-7B94-4863-BB09-A8595BE25C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2492896"/>
            <a:ext cx="2881477" cy="4033831"/>
          </a:xfrm>
          <a:prstGeom prst="rect">
            <a:avLst/>
          </a:prstGeom>
        </p:spPr>
      </p:pic>
      <p:pic>
        <p:nvPicPr>
          <p:cNvPr id="14" name="Picture 13" descr="Logo&#10;&#10;Description automatically generated">
            <a:extLst>
              <a:ext uri="{FF2B5EF4-FFF2-40B4-BE49-F238E27FC236}">
                <a16:creationId xmlns:a16="http://schemas.microsoft.com/office/drawing/2014/main" id="{A1094BF3-3CEF-42E6-BD4B-859883E4F6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528" y="3528393"/>
            <a:ext cx="2770127" cy="3284983"/>
          </a:xfrm>
          <a:prstGeom prst="rect">
            <a:avLst/>
          </a:prstGeom>
        </p:spPr>
      </p:pic>
      <p:sp>
        <p:nvSpPr>
          <p:cNvPr id="15" name="Rectangle: Rounded Corners 14">
            <a:extLst>
              <a:ext uri="{FF2B5EF4-FFF2-40B4-BE49-F238E27FC236}">
                <a16:creationId xmlns:a16="http://schemas.microsoft.com/office/drawing/2014/main" id="{4C1BBE0F-F0D8-4C06-8BDB-473154B356C5}"/>
              </a:ext>
            </a:extLst>
          </p:cNvPr>
          <p:cNvSpPr/>
          <p:nvPr/>
        </p:nvSpPr>
        <p:spPr>
          <a:xfrm>
            <a:off x="2123728" y="2695972"/>
            <a:ext cx="2168622" cy="949052"/>
          </a:xfrm>
          <a:prstGeom prst="round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Personal Information</a:t>
            </a:r>
          </a:p>
        </p:txBody>
      </p:sp>
      <p:sp>
        <p:nvSpPr>
          <p:cNvPr id="16" name="Rectangle: Rounded Corners 15">
            <a:extLst>
              <a:ext uri="{FF2B5EF4-FFF2-40B4-BE49-F238E27FC236}">
                <a16:creationId xmlns:a16="http://schemas.microsoft.com/office/drawing/2014/main" id="{09214E25-051E-415E-BC24-6DE5EFC6C08F}"/>
              </a:ext>
            </a:extLst>
          </p:cNvPr>
          <p:cNvSpPr/>
          <p:nvPr/>
        </p:nvSpPr>
        <p:spPr>
          <a:xfrm>
            <a:off x="4851650" y="2695972"/>
            <a:ext cx="2168622" cy="949052"/>
          </a:xfrm>
          <a:prstGeom prst="round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Not Personal Information</a:t>
            </a:r>
          </a:p>
        </p:txBody>
      </p:sp>
    </p:spTree>
    <p:extLst>
      <p:ext uri="{BB962C8B-B14F-4D97-AF65-F5344CB8AC3E}">
        <p14:creationId xmlns:p14="http://schemas.microsoft.com/office/powerpoint/2010/main" val="38303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xEl>
                                              <p:pRg st="0" end="0"/>
                                            </p:txEl>
                                          </p:spTgt>
                                        </p:tgtEl>
                                      </p:cBhvr>
                                    </p:animEffect>
                                    <p:set>
                                      <p:cBhvr>
                                        <p:cTn id="27" dur="1" fill="hold">
                                          <p:stCondLst>
                                            <p:cond delay="499"/>
                                          </p:stCondLst>
                                        </p:cTn>
                                        <p:tgtEl>
                                          <p:spTgt spid="9">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xEl>
                                              <p:pRg st="2" end="2"/>
                                            </p:txEl>
                                          </p:spTgt>
                                        </p:tgtEl>
                                      </p:cBhvr>
                                    </p:animEffect>
                                    <p:set>
                                      <p:cBhvr>
                                        <p:cTn id="30" dur="1" fill="hold">
                                          <p:stCondLst>
                                            <p:cond delay="499"/>
                                          </p:stCondLst>
                                        </p:cTn>
                                        <p:tgtEl>
                                          <p:spTgt spid="9">
                                            <p:txEl>
                                              <p:pRg st="2" end="2"/>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par>
                                <p:cTn id="62" presetID="10" presetClass="exit" presetSubtype="0" fill="hold"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uiExpand="1" build="p"/>
      <p:bldP spid="9" grpId="1" uiExpand="1" build="allAtOnce"/>
      <p:bldP spid="10" grpId="0"/>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EBA3-6B1D-48AF-A06E-E0994ABDF4CE}"/>
              </a:ext>
            </a:extLst>
          </p:cNvPr>
          <p:cNvSpPr>
            <a:spLocks noGrp="1"/>
          </p:cNvSpPr>
          <p:nvPr>
            <p:ph type="title"/>
          </p:nvPr>
        </p:nvSpPr>
        <p:spPr/>
        <p:txBody>
          <a:bodyPr/>
          <a:lstStyle/>
          <a:p>
            <a:r>
              <a:rPr lang="en-GB" dirty="0"/>
              <a:t>Guess Who!</a:t>
            </a:r>
          </a:p>
        </p:txBody>
      </p:sp>
      <p:pic>
        <p:nvPicPr>
          <p:cNvPr id="4" name="Pairs">
            <a:extLst>
              <a:ext uri="{FF2B5EF4-FFF2-40B4-BE49-F238E27FC236}">
                <a16:creationId xmlns:a16="http://schemas.microsoft.com/office/drawing/2014/main" id="{690281BF-A6A0-4848-A70A-B7194D329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7" name="Rectangle: Rounded Corners 6">
            <a:extLst>
              <a:ext uri="{FF2B5EF4-FFF2-40B4-BE49-F238E27FC236}">
                <a16:creationId xmlns:a16="http://schemas.microsoft.com/office/drawing/2014/main" id="{3325430F-B656-4E1D-A7E5-7B209CD5DF9C}"/>
              </a:ext>
            </a:extLst>
          </p:cNvPr>
          <p:cNvSpPr/>
          <p:nvPr/>
        </p:nvSpPr>
        <p:spPr>
          <a:xfrm>
            <a:off x="3347864" y="2780928"/>
            <a:ext cx="5040486" cy="1944218"/>
          </a:xfrm>
          <a:prstGeom prst="roundRect">
            <a:avLst>
              <a:gd name="adj" fmla="val 962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Read each card carefully. Working with your partner, try to think about: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whether it is asking for information that is special to us;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we should do about it.</a:t>
            </a:r>
          </a:p>
        </p:txBody>
      </p:sp>
      <p:sp>
        <p:nvSpPr>
          <p:cNvPr id="10" name="TextBox 9">
            <a:extLst>
              <a:ext uri="{FF2B5EF4-FFF2-40B4-BE49-F238E27FC236}">
                <a16:creationId xmlns:a16="http://schemas.microsoft.com/office/drawing/2014/main" id="{E7F15FAA-A982-4B76-B497-FC74E79ABC75}"/>
              </a:ext>
            </a:extLst>
          </p:cNvPr>
          <p:cNvSpPr txBox="1"/>
          <p:nvPr/>
        </p:nvSpPr>
        <p:spPr>
          <a:xfrm>
            <a:off x="755650" y="1558533"/>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Can you find the cards which show all the ways Fraudster Fox is trying to get our personal information?</a:t>
            </a:r>
          </a:p>
        </p:txBody>
      </p:sp>
      <p:pic>
        <p:nvPicPr>
          <p:cNvPr id="14" name="Picture 13" descr="Logo&#10;&#10;Description automatically generated">
            <a:extLst>
              <a:ext uri="{FF2B5EF4-FFF2-40B4-BE49-F238E27FC236}">
                <a16:creationId xmlns:a16="http://schemas.microsoft.com/office/drawing/2014/main" id="{A1094BF3-3CEF-42E6-BD4B-859883E4F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48264" y="4333246"/>
            <a:ext cx="1957088" cy="2320833"/>
          </a:xfrm>
          <a:prstGeom prst="rect">
            <a:avLst/>
          </a:prstGeom>
        </p:spPr>
      </p:pic>
      <p:pic>
        <p:nvPicPr>
          <p:cNvPr id="5" name="Picture 4" descr="A picture containing stool, table&#10;&#10;Description automatically generated">
            <a:extLst>
              <a:ext uri="{FF2B5EF4-FFF2-40B4-BE49-F238E27FC236}">
                <a16:creationId xmlns:a16="http://schemas.microsoft.com/office/drawing/2014/main" id="{C107580E-BA51-4AB6-966E-50FF071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74" y="2290196"/>
            <a:ext cx="4646950" cy="5160501"/>
          </a:xfrm>
          <a:prstGeom prst="rect">
            <a:avLst/>
          </a:prstGeom>
        </p:spPr>
      </p:pic>
    </p:spTree>
    <p:extLst>
      <p:ext uri="{BB962C8B-B14F-4D97-AF65-F5344CB8AC3E}">
        <p14:creationId xmlns:p14="http://schemas.microsoft.com/office/powerpoint/2010/main" val="16538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wipe(left)">
                                      <p:cBhvr>
                                        <p:cTn id="19" dur="500"/>
                                        <p:tgtEl>
                                          <p:spTgt spid="7">
                                            <p:bg/>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EBA3-6B1D-48AF-A06E-E0994ABDF4CE}"/>
              </a:ext>
            </a:extLst>
          </p:cNvPr>
          <p:cNvSpPr>
            <a:spLocks noGrp="1"/>
          </p:cNvSpPr>
          <p:nvPr>
            <p:ph type="title"/>
          </p:nvPr>
        </p:nvSpPr>
        <p:spPr/>
        <p:txBody>
          <a:bodyPr/>
          <a:lstStyle/>
          <a:p>
            <a:r>
              <a:rPr lang="en-GB" dirty="0"/>
              <a:t>Guess Who!</a:t>
            </a:r>
          </a:p>
        </p:txBody>
      </p:sp>
      <p:sp>
        <p:nvSpPr>
          <p:cNvPr id="10" name="TextBox 9">
            <a:extLst>
              <a:ext uri="{FF2B5EF4-FFF2-40B4-BE49-F238E27FC236}">
                <a16:creationId xmlns:a16="http://schemas.microsoft.com/office/drawing/2014/main" id="{E7F15FAA-A982-4B76-B497-FC74E79ABC75}"/>
              </a:ext>
            </a:extLst>
          </p:cNvPr>
          <p:cNvSpPr txBox="1"/>
          <p:nvPr/>
        </p:nvSpPr>
        <p:spPr>
          <a:xfrm>
            <a:off x="755650" y="1412776"/>
            <a:ext cx="7632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 lot of ways Fraudster Fox is trying to trick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see if you found all the ways he was looking for personal information.</a:t>
            </a:r>
          </a:p>
        </p:txBody>
      </p:sp>
      <p:pic>
        <p:nvPicPr>
          <p:cNvPr id="9" name="Picture 8" descr="Graphical user interface, application&#10;&#10;Description automatically generated">
            <a:extLst>
              <a:ext uri="{FF2B5EF4-FFF2-40B4-BE49-F238E27FC236}">
                <a16:creationId xmlns:a16="http://schemas.microsoft.com/office/drawing/2014/main" id="{5806C10E-74F7-40DD-B7AD-81131F4AF9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787" b="50489"/>
          <a:stretch/>
        </p:blipFill>
        <p:spPr>
          <a:xfrm>
            <a:off x="683567" y="2420888"/>
            <a:ext cx="2565251" cy="1824505"/>
          </a:xfrm>
          <a:prstGeom prst="rect">
            <a:avLst/>
          </a:prstGeom>
          <a:effectLst>
            <a:outerShdw blurRad="50800" dist="38100" dir="2700000" algn="tl" rotWithShape="0">
              <a:prstClr val="black">
                <a:alpha val="40000"/>
              </a:prstClr>
            </a:outerShdw>
          </a:effectLst>
        </p:spPr>
      </p:pic>
      <p:pic>
        <p:nvPicPr>
          <p:cNvPr id="15" name="Picture 14" descr="Graphical user interface, application&#10;&#10;Description automatically generated">
            <a:extLst>
              <a:ext uri="{FF2B5EF4-FFF2-40B4-BE49-F238E27FC236}">
                <a16:creationId xmlns:a16="http://schemas.microsoft.com/office/drawing/2014/main" id="{9C307AE3-B1D1-4BFF-B8B9-C31EC3F9EC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887" t="50574" r="-100" b="-85"/>
          <a:stretch/>
        </p:blipFill>
        <p:spPr>
          <a:xfrm>
            <a:off x="5900215" y="2387217"/>
            <a:ext cx="2565251" cy="1824505"/>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9DB5371-43B4-4BEC-B019-B1B691A6C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 r="50647" b="50497"/>
          <a:stretch/>
        </p:blipFill>
        <p:spPr>
          <a:xfrm>
            <a:off x="683568" y="4262835"/>
            <a:ext cx="2565251" cy="182450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0A769B7A-FD07-44CB-8316-60D259BA8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89" t="50498" r="207" b="-1"/>
          <a:stretch/>
        </p:blipFill>
        <p:spPr>
          <a:xfrm>
            <a:off x="5900216" y="4262835"/>
            <a:ext cx="2565251" cy="1824505"/>
          </a:xfrm>
          <a:prstGeom prst="rect">
            <a:avLst/>
          </a:prstGeom>
          <a:effectLst>
            <a:outerShdw blurRad="50800" dist="38100" dir="2700000" algn="tl" rotWithShape="0">
              <a:prstClr val="black">
                <a:alpha val="40000"/>
              </a:prstClr>
            </a:outerShdw>
          </a:effectLst>
        </p:spPr>
      </p:pic>
      <p:pic>
        <p:nvPicPr>
          <p:cNvPr id="6" name="Picture 5" descr="Logo&#10;&#10;Description automatically generated">
            <a:extLst>
              <a:ext uri="{FF2B5EF4-FFF2-40B4-BE49-F238E27FC236}">
                <a16:creationId xmlns:a16="http://schemas.microsoft.com/office/drawing/2014/main" id="{03999F92-C881-4572-8105-9F0E59E1F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5157192"/>
            <a:ext cx="1585077" cy="1596123"/>
          </a:xfrm>
          <a:prstGeom prst="rect">
            <a:avLst/>
          </a:prstGeom>
        </p:spPr>
      </p:pic>
      <p:sp>
        <p:nvSpPr>
          <p:cNvPr id="20" name="Rectangle: Rounded Corners 19">
            <a:extLst>
              <a:ext uri="{FF2B5EF4-FFF2-40B4-BE49-F238E27FC236}">
                <a16:creationId xmlns:a16="http://schemas.microsoft.com/office/drawing/2014/main" id="{18A14231-759A-4F43-9063-BA73F46CF7FF}"/>
              </a:ext>
            </a:extLst>
          </p:cNvPr>
          <p:cNvSpPr/>
          <p:nvPr/>
        </p:nvSpPr>
        <p:spPr>
          <a:xfrm>
            <a:off x="539349" y="1565228"/>
            <a:ext cx="7632700" cy="143139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144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To stay safe online, we must never share personal information with anyone over the Internet. We don’t know who we are actually talking to and people may not be who they say they are, as we found with Fraudster Fox.</a:t>
            </a:r>
          </a:p>
        </p:txBody>
      </p:sp>
      <p:sp>
        <p:nvSpPr>
          <p:cNvPr id="21" name="Rectangle: Rounded Corners 20">
            <a:extLst>
              <a:ext uri="{FF2B5EF4-FFF2-40B4-BE49-F238E27FC236}">
                <a16:creationId xmlns:a16="http://schemas.microsoft.com/office/drawing/2014/main" id="{D23639B4-3FDB-4C0C-BE0D-2FA66D012011}"/>
              </a:ext>
            </a:extLst>
          </p:cNvPr>
          <p:cNvSpPr/>
          <p:nvPr/>
        </p:nvSpPr>
        <p:spPr>
          <a:xfrm>
            <a:off x="539349" y="3360330"/>
            <a:ext cx="7632700" cy="92613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0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Remember, if anyone asks for personal information online, tell a trusted adult straight away.</a:t>
            </a:r>
          </a:p>
        </p:txBody>
      </p:sp>
      <p:pic>
        <p:nvPicPr>
          <p:cNvPr id="12" name="Picture 11">
            <a:extLst>
              <a:ext uri="{FF2B5EF4-FFF2-40B4-BE49-F238E27FC236}">
                <a16:creationId xmlns:a16="http://schemas.microsoft.com/office/drawing/2014/main" id="{6515AC03-84B0-4371-994C-89F1F348C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748" y="2101687"/>
            <a:ext cx="3211892" cy="4496385"/>
          </a:xfrm>
          <a:prstGeom prst="rect">
            <a:avLst/>
          </a:prstGeom>
        </p:spPr>
      </p:pic>
      <p:grpSp>
        <p:nvGrpSpPr>
          <p:cNvPr id="22" name="Group 21">
            <a:extLst>
              <a:ext uri="{FF2B5EF4-FFF2-40B4-BE49-F238E27FC236}">
                <a16:creationId xmlns:a16="http://schemas.microsoft.com/office/drawing/2014/main" id="{47061AAF-8B7A-488F-B41C-0F045B5FD75D}"/>
              </a:ext>
            </a:extLst>
          </p:cNvPr>
          <p:cNvGrpSpPr/>
          <p:nvPr/>
        </p:nvGrpSpPr>
        <p:grpSpPr>
          <a:xfrm>
            <a:off x="1903487" y="4660228"/>
            <a:ext cx="1569992" cy="1569992"/>
            <a:chOff x="4788025" y="4522833"/>
            <a:chExt cx="1569992" cy="1569992"/>
          </a:xfrm>
        </p:grpSpPr>
        <p:sp>
          <p:nvSpPr>
            <p:cNvPr id="23" name="Oval 22">
              <a:hlinkClick r:id="rId6" action="ppaction://hlinksldjump"/>
              <a:extLst>
                <a:ext uri="{FF2B5EF4-FFF2-40B4-BE49-F238E27FC236}">
                  <a16:creationId xmlns:a16="http://schemas.microsoft.com/office/drawing/2014/main" id="{DE682332-E0DC-4BE3-B67E-E4CD428700CB}"/>
                </a:ext>
              </a:extLst>
            </p:cNvPr>
            <p:cNvSpPr/>
            <p:nvPr/>
          </p:nvSpPr>
          <p:spPr>
            <a:xfrm>
              <a:off x="4788025" y="4522833"/>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4" name="Rectangle 23">
              <a:hlinkClick r:id="rId6" action="ppaction://hlinksldjump"/>
              <a:extLst>
                <a:ext uri="{FF2B5EF4-FFF2-40B4-BE49-F238E27FC236}">
                  <a16:creationId xmlns:a16="http://schemas.microsoft.com/office/drawing/2014/main" id="{3FDB54A0-641C-46DE-94AC-73F0365D7815}"/>
                </a:ext>
              </a:extLst>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25" name="Group 24">
            <a:extLst>
              <a:ext uri="{FF2B5EF4-FFF2-40B4-BE49-F238E27FC236}">
                <a16:creationId xmlns:a16="http://schemas.microsoft.com/office/drawing/2014/main" id="{52357398-B446-42D4-9122-958821550D9B}"/>
              </a:ext>
            </a:extLst>
          </p:cNvPr>
          <p:cNvGrpSpPr/>
          <p:nvPr/>
        </p:nvGrpSpPr>
        <p:grpSpPr>
          <a:xfrm>
            <a:off x="3787032" y="4657274"/>
            <a:ext cx="1577281" cy="1569992"/>
            <a:chOff x="6574042" y="4512842"/>
            <a:chExt cx="1577281" cy="1569992"/>
          </a:xfrm>
        </p:grpSpPr>
        <p:sp>
          <p:nvSpPr>
            <p:cNvPr id="26" name="Oval 25">
              <a:hlinkClick r:id="rId7" action="ppaction://hlinksldjump"/>
              <a:extLst>
                <a:ext uri="{FF2B5EF4-FFF2-40B4-BE49-F238E27FC236}">
                  <a16:creationId xmlns:a16="http://schemas.microsoft.com/office/drawing/2014/main" id="{D0111A3D-AA27-45E1-82D0-60F1CC2F73F7}"/>
                </a:ext>
              </a:extLst>
            </p:cNvPr>
            <p:cNvSpPr/>
            <p:nvPr/>
          </p:nvSpPr>
          <p:spPr>
            <a:xfrm>
              <a:off x="6574042" y="4512842"/>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26">
              <a:hlinkClick r:id="rId7" action="ppaction://hlinksldjump"/>
              <a:extLst>
                <a:ext uri="{FF2B5EF4-FFF2-40B4-BE49-F238E27FC236}">
                  <a16:creationId xmlns:a16="http://schemas.microsoft.com/office/drawing/2014/main" id="{CC4B2AC2-3989-4261-AA2B-58825C8F167C}"/>
                </a:ext>
              </a:extLst>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pic>
        <p:nvPicPr>
          <p:cNvPr id="29" name="Whole Class">
            <a:extLst>
              <a:ext uri="{FF2B5EF4-FFF2-40B4-BE49-F238E27FC236}">
                <a16:creationId xmlns:a16="http://schemas.microsoft.com/office/drawing/2014/main" id="{79AC9305-4AC5-4757-AE94-4F1A9CAF4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7" name="Picture 6">
            <a:extLst>
              <a:ext uri="{FF2B5EF4-FFF2-40B4-BE49-F238E27FC236}">
                <a16:creationId xmlns:a16="http://schemas.microsoft.com/office/drawing/2014/main" id="{503749E5-2E0B-434C-9F88-06DDC5C8AD18}"/>
              </a:ext>
            </a:extLst>
          </p:cNvPr>
          <p:cNvPicPr>
            <a:picLocks noChangeAspect="1"/>
          </p:cNvPicPr>
          <p:nvPr/>
        </p:nvPicPr>
        <p:blipFill rotWithShape="1">
          <a:blip r:embed="rId9">
            <a:extLst>
              <a:ext uri="{28A0092B-C50C-407E-A947-70E740481C1C}">
                <a14:useLocalDpi xmlns:a14="http://schemas.microsoft.com/office/drawing/2010/main" val="0"/>
              </a:ext>
            </a:extLst>
          </a:blip>
          <a:srcRect l="50000" b="52229"/>
          <a:stretch/>
        </p:blipFill>
        <p:spPr>
          <a:xfrm>
            <a:off x="3271573" y="2428133"/>
            <a:ext cx="2581158" cy="174267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22B97E6-6259-AC46-8FDD-59731178D64C}"/>
              </a:ext>
            </a:extLst>
          </p:cNvPr>
          <p:cNvPicPr>
            <a:picLocks noChangeAspect="1"/>
          </p:cNvPicPr>
          <p:nvPr/>
        </p:nvPicPr>
        <p:blipFill rotWithShape="1">
          <a:blip r:embed="rId10">
            <a:extLst>
              <a:ext uri="{28A0092B-C50C-407E-A947-70E740481C1C}">
                <a14:useLocalDpi xmlns:a14="http://schemas.microsoft.com/office/drawing/2010/main" val="0"/>
              </a:ext>
            </a:extLst>
          </a:blip>
          <a:srcRect t="51719" r="50787"/>
          <a:stretch/>
        </p:blipFill>
        <p:spPr>
          <a:xfrm>
            <a:off x="3279656" y="4309870"/>
            <a:ext cx="2557974" cy="17733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2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0">
                                            <p:txEl>
                                              <p:pRg st="0" end="0"/>
                                            </p:txEl>
                                          </p:spTgt>
                                        </p:tgtEl>
                                      </p:cBhvr>
                                    </p:animEffect>
                                    <p:set>
                                      <p:cBhvr>
                                        <p:cTn id="57" dur="1" fill="hold">
                                          <p:stCondLst>
                                            <p:cond delay="499"/>
                                          </p:stCondLst>
                                        </p:cTn>
                                        <p:tgtEl>
                                          <p:spTgt spid="10">
                                            <p:txEl>
                                              <p:pRg st="0" end="0"/>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xEl>
                                              <p:pRg st="1" end="1"/>
                                            </p:txEl>
                                          </p:spTgt>
                                        </p:tgtEl>
                                      </p:cBhvr>
                                    </p:animEffect>
                                    <p:set>
                                      <p:cBhvr>
                                        <p:cTn id="60" dur="1" fill="hold">
                                          <p:stCondLst>
                                            <p:cond delay="499"/>
                                          </p:stCondLst>
                                        </p:cTn>
                                        <p:tgtEl>
                                          <p:spTgt spid="10">
                                            <p:txEl>
                                              <p:pRg st="1" end="1"/>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par>
                                <p:cTn id="100" presetID="53" presetClass="entr" presetSubtype="16"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allAtOnce"/>
      <p:bldP spid="20"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009736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Just Say No!</a:t>
            </a:r>
          </a:p>
        </p:txBody>
      </p:sp>
      <p:pic>
        <p:nvPicPr>
          <p:cNvPr id="4" name="Individual Work">
            <a:extLst>
              <a:ext uri="{FF2B5EF4-FFF2-40B4-BE49-F238E27FC236}">
                <a16:creationId xmlns:a16="http://schemas.microsoft.com/office/drawing/2014/main" id="{529E2D16-3139-45FE-91B7-2940A5D8F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096" y="549275"/>
            <a:ext cx="864000" cy="864000"/>
          </a:xfrm>
          <a:prstGeom prst="rect">
            <a:avLst/>
          </a:prstGeom>
        </p:spPr>
      </p:pic>
      <p:sp>
        <p:nvSpPr>
          <p:cNvPr id="9" name="Rectangle: Rounded Corners 8">
            <a:extLst>
              <a:ext uri="{FF2B5EF4-FFF2-40B4-BE49-F238E27FC236}">
                <a16:creationId xmlns:a16="http://schemas.microsoft.com/office/drawing/2014/main" id="{B427C8BF-A30D-40F0-B919-28A7DC845CAE}"/>
              </a:ext>
            </a:extLst>
          </p:cNvPr>
          <p:cNvSpPr/>
          <p:nvPr/>
        </p:nvSpPr>
        <p:spPr>
          <a:xfrm>
            <a:off x="755650" y="1772816"/>
            <a:ext cx="4608438" cy="13681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thought of lots of ways to stay safe online. Now, can you help </a:t>
            </a:r>
            <a:r>
              <a:rPr kumimoji="0" lang="en-GB" sz="1800" b="0" i="0" u="none" strike="noStrike" kern="1200" cap="none" spc="0" normalizeH="0" baseline="0" noProof="0">
                <a:ln>
                  <a:noFill/>
                </a:ln>
                <a:solidFill>
                  <a:srgbClr val="1C1C1C"/>
                </a:solidFill>
                <a:effectLst/>
                <a:uLnTx/>
                <a:uFillTx/>
                <a:latin typeface="Twinkl"/>
                <a:ea typeface="+mn-ea"/>
                <a:cs typeface="+mn-cs"/>
              </a:rPr>
              <a:t>others to stay </a:t>
            </a:r>
            <a:r>
              <a:rPr kumimoji="0" lang="en-GB" sz="1800" b="0" i="0" u="none" strike="noStrike" kern="1200" cap="none" spc="0" normalizeH="0" baseline="0" noProof="0" dirty="0">
                <a:ln>
                  <a:noFill/>
                </a:ln>
                <a:solidFill>
                  <a:srgbClr val="1C1C1C"/>
                </a:solidFill>
                <a:effectLst/>
                <a:uLnTx/>
                <a:uFillTx/>
                <a:latin typeface="Twinkl"/>
                <a:ea typeface="+mn-ea"/>
                <a:cs typeface="+mn-cs"/>
              </a:rPr>
              <a:t>safe by creating your own </a:t>
            </a:r>
            <a:r>
              <a:rPr kumimoji="0" lang="en-GB" sz="1800" b="1" i="0" u="none" strike="noStrike" kern="1200" cap="none" spc="0" normalizeH="0" baseline="0" noProof="0" dirty="0">
                <a:ln>
                  <a:noFill/>
                </a:ln>
                <a:solidFill>
                  <a:srgbClr val="1C1C1C"/>
                </a:solidFill>
                <a:effectLst/>
                <a:uLnTx/>
                <a:uFillTx/>
                <a:latin typeface="Twinkl"/>
                <a:ea typeface="+mn-ea"/>
                <a:cs typeface="+mn-cs"/>
              </a:rPr>
              <a:t>Personal Information Internet Safety Poster</a:t>
            </a:r>
            <a:r>
              <a:rPr kumimoji="0" lang="en-GB" sz="1800" b="0" i="0" u="none" strike="noStrike" kern="1200" cap="none" spc="0" normalizeH="0" baseline="0" noProof="0" dirty="0">
                <a:ln>
                  <a:noFill/>
                </a:ln>
                <a:solidFill>
                  <a:srgbClr val="1C1C1C"/>
                </a:solidFill>
                <a:effectLst/>
                <a:uLnTx/>
                <a:uFillTx/>
                <a:latin typeface="Twinkl"/>
                <a:ea typeface="+mn-ea"/>
                <a:cs typeface="+mn-cs"/>
              </a:rPr>
              <a:t>?</a:t>
            </a:r>
          </a:p>
        </p:txBody>
      </p:sp>
      <p:sp>
        <p:nvSpPr>
          <p:cNvPr id="10" name="Rectangle: Rounded Corners 9">
            <a:extLst>
              <a:ext uri="{FF2B5EF4-FFF2-40B4-BE49-F238E27FC236}">
                <a16:creationId xmlns:a16="http://schemas.microsoft.com/office/drawing/2014/main" id="{AFBE3D58-42C3-4760-97FB-16F83A173377}"/>
              </a:ext>
            </a:extLst>
          </p:cNvPr>
          <p:cNvSpPr/>
          <p:nvPr/>
        </p:nvSpPr>
        <p:spPr>
          <a:xfrm>
            <a:off x="1187624" y="3710162"/>
            <a:ext cx="3731741" cy="2095102"/>
          </a:xfrm>
          <a:prstGeom prst="roundRect">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4000" rIns="25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Try to use these 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messaging, trusted adult, personal information, address, email, date of birth, passcode, password, private</a:t>
            </a:r>
          </a:p>
        </p:txBody>
      </p:sp>
      <p:pic>
        <p:nvPicPr>
          <p:cNvPr id="6" name="Picture 5">
            <a:extLst>
              <a:ext uri="{FF2B5EF4-FFF2-40B4-BE49-F238E27FC236}">
                <a16:creationId xmlns:a16="http://schemas.microsoft.com/office/drawing/2014/main" id="{AEBCFA84-CDAF-400F-8725-69F4851527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72237" y="1543581"/>
            <a:ext cx="3216113" cy="4549243"/>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pic>
        <p:nvPicPr>
          <p:cNvPr id="8" name="Picture 7" descr="A picture containing doll, drawing&#10;&#10;Description automatically generated">
            <a:extLst>
              <a:ext uri="{FF2B5EF4-FFF2-40B4-BE49-F238E27FC236}">
                <a16:creationId xmlns:a16="http://schemas.microsoft.com/office/drawing/2014/main" id="{365940FB-B23F-4419-AEFE-BE9FF90BED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293"/>
          <a:stretch/>
        </p:blipFill>
        <p:spPr>
          <a:xfrm>
            <a:off x="107504" y="3284985"/>
            <a:ext cx="1952885" cy="3573016"/>
          </a:xfrm>
          <a:prstGeom prst="rect">
            <a:avLst/>
          </a:prstGeom>
        </p:spPr>
      </p:pic>
    </p:spTree>
    <p:extLst>
      <p:ext uri="{BB962C8B-B14F-4D97-AF65-F5344CB8AC3E}">
        <p14:creationId xmlns:p14="http://schemas.microsoft.com/office/powerpoint/2010/main" val="56466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1491593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Keep It Private</a:t>
            </a:r>
          </a:p>
        </p:txBody>
      </p:sp>
      <p:pic>
        <p:nvPicPr>
          <p:cNvPr id="4" name="Whole Class">
            <a:extLst>
              <a:ext uri="{FF2B5EF4-FFF2-40B4-BE49-F238E27FC236}">
                <a16:creationId xmlns:a16="http://schemas.microsoft.com/office/drawing/2014/main" id="{B32AD86D-111E-4312-B712-E6F8971E4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8" name="Rectangle: Rounded Corners 7">
            <a:extLst>
              <a:ext uri="{FF2B5EF4-FFF2-40B4-BE49-F238E27FC236}">
                <a16:creationId xmlns:a16="http://schemas.microsoft.com/office/drawing/2014/main" id="{39E316DC-9551-4987-9CA6-219F5275CBFC}"/>
              </a:ext>
            </a:extLst>
          </p:cNvPr>
          <p:cNvSpPr/>
          <p:nvPr/>
        </p:nvSpPr>
        <p:spPr>
          <a:xfrm>
            <a:off x="971600" y="2636912"/>
            <a:ext cx="3600400" cy="237626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You will now be given a sticky note. Write or draw one thing that you would tell someone else about how to keep personal information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private online.</a:t>
            </a:r>
          </a:p>
        </p:txBody>
      </p:sp>
      <p:pic>
        <p:nvPicPr>
          <p:cNvPr id="6" name="Picture 5" descr="A close up of a toy&#10;&#10;Description automatically generated">
            <a:extLst>
              <a:ext uri="{FF2B5EF4-FFF2-40B4-BE49-F238E27FC236}">
                <a16:creationId xmlns:a16="http://schemas.microsoft.com/office/drawing/2014/main" id="{771FBD9B-F01F-4B2B-AB30-D99B76A4F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460841"/>
            <a:ext cx="4276378" cy="4208519"/>
          </a:xfrm>
          <a:prstGeom prst="rect">
            <a:avLst/>
          </a:prstGeom>
        </p:spPr>
      </p:pic>
      <p:sp>
        <p:nvSpPr>
          <p:cNvPr id="7" name="TextBox 6">
            <a:extLst>
              <a:ext uri="{FF2B5EF4-FFF2-40B4-BE49-F238E27FC236}">
                <a16:creationId xmlns:a16="http://schemas.microsoft.com/office/drawing/2014/main" id="{DC20D022-75CF-4959-82EF-C057A0994C2D}"/>
              </a:ext>
            </a:extLst>
          </p:cNvPr>
          <p:cNvSpPr txBox="1"/>
          <p:nvPr/>
        </p:nvSpPr>
        <p:spPr>
          <a:xfrm>
            <a:off x="755650" y="1630541"/>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thought a lot about how to keep personal information private. It is information about us, so we don’t share it with anyone online. </a:t>
            </a:r>
          </a:p>
        </p:txBody>
      </p:sp>
    </p:spTree>
    <p:extLst>
      <p:ext uri="{BB962C8B-B14F-4D97-AF65-F5344CB8AC3E}">
        <p14:creationId xmlns:p14="http://schemas.microsoft.com/office/powerpoint/2010/main" val="3475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3637071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948396D9-1FE8-43DC-939A-101205E2C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7" name="frame" descr="A picture containing text&#10;&#10;Description automatically generated">
            <a:extLst>
              <a:ext uri="{FF2B5EF4-FFF2-40B4-BE49-F238E27FC236}">
                <a16:creationId xmlns:a16="http://schemas.microsoft.com/office/drawing/2014/main" id="{4FEACB2A-3AB0-4091-9D5A-F8754DE15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2819E6B7-7D98-40DF-AC7F-B40AEA842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077205"/>
            <a:ext cx="2117641" cy="545625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EEFCF7E-CA0B-4798-8957-1C69E3281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70" y="2348880"/>
            <a:ext cx="1779022" cy="5085184"/>
          </a:xfrm>
          <a:prstGeom prst="rect">
            <a:avLst/>
          </a:prstGeom>
        </p:spPr>
      </p:pic>
      <p:sp>
        <p:nvSpPr>
          <p:cNvPr id="12" name="Speech Bubble: Rectangle with Corners Rounded 11">
            <a:extLst>
              <a:ext uri="{FF2B5EF4-FFF2-40B4-BE49-F238E27FC236}">
                <a16:creationId xmlns:a16="http://schemas.microsoft.com/office/drawing/2014/main" id="{0F884F77-69AB-4308-AFCD-097B3C5C9DD2}"/>
              </a:ext>
            </a:extLst>
          </p:cNvPr>
          <p:cNvSpPr/>
          <p:nvPr/>
        </p:nvSpPr>
        <p:spPr>
          <a:xfrm>
            <a:off x="2648480" y="1543700"/>
            <a:ext cx="2356899" cy="107367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is personal information?</a:t>
            </a:r>
          </a:p>
        </p:txBody>
      </p:sp>
      <p:sp>
        <p:nvSpPr>
          <p:cNvPr id="13" name="Speech Bubble: Rectangle with Corners Rounded 12">
            <a:extLst>
              <a:ext uri="{FF2B5EF4-FFF2-40B4-BE49-F238E27FC236}">
                <a16:creationId xmlns:a16="http://schemas.microsoft.com/office/drawing/2014/main" id="{65A24C66-55EA-46D9-9BE1-FD59A81F9611}"/>
              </a:ext>
            </a:extLst>
          </p:cNvPr>
          <p:cNvSpPr/>
          <p:nvPr/>
        </p:nvSpPr>
        <p:spPr>
          <a:xfrm>
            <a:off x="3563888" y="3166957"/>
            <a:ext cx="2448272" cy="1073672"/>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can we stay safe online?</a:t>
            </a:r>
          </a:p>
        </p:txBody>
      </p:sp>
    </p:spTree>
    <p:extLst>
      <p:ext uri="{BB962C8B-B14F-4D97-AF65-F5344CB8AC3E}">
        <p14:creationId xmlns:p14="http://schemas.microsoft.com/office/powerpoint/2010/main" val="374593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D2890D1-4867-4C0A-9C49-59E0E79E0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5" name="frame" descr="A picture containing text&#10;&#10;Description automatically generated">
            <a:extLst>
              <a:ext uri="{FF2B5EF4-FFF2-40B4-BE49-F238E27FC236}">
                <a16:creationId xmlns:a16="http://schemas.microsoft.com/office/drawing/2014/main" id="{22295751-B3A2-4649-A503-92EC0049E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4BCE7A4A-C74D-4891-86D3-3E40A69BA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27" y="1382820"/>
            <a:ext cx="2151433" cy="6465864"/>
          </a:xfrm>
          <a:prstGeom prst="rect">
            <a:avLst/>
          </a:prstGeom>
        </p:spPr>
      </p:pic>
      <p:pic>
        <p:nvPicPr>
          <p:cNvPr id="11" name="Picture 10" descr="A close up of a toy&#10;&#10;Description automatically generated">
            <a:extLst>
              <a:ext uri="{FF2B5EF4-FFF2-40B4-BE49-F238E27FC236}">
                <a16:creationId xmlns:a16="http://schemas.microsoft.com/office/drawing/2014/main" id="{E438564F-AD92-4B89-B47A-E2385016E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269" y="2852936"/>
            <a:ext cx="3613908" cy="5107728"/>
          </a:xfrm>
          <a:prstGeom prst="rect">
            <a:avLst/>
          </a:prstGeom>
        </p:spPr>
      </p:pic>
      <p:sp>
        <p:nvSpPr>
          <p:cNvPr id="12" name="Speech Bubble: Rectangle with Corners Rounded 11">
            <a:extLst>
              <a:ext uri="{FF2B5EF4-FFF2-40B4-BE49-F238E27FC236}">
                <a16:creationId xmlns:a16="http://schemas.microsoft.com/office/drawing/2014/main" id="{D42B3734-8F7E-4D12-940B-DACFEAEB1DDD}"/>
              </a:ext>
            </a:extLst>
          </p:cNvPr>
          <p:cNvSpPr/>
          <p:nvPr/>
        </p:nvSpPr>
        <p:spPr>
          <a:xfrm>
            <a:off x="2461079" y="1081433"/>
            <a:ext cx="2356899" cy="107367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the risks when we go online?</a:t>
            </a:r>
          </a:p>
        </p:txBody>
      </p:sp>
      <p:sp>
        <p:nvSpPr>
          <p:cNvPr id="13" name="Speech Bubble: Rectangle with Corners Rounded 12">
            <a:extLst>
              <a:ext uri="{FF2B5EF4-FFF2-40B4-BE49-F238E27FC236}">
                <a16:creationId xmlns:a16="http://schemas.microsoft.com/office/drawing/2014/main" id="{2384EE96-D10E-41D1-8438-BDB004045ACE}"/>
              </a:ext>
            </a:extLst>
          </p:cNvPr>
          <p:cNvSpPr/>
          <p:nvPr/>
        </p:nvSpPr>
        <p:spPr>
          <a:xfrm>
            <a:off x="3768732" y="2789975"/>
            <a:ext cx="2448272" cy="1073672"/>
          </a:xfrm>
          <a:prstGeom prst="wedgeRoundRectCallout">
            <a:avLst>
              <a:gd name="adj1" fmla="val 34406"/>
              <a:gd name="adj2" fmla="val 6300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can I do if I feel frightened?</a:t>
            </a:r>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explain why we keep personal information private.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understand what personal information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to keep personal information private online.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discuss why it is important to do this. </a:t>
            </a:r>
          </a:p>
        </p:txBody>
      </p:sp>
    </p:spTree>
    <p:extLst>
      <p:ext uri="{BB962C8B-B14F-4D97-AF65-F5344CB8AC3E}">
        <p14:creationId xmlns:p14="http://schemas.microsoft.com/office/powerpoint/2010/main" val="3914046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BD32-055E-401F-ADC9-22C994E52ABE}"/>
              </a:ext>
            </a:extLst>
          </p:cNvPr>
          <p:cNvSpPr>
            <a:spLocks noGrp="1"/>
          </p:cNvSpPr>
          <p:nvPr>
            <p:ph type="title"/>
          </p:nvPr>
        </p:nvSpPr>
        <p:spPr>
          <a:xfrm>
            <a:off x="457198" y="478894"/>
            <a:ext cx="8220075" cy="5110345"/>
          </a:xfrm>
        </p:spPr>
        <p:txBody>
          <a:bodyPr/>
          <a:lstStyle/>
          <a:p>
            <a:r>
              <a:rPr lang="en-GB" dirty="0"/>
              <a:t>Prayer</a:t>
            </a:r>
            <a:br>
              <a:rPr lang="en-GB" dirty="0"/>
            </a:br>
            <a:br>
              <a:rPr lang="en-GB" dirty="0"/>
            </a:br>
            <a:r>
              <a:rPr lang="en-GB" dirty="0"/>
              <a:t>Dear God, </a:t>
            </a:r>
            <a:br>
              <a:rPr lang="en-GB" dirty="0"/>
            </a:br>
            <a:r>
              <a:rPr lang="en-GB" dirty="0"/>
              <a:t>Help me to be wise and not share my personal details with others.  Help me think about the consequences before I do something.</a:t>
            </a:r>
            <a:br>
              <a:rPr lang="en-GB" dirty="0"/>
            </a:br>
            <a:r>
              <a:rPr lang="en-GB" dirty="0"/>
              <a:t>Amen.</a:t>
            </a:r>
          </a:p>
        </p:txBody>
      </p:sp>
    </p:spTree>
    <p:extLst>
      <p:ext uri="{BB962C8B-B14F-4D97-AF65-F5344CB8AC3E}">
        <p14:creationId xmlns:p14="http://schemas.microsoft.com/office/powerpoint/2010/main" val="41622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Name That Activity</a:t>
            </a:r>
          </a:p>
        </p:txBody>
      </p:sp>
      <p:pic>
        <p:nvPicPr>
          <p:cNvPr id="4" name="Group Work">
            <a:extLst>
              <a:ext uri="{FF2B5EF4-FFF2-40B4-BE49-F238E27FC236}">
                <a16:creationId xmlns:a16="http://schemas.microsoft.com/office/drawing/2014/main" id="{AA454CE6-FD0C-45D4-9D00-D84624540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4048"/>
            <a:ext cx="864000" cy="864000"/>
          </a:xfrm>
          <a:prstGeom prst="rect">
            <a:avLst/>
          </a:prstGeom>
        </p:spPr>
      </p:pic>
      <p:sp>
        <p:nvSpPr>
          <p:cNvPr id="8" name="TextBox 7">
            <a:extLst>
              <a:ext uri="{FF2B5EF4-FFF2-40B4-BE49-F238E27FC236}">
                <a16:creationId xmlns:a16="http://schemas.microsoft.com/office/drawing/2014/main" id="{A608647E-A5A3-4EAF-A472-399032897142}"/>
              </a:ext>
            </a:extLst>
          </p:cNvPr>
          <p:cNvSpPr txBox="1"/>
          <p:nvPr/>
        </p:nvSpPr>
        <p:spPr>
          <a:xfrm>
            <a:off x="755650" y="1412776"/>
            <a:ext cx="7632700" cy="1200329"/>
          </a:xfrm>
          <a:prstGeom prst="rect">
            <a:avLst/>
          </a:prstGeom>
          <a:noFill/>
        </p:spPr>
        <p:txBody>
          <a:bodyPr wrap="square" rtlCol="0">
            <a:spAutoFit/>
          </a:bodyPr>
          <a:lstStyle/>
          <a:p>
            <a:pPr algn="ctr"/>
            <a:r>
              <a:rPr lang="en-GB" dirty="0"/>
              <a:t>The Internet can be very useful for lots of things.</a:t>
            </a:r>
          </a:p>
          <a:p>
            <a:pPr algn="ctr"/>
            <a:endParaRPr lang="en-GB" dirty="0"/>
          </a:p>
          <a:p>
            <a:pPr algn="ctr"/>
            <a:r>
              <a:rPr lang="en-GB" dirty="0"/>
              <a:t>We will now play a game to show lots of different ways we can use </a:t>
            </a:r>
            <a:br>
              <a:rPr lang="en-GB" dirty="0"/>
            </a:br>
            <a:r>
              <a:rPr lang="en-GB" dirty="0"/>
              <a:t>the Internet. </a:t>
            </a:r>
          </a:p>
        </p:txBody>
      </p:sp>
      <p:sp>
        <p:nvSpPr>
          <p:cNvPr id="11" name="Rectangle: Rounded Corners 10">
            <a:extLst>
              <a:ext uri="{FF2B5EF4-FFF2-40B4-BE49-F238E27FC236}">
                <a16:creationId xmlns:a16="http://schemas.microsoft.com/office/drawing/2014/main" id="{B0AD2CA0-6603-46D6-A2F7-1F7878A152AE}"/>
              </a:ext>
            </a:extLst>
          </p:cNvPr>
          <p:cNvSpPr/>
          <p:nvPr/>
        </p:nvSpPr>
        <p:spPr>
          <a:xfrm>
            <a:off x="755650" y="2780929"/>
            <a:ext cx="7632700" cy="3168352"/>
          </a:xfrm>
          <a:prstGeom prst="roundRect">
            <a:avLst>
              <a:gd name="adj" fmla="val 637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1584000" rtlCol="0" anchor="t" anchorCtr="0"/>
          <a:lstStyle/>
          <a:p>
            <a:pPr algn="ctr"/>
            <a:r>
              <a:rPr lang="en-GB" spc="-40" dirty="0">
                <a:solidFill>
                  <a:schemeClr val="tx1"/>
                </a:solidFill>
              </a:rPr>
              <a:t>Working in small groups, you will be given a set of </a:t>
            </a:r>
            <a:r>
              <a:rPr lang="en-GB" b="1" spc="-40" dirty="0">
                <a:solidFill>
                  <a:schemeClr val="tx1"/>
                </a:solidFill>
              </a:rPr>
              <a:t>Internet Uses Picture Cards</a:t>
            </a:r>
            <a:r>
              <a:rPr lang="en-GB" spc="-40" dirty="0">
                <a:solidFill>
                  <a:schemeClr val="tx1"/>
                </a:solidFill>
              </a:rPr>
              <a:t> to play a game of charades with.</a:t>
            </a:r>
            <a:r>
              <a:rPr lang="en-GB" dirty="0">
                <a:solidFill>
                  <a:schemeClr val="tx1"/>
                </a:solidFill>
              </a:rPr>
              <a:t> </a:t>
            </a:r>
          </a:p>
          <a:p>
            <a:pPr algn="ctr"/>
            <a:r>
              <a:rPr lang="en-GB" dirty="0">
                <a:solidFill>
                  <a:schemeClr val="tx1"/>
                </a:solidFill>
              </a:rPr>
              <a:t>Share out the cards without showing anyone else what is on each card. You now need to act out the use of </a:t>
            </a:r>
            <a:br>
              <a:rPr lang="en-GB" dirty="0">
                <a:solidFill>
                  <a:schemeClr val="tx1"/>
                </a:solidFill>
              </a:rPr>
            </a:br>
            <a:r>
              <a:rPr lang="en-GB" dirty="0">
                <a:solidFill>
                  <a:schemeClr val="tx1"/>
                </a:solidFill>
              </a:rPr>
              <a:t>the Internet that is on your card without speaking.</a:t>
            </a:r>
          </a:p>
          <a:p>
            <a:pPr algn="ctr"/>
            <a:r>
              <a:rPr lang="en-GB" dirty="0">
                <a:solidFill>
                  <a:schemeClr val="tx1"/>
                </a:solidFill>
              </a:rPr>
              <a:t>When the rest of the group guess what you are </a:t>
            </a:r>
            <a:br>
              <a:rPr lang="en-GB" dirty="0">
                <a:solidFill>
                  <a:schemeClr val="tx1"/>
                </a:solidFill>
              </a:rPr>
            </a:br>
            <a:r>
              <a:rPr lang="en-GB" dirty="0">
                <a:solidFill>
                  <a:schemeClr val="tx1"/>
                </a:solidFill>
              </a:rPr>
              <a:t>doing, move on to the next player.</a:t>
            </a:r>
          </a:p>
        </p:txBody>
      </p:sp>
      <p:pic>
        <p:nvPicPr>
          <p:cNvPr id="10" name="Picture 9" descr="A drawing of a cartoon character&#10;&#10;Description automatically generated">
            <a:extLst>
              <a:ext uri="{FF2B5EF4-FFF2-40B4-BE49-F238E27FC236}">
                <a16:creationId xmlns:a16="http://schemas.microsoft.com/office/drawing/2014/main" id="{762CA350-724C-4B26-A3FF-5E9BB2B05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767" y="2564904"/>
            <a:ext cx="2768689" cy="3668955"/>
          </a:xfrm>
          <a:prstGeom prst="rect">
            <a:avLst/>
          </a:prstGeom>
        </p:spPr>
      </p:pic>
      <p:pic>
        <p:nvPicPr>
          <p:cNvPr id="6" name="Picture 5" descr="A bunch of items that are on display&#10;&#10;Description automatically generated">
            <a:extLst>
              <a:ext uri="{FF2B5EF4-FFF2-40B4-BE49-F238E27FC236}">
                <a16:creationId xmlns:a16="http://schemas.microsoft.com/office/drawing/2014/main" id="{18B88CA3-E8DE-4B13-AE4A-E6CCC9C5AAF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9"/>
                    </a14:imgEffect>
                  </a14:imgLayer>
                </a14:imgProps>
              </a:ext>
              <a:ext uri="{28A0092B-C50C-407E-A947-70E740481C1C}">
                <a14:useLocalDpi xmlns:a14="http://schemas.microsoft.com/office/drawing/2010/main" val="0"/>
              </a:ext>
            </a:extLst>
          </a:blip>
          <a:srcRect l="2267" t="3310" r="69332" b="53431"/>
          <a:stretch/>
        </p:blipFill>
        <p:spPr>
          <a:xfrm>
            <a:off x="1040439" y="5085184"/>
            <a:ext cx="981927" cy="1057460"/>
          </a:xfrm>
          <a:prstGeom prst="roundRect">
            <a:avLst>
              <a:gd name="adj" fmla="val 8410"/>
            </a:avLst>
          </a:prstGeom>
          <a:ln w="57150">
            <a:solidFill>
              <a:schemeClr val="accent3"/>
            </a:solidFill>
          </a:ln>
          <a:effectLst>
            <a:outerShdw blurRad="50800" dist="38100" dir="2700000" algn="tl" rotWithShape="0">
              <a:prstClr val="black">
                <a:alpha val="40000"/>
              </a:prstClr>
            </a:outerShdw>
          </a:effectLst>
        </p:spPr>
      </p:pic>
      <p:pic>
        <p:nvPicPr>
          <p:cNvPr id="12" name="Picture 11" descr="A bunch of items that are on display&#10;&#10;Description automatically generated">
            <a:extLst>
              <a:ext uri="{FF2B5EF4-FFF2-40B4-BE49-F238E27FC236}">
                <a16:creationId xmlns:a16="http://schemas.microsoft.com/office/drawing/2014/main" id="{302E775B-1B90-4105-B113-FB6B2A3089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9"/>
                    </a14:imgEffect>
                  </a14:imgLayer>
                </a14:imgProps>
              </a:ext>
              <a:ext uri="{28A0092B-C50C-407E-A947-70E740481C1C}">
                <a14:useLocalDpi xmlns:a14="http://schemas.microsoft.com/office/drawing/2010/main" val="0"/>
              </a:ext>
            </a:extLst>
          </a:blip>
          <a:srcRect l="35973" t="3310" r="35626" b="53431"/>
          <a:stretch/>
        </p:blipFill>
        <p:spPr>
          <a:xfrm>
            <a:off x="2274742" y="5085184"/>
            <a:ext cx="981927" cy="1057460"/>
          </a:xfrm>
          <a:prstGeom prst="roundRect">
            <a:avLst>
              <a:gd name="adj" fmla="val 8410"/>
            </a:avLst>
          </a:prstGeom>
          <a:ln w="57150">
            <a:solidFill>
              <a:schemeClr val="accent3"/>
            </a:solidFill>
          </a:ln>
          <a:effectLst>
            <a:outerShdw blurRad="50800" dist="38100" dir="2700000" algn="tl" rotWithShape="0">
              <a:prstClr val="black">
                <a:alpha val="40000"/>
              </a:prstClr>
            </a:outerShdw>
          </a:effectLst>
        </p:spPr>
      </p:pic>
      <p:pic>
        <p:nvPicPr>
          <p:cNvPr id="13" name="Picture 12" descr="A bunch of items that are on display&#10;&#10;Description automatically generated">
            <a:extLst>
              <a:ext uri="{FF2B5EF4-FFF2-40B4-BE49-F238E27FC236}">
                <a16:creationId xmlns:a16="http://schemas.microsoft.com/office/drawing/2014/main" id="{B2C8E5FB-F47E-4D05-B6AF-81289FA62A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9"/>
                    </a14:imgEffect>
                  </a14:imgLayer>
                </a14:imgProps>
              </a:ext>
              <a:ext uri="{28A0092B-C50C-407E-A947-70E740481C1C}">
                <a14:useLocalDpi xmlns:a14="http://schemas.microsoft.com/office/drawing/2010/main" val="0"/>
              </a:ext>
            </a:extLst>
          </a:blip>
          <a:srcRect l="35973" t="53983" r="35626" b="2758"/>
          <a:stretch/>
        </p:blipFill>
        <p:spPr>
          <a:xfrm>
            <a:off x="3509045" y="5085184"/>
            <a:ext cx="981927" cy="1057460"/>
          </a:xfrm>
          <a:prstGeom prst="roundRect">
            <a:avLst>
              <a:gd name="adj" fmla="val 8410"/>
            </a:avLst>
          </a:prstGeom>
          <a:ln w="57150">
            <a:solidFill>
              <a:schemeClr val="accent3"/>
            </a:solidFill>
          </a:ln>
          <a:effectLst>
            <a:outerShdw blurRad="50800" dist="38100" dir="2700000" algn="tl" rotWithShape="0">
              <a:prstClr val="black">
                <a:alpha val="40000"/>
              </a:prstClr>
            </a:outerShdw>
          </a:effectLst>
        </p:spPr>
      </p:pic>
      <p:pic>
        <p:nvPicPr>
          <p:cNvPr id="14" name="Picture 13" descr="A bunch of items that are on display&#10;&#10;Description automatically generated">
            <a:extLst>
              <a:ext uri="{FF2B5EF4-FFF2-40B4-BE49-F238E27FC236}">
                <a16:creationId xmlns:a16="http://schemas.microsoft.com/office/drawing/2014/main" id="{35C6010A-29B1-417C-B0B8-E6F9D44F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radius="9"/>
                    </a14:imgEffect>
                  </a14:imgLayer>
                </a14:imgProps>
              </a:ext>
              <a:ext uri="{28A0092B-C50C-407E-A947-70E740481C1C}">
                <a14:useLocalDpi xmlns:a14="http://schemas.microsoft.com/office/drawing/2010/main" val="0"/>
              </a:ext>
            </a:extLst>
          </a:blip>
          <a:srcRect l="68973" t="53983" r="2626" b="2758"/>
          <a:stretch/>
        </p:blipFill>
        <p:spPr>
          <a:xfrm>
            <a:off x="4743347" y="5085184"/>
            <a:ext cx="981927" cy="1057460"/>
          </a:xfrm>
          <a:prstGeom prst="roundRect">
            <a:avLst>
              <a:gd name="adj" fmla="val 8410"/>
            </a:avLst>
          </a:prstGeom>
          <a:ln w="57150">
            <a:solidFill>
              <a:schemeClr val="accent3"/>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ABD90D7-5838-4657-B187-5545E2C362A0}"/>
              </a:ext>
            </a:extLst>
          </p:cNvPr>
          <p:cNvSpPr txBox="1"/>
          <p:nvPr/>
        </p:nvSpPr>
        <p:spPr>
          <a:xfrm>
            <a:off x="1278871" y="3862789"/>
            <a:ext cx="4537650" cy="646331"/>
          </a:xfrm>
          <a:prstGeom prst="rect">
            <a:avLst/>
          </a:prstGeom>
          <a:noFill/>
        </p:spPr>
        <p:txBody>
          <a:bodyPr wrap="square" rtlCol="0">
            <a:spAutoFit/>
          </a:bodyPr>
          <a:lstStyle/>
          <a:p>
            <a:pPr algn="ctr"/>
            <a:r>
              <a:rPr lang="en-GB" dirty="0"/>
              <a:t>Wow! What a lot of fun and useful ways there are to use the Internet.</a:t>
            </a:r>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left)">
                                      <p:cBhvr>
                                        <p:cTn id="17" dur="500"/>
                                        <p:tgtEl>
                                          <p:spTgt spid="11">
                                            <p:bg/>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42"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anim calcmode="lin" valueType="num">
                                      <p:cBhvr>
                                        <p:cTn id="35" dur="750" fill="hold"/>
                                        <p:tgtEl>
                                          <p:spTgt spid="12"/>
                                        </p:tgtEl>
                                        <p:attrNameLst>
                                          <p:attrName>ppt_x</p:attrName>
                                        </p:attrNameLst>
                                      </p:cBhvr>
                                      <p:tavLst>
                                        <p:tav tm="0">
                                          <p:val>
                                            <p:strVal val="#ppt_x"/>
                                          </p:val>
                                        </p:tav>
                                        <p:tav tm="100000">
                                          <p:val>
                                            <p:strVal val="#ppt_x"/>
                                          </p:val>
                                        </p:tav>
                                      </p:tavLst>
                                    </p:anim>
                                    <p:anim calcmode="lin" valueType="num">
                                      <p:cBhvr>
                                        <p:cTn id="36" dur="7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anim calcmode="lin" valueType="num">
                                      <p:cBhvr>
                                        <p:cTn id="41" dur="750" fill="hold"/>
                                        <p:tgtEl>
                                          <p:spTgt spid="13"/>
                                        </p:tgtEl>
                                        <p:attrNameLst>
                                          <p:attrName>ppt_x</p:attrName>
                                        </p:attrNameLst>
                                      </p:cBhvr>
                                      <p:tavLst>
                                        <p:tav tm="0">
                                          <p:val>
                                            <p:strVal val="#ppt_x"/>
                                          </p:val>
                                        </p:tav>
                                        <p:tav tm="100000">
                                          <p:val>
                                            <p:strVal val="#ppt_x"/>
                                          </p:val>
                                        </p:tav>
                                      </p:tavLst>
                                    </p:anim>
                                    <p:anim calcmode="lin" valueType="num">
                                      <p:cBhvr>
                                        <p:cTn id="42" dur="750" fill="hold"/>
                                        <p:tgtEl>
                                          <p:spTgt spid="13"/>
                                        </p:tgtEl>
                                        <p:attrNameLst>
                                          <p:attrName>ppt_y</p:attrName>
                                        </p:attrNameLst>
                                      </p:cBhvr>
                                      <p:tavLst>
                                        <p:tav tm="0">
                                          <p:val>
                                            <p:strVal val="#ppt_y+.1"/>
                                          </p:val>
                                        </p:tav>
                                        <p:tav tm="100000">
                                          <p:val>
                                            <p:strVal val="#ppt_y"/>
                                          </p:val>
                                        </p:tav>
                                      </p:tavLst>
                                    </p:anim>
                                  </p:childTnLst>
                                </p:cTn>
                              </p:par>
                            </p:childTnLst>
                          </p:cTn>
                        </p:par>
                        <p:par>
                          <p:cTn id="43" fill="hold">
                            <p:stCondLst>
                              <p:cond delay="3250"/>
                            </p:stCondLst>
                            <p:childTnLst>
                              <p:par>
                                <p:cTn id="44" presetID="42"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750"/>
                                        <p:tgtEl>
                                          <p:spTgt spid="14"/>
                                        </p:tgtEl>
                                      </p:cBhvr>
                                    </p:animEffect>
                                    <p:anim calcmode="lin" valueType="num">
                                      <p:cBhvr>
                                        <p:cTn id="47" dur="750" fill="hold"/>
                                        <p:tgtEl>
                                          <p:spTgt spid="14"/>
                                        </p:tgtEl>
                                        <p:attrNameLst>
                                          <p:attrName>ppt_x</p:attrName>
                                        </p:attrNameLst>
                                      </p:cBhvr>
                                      <p:tavLst>
                                        <p:tav tm="0">
                                          <p:val>
                                            <p:strVal val="#ppt_x"/>
                                          </p:val>
                                        </p:tav>
                                        <p:tav tm="100000">
                                          <p:val>
                                            <p:strVal val="#ppt_x"/>
                                          </p:val>
                                        </p:tav>
                                      </p:tavLst>
                                    </p:anim>
                                    <p:anim calcmode="lin" valueType="num">
                                      <p:cBhvr>
                                        <p:cTn id="4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Effect transition="in" filter="fade">
                                      <p:cBhvr>
                                        <p:cTn id="53" dur="500"/>
                                        <p:tgtEl>
                                          <p:spTgt spid="11">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xEl>
                                              <p:pRg st="2" end="2"/>
                                            </p:txEl>
                                          </p:spTgt>
                                        </p:tgtEl>
                                        <p:attrNameLst>
                                          <p:attrName>style.visibility</p:attrName>
                                        </p:attrNameLst>
                                      </p:cBhvr>
                                      <p:to>
                                        <p:strVal val="visible"/>
                                      </p:to>
                                    </p:set>
                                    <p:animEffect transition="in" filter="fade">
                                      <p:cBhvr>
                                        <p:cTn id="58" dur="500"/>
                                        <p:tgtEl>
                                          <p:spTgt spid="11">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1">
                                            <p:txEl>
                                              <p:pRg st="0" end="0"/>
                                            </p:txEl>
                                          </p:spTgt>
                                        </p:tgtEl>
                                      </p:cBhvr>
                                    </p:animEffect>
                                    <p:set>
                                      <p:cBhvr>
                                        <p:cTn id="63" dur="1" fill="hold">
                                          <p:stCondLst>
                                            <p:cond delay="499"/>
                                          </p:stCondLst>
                                        </p:cTn>
                                        <p:tgtEl>
                                          <p:spTgt spid="11">
                                            <p:txEl>
                                              <p:pRg st="0" end="0"/>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xEl>
                                              <p:pRg st="1" end="1"/>
                                            </p:txEl>
                                          </p:spTgt>
                                        </p:tgtEl>
                                      </p:cBhvr>
                                    </p:animEffect>
                                    <p:set>
                                      <p:cBhvr>
                                        <p:cTn id="66" dur="1" fill="hold">
                                          <p:stCondLst>
                                            <p:cond delay="499"/>
                                          </p:stCondLst>
                                        </p:cTn>
                                        <p:tgtEl>
                                          <p:spTgt spid="11">
                                            <p:txEl>
                                              <p:pRg st="1" end="1"/>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xEl>
                                              <p:pRg st="2" end="2"/>
                                            </p:txEl>
                                          </p:spTgt>
                                        </p:tgtEl>
                                      </p:cBhvr>
                                    </p:animEffect>
                                    <p:set>
                                      <p:cBhvr>
                                        <p:cTn id="69" dur="1" fill="hold">
                                          <p:stCondLst>
                                            <p:cond delay="499"/>
                                          </p:stCondLst>
                                        </p:cTn>
                                        <p:tgtEl>
                                          <p:spTgt spid="11">
                                            <p:txEl>
                                              <p:pRg st="2" end="2"/>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animBg="1"/>
      <p:bldP spid="11" grpId="1" uiExpand="1" build="allAtOnce"/>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EE2D61-8205-4821-8BE5-EDE9A39B728C}"/>
              </a:ext>
            </a:extLst>
          </p:cNvPr>
          <p:cNvSpPr/>
          <p:nvPr/>
        </p:nvSpPr>
        <p:spPr>
          <a:xfrm>
            <a:off x="410566" y="5634936"/>
            <a:ext cx="8395762" cy="6737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When we use the Internet, there are some simple things to remember </a:t>
            </a:r>
            <a:br>
              <a:rPr lang="en-GB" dirty="0">
                <a:solidFill>
                  <a:schemeClr val="tx1"/>
                </a:solidFill>
              </a:rPr>
            </a:br>
            <a:r>
              <a:rPr lang="en-GB" dirty="0">
                <a:solidFill>
                  <a:schemeClr val="tx1"/>
                </a:solidFill>
              </a:rPr>
              <a:t>about how to stay safe. </a:t>
            </a:r>
          </a:p>
        </p:txBody>
      </p:sp>
      <p:sp>
        <p:nvSpPr>
          <p:cNvPr id="22" name="Rectangle 21">
            <a:extLst>
              <a:ext uri="{FF2B5EF4-FFF2-40B4-BE49-F238E27FC236}">
                <a16:creationId xmlns:a16="http://schemas.microsoft.com/office/drawing/2014/main" id="{5547D99B-28D2-4A14-9942-DC525E1758CE}"/>
              </a:ext>
            </a:extLst>
          </p:cNvPr>
          <p:cNvSpPr/>
          <p:nvPr/>
        </p:nvSpPr>
        <p:spPr>
          <a:xfrm>
            <a:off x="410566" y="5634936"/>
            <a:ext cx="8395762" cy="6737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need to do this because the Internet isn’t actually owned by anyone so anybody can upload or share any information they want to.</a:t>
            </a:r>
          </a:p>
        </p:txBody>
      </p:sp>
      <p:pic>
        <p:nvPicPr>
          <p:cNvPr id="24" name="frame" descr="A picture containing text&#10;&#10;Description automatically generated">
            <a:extLst>
              <a:ext uri="{FF2B5EF4-FFF2-40B4-BE49-F238E27FC236}">
                <a16:creationId xmlns:a16="http://schemas.microsoft.com/office/drawing/2014/main" id="{34C0338D-A786-46D2-BF1F-CF53558C5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latin typeface="Twinkl" pitchFamily="2" charset="0"/>
              </a:rPr>
              <a:t>What’s the Risk?</a:t>
            </a:r>
          </a:p>
        </p:txBody>
      </p:sp>
      <p:pic>
        <p:nvPicPr>
          <p:cNvPr id="6" name="Whole Class">
            <a:extLst>
              <a:ext uri="{FF2B5EF4-FFF2-40B4-BE49-F238E27FC236}">
                <a16:creationId xmlns:a16="http://schemas.microsoft.com/office/drawing/2014/main" id="{8B8C6CDF-22A3-436D-B48E-1B9B52360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TextBox 6">
            <a:extLst>
              <a:ext uri="{FF2B5EF4-FFF2-40B4-BE49-F238E27FC236}">
                <a16:creationId xmlns:a16="http://schemas.microsoft.com/office/drawing/2014/main" id="{816735A1-4317-4014-90C6-F7FD5488F4FA}"/>
              </a:ext>
            </a:extLst>
          </p:cNvPr>
          <p:cNvSpPr txBox="1"/>
          <p:nvPr/>
        </p:nvSpPr>
        <p:spPr>
          <a:xfrm>
            <a:off x="755650" y="1340768"/>
            <a:ext cx="7632700" cy="800219"/>
          </a:xfrm>
          <a:prstGeom prst="rect">
            <a:avLst/>
          </a:prstGeom>
          <a:noFill/>
        </p:spPr>
        <p:txBody>
          <a:bodyPr wrap="square" rtlCol="0">
            <a:spAutoFit/>
          </a:bodyPr>
          <a:lstStyle/>
          <a:p>
            <a:pPr algn="ctr">
              <a:spcBef>
                <a:spcPts val="1200"/>
              </a:spcBef>
            </a:pPr>
            <a:r>
              <a:rPr lang="en-GB" dirty="0"/>
              <a:t>As we have just seen, there are lots of ways we can use the Internet.</a:t>
            </a:r>
          </a:p>
          <a:p>
            <a:pPr algn="ctr">
              <a:spcBef>
                <a:spcPts val="1200"/>
              </a:spcBef>
            </a:pPr>
            <a:r>
              <a:rPr lang="en-GB" dirty="0"/>
              <a:t>We might use it to:</a:t>
            </a:r>
          </a:p>
        </p:txBody>
      </p:sp>
      <p:sp>
        <p:nvSpPr>
          <p:cNvPr id="8" name="Rectangle: Rounded Corners 7">
            <a:extLst>
              <a:ext uri="{FF2B5EF4-FFF2-40B4-BE49-F238E27FC236}">
                <a16:creationId xmlns:a16="http://schemas.microsoft.com/office/drawing/2014/main" id="{FC6295F2-980C-4FDF-B04F-1AF0D6C26E26}"/>
              </a:ext>
            </a:extLst>
          </p:cNvPr>
          <p:cNvSpPr/>
          <p:nvPr/>
        </p:nvSpPr>
        <p:spPr>
          <a:xfrm>
            <a:off x="755650" y="2263500"/>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find information;</a:t>
            </a:r>
          </a:p>
        </p:txBody>
      </p:sp>
      <p:sp>
        <p:nvSpPr>
          <p:cNvPr id="9" name="Rectangle: Rounded Corners 8">
            <a:extLst>
              <a:ext uri="{FF2B5EF4-FFF2-40B4-BE49-F238E27FC236}">
                <a16:creationId xmlns:a16="http://schemas.microsoft.com/office/drawing/2014/main" id="{385DE28E-A165-401D-B9C8-615E03F97912}"/>
              </a:ext>
            </a:extLst>
          </p:cNvPr>
          <p:cNvSpPr/>
          <p:nvPr/>
        </p:nvSpPr>
        <p:spPr>
          <a:xfrm>
            <a:off x="755650" y="2799034"/>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learn;</a:t>
            </a:r>
          </a:p>
        </p:txBody>
      </p:sp>
      <p:sp>
        <p:nvSpPr>
          <p:cNvPr id="10" name="Rectangle: Rounded Corners 9">
            <a:extLst>
              <a:ext uri="{FF2B5EF4-FFF2-40B4-BE49-F238E27FC236}">
                <a16:creationId xmlns:a16="http://schemas.microsoft.com/office/drawing/2014/main" id="{02E38E77-CDFF-4C37-AB8E-EBB1B4798F72}"/>
              </a:ext>
            </a:extLst>
          </p:cNvPr>
          <p:cNvSpPr/>
          <p:nvPr/>
        </p:nvSpPr>
        <p:spPr>
          <a:xfrm>
            <a:off x="755650" y="3334568"/>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play games;</a:t>
            </a:r>
          </a:p>
        </p:txBody>
      </p:sp>
      <p:sp>
        <p:nvSpPr>
          <p:cNvPr id="11" name="Rectangle: Rounded Corners 10">
            <a:extLst>
              <a:ext uri="{FF2B5EF4-FFF2-40B4-BE49-F238E27FC236}">
                <a16:creationId xmlns:a16="http://schemas.microsoft.com/office/drawing/2014/main" id="{3C6782B1-88BC-4DC8-A594-BAC4A2CC4B3B}"/>
              </a:ext>
            </a:extLst>
          </p:cNvPr>
          <p:cNvSpPr/>
          <p:nvPr/>
        </p:nvSpPr>
        <p:spPr>
          <a:xfrm>
            <a:off x="755650" y="3870102"/>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message friends or family; </a:t>
            </a:r>
          </a:p>
        </p:txBody>
      </p:sp>
      <p:sp>
        <p:nvSpPr>
          <p:cNvPr id="12" name="Rectangle: Rounded Corners 11">
            <a:extLst>
              <a:ext uri="{FF2B5EF4-FFF2-40B4-BE49-F238E27FC236}">
                <a16:creationId xmlns:a16="http://schemas.microsoft.com/office/drawing/2014/main" id="{854D677D-1786-4A94-88FB-1FAB88F92E8D}"/>
              </a:ext>
            </a:extLst>
          </p:cNvPr>
          <p:cNvSpPr/>
          <p:nvPr/>
        </p:nvSpPr>
        <p:spPr>
          <a:xfrm>
            <a:off x="755650" y="4405636"/>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video call friends or family; </a:t>
            </a:r>
          </a:p>
        </p:txBody>
      </p:sp>
      <p:sp>
        <p:nvSpPr>
          <p:cNvPr id="14" name="Rectangle: Rounded Corners 13">
            <a:extLst>
              <a:ext uri="{FF2B5EF4-FFF2-40B4-BE49-F238E27FC236}">
                <a16:creationId xmlns:a16="http://schemas.microsoft.com/office/drawing/2014/main" id="{A1AD9118-B7EB-4946-B1CC-C91E02C1BD12}"/>
              </a:ext>
            </a:extLst>
          </p:cNvPr>
          <p:cNvSpPr/>
          <p:nvPr/>
        </p:nvSpPr>
        <p:spPr>
          <a:xfrm>
            <a:off x="755650" y="4941168"/>
            <a:ext cx="3562304" cy="4728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track physical activity.</a:t>
            </a:r>
          </a:p>
        </p:txBody>
      </p:sp>
      <p:sp>
        <p:nvSpPr>
          <p:cNvPr id="13" name="Rectangle: Rounded Corners 12">
            <a:extLst>
              <a:ext uri="{FF2B5EF4-FFF2-40B4-BE49-F238E27FC236}">
                <a16:creationId xmlns:a16="http://schemas.microsoft.com/office/drawing/2014/main" id="{FFE65E98-C941-4D7D-ACAA-43DC0633C158}"/>
              </a:ext>
            </a:extLst>
          </p:cNvPr>
          <p:cNvSpPr/>
          <p:nvPr/>
        </p:nvSpPr>
        <p:spPr>
          <a:xfrm>
            <a:off x="3995936" y="2250744"/>
            <a:ext cx="4392414" cy="3182158"/>
          </a:xfrm>
          <a:prstGeom prst="roundRect">
            <a:avLst>
              <a:gd name="adj" fmla="val 11176"/>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student at PC" descr="A picture containing computer&#10;&#10;Description automatically generated">
            <a:extLst>
              <a:ext uri="{FF2B5EF4-FFF2-40B4-BE49-F238E27FC236}">
                <a16:creationId xmlns:a16="http://schemas.microsoft.com/office/drawing/2014/main" id="{F23FF1EA-DD20-4B0A-A05E-A708B27BF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051" y="2396860"/>
            <a:ext cx="3112426" cy="2991003"/>
          </a:xfrm>
          <a:prstGeom prst="rect">
            <a:avLst/>
          </a:prstGeom>
        </p:spPr>
      </p:pic>
      <p:pic>
        <p:nvPicPr>
          <p:cNvPr id="16" name="messaging">
            <a:extLst>
              <a:ext uri="{FF2B5EF4-FFF2-40B4-BE49-F238E27FC236}">
                <a16:creationId xmlns:a16="http://schemas.microsoft.com/office/drawing/2014/main" id="{0F1D576D-0FD3-4F52-AEB6-AA57361397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41502"/>
          <a:stretch/>
        </p:blipFill>
        <p:spPr>
          <a:xfrm>
            <a:off x="5487734" y="2428362"/>
            <a:ext cx="1529917" cy="2959501"/>
          </a:xfrm>
          <a:prstGeom prst="rect">
            <a:avLst/>
          </a:prstGeom>
        </p:spPr>
      </p:pic>
      <p:pic>
        <p:nvPicPr>
          <p:cNvPr id="17" name="video games">
            <a:extLst>
              <a:ext uri="{FF2B5EF4-FFF2-40B4-BE49-F238E27FC236}">
                <a16:creationId xmlns:a16="http://schemas.microsoft.com/office/drawing/2014/main" id="{34A873EC-C0A0-42A3-8971-2A66F729E9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0" r="-1309"/>
          <a:stretch/>
        </p:blipFill>
        <p:spPr>
          <a:xfrm>
            <a:off x="4560251" y="2348880"/>
            <a:ext cx="3190195" cy="3021342"/>
          </a:xfrm>
          <a:prstGeom prst="rect">
            <a:avLst/>
          </a:prstGeom>
        </p:spPr>
      </p:pic>
      <p:pic>
        <p:nvPicPr>
          <p:cNvPr id="18" name="learning">
            <a:extLst>
              <a:ext uri="{FF2B5EF4-FFF2-40B4-BE49-F238E27FC236}">
                <a16:creationId xmlns:a16="http://schemas.microsoft.com/office/drawing/2014/main" id="{997C22F3-97D5-441E-84A1-9A82045F74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6" t="-19493" r="-571" b="-6505"/>
          <a:stretch/>
        </p:blipFill>
        <p:spPr>
          <a:xfrm>
            <a:off x="4238616" y="2132856"/>
            <a:ext cx="3933784" cy="3354899"/>
          </a:xfrm>
          <a:prstGeom prst="rect">
            <a:avLst/>
          </a:prstGeom>
        </p:spPr>
      </p:pic>
      <p:pic>
        <p:nvPicPr>
          <p:cNvPr id="19" name="video call">
            <a:extLst>
              <a:ext uri="{FF2B5EF4-FFF2-40B4-BE49-F238E27FC236}">
                <a16:creationId xmlns:a16="http://schemas.microsoft.com/office/drawing/2014/main" id="{2BF6CA4C-6094-4E0B-AEAD-4E8C1B3F21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6" t="-742" r="-2347" b="-1964"/>
          <a:stretch/>
        </p:blipFill>
        <p:spPr>
          <a:xfrm>
            <a:off x="4932042" y="2297968"/>
            <a:ext cx="2576107" cy="3071890"/>
          </a:xfrm>
          <a:prstGeom prst="rect">
            <a:avLst/>
          </a:prstGeom>
        </p:spPr>
      </p:pic>
      <p:pic>
        <p:nvPicPr>
          <p:cNvPr id="20" name="jog">
            <a:extLst>
              <a:ext uri="{FF2B5EF4-FFF2-40B4-BE49-F238E27FC236}">
                <a16:creationId xmlns:a16="http://schemas.microsoft.com/office/drawing/2014/main" id="{05B042D2-1E25-4F5E-88D0-FE4A154427A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7" b="31070"/>
          <a:stretch/>
        </p:blipFill>
        <p:spPr>
          <a:xfrm>
            <a:off x="5198252" y="2303184"/>
            <a:ext cx="1919711" cy="3084679"/>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10" presetClass="exit" presetSubtype="0" fill="hold"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left)">
                                      <p:cBhvr>
                                        <p:cTn id="77" dur="500"/>
                                        <p:tgtEl>
                                          <p:spTgt spid="14"/>
                                        </p:tgtEl>
                                      </p:cBhvr>
                                    </p:animEffec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left)">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7" grpId="0" build="p"/>
      <p:bldP spid="8" grpId="0" animBg="1"/>
      <p:bldP spid="9" grpId="0" animBg="1"/>
      <p:bldP spid="10" grpId="0" animBg="1"/>
      <p:bldP spid="11" grpId="0" animBg="1"/>
      <p:bldP spid="12" grpId="0" animBg="1"/>
      <p:bldP spid="14" grpId="0" animBg="1"/>
      <p:bldP spid="13"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706</TotalTime>
  <Words>2714</Words>
  <Application>Microsoft Office PowerPoint</Application>
  <PresentationFormat>On-screen Show (4:3)</PresentationFormat>
  <Paragraphs>210</Paragraphs>
  <Slides>51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Roboto</vt:lpstr>
      <vt:lpstr>Calibri</vt:lpstr>
      <vt:lpstr>Arial</vt:lpstr>
      <vt:lpstr>Twinkl</vt:lpstr>
      <vt:lpstr>Sassoon Infant Rg</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Name That Activity</vt:lpstr>
      <vt:lpstr>Exploring</vt:lpstr>
      <vt:lpstr>What’s the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Would You Do?</vt:lpstr>
      <vt:lpstr>What Would You Do?</vt:lpstr>
      <vt:lpstr>Consolidating</vt:lpstr>
      <vt:lpstr>Staying Safe Online</vt:lpstr>
      <vt:lpstr>Reflecting</vt:lpstr>
      <vt:lpstr>Online Safety</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Odd One Out</vt:lpstr>
      <vt:lpstr>Exploring</vt:lpstr>
      <vt:lpstr>What Is Personal Information?</vt:lpstr>
      <vt:lpstr>What Is Personal Information?</vt:lpstr>
      <vt:lpstr>What Is Personal Information?</vt:lpstr>
      <vt:lpstr>What Is Personal Information?</vt:lpstr>
      <vt:lpstr>What Is Personal Information?</vt:lpstr>
      <vt:lpstr>What Is Personal Information?</vt:lpstr>
      <vt:lpstr>What Is Personal Information?</vt:lpstr>
      <vt:lpstr>What Is Personal Information?</vt:lpstr>
      <vt:lpstr>Guess Who!</vt:lpstr>
      <vt:lpstr>Guess Who!</vt:lpstr>
      <vt:lpstr>Guess Who!</vt:lpstr>
      <vt:lpstr>Consolidating</vt:lpstr>
      <vt:lpstr>Just Say No!</vt:lpstr>
      <vt:lpstr>Reflecting</vt:lpstr>
      <vt:lpstr>Keep It Private</vt:lpstr>
      <vt:lpstr>The Big Questions</vt:lpstr>
      <vt:lpstr>PowerPoint Presentation</vt:lpstr>
      <vt:lpstr>PowerPoint Presentation</vt:lpstr>
      <vt:lpstr>Prayer  Dear God,  Help me to be wise and not share my personal details with others.  Help me think about the consequences before I do something. 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Hannah Cuddy</cp:lastModifiedBy>
  <cp:revision>81</cp:revision>
  <dcterms:created xsi:type="dcterms:W3CDTF">2018-01-15T15:49:44Z</dcterms:created>
  <dcterms:modified xsi:type="dcterms:W3CDTF">2022-11-18T13:10:17Z</dcterms:modified>
</cp:coreProperties>
</file>