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76ACD2-4277-4B4B-B709-C5F2B977FFAE}">
  <a:tblStyle styleId="{2376ACD2-4277-4B4B-B709-C5F2B977FFA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2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6212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1E2"/>
            </a:gs>
            <a:gs pos="100000">
              <a:srgbClr val="3000A3"/>
            </a:gs>
          </a:gsLst>
          <a:lin ang="540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305799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69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6600" b="0" i="1" u="sng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Reception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4572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1" i="1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 loves each of us in </a:t>
            </a:r>
          </a:p>
          <a:p>
            <a:pPr marL="342900" marR="0" lvl="0" indent="-342900" algn="ctr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1" i="1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uniqueness</a:t>
            </a:r>
          </a:p>
        </p:txBody>
      </p:sp>
      <p:grpSp>
        <p:nvGrpSpPr>
          <p:cNvPr id="57" name="Shape 57"/>
          <p:cNvGrpSpPr/>
          <p:nvPr/>
        </p:nvGrpSpPr>
        <p:grpSpPr>
          <a:xfrm>
            <a:off x="0" y="5710237"/>
            <a:ext cx="9144000" cy="461962"/>
            <a:chOff x="0" y="5710237"/>
            <a:chExt cx="9144000" cy="461962"/>
          </a:xfrm>
        </p:grpSpPr>
        <p:sp>
          <p:nvSpPr>
            <p:cNvPr id="58" name="Shape 58"/>
            <p:cNvSpPr txBox="1"/>
            <p:nvPr/>
          </p:nvSpPr>
          <p:spPr>
            <a:xfrm>
              <a:off x="0" y="5715000"/>
              <a:ext cx="9144000" cy="457200"/>
            </a:xfrm>
            <a:prstGeom prst="rect">
              <a:avLst/>
            </a:prstGeom>
            <a:gradFill>
              <a:gsLst>
                <a:gs pos="0">
                  <a:srgbClr val="2C0094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rgbClr val="F1D1E8">
                  <a:alpha val="4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1828800" y="5710237"/>
              <a:ext cx="54863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 A Journey in Love - Reception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636" y="1109662"/>
            <a:ext cx="3927474" cy="33861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178800" y="642620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close/>
              </a:path>
            </a:pathLst>
          </a:custGeom>
          <a:solidFill>
            <a:srgbClr val="CE000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962400" y="381000"/>
            <a:ext cx="47244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grew for 9 months in</a:t>
            </a:r>
          </a:p>
          <a:p>
            <a:pPr marL="342900" marR="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mummy’s womb…</a:t>
            </a:r>
          </a:p>
        </p:txBody>
      </p:sp>
      <p:sp>
        <p:nvSpPr>
          <p:cNvPr id="194" name="Shape 194"/>
          <p:cNvSpPr txBox="1"/>
          <p:nvPr/>
        </p:nvSpPr>
        <p:spPr>
          <a:xfrm rot="10800000" flipH="1">
            <a:off x="4038600" y="1524000"/>
            <a:ext cx="5105399" cy="761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712" y="1600200"/>
            <a:ext cx="3100386" cy="30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8100" y="4648200"/>
            <a:ext cx="7315200" cy="457200"/>
          </a:xfrm>
          <a:prstGeom prst="rect">
            <a:avLst/>
          </a:prstGeom>
          <a:gradFill>
            <a:gsLst>
              <a:gs pos="0">
                <a:srgbClr val="D0C1E2"/>
              </a:gs>
              <a:gs pos="100000">
                <a:srgbClr val="6C18B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381000"/>
            <a:ext cx="299084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…before I was born.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12" y="1341437"/>
            <a:ext cx="6188075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600" y="574675"/>
            <a:ext cx="2274886" cy="28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08" name="Shape 208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3809999" cy="175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have a </a:t>
            </a:r>
          </a:p>
          <a:p>
            <a:pPr marL="342900" marR="0" lvl="0" indent="-342900" algn="l" rtl="0">
              <a:lnSpc>
                <a:spcPct val="88888"/>
              </a:lnSpc>
              <a:spcBef>
                <a:spcPts val="1080"/>
              </a:spcBef>
              <a:spcAft>
                <a:spcPts val="60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special </a:t>
            </a:r>
            <a:r>
              <a:rPr lang="en-US" sz="5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</a:t>
            </a:r>
          </a:p>
        </p:txBody>
      </p:sp>
      <p:sp>
        <p:nvSpPr>
          <p:cNvPr id="214" name="Shape 21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25400"/>
            <a:ext cx="3428999" cy="5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7912"/>
            <a:ext cx="6019799" cy="478313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352800" y="152400"/>
            <a:ext cx="2514599" cy="727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276600" y="1143000"/>
            <a:ext cx="5867400" cy="3124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762" marR="0" lvl="0" indent="-4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</a:p>
          <a:p>
            <a:pPr marL="4762" marR="0" lvl="0" indent="-47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Thank you for your gifts </a:t>
            </a:r>
            <a:b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of love and for making </a:t>
            </a:r>
            <a:b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me special with my </a:t>
            </a:r>
            <a:b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own name.</a:t>
            </a:r>
          </a:p>
        </p:txBody>
      </p:sp>
      <p:sp>
        <p:nvSpPr>
          <p:cNvPr id="227" name="Shape 227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7315200" y="4191000"/>
            <a:ext cx="14478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762" marR="0" lvl="0" indent="-4762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196850"/>
            <a:ext cx="8229600" cy="7175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1981200"/>
            <a:ext cx="586740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37" name="Shape 237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0" y="1371600"/>
            <a:ext cx="5410200" cy="609599"/>
          </a:xfrm>
          <a:prstGeom prst="rect">
            <a:avLst/>
          </a:prstGeom>
          <a:gradFill>
            <a:gsLst>
              <a:gs pos="0">
                <a:srgbClr val="D0C1E2"/>
              </a:gs>
              <a:gs pos="100000">
                <a:srgbClr val="6C18B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066800" y="1408112"/>
            <a:ext cx="4260849" cy="801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do I play with?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 they play with me?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4294967295"/>
          </p:nvPr>
        </p:nvSpPr>
        <p:spPr>
          <a:xfrm>
            <a:off x="5483225" y="1219200"/>
            <a:ext cx="2289174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Generous?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857375"/>
            <a:ext cx="3054349" cy="41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885950"/>
            <a:ext cx="4113212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839787" y="1219200"/>
            <a:ext cx="2665411" cy="587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buClr>
                <a:schemeClr val="lt1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I happy?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0" y="1828800"/>
            <a:ext cx="9144000" cy="761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6C18B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838200"/>
            <a:ext cx="359886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724400" y="1524000"/>
            <a:ext cx="2027236" cy="500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Friendly?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04800" y="1470025"/>
            <a:ext cx="1871662" cy="587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6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Helpful?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I…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50" y="2133600"/>
            <a:ext cx="3630611" cy="331946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64" name="Shape 26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" y="1828800"/>
            <a:ext cx="8966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25400" y="1828800"/>
            <a:ext cx="8966199" cy="2743199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68312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1687511"/>
            <a:ext cx="4267199" cy="302418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75" name="Shape 275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52400" y="1981200"/>
            <a:ext cx="4419599" cy="25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the gift of</a:t>
            </a:r>
            <a:b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friends at home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at school.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r>
              <a:rPr lang="en-US" sz="2800" b="0" i="0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68312" y="147636"/>
            <a:ext cx="8229600" cy="842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EMOTIONAL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feel about my friends?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50" y="2205036"/>
            <a:ext cx="5480050" cy="403383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86" name="Shape 28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236" y="1962150"/>
            <a:ext cx="336232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94" name="Shape 29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feel</a:t>
            </a:r>
            <a:b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I am left out?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1E2"/>
            </a:gs>
            <a:gs pos="100000">
              <a:srgbClr val="2C0094"/>
            </a:gs>
          </a:gsLst>
          <a:lin ang="54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</a:t>
            </a:r>
          </a:p>
        </p:txBody>
      </p:sp>
      <p:grpSp>
        <p:nvGrpSpPr>
          <p:cNvPr id="68" name="Shape 68"/>
          <p:cNvGrpSpPr/>
          <p:nvPr/>
        </p:nvGrpSpPr>
        <p:grpSpPr>
          <a:xfrm>
            <a:off x="0" y="5710237"/>
            <a:ext cx="9144000" cy="461962"/>
            <a:chOff x="0" y="5710237"/>
            <a:chExt cx="9144000" cy="461962"/>
          </a:xfrm>
        </p:grpSpPr>
        <p:sp>
          <p:nvSpPr>
            <p:cNvPr id="69" name="Shape 69"/>
            <p:cNvSpPr txBox="1"/>
            <p:nvPr/>
          </p:nvSpPr>
          <p:spPr>
            <a:xfrm>
              <a:off x="0" y="5715000"/>
              <a:ext cx="9144000" cy="457200"/>
            </a:xfrm>
            <a:prstGeom prst="rect">
              <a:avLst/>
            </a:prstGeom>
            <a:gradFill>
              <a:gsLst>
                <a:gs pos="0">
                  <a:srgbClr val="2C0094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rgbClr val="F1D1E8">
                  <a:alpha val="4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1828800" y="5710237"/>
              <a:ext cx="54863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 A Journey in Love - Reception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sp>
        <p:nvSpPr>
          <p:cNvPr id="71" name="Shape 71"/>
          <p:cNvSpPr/>
          <p:nvPr/>
        </p:nvSpPr>
        <p:spPr>
          <a:xfrm>
            <a:off x="228600" y="1600200"/>
            <a:ext cx="3429000" cy="1981199"/>
          </a:xfrm>
          <a:prstGeom prst="roundRect">
            <a:avLst>
              <a:gd name="adj" fmla="val 16667"/>
            </a:avLst>
          </a:prstGeom>
          <a:solidFill>
            <a:srgbClr val="D0C1E2">
              <a:alpha val="49803"/>
            </a:srgbClr>
          </a:solidFill>
          <a:ln w="254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that there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no one more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special than me.</a:t>
            </a:r>
          </a:p>
        </p:txBody>
      </p:sp>
      <p:sp>
        <p:nvSpPr>
          <p:cNvPr id="72" name="Shape 72"/>
          <p:cNvSpPr/>
          <p:nvPr/>
        </p:nvSpPr>
        <p:spPr>
          <a:xfrm>
            <a:off x="5029199" y="1412776"/>
            <a:ext cx="3733800" cy="1981199"/>
          </a:xfrm>
          <a:prstGeom prst="roundRect">
            <a:avLst>
              <a:gd name="adj" fmla="val 16667"/>
            </a:avLst>
          </a:prstGeom>
          <a:solidFill>
            <a:srgbClr val="D0C1E2">
              <a:alpha val="49803"/>
            </a:srgbClr>
          </a:solidFill>
          <a:ln w="254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0" rIns="91425" bIns="45700" anchor="ctr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that God </a:t>
            </a:r>
          </a:p>
          <a:p>
            <a:pPr marL="0" marR="0" lvl="0" indent="0" algn="l" rtl="0">
              <a:lnSpc>
                <a:spcPct val="75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made me and </a:t>
            </a:r>
          </a:p>
          <a:p>
            <a:pPr marL="0" marR="0" lvl="0" indent="0" algn="l" rtl="0">
              <a:lnSpc>
                <a:spcPct val="75000"/>
              </a:lnSpc>
              <a:spcBef>
                <a:spcPts val="60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1" u="none" strike="noStrike" cap="none" dirty="0">
                <a:solidFill>
                  <a:srgbClr val="2C0094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loves me as I am.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408" y="2209801"/>
            <a:ext cx="2643186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539750" y="544512"/>
            <a:ext cx="8229600" cy="1512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care for people who are not my special friends?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436" y="2420936"/>
            <a:ext cx="4321175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04" name="Shape 30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" y="1676400"/>
            <a:ext cx="5181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12700" y="1676400"/>
            <a:ext cx="5181600" cy="30480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8312" y="3048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6200" y="1905000"/>
            <a:ext cx="4800600" cy="297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1" i="1" u="none" strike="noStrike" cap="none">
                <a:solidFill>
                  <a:srgbClr val="33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1" i="1" u="none" strike="noStrike" cap="none">
                <a:solidFill>
                  <a:srgbClr val="33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my friends.</a:t>
            </a: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1" i="1" u="none" strike="noStrike" cap="none">
                <a:solidFill>
                  <a:srgbClr val="33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me to be a good friend to everyone.</a:t>
            </a: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1" i="1" u="none" strike="noStrike" cap="none">
                <a:solidFill>
                  <a:srgbClr val="33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552575"/>
            <a:ext cx="4105274" cy="32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16" name="Shape 31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68312" y="762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INTELLECTUAL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it important to have friends?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981200"/>
            <a:ext cx="5905500" cy="3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26" name="Shape 32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0" y="685800"/>
            <a:ext cx="6553200" cy="457200"/>
          </a:xfrm>
          <a:prstGeom prst="rect">
            <a:avLst/>
          </a:prstGeom>
          <a:gradFill>
            <a:gsLst>
              <a:gs pos="0">
                <a:srgbClr val="D0C1E2"/>
              </a:gs>
              <a:gs pos="100000">
                <a:srgbClr val="5918BB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5486399" cy="674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a good friend?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875" y="1524000"/>
            <a:ext cx="4003674" cy="457041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23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36" name="Shape 33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Good Samaritan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912" y="1595437"/>
            <a:ext cx="6592886" cy="420846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0" y="1371600"/>
            <a:ext cx="9144000" cy="3276600"/>
          </a:xfrm>
          <a:prstGeom prst="rect">
            <a:avLst/>
          </a:prstGeom>
          <a:solidFill>
            <a:srgbClr val="6C18B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5918BB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3886200" cy="22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being my friend.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1600"/>
            <a:ext cx="34290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56" name="Shape 35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SPIRITUAL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2087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often used to bring children to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 and when they did, Jesus always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them.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2514600"/>
            <a:ext cx="2519361" cy="32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66" name="Shape 366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68312" y="533400"/>
            <a:ext cx="8229600" cy="1517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day, however, some of the friends of Jesus told the children to go away.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611" y="1828800"/>
            <a:ext cx="3587750" cy="383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27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75" name="Shape 375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81000" y="765175"/>
            <a:ext cx="4724400" cy="5102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 was angry when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saw this happening,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 said: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“Don’t stop the children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coming to me.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send them away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 that!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Bring them back.”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275" y="487362"/>
            <a:ext cx="4098925" cy="538003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28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84" name="Shape 38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5105400" y="1201737"/>
            <a:ext cx="3708400" cy="25320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762" marR="0" lvl="0" indent="-4762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he put his arms round them and he blessed them.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81050"/>
            <a:ext cx="47625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393" name="Shape 393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676400" y="1295400"/>
            <a:ext cx="5638800" cy="3429000"/>
          </a:xfrm>
          <a:prstGeom prst="roundRect">
            <a:avLst>
              <a:gd name="adj" fmla="val 16667"/>
            </a:avLst>
          </a:prstGeom>
          <a:solidFill>
            <a:srgbClr val="3000A3">
              <a:alpha val="49803"/>
            </a:srgbClr>
          </a:solidFill>
          <a:ln w="254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00" y="1571625"/>
            <a:ext cx="1752600" cy="28368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Shape 81"/>
          <p:cNvGraphicFramePr/>
          <p:nvPr/>
        </p:nvGraphicFramePr>
        <p:xfrm>
          <a:off x="1676400" y="1219200"/>
          <a:ext cx="5638775" cy="3889375"/>
        </p:xfrm>
        <a:graphic>
          <a:graphicData uri="http://schemas.openxmlformats.org/drawingml/2006/table">
            <a:tbl>
              <a:tblPr>
                <a:noFill/>
                <a:tableStyleId>{2376ACD2-4277-4B4B-B709-C5F2B977FFAE}</a:tableStyleId>
              </a:tblPr>
              <a:tblGrid>
                <a:gridCol w="19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FEA1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God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FEA1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Unique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FEA1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Special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FEA1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Eyes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1D1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Hair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1D1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Boy/Girl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1D1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Hands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1D1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Fingers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rgbClr val="F1D1E8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Name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Family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Love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Womb</a:t>
                      </a:r>
                    </a:p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560"/>
                        </a:spcBef>
                        <a:buSzPct val="25000"/>
                        <a:buFont typeface="Comic Sans MS"/>
                        <a:buNone/>
                      </a:pPr>
                      <a:r>
                        <a:rPr lang="en-US" sz="2800" b="1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Describe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800" b="1">
                        <a:solidFill>
                          <a:schemeClr val="lt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Shape 82"/>
          <p:cNvSpPr txBox="1"/>
          <p:nvPr/>
        </p:nvSpPr>
        <p:spPr>
          <a:xfrm>
            <a:off x="457200" y="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FF1ECF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Keywords</a:t>
            </a:r>
          </a:p>
        </p:txBody>
      </p:sp>
      <p:grpSp>
        <p:nvGrpSpPr>
          <p:cNvPr id="83" name="Shape 83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84" name="Shape 8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 txBox="1"/>
            <p:nvPr/>
          </p:nvSpPr>
          <p:spPr>
            <a:xfrm>
              <a:off x="16764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   A Journey in Love - Reception</a:t>
              </a:r>
              <a:r>
                <a:rPr lang="en-US" sz="2400" b="0" i="0" u="none" strike="noStrike" cap="non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662111"/>
            <a:ext cx="1552574" cy="184308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2249" cy="2303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 grew up </a:t>
            </a: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family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8600"/>
            <a:ext cx="3789362" cy="560546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402" name="Shape 402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7600949" cy="5013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was the mother of Jesus?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Why is she special?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 grew for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nine months in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Mary’s womb.</a:t>
            </a:r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37" y="1295400"/>
            <a:ext cx="2811462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 txBox="1"/>
          <p:nvPr/>
        </p:nvSpPr>
        <p:spPr>
          <a:xfrm>
            <a:off x="1676400" y="57912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31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411" name="Shape 411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500062" y="9906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  <a:b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know that we are unique.</a:t>
            </a:r>
            <a:b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Although we are different from one another</a:t>
            </a:r>
            <a:b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all special to you.</a:t>
            </a:r>
            <a:b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0" i="1" u="none" strike="noStrike" cap="none">
              <a:solidFill>
                <a:srgbClr val="00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490912"/>
            <a:ext cx="3286125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3490912"/>
            <a:ext cx="3219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32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422" name="Shape 422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6781800" y="5654675"/>
            <a:ext cx="2133599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887760"/>
          </a:xfrm>
        </p:spPr>
        <p:txBody>
          <a:bodyPr/>
          <a:lstStyle/>
          <a:p>
            <a:r>
              <a:rPr lang="en-GB" dirty="0" smtClean="0"/>
              <a:t>Being a good friend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827239"/>
          </a:xfrm>
        </p:spPr>
        <p:txBody>
          <a:bodyPr/>
          <a:lstStyle/>
          <a:p>
            <a:r>
              <a:rPr lang="en-GB" dirty="0" smtClean="0"/>
              <a:t>I know how to tell my friend to stop if they are doing something I don’t like. </a:t>
            </a:r>
          </a:p>
          <a:p>
            <a:r>
              <a:rPr lang="en-GB" dirty="0" smtClean="0"/>
              <a:t>I know not to tease or call my friends names. </a:t>
            </a:r>
          </a:p>
          <a:p>
            <a:r>
              <a:rPr lang="en-GB" dirty="0" smtClean="0"/>
              <a:t>I know to use kind hands and feet. </a:t>
            </a:r>
          </a:p>
          <a:p>
            <a:r>
              <a:rPr lang="en-GB" dirty="0" smtClean="0"/>
              <a:t>I know how to stop bullying. </a:t>
            </a:r>
            <a:r>
              <a:rPr lang="en-GB" dirty="0" smtClean="0">
                <a:solidFill>
                  <a:srgbClr val="FF0000"/>
                </a:solidFill>
              </a:rPr>
              <a:t>TASK!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Tell them you don’t like it.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Ask them to stop.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Speak to an adult at school and home.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Keep an eye on it!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845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031776"/>
          </a:xfrm>
        </p:spPr>
        <p:txBody>
          <a:bodyPr/>
          <a:lstStyle/>
          <a:p>
            <a:r>
              <a:rPr lang="en-GB" dirty="0" smtClean="0"/>
              <a:t>Staying safe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683223"/>
          </a:xfrm>
        </p:spPr>
        <p:txBody>
          <a:bodyPr/>
          <a:lstStyle/>
          <a:p>
            <a:r>
              <a:rPr lang="en-GB" dirty="0"/>
              <a:t>I know how to stay safe. </a:t>
            </a:r>
          </a:p>
          <a:p>
            <a:r>
              <a:rPr lang="en-GB" dirty="0"/>
              <a:t>I do not talk to strangers. </a:t>
            </a:r>
          </a:p>
          <a:p>
            <a:r>
              <a:rPr lang="en-GB" dirty="0"/>
              <a:t>If someone gets too close to me or touches me in an inappropriate place, I tell them to stop and tell an adult I trust. </a:t>
            </a:r>
          </a:p>
          <a:p>
            <a:r>
              <a:rPr lang="en-GB" dirty="0"/>
              <a:t>I know I should not talk to anyone online. </a:t>
            </a:r>
          </a:p>
          <a:p>
            <a:r>
              <a:rPr lang="en-GB" dirty="0"/>
              <a:t>I know how to get help if I need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487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103784"/>
          </a:xfrm>
        </p:spPr>
        <p:txBody>
          <a:bodyPr/>
          <a:lstStyle/>
          <a:p>
            <a:r>
              <a:rPr lang="en-GB" sz="4000" dirty="0" smtClean="0"/>
              <a:t>Keeping my mind &amp; body healthy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5040559"/>
          </a:xfrm>
        </p:spPr>
        <p:txBody>
          <a:bodyPr/>
          <a:lstStyle/>
          <a:p>
            <a:r>
              <a:rPr lang="en-GB" sz="1800" dirty="0" smtClean="0"/>
              <a:t>I use positive words </a:t>
            </a:r>
          </a:p>
          <a:p>
            <a:r>
              <a:rPr lang="en-GB" sz="1800" dirty="0" smtClean="0"/>
              <a:t>I talk through my emotions- if you are sad, tell someone why. </a:t>
            </a:r>
          </a:p>
          <a:p>
            <a:r>
              <a:rPr lang="en-GB" sz="1800" dirty="0" smtClean="0"/>
              <a:t>I play outside whenever I can. </a:t>
            </a:r>
          </a:p>
          <a:p>
            <a:r>
              <a:rPr lang="en-GB" sz="1800" dirty="0" smtClean="0"/>
              <a:t>I read each day. </a:t>
            </a:r>
          </a:p>
          <a:p>
            <a:r>
              <a:rPr lang="en-GB" sz="1800" dirty="0" smtClean="0"/>
              <a:t>I complete my homework. </a:t>
            </a:r>
          </a:p>
          <a:p>
            <a:r>
              <a:rPr lang="en-GB" sz="1800" dirty="0" smtClean="0"/>
              <a:t>If I am sad or lonely, I tell someone, but I try and think of ways to make it better too. </a:t>
            </a:r>
          </a:p>
          <a:p>
            <a:r>
              <a:rPr lang="en-GB" sz="1800" dirty="0" smtClean="0"/>
              <a:t>I don’t eat too many things that are unhealthy. </a:t>
            </a:r>
          </a:p>
          <a:p>
            <a:r>
              <a:rPr lang="en-GB" sz="1800" dirty="0" smtClean="0"/>
              <a:t>I know if I am not well, I can tell an adult. </a:t>
            </a:r>
          </a:p>
          <a:p>
            <a:r>
              <a:rPr lang="en-GB" sz="1800" dirty="0"/>
              <a:t>I need to wash my hands before eating. </a:t>
            </a:r>
          </a:p>
          <a:p>
            <a:r>
              <a:rPr lang="en-GB" sz="1800" dirty="0"/>
              <a:t>I need to wash my body daily. </a:t>
            </a:r>
            <a:endParaRPr lang="en-GB" sz="1800" dirty="0" smtClean="0"/>
          </a:p>
          <a:p>
            <a:r>
              <a:rPr lang="en-GB" sz="1800" dirty="0"/>
              <a:t>I know when it is sunny I need a sun hat and sun cream on. </a:t>
            </a:r>
          </a:p>
          <a:p>
            <a:r>
              <a:rPr lang="en-GB" sz="1800" dirty="0"/>
              <a:t>I know to drink lots of water. </a:t>
            </a:r>
            <a:endParaRPr lang="en-GB" sz="1800" dirty="0" smtClean="0"/>
          </a:p>
          <a:p>
            <a:r>
              <a:rPr lang="en-GB" sz="1800" dirty="0"/>
              <a:t>I know to reduce screen time down to a maximum of 1 hour a day. </a:t>
            </a:r>
          </a:p>
          <a:p>
            <a:endParaRPr lang="en-GB" sz="20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110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2133600"/>
            <a:ext cx="4953000" cy="990599"/>
          </a:xfrm>
          <a:prstGeom prst="rect">
            <a:avLst/>
          </a:prstGeom>
          <a:solidFill>
            <a:srgbClr val="3000A3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3000A3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1000" y="2222500"/>
            <a:ext cx="48767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</a:t>
            </a:r>
            <a:r>
              <a:rPr lang="en-US" sz="32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200" b="1" i="1" u="none" strike="noStrike" cap="none">
                <a:solidFill>
                  <a:srgbClr val="FF7518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</a:p>
        </p:txBody>
      </p:sp>
      <p:grpSp>
        <p:nvGrpSpPr>
          <p:cNvPr id="95" name="Shape 95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96" name="Shape 96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16764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   A Journey in Love - Reception</a:t>
              </a:r>
              <a:r>
                <a:rPr lang="en-US" sz="2400" b="0" i="0" u="none" strike="noStrike" cap="non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sp>
        <p:nvSpPr>
          <p:cNvPr id="98" name="Shape 98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287462"/>
            <a:ext cx="3962400" cy="25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125" y="3783012"/>
            <a:ext cx="2479675" cy="177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87" y="3778250"/>
            <a:ext cx="2674937" cy="17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2286" y="3581400"/>
            <a:ext cx="1692275" cy="211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474787"/>
            <a:ext cx="4392611" cy="439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1143000"/>
            <a:ext cx="9144000" cy="762000"/>
          </a:xfrm>
          <a:prstGeom prst="rect">
            <a:avLst/>
          </a:prstGeom>
          <a:gradFill>
            <a:gsLst>
              <a:gs pos="0">
                <a:srgbClr val="D0C1E2"/>
              </a:gs>
              <a:gs pos="50000">
                <a:srgbClr val="000066"/>
              </a:gs>
              <a:gs pos="50000">
                <a:srgbClr val="000066"/>
              </a:gs>
              <a:gs pos="100000">
                <a:srgbClr val="D0C1E2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3000A3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Unique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111" name="Shape 11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16764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   A Journey in Love - Reception</a:t>
              </a:r>
              <a:r>
                <a:rPr lang="en-US" sz="2400" b="0" i="0" u="none" strike="noStrike" cap="non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FFEA18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one else is the same as me</a:t>
            </a:r>
          </a:p>
        </p:txBody>
      </p:sp>
      <p:sp>
        <p:nvSpPr>
          <p:cNvPr id="114" name="Shape 114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1E2"/>
            </a:gs>
            <a:gs pos="100000">
              <a:srgbClr val="3000A3"/>
            </a:gs>
          </a:gsLst>
          <a:lin ang="54000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3000A3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Uniqueness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337" y="1341437"/>
            <a:ext cx="3394074" cy="4525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Shape 121"/>
          <p:cNvGrpSpPr/>
          <p:nvPr/>
        </p:nvGrpSpPr>
        <p:grpSpPr>
          <a:xfrm>
            <a:off x="0" y="5862637"/>
            <a:ext cx="9677400" cy="461962"/>
            <a:chOff x="0" y="5862637"/>
            <a:chExt cx="9677400" cy="461962"/>
          </a:xfrm>
        </p:grpSpPr>
        <p:sp>
          <p:nvSpPr>
            <p:cNvPr id="122" name="Shape 122"/>
            <p:cNvSpPr txBox="1"/>
            <p:nvPr/>
          </p:nvSpPr>
          <p:spPr>
            <a:xfrm>
              <a:off x="0" y="5867400"/>
              <a:ext cx="96774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2209800" y="5862637"/>
              <a:ext cx="47244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  A Journey in Love - Reception</a:t>
              </a:r>
              <a:r>
                <a:rPr lang="en-US" sz="2400" b="0" i="0" u="none" strike="noStrike" cap="non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sp>
        <p:nvSpPr>
          <p:cNvPr id="124" name="Shape 124"/>
          <p:cNvSpPr txBox="1"/>
          <p:nvPr/>
        </p:nvSpPr>
        <p:spPr>
          <a:xfrm>
            <a:off x="203200" y="1066800"/>
            <a:ext cx="2460624" cy="519112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her…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609600" y="1676400"/>
            <a:ext cx="5638800" cy="823912"/>
            <a:chOff x="609600" y="1752600"/>
            <a:chExt cx="5638800" cy="823912"/>
          </a:xfrm>
        </p:grpSpPr>
        <p:sp>
          <p:nvSpPr>
            <p:cNvPr id="126" name="Shape 126"/>
            <p:cNvSpPr txBox="1"/>
            <p:nvPr/>
          </p:nvSpPr>
          <p:spPr>
            <a:xfrm>
              <a:off x="609600" y="1752600"/>
              <a:ext cx="1098550" cy="823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64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rgbClr val="FF7518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Hair</a:t>
              </a:r>
              <a:r>
                <a:rPr lang="en-US" sz="3200" b="1" i="1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	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7" name="Shape 127"/>
            <p:cNvCxnSpPr/>
            <p:nvPr/>
          </p:nvCxnSpPr>
          <p:spPr>
            <a:xfrm>
              <a:off x="1447800" y="2133600"/>
              <a:ext cx="4800600" cy="0"/>
            </a:xfrm>
            <a:prstGeom prst="straightConnector1">
              <a:avLst/>
            </a:prstGeom>
            <a:noFill/>
            <a:ln w="9525" cap="rnd" cmpd="sng">
              <a:solidFill>
                <a:srgbClr val="FF751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28" name="Shape 128"/>
          <p:cNvGrpSpPr/>
          <p:nvPr/>
        </p:nvGrpSpPr>
        <p:grpSpPr>
          <a:xfrm>
            <a:off x="587375" y="2362200"/>
            <a:ext cx="5584825" cy="701674"/>
            <a:chOff x="587375" y="2667000"/>
            <a:chExt cx="5584825" cy="701674"/>
          </a:xfrm>
        </p:grpSpPr>
        <p:sp>
          <p:nvSpPr>
            <p:cNvPr id="129" name="Shape 129"/>
            <p:cNvSpPr txBox="1"/>
            <p:nvPr/>
          </p:nvSpPr>
          <p:spPr>
            <a:xfrm>
              <a:off x="587375" y="2667000"/>
              <a:ext cx="862011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rgbClr val="FFEA18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Eyes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0" name="Shape 130"/>
            <p:cNvCxnSpPr/>
            <p:nvPr/>
          </p:nvCxnSpPr>
          <p:spPr>
            <a:xfrm>
              <a:off x="1447800" y="2971800"/>
              <a:ext cx="4724400" cy="0"/>
            </a:xfrm>
            <a:prstGeom prst="straightConnector1">
              <a:avLst/>
            </a:prstGeom>
            <a:noFill/>
            <a:ln w="9525" cap="rnd" cmpd="sng">
              <a:solidFill>
                <a:srgbClr val="FFEA1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1" name="Shape 131"/>
          <p:cNvGrpSpPr/>
          <p:nvPr/>
        </p:nvGrpSpPr>
        <p:grpSpPr>
          <a:xfrm>
            <a:off x="609600" y="3276600"/>
            <a:ext cx="5486400" cy="1006474"/>
            <a:chOff x="609600" y="3124200"/>
            <a:chExt cx="5486400" cy="1006474"/>
          </a:xfrm>
        </p:grpSpPr>
        <p:sp>
          <p:nvSpPr>
            <p:cNvPr id="132" name="Shape 132"/>
            <p:cNvSpPr txBox="1"/>
            <p:nvPr/>
          </p:nvSpPr>
          <p:spPr>
            <a:xfrm>
              <a:off x="609600" y="3429000"/>
              <a:ext cx="881062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chemeClr val="l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Lips 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3" name="Shape 133"/>
            <p:cNvCxnSpPr/>
            <p:nvPr/>
          </p:nvCxnSpPr>
          <p:spPr>
            <a:xfrm rot="10800000" flipH="1">
              <a:off x="1371600" y="3124200"/>
              <a:ext cx="4724400" cy="609599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4" name="Shape 134"/>
          <p:cNvGrpSpPr/>
          <p:nvPr/>
        </p:nvGrpSpPr>
        <p:grpSpPr>
          <a:xfrm>
            <a:off x="609600" y="4267200"/>
            <a:ext cx="7086600" cy="701674"/>
            <a:chOff x="609600" y="4267200"/>
            <a:chExt cx="7086600" cy="701674"/>
          </a:xfrm>
        </p:grpSpPr>
        <p:sp>
          <p:nvSpPr>
            <p:cNvPr id="135" name="Shape 135"/>
            <p:cNvSpPr txBox="1"/>
            <p:nvPr/>
          </p:nvSpPr>
          <p:spPr>
            <a:xfrm>
              <a:off x="609600" y="4267200"/>
              <a:ext cx="804861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Skin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6" name="Shape 136"/>
            <p:cNvCxnSpPr/>
            <p:nvPr/>
          </p:nvCxnSpPr>
          <p:spPr>
            <a:xfrm>
              <a:off x="1371600" y="4572000"/>
              <a:ext cx="6324600" cy="0"/>
            </a:xfrm>
            <a:prstGeom prst="straightConnector1">
              <a:avLst/>
            </a:prstGeom>
            <a:noFill/>
            <a:ln w="9525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7" name="Shape 137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1E2"/>
            </a:gs>
            <a:gs pos="100000">
              <a:srgbClr val="5918BB"/>
            </a:gs>
          </a:gsLst>
          <a:lin ang="5400000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1600"/>
            <a:ext cx="3402012" cy="492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53986" y="990600"/>
            <a:ext cx="2819400" cy="57943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him…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381000" y="2895600"/>
            <a:ext cx="5203825" cy="701674"/>
            <a:chOff x="587375" y="2667000"/>
            <a:chExt cx="5584825" cy="701674"/>
          </a:xfrm>
        </p:grpSpPr>
        <p:sp>
          <p:nvSpPr>
            <p:cNvPr id="145" name="Shape 145"/>
            <p:cNvSpPr txBox="1"/>
            <p:nvPr/>
          </p:nvSpPr>
          <p:spPr>
            <a:xfrm>
              <a:off x="587375" y="2667000"/>
              <a:ext cx="925511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rgbClr val="FFEA18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Eyes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6" name="Shape 146"/>
            <p:cNvCxnSpPr/>
            <p:nvPr/>
          </p:nvCxnSpPr>
          <p:spPr>
            <a:xfrm>
              <a:off x="1447800" y="2971800"/>
              <a:ext cx="4724400" cy="0"/>
            </a:xfrm>
            <a:prstGeom prst="straightConnector1">
              <a:avLst/>
            </a:prstGeom>
            <a:noFill/>
            <a:ln w="9525" cap="rnd" cmpd="sng">
              <a:solidFill>
                <a:srgbClr val="FFEA1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47" name="Shape 147"/>
          <p:cNvGrpSpPr/>
          <p:nvPr/>
        </p:nvGrpSpPr>
        <p:grpSpPr>
          <a:xfrm>
            <a:off x="381000" y="4038600"/>
            <a:ext cx="5105399" cy="701674"/>
            <a:chOff x="685800" y="4038600"/>
            <a:chExt cx="5105399" cy="701674"/>
          </a:xfrm>
        </p:grpSpPr>
        <p:sp>
          <p:nvSpPr>
            <p:cNvPr id="148" name="Shape 148"/>
            <p:cNvSpPr txBox="1"/>
            <p:nvPr/>
          </p:nvSpPr>
          <p:spPr>
            <a:xfrm>
              <a:off x="685800" y="4038600"/>
              <a:ext cx="881062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chemeClr val="l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Lips 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9" name="Shape 149"/>
            <p:cNvCxnSpPr/>
            <p:nvPr/>
          </p:nvCxnSpPr>
          <p:spPr>
            <a:xfrm>
              <a:off x="1371600" y="4343400"/>
              <a:ext cx="4419599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50" name="Shape 150"/>
          <p:cNvGrpSpPr/>
          <p:nvPr/>
        </p:nvGrpSpPr>
        <p:grpSpPr>
          <a:xfrm>
            <a:off x="381000" y="4724400"/>
            <a:ext cx="5486400" cy="701674"/>
            <a:chOff x="381000" y="4724400"/>
            <a:chExt cx="5486400" cy="701674"/>
          </a:xfrm>
        </p:grpSpPr>
        <p:sp>
          <p:nvSpPr>
            <p:cNvPr id="151" name="Shape 151"/>
            <p:cNvSpPr txBox="1"/>
            <p:nvPr/>
          </p:nvSpPr>
          <p:spPr>
            <a:xfrm>
              <a:off x="381000" y="4724400"/>
              <a:ext cx="804861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8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Skin</a:t>
              </a:r>
            </a:p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52" name="Shape 152"/>
            <p:cNvCxnSpPr/>
            <p:nvPr/>
          </p:nvCxnSpPr>
          <p:spPr>
            <a:xfrm>
              <a:off x="1200150" y="5029200"/>
              <a:ext cx="4667250" cy="0"/>
            </a:xfrm>
            <a:prstGeom prst="straightConnector1">
              <a:avLst/>
            </a:prstGeom>
            <a:noFill/>
            <a:ln w="9525" cap="rnd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53" name="Shape 153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154" name="Shape 15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16764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0" i="0" u="none" strike="noStrike" cap="none" baseline="300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7   A Journey in Love - Reception</a:t>
              </a:r>
              <a:r>
                <a:rPr lang="en-US" sz="2400" b="0" i="0" u="none" strike="noStrike" cap="non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</a:p>
          </p:txBody>
        </p:sp>
      </p:grpSp>
      <p:sp>
        <p:nvSpPr>
          <p:cNvPr id="156" name="Shape 156"/>
          <p:cNvSpPr txBox="1"/>
          <p:nvPr/>
        </p:nvSpPr>
        <p:spPr>
          <a:xfrm>
            <a:off x="3028950" y="228600"/>
            <a:ext cx="3087687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Uniqueness</a:t>
            </a:r>
          </a:p>
        </p:txBody>
      </p:sp>
      <p:grpSp>
        <p:nvGrpSpPr>
          <p:cNvPr id="157" name="Shape 157"/>
          <p:cNvGrpSpPr/>
          <p:nvPr/>
        </p:nvGrpSpPr>
        <p:grpSpPr>
          <a:xfrm>
            <a:off x="381000" y="1752600"/>
            <a:ext cx="4772024" cy="457200"/>
            <a:chOff x="381000" y="1762125"/>
            <a:chExt cx="4772024" cy="457200"/>
          </a:xfrm>
        </p:grpSpPr>
        <p:cxnSp>
          <p:nvCxnSpPr>
            <p:cNvPr id="158" name="Shape 158"/>
            <p:cNvCxnSpPr/>
            <p:nvPr/>
          </p:nvCxnSpPr>
          <p:spPr>
            <a:xfrm>
              <a:off x="1066800" y="2133600"/>
              <a:ext cx="4086224" cy="0"/>
            </a:xfrm>
            <a:prstGeom prst="straightConnector1">
              <a:avLst/>
            </a:prstGeom>
            <a:noFill/>
            <a:ln w="9525" cap="rnd" cmpd="sng">
              <a:solidFill>
                <a:srgbClr val="FF751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9" name="Shape 159"/>
            <p:cNvSpPr txBox="1"/>
            <p:nvPr/>
          </p:nvSpPr>
          <p:spPr>
            <a:xfrm>
              <a:off x="381000" y="1762125"/>
              <a:ext cx="8191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Font typeface="Comic Sans MS"/>
                <a:buNone/>
              </a:pPr>
              <a:r>
                <a:rPr lang="en-US" sz="2400" b="1" i="1" u="none" strike="noStrike" cap="none">
                  <a:solidFill>
                    <a:srgbClr val="FF7518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Hair</a:t>
              </a:r>
            </a:p>
          </p:txBody>
        </p:sp>
      </p:grpSp>
      <p:sp>
        <p:nvSpPr>
          <p:cNvPr id="160" name="Shape 160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0" y="4953000"/>
            <a:ext cx="9144000" cy="685799"/>
          </a:xfrm>
          <a:prstGeom prst="rect">
            <a:avLst/>
          </a:prstGeom>
          <a:gradFill>
            <a:gsLst>
              <a:gs pos="0">
                <a:srgbClr val="D0C1E2"/>
              </a:gs>
              <a:gs pos="100000">
                <a:srgbClr val="6C18B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066800"/>
            <a:ext cx="308768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676400" y="57912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943600" y="5029200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…different?</a:t>
            </a:r>
          </a:p>
        </p:txBody>
      </p:sp>
      <p:sp>
        <p:nvSpPr>
          <p:cNvPr id="170" name="Shape 170"/>
          <p:cNvSpPr txBox="1"/>
          <p:nvPr/>
        </p:nvSpPr>
        <p:spPr>
          <a:xfrm flipH="1">
            <a:off x="0" y="457200"/>
            <a:ext cx="9144000" cy="6095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6576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are they…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457200"/>
            <a:ext cx="3432174" cy="449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0" y="4953000"/>
            <a:ext cx="9144000" cy="723900"/>
          </a:xfrm>
          <a:prstGeom prst="rect">
            <a:avLst/>
          </a:prstGeom>
          <a:gradFill>
            <a:gsLst>
              <a:gs pos="0">
                <a:srgbClr val="D0C1E2"/>
              </a:gs>
              <a:gs pos="100000">
                <a:srgbClr val="6C18B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1092200"/>
            <a:ext cx="44005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676400" y="5791200"/>
            <a:ext cx="5714999" cy="37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   A Journey in Love - Reception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82" name="Shape 182"/>
          <p:cNvSpPr/>
          <p:nvPr/>
        </p:nvSpPr>
        <p:spPr>
          <a:xfrm>
            <a:off x="8610600" y="6400800"/>
            <a:ext cx="304799" cy="25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9CCFF"/>
          </a:solidFill>
          <a:ln w="9525" cap="rnd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 flipH="1">
            <a:off x="0" y="609600"/>
            <a:ext cx="9144000" cy="762000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D0C1E2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29717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different.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400" y="609600"/>
            <a:ext cx="4343400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6489700" y="4975225"/>
            <a:ext cx="2451100" cy="587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am special.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Textured 1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009999"/>
      </a:accent1>
      <a:accent2>
        <a:srgbClr val="336699"/>
      </a:accent2>
      <a:accent3>
        <a:srgbClr val="2B5481"/>
      </a:accent3>
      <a:accent4>
        <a:srgbClr val="009999"/>
      </a:accent4>
      <a:accent5>
        <a:srgbClr val="336699"/>
      </a:accent5>
      <a:accent6>
        <a:srgbClr val="2B5481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859</Words>
  <Application>Microsoft Office PowerPoint</Application>
  <PresentationFormat>On-screen Show (4:3)</PresentationFormat>
  <Paragraphs>176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Comic Sans MS</vt:lpstr>
      <vt:lpstr>Tahoma</vt:lpstr>
      <vt:lpstr>Custom Theme</vt:lpstr>
      <vt:lpstr>Reception</vt:lpstr>
      <vt:lpstr>Objective</vt:lpstr>
      <vt:lpstr>PowerPoint Presentation</vt:lpstr>
      <vt:lpstr>PHYSICAL</vt:lpstr>
      <vt:lpstr>I am Unique</vt:lpstr>
      <vt:lpstr>Uniqueness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SOCIAL</vt:lpstr>
      <vt:lpstr>Why do they play with me?</vt:lpstr>
      <vt:lpstr>Am I…</vt:lpstr>
      <vt:lpstr>Prayer</vt:lpstr>
      <vt:lpstr>EMOTIONAL</vt:lpstr>
      <vt:lpstr>How do I feel when I am left out?</vt:lpstr>
      <vt:lpstr>PowerPoint Presentation</vt:lpstr>
      <vt:lpstr>Prayer</vt:lpstr>
      <vt:lpstr>INTELLECTUAL</vt:lpstr>
      <vt:lpstr>PowerPoint Presentation</vt:lpstr>
      <vt:lpstr>The Good Samaritan</vt:lpstr>
      <vt:lpstr>Prayer</vt:lpstr>
      <vt:lpstr>SPIRITUAL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Being a good friend</vt:lpstr>
      <vt:lpstr>Staying safe </vt:lpstr>
      <vt:lpstr>Keeping my mind &amp; body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headteacher</dc:creator>
  <cp:lastModifiedBy>Kirk Smeaton Headteacher</cp:lastModifiedBy>
  <cp:revision>7</cp:revision>
  <dcterms:modified xsi:type="dcterms:W3CDTF">2020-03-06T11:37:00Z</dcterms:modified>
</cp:coreProperties>
</file>