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46"/>
  </p:notesMasterIdLst>
  <p:handoutMasterIdLst>
    <p:handoutMasterId r:id="rId47"/>
  </p:handoutMasterIdLst>
  <p:sldIdLst>
    <p:sldId id="305" r:id="rId3"/>
    <p:sldId id="258" r:id="rId4"/>
    <p:sldId id="263" r:id="rId5"/>
    <p:sldId id="264" r:id="rId6"/>
    <p:sldId id="294" r:id="rId7"/>
    <p:sldId id="289" r:id="rId8"/>
    <p:sldId id="295" r:id="rId9"/>
    <p:sldId id="290" r:id="rId10"/>
    <p:sldId id="296" r:id="rId11"/>
    <p:sldId id="309" r:id="rId12"/>
    <p:sldId id="310" r:id="rId13"/>
    <p:sldId id="307" r:id="rId14"/>
    <p:sldId id="308" r:id="rId15"/>
    <p:sldId id="306" r:id="rId16"/>
    <p:sldId id="291" r:id="rId17"/>
    <p:sldId id="297" r:id="rId18"/>
    <p:sldId id="292" r:id="rId19"/>
    <p:sldId id="298" r:id="rId20"/>
    <p:sldId id="293" r:id="rId21"/>
    <p:sldId id="299"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288" r:id="rId44"/>
    <p:sldId id="332" r:id="rId45"/>
  </p:sldIdLst>
  <p:sldSz cx="9144000" cy="6858000" type="screen4x3"/>
  <p:notesSz cx="6858000" cy="9144000"/>
  <p:embeddedFontLst>
    <p:embeddedFont>
      <p:font typeface="Roboto" panose="020B0604020202020204" charset="0"/>
      <p:regular r:id="rId48"/>
      <p:bold r:id="rId49"/>
      <p:italic r:id="rId50"/>
      <p:boldItalic r:id="rId51"/>
    </p:embeddedFont>
    <p:embeddedFont>
      <p:font typeface="Tuffy-TTF" panose="020B0603060100000000" charset="0"/>
      <p:regular r:id="rId52"/>
      <p:bold r:id="rId53"/>
      <p:italic r:id="rId54"/>
      <p:boldItalic r:id="rId55"/>
    </p:embeddedFont>
    <p:embeddedFont>
      <p:font typeface="Twinkl" panose="020B0604020202020204" charset="0"/>
      <p:regular r:id="rId56"/>
      <p:bold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8A8C"/>
    <a:srgbClr val="31B6BB"/>
    <a:srgbClr val="00C0AE"/>
    <a:srgbClr val="00A898"/>
    <a:srgbClr val="00D2BE"/>
    <a:srgbClr val="019540"/>
    <a:srgbClr val="009285"/>
    <a:srgbClr val="FFFBFA"/>
    <a:srgbClr val="5DC4F1"/>
    <a:srgbClr val="6CBB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84" autoAdjust="0"/>
    <p:restoredTop sz="94660"/>
  </p:normalViewPr>
  <p:slideViewPr>
    <p:cSldViewPr showGuides="1">
      <p:cViewPr varScale="1">
        <p:scale>
          <a:sx n="86" d="100"/>
          <a:sy n="86" d="100"/>
        </p:scale>
        <p:origin x="1243"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29/11/2022</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panose="02000000000000000000" pitchFamily="2" charset="0"/>
              </a:defRPr>
            </a:lvl1pPr>
          </a:lstStyle>
          <a:p>
            <a:fld id="{3D02C5D1-7818-41B5-ABAD-5E4B38A5388F}" type="datetimeFigureOut">
              <a:rPr lang="en-GB" smtClean="0"/>
              <a:pPr/>
              <a:t>29/11/2022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rgbClr val="31B6B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512910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b="0"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3434148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i="0" dirty="0">
                <a:latin typeface="Twinkl" pitchFamily="50" charset="0"/>
              </a:rPr>
              <a:t>Statement 1 Lorem ipsum </a:t>
            </a:r>
            <a:r>
              <a:rPr lang="en-GB" b="0" i="0" dirty="0" err="1">
                <a:latin typeface="Twinkl" pitchFamily="50" charset="0"/>
              </a:rPr>
              <a:t>dolor</a:t>
            </a:r>
            <a:r>
              <a:rPr lang="en-GB" b="0" i="0" dirty="0">
                <a:latin typeface="Twinkl" pitchFamily="50" charset="0"/>
              </a:rPr>
              <a:t> sit </a:t>
            </a:r>
            <a:r>
              <a:rPr lang="en-GB" b="0" i="0" dirty="0" err="1">
                <a:latin typeface="Twinkl" pitchFamily="50" charset="0"/>
              </a:rPr>
              <a:t>amet</a:t>
            </a:r>
            <a:r>
              <a:rPr lang="en-GB" b="0" i="0" dirty="0">
                <a:latin typeface="Twinkl" pitchFamily="50" charset="0"/>
              </a:rPr>
              <a:t>, </a:t>
            </a:r>
            <a:r>
              <a:rPr lang="en-GB" b="0" i="0" dirty="0" err="1">
                <a:latin typeface="Twinkl" pitchFamily="50" charset="0"/>
              </a:rPr>
              <a:t>consectetur</a:t>
            </a:r>
            <a:r>
              <a:rPr lang="en-GB" b="0" i="0" dirty="0">
                <a:latin typeface="Twinkl" pitchFamily="50" charset="0"/>
              </a:rPr>
              <a:t> </a:t>
            </a:r>
            <a:r>
              <a:rPr lang="en-GB" b="0" i="0" dirty="0" err="1">
                <a:latin typeface="Twinkl" pitchFamily="50" charset="0"/>
              </a:rPr>
              <a:t>adipiscing</a:t>
            </a:r>
            <a:r>
              <a:rPr lang="en-GB" b="0" i="0" dirty="0">
                <a:latin typeface="Twinkl" pitchFamily="50" charset="0"/>
              </a:rPr>
              <a:t> </a:t>
            </a:r>
            <a:r>
              <a:rPr lang="en-GB" b="0" i="0" dirty="0" err="1">
                <a:latin typeface="Twinkl" pitchFamily="50" charset="0"/>
              </a:rPr>
              <a:t>elit</a:t>
            </a:r>
            <a:r>
              <a:rPr lang="en-GB" b="0" i="0" dirty="0">
                <a:latin typeface="Twinkl" pitchFamily="50" charset="0"/>
              </a:rPr>
              <a:t>.</a:t>
            </a:r>
          </a:p>
          <a:p>
            <a:r>
              <a:rPr lang="en-GB" b="0" i="0" dirty="0">
                <a:latin typeface="Twinkl" pitchFamily="50" charset="0"/>
              </a:rPr>
              <a:t>Statement 2</a:t>
            </a:r>
          </a:p>
          <a:p>
            <a:pPr lvl="1"/>
            <a:r>
              <a:rPr lang="en-GB" b="0" i="0" dirty="0">
                <a:latin typeface="Twinkl" pitchFamily="50" charset="0"/>
              </a:rPr>
              <a:t>Sub statement</a:t>
            </a:r>
          </a:p>
        </p:txBody>
      </p:sp>
    </p:spTree>
    <p:extLst>
      <p:ext uri="{BB962C8B-B14F-4D97-AF65-F5344CB8AC3E}">
        <p14:creationId xmlns:p14="http://schemas.microsoft.com/office/powerpoint/2010/main" val="1872515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D9E46B86-4430-4E4D-BD73-9C4D587DC855}"/>
              </a:ext>
            </a:extLst>
          </p:cNvPr>
          <p:cNvSpPr/>
          <p:nvPr userDrawn="1"/>
        </p:nvSpPr>
        <p:spPr>
          <a:xfrm>
            <a:off x="4114800" y="297180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558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412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74F18D3E-C8DC-0746-8D48-C230315E4C5C}"/>
              </a:ext>
            </a:extLst>
          </p:cNvPr>
          <p:cNvSpPr/>
          <p:nvPr userDrawn="1"/>
        </p:nvSpPr>
        <p:spPr>
          <a:xfrm>
            <a:off x="4114800" y="5504258"/>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b="0"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6A4FDE82-217A-9B4C-868D-99C9C02891D5}"/>
              </a:ext>
            </a:extLst>
          </p:cNvPr>
          <p:cNvSpPr/>
          <p:nvPr userDrawn="1"/>
        </p:nvSpPr>
        <p:spPr>
          <a:xfrm>
            <a:off x="4114800" y="297180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Unit Title Slide">
    <p:bg>
      <p:bgPr>
        <a:solidFill>
          <a:srgbClr val="2DB6B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027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5061F8B0-8BA0-E044-AD36-77AD5CB532C7}"/>
              </a:ext>
            </a:extLst>
          </p:cNvPr>
          <p:cNvSpPr/>
          <p:nvPr userDrawn="1"/>
        </p:nvSpPr>
        <p:spPr>
          <a:xfrm>
            <a:off x="4114800" y="5445224"/>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812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61864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hyperlink" Target="https://www.flickr.com/photos/debaird/104787626/in/photolist-ag4Hd-o13qp-HKeEu-nZBym-7t7HN8-Us71U1-7t7J4a-5agnif-o12Rv-7hdDhQ-9o61M6-nZBvV-daqgMD-3xkyRd-nZBxw-36nuCv-ceUUws-9jDppS-abyaoE-5Hw4rT-VnN1Eb-ag4Gw-bZxNmq-77xbfV-o13rR-7cn64p-abJFDU-cSLSMb-abnXsF-abokmt-rmbCup-JSX5W-6n2x4W-9X6Vkm-9zq5xo-6G8v35-daKG5z-abrA2m-6G4BfF-9tt79B-cgDozf-79iu-4kp49u-4kk2f6-jHdqP-9fNVGx-6G4B56-dGjjgz-cSLSRm-abyaRs" TargetMode="External"/><Relationship Id="rId3" Type="http://schemas.openxmlformats.org/officeDocument/2006/relationships/slide" Target="slide17.xml"/><Relationship Id="rId7" Type="http://schemas.openxmlformats.org/officeDocument/2006/relationships/hyperlink" Target="https://www.flickr.com/photos/imnotquitejack/1468377492/in/photolist-3eKPtj-VWvm7u-GCpU2-h9agV-e6C5qq-6uhRMV-6LxKT4-f74V5a-29w1Zq-9qWzYp-7cntpw-aEk8vM-9LnxEc-9NS7p7-8GpPx5-xF97z-49FRhn-jUVDG-Wdq8qp-h9agX-4HS26S-bCNB55-PDJup-GYCbnN-PDJyk-xM2N-4HMLTr-btmUF1-MDhBm-W1Vwqc-qmFzc-rdDLy-qPyz1S-9pqfZZ-vFBRFZ-PDJyg-67LYXm-dBWJeF-6xETF-4HMLMZ-cG25Nb-8N8BK6-7VEehP-MDhWL-hqodw-4HMLpn-pdZCow-W3dGEe-abKAmP-nUR9c3" TargetMode="External"/><Relationship Id="rId2" Type="http://schemas.openxmlformats.org/officeDocument/2006/relationships/slide" Target="slide15.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rgbClr val="238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168578" y="6463303"/>
            <a:ext cx="4806842" cy="207749"/>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BFA"/>
                </a:solidFill>
                <a:latin typeface="Roboto" panose="02000000000000000000" pitchFamily="2" charset="0"/>
                <a:ea typeface="Roboto" panose="02000000000000000000" pitchFamily="2" charset="0"/>
                <a:cs typeface="Times New Roman" panose="02020603050405020304" pitchFamily="18" charset="0"/>
              </a:rPr>
              <a:t>PSHE and Citizenship | UKS2 | Living in the Wider World | Diverse Britain | Respecting the Law | Lesson 3</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Living in the Wider World | Diverse Britain</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85B5-B0DC-B149-844E-20CE21575C69}"/>
              </a:ext>
            </a:extLst>
          </p:cNvPr>
          <p:cNvSpPr>
            <a:spLocks noGrp="1"/>
          </p:cNvSpPr>
          <p:nvPr>
            <p:ph type="title"/>
          </p:nvPr>
        </p:nvSpPr>
        <p:spPr/>
        <p:txBody>
          <a:bodyPr/>
          <a:lstStyle/>
          <a:p>
            <a:r>
              <a:rPr lang="en-GB" b="1" dirty="0"/>
              <a:t>How the Law Helps Us</a:t>
            </a:r>
            <a:endParaRPr lang="en-US" dirty="0"/>
          </a:p>
        </p:txBody>
      </p:sp>
      <p:pic>
        <p:nvPicPr>
          <p:cNvPr id="3" name="Group Work">
            <a:extLst>
              <a:ext uri="{FF2B5EF4-FFF2-40B4-BE49-F238E27FC236}">
                <a16:creationId xmlns:a16="http://schemas.microsoft.com/office/drawing/2014/main" id="{B81CB9A6-692E-0741-B5EB-BE7CECDD2B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grpSp>
        <p:nvGrpSpPr>
          <p:cNvPr id="9" name="Group 8">
            <a:extLst>
              <a:ext uri="{FF2B5EF4-FFF2-40B4-BE49-F238E27FC236}">
                <a16:creationId xmlns:a16="http://schemas.microsoft.com/office/drawing/2014/main" id="{4EEBBF7E-7C04-864C-BE5B-2A5483B675A3}"/>
              </a:ext>
            </a:extLst>
          </p:cNvPr>
          <p:cNvGrpSpPr/>
          <p:nvPr/>
        </p:nvGrpSpPr>
        <p:grpSpPr>
          <a:xfrm>
            <a:off x="251520" y="1700808"/>
            <a:ext cx="8208912" cy="1296144"/>
            <a:chOff x="251520" y="1700808"/>
            <a:chExt cx="8208912" cy="1296144"/>
          </a:xfrm>
        </p:grpSpPr>
        <p:sp>
          <p:nvSpPr>
            <p:cNvPr id="5" name="Rectangle 4">
              <a:extLst>
                <a:ext uri="{FF2B5EF4-FFF2-40B4-BE49-F238E27FC236}">
                  <a16:creationId xmlns:a16="http://schemas.microsoft.com/office/drawing/2014/main" id="{F82A702D-170A-1149-91A3-74AD04801588}"/>
                </a:ext>
              </a:extLst>
            </p:cNvPr>
            <p:cNvSpPr/>
            <p:nvPr/>
          </p:nvSpPr>
          <p:spPr>
            <a:xfrm>
              <a:off x="683568" y="1700808"/>
              <a:ext cx="7776864" cy="1296144"/>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6DC781-A024-414C-89B5-CCF56A5956D7}"/>
                </a:ext>
              </a:extLst>
            </p:cNvPr>
            <p:cNvSpPr/>
            <p:nvPr/>
          </p:nvSpPr>
          <p:spPr>
            <a:xfrm>
              <a:off x="251520" y="1718455"/>
              <a:ext cx="8208912" cy="1200329"/>
            </a:xfrm>
            <a:prstGeom prst="rect">
              <a:avLst/>
            </a:prstGeom>
          </p:spPr>
          <p:txBody>
            <a:bodyPr wrap="square">
              <a:spAutoFit/>
            </a:bodyPr>
            <a:lstStyle/>
            <a:p>
              <a:pPr marL="457200"/>
              <a:r>
                <a:rPr lang="en-GB" dirty="0">
                  <a:solidFill>
                    <a:srgbClr val="FFFBFA"/>
                  </a:solidFill>
                </a:rPr>
                <a:t>Our nation is a democracy. This means there is a belief in freedom and equality between all people and that the British government is based on this belief. British laws reflect this and protect the human rights of </a:t>
              </a:r>
              <a:br>
                <a:rPr lang="en-GB" dirty="0">
                  <a:solidFill>
                    <a:srgbClr val="FFFBFA"/>
                  </a:solidFill>
                </a:rPr>
              </a:br>
              <a:r>
                <a:rPr lang="en-GB" dirty="0">
                  <a:solidFill>
                    <a:srgbClr val="FFFBFA"/>
                  </a:solidFill>
                </a:rPr>
                <a:t>all people.</a:t>
              </a:r>
            </a:p>
          </p:txBody>
        </p:sp>
      </p:grpSp>
      <p:pic>
        <p:nvPicPr>
          <p:cNvPr id="8" name="Picture 7" descr="A group of people posing for the camera&#10;&#10;Description automatically generated">
            <a:extLst>
              <a:ext uri="{FF2B5EF4-FFF2-40B4-BE49-F238E27FC236}">
                <a16:creationId xmlns:a16="http://schemas.microsoft.com/office/drawing/2014/main" id="{6A85CE71-9EB7-464C-9999-CC4F2E46D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36096" y="2605522"/>
            <a:ext cx="3128699" cy="3773584"/>
          </a:xfrm>
          <a:prstGeom prst="rect">
            <a:avLst/>
          </a:prstGeom>
        </p:spPr>
      </p:pic>
      <p:sp>
        <p:nvSpPr>
          <p:cNvPr id="10" name="Rectangle 9">
            <a:extLst>
              <a:ext uri="{FF2B5EF4-FFF2-40B4-BE49-F238E27FC236}">
                <a16:creationId xmlns:a16="http://schemas.microsoft.com/office/drawing/2014/main" id="{042D138C-9B12-0940-85F8-8A1BC07D22F3}"/>
              </a:ext>
            </a:extLst>
          </p:cNvPr>
          <p:cNvSpPr/>
          <p:nvPr/>
        </p:nvSpPr>
        <p:spPr>
          <a:xfrm>
            <a:off x="248072" y="3163294"/>
            <a:ext cx="4572000" cy="2585323"/>
          </a:xfrm>
          <a:prstGeom prst="rect">
            <a:avLst/>
          </a:prstGeom>
        </p:spPr>
        <p:txBody>
          <a:bodyPr>
            <a:spAutoFit/>
          </a:bodyPr>
          <a:lstStyle/>
          <a:p>
            <a:pPr marL="457200"/>
            <a:r>
              <a:rPr lang="en-GB" dirty="0">
                <a:solidFill>
                  <a:srgbClr val="1C1C1C"/>
                </a:solidFill>
              </a:rPr>
              <a:t>Unfortunately, there are occasions in our society where people’s human rights are not met and they are treated unfairly because of who they are, where they are from or how they choose to live their lives. This is called discrimination and is often based on prejudice - an opinion which is not reasonable or fair. </a:t>
            </a:r>
            <a:endParaRPr lang="en-GB" dirty="0"/>
          </a:p>
        </p:txBody>
      </p:sp>
    </p:spTree>
    <p:extLst>
      <p:ext uri="{BB962C8B-B14F-4D97-AF65-F5344CB8AC3E}">
        <p14:creationId xmlns:p14="http://schemas.microsoft.com/office/powerpoint/2010/main" val="164839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85B5-B0DC-B149-844E-20CE21575C69}"/>
              </a:ext>
            </a:extLst>
          </p:cNvPr>
          <p:cNvSpPr>
            <a:spLocks noGrp="1"/>
          </p:cNvSpPr>
          <p:nvPr>
            <p:ph type="title"/>
          </p:nvPr>
        </p:nvSpPr>
        <p:spPr/>
        <p:txBody>
          <a:bodyPr/>
          <a:lstStyle/>
          <a:p>
            <a:r>
              <a:rPr lang="en-GB" b="1" dirty="0"/>
              <a:t>How the Law Helps Us</a:t>
            </a:r>
            <a:endParaRPr lang="en-US" dirty="0"/>
          </a:p>
        </p:txBody>
      </p:sp>
      <p:pic>
        <p:nvPicPr>
          <p:cNvPr id="3" name="Group Work">
            <a:extLst>
              <a:ext uri="{FF2B5EF4-FFF2-40B4-BE49-F238E27FC236}">
                <a16:creationId xmlns:a16="http://schemas.microsoft.com/office/drawing/2014/main" id="{B81CB9A6-692E-0741-B5EB-BE7CECDD2B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grpSp>
        <p:nvGrpSpPr>
          <p:cNvPr id="11" name="Group 10">
            <a:extLst>
              <a:ext uri="{FF2B5EF4-FFF2-40B4-BE49-F238E27FC236}">
                <a16:creationId xmlns:a16="http://schemas.microsoft.com/office/drawing/2014/main" id="{C8D7EF71-FAFF-DE47-BE34-5564542883E2}"/>
              </a:ext>
            </a:extLst>
          </p:cNvPr>
          <p:cNvGrpSpPr/>
          <p:nvPr/>
        </p:nvGrpSpPr>
        <p:grpSpPr>
          <a:xfrm>
            <a:off x="2915816" y="1988840"/>
            <a:ext cx="5256584" cy="1440159"/>
            <a:chOff x="2915816" y="1988840"/>
            <a:chExt cx="5184576" cy="1440159"/>
          </a:xfrm>
        </p:grpSpPr>
        <p:sp>
          <p:nvSpPr>
            <p:cNvPr id="7" name="Pentagon 6">
              <a:extLst>
                <a:ext uri="{FF2B5EF4-FFF2-40B4-BE49-F238E27FC236}">
                  <a16:creationId xmlns:a16="http://schemas.microsoft.com/office/drawing/2014/main" id="{D7FB548F-E9A0-634B-9B42-7013F61F527A}"/>
                </a:ext>
              </a:extLst>
            </p:cNvPr>
            <p:cNvSpPr/>
            <p:nvPr/>
          </p:nvSpPr>
          <p:spPr>
            <a:xfrm>
              <a:off x="2915816" y="1988840"/>
              <a:ext cx="5184576" cy="1440159"/>
            </a:xfrm>
            <a:prstGeom prst="homePlate">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0D6D33FF-1AEE-9049-9892-14AF3FE06FBE}"/>
                </a:ext>
              </a:extLst>
            </p:cNvPr>
            <p:cNvGrpSpPr/>
            <p:nvPr/>
          </p:nvGrpSpPr>
          <p:grpSpPr>
            <a:xfrm>
              <a:off x="2915816" y="2060848"/>
              <a:ext cx="4572000" cy="1161420"/>
              <a:chOff x="2578406" y="2072904"/>
              <a:chExt cx="4572000" cy="1161420"/>
            </a:xfrm>
          </p:grpSpPr>
          <p:sp>
            <p:nvSpPr>
              <p:cNvPr id="8" name="Rectangle 7">
                <a:extLst>
                  <a:ext uri="{FF2B5EF4-FFF2-40B4-BE49-F238E27FC236}">
                    <a16:creationId xmlns:a16="http://schemas.microsoft.com/office/drawing/2014/main" id="{A9813E23-C00E-CD40-A50F-37292C5C247C}"/>
                  </a:ext>
                </a:extLst>
              </p:cNvPr>
              <p:cNvSpPr/>
              <p:nvPr/>
            </p:nvSpPr>
            <p:spPr>
              <a:xfrm>
                <a:off x="2578406" y="2072904"/>
                <a:ext cx="4572000" cy="923330"/>
              </a:xfrm>
              <a:prstGeom prst="rect">
                <a:avLst/>
              </a:prstGeom>
            </p:spPr>
            <p:txBody>
              <a:bodyPr>
                <a:spAutoFit/>
              </a:bodyPr>
              <a:lstStyle/>
              <a:p>
                <a:pPr marL="457200"/>
                <a:r>
                  <a:rPr lang="en-GB" dirty="0">
                    <a:solidFill>
                      <a:srgbClr val="FFFBFA"/>
                    </a:solidFill>
                  </a:rPr>
                  <a:t>What might discrimination and prejudice look like in our society?</a:t>
                </a:r>
              </a:p>
              <a:p>
                <a:pPr indent="457200"/>
                <a:r>
                  <a:rPr lang="en-GB" dirty="0">
                    <a:solidFill>
                      <a:srgbClr val="FFFBFA"/>
                    </a:solidFill>
                  </a:rPr>
                  <a:t>What should we do if we experience or </a:t>
                </a:r>
              </a:p>
            </p:txBody>
          </p:sp>
          <p:sp>
            <p:nvSpPr>
              <p:cNvPr id="9" name="Rectangle 8">
                <a:extLst>
                  <a:ext uri="{FF2B5EF4-FFF2-40B4-BE49-F238E27FC236}">
                    <a16:creationId xmlns:a16="http://schemas.microsoft.com/office/drawing/2014/main" id="{88E3AF18-C59F-7246-A15D-AD65F5884DBF}"/>
                  </a:ext>
                </a:extLst>
              </p:cNvPr>
              <p:cNvSpPr/>
              <p:nvPr/>
            </p:nvSpPr>
            <p:spPr>
              <a:xfrm>
                <a:off x="2578406" y="2864992"/>
                <a:ext cx="4572000" cy="369332"/>
              </a:xfrm>
              <a:prstGeom prst="rect">
                <a:avLst/>
              </a:prstGeom>
            </p:spPr>
            <p:txBody>
              <a:bodyPr>
                <a:spAutoFit/>
              </a:bodyPr>
              <a:lstStyle/>
              <a:p>
                <a:pPr indent="457200"/>
                <a:r>
                  <a:rPr lang="en-GB" dirty="0">
                    <a:solidFill>
                      <a:srgbClr val="FFFBFA"/>
                    </a:solidFill>
                  </a:rPr>
                  <a:t>witness prejudice or discrimination?</a:t>
                </a:r>
              </a:p>
            </p:txBody>
          </p:sp>
        </p:grpSp>
      </p:grpSp>
      <p:grpSp>
        <p:nvGrpSpPr>
          <p:cNvPr id="12" name="Group 11">
            <a:extLst>
              <a:ext uri="{FF2B5EF4-FFF2-40B4-BE49-F238E27FC236}">
                <a16:creationId xmlns:a16="http://schemas.microsoft.com/office/drawing/2014/main" id="{8E3DE95F-D6B0-624F-9C69-7236C4373E79}"/>
              </a:ext>
            </a:extLst>
          </p:cNvPr>
          <p:cNvGrpSpPr/>
          <p:nvPr/>
        </p:nvGrpSpPr>
        <p:grpSpPr>
          <a:xfrm>
            <a:off x="2809922" y="3650827"/>
            <a:ext cx="5867351" cy="2358946"/>
            <a:chOff x="2753747" y="1809223"/>
            <a:chExt cx="5346646" cy="2358946"/>
          </a:xfrm>
        </p:grpSpPr>
        <p:sp>
          <p:nvSpPr>
            <p:cNvPr id="13" name="Pentagon 12">
              <a:extLst>
                <a:ext uri="{FF2B5EF4-FFF2-40B4-BE49-F238E27FC236}">
                  <a16:creationId xmlns:a16="http://schemas.microsoft.com/office/drawing/2014/main" id="{9A99FAD1-B384-3245-9450-6D46E0004B80}"/>
                </a:ext>
              </a:extLst>
            </p:cNvPr>
            <p:cNvSpPr/>
            <p:nvPr/>
          </p:nvSpPr>
          <p:spPr>
            <a:xfrm>
              <a:off x="2753747" y="1809223"/>
              <a:ext cx="5346646" cy="2358946"/>
            </a:xfrm>
            <a:prstGeom prst="homePlate">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902EF80-502E-6848-829A-DB02DC22A9C0}"/>
                </a:ext>
              </a:extLst>
            </p:cNvPr>
            <p:cNvSpPr/>
            <p:nvPr/>
          </p:nvSpPr>
          <p:spPr>
            <a:xfrm>
              <a:off x="3598929" y="1934662"/>
              <a:ext cx="3832902" cy="2031325"/>
            </a:xfrm>
            <a:prstGeom prst="rect">
              <a:avLst/>
            </a:prstGeom>
          </p:spPr>
          <p:txBody>
            <a:bodyPr wrap="square">
              <a:spAutoFit/>
            </a:bodyPr>
            <a:lstStyle/>
            <a:p>
              <a:pPr marL="457200"/>
              <a:r>
                <a:rPr lang="en-GB" dirty="0">
                  <a:solidFill>
                    <a:srgbClr val="FFFBFA"/>
                  </a:solidFill>
                </a:rPr>
                <a:t>All behaviour which is prejudice  and discriminates is unacceptable   and against British law. If you see  it or it happens to you, tell an adult you trust and ask for help. If you or someone else is in immediate danger, call 999.</a:t>
              </a:r>
            </a:p>
          </p:txBody>
        </p:sp>
      </p:grpSp>
      <p:pic>
        <p:nvPicPr>
          <p:cNvPr id="6" name="Picture 5" descr="A close up of a person&#10;&#10;Description automatically generated">
            <a:extLst>
              <a:ext uri="{FF2B5EF4-FFF2-40B4-BE49-F238E27FC236}">
                <a16:creationId xmlns:a16="http://schemas.microsoft.com/office/drawing/2014/main" id="{0F9D50CF-5066-314B-B15B-D964DBEE2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577791"/>
            <a:ext cx="3524020" cy="4801314"/>
          </a:xfrm>
          <a:prstGeom prst="rect">
            <a:avLst/>
          </a:prstGeom>
        </p:spPr>
      </p:pic>
    </p:spTree>
    <p:extLst>
      <p:ext uri="{BB962C8B-B14F-4D97-AF65-F5344CB8AC3E}">
        <p14:creationId xmlns:p14="http://schemas.microsoft.com/office/powerpoint/2010/main" val="1145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B3C97A-0D81-48FE-AFAE-B35C6B246CFA}"/>
              </a:ext>
            </a:extLst>
          </p:cNvPr>
          <p:cNvSpPr/>
          <p:nvPr/>
        </p:nvSpPr>
        <p:spPr>
          <a:xfrm>
            <a:off x="904948" y="5220315"/>
            <a:ext cx="7334104" cy="815638"/>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BA8A1F6-ECC2-43C0-981A-96F6117C502E}"/>
              </a:ext>
            </a:extLst>
          </p:cNvPr>
          <p:cNvSpPr>
            <a:spLocks noGrp="1"/>
          </p:cNvSpPr>
          <p:nvPr>
            <p:ph type="title"/>
          </p:nvPr>
        </p:nvSpPr>
        <p:spPr>
          <a:xfrm>
            <a:off x="370473" y="487939"/>
            <a:ext cx="8220075" cy="994306"/>
          </a:xfrm>
        </p:spPr>
        <p:txBody>
          <a:bodyPr/>
          <a:lstStyle/>
          <a:p>
            <a:r>
              <a:rPr lang="en-GB" b="1" dirty="0"/>
              <a:t>How the Law Helps Us</a:t>
            </a:r>
          </a:p>
        </p:txBody>
      </p:sp>
      <p:sp>
        <p:nvSpPr>
          <p:cNvPr id="3" name="Rectangle 2">
            <a:extLst>
              <a:ext uri="{FF2B5EF4-FFF2-40B4-BE49-F238E27FC236}">
                <a16:creationId xmlns:a16="http://schemas.microsoft.com/office/drawing/2014/main" id="{2A474C84-2050-4BF1-8A66-D8812D975A66}"/>
              </a:ext>
            </a:extLst>
          </p:cNvPr>
          <p:cNvSpPr/>
          <p:nvPr/>
        </p:nvSpPr>
        <p:spPr>
          <a:xfrm>
            <a:off x="613203" y="2076775"/>
            <a:ext cx="3382733" cy="923330"/>
          </a:xfrm>
          <a:prstGeom prst="rect">
            <a:avLst/>
          </a:prstGeom>
        </p:spPr>
        <p:txBody>
          <a:bodyPr wrap="square">
            <a:spAutoFit/>
          </a:bodyPr>
          <a:lstStyle/>
          <a:p>
            <a:r>
              <a:rPr lang="en-GB" dirty="0"/>
              <a:t>You are going to work in a group to take a closer look at some British laws.</a:t>
            </a:r>
          </a:p>
        </p:txBody>
      </p:sp>
      <p:sp>
        <p:nvSpPr>
          <p:cNvPr id="4" name="Rectangle 3">
            <a:extLst>
              <a:ext uri="{FF2B5EF4-FFF2-40B4-BE49-F238E27FC236}">
                <a16:creationId xmlns:a16="http://schemas.microsoft.com/office/drawing/2014/main" id="{E958B997-CE5B-4278-AFDC-759A5E840E9F}"/>
              </a:ext>
            </a:extLst>
          </p:cNvPr>
          <p:cNvSpPr/>
          <p:nvPr/>
        </p:nvSpPr>
        <p:spPr>
          <a:xfrm>
            <a:off x="618376" y="3194859"/>
            <a:ext cx="3485070" cy="1200329"/>
          </a:xfrm>
          <a:prstGeom prst="rect">
            <a:avLst/>
          </a:prstGeom>
        </p:spPr>
        <p:txBody>
          <a:bodyPr wrap="square">
            <a:spAutoFit/>
          </a:bodyPr>
          <a:lstStyle/>
          <a:p>
            <a:r>
              <a:rPr lang="en-GB" dirty="0"/>
              <a:t>Look carefully at the British law you have been given. In your group, discuss how it helps and protects British people.</a:t>
            </a:r>
          </a:p>
        </p:txBody>
      </p:sp>
      <p:sp>
        <p:nvSpPr>
          <p:cNvPr id="5" name="Rectangle 4">
            <a:extLst>
              <a:ext uri="{FF2B5EF4-FFF2-40B4-BE49-F238E27FC236}">
                <a16:creationId xmlns:a16="http://schemas.microsoft.com/office/drawing/2014/main" id="{C08D12D7-F846-423A-9CDB-8CFDDC3248E3}"/>
              </a:ext>
            </a:extLst>
          </p:cNvPr>
          <p:cNvSpPr/>
          <p:nvPr/>
        </p:nvSpPr>
        <p:spPr>
          <a:xfrm>
            <a:off x="904948" y="5301208"/>
            <a:ext cx="7324574" cy="646331"/>
          </a:xfrm>
          <a:prstGeom prst="rect">
            <a:avLst/>
          </a:prstGeom>
        </p:spPr>
        <p:txBody>
          <a:bodyPr wrap="square">
            <a:spAutoFit/>
          </a:bodyPr>
          <a:lstStyle/>
          <a:p>
            <a:pPr algn="ctr"/>
            <a:r>
              <a:rPr lang="en-GB" dirty="0">
                <a:solidFill>
                  <a:schemeClr val="bg1"/>
                </a:solidFill>
              </a:rPr>
              <a:t>Share your law and your thoughts as to how it helps British people with the class.</a:t>
            </a:r>
          </a:p>
        </p:txBody>
      </p:sp>
      <p:pic>
        <p:nvPicPr>
          <p:cNvPr id="7" name="Picture 6">
            <a:extLst>
              <a:ext uri="{FF2B5EF4-FFF2-40B4-BE49-F238E27FC236}">
                <a16:creationId xmlns:a16="http://schemas.microsoft.com/office/drawing/2014/main" id="{97E8FD4D-B00D-4588-9A67-5070C11C24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1756083"/>
            <a:ext cx="4300238" cy="3041069"/>
          </a:xfrm>
          <a:prstGeom prst="rect">
            <a:avLst/>
          </a:prstGeom>
          <a:ln>
            <a:solidFill>
              <a:schemeClr val="tx1"/>
            </a:solidFill>
          </a:ln>
        </p:spPr>
      </p:pic>
      <p:pic>
        <p:nvPicPr>
          <p:cNvPr id="10" name="Group Work">
            <a:extLst>
              <a:ext uri="{FF2B5EF4-FFF2-40B4-BE49-F238E27FC236}">
                <a16:creationId xmlns:a16="http://schemas.microsoft.com/office/drawing/2014/main" id="{802C5089-E914-405B-BEF8-DBAF016C49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spTree>
    <p:extLst>
      <p:ext uri="{BB962C8B-B14F-4D97-AF65-F5344CB8AC3E}">
        <p14:creationId xmlns:p14="http://schemas.microsoft.com/office/powerpoint/2010/main" val="26572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AF29FE-0279-4665-97C8-8460AA169AF3}"/>
              </a:ext>
            </a:extLst>
          </p:cNvPr>
          <p:cNvSpPr/>
          <p:nvPr/>
        </p:nvSpPr>
        <p:spPr>
          <a:xfrm>
            <a:off x="550264" y="2957676"/>
            <a:ext cx="7190088" cy="145760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9FCAE7F-FE01-4AFE-A04C-8F5041659C66}"/>
              </a:ext>
            </a:extLst>
          </p:cNvPr>
          <p:cNvSpPr>
            <a:spLocks noGrp="1"/>
          </p:cNvSpPr>
          <p:nvPr>
            <p:ph type="title"/>
          </p:nvPr>
        </p:nvSpPr>
        <p:spPr/>
        <p:txBody>
          <a:bodyPr/>
          <a:lstStyle/>
          <a:p>
            <a:pPr algn="ctr"/>
            <a:r>
              <a:rPr lang="en-GB" sz="3600" b="1" dirty="0"/>
              <a:t>Consequences of Breaking</a:t>
            </a:r>
            <a:br>
              <a:rPr lang="en-GB" sz="3600" b="1" dirty="0"/>
            </a:br>
            <a:r>
              <a:rPr lang="en-GB" sz="3600" b="1" dirty="0"/>
              <a:t>the Law</a:t>
            </a:r>
          </a:p>
        </p:txBody>
      </p:sp>
      <p:sp>
        <p:nvSpPr>
          <p:cNvPr id="3" name="Rectangle 2">
            <a:extLst>
              <a:ext uri="{FF2B5EF4-FFF2-40B4-BE49-F238E27FC236}">
                <a16:creationId xmlns:a16="http://schemas.microsoft.com/office/drawing/2014/main" id="{7C3F46BB-22AB-4AC7-87FE-4C5026B42638}"/>
              </a:ext>
            </a:extLst>
          </p:cNvPr>
          <p:cNvSpPr/>
          <p:nvPr/>
        </p:nvSpPr>
        <p:spPr>
          <a:xfrm>
            <a:off x="724336" y="2060848"/>
            <a:ext cx="6439951" cy="369332"/>
          </a:xfrm>
          <a:prstGeom prst="rect">
            <a:avLst/>
          </a:prstGeom>
        </p:spPr>
        <p:txBody>
          <a:bodyPr wrap="square">
            <a:spAutoFit/>
          </a:bodyPr>
          <a:lstStyle/>
          <a:p>
            <a:r>
              <a:rPr lang="en-GB" dirty="0"/>
              <a:t>There are consequences if we break the laws of our country. </a:t>
            </a:r>
          </a:p>
        </p:txBody>
      </p:sp>
      <p:sp>
        <p:nvSpPr>
          <p:cNvPr id="4" name="Rectangle 3">
            <a:extLst>
              <a:ext uri="{FF2B5EF4-FFF2-40B4-BE49-F238E27FC236}">
                <a16:creationId xmlns:a16="http://schemas.microsoft.com/office/drawing/2014/main" id="{4314785E-3E20-40B2-9761-5AE539B958AE}"/>
              </a:ext>
            </a:extLst>
          </p:cNvPr>
          <p:cNvSpPr/>
          <p:nvPr/>
        </p:nvSpPr>
        <p:spPr>
          <a:xfrm>
            <a:off x="712455" y="2461777"/>
            <a:ext cx="4031873" cy="369332"/>
          </a:xfrm>
          <a:prstGeom prst="rect">
            <a:avLst/>
          </a:prstGeom>
        </p:spPr>
        <p:txBody>
          <a:bodyPr wrap="none">
            <a:spAutoFit/>
          </a:bodyPr>
          <a:lstStyle/>
          <a:p>
            <a:r>
              <a:rPr lang="en-GB" dirty="0"/>
              <a:t>What consequences can you think of?</a:t>
            </a:r>
          </a:p>
        </p:txBody>
      </p:sp>
      <p:sp>
        <p:nvSpPr>
          <p:cNvPr id="5" name="Rectangle 4">
            <a:extLst>
              <a:ext uri="{FF2B5EF4-FFF2-40B4-BE49-F238E27FC236}">
                <a16:creationId xmlns:a16="http://schemas.microsoft.com/office/drawing/2014/main" id="{19FCCEB8-A36E-469C-97EA-55E1636DD215}"/>
              </a:ext>
            </a:extLst>
          </p:cNvPr>
          <p:cNvSpPr/>
          <p:nvPr/>
        </p:nvSpPr>
        <p:spPr>
          <a:xfrm>
            <a:off x="712455" y="3099220"/>
            <a:ext cx="5935895" cy="1200329"/>
          </a:xfrm>
          <a:prstGeom prst="rect">
            <a:avLst/>
          </a:prstGeom>
        </p:spPr>
        <p:txBody>
          <a:bodyPr wrap="square">
            <a:spAutoFit/>
          </a:bodyPr>
          <a:lstStyle/>
          <a:p>
            <a:r>
              <a:rPr lang="en-GB" dirty="0">
                <a:solidFill>
                  <a:schemeClr val="bg1"/>
                </a:solidFill>
              </a:rPr>
              <a:t>The consequences are different depending on the age of the person who has broken the law but they could include getting a warning from the police, getting arrested, having to pay a fine or being sent to prison. </a:t>
            </a:r>
          </a:p>
        </p:txBody>
      </p:sp>
      <p:pic>
        <p:nvPicPr>
          <p:cNvPr id="6" name="Whole Class">
            <a:extLst>
              <a:ext uri="{FF2B5EF4-FFF2-40B4-BE49-F238E27FC236}">
                <a16:creationId xmlns:a16="http://schemas.microsoft.com/office/drawing/2014/main" id="{4F60AD78-1336-4883-AD04-00E09CA260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0400" y="544048"/>
            <a:ext cx="1238498" cy="864000"/>
          </a:xfrm>
          <a:prstGeom prst="rect">
            <a:avLst/>
          </a:prstGeom>
        </p:spPr>
      </p:pic>
      <p:pic>
        <p:nvPicPr>
          <p:cNvPr id="8" name="Picture 7">
            <a:extLst>
              <a:ext uri="{FF2B5EF4-FFF2-40B4-BE49-F238E27FC236}">
                <a16:creationId xmlns:a16="http://schemas.microsoft.com/office/drawing/2014/main" id="{B9642546-5276-4667-BC10-984CA11B36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74543" flipH="1">
            <a:off x="3288657" y="3092387"/>
            <a:ext cx="5636380" cy="3584800"/>
          </a:xfrm>
          <a:prstGeom prst="rect">
            <a:avLst/>
          </a:prstGeom>
        </p:spPr>
      </p:pic>
    </p:spTree>
    <p:extLst>
      <p:ext uri="{BB962C8B-B14F-4D97-AF65-F5344CB8AC3E}">
        <p14:creationId xmlns:p14="http://schemas.microsoft.com/office/powerpoint/2010/main" val="361126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CF50534-ED15-450B-AF13-AC625ABD014E}"/>
              </a:ext>
            </a:extLst>
          </p:cNvPr>
          <p:cNvSpPr/>
          <p:nvPr/>
        </p:nvSpPr>
        <p:spPr>
          <a:xfrm>
            <a:off x="636385" y="5229200"/>
            <a:ext cx="6429319" cy="649638"/>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037D782-AFB1-43E7-BB18-D98CF9FFE184}"/>
              </a:ext>
            </a:extLst>
          </p:cNvPr>
          <p:cNvSpPr/>
          <p:nvPr/>
        </p:nvSpPr>
        <p:spPr>
          <a:xfrm>
            <a:off x="629637" y="2069559"/>
            <a:ext cx="6429318" cy="600794"/>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7195082" y="2228338"/>
            <a:ext cx="1395182" cy="1395182"/>
            <a:chOff x="4788025" y="4522833"/>
            <a:chExt cx="1569992" cy="1569992"/>
          </a:xfrm>
        </p:grpSpPr>
        <p:sp>
          <p:nvSpPr>
            <p:cNvPr id="4" name="Oval 3">
              <a:hlinkClick r:id="rId2" action="ppaction://hlinksldjump"/>
            </p:cNvPr>
            <p:cNvSpPr/>
            <p:nvPr/>
          </p:nvSpPr>
          <p:spPr>
            <a:xfrm>
              <a:off x="4788025"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5" name="Rectangle 4">
              <a:hlinkClick r:id="rId2" action="ppaction://hlinksldjump"/>
            </p:cNvPr>
            <p:cNvSpPr/>
            <p:nvPr/>
          </p:nvSpPr>
          <p:spPr>
            <a:xfrm>
              <a:off x="4788025" y="5184718"/>
              <a:ext cx="1569992" cy="246221"/>
            </a:xfrm>
            <a:prstGeom prst="rect">
              <a:avLst/>
            </a:prstGeom>
          </p:spPr>
          <p:txBody>
            <a:bodyPr wrap="square" lIns="0" tIns="0" rIns="0" bIns="0">
              <a:spAutoFit/>
            </a:bodyPr>
            <a:lstStyle/>
            <a:p>
              <a:pPr algn="ctr"/>
              <a:r>
                <a:rPr lang="en-GB" sz="1600" b="1" dirty="0">
                  <a:solidFill>
                    <a:schemeClr val="bg1"/>
                  </a:solidFill>
                </a:rPr>
                <a:t>Consolidating</a:t>
              </a:r>
            </a:p>
          </p:txBody>
        </p:sp>
      </p:grpSp>
      <p:grpSp>
        <p:nvGrpSpPr>
          <p:cNvPr id="6" name="Group 5"/>
          <p:cNvGrpSpPr/>
          <p:nvPr/>
        </p:nvGrpSpPr>
        <p:grpSpPr>
          <a:xfrm>
            <a:off x="7195894" y="3690002"/>
            <a:ext cx="1401659" cy="1395182"/>
            <a:chOff x="6574042" y="4512842"/>
            <a:chExt cx="1577281" cy="1569992"/>
          </a:xfrm>
        </p:grpSpPr>
        <p:sp>
          <p:nvSpPr>
            <p:cNvPr id="7" name="Oval 6">
              <a:hlinkClick r:id="rId3" action="ppaction://hlinksldjump"/>
            </p:cNvPr>
            <p:cNvSpPr/>
            <p:nvPr/>
          </p:nvSpPr>
          <p:spPr>
            <a:xfrm>
              <a:off x="6574042" y="4512842"/>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8" name="Rectangle 7">
              <a:hlinkClick r:id="rId3" action="ppaction://hlinksldjump"/>
            </p:cNvPr>
            <p:cNvSpPr/>
            <p:nvPr/>
          </p:nvSpPr>
          <p:spPr>
            <a:xfrm>
              <a:off x="6581331" y="5184718"/>
              <a:ext cx="1569992" cy="246221"/>
            </a:xfrm>
            <a:prstGeom prst="rect">
              <a:avLst/>
            </a:prstGeom>
          </p:spPr>
          <p:txBody>
            <a:bodyPr wrap="square" lIns="0" tIns="0" rIns="0" bIns="0">
              <a:spAutoFit/>
            </a:bodyPr>
            <a:lstStyle/>
            <a:p>
              <a:pPr algn="ctr"/>
              <a:r>
                <a:rPr lang="en-GB" sz="1600" b="1" dirty="0">
                  <a:solidFill>
                    <a:schemeClr val="bg1"/>
                  </a:solidFill>
                </a:rPr>
                <a:t>Reflecting </a:t>
              </a:r>
            </a:p>
          </p:txBody>
        </p:sp>
      </p:grpSp>
      <p:sp>
        <p:nvSpPr>
          <p:cNvPr id="9" name="Rectangle 8">
            <a:extLst>
              <a:ext uri="{FF2B5EF4-FFF2-40B4-BE49-F238E27FC236}">
                <a16:creationId xmlns:a16="http://schemas.microsoft.com/office/drawing/2014/main" id="{6959D2BF-B5D9-494E-91EB-09F32603D723}"/>
              </a:ext>
            </a:extLst>
          </p:cNvPr>
          <p:cNvSpPr/>
          <p:nvPr/>
        </p:nvSpPr>
        <p:spPr>
          <a:xfrm>
            <a:off x="629816" y="1484784"/>
            <a:ext cx="7830616" cy="584775"/>
          </a:xfrm>
          <a:prstGeom prst="rect">
            <a:avLst/>
          </a:prstGeom>
        </p:spPr>
        <p:txBody>
          <a:bodyPr wrap="square">
            <a:spAutoFit/>
          </a:bodyPr>
          <a:lstStyle/>
          <a:p>
            <a:r>
              <a:rPr lang="en-GB" sz="1600" dirty="0"/>
              <a:t>Choosing to act in a way which breaks British law can have harmful consequences for the person breaking the law but also for the community.</a:t>
            </a:r>
          </a:p>
        </p:txBody>
      </p:sp>
      <p:sp>
        <p:nvSpPr>
          <p:cNvPr id="10" name="Rectangle 9">
            <a:extLst>
              <a:ext uri="{FF2B5EF4-FFF2-40B4-BE49-F238E27FC236}">
                <a16:creationId xmlns:a16="http://schemas.microsoft.com/office/drawing/2014/main" id="{6ACD515E-4C05-45E2-A2A4-2CFA30A64244}"/>
              </a:ext>
            </a:extLst>
          </p:cNvPr>
          <p:cNvSpPr/>
          <p:nvPr/>
        </p:nvSpPr>
        <p:spPr>
          <a:xfrm>
            <a:off x="629816" y="2082584"/>
            <a:ext cx="6429318" cy="584775"/>
          </a:xfrm>
          <a:prstGeom prst="rect">
            <a:avLst/>
          </a:prstGeom>
        </p:spPr>
        <p:txBody>
          <a:bodyPr wrap="square">
            <a:spAutoFit/>
          </a:bodyPr>
          <a:lstStyle/>
          <a:p>
            <a:r>
              <a:rPr lang="en-GB" sz="1600" dirty="0">
                <a:solidFill>
                  <a:schemeClr val="bg1"/>
                </a:solidFill>
              </a:rPr>
              <a:t>Look carefully at the images below, which show people making bad choices and breaking British laws. </a:t>
            </a:r>
          </a:p>
        </p:txBody>
      </p:sp>
      <p:sp>
        <p:nvSpPr>
          <p:cNvPr id="11" name="Rectangle 10">
            <a:extLst>
              <a:ext uri="{FF2B5EF4-FFF2-40B4-BE49-F238E27FC236}">
                <a16:creationId xmlns:a16="http://schemas.microsoft.com/office/drawing/2014/main" id="{CAE946AE-18F8-4217-83C5-DA8673B7B9D2}"/>
              </a:ext>
            </a:extLst>
          </p:cNvPr>
          <p:cNvSpPr/>
          <p:nvPr/>
        </p:nvSpPr>
        <p:spPr>
          <a:xfrm>
            <a:off x="638109" y="5261631"/>
            <a:ext cx="6429319" cy="584775"/>
          </a:xfrm>
          <a:prstGeom prst="rect">
            <a:avLst/>
          </a:prstGeom>
        </p:spPr>
        <p:txBody>
          <a:bodyPr wrap="square">
            <a:spAutoFit/>
          </a:bodyPr>
          <a:lstStyle/>
          <a:p>
            <a:r>
              <a:rPr lang="en-GB" sz="1600" dirty="0">
                <a:solidFill>
                  <a:schemeClr val="bg1"/>
                </a:solidFill>
              </a:rPr>
              <a:t>What do you think the consequences were for the person who broke the law?</a:t>
            </a:r>
          </a:p>
        </p:txBody>
      </p:sp>
      <p:sp>
        <p:nvSpPr>
          <p:cNvPr id="12" name="Rectangle 11">
            <a:extLst>
              <a:ext uri="{FF2B5EF4-FFF2-40B4-BE49-F238E27FC236}">
                <a16:creationId xmlns:a16="http://schemas.microsoft.com/office/drawing/2014/main" id="{AA23FDB3-11EF-4449-A16E-F5F469D4AABC}"/>
              </a:ext>
            </a:extLst>
          </p:cNvPr>
          <p:cNvSpPr/>
          <p:nvPr/>
        </p:nvSpPr>
        <p:spPr>
          <a:xfrm>
            <a:off x="636385" y="5970766"/>
            <a:ext cx="6030416" cy="338554"/>
          </a:xfrm>
          <a:prstGeom prst="rect">
            <a:avLst/>
          </a:prstGeom>
        </p:spPr>
        <p:txBody>
          <a:bodyPr wrap="square">
            <a:spAutoFit/>
          </a:bodyPr>
          <a:lstStyle/>
          <a:p>
            <a:r>
              <a:rPr lang="en-GB" sz="1600" dirty="0"/>
              <a:t>What do you think the consequences were for the community?</a:t>
            </a:r>
          </a:p>
        </p:txBody>
      </p:sp>
      <p:sp>
        <p:nvSpPr>
          <p:cNvPr id="13" name="Rectangle 12">
            <a:extLst>
              <a:ext uri="{FF2B5EF4-FFF2-40B4-BE49-F238E27FC236}">
                <a16:creationId xmlns:a16="http://schemas.microsoft.com/office/drawing/2014/main" id="{6D01CD90-E61A-4233-A56A-21133A5F9BAB}"/>
              </a:ext>
            </a:extLst>
          </p:cNvPr>
          <p:cNvSpPr/>
          <p:nvPr/>
        </p:nvSpPr>
        <p:spPr>
          <a:xfrm>
            <a:off x="636385" y="5272383"/>
            <a:ext cx="7830616" cy="830997"/>
          </a:xfrm>
          <a:prstGeom prst="rect">
            <a:avLst/>
          </a:prstGeom>
        </p:spPr>
        <p:txBody>
          <a:bodyPr wrap="square">
            <a:spAutoFit/>
          </a:bodyPr>
          <a:lstStyle/>
          <a:p>
            <a:r>
              <a:rPr lang="en-GB" sz="1600" dirty="0"/>
              <a:t>We all have the freedom and power to make good choices, which means we won’t face the consequences of breaking British law. Let’s all be good British citizens and keep British laws, for our own good and for the good of others.</a:t>
            </a:r>
          </a:p>
        </p:txBody>
      </p:sp>
      <p:sp>
        <p:nvSpPr>
          <p:cNvPr id="16" name="Title 1">
            <a:extLst>
              <a:ext uri="{FF2B5EF4-FFF2-40B4-BE49-F238E27FC236}">
                <a16:creationId xmlns:a16="http://schemas.microsoft.com/office/drawing/2014/main" id="{3FDE2DAA-F52B-4341-9775-5D8012E9364B}"/>
              </a:ext>
            </a:extLst>
          </p:cNvPr>
          <p:cNvSpPr>
            <a:spLocks noGrp="1"/>
          </p:cNvSpPr>
          <p:nvPr>
            <p:ph type="title"/>
          </p:nvPr>
        </p:nvSpPr>
        <p:spPr>
          <a:xfrm>
            <a:off x="457198" y="478895"/>
            <a:ext cx="8220075" cy="994306"/>
          </a:xfrm>
        </p:spPr>
        <p:txBody>
          <a:bodyPr/>
          <a:lstStyle/>
          <a:p>
            <a:pPr algn="ctr"/>
            <a:r>
              <a:rPr lang="en-GB" sz="3600" b="1" dirty="0"/>
              <a:t>Consequences of Breaking</a:t>
            </a:r>
            <a:br>
              <a:rPr lang="en-GB" sz="3600" b="1" dirty="0"/>
            </a:br>
            <a:r>
              <a:rPr lang="en-GB" sz="3600" b="1" dirty="0"/>
              <a:t>the Law</a:t>
            </a:r>
          </a:p>
        </p:txBody>
      </p:sp>
      <p:pic>
        <p:nvPicPr>
          <p:cNvPr id="17" name="Whole Class">
            <a:extLst>
              <a:ext uri="{FF2B5EF4-FFF2-40B4-BE49-F238E27FC236}">
                <a16:creationId xmlns:a16="http://schemas.microsoft.com/office/drawing/2014/main" id="{FD775C79-4162-49AC-B2EA-747C24D090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0400" y="544048"/>
            <a:ext cx="1238498" cy="864000"/>
          </a:xfrm>
          <a:prstGeom prst="rect">
            <a:avLst/>
          </a:prstGeom>
        </p:spPr>
      </p:pic>
      <p:pic>
        <p:nvPicPr>
          <p:cNvPr id="18" name="Picture 17">
            <a:extLst>
              <a:ext uri="{FF2B5EF4-FFF2-40B4-BE49-F238E27FC236}">
                <a16:creationId xmlns:a16="http://schemas.microsoft.com/office/drawing/2014/main" id="{4CC90D56-3138-45A8-BD8A-9FCC9C4C89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57" b="10859"/>
          <a:stretch/>
        </p:blipFill>
        <p:spPr>
          <a:xfrm>
            <a:off x="629816" y="2705447"/>
            <a:ext cx="3987667" cy="2492819"/>
          </a:xfrm>
          <a:prstGeom prst="rect">
            <a:avLst/>
          </a:prstGeom>
        </p:spPr>
      </p:pic>
      <p:pic>
        <p:nvPicPr>
          <p:cNvPr id="20" name="Picture 19">
            <a:extLst>
              <a:ext uri="{FF2B5EF4-FFF2-40B4-BE49-F238E27FC236}">
                <a16:creationId xmlns:a16="http://schemas.microsoft.com/office/drawing/2014/main" id="{EAE83A94-096D-4F92-8E81-BC000D4BCD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2185" y="2699621"/>
            <a:ext cx="2406949" cy="2492819"/>
          </a:xfrm>
          <a:prstGeom prst="rect">
            <a:avLst/>
          </a:prstGeom>
        </p:spPr>
      </p:pic>
      <p:sp>
        <p:nvSpPr>
          <p:cNvPr id="2" name="Rectangle 1">
            <a:extLst>
              <a:ext uri="{FF2B5EF4-FFF2-40B4-BE49-F238E27FC236}">
                <a16:creationId xmlns:a16="http://schemas.microsoft.com/office/drawing/2014/main" id="{A6552B20-25FD-4556-8053-5989B4173474}"/>
              </a:ext>
            </a:extLst>
          </p:cNvPr>
          <p:cNvSpPr/>
          <p:nvPr/>
        </p:nvSpPr>
        <p:spPr>
          <a:xfrm>
            <a:off x="701823" y="5013176"/>
            <a:ext cx="3915660" cy="169277"/>
          </a:xfrm>
          <a:prstGeom prst="rect">
            <a:avLst/>
          </a:prstGeom>
        </p:spPr>
        <p:txBody>
          <a:bodyPr wrap="square">
            <a:spAutoFit/>
          </a:bodyPr>
          <a:lstStyle/>
          <a:p>
            <a:pPr algn="ctr"/>
            <a:r>
              <a:rPr lang="en-GB" sz="500" dirty="0">
                <a:solidFill>
                  <a:schemeClr val="bg1"/>
                </a:solidFill>
                <a:latin typeface="Roboto" panose="02000000000000000000" pitchFamily="2" charset="0"/>
              </a:rPr>
              <a:t>Photo courtesy of </a:t>
            </a:r>
            <a:r>
              <a:rPr lang="en-GB" sz="500" dirty="0" err="1">
                <a:solidFill>
                  <a:schemeClr val="bg1"/>
                </a:solidFill>
                <a:latin typeface="Roboto" panose="02000000000000000000" pitchFamily="2" charset="0"/>
              </a:rPr>
              <a:t>jon</a:t>
            </a:r>
            <a:r>
              <a:rPr lang="en-GB" sz="500" dirty="0">
                <a:solidFill>
                  <a:schemeClr val="bg1"/>
                </a:solidFill>
                <a:latin typeface="Roboto" panose="02000000000000000000" pitchFamily="2" charset="0"/>
              </a:rPr>
              <a:t> collier (@</a:t>
            </a:r>
            <a:r>
              <a:rPr lang="en-GB" sz="500" dirty="0">
                <a:solidFill>
                  <a:srgbClr val="1155CC"/>
                </a:solidFill>
                <a:latin typeface="Roboto" panose="02000000000000000000" pitchFamily="2" charset="0"/>
                <a:hlinkClick r:id="rId7"/>
              </a:rPr>
              <a:t>flickr.com</a:t>
            </a:r>
            <a:r>
              <a:rPr lang="en-GB" sz="500" dirty="0">
                <a:solidFill>
                  <a:schemeClr val="bg1"/>
                </a:solidFill>
                <a:latin typeface="Roboto" panose="02000000000000000000" pitchFamily="2" charset="0"/>
              </a:rPr>
              <a:t>)</a:t>
            </a:r>
            <a:r>
              <a:rPr lang="en-GB" sz="500" dirty="0">
                <a:solidFill>
                  <a:srgbClr val="222222"/>
                </a:solidFill>
                <a:latin typeface="Roboto" panose="02000000000000000000" pitchFamily="2" charset="0"/>
              </a:rPr>
              <a:t> </a:t>
            </a:r>
            <a:r>
              <a:rPr lang="en-GB" sz="500" dirty="0">
                <a:solidFill>
                  <a:schemeClr val="bg1"/>
                </a:solidFill>
                <a:latin typeface="Roboto" panose="02000000000000000000" pitchFamily="2" charset="0"/>
              </a:rPr>
              <a:t>- granted under creative commons licence</a:t>
            </a:r>
          </a:p>
        </p:txBody>
      </p:sp>
      <p:sp>
        <p:nvSpPr>
          <p:cNvPr id="21" name="Rectangle 20">
            <a:extLst>
              <a:ext uri="{FF2B5EF4-FFF2-40B4-BE49-F238E27FC236}">
                <a16:creationId xmlns:a16="http://schemas.microsoft.com/office/drawing/2014/main" id="{3AFBEB56-15CD-4BCA-B02F-C3E2FC7442B3}"/>
              </a:ext>
            </a:extLst>
          </p:cNvPr>
          <p:cNvSpPr/>
          <p:nvPr/>
        </p:nvSpPr>
        <p:spPr>
          <a:xfrm>
            <a:off x="4652185" y="5013176"/>
            <a:ext cx="2406770" cy="246221"/>
          </a:xfrm>
          <a:prstGeom prst="rect">
            <a:avLst/>
          </a:prstGeom>
        </p:spPr>
        <p:txBody>
          <a:bodyPr wrap="square">
            <a:spAutoFit/>
          </a:bodyPr>
          <a:lstStyle/>
          <a:p>
            <a:pPr algn="ctr"/>
            <a:r>
              <a:rPr lang="en-GB" sz="500" dirty="0">
                <a:solidFill>
                  <a:schemeClr val="bg1"/>
                </a:solidFill>
                <a:latin typeface="Roboto" panose="02000000000000000000" pitchFamily="2" charset="0"/>
              </a:rPr>
              <a:t>Photo courtesy of </a:t>
            </a:r>
            <a:r>
              <a:rPr lang="en-GB" sz="500" dirty="0" err="1">
                <a:solidFill>
                  <a:schemeClr val="bg1"/>
                </a:solidFill>
                <a:latin typeface="Roboto" panose="02000000000000000000" pitchFamily="2" charset="0"/>
              </a:rPr>
              <a:t>debaird</a:t>
            </a:r>
            <a:r>
              <a:rPr lang="en-GB" sz="500" dirty="0">
                <a:solidFill>
                  <a:schemeClr val="bg1"/>
                </a:solidFill>
                <a:latin typeface="Roboto" panose="02000000000000000000" pitchFamily="2" charset="0"/>
              </a:rPr>
              <a:t> (@</a:t>
            </a:r>
            <a:r>
              <a:rPr lang="en-GB" sz="500" dirty="0">
                <a:solidFill>
                  <a:srgbClr val="1155CC"/>
                </a:solidFill>
                <a:latin typeface="Roboto" panose="02000000000000000000" pitchFamily="2" charset="0"/>
                <a:hlinkClick r:id="rId8"/>
              </a:rPr>
              <a:t>flickr.com</a:t>
            </a:r>
            <a:r>
              <a:rPr lang="en-GB" sz="500" dirty="0">
                <a:solidFill>
                  <a:schemeClr val="bg1"/>
                </a:solidFill>
                <a:latin typeface="Roboto" panose="02000000000000000000" pitchFamily="2" charset="0"/>
              </a:rPr>
              <a:t>)</a:t>
            </a:r>
            <a:r>
              <a:rPr lang="en-GB" sz="500" dirty="0">
                <a:solidFill>
                  <a:srgbClr val="222222"/>
                </a:solidFill>
                <a:latin typeface="Roboto" panose="02000000000000000000" pitchFamily="2" charset="0"/>
              </a:rPr>
              <a:t> </a:t>
            </a:r>
            <a:r>
              <a:rPr lang="en-GB" sz="500" dirty="0">
                <a:solidFill>
                  <a:schemeClr val="bg1"/>
                </a:solidFill>
                <a:latin typeface="Roboto" panose="02000000000000000000" pitchFamily="2" charset="0"/>
              </a:rPr>
              <a:t>- granted under creative commons licence</a:t>
            </a:r>
          </a:p>
        </p:txBody>
      </p:sp>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xit" presetSubtype="0" fill="hold" grpId="1" nodeType="with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500" fill="hold"/>
                                        <p:tgtEl>
                                          <p:spTgt spid="3"/>
                                        </p:tgtEl>
                                        <p:attrNameLst>
                                          <p:attrName>ppt_w</p:attrName>
                                        </p:attrNameLst>
                                      </p:cBhvr>
                                      <p:tavLst>
                                        <p:tav tm="0">
                                          <p:val>
                                            <p:fltVal val="0"/>
                                          </p:val>
                                        </p:tav>
                                        <p:tav tm="100000">
                                          <p:val>
                                            <p:strVal val="#ppt_w"/>
                                          </p:val>
                                        </p:tav>
                                      </p:tavLst>
                                    </p:anim>
                                    <p:anim calcmode="lin" valueType="num">
                                      <p:cBhvr>
                                        <p:cTn id="64" dur="500" fill="hold"/>
                                        <p:tgtEl>
                                          <p:spTgt spid="3"/>
                                        </p:tgtEl>
                                        <p:attrNameLst>
                                          <p:attrName>ppt_h</p:attrName>
                                        </p:attrNameLst>
                                      </p:cBhvr>
                                      <p:tavLst>
                                        <p:tav tm="0">
                                          <p:val>
                                            <p:fltVal val="0"/>
                                          </p:val>
                                        </p:tav>
                                        <p:tav tm="100000">
                                          <p:val>
                                            <p:strVal val="#ppt_h"/>
                                          </p:val>
                                        </p:tav>
                                      </p:tavLst>
                                    </p:anim>
                                    <p:animEffect transition="in" filter="fade">
                                      <p:cBhvr>
                                        <p:cTn id="65" dur="500"/>
                                        <p:tgtEl>
                                          <p:spTgt spid="3"/>
                                        </p:tgtEl>
                                      </p:cBhvr>
                                    </p:animEffect>
                                  </p:childTnLst>
                                </p:cTn>
                              </p:par>
                              <p:par>
                                <p:cTn id="66" presetID="53" presetClass="entr" presetSubtype="16"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p:cTn id="68" dur="500" fill="hold"/>
                                        <p:tgtEl>
                                          <p:spTgt spid="6"/>
                                        </p:tgtEl>
                                        <p:attrNameLst>
                                          <p:attrName>ppt_w</p:attrName>
                                        </p:attrNameLst>
                                      </p:cBhvr>
                                      <p:tavLst>
                                        <p:tav tm="0">
                                          <p:val>
                                            <p:fltVal val="0"/>
                                          </p:val>
                                        </p:tav>
                                        <p:tav tm="100000">
                                          <p:val>
                                            <p:strVal val="#ppt_w"/>
                                          </p:val>
                                        </p:tav>
                                      </p:tavLst>
                                    </p:anim>
                                    <p:anim calcmode="lin" valueType="num">
                                      <p:cBhvr>
                                        <p:cTn id="69" dur="500" fill="hold"/>
                                        <p:tgtEl>
                                          <p:spTgt spid="6"/>
                                        </p:tgtEl>
                                        <p:attrNameLst>
                                          <p:attrName>ppt_h</p:attrName>
                                        </p:attrNameLst>
                                      </p:cBhvr>
                                      <p:tavLst>
                                        <p:tav tm="0">
                                          <p:val>
                                            <p:fltVal val="0"/>
                                          </p:val>
                                        </p:tav>
                                        <p:tav tm="100000">
                                          <p:val>
                                            <p:strVal val="#ppt_h"/>
                                          </p:val>
                                        </p:tav>
                                      </p:tavLst>
                                    </p:anim>
                                    <p:animEffect transition="in" filter="fad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2" grpId="0" animBg="1"/>
      <p:bldP spid="9" grpId="0"/>
      <p:bldP spid="10" grpId="0"/>
      <p:bldP spid="11" grpId="0"/>
      <p:bldP spid="11" grpId="1"/>
      <p:bldP spid="12" grpId="0"/>
      <p:bldP spid="12" grpId="1"/>
      <p:bldP spid="13" grpId="0"/>
      <p:bldP spid="2"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055734E-F046-4D10-9CF6-D4DF0846E33F}"/>
              </a:ext>
            </a:extLst>
          </p:cNvPr>
          <p:cNvSpPr/>
          <p:nvPr/>
        </p:nvSpPr>
        <p:spPr>
          <a:xfrm>
            <a:off x="755576" y="1693430"/>
            <a:ext cx="7632848" cy="747984"/>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04A02E7-5BCB-49EC-B606-278D01FEE9B4}"/>
              </a:ext>
            </a:extLst>
          </p:cNvPr>
          <p:cNvSpPr/>
          <p:nvPr/>
        </p:nvSpPr>
        <p:spPr>
          <a:xfrm>
            <a:off x="755576" y="4509120"/>
            <a:ext cx="3600400" cy="369332"/>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DA09EFC-D5AF-4A7E-987A-4F19BFDB319D}"/>
              </a:ext>
            </a:extLst>
          </p:cNvPr>
          <p:cNvSpPr/>
          <p:nvPr/>
        </p:nvSpPr>
        <p:spPr>
          <a:xfrm>
            <a:off x="755576" y="4869160"/>
            <a:ext cx="3600400" cy="1296144"/>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pPr algn="ctr"/>
            <a:r>
              <a:rPr lang="en-GB" sz="3600" b="1" dirty="0"/>
              <a:t>A Beginner’s Guide to </a:t>
            </a:r>
            <a:br>
              <a:rPr lang="en-GB" sz="3600" b="1" dirty="0"/>
            </a:br>
            <a:r>
              <a:rPr lang="en-GB" sz="3600" b="1" dirty="0"/>
              <a:t>British Law</a:t>
            </a:r>
            <a:endParaRPr lang="en-GB" sz="1600" b="1" dirty="0"/>
          </a:p>
        </p:txBody>
      </p:sp>
      <p:sp>
        <p:nvSpPr>
          <p:cNvPr id="3" name="Rectangle 2">
            <a:extLst>
              <a:ext uri="{FF2B5EF4-FFF2-40B4-BE49-F238E27FC236}">
                <a16:creationId xmlns:a16="http://schemas.microsoft.com/office/drawing/2014/main" id="{A8092DBE-6952-4915-B1A6-D640FD516695}"/>
              </a:ext>
            </a:extLst>
          </p:cNvPr>
          <p:cNvSpPr/>
          <p:nvPr/>
        </p:nvSpPr>
        <p:spPr>
          <a:xfrm>
            <a:off x="827584" y="1744257"/>
            <a:ext cx="7632848" cy="646331"/>
          </a:xfrm>
          <a:prstGeom prst="rect">
            <a:avLst/>
          </a:prstGeom>
        </p:spPr>
        <p:txBody>
          <a:bodyPr wrap="square">
            <a:spAutoFit/>
          </a:bodyPr>
          <a:lstStyle/>
          <a:p>
            <a:r>
              <a:rPr lang="en-GB" dirty="0">
                <a:solidFill>
                  <a:schemeClr val="bg1"/>
                </a:solidFill>
              </a:rPr>
              <a:t>British law is in an important part of our society. It keeps British people safe and happy.</a:t>
            </a:r>
          </a:p>
        </p:txBody>
      </p:sp>
      <p:sp>
        <p:nvSpPr>
          <p:cNvPr id="4" name="Rectangle 3">
            <a:extLst>
              <a:ext uri="{FF2B5EF4-FFF2-40B4-BE49-F238E27FC236}">
                <a16:creationId xmlns:a16="http://schemas.microsoft.com/office/drawing/2014/main" id="{0127EF5D-5023-454E-8876-E12E5744507D}"/>
              </a:ext>
            </a:extLst>
          </p:cNvPr>
          <p:cNvSpPr/>
          <p:nvPr/>
        </p:nvSpPr>
        <p:spPr>
          <a:xfrm>
            <a:off x="827584" y="2541188"/>
            <a:ext cx="3600400" cy="1477328"/>
          </a:xfrm>
          <a:prstGeom prst="rect">
            <a:avLst/>
          </a:prstGeom>
        </p:spPr>
        <p:txBody>
          <a:bodyPr wrap="square">
            <a:spAutoFit/>
          </a:bodyPr>
          <a:lstStyle/>
          <a:p>
            <a:r>
              <a:rPr lang="en-GB" dirty="0"/>
              <a:t>Help others to understand this by writing a </a:t>
            </a:r>
            <a:r>
              <a:rPr lang="en-GB" b="1" dirty="0"/>
              <a:t>Beginner’s Guide to British Law</a:t>
            </a:r>
            <a:r>
              <a:rPr lang="en-GB" dirty="0"/>
              <a:t>. Explain what the law is, how it helps us and the consequences of breaking it.</a:t>
            </a:r>
          </a:p>
        </p:txBody>
      </p:sp>
      <p:sp>
        <p:nvSpPr>
          <p:cNvPr id="5" name="Rectangle 4">
            <a:extLst>
              <a:ext uri="{FF2B5EF4-FFF2-40B4-BE49-F238E27FC236}">
                <a16:creationId xmlns:a16="http://schemas.microsoft.com/office/drawing/2014/main" id="{EFBBCF09-C8AE-4A6E-8B92-827EDFCAA3DC}"/>
              </a:ext>
            </a:extLst>
          </p:cNvPr>
          <p:cNvSpPr/>
          <p:nvPr/>
        </p:nvSpPr>
        <p:spPr>
          <a:xfrm>
            <a:off x="755576" y="4917067"/>
            <a:ext cx="3600400" cy="1200329"/>
          </a:xfrm>
          <a:prstGeom prst="rect">
            <a:avLst/>
          </a:prstGeom>
        </p:spPr>
        <p:txBody>
          <a:bodyPr wrap="square" numCol="2">
            <a:spAutoFit/>
          </a:bodyPr>
          <a:lstStyle/>
          <a:p>
            <a:pPr marL="285750" indent="-285750">
              <a:buFont typeface="Arial" panose="020B0604020202020204" pitchFamily="34" charset="0"/>
              <a:buChar char="•"/>
            </a:pPr>
            <a:r>
              <a:rPr lang="en-GB" dirty="0">
                <a:solidFill>
                  <a:schemeClr val="bg1"/>
                </a:solidFill>
              </a:rPr>
              <a:t>law</a:t>
            </a:r>
          </a:p>
          <a:p>
            <a:pPr marL="285750" indent="-285750">
              <a:buFont typeface="Arial" panose="020B0604020202020204" pitchFamily="34" charset="0"/>
              <a:buChar char="•"/>
            </a:pPr>
            <a:r>
              <a:rPr lang="en-GB" dirty="0">
                <a:solidFill>
                  <a:schemeClr val="bg1"/>
                </a:solidFill>
              </a:rPr>
              <a:t>protect</a:t>
            </a:r>
          </a:p>
          <a:p>
            <a:pPr marL="285750" indent="-285750">
              <a:buFont typeface="Arial" panose="020B0604020202020204" pitchFamily="34" charset="0"/>
              <a:buChar char="•"/>
            </a:pPr>
            <a:r>
              <a:rPr lang="en-GB" dirty="0">
                <a:solidFill>
                  <a:schemeClr val="bg1"/>
                </a:solidFill>
              </a:rPr>
              <a:t>help</a:t>
            </a:r>
          </a:p>
          <a:p>
            <a:pPr marL="285750" indent="-285750">
              <a:buFont typeface="Arial" panose="020B0604020202020204" pitchFamily="34" charset="0"/>
              <a:buChar char="•"/>
            </a:pPr>
            <a:r>
              <a:rPr lang="en-GB" dirty="0">
                <a:solidFill>
                  <a:schemeClr val="bg1"/>
                </a:solidFill>
              </a:rPr>
              <a:t>safe</a:t>
            </a:r>
          </a:p>
          <a:p>
            <a:pPr marL="285750" indent="-285750">
              <a:buFont typeface="Arial" panose="020B0604020202020204" pitchFamily="34" charset="0"/>
              <a:buChar char="•"/>
            </a:pPr>
            <a:r>
              <a:rPr lang="en-GB" dirty="0">
                <a:solidFill>
                  <a:schemeClr val="bg1"/>
                </a:solidFill>
              </a:rPr>
              <a:t>happy</a:t>
            </a:r>
          </a:p>
          <a:p>
            <a:pPr marL="285750" indent="-285750">
              <a:buFont typeface="Arial" panose="020B0604020202020204" pitchFamily="34" charset="0"/>
              <a:buChar char="•"/>
            </a:pPr>
            <a:r>
              <a:rPr lang="en-GB" dirty="0">
                <a:solidFill>
                  <a:schemeClr val="bg1"/>
                </a:solidFill>
              </a:rPr>
              <a:t>consequence</a:t>
            </a:r>
          </a:p>
          <a:p>
            <a:pPr marL="285750" indent="-285750">
              <a:buFont typeface="Arial" panose="020B0604020202020204" pitchFamily="34" charset="0"/>
              <a:buChar char="•"/>
            </a:pPr>
            <a:r>
              <a:rPr lang="en-GB" dirty="0">
                <a:solidFill>
                  <a:schemeClr val="bg1"/>
                </a:solidFill>
              </a:rPr>
              <a:t>break</a:t>
            </a:r>
          </a:p>
          <a:p>
            <a:pPr marL="285750" indent="-285750">
              <a:buFont typeface="Arial" panose="020B0604020202020204" pitchFamily="34" charset="0"/>
              <a:buChar char="•"/>
            </a:pPr>
            <a:r>
              <a:rPr lang="en-GB" dirty="0">
                <a:solidFill>
                  <a:schemeClr val="bg1"/>
                </a:solidFill>
              </a:rPr>
              <a:t>choice</a:t>
            </a:r>
          </a:p>
        </p:txBody>
      </p:sp>
      <p:sp>
        <p:nvSpPr>
          <p:cNvPr id="6" name="Rectangle 5">
            <a:extLst>
              <a:ext uri="{FF2B5EF4-FFF2-40B4-BE49-F238E27FC236}">
                <a16:creationId xmlns:a16="http://schemas.microsoft.com/office/drawing/2014/main" id="{CAEC7923-AB0B-48C8-915E-E3F568140F94}"/>
              </a:ext>
            </a:extLst>
          </p:cNvPr>
          <p:cNvSpPr/>
          <p:nvPr/>
        </p:nvSpPr>
        <p:spPr>
          <a:xfrm>
            <a:off x="803588" y="4509120"/>
            <a:ext cx="1449436" cy="369332"/>
          </a:xfrm>
          <a:prstGeom prst="rect">
            <a:avLst/>
          </a:prstGeom>
        </p:spPr>
        <p:txBody>
          <a:bodyPr wrap="none">
            <a:spAutoFit/>
          </a:bodyPr>
          <a:lstStyle/>
          <a:p>
            <a:r>
              <a:rPr lang="en-GB" dirty="0">
                <a:solidFill>
                  <a:schemeClr val="bg1"/>
                </a:solidFill>
              </a:rPr>
              <a:t>Word Bank: </a:t>
            </a:r>
          </a:p>
        </p:txBody>
      </p:sp>
      <p:pic>
        <p:nvPicPr>
          <p:cNvPr id="9" name="Individual Work">
            <a:extLst>
              <a:ext uri="{FF2B5EF4-FFF2-40B4-BE49-F238E27FC236}">
                <a16:creationId xmlns:a16="http://schemas.microsoft.com/office/drawing/2014/main" id="{1D25F2A6-FB17-4F60-95A9-C9C203132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pic>
        <p:nvPicPr>
          <p:cNvPr id="11" name="Picture 10">
            <a:extLst>
              <a:ext uri="{FF2B5EF4-FFF2-40B4-BE49-F238E27FC236}">
                <a16:creationId xmlns:a16="http://schemas.microsoft.com/office/drawing/2014/main" id="{FFACC78A-9E03-4695-A800-148244D97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7964" y="2241847"/>
            <a:ext cx="4224476" cy="3875550"/>
          </a:xfrm>
          <a:prstGeom prst="rect">
            <a:avLst/>
          </a:prstGeom>
        </p:spPr>
      </p:pic>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7" grpId="0" animBg="1"/>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E7069B1-5EE2-4DCB-BBFC-428E878086C0}"/>
              </a:ext>
            </a:extLst>
          </p:cNvPr>
          <p:cNvSpPr/>
          <p:nvPr/>
        </p:nvSpPr>
        <p:spPr>
          <a:xfrm>
            <a:off x="744951" y="5505773"/>
            <a:ext cx="7627468" cy="73153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723DC91-F852-4D63-A235-1F38BDF26796}"/>
              </a:ext>
            </a:extLst>
          </p:cNvPr>
          <p:cNvSpPr/>
          <p:nvPr/>
        </p:nvSpPr>
        <p:spPr>
          <a:xfrm>
            <a:off x="719387" y="2233894"/>
            <a:ext cx="6801013" cy="510883"/>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CF42205-59E6-4767-A3DF-7F29C2C70465}"/>
              </a:ext>
            </a:extLst>
          </p:cNvPr>
          <p:cNvSpPr/>
          <p:nvPr/>
        </p:nvSpPr>
        <p:spPr>
          <a:xfrm>
            <a:off x="747756" y="3584020"/>
            <a:ext cx="7627468" cy="510883"/>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pPr algn="ctr"/>
            <a:r>
              <a:rPr lang="en-GB" b="1" dirty="0"/>
              <a:t>Imagining a Lawless </a:t>
            </a:r>
            <a:br>
              <a:rPr lang="en-GB" b="1" dirty="0"/>
            </a:br>
            <a:r>
              <a:rPr lang="en-GB" b="1" dirty="0"/>
              <a:t>Society</a:t>
            </a:r>
          </a:p>
        </p:txBody>
      </p:sp>
      <p:sp>
        <p:nvSpPr>
          <p:cNvPr id="3" name="Rectangle 2">
            <a:extLst>
              <a:ext uri="{FF2B5EF4-FFF2-40B4-BE49-F238E27FC236}">
                <a16:creationId xmlns:a16="http://schemas.microsoft.com/office/drawing/2014/main" id="{9047BADE-0157-44B7-9074-9E9146276D0B}"/>
              </a:ext>
            </a:extLst>
          </p:cNvPr>
          <p:cNvSpPr/>
          <p:nvPr/>
        </p:nvSpPr>
        <p:spPr>
          <a:xfrm>
            <a:off x="827585" y="1769895"/>
            <a:ext cx="6264696" cy="369332"/>
          </a:xfrm>
          <a:prstGeom prst="rect">
            <a:avLst/>
          </a:prstGeom>
        </p:spPr>
        <p:txBody>
          <a:bodyPr wrap="square">
            <a:spAutoFit/>
          </a:bodyPr>
          <a:lstStyle/>
          <a:p>
            <a:r>
              <a:rPr lang="en-GB" dirty="0"/>
              <a:t>What would our nation be like if we didn’t have any laws?</a:t>
            </a:r>
          </a:p>
        </p:txBody>
      </p:sp>
      <p:sp>
        <p:nvSpPr>
          <p:cNvPr id="4" name="Rectangle 3">
            <a:extLst>
              <a:ext uri="{FF2B5EF4-FFF2-40B4-BE49-F238E27FC236}">
                <a16:creationId xmlns:a16="http://schemas.microsoft.com/office/drawing/2014/main" id="{282970BE-597D-47D5-9640-78039C879268}"/>
              </a:ext>
            </a:extLst>
          </p:cNvPr>
          <p:cNvSpPr/>
          <p:nvPr/>
        </p:nvSpPr>
        <p:spPr>
          <a:xfrm>
            <a:off x="797145" y="2302211"/>
            <a:ext cx="4267515" cy="369332"/>
          </a:xfrm>
          <a:prstGeom prst="rect">
            <a:avLst/>
          </a:prstGeom>
        </p:spPr>
        <p:txBody>
          <a:bodyPr wrap="none">
            <a:spAutoFit/>
          </a:bodyPr>
          <a:lstStyle/>
          <a:p>
            <a:r>
              <a:rPr lang="en-GB" dirty="0">
                <a:solidFill>
                  <a:schemeClr val="bg1"/>
                </a:solidFill>
              </a:rPr>
              <a:t>Close your eyes and try to imagine this.</a:t>
            </a:r>
          </a:p>
        </p:txBody>
      </p:sp>
      <p:sp>
        <p:nvSpPr>
          <p:cNvPr id="5" name="Rectangle 4">
            <a:extLst>
              <a:ext uri="{FF2B5EF4-FFF2-40B4-BE49-F238E27FC236}">
                <a16:creationId xmlns:a16="http://schemas.microsoft.com/office/drawing/2014/main" id="{036945CA-BB5F-4830-BE19-C9583259CBF3}"/>
              </a:ext>
            </a:extLst>
          </p:cNvPr>
          <p:cNvSpPr/>
          <p:nvPr/>
        </p:nvSpPr>
        <p:spPr>
          <a:xfrm>
            <a:off x="797145" y="2815553"/>
            <a:ext cx="4572000" cy="646331"/>
          </a:xfrm>
          <a:prstGeom prst="rect">
            <a:avLst/>
          </a:prstGeom>
        </p:spPr>
        <p:txBody>
          <a:bodyPr>
            <a:spAutoFit/>
          </a:bodyPr>
          <a:lstStyle/>
          <a:p>
            <a:r>
              <a:rPr lang="en-GB" dirty="0"/>
              <a:t>Open your eyes and think of one word to describe what you saw.</a:t>
            </a:r>
          </a:p>
        </p:txBody>
      </p:sp>
      <p:sp>
        <p:nvSpPr>
          <p:cNvPr id="6" name="Rectangle 5">
            <a:extLst>
              <a:ext uri="{FF2B5EF4-FFF2-40B4-BE49-F238E27FC236}">
                <a16:creationId xmlns:a16="http://schemas.microsoft.com/office/drawing/2014/main" id="{1F42B9D3-03E9-43F0-B61F-39DF3C92D5E1}"/>
              </a:ext>
            </a:extLst>
          </p:cNvPr>
          <p:cNvSpPr/>
          <p:nvPr/>
        </p:nvSpPr>
        <p:spPr>
          <a:xfrm>
            <a:off x="827585" y="3654795"/>
            <a:ext cx="3451586" cy="369332"/>
          </a:xfrm>
          <a:prstGeom prst="rect">
            <a:avLst/>
          </a:prstGeom>
        </p:spPr>
        <p:txBody>
          <a:bodyPr wrap="none">
            <a:spAutoFit/>
          </a:bodyPr>
          <a:lstStyle/>
          <a:p>
            <a:r>
              <a:rPr lang="en-GB" dirty="0">
                <a:solidFill>
                  <a:schemeClr val="bg1"/>
                </a:solidFill>
              </a:rPr>
              <a:t>Share your word with the class.</a:t>
            </a:r>
          </a:p>
        </p:txBody>
      </p:sp>
      <p:sp>
        <p:nvSpPr>
          <p:cNvPr id="7" name="Rectangle 6">
            <a:extLst>
              <a:ext uri="{FF2B5EF4-FFF2-40B4-BE49-F238E27FC236}">
                <a16:creationId xmlns:a16="http://schemas.microsoft.com/office/drawing/2014/main" id="{D4293550-4CBF-48F5-8DA1-44DEE6E6B38E}"/>
              </a:ext>
            </a:extLst>
          </p:cNvPr>
          <p:cNvSpPr/>
          <p:nvPr/>
        </p:nvSpPr>
        <p:spPr>
          <a:xfrm>
            <a:off x="747756" y="4209629"/>
            <a:ext cx="7534832" cy="1200329"/>
          </a:xfrm>
          <a:prstGeom prst="rect">
            <a:avLst/>
          </a:prstGeom>
        </p:spPr>
        <p:txBody>
          <a:bodyPr wrap="square">
            <a:spAutoFit/>
          </a:bodyPr>
          <a:lstStyle/>
          <a:p>
            <a:r>
              <a:rPr lang="en-GB" u="sng" dirty="0"/>
              <a:t>Our Words to Describe a </a:t>
            </a:r>
            <a:r>
              <a:rPr lang="en-GB" u="sng"/>
              <a:t>Lawless Society:</a:t>
            </a:r>
            <a:endParaRPr lang="en-GB" u="sng" dirty="0"/>
          </a:p>
          <a:p>
            <a:r>
              <a:rPr lang="en-GB" u="sng" dirty="0"/>
              <a:t>				      				</a:t>
            </a:r>
            <a:br>
              <a:rPr lang="en-GB" u="sng" dirty="0"/>
            </a:br>
            <a:r>
              <a:rPr lang="en-GB" u="sng" dirty="0"/>
              <a:t>								</a:t>
            </a:r>
            <a:br>
              <a:rPr lang="en-GB" u="sng" dirty="0"/>
            </a:br>
            <a:r>
              <a:rPr lang="en-GB" u="sng" dirty="0"/>
              <a:t>								</a:t>
            </a:r>
          </a:p>
        </p:txBody>
      </p:sp>
      <p:sp>
        <p:nvSpPr>
          <p:cNvPr id="8" name="Rectangle 7">
            <a:extLst>
              <a:ext uri="{FF2B5EF4-FFF2-40B4-BE49-F238E27FC236}">
                <a16:creationId xmlns:a16="http://schemas.microsoft.com/office/drawing/2014/main" id="{506EB0ED-1167-4812-8183-228EF1E72849}"/>
              </a:ext>
            </a:extLst>
          </p:cNvPr>
          <p:cNvSpPr/>
          <p:nvPr/>
        </p:nvSpPr>
        <p:spPr>
          <a:xfrm>
            <a:off x="827585" y="5566128"/>
            <a:ext cx="7416823" cy="646331"/>
          </a:xfrm>
          <a:prstGeom prst="rect">
            <a:avLst/>
          </a:prstGeom>
        </p:spPr>
        <p:txBody>
          <a:bodyPr wrap="square">
            <a:spAutoFit/>
          </a:bodyPr>
          <a:lstStyle/>
          <a:p>
            <a:r>
              <a:rPr lang="en-GB" dirty="0">
                <a:solidFill>
                  <a:schemeClr val="bg1"/>
                </a:solidFill>
              </a:rPr>
              <a:t>British laws are an important part of our country; they protect us and keep us safe. Let’s all work hard to respect our country’s laws.</a:t>
            </a:r>
          </a:p>
        </p:txBody>
      </p:sp>
      <p:pic>
        <p:nvPicPr>
          <p:cNvPr id="9" name="Whole Class">
            <a:extLst>
              <a:ext uri="{FF2B5EF4-FFF2-40B4-BE49-F238E27FC236}">
                <a16:creationId xmlns:a16="http://schemas.microsoft.com/office/drawing/2014/main" id="{99C0D15F-E531-44DC-AED3-CD0792A438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0400" y="544048"/>
            <a:ext cx="1238498" cy="864000"/>
          </a:xfrm>
          <a:prstGeom prst="rect">
            <a:avLst/>
          </a:prstGeom>
        </p:spPr>
      </p:pic>
      <p:pic>
        <p:nvPicPr>
          <p:cNvPr id="11" name="Picture 10">
            <a:extLst>
              <a:ext uri="{FF2B5EF4-FFF2-40B4-BE49-F238E27FC236}">
                <a16:creationId xmlns:a16="http://schemas.microsoft.com/office/drawing/2014/main" id="{900AE905-BD6C-4259-8A0F-8CB0050B1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398608" y="1401317"/>
            <a:ext cx="1976616" cy="2700844"/>
          </a:xfrm>
          <a:prstGeom prst="rect">
            <a:avLst/>
          </a:prstGeom>
        </p:spPr>
      </p:pic>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3" grpId="0"/>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Speech Bubble: Rectangle 3">
            <a:extLst>
              <a:ext uri="{FF2B5EF4-FFF2-40B4-BE49-F238E27FC236}">
                <a16:creationId xmlns:a16="http://schemas.microsoft.com/office/drawing/2014/main" id="{37185ADF-F731-4AA0-B509-4577FE4138A0}"/>
              </a:ext>
            </a:extLst>
          </p:cNvPr>
          <p:cNvSpPr/>
          <p:nvPr/>
        </p:nvSpPr>
        <p:spPr>
          <a:xfrm>
            <a:off x="3324757" y="2060848"/>
            <a:ext cx="2258046" cy="792088"/>
          </a:xfrm>
          <a:prstGeom prst="wedgeRectCallout">
            <a:avLst>
              <a:gd name="adj1" fmla="val 65894"/>
              <a:gd name="adj2" fmla="val -42360"/>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4">
            <a:extLst>
              <a:ext uri="{FF2B5EF4-FFF2-40B4-BE49-F238E27FC236}">
                <a16:creationId xmlns:a16="http://schemas.microsoft.com/office/drawing/2014/main" id="{F2123E04-15F9-492D-9346-3313526393CA}"/>
              </a:ext>
            </a:extLst>
          </p:cNvPr>
          <p:cNvSpPr/>
          <p:nvPr/>
        </p:nvSpPr>
        <p:spPr>
          <a:xfrm>
            <a:off x="3324757" y="1196584"/>
            <a:ext cx="2258046" cy="792088"/>
          </a:xfrm>
          <a:prstGeom prst="wedgeRectCallout">
            <a:avLst>
              <a:gd name="adj1" fmla="val -65040"/>
              <a:gd name="adj2" fmla="val -24081"/>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CCA1B76-3C6E-4E45-9CC9-177394E80104}"/>
              </a:ext>
            </a:extLst>
          </p:cNvPr>
          <p:cNvSpPr/>
          <p:nvPr/>
        </p:nvSpPr>
        <p:spPr>
          <a:xfrm>
            <a:off x="3324757" y="1268592"/>
            <a:ext cx="2258046" cy="646331"/>
          </a:xfrm>
          <a:prstGeom prst="rect">
            <a:avLst/>
          </a:prstGeom>
        </p:spPr>
        <p:txBody>
          <a:bodyPr wrap="square">
            <a:spAutoFit/>
          </a:bodyPr>
          <a:lstStyle/>
          <a:p>
            <a:pPr algn="ctr"/>
            <a:r>
              <a:rPr lang="en-GB" dirty="0">
                <a:solidFill>
                  <a:schemeClr val="bg1"/>
                </a:solidFill>
              </a:rPr>
              <a:t>How does the law help us? </a:t>
            </a:r>
          </a:p>
        </p:txBody>
      </p:sp>
      <p:sp>
        <p:nvSpPr>
          <p:cNvPr id="7" name="Rectangle 6">
            <a:extLst>
              <a:ext uri="{FF2B5EF4-FFF2-40B4-BE49-F238E27FC236}">
                <a16:creationId xmlns:a16="http://schemas.microsoft.com/office/drawing/2014/main" id="{496C5CC5-0415-4A81-B7E9-21B77452FB3D}"/>
              </a:ext>
            </a:extLst>
          </p:cNvPr>
          <p:cNvSpPr/>
          <p:nvPr/>
        </p:nvSpPr>
        <p:spPr>
          <a:xfrm>
            <a:off x="3324758" y="2133192"/>
            <a:ext cx="2258046" cy="646331"/>
          </a:xfrm>
          <a:prstGeom prst="rect">
            <a:avLst/>
          </a:prstGeom>
        </p:spPr>
        <p:txBody>
          <a:bodyPr wrap="square">
            <a:spAutoFit/>
          </a:bodyPr>
          <a:lstStyle/>
          <a:p>
            <a:pPr algn="ctr"/>
            <a:r>
              <a:rPr lang="en-GB" dirty="0">
                <a:solidFill>
                  <a:schemeClr val="bg1"/>
                </a:solidFill>
              </a:rPr>
              <a:t>What could happen if laws are broken?</a:t>
            </a:r>
          </a:p>
        </p:txBody>
      </p:sp>
      <p:pic>
        <p:nvPicPr>
          <p:cNvPr id="8" name="Picture 7">
            <a:extLst>
              <a:ext uri="{FF2B5EF4-FFF2-40B4-BE49-F238E27FC236}">
                <a16:creationId xmlns:a16="http://schemas.microsoft.com/office/drawing/2014/main" id="{0B579411-491B-4C7E-A5D6-2499D332C5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1752" y="900100"/>
            <a:ext cx="1792616" cy="5273824"/>
          </a:xfrm>
          <a:prstGeom prst="rect">
            <a:avLst/>
          </a:prstGeom>
        </p:spPr>
      </p:pic>
      <p:pic>
        <p:nvPicPr>
          <p:cNvPr id="9" name="Picture 8">
            <a:extLst>
              <a:ext uri="{FF2B5EF4-FFF2-40B4-BE49-F238E27FC236}">
                <a16:creationId xmlns:a16="http://schemas.microsoft.com/office/drawing/2014/main" id="{0FB4B28B-7F9D-4F8F-B12E-586265E017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843950"/>
            <a:ext cx="2160240" cy="5329974"/>
          </a:xfrm>
          <a:prstGeom prst="rect">
            <a:avLst/>
          </a:prstGeom>
        </p:spPr>
      </p:pic>
      <p:grpSp>
        <p:nvGrpSpPr>
          <p:cNvPr id="12" name="Group 11">
            <a:extLst>
              <a:ext uri="{FF2B5EF4-FFF2-40B4-BE49-F238E27FC236}">
                <a16:creationId xmlns:a16="http://schemas.microsoft.com/office/drawing/2014/main" id="{5E9DCECE-9719-E04A-896F-8A60CE1801CB}"/>
              </a:ext>
            </a:extLst>
          </p:cNvPr>
          <p:cNvGrpSpPr/>
          <p:nvPr/>
        </p:nvGrpSpPr>
        <p:grpSpPr>
          <a:xfrm>
            <a:off x="586408" y="5096089"/>
            <a:ext cx="7946032" cy="914400"/>
            <a:chOff x="586408" y="5096089"/>
            <a:chExt cx="7946032" cy="914400"/>
          </a:xfrm>
        </p:grpSpPr>
        <p:sp>
          <p:nvSpPr>
            <p:cNvPr id="2" name="Rectangle 1">
              <a:extLst>
                <a:ext uri="{FF2B5EF4-FFF2-40B4-BE49-F238E27FC236}">
                  <a16:creationId xmlns:a16="http://schemas.microsoft.com/office/drawing/2014/main" id="{F09390D6-AE76-474A-A66F-5DD0CC4E04E6}"/>
                </a:ext>
              </a:extLst>
            </p:cNvPr>
            <p:cNvSpPr/>
            <p:nvPr/>
          </p:nvSpPr>
          <p:spPr>
            <a:xfrm>
              <a:off x="586408" y="5096089"/>
              <a:ext cx="7946032" cy="914400"/>
            </a:xfrm>
            <a:prstGeom prst="rect">
              <a:avLst/>
            </a:prstGeom>
            <a:solidFill>
              <a:srgbClr val="238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D8C466-612B-4263-A465-D6E4A196A98A}"/>
                </a:ext>
              </a:extLst>
            </p:cNvPr>
            <p:cNvSpPr/>
            <p:nvPr/>
          </p:nvSpPr>
          <p:spPr>
            <a:xfrm>
              <a:off x="706996" y="5230123"/>
              <a:ext cx="7704856" cy="646331"/>
            </a:xfrm>
            <a:prstGeom prst="rect">
              <a:avLst/>
            </a:prstGeom>
          </p:spPr>
          <p:txBody>
            <a:bodyPr wrap="square">
              <a:spAutoFit/>
            </a:bodyPr>
            <a:lstStyle/>
            <a:p>
              <a:pPr algn="ctr" fontAlgn="t"/>
              <a:r>
                <a:rPr lang="en-GB" dirty="0">
                  <a:solidFill>
                    <a:schemeClr val="bg1"/>
                  </a:solidFill>
                </a:rPr>
                <a:t>What have you learnt today which will help you make positive choices in the future?</a:t>
              </a:r>
            </a:p>
          </p:txBody>
        </p:sp>
      </p:grpSp>
    </p:spTree>
    <p:extLst>
      <p:ext uri="{BB962C8B-B14F-4D97-AF65-F5344CB8AC3E}">
        <p14:creationId xmlns:p14="http://schemas.microsoft.com/office/powerpoint/2010/main" val="48220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77"/>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77"/>
              </a:rPr>
              <a:t>Aim</a:t>
            </a:r>
          </a:p>
        </p:txBody>
      </p:sp>
      <p:sp>
        <p:nvSpPr>
          <p:cNvPr id="16" name="Content Placeholder 15"/>
          <p:cNvSpPr>
            <a:spLocks noGrp="1"/>
          </p:cNvSpPr>
          <p:nvPr>
            <p:ph idx="1"/>
          </p:nvPr>
        </p:nvSpPr>
        <p:spPr/>
        <p:txBody>
          <a:bodyPr>
            <a:normAutofit/>
          </a:bodyPr>
          <a:lstStyle/>
          <a:p>
            <a:r>
              <a:rPr lang="en-GB" dirty="0"/>
              <a:t>I can explain why and how laws are made and identify what might happen if laws are broken.</a:t>
            </a:r>
          </a:p>
        </p:txBody>
      </p:sp>
      <p:sp>
        <p:nvSpPr>
          <p:cNvPr id="20" name="Content Placeholder 15"/>
          <p:cNvSpPr txBox="1">
            <a:spLocks/>
          </p:cNvSpPr>
          <p:nvPr/>
        </p:nvSpPr>
        <p:spPr>
          <a:xfrm>
            <a:off x="628650" y="3466802"/>
            <a:ext cx="7886700" cy="2482478"/>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77"/>
              </a:rPr>
              <a:t>I can explain what laws are.</a:t>
            </a:r>
          </a:p>
          <a:p>
            <a:r>
              <a:rPr lang="en-GB" dirty="0">
                <a:latin typeface="Twinkl" pitchFamily="2" charset="77"/>
              </a:rPr>
              <a:t>I can talk about how laws help me.</a:t>
            </a:r>
          </a:p>
          <a:p>
            <a:r>
              <a:rPr lang="en-GB" dirty="0">
                <a:latin typeface="Twinkl" pitchFamily="2" charset="77"/>
              </a:rPr>
              <a:t>I understand that there are consequences to breaking laws.</a:t>
            </a:r>
          </a:p>
          <a:p>
            <a:r>
              <a:rPr lang="en-GB" dirty="0">
                <a:latin typeface="Twinkl" pitchFamily="2" charset="77"/>
              </a:rPr>
              <a:t>I can explain what democracy means and reflect on actions which discriminate and show prejudice, identifying what I can do if I experience or witness this.</a:t>
            </a:r>
          </a:p>
        </p:txBody>
      </p:sp>
      <p:sp>
        <p:nvSpPr>
          <p:cNvPr id="9" name="TextBox 21">
            <a:extLst>
              <a:ext uri="{FF2B5EF4-FFF2-40B4-BE49-F238E27FC236}">
                <a16:creationId xmlns:a16="http://schemas.microsoft.com/office/drawing/2014/main" id="{086780EF-1AC7-BA40-BB19-8D0E922B2348}"/>
              </a:ext>
            </a:extLst>
          </p:cNvPr>
          <p:cNvSpPr txBox="1">
            <a:spLocks noChangeArrowheads="1"/>
          </p:cNvSpPr>
          <p:nvPr/>
        </p:nvSpPr>
        <p:spPr bwMode="auto">
          <a:xfrm>
            <a:off x="2519772" y="6245477"/>
            <a:ext cx="4104456" cy="9931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Tuffy-TTF" panose="020B0603060100000000" pitchFamily="34"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Tuffy-TTF" panose="020B0603060100000000" pitchFamily="34" charset="0"/>
                <a:cs typeface="Arial" panose="020B0604020202020204" pitchFamily="34" charset="0"/>
                <a:hlinkClick r:id="rId2"/>
              </a:rPr>
              <a:t>Programme of Study</a:t>
            </a:r>
            <a:r>
              <a:rPr lang="en-GB" sz="800" baseline="30000" dirty="0">
                <a:latin typeface="Tuffy-TTF" panose="020B0603060100000000" pitchFamily="34" charset="0"/>
                <a:cs typeface="Arial" panose="020B0604020202020204" pitchFamily="34" charset="0"/>
              </a:rPr>
              <a:t>.</a:t>
            </a:r>
          </a:p>
        </p:txBody>
      </p:sp>
    </p:spTree>
    <p:extLst>
      <p:ext uri="{BB962C8B-B14F-4D97-AF65-F5344CB8AC3E}">
        <p14:creationId xmlns:p14="http://schemas.microsoft.com/office/powerpoint/2010/main" val="2723146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565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77"/>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77"/>
                <a:ea typeface="+mj-ea"/>
                <a:cs typeface="+mj-cs"/>
              </a:rPr>
              <a:t>Aim</a:t>
            </a:r>
          </a:p>
        </p:txBody>
      </p:sp>
      <p:sp>
        <p:nvSpPr>
          <p:cNvPr id="16" name="Content Placeholder 15"/>
          <p:cNvSpPr>
            <a:spLocks noGrp="1"/>
          </p:cNvSpPr>
          <p:nvPr>
            <p:ph idx="1"/>
          </p:nvPr>
        </p:nvSpPr>
        <p:spPr/>
        <p:txBody>
          <a:bodyPr>
            <a:normAutofit/>
          </a:bodyPr>
          <a:lstStyle/>
          <a:p>
            <a:r>
              <a:rPr lang="en-GB" dirty="0"/>
              <a:t>I can discuss the terms democracy and human rights in relation to local government.</a:t>
            </a:r>
          </a:p>
        </p:txBody>
      </p:sp>
      <p:sp>
        <p:nvSpPr>
          <p:cNvPr id="20" name="Content Placeholder 15"/>
          <p:cNvSpPr txBox="1">
            <a:spLocks/>
          </p:cNvSpPr>
          <p:nvPr/>
        </p:nvSpPr>
        <p:spPr>
          <a:xfrm>
            <a:off x="628650" y="3466802"/>
            <a:ext cx="7886700" cy="2558841"/>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talk about what local government 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talk about what local government does.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explain how local government works.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think about how local government affects me and how I could become involved in it</a:t>
            </a:r>
            <a:r>
              <a:rPr kumimoji="0" lang="en-GB" sz="1800" b="0" i="0" u="none" strike="noStrike" kern="1200" cap="none" spc="0" normalizeH="0" baseline="0" noProof="0" dirty="0">
                <a:ln>
                  <a:noFill/>
                </a:ln>
                <a:solidFill>
                  <a:srgbClr val="1C1C1C"/>
                </a:solidFill>
                <a:effectLst/>
                <a:uLnTx/>
                <a:uFillTx/>
                <a:latin typeface="Twinkl" pitchFamily="2" charset="77"/>
                <a:cs typeface="+mn-cs"/>
              </a:rPr>
              <a:t>.</a:t>
            </a:r>
            <a:endParaRPr kumimoji="0" lang="en-GB" sz="1800" b="0" i="0" u="none" strike="noStrike" kern="1200" cap="none" spc="0" normalizeH="0" baseline="0" noProof="0" dirty="0">
              <a:ln>
                <a:noFill/>
              </a:ln>
              <a:solidFill>
                <a:srgbClr val="1C1C1C"/>
              </a:solidFill>
              <a:effectLst/>
              <a:uLnTx/>
              <a:uFillTx/>
              <a:latin typeface="Twinkl" pitchFamily="50" charset="0"/>
              <a:cs typeface="+mn-cs"/>
            </a:endParaRPr>
          </a:p>
        </p:txBody>
      </p:sp>
      <p:sp>
        <p:nvSpPr>
          <p:cNvPr id="9" name="TextBox 21">
            <a:extLst>
              <a:ext uri="{FF2B5EF4-FFF2-40B4-BE49-F238E27FC236}">
                <a16:creationId xmlns:a16="http://schemas.microsoft.com/office/drawing/2014/main" id="{2E1ECA68-AF98-3948-A902-B0250B8943F3}"/>
              </a:ext>
            </a:extLst>
          </p:cNvPr>
          <p:cNvSpPr txBox="1">
            <a:spLocks noChangeArrowheads="1"/>
          </p:cNvSpPr>
          <p:nvPr/>
        </p:nvSpPr>
        <p:spPr bwMode="auto">
          <a:xfrm>
            <a:off x="2555774" y="6252484"/>
            <a:ext cx="4032448" cy="92753"/>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Tuffy-TTF" panose="020B0603060100000000" pitchFamily="34" charset="0"/>
                <a:ea typeface="+mn-ea"/>
                <a:cs typeface="Arial" panose="020B0604020202020204" pitchFamily="34" charset="0"/>
              </a:rPr>
              <a:t>This resource is fully in line with the Learning Outcomes and Core Themes outlined in the PSHE Association’s </a:t>
            </a:r>
            <a:r>
              <a:rPr kumimoji="0" lang="en-GB" sz="800" b="1" i="0" u="sng" strike="noStrike" kern="1200" cap="none" spc="0" normalizeH="0" baseline="30000" noProof="0" dirty="0">
                <a:ln>
                  <a:noFill/>
                </a:ln>
                <a:solidFill>
                  <a:srgbClr val="00A7E7"/>
                </a:solidFill>
                <a:effectLst/>
                <a:uLnTx/>
                <a:uFillTx/>
                <a:latin typeface="Tuffy-TTF" panose="020B0603060100000000" pitchFamily="34" charset="0"/>
                <a:ea typeface="+mn-ea"/>
                <a:cs typeface="Arial" panose="020B0604020202020204" pitchFamily="34" charset="0"/>
                <a:hlinkClick r:id="rId2"/>
              </a:rPr>
              <a:t>Programme of Study</a:t>
            </a:r>
            <a:r>
              <a:rPr kumimoji="0" lang="en-GB" sz="800" b="0" i="0" u="none" strike="noStrike" kern="1200" cap="none" spc="0" normalizeH="0" baseline="30000" noProof="0" dirty="0">
                <a:ln>
                  <a:noFill/>
                </a:ln>
                <a:solidFill>
                  <a:srgbClr val="1C1C1C"/>
                </a:solidFill>
                <a:effectLst/>
                <a:uLnTx/>
                <a:uFillTx/>
                <a:latin typeface="Tuffy-TTF" panose="020B0603060100000000" pitchFamily="34" charset="0"/>
                <a:ea typeface="+mn-ea"/>
                <a:cs typeface="Arial" panose="020B0604020202020204" pitchFamily="34" charset="0"/>
              </a:rPr>
              <a:t>.</a:t>
            </a:r>
          </a:p>
        </p:txBody>
      </p:sp>
    </p:spTree>
    <p:extLst>
      <p:ext uri="{BB962C8B-B14F-4D97-AF65-F5344CB8AC3E}">
        <p14:creationId xmlns:p14="http://schemas.microsoft.com/office/powerpoint/2010/main" val="1547271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The Big Questions</a:t>
            </a:r>
          </a:p>
        </p:txBody>
      </p:sp>
    </p:spTree>
    <p:extLst>
      <p:ext uri="{BB962C8B-B14F-4D97-AF65-F5344CB8AC3E}">
        <p14:creationId xmlns:p14="http://schemas.microsoft.com/office/powerpoint/2010/main" val="2348195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10">
            <a:extLst>
              <a:ext uri="{FF2B5EF4-FFF2-40B4-BE49-F238E27FC236}">
                <a16:creationId xmlns:a16="http://schemas.microsoft.com/office/drawing/2014/main" id="{6B4600F2-CC17-4E16-9014-93D15C53956E}"/>
              </a:ext>
            </a:extLst>
          </p:cNvPr>
          <p:cNvSpPr/>
          <p:nvPr/>
        </p:nvSpPr>
        <p:spPr>
          <a:xfrm>
            <a:off x="3592843" y="2533364"/>
            <a:ext cx="3974538" cy="535596"/>
          </a:xfrm>
          <a:prstGeom prst="wedgeRectCallout">
            <a:avLst>
              <a:gd name="adj1" fmla="val -56193"/>
              <a:gd name="adj2" fmla="val -20190"/>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7" name="Picture 6">
            <a:extLst>
              <a:ext uri="{FF2B5EF4-FFF2-40B4-BE49-F238E27FC236}">
                <a16:creationId xmlns:a16="http://schemas.microsoft.com/office/drawing/2014/main" id="{4CCDAA9F-7FF6-4E5D-B65D-335CC18CF8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772816"/>
            <a:ext cx="4193513" cy="4318940"/>
          </a:xfrm>
          <a:prstGeom prst="rect">
            <a:avLst/>
          </a:prstGeom>
        </p:spPr>
      </p:pic>
      <p:sp>
        <p:nvSpPr>
          <p:cNvPr id="10" name="Speech Bubble: Rectangle 9">
            <a:extLst>
              <a:ext uri="{FF2B5EF4-FFF2-40B4-BE49-F238E27FC236}">
                <a16:creationId xmlns:a16="http://schemas.microsoft.com/office/drawing/2014/main" id="{E7DD51B7-D955-4A41-98E1-535EF8642B3D}"/>
              </a:ext>
            </a:extLst>
          </p:cNvPr>
          <p:cNvSpPr/>
          <p:nvPr/>
        </p:nvSpPr>
        <p:spPr>
          <a:xfrm>
            <a:off x="2954298" y="1905708"/>
            <a:ext cx="5290110" cy="535596"/>
          </a:xfrm>
          <a:prstGeom prst="wedgeRectCallout">
            <a:avLst>
              <a:gd name="adj1" fmla="val -53976"/>
              <a:gd name="adj2" fmla="val -2961"/>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Rectangle 3">
            <a:extLst>
              <a:ext uri="{FF2B5EF4-FFF2-40B4-BE49-F238E27FC236}">
                <a16:creationId xmlns:a16="http://schemas.microsoft.com/office/drawing/2014/main" id="{A02EA9E0-AA48-4F76-A93A-AB65A68B1EE0}"/>
              </a:ext>
            </a:extLst>
          </p:cNvPr>
          <p:cNvSpPr/>
          <p:nvPr/>
        </p:nvSpPr>
        <p:spPr>
          <a:xfrm>
            <a:off x="2987824" y="1988840"/>
            <a:ext cx="518457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What is ‘local government’ and what does it do?</a:t>
            </a:r>
          </a:p>
        </p:txBody>
      </p:sp>
      <p:sp>
        <p:nvSpPr>
          <p:cNvPr id="5" name="Rectangle 4">
            <a:extLst>
              <a:ext uri="{FF2B5EF4-FFF2-40B4-BE49-F238E27FC236}">
                <a16:creationId xmlns:a16="http://schemas.microsoft.com/office/drawing/2014/main" id="{4BB7B655-3E0A-44CB-B816-045EB41246B6}"/>
              </a:ext>
            </a:extLst>
          </p:cNvPr>
          <p:cNvSpPr/>
          <p:nvPr/>
        </p:nvSpPr>
        <p:spPr>
          <a:xfrm>
            <a:off x="3739704" y="2616496"/>
            <a:ext cx="3680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does local government work?</a:t>
            </a:r>
          </a:p>
        </p:txBody>
      </p:sp>
    </p:spTree>
    <p:extLst>
      <p:ext uri="{BB962C8B-B14F-4D97-AF65-F5344CB8AC3E}">
        <p14:creationId xmlns:p14="http://schemas.microsoft.com/office/powerpoint/2010/main" val="261397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Reconnecting</a:t>
            </a:r>
          </a:p>
        </p:txBody>
      </p:sp>
    </p:spTree>
    <p:extLst>
      <p:ext uri="{BB962C8B-B14F-4D97-AF65-F5344CB8AC3E}">
        <p14:creationId xmlns:p14="http://schemas.microsoft.com/office/powerpoint/2010/main" val="3789284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D6D292-0889-449E-8809-372F222E7836}"/>
              </a:ext>
            </a:extLst>
          </p:cNvPr>
          <p:cNvSpPr/>
          <p:nvPr/>
        </p:nvSpPr>
        <p:spPr>
          <a:xfrm>
            <a:off x="755576" y="2132856"/>
            <a:ext cx="5256584" cy="782060"/>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p:cNvSpPr>
            <a:spLocks noGrp="1"/>
          </p:cNvSpPr>
          <p:nvPr>
            <p:ph type="title"/>
          </p:nvPr>
        </p:nvSpPr>
        <p:spPr>
          <a:xfrm>
            <a:off x="323528" y="478895"/>
            <a:ext cx="7632849" cy="994306"/>
          </a:xfrm>
        </p:spPr>
        <p:txBody>
          <a:bodyPr/>
          <a:lstStyle/>
          <a:p>
            <a:r>
              <a:rPr lang="en-GB" b="1" dirty="0"/>
              <a:t>Democracy and Human Rights </a:t>
            </a:r>
          </a:p>
        </p:txBody>
      </p:sp>
      <p:sp>
        <p:nvSpPr>
          <p:cNvPr id="3" name="Rectangle 2">
            <a:extLst>
              <a:ext uri="{FF2B5EF4-FFF2-40B4-BE49-F238E27FC236}">
                <a16:creationId xmlns:a16="http://schemas.microsoft.com/office/drawing/2014/main" id="{2DDCB211-955C-4702-9397-720F0B7C46C2}"/>
              </a:ext>
            </a:extLst>
          </p:cNvPr>
          <p:cNvSpPr/>
          <p:nvPr/>
        </p:nvSpPr>
        <p:spPr>
          <a:xfrm>
            <a:off x="827584" y="2193812"/>
            <a:ext cx="470835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What do you already know about democracy and human rights?</a:t>
            </a:r>
          </a:p>
        </p:txBody>
      </p:sp>
      <p:sp>
        <p:nvSpPr>
          <p:cNvPr id="4" name="Rectangle 3">
            <a:extLst>
              <a:ext uri="{FF2B5EF4-FFF2-40B4-BE49-F238E27FC236}">
                <a16:creationId xmlns:a16="http://schemas.microsoft.com/office/drawing/2014/main" id="{1379650D-46E9-4AC1-879B-B3D22743389E}"/>
              </a:ext>
            </a:extLst>
          </p:cNvPr>
          <p:cNvSpPr/>
          <p:nvPr/>
        </p:nvSpPr>
        <p:spPr>
          <a:xfrm>
            <a:off x="827583" y="3057908"/>
            <a:ext cx="470835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Share your thoughts with a partner and then feed back all you have talked about to the class. </a:t>
            </a:r>
          </a:p>
        </p:txBody>
      </p:sp>
      <p:sp>
        <p:nvSpPr>
          <p:cNvPr id="5" name="Rectangle 4">
            <a:extLst>
              <a:ext uri="{FF2B5EF4-FFF2-40B4-BE49-F238E27FC236}">
                <a16:creationId xmlns:a16="http://schemas.microsoft.com/office/drawing/2014/main" id="{4EDFDED0-A48D-4E5E-B5EB-DF60957486A2}"/>
              </a:ext>
            </a:extLst>
          </p:cNvPr>
          <p:cNvSpPr/>
          <p:nvPr/>
        </p:nvSpPr>
        <p:spPr>
          <a:xfrm>
            <a:off x="755576" y="5085184"/>
            <a:ext cx="763284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We Already Know about Democracy and Human Rights: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1C1C1C"/>
                </a:solidFill>
                <a:effectLst/>
                <a:uLnTx/>
                <a:uFillTx/>
                <a:latin typeface="Twink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1C1C1C"/>
                </a:solidFill>
                <a:effectLst/>
                <a:uLnTx/>
                <a:uFillTx/>
                <a:latin typeface="Twink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1C1C1C"/>
                </a:solidFill>
                <a:effectLst/>
                <a:uLnTx/>
                <a:uFillTx/>
                <a:latin typeface="Twinkl"/>
                <a:ea typeface="+mn-ea"/>
                <a:cs typeface="+mn-cs"/>
              </a:rPr>
              <a:t>								</a:t>
            </a:r>
          </a:p>
        </p:txBody>
      </p:sp>
      <p:pic>
        <p:nvPicPr>
          <p:cNvPr id="7" name="Picture 6">
            <a:extLst>
              <a:ext uri="{FF2B5EF4-FFF2-40B4-BE49-F238E27FC236}">
                <a16:creationId xmlns:a16="http://schemas.microsoft.com/office/drawing/2014/main" id="{F8EFEEB9-EB23-4EB3-BA5A-DDF2454832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7763">
            <a:off x="5711588" y="1467798"/>
            <a:ext cx="2357174" cy="3504432"/>
          </a:xfrm>
          <a:prstGeom prst="rect">
            <a:avLst/>
          </a:prstGeom>
        </p:spPr>
      </p:pic>
      <p:pic>
        <p:nvPicPr>
          <p:cNvPr id="9" name="Picture 8">
            <a:extLst>
              <a:ext uri="{FF2B5EF4-FFF2-40B4-BE49-F238E27FC236}">
                <a16:creationId xmlns:a16="http://schemas.microsoft.com/office/drawing/2014/main" id="{92C86045-ED28-4D04-801C-2BC467120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588" y="1374589"/>
            <a:ext cx="2461571" cy="3659640"/>
          </a:xfrm>
          <a:prstGeom prst="rect">
            <a:avLst/>
          </a:prstGeom>
        </p:spPr>
      </p:pic>
      <p:pic>
        <p:nvPicPr>
          <p:cNvPr id="10" name="Talking Partners">
            <a:extLst>
              <a:ext uri="{FF2B5EF4-FFF2-40B4-BE49-F238E27FC236}">
                <a16:creationId xmlns:a16="http://schemas.microsoft.com/office/drawing/2014/main" id="{44406678-9C64-4ABC-A1D2-FEBF04A304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Tree>
    <p:extLst>
      <p:ext uri="{BB962C8B-B14F-4D97-AF65-F5344CB8AC3E}">
        <p14:creationId xmlns:p14="http://schemas.microsoft.com/office/powerpoint/2010/main" val="173393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Exploring</a:t>
            </a:r>
          </a:p>
        </p:txBody>
      </p:sp>
    </p:spTree>
    <p:extLst>
      <p:ext uri="{BB962C8B-B14F-4D97-AF65-F5344CB8AC3E}">
        <p14:creationId xmlns:p14="http://schemas.microsoft.com/office/powerpoint/2010/main" val="72310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470CE-2E26-4754-A146-B27A8B11E8FD}"/>
              </a:ext>
            </a:extLst>
          </p:cNvPr>
          <p:cNvSpPr/>
          <p:nvPr/>
        </p:nvSpPr>
        <p:spPr>
          <a:xfrm>
            <a:off x="683568" y="5085184"/>
            <a:ext cx="7746268" cy="1203111"/>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Rectangle 11">
            <a:extLst>
              <a:ext uri="{FF2B5EF4-FFF2-40B4-BE49-F238E27FC236}">
                <a16:creationId xmlns:a16="http://schemas.microsoft.com/office/drawing/2014/main" id="{FFCD1F72-0FF1-4C3A-9525-C803EFB29358}"/>
              </a:ext>
            </a:extLst>
          </p:cNvPr>
          <p:cNvSpPr/>
          <p:nvPr/>
        </p:nvSpPr>
        <p:spPr>
          <a:xfrm>
            <a:off x="683568" y="3102265"/>
            <a:ext cx="5112568" cy="994306"/>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1" name="Rectangle 10">
            <a:extLst>
              <a:ext uri="{FF2B5EF4-FFF2-40B4-BE49-F238E27FC236}">
                <a16:creationId xmlns:a16="http://schemas.microsoft.com/office/drawing/2014/main" id="{DDD84E86-DA96-4B35-907C-5EDC309B08F7}"/>
              </a:ext>
            </a:extLst>
          </p:cNvPr>
          <p:cNvSpPr/>
          <p:nvPr/>
        </p:nvSpPr>
        <p:spPr>
          <a:xfrm>
            <a:off x="683568" y="1302065"/>
            <a:ext cx="4680520" cy="686775"/>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p:cNvSpPr>
            <a:spLocks noGrp="1"/>
          </p:cNvSpPr>
          <p:nvPr>
            <p:ph type="title"/>
          </p:nvPr>
        </p:nvSpPr>
        <p:spPr/>
        <p:txBody>
          <a:bodyPr/>
          <a:lstStyle/>
          <a:p>
            <a:r>
              <a:rPr lang="en-GB" b="1" dirty="0"/>
              <a:t>Local Government</a:t>
            </a:r>
          </a:p>
        </p:txBody>
      </p:sp>
      <p:sp>
        <p:nvSpPr>
          <p:cNvPr id="3" name="Rectangle 2">
            <a:extLst>
              <a:ext uri="{FF2B5EF4-FFF2-40B4-BE49-F238E27FC236}">
                <a16:creationId xmlns:a16="http://schemas.microsoft.com/office/drawing/2014/main" id="{B08F71C5-AA95-46C9-B351-E749A7D902E8}"/>
              </a:ext>
            </a:extLst>
          </p:cNvPr>
          <p:cNvSpPr/>
          <p:nvPr/>
        </p:nvSpPr>
        <p:spPr>
          <a:xfrm>
            <a:off x="719572" y="1340768"/>
            <a:ext cx="381101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Twinkl"/>
                <a:ea typeface="+mn-ea"/>
                <a:cs typeface="+mn-cs"/>
              </a:rPr>
              <a:t>Democracy is a belief in freedom and equality between all people.</a:t>
            </a:r>
          </a:p>
        </p:txBody>
      </p:sp>
      <p:sp>
        <p:nvSpPr>
          <p:cNvPr id="4" name="Rectangle 3">
            <a:extLst>
              <a:ext uri="{FF2B5EF4-FFF2-40B4-BE49-F238E27FC236}">
                <a16:creationId xmlns:a16="http://schemas.microsoft.com/office/drawing/2014/main" id="{1BF94352-A530-4679-950E-B887D6333D32}"/>
              </a:ext>
            </a:extLst>
          </p:cNvPr>
          <p:cNvSpPr/>
          <p:nvPr/>
        </p:nvSpPr>
        <p:spPr>
          <a:xfrm>
            <a:off x="719572" y="1982805"/>
            <a:ext cx="399644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There are basic human rights shared by all people and all societies, protecting and respecting these is an important part of democracy in Britain.</a:t>
            </a:r>
          </a:p>
        </p:txBody>
      </p:sp>
      <p:sp>
        <p:nvSpPr>
          <p:cNvPr id="5" name="Rectangle 4">
            <a:extLst>
              <a:ext uri="{FF2B5EF4-FFF2-40B4-BE49-F238E27FC236}">
                <a16:creationId xmlns:a16="http://schemas.microsoft.com/office/drawing/2014/main" id="{A934DA12-5E2F-4D0B-A534-35898398B632}"/>
              </a:ext>
            </a:extLst>
          </p:cNvPr>
          <p:cNvSpPr/>
          <p:nvPr/>
        </p:nvSpPr>
        <p:spPr>
          <a:xfrm>
            <a:off x="714163" y="3174067"/>
            <a:ext cx="400185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Twinkl"/>
                <a:ea typeface="+mn-ea"/>
                <a:cs typeface="+mn-cs"/>
              </a:rPr>
              <a:t>Britain is a democracy because it has a government which supports the belief in freedom and equality between all people. </a:t>
            </a:r>
          </a:p>
        </p:txBody>
      </p:sp>
      <p:sp>
        <p:nvSpPr>
          <p:cNvPr id="6" name="Rectangle 5">
            <a:extLst>
              <a:ext uri="{FF2B5EF4-FFF2-40B4-BE49-F238E27FC236}">
                <a16:creationId xmlns:a16="http://schemas.microsoft.com/office/drawing/2014/main" id="{0601F6E2-F2FD-48E1-A84C-3F9CB81211B7}"/>
              </a:ext>
            </a:extLst>
          </p:cNvPr>
          <p:cNvSpPr/>
          <p:nvPr/>
        </p:nvSpPr>
        <p:spPr>
          <a:xfrm>
            <a:off x="719572" y="4140369"/>
            <a:ext cx="478853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It is also a democracy because the British people vote for the politicians in government.</a:t>
            </a:r>
          </a:p>
        </p:txBody>
      </p:sp>
      <p:sp>
        <p:nvSpPr>
          <p:cNvPr id="7" name="Rectangle 6">
            <a:extLst>
              <a:ext uri="{FF2B5EF4-FFF2-40B4-BE49-F238E27FC236}">
                <a16:creationId xmlns:a16="http://schemas.microsoft.com/office/drawing/2014/main" id="{96D300D1-93D4-4CF3-95F9-74ADB0703E6B}"/>
              </a:ext>
            </a:extLst>
          </p:cNvPr>
          <p:cNvSpPr/>
          <p:nvPr/>
        </p:nvSpPr>
        <p:spPr>
          <a:xfrm>
            <a:off x="719572" y="4708543"/>
            <a:ext cx="658873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In Britain, we have local government and national government.</a:t>
            </a:r>
          </a:p>
        </p:txBody>
      </p:sp>
      <p:sp>
        <p:nvSpPr>
          <p:cNvPr id="8" name="Rectangle 7">
            <a:extLst>
              <a:ext uri="{FF2B5EF4-FFF2-40B4-BE49-F238E27FC236}">
                <a16:creationId xmlns:a16="http://schemas.microsoft.com/office/drawing/2014/main" id="{58C2A48E-8B25-4290-BC94-94C2E006BB75}"/>
              </a:ext>
            </a:extLst>
          </p:cNvPr>
          <p:cNvSpPr/>
          <p:nvPr/>
        </p:nvSpPr>
        <p:spPr>
          <a:xfrm>
            <a:off x="714163" y="5133606"/>
            <a:ext cx="7530245"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Twinkl"/>
                <a:ea typeface="+mn-ea"/>
                <a:cs typeface="+mn-cs"/>
              </a:rPr>
              <a:t>Towns and other areas in Britain have a local government. It is an organisation which runs towns and small areas and the services they provide. Politicians who the people of the towns and small areas have voted for, and elected, work in local government. </a:t>
            </a:r>
          </a:p>
        </p:txBody>
      </p:sp>
      <p:pic>
        <p:nvPicPr>
          <p:cNvPr id="10" name="Picture 9">
            <a:extLst>
              <a:ext uri="{FF2B5EF4-FFF2-40B4-BE49-F238E27FC236}">
                <a16:creationId xmlns:a16="http://schemas.microsoft.com/office/drawing/2014/main" id="{4BC7AFED-E573-427D-9521-4675969E3F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6591" y="1301656"/>
            <a:ext cx="4810136" cy="3084934"/>
          </a:xfrm>
          <a:prstGeom prst="rect">
            <a:avLst/>
          </a:prstGeom>
        </p:spPr>
      </p:pic>
      <p:pic>
        <p:nvPicPr>
          <p:cNvPr id="14" name="Whole Class">
            <a:extLst>
              <a:ext uri="{FF2B5EF4-FFF2-40B4-BE49-F238E27FC236}">
                <a16:creationId xmlns:a16="http://schemas.microsoft.com/office/drawing/2014/main" id="{E3D8DF9A-BA2F-EB47-83A0-45CE2F8D44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328487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3" grpId="0"/>
      <p:bldP spid="4" grpId="0"/>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77"/>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77"/>
              </a:rPr>
              <a:t>Aim</a:t>
            </a:r>
          </a:p>
        </p:txBody>
      </p:sp>
      <p:sp>
        <p:nvSpPr>
          <p:cNvPr id="16" name="Content Placeholder 15"/>
          <p:cNvSpPr>
            <a:spLocks noGrp="1"/>
          </p:cNvSpPr>
          <p:nvPr>
            <p:ph idx="1"/>
          </p:nvPr>
        </p:nvSpPr>
        <p:spPr/>
        <p:txBody>
          <a:bodyPr>
            <a:normAutofit/>
          </a:bodyPr>
          <a:lstStyle/>
          <a:p>
            <a:r>
              <a:rPr lang="en-GB" dirty="0"/>
              <a:t>I can explain why and how laws are made and identify what might happen if laws are broken.</a:t>
            </a:r>
          </a:p>
        </p:txBody>
      </p:sp>
      <p:sp>
        <p:nvSpPr>
          <p:cNvPr id="20" name="Content Placeholder 15"/>
          <p:cNvSpPr txBox="1">
            <a:spLocks/>
          </p:cNvSpPr>
          <p:nvPr/>
        </p:nvSpPr>
        <p:spPr>
          <a:xfrm>
            <a:off x="628650" y="3466802"/>
            <a:ext cx="7886700" cy="2482478"/>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77"/>
              </a:rPr>
              <a:t>I can explain what laws are.</a:t>
            </a:r>
          </a:p>
          <a:p>
            <a:r>
              <a:rPr lang="en-GB" dirty="0">
                <a:latin typeface="Twinkl" pitchFamily="2" charset="77"/>
              </a:rPr>
              <a:t>I can talk about how laws help me.</a:t>
            </a:r>
          </a:p>
          <a:p>
            <a:r>
              <a:rPr lang="en-GB" dirty="0">
                <a:latin typeface="Twinkl" pitchFamily="2" charset="77"/>
              </a:rPr>
              <a:t>I understand that there are consequences to breaking laws.</a:t>
            </a:r>
          </a:p>
          <a:p>
            <a:r>
              <a:rPr lang="en-GB" dirty="0">
                <a:latin typeface="Twinkl" pitchFamily="2" charset="77"/>
              </a:rPr>
              <a:t>I can explain what democracy means and reflect on actions which discriminate and show prejudice, identifying what I can do if I experience or witness this.</a:t>
            </a:r>
          </a:p>
        </p:txBody>
      </p:sp>
      <p:sp>
        <p:nvSpPr>
          <p:cNvPr id="9" name="TextBox 21">
            <a:extLst>
              <a:ext uri="{FF2B5EF4-FFF2-40B4-BE49-F238E27FC236}">
                <a16:creationId xmlns:a16="http://schemas.microsoft.com/office/drawing/2014/main" id="{086780EF-1AC7-BA40-BB19-8D0E922B2348}"/>
              </a:ext>
            </a:extLst>
          </p:cNvPr>
          <p:cNvSpPr txBox="1">
            <a:spLocks noChangeArrowheads="1"/>
          </p:cNvSpPr>
          <p:nvPr/>
        </p:nvSpPr>
        <p:spPr bwMode="auto">
          <a:xfrm>
            <a:off x="2519772" y="6245477"/>
            <a:ext cx="4104456" cy="9931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Tuffy-TTF" panose="020B0603060100000000" pitchFamily="34"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Tuffy-TTF" panose="020B0603060100000000" pitchFamily="34" charset="0"/>
                <a:cs typeface="Arial" panose="020B0604020202020204" pitchFamily="34" charset="0"/>
                <a:hlinkClick r:id="rId2"/>
              </a:rPr>
              <a:t>Programme of Study</a:t>
            </a:r>
            <a:r>
              <a:rPr lang="en-GB" sz="800" baseline="30000" dirty="0">
                <a:latin typeface="Tuffy-TTF" panose="020B0603060100000000" pitchFamily="34"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C62DE6-1879-43D6-A65B-B58F6F159BE1}"/>
              </a:ext>
            </a:extLst>
          </p:cNvPr>
          <p:cNvSpPr/>
          <p:nvPr/>
        </p:nvSpPr>
        <p:spPr>
          <a:xfrm>
            <a:off x="720778" y="2537947"/>
            <a:ext cx="5112568" cy="747037"/>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p:cNvSpPr>
            <a:spLocks noGrp="1"/>
          </p:cNvSpPr>
          <p:nvPr>
            <p:ph type="title"/>
          </p:nvPr>
        </p:nvSpPr>
        <p:spPr/>
        <p:txBody>
          <a:bodyPr/>
          <a:lstStyle/>
          <a:p>
            <a:r>
              <a:rPr lang="en-GB" b="1" dirty="0"/>
              <a:t>Local Government</a:t>
            </a:r>
          </a:p>
        </p:txBody>
      </p:sp>
      <p:sp>
        <p:nvSpPr>
          <p:cNvPr id="9" name="Rectangle 8">
            <a:extLst>
              <a:ext uri="{FF2B5EF4-FFF2-40B4-BE49-F238E27FC236}">
                <a16:creationId xmlns:a16="http://schemas.microsoft.com/office/drawing/2014/main" id="{2D9F92D8-D98D-4061-9679-F50FC74D2EF9}"/>
              </a:ext>
            </a:extLst>
          </p:cNvPr>
          <p:cNvSpPr/>
          <p:nvPr/>
        </p:nvSpPr>
        <p:spPr>
          <a:xfrm>
            <a:off x="790373" y="1680563"/>
            <a:ext cx="406965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Local government has many different roles and responsibilities. </a:t>
            </a:r>
          </a:p>
        </p:txBody>
      </p:sp>
      <p:sp>
        <p:nvSpPr>
          <p:cNvPr id="10" name="Rectangle 9">
            <a:extLst>
              <a:ext uri="{FF2B5EF4-FFF2-40B4-BE49-F238E27FC236}">
                <a16:creationId xmlns:a16="http://schemas.microsoft.com/office/drawing/2014/main" id="{80641898-D060-41DB-9052-26B75E441E2D}"/>
              </a:ext>
            </a:extLst>
          </p:cNvPr>
          <p:cNvSpPr/>
          <p:nvPr/>
        </p:nvSpPr>
        <p:spPr>
          <a:xfrm>
            <a:off x="790374" y="2590811"/>
            <a:ext cx="425783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In your group, work to match the part of local government and the job it does.</a:t>
            </a:r>
          </a:p>
        </p:txBody>
      </p:sp>
      <p:sp>
        <p:nvSpPr>
          <p:cNvPr id="13" name="Rectangle 12">
            <a:extLst>
              <a:ext uri="{FF2B5EF4-FFF2-40B4-BE49-F238E27FC236}">
                <a16:creationId xmlns:a16="http://schemas.microsoft.com/office/drawing/2014/main" id="{2EE0389C-B47E-4EE0-B1AD-71D0368F690F}"/>
              </a:ext>
            </a:extLst>
          </p:cNvPr>
          <p:cNvSpPr/>
          <p:nvPr/>
        </p:nvSpPr>
        <p:spPr>
          <a:xfrm>
            <a:off x="790373" y="3522964"/>
            <a:ext cx="450170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have you found out about the roles and responsibilities of local government?</a:t>
            </a:r>
          </a:p>
        </p:txBody>
      </p:sp>
      <p:pic>
        <p:nvPicPr>
          <p:cNvPr id="15" name="Group Work">
            <a:extLst>
              <a:ext uri="{FF2B5EF4-FFF2-40B4-BE49-F238E27FC236}">
                <a16:creationId xmlns:a16="http://schemas.microsoft.com/office/drawing/2014/main" id="{396C5795-7A83-44EE-8810-87103DFCD8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7657" y="544048"/>
            <a:ext cx="864000" cy="864000"/>
          </a:xfrm>
          <a:prstGeom prst="rect">
            <a:avLst/>
          </a:prstGeom>
        </p:spPr>
      </p:pic>
      <p:pic>
        <p:nvPicPr>
          <p:cNvPr id="16" name="Picture 15" descr="A picture containing monitor, plate, sitting, screen&#10;&#10;Description automatically generated">
            <a:extLst>
              <a:ext uri="{FF2B5EF4-FFF2-40B4-BE49-F238E27FC236}">
                <a16:creationId xmlns:a16="http://schemas.microsoft.com/office/drawing/2014/main" id="{4BF65A78-34FC-F441-8376-D88FE3F068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902774">
            <a:off x="4592120" y="2291884"/>
            <a:ext cx="4421070" cy="3054521"/>
          </a:xfrm>
          <a:prstGeom prst="rect">
            <a:avLst/>
          </a:prstGeom>
        </p:spPr>
      </p:pic>
    </p:spTree>
    <p:extLst>
      <p:ext uri="{BB962C8B-B14F-4D97-AF65-F5344CB8AC3E}">
        <p14:creationId xmlns:p14="http://schemas.microsoft.com/office/powerpoint/2010/main" val="11176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10"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Local Government</a:t>
            </a:r>
          </a:p>
        </p:txBody>
      </p:sp>
      <p:pic>
        <p:nvPicPr>
          <p:cNvPr id="15" name="Group Work">
            <a:extLst>
              <a:ext uri="{FF2B5EF4-FFF2-40B4-BE49-F238E27FC236}">
                <a16:creationId xmlns:a16="http://schemas.microsoft.com/office/drawing/2014/main" id="{396C5795-7A83-44EE-8810-87103DFCD8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7657" y="544048"/>
            <a:ext cx="864000" cy="864000"/>
          </a:xfrm>
          <a:prstGeom prst="rect">
            <a:avLst/>
          </a:prstGeom>
        </p:spPr>
      </p:pic>
      <p:sp>
        <p:nvSpPr>
          <p:cNvPr id="18" name="Pentagon 17">
            <a:extLst>
              <a:ext uri="{FF2B5EF4-FFF2-40B4-BE49-F238E27FC236}">
                <a16:creationId xmlns:a16="http://schemas.microsoft.com/office/drawing/2014/main" id="{682C7E21-AB5E-5840-AE53-A579ACF9777E}"/>
              </a:ext>
            </a:extLst>
          </p:cNvPr>
          <p:cNvSpPr/>
          <p:nvPr/>
        </p:nvSpPr>
        <p:spPr>
          <a:xfrm>
            <a:off x="539552" y="1472390"/>
            <a:ext cx="3672408" cy="991412"/>
          </a:xfrm>
          <a:prstGeom prst="homePlat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prstClr val="white"/>
                </a:solidFill>
                <a:effectLst/>
                <a:uLnTx/>
                <a:uFillTx/>
                <a:latin typeface="Twinkl"/>
                <a:ea typeface="+mn-ea"/>
                <a:cs typeface="+mn-cs"/>
              </a:rPr>
              <a:t>How did you do?</a:t>
            </a:r>
            <a:endParaRPr kumimoji="0" lang="en-US" sz="1800" b="0" i="0" u="none" strike="noStrike" kern="1200" cap="none" spc="0" normalizeH="0" baseline="0" noProof="0" dirty="0">
              <a:ln>
                <a:noFill/>
              </a:ln>
              <a:solidFill>
                <a:srgbClr val="FFFBFA"/>
              </a:solidFill>
              <a:effectLst/>
              <a:uLnTx/>
              <a:uFillTx/>
              <a:latin typeface="Twinkl"/>
              <a:ea typeface="+mn-ea"/>
              <a:cs typeface="+mn-cs"/>
            </a:endParaRPr>
          </a:p>
        </p:txBody>
      </p:sp>
      <p:pic>
        <p:nvPicPr>
          <p:cNvPr id="12" name="Picture 11" descr="A screenshot of a cell phone&#10;&#10;Description automatically generated">
            <a:extLst>
              <a:ext uri="{FF2B5EF4-FFF2-40B4-BE49-F238E27FC236}">
                <a16:creationId xmlns:a16="http://schemas.microsoft.com/office/drawing/2014/main" id="{C0CF4DDB-CE44-AB4C-9309-E7F9855187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20" t="12792" r="4908" b="3764"/>
          <a:stretch/>
        </p:blipFill>
        <p:spPr>
          <a:xfrm>
            <a:off x="4294314" y="1408048"/>
            <a:ext cx="3672408" cy="4819807"/>
          </a:xfrm>
          <a:prstGeom prst="rect">
            <a:avLst/>
          </a:prstGeom>
        </p:spPr>
      </p:pic>
    </p:spTree>
    <p:extLst>
      <p:ext uri="{BB962C8B-B14F-4D97-AF65-F5344CB8AC3E}">
        <p14:creationId xmlns:p14="http://schemas.microsoft.com/office/powerpoint/2010/main" val="38863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EADE3-7A42-494B-82C7-233DAB93F5D4}"/>
              </a:ext>
            </a:extLst>
          </p:cNvPr>
          <p:cNvSpPr>
            <a:spLocks noGrp="1"/>
          </p:cNvSpPr>
          <p:nvPr>
            <p:ph type="title"/>
          </p:nvPr>
        </p:nvSpPr>
        <p:spPr>
          <a:xfrm>
            <a:off x="-180528" y="478895"/>
            <a:ext cx="8857801" cy="994306"/>
          </a:xfrm>
        </p:spPr>
        <p:txBody>
          <a:bodyPr/>
          <a:lstStyle/>
          <a:p>
            <a:r>
              <a:rPr lang="en-GB" b="1" dirty="0"/>
              <a:t>Challenging Discrimination</a:t>
            </a:r>
            <a:endParaRPr lang="en-US" dirty="0"/>
          </a:p>
        </p:txBody>
      </p:sp>
      <p:pic>
        <p:nvPicPr>
          <p:cNvPr id="3" name="Whole Class">
            <a:extLst>
              <a:ext uri="{FF2B5EF4-FFF2-40B4-BE49-F238E27FC236}">
                <a16:creationId xmlns:a16="http://schemas.microsoft.com/office/drawing/2014/main" id="{A0D092D4-2115-194A-A005-93DF9C9C1B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5" name="Rectangle 4">
            <a:extLst>
              <a:ext uri="{FF2B5EF4-FFF2-40B4-BE49-F238E27FC236}">
                <a16:creationId xmlns:a16="http://schemas.microsoft.com/office/drawing/2014/main" id="{015BFC6B-47E6-734F-9BC5-5332D5262B2E}"/>
              </a:ext>
            </a:extLst>
          </p:cNvPr>
          <p:cNvSpPr/>
          <p:nvPr/>
        </p:nvSpPr>
        <p:spPr>
          <a:xfrm>
            <a:off x="691399" y="1446573"/>
            <a:ext cx="35445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What do the words below mean?</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sp>
        <p:nvSpPr>
          <p:cNvPr id="7" name="Rectangle 6">
            <a:extLst>
              <a:ext uri="{FF2B5EF4-FFF2-40B4-BE49-F238E27FC236}">
                <a16:creationId xmlns:a16="http://schemas.microsoft.com/office/drawing/2014/main" id="{79AAA041-DFFD-2C4B-ADFC-9F27234E7FBB}"/>
              </a:ext>
            </a:extLst>
          </p:cNvPr>
          <p:cNvSpPr/>
          <p:nvPr/>
        </p:nvSpPr>
        <p:spPr>
          <a:xfrm>
            <a:off x="691399" y="2153919"/>
            <a:ext cx="2644052" cy="987557"/>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BFA"/>
                </a:solidFill>
                <a:effectLst/>
                <a:uLnTx/>
                <a:uFillTx/>
                <a:latin typeface="Twinkl"/>
                <a:ea typeface="+mn-ea"/>
                <a:cs typeface="+mn-cs"/>
              </a:rPr>
              <a:t>discrimination</a:t>
            </a:r>
            <a:endParaRPr kumimoji="0" lang="en-US" sz="1800" b="1" i="0" u="none" strike="noStrike" kern="1200" cap="none" spc="0" normalizeH="0" baseline="0" noProof="0" dirty="0">
              <a:ln>
                <a:noFill/>
              </a:ln>
              <a:solidFill>
                <a:srgbClr val="FFFBFA"/>
              </a:solidFill>
              <a:effectLst/>
              <a:uLnTx/>
              <a:uFillTx/>
              <a:latin typeface="Twinkl"/>
              <a:ea typeface="+mn-ea"/>
              <a:cs typeface="+mn-cs"/>
            </a:endParaRPr>
          </a:p>
        </p:txBody>
      </p:sp>
      <p:sp>
        <p:nvSpPr>
          <p:cNvPr id="8" name="Rectangle 7">
            <a:extLst>
              <a:ext uri="{FF2B5EF4-FFF2-40B4-BE49-F238E27FC236}">
                <a16:creationId xmlns:a16="http://schemas.microsoft.com/office/drawing/2014/main" id="{384CC435-8657-1B41-8437-BD154C641DE9}"/>
              </a:ext>
            </a:extLst>
          </p:cNvPr>
          <p:cNvSpPr/>
          <p:nvPr/>
        </p:nvSpPr>
        <p:spPr>
          <a:xfrm>
            <a:off x="715281" y="3356992"/>
            <a:ext cx="2644052" cy="1025403"/>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BFA"/>
                </a:solidFill>
                <a:effectLst/>
                <a:uLnTx/>
                <a:uFillTx/>
                <a:latin typeface="Twinkl"/>
                <a:ea typeface="+mn-ea"/>
                <a:cs typeface="+mn-cs"/>
              </a:rPr>
              <a:t>prejudice</a:t>
            </a:r>
            <a:endParaRPr kumimoji="0" lang="en-US" sz="1800" b="1" i="0" u="none" strike="noStrike" kern="1200" cap="none" spc="0" normalizeH="0" baseline="0" noProof="0" dirty="0">
              <a:ln>
                <a:noFill/>
              </a:ln>
              <a:solidFill>
                <a:srgbClr val="FFFBFA"/>
              </a:solidFill>
              <a:effectLst/>
              <a:uLnTx/>
              <a:uFillTx/>
              <a:latin typeface="Twinkl"/>
              <a:ea typeface="+mn-ea"/>
              <a:cs typeface="+mn-cs"/>
            </a:endParaRPr>
          </a:p>
        </p:txBody>
      </p:sp>
      <p:sp>
        <p:nvSpPr>
          <p:cNvPr id="9" name="Rectangle 8">
            <a:extLst>
              <a:ext uri="{FF2B5EF4-FFF2-40B4-BE49-F238E27FC236}">
                <a16:creationId xmlns:a16="http://schemas.microsoft.com/office/drawing/2014/main" id="{F4756238-ACB9-924B-AB1C-9D1A130E974B}"/>
              </a:ext>
            </a:extLst>
          </p:cNvPr>
          <p:cNvSpPr/>
          <p:nvPr/>
        </p:nvSpPr>
        <p:spPr>
          <a:xfrm>
            <a:off x="715281" y="4593810"/>
            <a:ext cx="2644052" cy="1232376"/>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BFA"/>
                </a:solidFill>
                <a:effectLst/>
                <a:uLnTx/>
                <a:uFillTx/>
                <a:latin typeface="Twinkl" pitchFamily="2" charset="77"/>
                <a:ea typeface="+mn-ea"/>
                <a:cs typeface="+mn-cs"/>
              </a:rPr>
              <a:t>stereotypes</a:t>
            </a:r>
            <a:endParaRPr kumimoji="0" lang="en-US" sz="1800" b="1" i="0" u="none" strike="noStrike" kern="1200" cap="none" spc="0" normalizeH="0" baseline="0" noProof="0" dirty="0">
              <a:ln>
                <a:noFill/>
              </a:ln>
              <a:solidFill>
                <a:srgbClr val="FFFBFA"/>
              </a:solidFill>
              <a:effectLst/>
              <a:uLnTx/>
              <a:uFillTx/>
              <a:latin typeface="Twinkl" pitchFamily="2" charset="77"/>
              <a:ea typeface="+mn-ea"/>
              <a:cs typeface="+mn-cs"/>
            </a:endParaRPr>
          </a:p>
        </p:txBody>
      </p:sp>
      <p:grpSp>
        <p:nvGrpSpPr>
          <p:cNvPr id="14" name="Group 13">
            <a:extLst>
              <a:ext uri="{FF2B5EF4-FFF2-40B4-BE49-F238E27FC236}">
                <a16:creationId xmlns:a16="http://schemas.microsoft.com/office/drawing/2014/main" id="{A63C6020-B881-874A-BC0B-182E284EF080}"/>
              </a:ext>
            </a:extLst>
          </p:cNvPr>
          <p:cNvGrpSpPr/>
          <p:nvPr/>
        </p:nvGrpSpPr>
        <p:grpSpPr>
          <a:xfrm>
            <a:off x="3504765" y="2153919"/>
            <a:ext cx="5000354" cy="969085"/>
            <a:chOff x="3491879" y="2172391"/>
            <a:chExt cx="5000354" cy="969085"/>
          </a:xfrm>
          <a:solidFill>
            <a:srgbClr val="BE52BB"/>
          </a:solidFill>
        </p:grpSpPr>
        <p:sp>
          <p:nvSpPr>
            <p:cNvPr id="10" name="Rectangle 9">
              <a:extLst>
                <a:ext uri="{FF2B5EF4-FFF2-40B4-BE49-F238E27FC236}">
                  <a16:creationId xmlns:a16="http://schemas.microsoft.com/office/drawing/2014/main" id="{B9FF9E60-90A6-A844-B562-701A844DE69F}"/>
                </a:ext>
              </a:extLst>
            </p:cNvPr>
            <p:cNvSpPr/>
            <p:nvPr/>
          </p:nvSpPr>
          <p:spPr>
            <a:xfrm>
              <a:off x="3491879" y="2172391"/>
              <a:ext cx="5000354" cy="9690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BFA"/>
                </a:solidFill>
                <a:effectLst/>
                <a:uLnTx/>
                <a:uFillTx/>
                <a:latin typeface="Twinkl"/>
                <a:ea typeface="+mn-ea"/>
                <a:cs typeface="+mn-cs"/>
              </a:endParaRPr>
            </a:p>
          </p:txBody>
        </p:sp>
        <p:sp>
          <p:nvSpPr>
            <p:cNvPr id="13" name="Rectangle 12">
              <a:extLst>
                <a:ext uri="{FF2B5EF4-FFF2-40B4-BE49-F238E27FC236}">
                  <a16:creationId xmlns:a16="http://schemas.microsoft.com/office/drawing/2014/main" id="{AD1AE484-2368-964B-94F8-574565AA95D5}"/>
                </a:ext>
              </a:extLst>
            </p:cNvPr>
            <p:cNvSpPr/>
            <p:nvPr/>
          </p:nvSpPr>
          <p:spPr>
            <a:xfrm>
              <a:off x="3531512" y="2188074"/>
              <a:ext cx="4960721" cy="923330"/>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BFA"/>
                  </a:solidFill>
                  <a:effectLst/>
                  <a:uLnTx/>
                  <a:uFillTx/>
                  <a:latin typeface="Twinkl"/>
                  <a:ea typeface="+mn-ea"/>
                  <a:cs typeface="+mn-cs"/>
                </a:rPr>
                <a:t>This is when people are treated unfairly because of who they are, where they are from or how they choose to live their life.</a:t>
              </a: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p:txBody>
        </p:sp>
      </p:grpSp>
      <p:grpSp>
        <p:nvGrpSpPr>
          <p:cNvPr id="18" name="Group 17">
            <a:extLst>
              <a:ext uri="{FF2B5EF4-FFF2-40B4-BE49-F238E27FC236}">
                <a16:creationId xmlns:a16="http://schemas.microsoft.com/office/drawing/2014/main" id="{FE0F7C08-EDCD-0047-B1F1-49B6826E0BF8}"/>
              </a:ext>
            </a:extLst>
          </p:cNvPr>
          <p:cNvGrpSpPr/>
          <p:nvPr/>
        </p:nvGrpSpPr>
        <p:grpSpPr>
          <a:xfrm>
            <a:off x="3032686" y="3356992"/>
            <a:ext cx="5644587" cy="1025403"/>
            <a:chOff x="3032686" y="3356992"/>
            <a:chExt cx="5644587" cy="1025403"/>
          </a:xfrm>
        </p:grpSpPr>
        <p:sp>
          <p:nvSpPr>
            <p:cNvPr id="11" name="Rectangle 10">
              <a:extLst>
                <a:ext uri="{FF2B5EF4-FFF2-40B4-BE49-F238E27FC236}">
                  <a16:creationId xmlns:a16="http://schemas.microsoft.com/office/drawing/2014/main" id="{011C28EA-4C95-4348-9ECD-62B3CE2B7915}"/>
                </a:ext>
              </a:extLst>
            </p:cNvPr>
            <p:cNvSpPr/>
            <p:nvPr/>
          </p:nvSpPr>
          <p:spPr>
            <a:xfrm>
              <a:off x="3491879" y="3356992"/>
              <a:ext cx="5013240" cy="1025403"/>
            </a:xfrm>
            <a:prstGeom prst="rect">
              <a:avLst/>
            </a:prstGeom>
            <a:solidFill>
              <a:srgbClr val="BE5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BFA"/>
                </a:solidFill>
                <a:effectLst/>
                <a:uLnTx/>
                <a:uFillTx/>
                <a:latin typeface="Twinkl"/>
                <a:ea typeface="+mn-ea"/>
                <a:cs typeface="+mn-cs"/>
              </a:endParaRPr>
            </a:p>
          </p:txBody>
        </p:sp>
        <p:sp>
          <p:nvSpPr>
            <p:cNvPr id="15" name="Rectangle 14">
              <a:extLst>
                <a:ext uri="{FF2B5EF4-FFF2-40B4-BE49-F238E27FC236}">
                  <a16:creationId xmlns:a16="http://schemas.microsoft.com/office/drawing/2014/main" id="{C23A2197-5F83-D548-B2AA-CD4136E6EA84}"/>
                </a:ext>
              </a:extLst>
            </p:cNvPr>
            <p:cNvSpPr/>
            <p:nvPr/>
          </p:nvSpPr>
          <p:spPr>
            <a:xfrm>
              <a:off x="3032686" y="3396742"/>
              <a:ext cx="5644587" cy="923330"/>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BFA"/>
                  </a:solidFill>
                  <a:effectLst/>
                  <a:uLnTx/>
                  <a:uFillTx/>
                  <a:latin typeface="Twinkl"/>
                  <a:ea typeface="+mn-ea"/>
                  <a:cs typeface="+mn-cs"/>
                </a:rPr>
                <a:t>This is an opinion held about a person or a group of people which is not reasonable, fair or based on fact and often leads to discrimination.</a:t>
              </a:r>
            </a:p>
          </p:txBody>
        </p:sp>
      </p:grpSp>
      <p:grpSp>
        <p:nvGrpSpPr>
          <p:cNvPr id="17" name="Group 16">
            <a:extLst>
              <a:ext uri="{FF2B5EF4-FFF2-40B4-BE49-F238E27FC236}">
                <a16:creationId xmlns:a16="http://schemas.microsoft.com/office/drawing/2014/main" id="{3FCBBDBD-678D-054E-AC51-97C392E6D782}"/>
              </a:ext>
            </a:extLst>
          </p:cNvPr>
          <p:cNvGrpSpPr/>
          <p:nvPr/>
        </p:nvGrpSpPr>
        <p:grpSpPr>
          <a:xfrm>
            <a:off x="3054208" y="4592134"/>
            <a:ext cx="5450911" cy="1234052"/>
            <a:chOff x="3054208" y="4592134"/>
            <a:chExt cx="5450911" cy="1234052"/>
          </a:xfrm>
        </p:grpSpPr>
        <p:sp>
          <p:nvSpPr>
            <p:cNvPr id="12" name="Rectangle 11">
              <a:extLst>
                <a:ext uri="{FF2B5EF4-FFF2-40B4-BE49-F238E27FC236}">
                  <a16:creationId xmlns:a16="http://schemas.microsoft.com/office/drawing/2014/main" id="{9ED250E6-5142-7A44-8D64-03985D6B5C66}"/>
                </a:ext>
              </a:extLst>
            </p:cNvPr>
            <p:cNvSpPr/>
            <p:nvPr/>
          </p:nvSpPr>
          <p:spPr>
            <a:xfrm>
              <a:off x="3499936" y="4592134"/>
              <a:ext cx="5005183" cy="1234052"/>
            </a:xfrm>
            <a:prstGeom prst="rect">
              <a:avLst/>
            </a:prstGeom>
            <a:solidFill>
              <a:srgbClr val="BE5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BFA"/>
                </a:solidFill>
                <a:effectLst/>
                <a:uLnTx/>
                <a:uFillTx/>
                <a:latin typeface="Twinkl"/>
                <a:ea typeface="+mn-ea"/>
                <a:cs typeface="+mn-cs"/>
              </a:endParaRPr>
            </a:p>
          </p:txBody>
        </p:sp>
        <p:sp>
          <p:nvSpPr>
            <p:cNvPr id="16" name="Rectangle 15">
              <a:extLst>
                <a:ext uri="{FF2B5EF4-FFF2-40B4-BE49-F238E27FC236}">
                  <a16:creationId xmlns:a16="http://schemas.microsoft.com/office/drawing/2014/main" id="{F771EE02-D852-B84C-9861-B81B80102ED1}"/>
                </a:ext>
              </a:extLst>
            </p:cNvPr>
            <p:cNvSpPr/>
            <p:nvPr/>
          </p:nvSpPr>
          <p:spPr>
            <a:xfrm>
              <a:off x="3054208" y="4616383"/>
              <a:ext cx="5396033" cy="1200329"/>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BFA"/>
                  </a:solidFill>
                  <a:effectLst/>
                  <a:uLnTx/>
                  <a:uFillTx/>
                  <a:latin typeface="Twinkl"/>
                  <a:ea typeface="+mn-ea"/>
                  <a:cs typeface="+mn-cs"/>
                </a:rPr>
                <a:t>These are a form of prejudice and often lead to discrimination. They are a widely held idea about a specific type of person which is unfair, oversimplified and over generalised.</a:t>
              </a:r>
            </a:p>
          </p:txBody>
        </p:sp>
      </p:grpSp>
      <p:sp>
        <p:nvSpPr>
          <p:cNvPr id="4" name="TextBox 3">
            <a:extLst>
              <a:ext uri="{FF2B5EF4-FFF2-40B4-BE49-F238E27FC236}">
                <a16:creationId xmlns:a16="http://schemas.microsoft.com/office/drawing/2014/main" id="{987434D6-54CD-EC44-869E-9102A3DB7E34}"/>
              </a:ext>
            </a:extLst>
          </p:cNvPr>
          <p:cNvSpPr txBox="1"/>
          <p:nvPr/>
        </p:nvSpPr>
        <p:spPr>
          <a:xfrm>
            <a:off x="1286852" y="1736947"/>
            <a:ext cx="20882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Click to reveal…</a:t>
            </a:r>
          </a:p>
        </p:txBody>
      </p:sp>
    </p:spTree>
    <p:extLst>
      <p:ext uri="{BB962C8B-B14F-4D97-AF65-F5344CB8AC3E}">
        <p14:creationId xmlns:p14="http://schemas.microsoft.com/office/powerpoint/2010/main" val="210231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EADE3-7A42-494B-82C7-233DAB93F5D4}"/>
              </a:ext>
            </a:extLst>
          </p:cNvPr>
          <p:cNvSpPr>
            <a:spLocks noGrp="1"/>
          </p:cNvSpPr>
          <p:nvPr>
            <p:ph type="title"/>
          </p:nvPr>
        </p:nvSpPr>
        <p:spPr>
          <a:xfrm>
            <a:off x="-180528" y="478895"/>
            <a:ext cx="8857801" cy="994306"/>
          </a:xfrm>
        </p:spPr>
        <p:txBody>
          <a:bodyPr/>
          <a:lstStyle/>
          <a:p>
            <a:r>
              <a:rPr lang="en-GB" b="1" dirty="0"/>
              <a:t>Challenging Discrimination</a:t>
            </a:r>
            <a:endParaRPr lang="en-US" dirty="0"/>
          </a:p>
        </p:txBody>
      </p:sp>
      <p:pic>
        <p:nvPicPr>
          <p:cNvPr id="3" name="Whole Class">
            <a:extLst>
              <a:ext uri="{FF2B5EF4-FFF2-40B4-BE49-F238E27FC236}">
                <a16:creationId xmlns:a16="http://schemas.microsoft.com/office/drawing/2014/main" id="{A0D092D4-2115-194A-A005-93DF9C9C1B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6" name="Rectangle 5">
            <a:extLst>
              <a:ext uri="{FF2B5EF4-FFF2-40B4-BE49-F238E27FC236}">
                <a16:creationId xmlns:a16="http://schemas.microsoft.com/office/drawing/2014/main" id="{07FF4E53-E2C4-F146-9C99-880E7017D956}"/>
              </a:ext>
            </a:extLst>
          </p:cNvPr>
          <p:cNvSpPr/>
          <p:nvPr/>
        </p:nvSpPr>
        <p:spPr>
          <a:xfrm>
            <a:off x="647563" y="1537906"/>
            <a:ext cx="799485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pitchFamily="2" charset="77"/>
                <a:ea typeface="+mn-ea"/>
                <a:cs typeface="+mn-cs"/>
              </a:rPr>
              <a:t>Discrimination, prejudice and stereotypes are against all people’s human rights and do not have a place in a democracy.</a:t>
            </a:r>
            <a:endPar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endParaRPr>
          </a:p>
        </p:txBody>
      </p:sp>
      <p:grpSp>
        <p:nvGrpSpPr>
          <p:cNvPr id="23" name="Group 22">
            <a:extLst>
              <a:ext uri="{FF2B5EF4-FFF2-40B4-BE49-F238E27FC236}">
                <a16:creationId xmlns:a16="http://schemas.microsoft.com/office/drawing/2014/main" id="{203262DF-AB5E-4C42-B8BD-B424F09E15C4}"/>
              </a:ext>
            </a:extLst>
          </p:cNvPr>
          <p:cNvGrpSpPr/>
          <p:nvPr/>
        </p:nvGrpSpPr>
        <p:grpSpPr>
          <a:xfrm>
            <a:off x="1001288" y="2230348"/>
            <a:ext cx="7141424" cy="907343"/>
            <a:chOff x="661810" y="2525940"/>
            <a:chExt cx="4918356" cy="1119084"/>
          </a:xfrm>
        </p:grpSpPr>
        <p:sp>
          <p:nvSpPr>
            <p:cNvPr id="22" name="Rectangle 21">
              <a:extLst>
                <a:ext uri="{FF2B5EF4-FFF2-40B4-BE49-F238E27FC236}">
                  <a16:creationId xmlns:a16="http://schemas.microsoft.com/office/drawing/2014/main" id="{C0AD84F7-4DA7-A94A-856A-321A1F69C40D}"/>
                </a:ext>
              </a:extLst>
            </p:cNvPr>
            <p:cNvSpPr/>
            <p:nvPr/>
          </p:nvSpPr>
          <p:spPr>
            <a:xfrm>
              <a:off x="661810" y="2525940"/>
              <a:ext cx="4846294" cy="1119084"/>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9" name="Rectangle 18">
              <a:extLst>
                <a:ext uri="{FF2B5EF4-FFF2-40B4-BE49-F238E27FC236}">
                  <a16:creationId xmlns:a16="http://schemas.microsoft.com/office/drawing/2014/main" id="{DBA4F89F-69D6-D94B-AFEB-17C95A867239}"/>
                </a:ext>
              </a:extLst>
            </p:cNvPr>
            <p:cNvSpPr/>
            <p:nvPr/>
          </p:nvSpPr>
          <p:spPr>
            <a:xfrm>
              <a:off x="755576" y="2623817"/>
              <a:ext cx="4824590" cy="79716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BFA"/>
                  </a:solidFill>
                  <a:effectLst/>
                  <a:uLnTx/>
                  <a:uFillTx/>
                  <a:latin typeface="Twinkl"/>
                  <a:ea typeface="+mn-ea"/>
                  <a:cs typeface="+mn-cs"/>
                </a:rPr>
                <a:t>Although these behaviours go against British values, there are unfortunately occasions where they occur in our society.</a:t>
              </a:r>
              <a:endParaRPr kumimoji="0" lang="en-US" sz="1800" b="1" i="0" u="none" strike="noStrike" kern="1200" cap="none" spc="0" normalizeH="0" baseline="0" noProof="0" dirty="0">
                <a:ln>
                  <a:noFill/>
                </a:ln>
                <a:solidFill>
                  <a:srgbClr val="FFFBFA"/>
                </a:solidFill>
                <a:effectLst/>
                <a:uLnTx/>
                <a:uFillTx/>
                <a:latin typeface="Twinkl"/>
                <a:ea typeface="+mn-ea"/>
                <a:cs typeface="+mn-cs"/>
              </a:endParaRPr>
            </a:p>
          </p:txBody>
        </p:sp>
      </p:grpSp>
      <p:pic>
        <p:nvPicPr>
          <p:cNvPr id="27" name="Picture 26" descr="A group of people posing for the camera&#10;&#10;Description automatically generated">
            <a:extLst>
              <a:ext uri="{FF2B5EF4-FFF2-40B4-BE49-F238E27FC236}">
                <a16:creationId xmlns:a16="http://schemas.microsoft.com/office/drawing/2014/main" id="{3F37322C-9AFD-F34D-B206-55EE3A23D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0698" y="3183803"/>
            <a:ext cx="5849417" cy="3195302"/>
          </a:xfrm>
          <a:prstGeom prst="rect">
            <a:avLst/>
          </a:prstGeom>
        </p:spPr>
      </p:pic>
    </p:spTree>
    <p:extLst>
      <p:ext uri="{BB962C8B-B14F-4D97-AF65-F5344CB8AC3E}">
        <p14:creationId xmlns:p14="http://schemas.microsoft.com/office/powerpoint/2010/main" val="20468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C358C8-1321-4141-91A5-7177D1AD5FDE}"/>
              </a:ext>
            </a:extLst>
          </p:cNvPr>
          <p:cNvSpPr>
            <a:spLocks noGrp="1"/>
          </p:cNvSpPr>
          <p:nvPr>
            <p:ph type="title"/>
          </p:nvPr>
        </p:nvSpPr>
        <p:spPr>
          <a:xfrm>
            <a:off x="-180528" y="478895"/>
            <a:ext cx="8857801" cy="994306"/>
          </a:xfrm>
        </p:spPr>
        <p:txBody>
          <a:bodyPr/>
          <a:lstStyle/>
          <a:p>
            <a:r>
              <a:rPr lang="en-GB" b="1" dirty="0"/>
              <a:t>Challenging Discrimination</a:t>
            </a:r>
            <a:endParaRPr lang="en-US" dirty="0"/>
          </a:p>
        </p:txBody>
      </p:sp>
      <p:pic>
        <p:nvPicPr>
          <p:cNvPr id="4" name="Whole Class">
            <a:extLst>
              <a:ext uri="{FF2B5EF4-FFF2-40B4-BE49-F238E27FC236}">
                <a16:creationId xmlns:a16="http://schemas.microsoft.com/office/drawing/2014/main" id="{301D8DF2-A444-E84D-B8D9-2D9AE101B4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6" name="Rectangle 5">
            <a:extLst>
              <a:ext uri="{FF2B5EF4-FFF2-40B4-BE49-F238E27FC236}">
                <a16:creationId xmlns:a16="http://schemas.microsoft.com/office/drawing/2014/main" id="{AE75F643-D74A-4546-BA4F-A3D91D7D229C}"/>
              </a:ext>
            </a:extLst>
          </p:cNvPr>
          <p:cNvSpPr/>
          <p:nvPr/>
        </p:nvSpPr>
        <p:spPr>
          <a:xfrm>
            <a:off x="575147" y="1472304"/>
            <a:ext cx="799370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What can we do to challenge discrimination, prejudice and stereotypes?</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grpSp>
        <p:nvGrpSpPr>
          <p:cNvPr id="9" name="Group 8">
            <a:extLst>
              <a:ext uri="{FF2B5EF4-FFF2-40B4-BE49-F238E27FC236}">
                <a16:creationId xmlns:a16="http://schemas.microsoft.com/office/drawing/2014/main" id="{18F96223-BDF5-1C4E-B750-AC76FC224D2C}"/>
              </a:ext>
            </a:extLst>
          </p:cNvPr>
          <p:cNvGrpSpPr/>
          <p:nvPr/>
        </p:nvGrpSpPr>
        <p:grpSpPr>
          <a:xfrm>
            <a:off x="378407" y="1906340"/>
            <a:ext cx="4049578" cy="4356347"/>
            <a:chOff x="550266" y="1987844"/>
            <a:chExt cx="3761794" cy="4135938"/>
          </a:xfrm>
        </p:grpSpPr>
        <p:sp>
          <p:nvSpPr>
            <p:cNvPr id="8" name="Rectangle 7">
              <a:extLst>
                <a:ext uri="{FF2B5EF4-FFF2-40B4-BE49-F238E27FC236}">
                  <a16:creationId xmlns:a16="http://schemas.microsoft.com/office/drawing/2014/main" id="{CEEC0B8C-84AD-6F41-9C40-9311984DDDF6}"/>
                </a:ext>
              </a:extLst>
            </p:cNvPr>
            <p:cNvSpPr/>
            <p:nvPr/>
          </p:nvSpPr>
          <p:spPr>
            <a:xfrm>
              <a:off x="899592" y="1987844"/>
              <a:ext cx="3412468" cy="4135938"/>
            </a:xfrm>
            <a:prstGeom prst="rect">
              <a:avLst/>
            </a:prstGeom>
            <a:solidFill>
              <a:srgbClr val="BE5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 name="Rectangle 6">
              <a:extLst>
                <a:ext uri="{FF2B5EF4-FFF2-40B4-BE49-F238E27FC236}">
                  <a16:creationId xmlns:a16="http://schemas.microsoft.com/office/drawing/2014/main" id="{A5259472-FEA0-7048-A8B8-9D752838E26B}"/>
                </a:ext>
              </a:extLst>
            </p:cNvPr>
            <p:cNvSpPr/>
            <p:nvPr/>
          </p:nvSpPr>
          <p:spPr>
            <a:xfrm>
              <a:off x="550266" y="2055669"/>
              <a:ext cx="3761794" cy="3928255"/>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BFA"/>
                  </a:solidFill>
                  <a:effectLst/>
                  <a:uLnTx/>
                  <a:uFillTx/>
                  <a:latin typeface="Twinkl"/>
                  <a:ea typeface="+mn-ea"/>
                  <a:cs typeface="+mn-cs"/>
                </a:rPr>
                <a:t>We all have a shared responsibility to make choices and behave in a way which treats all people fairly, kindly and with respect, helping their human rights to be protected.</a:t>
              </a:r>
            </a:p>
            <a:p>
              <a:pPr marL="45720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srgbClr val="FFFBFA"/>
                  </a:solidFill>
                  <a:effectLst/>
                  <a:uLnTx/>
                  <a:uFillTx/>
                  <a:latin typeface="Twinkl"/>
                  <a:ea typeface="+mn-ea"/>
                  <a:cs typeface="+mn-cs"/>
                </a:rPr>
              </a:br>
              <a:r>
                <a:rPr kumimoji="0" lang="en-GB" sz="1800" b="0" i="0" u="none" strike="noStrike" kern="1200" cap="none" spc="0" normalizeH="0" baseline="0" noProof="0" dirty="0">
                  <a:ln>
                    <a:noFill/>
                  </a:ln>
                  <a:solidFill>
                    <a:srgbClr val="FFFBFA"/>
                  </a:solidFill>
                  <a:effectLst/>
                  <a:uLnTx/>
                  <a:uFillTx/>
                  <a:latin typeface="Twinkl"/>
                  <a:ea typeface="+mn-ea"/>
                  <a:cs typeface="+mn-cs"/>
                </a:rPr>
                <a:t>If we witness or experience discrimination or prejudice, we must tell an adult we trust and ask for help.</a:t>
              </a:r>
            </a:p>
            <a:p>
              <a:pPr marL="45720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srgbClr val="FFFBFA"/>
                  </a:solidFill>
                  <a:effectLst/>
                  <a:uLnTx/>
                  <a:uFillTx/>
                  <a:latin typeface="Twinkl"/>
                  <a:ea typeface="+mn-ea"/>
                  <a:cs typeface="+mn-cs"/>
                </a:rPr>
              </a:br>
              <a:r>
                <a:rPr kumimoji="0" lang="en-GB" sz="1800" b="0" i="0" u="none" strike="noStrike" kern="1200" cap="none" spc="0" normalizeH="0" baseline="0" noProof="0" dirty="0">
                  <a:ln>
                    <a:noFill/>
                  </a:ln>
                  <a:solidFill>
                    <a:srgbClr val="FFFBFA"/>
                  </a:solidFill>
                  <a:effectLst/>
                  <a:uLnTx/>
                  <a:uFillTx/>
                  <a:latin typeface="Twinkl"/>
                  <a:ea typeface="+mn-ea"/>
                  <a:cs typeface="+mn-cs"/>
                </a:rPr>
                <a:t>If we or anyone else is in immediate danger, we must </a:t>
              </a:r>
              <a:br>
                <a:rPr kumimoji="0" lang="en-GB" sz="1800" b="0" i="0" u="none" strike="noStrike" kern="1200" cap="none" spc="0" normalizeH="0" baseline="0" noProof="0" dirty="0">
                  <a:ln>
                    <a:noFill/>
                  </a:ln>
                  <a:solidFill>
                    <a:srgbClr val="FFFBFA"/>
                  </a:solidFill>
                  <a:effectLst/>
                  <a:uLnTx/>
                  <a:uFillTx/>
                  <a:latin typeface="Twinkl"/>
                  <a:ea typeface="+mn-ea"/>
                  <a:cs typeface="+mn-cs"/>
                </a:rPr>
              </a:br>
              <a:r>
                <a:rPr kumimoji="0" lang="en-GB" sz="1800" b="0" i="0" u="none" strike="noStrike" kern="1200" cap="none" spc="0" normalizeH="0" baseline="0" noProof="0" dirty="0">
                  <a:ln>
                    <a:noFill/>
                  </a:ln>
                  <a:solidFill>
                    <a:srgbClr val="FFFBFA"/>
                  </a:solidFill>
                  <a:effectLst/>
                  <a:uLnTx/>
                  <a:uFillTx/>
                  <a:latin typeface="Twinkl"/>
                  <a:ea typeface="+mn-ea"/>
                  <a:cs typeface="+mn-cs"/>
                </a:rPr>
                <a:t>call 999.</a:t>
              </a:r>
            </a:p>
          </p:txBody>
        </p:sp>
      </p:grpSp>
      <p:pic>
        <p:nvPicPr>
          <p:cNvPr id="12" name="Picture 11" descr="A couple of people that are standing in a room&#10;&#10;Description automatically generated">
            <a:extLst>
              <a:ext uri="{FF2B5EF4-FFF2-40B4-BE49-F238E27FC236}">
                <a16:creationId xmlns:a16="http://schemas.microsoft.com/office/drawing/2014/main" id="{1EC39827-EE21-D34F-963E-F48A78AF9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2323636"/>
            <a:ext cx="3825177" cy="3865716"/>
          </a:xfrm>
          <a:prstGeom prst="rect">
            <a:avLst/>
          </a:prstGeom>
        </p:spPr>
      </p:pic>
    </p:spTree>
    <p:extLst>
      <p:ext uri="{BB962C8B-B14F-4D97-AF65-F5344CB8AC3E}">
        <p14:creationId xmlns:p14="http://schemas.microsoft.com/office/powerpoint/2010/main" val="191604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chair, table, sitting, people&#10;&#10;Description automatically generated">
            <a:extLst>
              <a:ext uri="{FF2B5EF4-FFF2-40B4-BE49-F238E27FC236}">
                <a16:creationId xmlns:a16="http://schemas.microsoft.com/office/drawing/2014/main" id="{CAE6C72B-D155-D04E-A6E5-959750693A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421" b="7015"/>
          <a:stretch/>
        </p:blipFill>
        <p:spPr>
          <a:xfrm>
            <a:off x="584887" y="2174072"/>
            <a:ext cx="7974224" cy="4123727"/>
          </a:xfrm>
          <a:prstGeom prst="rect">
            <a:avLst/>
          </a:prstGeom>
        </p:spPr>
      </p:pic>
      <p:sp>
        <p:nvSpPr>
          <p:cNvPr id="3" name="Title 1">
            <a:extLst>
              <a:ext uri="{FF2B5EF4-FFF2-40B4-BE49-F238E27FC236}">
                <a16:creationId xmlns:a16="http://schemas.microsoft.com/office/drawing/2014/main" id="{4FC358C8-1321-4141-91A5-7177D1AD5FDE}"/>
              </a:ext>
            </a:extLst>
          </p:cNvPr>
          <p:cNvSpPr>
            <a:spLocks noGrp="1"/>
          </p:cNvSpPr>
          <p:nvPr>
            <p:ph type="title"/>
          </p:nvPr>
        </p:nvSpPr>
        <p:spPr>
          <a:xfrm>
            <a:off x="-180528" y="478895"/>
            <a:ext cx="8857801" cy="994306"/>
          </a:xfrm>
        </p:spPr>
        <p:txBody>
          <a:bodyPr/>
          <a:lstStyle/>
          <a:p>
            <a:r>
              <a:rPr lang="en-GB" b="1" dirty="0"/>
              <a:t>Challenging Discrimination</a:t>
            </a:r>
            <a:endParaRPr lang="en-US" dirty="0"/>
          </a:p>
        </p:txBody>
      </p:sp>
      <p:pic>
        <p:nvPicPr>
          <p:cNvPr id="4" name="Whole Class">
            <a:extLst>
              <a:ext uri="{FF2B5EF4-FFF2-40B4-BE49-F238E27FC236}">
                <a16:creationId xmlns:a16="http://schemas.microsoft.com/office/drawing/2014/main" id="{301D8DF2-A444-E84D-B8D9-2D9AE101B4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2" name="Rectangle 1">
            <a:extLst>
              <a:ext uri="{FF2B5EF4-FFF2-40B4-BE49-F238E27FC236}">
                <a16:creationId xmlns:a16="http://schemas.microsoft.com/office/drawing/2014/main" id="{9E31D7FB-5464-8C43-B390-F46342A3A022}"/>
              </a:ext>
            </a:extLst>
          </p:cNvPr>
          <p:cNvSpPr/>
          <p:nvPr/>
        </p:nvSpPr>
        <p:spPr>
          <a:xfrm>
            <a:off x="179920" y="1407600"/>
            <a:ext cx="8136904" cy="646331"/>
          </a:xfrm>
          <a:prstGeom prst="rect">
            <a:avLst/>
          </a:prstGeom>
        </p:spPr>
        <p:txBody>
          <a:bodyPr wrap="square">
            <a:spAutoFit/>
          </a:bodyPr>
          <a:lstStyle/>
          <a:p>
            <a:pPr marL="45720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pitchFamily="2" charset="77"/>
                <a:ea typeface="+mn-ea"/>
                <a:cs typeface="+mn-cs"/>
              </a:rPr>
              <a:t>How can local government help to challenge discrimination, prejudice </a:t>
            </a:r>
            <a:br>
              <a:rPr kumimoji="0" lang="en-GB" sz="1800" b="0" i="0" u="none" strike="noStrike" kern="1200" cap="none" spc="0" normalizeH="0" baseline="0" noProof="0" dirty="0">
                <a:ln>
                  <a:noFill/>
                </a:ln>
                <a:solidFill>
                  <a:srgbClr val="000000"/>
                </a:solidFill>
                <a:effectLst/>
                <a:uLnTx/>
                <a:uFillTx/>
                <a:latin typeface="Twinkl" pitchFamily="2" charset="77"/>
                <a:ea typeface="+mn-ea"/>
                <a:cs typeface="+mn-cs"/>
              </a:rPr>
            </a:br>
            <a:r>
              <a:rPr kumimoji="0" lang="en-GB" sz="1800" b="0" i="0" u="none" strike="noStrike" kern="1200" cap="none" spc="0" normalizeH="0" baseline="0" noProof="0" dirty="0">
                <a:ln>
                  <a:noFill/>
                </a:ln>
                <a:solidFill>
                  <a:srgbClr val="000000"/>
                </a:solidFill>
                <a:effectLst/>
                <a:uLnTx/>
                <a:uFillTx/>
                <a:latin typeface="Twinkl" pitchFamily="2" charset="77"/>
                <a:ea typeface="+mn-ea"/>
                <a:cs typeface="+mn-cs"/>
              </a:rPr>
              <a:t>and stereotypes?</a:t>
            </a:r>
            <a:endPar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endParaRPr>
          </a:p>
        </p:txBody>
      </p:sp>
      <p:grpSp>
        <p:nvGrpSpPr>
          <p:cNvPr id="12" name="Group 11">
            <a:extLst>
              <a:ext uri="{FF2B5EF4-FFF2-40B4-BE49-F238E27FC236}">
                <a16:creationId xmlns:a16="http://schemas.microsoft.com/office/drawing/2014/main" id="{CB2D09D7-A324-E74B-A12E-449B9CFD9AE2}"/>
              </a:ext>
            </a:extLst>
          </p:cNvPr>
          <p:cNvGrpSpPr/>
          <p:nvPr/>
        </p:nvGrpSpPr>
        <p:grpSpPr>
          <a:xfrm>
            <a:off x="107504" y="4626266"/>
            <a:ext cx="8569769" cy="1648272"/>
            <a:chOff x="107504" y="4720486"/>
            <a:chExt cx="8569769" cy="1265929"/>
          </a:xfrm>
        </p:grpSpPr>
        <p:sp>
          <p:nvSpPr>
            <p:cNvPr id="11" name="Rectangle 10">
              <a:extLst>
                <a:ext uri="{FF2B5EF4-FFF2-40B4-BE49-F238E27FC236}">
                  <a16:creationId xmlns:a16="http://schemas.microsoft.com/office/drawing/2014/main" id="{D65BB20B-10FD-AF4E-966E-EA2AD61F3183}"/>
                </a:ext>
              </a:extLst>
            </p:cNvPr>
            <p:cNvSpPr/>
            <p:nvPr/>
          </p:nvSpPr>
          <p:spPr>
            <a:xfrm>
              <a:off x="466728" y="4720486"/>
              <a:ext cx="8210545" cy="1265929"/>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0" name="Rectangle 9">
              <a:extLst>
                <a:ext uri="{FF2B5EF4-FFF2-40B4-BE49-F238E27FC236}">
                  <a16:creationId xmlns:a16="http://schemas.microsoft.com/office/drawing/2014/main" id="{1A4C5313-55EF-9147-93E7-15905D04EDF8}"/>
                </a:ext>
              </a:extLst>
            </p:cNvPr>
            <p:cNvSpPr/>
            <p:nvPr/>
          </p:nvSpPr>
          <p:spPr>
            <a:xfrm>
              <a:off x="107504" y="4753283"/>
              <a:ext cx="8568953" cy="1134638"/>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BFA"/>
                  </a:solidFill>
                  <a:effectLst/>
                  <a:uLnTx/>
                  <a:uFillTx/>
                  <a:latin typeface="Twinkl" pitchFamily="2" charset="77"/>
                  <a:ea typeface="+mn-ea"/>
                  <a:cs typeface="+mn-cs"/>
                </a:rPr>
                <a:t>British local governments use the Equality Framework for Local Government to help local councils and communities meet their obligations under the Equality Act 2010. </a:t>
              </a:r>
              <a:r>
                <a:rPr kumimoji="0" lang="en-GB" sz="1800" b="0" i="0" u="none" strike="noStrike" kern="1200" cap="none" spc="0" normalizeH="0" baseline="0" noProof="0" dirty="0">
                  <a:ln>
                    <a:noFill/>
                  </a:ln>
                  <a:solidFill>
                    <a:prstClr val="white"/>
                  </a:solidFill>
                  <a:effectLst/>
                  <a:uLnTx/>
                  <a:uFillTx/>
                  <a:latin typeface="Twinkl"/>
                  <a:ea typeface="+mn-ea"/>
                  <a:cs typeface="+mn-cs"/>
                </a:rPr>
                <a:t>This helps them to</a:t>
              </a:r>
              <a:r>
                <a:rPr kumimoji="0" lang="en-GB" sz="1800" b="0" i="0" u="none" strike="noStrike" kern="1200" cap="none" spc="0" normalizeH="0" baseline="0" noProof="0" dirty="0">
                  <a:ln>
                    <a:noFill/>
                  </a:ln>
                  <a:solidFill>
                    <a:prstClr val="white"/>
                  </a:solidFill>
                  <a:effectLst/>
                  <a:uLnTx/>
                  <a:uFillTx/>
                  <a:latin typeface="Twinkl" pitchFamily="2" charset="77"/>
                  <a:ea typeface="+mn-ea"/>
                  <a:cs typeface="+mn-cs"/>
                </a:rPr>
                <a:t> </a:t>
              </a:r>
              <a:r>
                <a:rPr kumimoji="0" lang="en-GB" sz="1800" b="0" i="0" u="none" strike="noStrike" kern="1200" cap="none" spc="0" normalizeH="0" baseline="0" noProof="0" dirty="0">
                  <a:ln>
                    <a:noFill/>
                  </a:ln>
                  <a:solidFill>
                    <a:srgbClr val="FFFBFA"/>
                  </a:solidFill>
                  <a:effectLst/>
                  <a:uLnTx/>
                  <a:uFillTx/>
                  <a:latin typeface="Twinkl" pitchFamily="2" charset="77"/>
                  <a:ea typeface="+mn-ea"/>
                  <a:cs typeface="+mn-cs"/>
                </a:rPr>
                <a:t>eliminate unlawful discrimination, advance equality of opportunity and build positive relationships between </a:t>
              </a:r>
              <a:br>
                <a:rPr kumimoji="0" lang="en-GB" sz="1800" b="0" i="0" u="none" strike="noStrike" kern="1200" cap="none" spc="0" normalizeH="0" baseline="0" noProof="0" dirty="0">
                  <a:ln>
                    <a:noFill/>
                  </a:ln>
                  <a:solidFill>
                    <a:srgbClr val="FFFBFA"/>
                  </a:solidFill>
                  <a:effectLst/>
                  <a:uLnTx/>
                  <a:uFillTx/>
                  <a:latin typeface="Twinkl" pitchFamily="2" charset="77"/>
                  <a:ea typeface="+mn-ea"/>
                  <a:cs typeface="+mn-cs"/>
                </a:rPr>
              </a:br>
              <a:r>
                <a:rPr kumimoji="0" lang="en-GB" sz="1800" b="0" i="0" u="none" strike="noStrike" kern="1200" cap="none" spc="0" normalizeH="0" baseline="0" noProof="0" dirty="0">
                  <a:ln>
                    <a:noFill/>
                  </a:ln>
                  <a:solidFill>
                    <a:srgbClr val="FFFBFA"/>
                  </a:solidFill>
                  <a:effectLst/>
                  <a:uLnTx/>
                  <a:uFillTx/>
                  <a:latin typeface="Twinkl" pitchFamily="2" charset="77"/>
                  <a:ea typeface="+mn-ea"/>
                  <a:cs typeface="+mn-cs"/>
                </a:rPr>
                <a:t>all people.</a:t>
              </a:r>
            </a:p>
          </p:txBody>
        </p:sp>
      </p:grpSp>
    </p:spTree>
    <p:extLst>
      <p:ext uri="{BB962C8B-B14F-4D97-AF65-F5344CB8AC3E}">
        <p14:creationId xmlns:p14="http://schemas.microsoft.com/office/powerpoint/2010/main" val="387753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Consolidating</a:t>
            </a:r>
          </a:p>
        </p:txBody>
      </p:sp>
    </p:spTree>
    <p:extLst>
      <p:ext uri="{BB962C8B-B14F-4D97-AF65-F5344CB8AC3E}">
        <p14:creationId xmlns:p14="http://schemas.microsoft.com/office/powerpoint/2010/main" val="524927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029A10-05DF-4487-B497-14806F379864}"/>
              </a:ext>
            </a:extLst>
          </p:cNvPr>
          <p:cNvSpPr/>
          <p:nvPr/>
        </p:nvSpPr>
        <p:spPr>
          <a:xfrm>
            <a:off x="756889" y="5377840"/>
            <a:ext cx="4247159" cy="792088"/>
          </a:xfrm>
          <a:prstGeom prst="rect">
            <a:avLst/>
          </a:prstGeom>
          <a:solidFill>
            <a:srgbClr val="BE5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   </a:t>
            </a:r>
          </a:p>
        </p:txBody>
      </p:sp>
      <p:sp>
        <p:nvSpPr>
          <p:cNvPr id="9" name="Rectangle 8">
            <a:extLst>
              <a:ext uri="{FF2B5EF4-FFF2-40B4-BE49-F238E27FC236}">
                <a16:creationId xmlns:a16="http://schemas.microsoft.com/office/drawing/2014/main" id="{798BA241-6B2C-4235-9212-E681E4E23F8E}"/>
              </a:ext>
            </a:extLst>
          </p:cNvPr>
          <p:cNvSpPr/>
          <p:nvPr/>
        </p:nvSpPr>
        <p:spPr>
          <a:xfrm>
            <a:off x="756889" y="4968212"/>
            <a:ext cx="4247159" cy="430929"/>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   </a:t>
            </a:r>
          </a:p>
        </p:txBody>
      </p:sp>
      <p:sp>
        <p:nvSpPr>
          <p:cNvPr id="8" name="Rectangle 7">
            <a:extLst>
              <a:ext uri="{FF2B5EF4-FFF2-40B4-BE49-F238E27FC236}">
                <a16:creationId xmlns:a16="http://schemas.microsoft.com/office/drawing/2014/main" id="{9A71269F-CEE2-4964-8CAE-8C18F2CEB119}"/>
              </a:ext>
            </a:extLst>
          </p:cNvPr>
          <p:cNvSpPr/>
          <p:nvPr/>
        </p:nvSpPr>
        <p:spPr>
          <a:xfrm>
            <a:off x="755576" y="1988840"/>
            <a:ext cx="4998968" cy="821741"/>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p:cNvSpPr>
            <a:spLocks noGrp="1"/>
          </p:cNvSpPr>
          <p:nvPr>
            <p:ph type="title"/>
          </p:nvPr>
        </p:nvSpPr>
        <p:spPr/>
        <p:txBody>
          <a:bodyPr/>
          <a:lstStyle/>
          <a:p>
            <a:r>
              <a:rPr lang="en-GB" b="1" dirty="0"/>
              <a:t>Working Together</a:t>
            </a:r>
          </a:p>
        </p:txBody>
      </p:sp>
      <p:sp>
        <p:nvSpPr>
          <p:cNvPr id="3" name="Rectangle 2">
            <a:extLst>
              <a:ext uri="{FF2B5EF4-FFF2-40B4-BE49-F238E27FC236}">
                <a16:creationId xmlns:a16="http://schemas.microsoft.com/office/drawing/2014/main" id="{7E96C58F-FC18-4251-B75D-DD45C924AFFA}"/>
              </a:ext>
            </a:extLst>
          </p:cNvPr>
          <p:cNvSpPr/>
          <p:nvPr/>
        </p:nvSpPr>
        <p:spPr>
          <a:xfrm>
            <a:off x="827584" y="2088047"/>
            <a:ext cx="403244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BFA"/>
                </a:solidFill>
                <a:effectLst/>
                <a:uLnTx/>
                <a:uFillTx/>
                <a:latin typeface="Twinkl"/>
                <a:ea typeface="+mn-ea"/>
                <a:cs typeface="+mn-cs"/>
              </a:rPr>
              <a:t>British local government plays an important part in our daily lives.</a:t>
            </a:r>
          </a:p>
        </p:txBody>
      </p:sp>
      <p:sp>
        <p:nvSpPr>
          <p:cNvPr id="4" name="Rectangle 3">
            <a:extLst>
              <a:ext uri="{FF2B5EF4-FFF2-40B4-BE49-F238E27FC236}">
                <a16:creationId xmlns:a16="http://schemas.microsoft.com/office/drawing/2014/main" id="{BBE89846-1A89-4958-94C8-C2CE8425D536}"/>
              </a:ext>
            </a:extLst>
          </p:cNvPr>
          <p:cNvSpPr/>
          <p:nvPr/>
        </p:nvSpPr>
        <p:spPr>
          <a:xfrm>
            <a:off x="827584" y="2926685"/>
            <a:ext cx="403244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Use all you have learnt to help you answer the quiz questions. </a:t>
            </a:r>
          </a:p>
        </p:txBody>
      </p:sp>
      <p:sp>
        <p:nvSpPr>
          <p:cNvPr id="5" name="Rectangle 4">
            <a:extLst>
              <a:ext uri="{FF2B5EF4-FFF2-40B4-BE49-F238E27FC236}">
                <a16:creationId xmlns:a16="http://schemas.microsoft.com/office/drawing/2014/main" id="{1097B52A-6D67-4BDA-A8FF-1A18C57FE40C}"/>
              </a:ext>
            </a:extLst>
          </p:cNvPr>
          <p:cNvSpPr/>
          <p:nvPr/>
        </p:nvSpPr>
        <p:spPr>
          <a:xfrm>
            <a:off x="827584" y="5009750"/>
            <a:ext cx="27363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Word Bank:	</a:t>
            </a:r>
          </a:p>
        </p:txBody>
      </p:sp>
      <p:sp>
        <p:nvSpPr>
          <p:cNvPr id="10" name="Rectangle 9">
            <a:extLst>
              <a:ext uri="{FF2B5EF4-FFF2-40B4-BE49-F238E27FC236}">
                <a16:creationId xmlns:a16="http://schemas.microsoft.com/office/drawing/2014/main" id="{8CA4A4E8-FDC6-4AF0-86E4-2BEE6ECA60E1}"/>
              </a:ext>
            </a:extLst>
          </p:cNvPr>
          <p:cNvSpPr/>
          <p:nvPr/>
        </p:nvSpPr>
        <p:spPr>
          <a:xfrm>
            <a:off x="827584" y="5443317"/>
            <a:ext cx="4104456" cy="654604"/>
          </a:xfrm>
          <a:prstGeom prst="rect">
            <a:avLst/>
          </a:prstGeom>
        </p:spPr>
        <p:txBody>
          <a:bodyPr wrap="square" numCol="2">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human rights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democracy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Twinkl"/>
                <a:ea typeface="+mn-ea"/>
                <a:cs typeface="+mn-cs"/>
              </a:rPr>
              <a:t>local</a:t>
            </a: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government</a:t>
            </a:r>
          </a:p>
        </p:txBody>
      </p:sp>
      <p:pic>
        <p:nvPicPr>
          <p:cNvPr id="13" name="Individual Work">
            <a:extLst>
              <a:ext uri="{FF2B5EF4-FFF2-40B4-BE49-F238E27FC236}">
                <a16:creationId xmlns:a16="http://schemas.microsoft.com/office/drawing/2014/main" id="{6E2AB48C-CC3D-41FB-8719-F5C9B87ADD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7" name="Picture 6" descr="Table&#10;&#10;Description automatically generated">
            <a:extLst>
              <a:ext uri="{FF2B5EF4-FFF2-40B4-BE49-F238E27FC236}">
                <a16:creationId xmlns:a16="http://schemas.microsoft.com/office/drawing/2014/main" id="{901CED32-5A81-3944-9DE4-437ABBE3B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4743" y="1537906"/>
            <a:ext cx="3375313" cy="47764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697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8" grpId="0" animBg="1"/>
      <p:bldP spid="3" grpId="0"/>
      <p:bldP spid="4" grpId="0"/>
      <p:bldP spid="5"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Reflecting</a:t>
            </a:r>
          </a:p>
        </p:txBody>
      </p:sp>
    </p:spTree>
    <p:extLst>
      <p:ext uri="{BB962C8B-B14F-4D97-AF65-F5344CB8AC3E}">
        <p14:creationId xmlns:p14="http://schemas.microsoft.com/office/powerpoint/2010/main" val="3521420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47FA741-23A7-40B8-8541-5A0A3AFD1780}"/>
              </a:ext>
            </a:extLst>
          </p:cNvPr>
          <p:cNvSpPr/>
          <p:nvPr/>
        </p:nvSpPr>
        <p:spPr>
          <a:xfrm>
            <a:off x="683569" y="5067816"/>
            <a:ext cx="5040560" cy="737448"/>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   </a:t>
            </a:r>
          </a:p>
        </p:txBody>
      </p:sp>
      <p:sp>
        <p:nvSpPr>
          <p:cNvPr id="14" name="Rectangle 13">
            <a:extLst>
              <a:ext uri="{FF2B5EF4-FFF2-40B4-BE49-F238E27FC236}">
                <a16:creationId xmlns:a16="http://schemas.microsoft.com/office/drawing/2014/main" id="{C96182B5-0965-4159-BD3C-2D418FF2DC73}"/>
              </a:ext>
            </a:extLst>
          </p:cNvPr>
          <p:cNvSpPr/>
          <p:nvPr/>
        </p:nvSpPr>
        <p:spPr>
          <a:xfrm>
            <a:off x="683569" y="2259504"/>
            <a:ext cx="7776863" cy="521424"/>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   </a:t>
            </a:r>
          </a:p>
        </p:txBody>
      </p:sp>
      <p:sp>
        <p:nvSpPr>
          <p:cNvPr id="12" name="Rectangle 11">
            <a:extLst>
              <a:ext uri="{FF2B5EF4-FFF2-40B4-BE49-F238E27FC236}">
                <a16:creationId xmlns:a16="http://schemas.microsoft.com/office/drawing/2014/main" id="{5A0859CC-735D-495E-A776-FA103BE79669}"/>
              </a:ext>
            </a:extLst>
          </p:cNvPr>
          <p:cNvSpPr/>
          <p:nvPr/>
        </p:nvSpPr>
        <p:spPr>
          <a:xfrm>
            <a:off x="683569" y="1701638"/>
            <a:ext cx="7776863" cy="521424"/>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   </a:t>
            </a:r>
          </a:p>
        </p:txBody>
      </p:sp>
      <p:sp>
        <p:nvSpPr>
          <p:cNvPr id="2" name="Title 1"/>
          <p:cNvSpPr>
            <a:spLocks noGrp="1"/>
          </p:cNvSpPr>
          <p:nvPr>
            <p:ph type="title"/>
          </p:nvPr>
        </p:nvSpPr>
        <p:spPr/>
        <p:txBody>
          <a:bodyPr/>
          <a:lstStyle/>
          <a:p>
            <a:r>
              <a:rPr lang="en-GB" b="1" dirty="0"/>
              <a:t>Local Government and Me</a:t>
            </a:r>
          </a:p>
        </p:txBody>
      </p:sp>
      <p:sp>
        <p:nvSpPr>
          <p:cNvPr id="3" name="Rectangle 2">
            <a:extLst>
              <a:ext uri="{FF2B5EF4-FFF2-40B4-BE49-F238E27FC236}">
                <a16:creationId xmlns:a16="http://schemas.microsoft.com/office/drawing/2014/main" id="{7C39A361-2978-490C-8543-65D528C480EB}"/>
              </a:ext>
            </a:extLst>
          </p:cNvPr>
          <p:cNvSpPr/>
          <p:nvPr/>
        </p:nvSpPr>
        <p:spPr>
          <a:xfrm>
            <a:off x="1076961" y="1768070"/>
            <a:ext cx="705678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We can play an active part in local government and its projects.</a:t>
            </a:r>
          </a:p>
        </p:txBody>
      </p:sp>
      <p:sp>
        <p:nvSpPr>
          <p:cNvPr id="4" name="Rectangle 3">
            <a:extLst>
              <a:ext uri="{FF2B5EF4-FFF2-40B4-BE49-F238E27FC236}">
                <a16:creationId xmlns:a16="http://schemas.microsoft.com/office/drawing/2014/main" id="{8026A41F-4DCE-4609-8B3A-9BB7BE464CA2}"/>
              </a:ext>
            </a:extLst>
          </p:cNvPr>
          <p:cNvSpPr/>
          <p:nvPr/>
        </p:nvSpPr>
        <p:spPr>
          <a:xfrm>
            <a:off x="1076961" y="2326516"/>
            <a:ext cx="705678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Think about all we have learnt about what local government does.</a:t>
            </a:r>
          </a:p>
        </p:txBody>
      </p:sp>
      <p:sp>
        <p:nvSpPr>
          <p:cNvPr id="5" name="Rectangle 4">
            <a:extLst>
              <a:ext uri="{FF2B5EF4-FFF2-40B4-BE49-F238E27FC236}">
                <a16:creationId xmlns:a16="http://schemas.microsoft.com/office/drawing/2014/main" id="{582DC475-133A-4BC9-AF94-F3CB93EC68EE}"/>
              </a:ext>
            </a:extLst>
          </p:cNvPr>
          <p:cNvSpPr/>
          <p:nvPr/>
        </p:nvSpPr>
        <p:spPr>
          <a:xfrm>
            <a:off x="751348" y="3140968"/>
            <a:ext cx="576064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Think about your answers to these questions:</a:t>
            </a:r>
          </a:p>
        </p:txBody>
      </p:sp>
      <p:sp>
        <p:nvSpPr>
          <p:cNvPr id="6" name="Rectangle 5">
            <a:extLst>
              <a:ext uri="{FF2B5EF4-FFF2-40B4-BE49-F238E27FC236}">
                <a16:creationId xmlns:a16="http://schemas.microsoft.com/office/drawing/2014/main" id="{91CD2AB6-121F-4038-BF79-75EEC6A5FA22}"/>
              </a:ext>
            </a:extLst>
          </p:cNvPr>
          <p:cNvSpPr/>
          <p:nvPr/>
        </p:nvSpPr>
        <p:spPr>
          <a:xfrm>
            <a:off x="751348" y="3557700"/>
            <a:ext cx="433804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C1C1C"/>
                </a:solidFill>
                <a:effectLst/>
                <a:uLnTx/>
                <a:uFillTx/>
                <a:latin typeface="Twinkl"/>
                <a:ea typeface="+mn-ea"/>
                <a:cs typeface="+mn-cs"/>
              </a:rPr>
              <a:t>How does local government benefit me?</a:t>
            </a:r>
          </a:p>
        </p:txBody>
      </p:sp>
      <p:sp>
        <p:nvSpPr>
          <p:cNvPr id="7" name="Rectangle 6">
            <a:extLst>
              <a:ext uri="{FF2B5EF4-FFF2-40B4-BE49-F238E27FC236}">
                <a16:creationId xmlns:a16="http://schemas.microsoft.com/office/drawing/2014/main" id="{2B7EBB46-F001-426C-BE29-4873C1A90E87}"/>
              </a:ext>
            </a:extLst>
          </p:cNvPr>
          <p:cNvSpPr/>
          <p:nvPr/>
        </p:nvSpPr>
        <p:spPr>
          <a:xfrm>
            <a:off x="751348" y="4006805"/>
            <a:ext cx="41764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C1C1C"/>
                </a:solidFill>
                <a:effectLst/>
                <a:uLnTx/>
                <a:uFillTx/>
                <a:latin typeface="Twinkl"/>
                <a:ea typeface="+mn-ea"/>
                <a:cs typeface="+mn-cs"/>
              </a:rPr>
              <a:t>How could I become more involved in local government?</a:t>
            </a:r>
          </a:p>
        </p:txBody>
      </p:sp>
      <p:sp>
        <p:nvSpPr>
          <p:cNvPr id="8" name="Rectangle 7">
            <a:extLst>
              <a:ext uri="{FF2B5EF4-FFF2-40B4-BE49-F238E27FC236}">
                <a16:creationId xmlns:a16="http://schemas.microsoft.com/office/drawing/2014/main" id="{332C03BF-99A9-4EB5-A039-4475A5D816BE}"/>
              </a:ext>
            </a:extLst>
          </p:cNvPr>
          <p:cNvSpPr/>
          <p:nvPr/>
        </p:nvSpPr>
        <p:spPr>
          <a:xfrm>
            <a:off x="750811" y="5110544"/>
            <a:ext cx="457253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If you feel happy to do so, share your thoughts with the class.</a:t>
            </a:r>
          </a:p>
        </p:txBody>
      </p:sp>
      <p:pic>
        <p:nvPicPr>
          <p:cNvPr id="11" name="Picture 10">
            <a:extLst>
              <a:ext uri="{FF2B5EF4-FFF2-40B4-BE49-F238E27FC236}">
                <a16:creationId xmlns:a16="http://schemas.microsoft.com/office/drawing/2014/main" id="{2E18CA8A-9623-4448-A07C-38A18E0F8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2103" y="2946960"/>
            <a:ext cx="4914473" cy="3650392"/>
          </a:xfrm>
          <a:prstGeom prst="rect">
            <a:avLst/>
          </a:prstGeom>
        </p:spPr>
      </p:pic>
      <p:pic>
        <p:nvPicPr>
          <p:cNvPr id="16" name="Whole Class">
            <a:extLst>
              <a:ext uri="{FF2B5EF4-FFF2-40B4-BE49-F238E27FC236}">
                <a16:creationId xmlns:a16="http://schemas.microsoft.com/office/drawing/2014/main" id="{7A951008-943E-4FC7-9C8E-73AC6C6088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201863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2" grpId="0" animBg="1"/>
      <p:bldP spid="3" grpId="0"/>
      <p:bldP spid="4"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The Big Questions</a:t>
            </a:r>
          </a:p>
        </p:txBody>
      </p:sp>
    </p:spTree>
    <p:extLst>
      <p:ext uri="{BB962C8B-B14F-4D97-AF65-F5344CB8AC3E}">
        <p14:creationId xmlns:p14="http://schemas.microsoft.com/office/powerpoint/2010/main" val="466276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Speech Bubble: Rectangle 3">
            <a:extLst>
              <a:ext uri="{FF2B5EF4-FFF2-40B4-BE49-F238E27FC236}">
                <a16:creationId xmlns:a16="http://schemas.microsoft.com/office/drawing/2014/main" id="{332A3034-B133-4B16-B671-343F8007E916}"/>
              </a:ext>
            </a:extLst>
          </p:cNvPr>
          <p:cNvSpPr/>
          <p:nvPr/>
        </p:nvSpPr>
        <p:spPr>
          <a:xfrm>
            <a:off x="3347863" y="2184448"/>
            <a:ext cx="5184575" cy="535596"/>
          </a:xfrm>
          <a:prstGeom prst="wedgeRectCallout">
            <a:avLst>
              <a:gd name="adj1" fmla="val -66549"/>
              <a:gd name="adj2" fmla="val -10792"/>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5" name="Picture 4">
            <a:extLst>
              <a:ext uri="{FF2B5EF4-FFF2-40B4-BE49-F238E27FC236}">
                <a16:creationId xmlns:a16="http://schemas.microsoft.com/office/drawing/2014/main" id="{E9B64EC7-8B0E-4057-B390-F8BA30041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796" y="1978487"/>
            <a:ext cx="4193514" cy="4318940"/>
          </a:xfrm>
          <a:prstGeom prst="rect">
            <a:avLst/>
          </a:prstGeom>
        </p:spPr>
      </p:pic>
      <p:sp>
        <p:nvSpPr>
          <p:cNvPr id="6" name="Speech Bubble: Rectangle 5">
            <a:extLst>
              <a:ext uri="{FF2B5EF4-FFF2-40B4-BE49-F238E27FC236}">
                <a16:creationId xmlns:a16="http://schemas.microsoft.com/office/drawing/2014/main" id="{91D6732A-B75D-42D1-87F1-0000ECE57335}"/>
              </a:ext>
            </a:extLst>
          </p:cNvPr>
          <p:cNvSpPr/>
          <p:nvPr/>
        </p:nvSpPr>
        <p:spPr>
          <a:xfrm>
            <a:off x="3347863" y="1556792"/>
            <a:ext cx="5184574" cy="535596"/>
          </a:xfrm>
          <a:prstGeom prst="wedgeRectCallout">
            <a:avLst>
              <a:gd name="adj1" fmla="val -67730"/>
              <a:gd name="adj2" fmla="val 58124"/>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7" name="Rectangle 6">
            <a:extLst>
              <a:ext uri="{FF2B5EF4-FFF2-40B4-BE49-F238E27FC236}">
                <a16:creationId xmlns:a16="http://schemas.microsoft.com/office/drawing/2014/main" id="{14F97887-3B50-4964-96EF-6EE84DAF7ACB}"/>
              </a:ext>
            </a:extLst>
          </p:cNvPr>
          <p:cNvSpPr/>
          <p:nvPr/>
        </p:nvSpPr>
        <p:spPr>
          <a:xfrm>
            <a:off x="3347863" y="1639924"/>
            <a:ext cx="518457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What is ‘local government’ and what does it do?</a:t>
            </a:r>
          </a:p>
        </p:txBody>
      </p:sp>
      <p:sp>
        <p:nvSpPr>
          <p:cNvPr id="8" name="Rectangle 7">
            <a:extLst>
              <a:ext uri="{FF2B5EF4-FFF2-40B4-BE49-F238E27FC236}">
                <a16:creationId xmlns:a16="http://schemas.microsoft.com/office/drawing/2014/main" id="{A9D247AE-A7B4-42CC-B164-91B975D5447C}"/>
              </a:ext>
            </a:extLst>
          </p:cNvPr>
          <p:cNvSpPr/>
          <p:nvPr/>
        </p:nvSpPr>
        <p:spPr>
          <a:xfrm>
            <a:off x="3347863" y="2267580"/>
            <a:ext cx="518457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does local government work?</a:t>
            </a:r>
          </a:p>
        </p:txBody>
      </p:sp>
      <p:grpSp>
        <p:nvGrpSpPr>
          <p:cNvPr id="11" name="Group 10">
            <a:extLst>
              <a:ext uri="{FF2B5EF4-FFF2-40B4-BE49-F238E27FC236}">
                <a16:creationId xmlns:a16="http://schemas.microsoft.com/office/drawing/2014/main" id="{7304BE97-F5C2-CA40-85E6-ABF381AA815C}"/>
              </a:ext>
            </a:extLst>
          </p:cNvPr>
          <p:cNvGrpSpPr/>
          <p:nvPr/>
        </p:nvGrpSpPr>
        <p:grpSpPr>
          <a:xfrm>
            <a:off x="539552" y="5013176"/>
            <a:ext cx="8064448" cy="914400"/>
            <a:chOff x="539552" y="5013176"/>
            <a:chExt cx="8064448" cy="914400"/>
          </a:xfrm>
          <a:solidFill>
            <a:srgbClr val="8D358B"/>
          </a:solidFill>
        </p:grpSpPr>
        <p:sp>
          <p:nvSpPr>
            <p:cNvPr id="2" name="Rectangle 1">
              <a:extLst>
                <a:ext uri="{FF2B5EF4-FFF2-40B4-BE49-F238E27FC236}">
                  <a16:creationId xmlns:a16="http://schemas.microsoft.com/office/drawing/2014/main" id="{8B8D7563-7200-A74E-8B97-66612359B572}"/>
                </a:ext>
              </a:extLst>
            </p:cNvPr>
            <p:cNvSpPr/>
            <p:nvPr/>
          </p:nvSpPr>
          <p:spPr>
            <a:xfrm>
              <a:off x="539552" y="5013176"/>
              <a:ext cx="8064448"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0" name="Rectangle 9">
              <a:extLst>
                <a:ext uri="{FF2B5EF4-FFF2-40B4-BE49-F238E27FC236}">
                  <a16:creationId xmlns:a16="http://schemas.microsoft.com/office/drawing/2014/main" id="{91EDF83B-5B0A-47AC-AA93-EEBC01E9265F}"/>
                </a:ext>
              </a:extLst>
            </p:cNvPr>
            <p:cNvSpPr/>
            <p:nvPr/>
          </p:nvSpPr>
          <p:spPr>
            <a:xfrm>
              <a:off x="1453772" y="5245500"/>
              <a:ext cx="6236008" cy="369332"/>
            </a:xfrm>
            <a:prstGeom prst="rect">
              <a:avLst/>
            </a:prstGeom>
            <a:grpFill/>
          </p:spPr>
          <p:txBody>
            <a:bodyPr wrap="squar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What is the most important thing you have learnt today?</a:t>
              </a:r>
            </a:p>
          </p:txBody>
        </p:sp>
      </p:grpSp>
    </p:spTree>
    <p:extLst>
      <p:ext uri="{BB962C8B-B14F-4D97-AF65-F5344CB8AC3E}">
        <p14:creationId xmlns:p14="http://schemas.microsoft.com/office/powerpoint/2010/main" val="316257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77"/>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77"/>
                <a:ea typeface="+mj-ea"/>
                <a:cs typeface="+mj-cs"/>
              </a:rPr>
              <a:t>Aim</a:t>
            </a:r>
          </a:p>
        </p:txBody>
      </p:sp>
      <p:sp>
        <p:nvSpPr>
          <p:cNvPr id="16" name="Content Placeholder 15"/>
          <p:cNvSpPr>
            <a:spLocks noGrp="1"/>
          </p:cNvSpPr>
          <p:nvPr>
            <p:ph idx="1"/>
          </p:nvPr>
        </p:nvSpPr>
        <p:spPr/>
        <p:txBody>
          <a:bodyPr>
            <a:normAutofit/>
          </a:bodyPr>
          <a:lstStyle/>
          <a:p>
            <a:r>
              <a:rPr lang="en-GB" dirty="0"/>
              <a:t>I can discuss the terms democracy and human rights in relation to local government.</a:t>
            </a:r>
          </a:p>
        </p:txBody>
      </p:sp>
      <p:sp>
        <p:nvSpPr>
          <p:cNvPr id="20" name="Content Placeholder 15"/>
          <p:cNvSpPr txBox="1">
            <a:spLocks/>
          </p:cNvSpPr>
          <p:nvPr/>
        </p:nvSpPr>
        <p:spPr>
          <a:xfrm>
            <a:off x="628650" y="3466803"/>
            <a:ext cx="7886700" cy="205043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talk about what local government 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talk about what local government does.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explain how local government works.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think about how local government affects me and how I could become involved in it</a:t>
            </a:r>
            <a:r>
              <a:rPr kumimoji="0" lang="en-GB" sz="1800" b="0" i="0" u="none" strike="noStrike" kern="1200" cap="none" spc="0" normalizeH="0" baseline="0" noProof="0" dirty="0">
                <a:ln>
                  <a:noFill/>
                </a:ln>
                <a:solidFill>
                  <a:srgbClr val="1C1C1C"/>
                </a:solidFill>
                <a:effectLst/>
                <a:uLnTx/>
                <a:uFillTx/>
                <a:latin typeface="Twinkl" pitchFamily="2" charset="77"/>
                <a:cs typeface="+mn-cs"/>
              </a:rPr>
              <a:t>.</a:t>
            </a:r>
            <a:endParaRPr kumimoji="0" lang="en-GB" sz="1800" b="0" i="0" u="none" strike="noStrike" kern="1200" cap="none" spc="0" normalizeH="0" baseline="0" noProof="0" dirty="0">
              <a:ln>
                <a:noFill/>
              </a:ln>
              <a:solidFill>
                <a:srgbClr val="1C1C1C"/>
              </a:solidFill>
              <a:effectLst/>
              <a:uLnTx/>
              <a:uFillTx/>
              <a:latin typeface="Twinkl" pitchFamily="50" charset="0"/>
              <a:cs typeface="+mn-cs"/>
            </a:endParaRPr>
          </a:p>
        </p:txBody>
      </p:sp>
    </p:spTree>
    <p:extLst>
      <p:ext uri="{BB962C8B-B14F-4D97-AF65-F5344CB8AC3E}">
        <p14:creationId xmlns:p14="http://schemas.microsoft.com/office/powerpoint/2010/main" val="565924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7AC4-D714-4467-B235-C6D6D0C32278}"/>
              </a:ext>
            </a:extLst>
          </p:cNvPr>
          <p:cNvSpPr>
            <a:spLocks noGrp="1"/>
          </p:cNvSpPr>
          <p:nvPr>
            <p:ph type="title"/>
          </p:nvPr>
        </p:nvSpPr>
        <p:spPr/>
        <p:txBody>
          <a:bodyPr/>
          <a:lstStyle/>
          <a:p>
            <a:r>
              <a:rPr lang="en-GB"/>
              <a:t>Prayer </a:t>
            </a:r>
          </a:p>
        </p:txBody>
      </p:sp>
    </p:spTree>
    <p:extLst>
      <p:ext uri="{BB962C8B-B14F-4D97-AF65-F5344CB8AC3E}">
        <p14:creationId xmlns:p14="http://schemas.microsoft.com/office/powerpoint/2010/main" val="2829870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10">
            <a:extLst>
              <a:ext uri="{FF2B5EF4-FFF2-40B4-BE49-F238E27FC236}">
                <a16:creationId xmlns:a16="http://schemas.microsoft.com/office/drawing/2014/main" id="{D822CEA7-AA35-48F1-89C3-3587B8A3D5EC}"/>
              </a:ext>
            </a:extLst>
          </p:cNvPr>
          <p:cNvSpPr/>
          <p:nvPr/>
        </p:nvSpPr>
        <p:spPr>
          <a:xfrm>
            <a:off x="3324757" y="2060848"/>
            <a:ext cx="2258046" cy="792088"/>
          </a:xfrm>
          <a:prstGeom prst="wedgeRectCallout">
            <a:avLst>
              <a:gd name="adj1" fmla="val 65894"/>
              <a:gd name="adj2" fmla="val -42360"/>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Rectangle 9">
            <a:extLst>
              <a:ext uri="{FF2B5EF4-FFF2-40B4-BE49-F238E27FC236}">
                <a16:creationId xmlns:a16="http://schemas.microsoft.com/office/drawing/2014/main" id="{F786EF12-A577-4EE5-BE05-004090F070A1}"/>
              </a:ext>
            </a:extLst>
          </p:cNvPr>
          <p:cNvSpPr/>
          <p:nvPr/>
        </p:nvSpPr>
        <p:spPr>
          <a:xfrm>
            <a:off x="3324757" y="1196584"/>
            <a:ext cx="2258046" cy="792088"/>
          </a:xfrm>
          <a:prstGeom prst="wedgeRectCallout">
            <a:avLst>
              <a:gd name="adj1" fmla="val -65040"/>
              <a:gd name="adj2" fmla="val -24081"/>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Rectangle 3">
            <a:extLst>
              <a:ext uri="{FF2B5EF4-FFF2-40B4-BE49-F238E27FC236}">
                <a16:creationId xmlns:a16="http://schemas.microsoft.com/office/drawing/2014/main" id="{6485ED31-44E2-46E6-874E-AA814E07637A}"/>
              </a:ext>
            </a:extLst>
          </p:cNvPr>
          <p:cNvSpPr/>
          <p:nvPr/>
        </p:nvSpPr>
        <p:spPr>
          <a:xfrm>
            <a:off x="3324757" y="1268592"/>
            <a:ext cx="2258046" cy="646331"/>
          </a:xfrm>
          <a:prstGeom prst="rect">
            <a:avLst/>
          </a:prstGeom>
        </p:spPr>
        <p:txBody>
          <a:bodyPr wrap="square">
            <a:spAutoFit/>
          </a:bodyPr>
          <a:lstStyle/>
          <a:p>
            <a:pPr algn="ctr"/>
            <a:r>
              <a:rPr lang="en-GB" dirty="0">
                <a:solidFill>
                  <a:schemeClr val="bg1"/>
                </a:solidFill>
              </a:rPr>
              <a:t>How does the law help us? </a:t>
            </a:r>
          </a:p>
        </p:txBody>
      </p:sp>
      <p:sp>
        <p:nvSpPr>
          <p:cNvPr id="5" name="Rectangle 4">
            <a:extLst>
              <a:ext uri="{FF2B5EF4-FFF2-40B4-BE49-F238E27FC236}">
                <a16:creationId xmlns:a16="http://schemas.microsoft.com/office/drawing/2014/main" id="{0C89410E-9C8E-4BCE-9D91-C5889D9BD5C6}"/>
              </a:ext>
            </a:extLst>
          </p:cNvPr>
          <p:cNvSpPr/>
          <p:nvPr/>
        </p:nvSpPr>
        <p:spPr>
          <a:xfrm>
            <a:off x="3324758" y="2133192"/>
            <a:ext cx="2258046" cy="646331"/>
          </a:xfrm>
          <a:prstGeom prst="rect">
            <a:avLst/>
          </a:prstGeom>
        </p:spPr>
        <p:txBody>
          <a:bodyPr wrap="square">
            <a:spAutoFit/>
          </a:bodyPr>
          <a:lstStyle/>
          <a:p>
            <a:pPr algn="ctr"/>
            <a:r>
              <a:rPr lang="en-GB" dirty="0">
                <a:solidFill>
                  <a:schemeClr val="bg1"/>
                </a:solidFill>
              </a:rPr>
              <a:t>What could happen if laws are broken?</a:t>
            </a:r>
          </a:p>
        </p:txBody>
      </p:sp>
      <p:pic>
        <p:nvPicPr>
          <p:cNvPr id="7" name="Picture 6">
            <a:extLst>
              <a:ext uri="{FF2B5EF4-FFF2-40B4-BE49-F238E27FC236}">
                <a16:creationId xmlns:a16="http://schemas.microsoft.com/office/drawing/2014/main" id="{77C78B7E-2135-404D-8DC2-AF32D942C1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1752" y="900100"/>
            <a:ext cx="1792616" cy="5273824"/>
          </a:xfrm>
          <a:prstGeom prst="rect">
            <a:avLst/>
          </a:prstGeom>
        </p:spPr>
      </p:pic>
      <p:pic>
        <p:nvPicPr>
          <p:cNvPr id="9" name="Picture 8">
            <a:extLst>
              <a:ext uri="{FF2B5EF4-FFF2-40B4-BE49-F238E27FC236}">
                <a16:creationId xmlns:a16="http://schemas.microsoft.com/office/drawing/2014/main" id="{7A4D760D-138C-4E75-9272-125ADC136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843950"/>
            <a:ext cx="2160240" cy="5329974"/>
          </a:xfrm>
          <a:prstGeom prst="rect">
            <a:avLst/>
          </a:prstGeom>
        </p:spPr>
      </p:pic>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The Law</a:t>
            </a:r>
          </a:p>
        </p:txBody>
      </p:sp>
      <p:sp>
        <p:nvSpPr>
          <p:cNvPr id="4" name="Rectangle 3">
            <a:extLst>
              <a:ext uri="{FF2B5EF4-FFF2-40B4-BE49-F238E27FC236}">
                <a16:creationId xmlns:a16="http://schemas.microsoft.com/office/drawing/2014/main" id="{481A9145-14CD-4E0B-A1E6-A7608BE4EB5A}"/>
              </a:ext>
            </a:extLst>
          </p:cNvPr>
          <p:cNvSpPr/>
          <p:nvPr/>
        </p:nvSpPr>
        <p:spPr>
          <a:xfrm>
            <a:off x="3917840" y="3206416"/>
            <a:ext cx="4571970" cy="646331"/>
          </a:xfrm>
          <a:prstGeom prst="rect">
            <a:avLst/>
          </a:prstGeom>
        </p:spPr>
        <p:txBody>
          <a:bodyPr wrap="square">
            <a:spAutoFit/>
          </a:bodyPr>
          <a:lstStyle/>
          <a:p>
            <a:r>
              <a:rPr lang="en-GB" dirty="0"/>
              <a:t>With a partner, write down everything you already know about the law in our nation. </a:t>
            </a:r>
          </a:p>
        </p:txBody>
      </p:sp>
      <p:sp>
        <p:nvSpPr>
          <p:cNvPr id="5" name="Rectangle 4">
            <a:extLst>
              <a:ext uri="{FF2B5EF4-FFF2-40B4-BE49-F238E27FC236}">
                <a16:creationId xmlns:a16="http://schemas.microsoft.com/office/drawing/2014/main" id="{7575245E-37DE-4C54-B4CF-2456A86433EB}"/>
              </a:ext>
            </a:extLst>
          </p:cNvPr>
          <p:cNvSpPr/>
          <p:nvPr/>
        </p:nvSpPr>
        <p:spPr>
          <a:xfrm>
            <a:off x="3923928" y="3923764"/>
            <a:ext cx="4285147" cy="369332"/>
          </a:xfrm>
          <a:prstGeom prst="rect">
            <a:avLst/>
          </a:prstGeom>
        </p:spPr>
        <p:txBody>
          <a:bodyPr wrap="none">
            <a:spAutoFit/>
          </a:bodyPr>
          <a:lstStyle/>
          <a:p>
            <a:r>
              <a:rPr lang="en-GB" dirty="0"/>
              <a:t>Now, share all you know with the class.</a:t>
            </a:r>
          </a:p>
        </p:txBody>
      </p:sp>
      <p:sp>
        <p:nvSpPr>
          <p:cNvPr id="6" name="Thought Bubble: Cloud 5">
            <a:extLst>
              <a:ext uri="{FF2B5EF4-FFF2-40B4-BE49-F238E27FC236}">
                <a16:creationId xmlns:a16="http://schemas.microsoft.com/office/drawing/2014/main" id="{EF001410-6860-4874-8D02-6642D00FFC0C}"/>
              </a:ext>
            </a:extLst>
          </p:cNvPr>
          <p:cNvSpPr/>
          <p:nvPr/>
        </p:nvSpPr>
        <p:spPr>
          <a:xfrm>
            <a:off x="3923928" y="1412776"/>
            <a:ext cx="3456384" cy="1800200"/>
          </a:xfrm>
          <a:prstGeom prst="cloudCallout">
            <a:avLst>
              <a:gd name="adj1" fmla="val -81243"/>
              <a:gd name="adj2" fmla="val 30715"/>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do you already know about the law in </a:t>
            </a:r>
            <a:br>
              <a:rPr lang="en-GB" dirty="0"/>
            </a:br>
            <a:r>
              <a:rPr lang="en-GB" dirty="0"/>
              <a:t>our nation?</a:t>
            </a:r>
          </a:p>
        </p:txBody>
      </p:sp>
      <p:pic>
        <p:nvPicPr>
          <p:cNvPr id="9" name="Picture 8">
            <a:extLst>
              <a:ext uri="{FF2B5EF4-FFF2-40B4-BE49-F238E27FC236}">
                <a16:creationId xmlns:a16="http://schemas.microsoft.com/office/drawing/2014/main" id="{652998B4-80C2-4367-9A0F-3655D2D51D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479628"/>
            <a:ext cx="3600400" cy="4901700"/>
          </a:xfrm>
          <a:prstGeom prst="rect">
            <a:avLst/>
          </a:prstGeom>
        </p:spPr>
      </p:pic>
      <p:pic>
        <p:nvPicPr>
          <p:cNvPr id="7" name="Pairs">
            <a:extLst>
              <a:ext uri="{FF2B5EF4-FFF2-40B4-BE49-F238E27FC236}">
                <a16:creationId xmlns:a16="http://schemas.microsoft.com/office/drawing/2014/main" id="{9644D8E2-A8A8-4610-8B97-B0A9E3D5F7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AB3BC0-D3B6-41CA-97F8-8CCA8E820C02}"/>
              </a:ext>
            </a:extLst>
          </p:cNvPr>
          <p:cNvSpPr/>
          <p:nvPr/>
        </p:nvSpPr>
        <p:spPr>
          <a:xfrm>
            <a:off x="647564" y="2693007"/>
            <a:ext cx="4896544" cy="1081488"/>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b="1" dirty="0"/>
              <a:t>How the Law Helps Us</a:t>
            </a:r>
          </a:p>
        </p:txBody>
      </p:sp>
      <p:sp>
        <p:nvSpPr>
          <p:cNvPr id="5" name="Rectangle 4">
            <a:extLst>
              <a:ext uri="{FF2B5EF4-FFF2-40B4-BE49-F238E27FC236}">
                <a16:creationId xmlns:a16="http://schemas.microsoft.com/office/drawing/2014/main" id="{9AE268FC-29C4-4AD4-BB3E-91947F502FE6}"/>
              </a:ext>
            </a:extLst>
          </p:cNvPr>
          <p:cNvSpPr/>
          <p:nvPr/>
        </p:nvSpPr>
        <p:spPr>
          <a:xfrm>
            <a:off x="719572" y="2772086"/>
            <a:ext cx="4068143" cy="923330"/>
          </a:xfrm>
          <a:prstGeom prst="rect">
            <a:avLst/>
          </a:prstGeom>
        </p:spPr>
        <p:txBody>
          <a:bodyPr wrap="square">
            <a:spAutoFit/>
          </a:bodyPr>
          <a:lstStyle/>
          <a:p>
            <a:r>
              <a:rPr lang="en-GB" dirty="0">
                <a:solidFill>
                  <a:schemeClr val="bg1"/>
                </a:solidFill>
              </a:rPr>
              <a:t>They are made to protect all British people, helping to keep them safe, happy and well.</a:t>
            </a:r>
          </a:p>
        </p:txBody>
      </p:sp>
      <p:sp>
        <p:nvSpPr>
          <p:cNvPr id="6" name="Rectangle 5">
            <a:extLst>
              <a:ext uri="{FF2B5EF4-FFF2-40B4-BE49-F238E27FC236}">
                <a16:creationId xmlns:a16="http://schemas.microsoft.com/office/drawing/2014/main" id="{E016F007-3814-4E62-93A5-41E214E668C7}"/>
              </a:ext>
            </a:extLst>
          </p:cNvPr>
          <p:cNvSpPr/>
          <p:nvPr/>
        </p:nvSpPr>
        <p:spPr>
          <a:xfrm>
            <a:off x="719572" y="3861048"/>
            <a:ext cx="7632848" cy="2308324"/>
          </a:xfrm>
          <a:prstGeom prst="rect">
            <a:avLst/>
          </a:prstGeom>
        </p:spPr>
        <p:txBody>
          <a:bodyPr wrap="square">
            <a:spAutoFit/>
          </a:bodyPr>
          <a:lstStyle/>
          <a:p>
            <a:r>
              <a:rPr lang="en-GB" dirty="0"/>
              <a:t>British laws are made in parliament at Westminster. Some British laws are also discussed in the Welsh Assembly, Scottish parliament and the Northern Ireland Assembly. Some laws apply in the whole of the United Kingdom, while others only in one, two or three of the countries. Although people who live in the Channel Islands are British citizens and the British parliament has the power to make laws for the Channel Islands, Acts of Parliament do not automatically extend to them as for the most part, they make their own laws.</a:t>
            </a:r>
          </a:p>
        </p:txBody>
      </p:sp>
      <p:grpSp>
        <p:nvGrpSpPr>
          <p:cNvPr id="10" name="Group 9">
            <a:extLst>
              <a:ext uri="{FF2B5EF4-FFF2-40B4-BE49-F238E27FC236}">
                <a16:creationId xmlns:a16="http://schemas.microsoft.com/office/drawing/2014/main" id="{0FE3E3D5-2ADE-E940-92C1-87A23DA85196}"/>
              </a:ext>
            </a:extLst>
          </p:cNvPr>
          <p:cNvGrpSpPr/>
          <p:nvPr/>
        </p:nvGrpSpPr>
        <p:grpSpPr>
          <a:xfrm>
            <a:off x="642799" y="4551697"/>
            <a:ext cx="7848872" cy="1081488"/>
            <a:chOff x="647564" y="5142647"/>
            <a:chExt cx="7848872" cy="1081488"/>
          </a:xfrm>
        </p:grpSpPr>
        <p:sp>
          <p:nvSpPr>
            <p:cNvPr id="11" name="Rectangle 10">
              <a:extLst>
                <a:ext uri="{FF2B5EF4-FFF2-40B4-BE49-F238E27FC236}">
                  <a16:creationId xmlns:a16="http://schemas.microsoft.com/office/drawing/2014/main" id="{ED172A27-B780-4AA9-A599-F73ED9C9B6DF}"/>
                </a:ext>
              </a:extLst>
            </p:cNvPr>
            <p:cNvSpPr/>
            <p:nvPr/>
          </p:nvSpPr>
          <p:spPr>
            <a:xfrm>
              <a:off x="647564" y="5142647"/>
              <a:ext cx="7848872" cy="1081488"/>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585ED41-253E-48AA-A870-4B625D295321}"/>
                </a:ext>
              </a:extLst>
            </p:cNvPr>
            <p:cNvSpPr/>
            <p:nvPr/>
          </p:nvSpPr>
          <p:spPr>
            <a:xfrm>
              <a:off x="719572" y="5228797"/>
              <a:ext cx="7632848" cy="923330"/>
            </a:xfrm>
            <a:prstGeom prst="rect">
              <a:avLst/>
            </a:prstGeom>
          </p:spPr>
          <p:txBody>
            <a:bodyPr wrap="square">
              <a:spAutoFit/>
            </a:bodyPr>
            <a:lstStyle/>
            <a:p>
              <a:r>
                <a:rPr lang="en-GB" dirty="0">
                  <a:solidFill>
                    <a:schemeClr val="bg1"/>
                  </a:solidFill>
                </a:rPr>
                <a:t>Most of the laws in Britain are enforced by police officers in the different regions of the United Kingdom.  Police officers are helped to enforce the laws by other groups, such as the National Crime Agency. </a:t>
              </a:r>
            </a:p>
          </p:txBody>
        </p:sp>
      </p:grpSp>
      <p:pic>
        <p:nvPicPr>
          <p:cNvPr id="12" name="Picture 11">
            <a:extLst>
              <a:ext uri="{FF2B5EF4-FFF2-40B4-BE49-F238E27FC236}">
                <a16:creationId xmlns:a16="http://schemas.microsoft.com/office/drawing/2014/main" id="{028E9472-E38C-47E1-8C92-FC9C3AAB04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8" y="1554471"/>
            <a:ext cx="3780418" cy="2220024"/>
          </a:xfrm>
          <a:prstGeom prst="rect">
            <a:avLst/>
          </a:prstGeom>
        </p:spPr>
      </p:pic>
      <p:sp>
        <p:nvSpPr>
          <p:cNvPr id="9" name="Rectangle 8">
            <a:extLst>
              <a:ext uri="{FF2B5EF4-FFF2-40B4-BE49-F238E27FC236}">
                <a16:creationId xmlns:a16="http://schemas.microsoft.com/office/drawing/2014/main" id="{834E85F5-A06A-A746-B804-932A8F5B1EB0}"/>
              </a:ext>
            </a:extLst>
          </p:cNvPr>
          <p:cNvSpPr/>
          <p:nvPr/>
        </p:nvSpPr>
        <p:spPr>
          <a:xfrm>
            <a:off x="648072" y="1552280"/>
            <a:ext cx="4572000" cy="369332"/>
          </a:xfrm>
          <a:prstGeom prst="rect">
            <a:avLst/>
          </a:prstGeom>
        </p:spPr>
        <p:txBody>
          <a:bodyPr>
            <a:spAutoFit/>
          </a:bodyPr>
          <a:lstStyle/>
          <a:p>
            <a:r>
              <a:rPr lang="en-GB" dirty="0">
                <a:solidFill>
                  <a:srgbClr val="000000"/>
                </a:solidFill>
              </a:rPr>
              <a:t>In our nation, there are many laws.</a:t>
            </a:r>
            <a:endParaRPr lang="en-GB" dirty="0"/>
          </a:p>
        </p:txBody>
      </p:sp>
      <p:sp>
        <p:nvSpPr>
          <p:cNvPr id="13" name="Rectangle 12">
            <a:extLst>
              <a:ext uri="{FF2B5EF4-FFF2-40B4-BE49-F238E27FC236}">
                <a16:creationId xmlns:a16="http://schemas.microsoft.com/office/drawing/2014/main" id="{EA8FB9A1-E8C7-C743-9926-F072AC739128}"/>
              </a:ext>
            </a:extLst>
          </p:cNvPr>
          <p:cNvSpPr/>
          <p:nvPr/>
        </p:nvSpPr>
        <p:spPr>
          <a:xfrm>
            <a:off x="647564" y="1984144"/>
            <a:ext cx="4572000" cy="646331"/>
          </a:xfrm>
          <a:prstGeom prst="rect">
            <a:avLst/>
          </a:prstGeom>
        </p:spPr>
        <p:txBody>
          <a:bodyPr wrap="square">
            <a:spAutoFit/>
          </a:bodyPr>
          <a:lstStyle/>
          <a:p>
            <a:r>
              <a:rPr lang="en-GB" dirty="0">
                <a:solidFill>
                  <a:srgbClr val="000000"/>
                </a:solidFill>
              </a:rPr>
              <a:t>Laws are rules which we have to keep when working and living here.</a:t>
            </a:r>
            <a:endParaRPr lang="en-GB" dirty="0"/>
          </a:p>
        </p:txBody>
      </p:sp>
      <p:pic>
        <p:nvPicPr>
          <p:cNvPr id="14" name="Group Work">
            <a:extLst>
              <a:ext uri="{FF2B5EF4-FFF2-40B4-BE49-F238E27FC236}">
                <a16:creationId xmlns:a16="http://schemas.microsoft.com/office/drawing/2014/main" id="{F368347E-4013-AD45-9330-F2293ED159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9"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P spid="6" grpId="1"/>
      <p:bldP spid="9" grpId="0"/>
      <p:bldP spid="13" grpId="0"/>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pptx" id="{AABCFB55-C324-42AC-8778-741F28524B9F}" vid="{7FE5CC31-EF2E-44D6-92CE-EA32A4ADA7CE}"/>
    </a:ext>
  </a:extLst>
</a:theme>
</file>

<file path=ppt/theme/theme2.xml><?xml version="1.0" encoding="utf-8"?>
<a:theme xmlns:a="http://schemas.openxmlformats.org/drawingml/2006/main" name="1_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pptx" id="{AABCFB55-C324-42AC-8778-741F28524B9F}" vid="{7FE5CC31-EF2E-44D6-92CE-EA32A4ADA7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334</TotalTime>
  <Words>2034</Words>
  <Application>Microsoft Office PowerPoint</Application>
  <PresentationFormat>On-screen Show (4:3)</PresentationFormat>
  <Paragraphs>181</Paragraphs>
  <Slides>43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Roboto</vt:lpstr>
      <vt:lpstr>Arial</vt:lpstr>
      <vt:lpstr>Times New Roman</vt:lpstr>
      <vt:lpstr>Tuffy-TTF</vt:lpstr>
      <vt:lpstr>Twinkl</vt:lpstr>
      <vt:lpstr>Sassoon Infant Rg</vt:lpstr>
      <vt:lpstr>Office Theme</vt:lpstr>
      <vt:lpstr>1_Office Theme</vt:lpstr>
      <vt:lpstr>PowerPoint Presentation</vt:lpstr>
      <vt:lpstr>PowerPoint Presentation</vt:lpstr>
      <vt:lpstr>PowerPoint Presentation</vt:lpstr>
      <vt:lpstr>The Big Questions</vt:lpstr>
      <vt:lpstr>PowerPoint Presentation</vt:lpstr>
      <vt:lpstr>Reconnecting</vt:lpstr>
      <vt:lpstr>The Law</vt:lpstr>
      <vt:lpstr>Exploring</vt:lpstr>
      <vt:lpstr>How the Law Helps Us</vt:lpstr>
      <vt:lpstr>How the Law Helps Us</vt:lpstr>
      <vt:lpstr>How the Law Helps Us</vt:lpstr>
      <vt:lpstr>How the Law Helps Us</vt:lpstr>
      <vt:lpstr>Consequences of Breaking the Law</vt:lpstr>
      <vt:lpstr>Consequences of Breaking the Law</vt:lpstr>
      <vt:lpstr>Consolidating</vt:lpstr>
      <vt:lpstr>A Beginner’s Guide to  British Law</vt:lpstr>
      <vt:lpstr>Reflecting</vt:lpstr>
      <vt:lpstr>Imagining a Lawless  Society</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Democracy and Human Rights </vt:lpstr>
      <vt:lpstr>Exploring</vt:lpstr>
      <vt:lpstr>Local Government</vt:lpstr>
      <vt:lpstr>Local Government</vt:lpstr>
      <vt:lpstr>Local Government</vt:lpstr>
      <vt:lpstr>Challenging Discrimination</vt:lpstr>
      <vt:lpstr>Challenging Discrimination</vt:lpstr>
      <vt:lpstr>Challenging Discrimination</vt:lpstr>
      <vt:lpstr>Challenging Discrimination</vt:lpstr>
      <vt:lpstr>Consolidating</vt:lpstr>
      <vt:lpstr>Working Together</vt:lpstr>
      <vt:lpstr>Reflecting</vt:lpstr>
      <vt:lpstr>Local Government and Me</vt:lpstr>
      <vt:lpstr>The Big Questions</vt:lpstr>
      <vt:lpstr>PowerPoint Presentation</vt:lpstr>
      <vt:lpstr>PowerPoint Presentation</vt:lpstr>
      <vt:lpstr>Prayer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Webb</dc:creator>
  <cp:lastModifiedBy>Hannah Cuddy</cp:lastModifiedBy>
  <cp:revision>30</cp:revision>
  <dcterms:created xsi:type="dcterms:W3CDTF">2018-04-16T11:48:41Z</dcterms:created>
  <dcterms:modified xsi:type="dcterms:W3CDTF">2022-11-29T18:20:22Z</dcterms:modified>
</cp:coreProperties>
</file>