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21" r:id="rId2"/>
  </p:sldMasterIdLst>
  <p:notesMasterIdLst>
    <p:notesMasterId r:id="rId62"/>
  </p:notesMasterIdLst>
  <p:handoutMasterIdLst>
    <p:handoutMasterId r:id="rId63"/>
  </p:handoutMasterIdLst>
  <p:sldIdLst>
    <p:sldId id="305" r:id="rId3"/>
    <p:sldId id="258" r:id="rId4"/>
    <p:sldId id="263" r:id="rId5"/>
    <p:sldId id="264" r:id="rId6"/>
    <p:sldId id="294" r:id="rId7"/>
    <p:sldId id="289" r:id="rId8"/>
    <p:sldId id="295" r:id="rId9"/>
    <p:sldId id="312" r:id="rId10"/>
    <p:sldId id="290" r:id="rId11"/>
    <p:sldId id="296" r:id="rId12"/>
    <p:sldId id="307" r:id="rId13"/>
    <p:sldId id="324" r:id="rId14"/>
    <p:sldId id="308" r:id="rId15"/>
    <p:sldId id="314" r:id="rId16"/>
    <p:sldId id="315" r:id="rId17"/>
    <p:sldId id="316" r:id="rId18"/>
    <p:sldId id="317" r:id="rId19"/>
    <p:sldId id="318" r:id="rId20"/>
    <p:sldId id="319" r:id="rId21"/>
    <p:sldId id="325" r:id="rId22"/>
    <p:sldId id="321" r:id="rId23"/>
    <p:sldId id="322" r:id="rId24"/>
    <p:sldId id="320" r:id="rId25"/>
    <p:sldId id="323" r:id="rId26"/>
    <p:sldId id="309" r:id="rId27"/>
    <p:sldId id="310" r:id="rId28"/>
    <p:sldId id="291" r:id="rId29"/>
    <p:sldId id="297" r:id="rId30"/>
    <p:sldId id="292" r:id="rId31"/>
    <p:sldId id="298" r:id="rId32"/>
    <p:sldId id="293" r:id="rId33"/>
    <p:sldId id="326" r:id="rId34"/>
    <p:sldId id="327"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11" r:id="rId48"/>
    <p:sldId id="346" r:id="rId49"/>
    <p:sldId id="347" r:id="rId50"/>
    <p:sldId id="348" r:id="rId51"/>
    <p:sldId id="349" r:id="rId52"/>
    <p:sldId id="350" r:id="rId53"/>
    <p:sldId id="351" r:id="rId54"/>
    <p:sldId id="352" r:id="rId55"/>
    <p:sldId id="313" r:id="rId56"/>
    <p:sldId id="265" r:id="rId57"/>
    <p:sldId id="328" r:id="rId58"/>
    <p:sldId id="332" r:id="rId59"/>
    <p:sldId id="333" r:id="rId60"/>
    <p:sldId id="284" r:id="rId61"/>
  </p:sldIdLst>
  <p:sldSz cx="9144000" cy="6858000" type="screen4x3"/>
  <p:notesSz cx="6858000" cy="9144000"/>
  <p:embeddedFontLst>
    <p:embeddedFont>
      <p:font typeface="Comic Sans MS" panose="030F0702030302020204" pitchFamily="66" charset="0"/>
      <p:regular r:id="rId64"/>
      <p:bold r:id="rId65"/>
      <p:italic r:id="rId66"/>
      <p:boldItalic r:id="rId67"/>
    </p:embeddedFont>
    <p:embeddedFont>
      <p:font typeface="Roboto" panose="020B0604020202020204" charset="0"/>
      <p:regular r:id="rId68"/>
      <p:bold r:id="rId69"/>
      <p:italic r:id="rId70"/>
      <p:boldItalic r:id="rId71"/>
    </p:embeddedFont>
    <p:embeddedFont>
      <p:font typeface="Sassoon Infant Rg" panose="02000503030000020003" charset="0"/>
      <p:regular r:id="rId72"/>
      <p:bold r:id="rId73"/>
    </p:embeddedFont>
    <p:embeddedFont>
      <p:font typeface="Tuffy-TTF" panose="020B0603060100000000" charset="0"/>
      <p:regular r:id="rId74"/>
      <p:bold r:id="rId75"/>
      <p:italic r:id="rId76"/>
      <p:boldItalic r:id="rId77"/>
    </p:embeddedFont>
    <p:embeddedFont>
      <p:font typeface="Twinkl" panose="020B0604020202020204" charset="0"/>
      <p:regular r:id="rId78"/>
      <p:bold r:id="rId79"/>
    </p:embeddedFont>
    <p:embeddedFont>
      <p:font typeface="Twinkl SemiBold" charset="0"/>
      <p:regular r:id="rId80"/>
      <p:bold r:id="rId81"/>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gL+SBKEJ4eSv38rEr6VV9g1IiYUg==" r:id="rId82"/>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Powell"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63" autoAdjust="0"/>
    <p:restoredTop sz="94660"/>
  </p:normalViewPr>
  <p:slideViewPr>
    <p:cSldViewPr snapToGrid="0">
      <p:cViewPr varScale="1">
        <p:scale>
          <a:sx n="86" d="100"/>
          <a:sy n="86" d="100"/>
        </p:scale>
        <p:origin x="1085"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customschemas.google.com/relationships/presentationmetadata" Target="meta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257A4A-18F2-4782-9047-EF06E933EA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3" name="Date Placeholder 2">
            <a:extLst>
              <a:ext uri="{FF2B5EF4-FFF2-40B4-BE49-F238E27FC236}">
                <a16:creationId xmlns:a16="http://schemas.microsoft.com/office/drawing/2014/main" id="{FBB76A0E-0276-4487-8901-796A4C31EE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57AB9827-D60E-114A-8EC5-103030D5F04A}" type="datetimeFigureOut">
              <a:rPr lang="en-GB">
                <a:latin typeface="Roboto" panose="02000000000000000000" pitchFamily="2" charset="0"/>
              </a:rPr>
              <a:pPr>
                <a:defRPr/>
              </a:pPr>
              <a:t>24/11/2022</a:t>
            </a:fld>
            <a:endParaRPr lang="en-GB" dirty="0">
              <a:latin typeface="Roboto" panose="02000000000000000000" pitchFamily="2" charset="0"/>
            </a:endParaRPr>
          </a:p>
        </p:txBody>
      </p:sp>
      <p:sp>
        <p:nvSpPr>
          <p:cNvPr id="4" name="Footer Placeholder 3">
            <a:extLst>
              <a:ext uri="{FF2B5EF4-FFF2-40B4-BE49-F238E27FC236}">
                <a16:creationId xmlns:a16="http://schemas.microsoft.com/office/drawing/2014/main" id="{2A7CEAC3-DD49-4C78-9EC2-429F0D40B9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5" name="Slide Number Placeholder 4">
            <a:extLst>
              <a:ext uri="{FF2B5EF4-FFF2-40B4-BE49-F238E27FC236}">
                <a16:creationId xmlns:a16="http://schemas.microsoft.com/office/drawing/2014/main" id="{CBD84D2F-0A0E-42E2-B7F4-8D178B1A9EC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fld id="{4694DBB9-231D-7F4B-AD62-75A058075DBF}" type="slidenum">
              <a:rPr lang="en-GB" altLang="en-US">
                <a:latin typeface="Roboto" panose="02000000000000000000" pitchFamily="2" charset="0"/>
              </a:rPr>
              <a:pPr/>
              <a:t>‹#›</a:t>
            </a:fld>
            <a:endParaRPr lang="en-GB" altLang="en-US" dirty="0">
              <a:latin typeface="Roboto" panose="02000000000000000000"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22E4E0-B20C-4376-A804-314140FAFA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3" name="Date Placeholder 2">
            <a:extLst>
              <a:ext uri="{FF2B5EF4-FFF2-40B4-BE49-F238E27FC236}">
                <a16:creationId xmlns:a16="http://schemas.microsoft.com/office/drawing/2014/main" id="{65233CF8-5D2A-4A30-B6D4-28CA6ACE896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Roboto" panose="02000000000000000000" pitchFamily="2" charset="0"/>
              </a:defRPr>
            </a:lvl1pPr>
          </a:lstStyle>
          <a:p>
            <a:pPr>
              <a:defRPr/>
            </a:pPr>
            <a:fld id="{F7CCEC64-B4BA-B649-8394-E5FAEA514BAF}" type="datetimeFigureOut">
              <a:rPr lang="en-GB" smtClean="0"/>
              <a:pPr>
                <a:defRPr/>
              </a:pPr>
              <a:t>24/11/2022</a:t>
            </a:fld>
            <a:endParaRPr lang="en-GB" dirty="0"/>
          </a:p>
        </p:txBody>
      </p:sp>
      <p:sp>
        <p:nvSpPr>
          <p:cNvPr id="4" name="Slide Image Placeholder 3">
            <a:extLst>
              <a:ext uri="{FF2B5EF4-FFF2-40B4-BE49-F238E27FC236}">
                <a16:creationId xmlns:a16="http://schemas.microsoft.com/office/drawing/2014/main" id="{713D5CBB-1227-492B-862F-EE918AC4459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9191F8ED-008B-4A01-A31C-5126532F0C0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91662D04-104F-4D4C-816D-D471ADF1A8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7" name="Slide Number Placeholder 6">
            <a:extLst>
              <a:ext uri="{FF2B5EF4-FFF2-40B4-BE49-F238E27FC236}">
                <a16:creationId xmlns:a16="http://schemas.microsoft.com/office/drawing/2014/main" id="{2E622394-2A7F-47AE-8DEC-AEC05C77B8E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Roboto" panose="02000000000000000000" pitchFamily="2" charset="0"/>
              </a:defRPr>
            </a:lvl1pPr>
          </a:lstStyle>
          <a:p>
            <a:fld id="{70F4919A-AC43-6044-83EF-4A06A8345D1C}" type="slidenum">
              <a:rPr lang="en-GB" altLang="en-US" smtClean="0"/>
              <a:pPr/>
              <a:t>‹#›</a:t>
            </a:fld>
            <a:endParaRPr lang="en-GB" altLang="en-US" dirty="0"/>
          </a:p>
        </p:txBody>
      </p:sp>
    </p:spTree>
    <p:extLst>
      <p:ext uri="{BB962C8B-B14F-4D97-AF65-F5344CB8AC3E}">
        <p14:creationId xmlns:p14="http://schemas.microsoft.com/office/powerpoint/2010/main" val="206985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5" name="Shape 15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C768AE-B44F-9042-983E-ED9ED30AA97D}"/>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B8AD80C-B2BB-5F4B-B1BC-329C1E8D575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logo&#10;&#10;Description automatically generated">
            <a:extLst>
              <a:ext uri="{FF2B5EF4-FFF2-40B4-BE49-F238E27FC236}">
                <a16:creationId xmlns:a16="http://schemas.microsoft.com/office/drawing/2014/main" id="{D04BE15F-4976-1A42-839B-735B8937572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hlinkClick r:id="rId4"/>
            <a:extLst>
              <a:ext uri="{FF2B5EF4-FFF2-40B4-BE49-F238E27FC236}">
                <a16:creationId xmlns:a16="http://schemas.microsoft.com/office/drawing/2014/main" id="{02D27C4F-754C-F741-9657-F9C6A6A1C60B}"/>
              </a:ext>
            </a:extLst>
          </p:cNvPr>
          <p:cNvSpPr/>
          <p:nvPr userDrawn="1"/>
        </p:nvSpPr>
        <p:spPr>
          <a:xfrm>
            <a:off x="4067944" y="5589240"/>
            <a:ext cx="1152128" cy="60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99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5ED449E-D418-2140-8C18-7FC37620E86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06AFC530-D621-B949-8BEE-A8679329871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FC4B9086-9274-9A41-AE3E-0AFCBBCA49C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877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874CC3D8-CAD2-DB4E-AE98-FBE8FE8EB2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ounded Rectangle 4">
            <a:extLst>
              <a:ext uri="{FF2B5EF4-FFF2-40B4-BE49-F238E27FC236}">
                <a16:creationId xmlns:a16="http://schemas.microsoft.com/office/drawing/2014/main" id="{2C635873-A452-104B-9E72-AA049392CC3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29359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40AE7E5-5BD5-F847-B9D3-7DBACB1FB9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ounded Rectangle 6">
            <a:extLst>
              <a:ext uri="{FF2B5EF4-FFF2-40B4-BE49-F238E27FC236}">
                <a16:creationId xmlns:a16="http://schemas.microsoft.com/office/drawing/2014/main" id="{907B464C-329C-024E-B7FA-F91A59B043D7}"/>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B5E54627-2245-1546-BD23-BAB8ADD13CB2}"/>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9A48D764-F966-C94E-9327-11BF1759BEB9}"/>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9D5C25B8-EF86-D84E-9C32-B61583A93630}"/>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FD3C49D-FF5B-3340-8E79-A7B67F006418}"/>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42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19D0D33D-82C7-A44D-857A-D979E35E5F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3">
            <a:extLst>
              <a:ext uri="{FF2B5EF4-FFF2-40B4-BE49-F238E27FC236}">
                <a16:creationId xmlns:a16="http://schemas.microsoft.com/office/drawing/2014/main" id="{94CC0D6B-7CEC-B34B-9B3C-4269B887C9C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379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A2EB366-456F-674A-BD37-EF165A3FC1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481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F511C6-E09E-4014-82A8-42CCEFB2AAB5}"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BB781-7FC6-433B-91B1-24DEA56A587C}" type="slidenum">
              <a:rPr lang="en-GB" smtClean="0"/>
              <a:t>‹#›</a:t>
            </a:fld>
            <a:endParaRPr lang="en-GB"/>
          </a:p>
        </p:txBody>
      </p:sp>
    </p:spTree>
    <p:extLst>
      <p:ext uri="{BB962C8B-B14F-4D97-AF65-F5344CB8AC3E}">
        <p14:creationId xmlns:p14="http://schemas.microsoft.com/office/powerpoint/2010/main" val="18997397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094DC29-BEE7-8049-851B-9212A4D8652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4"/>
            <a:extLst>
              <a:ext uri="{FF2B5EF4-FFF2-40B4-BE49-F238E27FC236}">
                <a16:creationId xmlns:a16="http://schemas.microsoft.com/office/drawing/2014/main" id="{853EE546-2BBC-1E4F-84C7-951BAC1B1A88}"/>
              </a:ext>
            </a:extLst>
          </p:cNvPr>
          <p:cNvSpPr/>
          <p:nvPr userDrawn="1"/>
        </p:nvSpPr>
        <p:spPr>
          <a:xfrm>
            <a:off x="4139952" y="5445224"/>
            <a:ext cx="936104" cy="75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08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6C59668-C721-8748-BA1C-AFD35556D9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AECB027D-5E46-B64F-830D-28F27E47FF1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48B1783A-CB49-6845-9682-4ED38672E27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83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ED28DDB-BFC1-9B4B-AF4C-AD9B3611D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4">
            <a:extLst>
              <a:ext uri="{FF2B5EF4-FFF2-40B4-BE49-F238E27FC236}">
                <a16:creationId xmlns:a16="http://schemas.microsoft.com/office/drawing/2014/main" id="{D00B2E63-20FB-0149-99F7-21B56CDCBEC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81993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FCA42F83-C919-C147-B8EF-5F80D44C3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6">
            <a:extLst>
              <a:ext uri="{FF2B5EF4-FFF2-40B4-BE49-F238E27FC236}">
                <a16:creationId xmlns:a16="http://schemas.microsoft.com/office/drawing/2014/main" id="{A471A894-5CA0-8245-8C4C-561039C391D8}"/>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2DE259D9-AA70-8043-ADD1-D20B94617BFC}"/>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4A2B81FD-DCD6-B44A-8EF8-3315EF067D32}"/>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4DB91EB8-6F33-5F4E-BC26-05DECB0803B9}"/>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F6DA064E-FBFF-2741-822B-0D5B994DCA9D}"/>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5659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8C57DEA0-DDF4-3248-B814-787FB86CBF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3">
            <a:extLst>
              <a:ext uri="{FF2B5EF4-FFF2-40B4-BE49-F238E27FC236}">
                <a16:creationId xmlns:a16="http://schemas.microsoft.com/office/drawing/2014/main" id="{78B6958E-4B05-1343-88D7-2D278446988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76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EB3848-A70A-A648-AE64-B081BC264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54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F511C6-E09E-4014-82A8-42CCEFB2AAB5}" type="datetimeFigureOut">
              <a:rPr lang="en-GB" smtClean="0"/>
              <a:t>24/11/2022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8BB781-7FC6-433B-91B1-24DEA56A587C}" type="slidenum">
              <a:rPr lang="en-GB" smtClean="0"/>
              <a:t>‹#›</a:t>
            </a:fld>
            <a:endParaRPr lang="en-GB"/>
          </a:p>
        </p:txBody>
      </p:sp>
    </p:spTree>
    <p:extLst>
      <p:ext uri="{BB962C8B-B14F-4D97-AF65-F5344CB8AC3E}">
        <p14:creationId xmlns:p14="http://schemas.microsoft.com/office/powerpoint/2010/main" val="35124179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6B979F-06D4-9146-80E1-679572CD6B67}"/>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96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5.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8583A80-4493-0B4B-87B6-6C0C7DBA817F}"/>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C020387-76C5-364F-8521-0EBF4693AE55}"/>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13" r:id="rId1"/>
    <p:sldLayoutId id="2147483715" r:id="rId2"/>
    <p:sldLayoutId id="2147483716" r:id="rId3"/>
    <p:sldLayoutId id="2147483717" r:id="rId4"/>
    <p:sldLayoutId id="2147483718" r:id="rId5"/>
    <p:sldLayoutId id="2147483719" r:id="rId6"/>
    <p:sldLayoutId id="2147483714" r:id="rId7"/>
    <p:sldLayoutId id="2147483720" r:id="rId8"/>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Roboto" panose="02000000000000000000" pitchFamily="2" charset="0"/>
          <a:cs typeface="Roboto" panose="02000000000000000000"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Roboto" panose="02000000000000000000" pitchFamily="2" charset="0"/>
          <a:cs typeface="Roboto" panose="02000000000000000000"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64B1C57-5B9E-534F-9DC6-FF3EC52F0077}"/>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579C972-E495-E54E-BAD2-768DD83162FD}"/>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942461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slide" Target="slide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48.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2.0/uk/" TargetMode="External"/><Relationship Id="rId3" Type="http://schemas.openxmlformats.org/officeDocument/2006/relationships/image" Target="../media/image16.jpeg"/><Relationship Id="rId7" Type="http://schemas.openxmlformats.org/officeDocument/2006/relationships/hyperlink" Target="https://affecttheverb.com/disabledandhere" TargetMode="Externa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358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D15F65-E484-4F13-BA2C-5561CCFE7B01}"/>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9C42F223-2351-43B0-A5FB-F01C40E1EE3E}"/>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20" name="TextBox 3">
            <a:extLst>
              <a:ext uri="{FF2B5EF4-FFF2-40B4-BE49-F238E27FC236}">
                <a16:creationId xmlns:a16="http://schemas.microsoft.com/office/drawing/2014/main" id="{B614C6A3-067A-E44D-ADCB-125F614DFDBB}"/>
              </a:ext>
            </a:extLst>
          </p:cNvPr>
          <p:cNvSpPr txBox="1">
            <a:spLocks noChangeArrowheads="1"/>
          </p:cNvSpPr>
          <p:nvPr/>
        </p:nvSpPr>
        <p:spPr bwMode="auto">
          <a:xfrm>
            <a:off x="2128602" y="6491288"/>
            <a:ext cx="4886796" cy="17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Roboto" panose="02000000000000000000" pitchFamily="2" charset="0"/>
                <a:ea typeface="Roboto" panose="02000000000000000000" pitchFamily="2" charset="0"/>
                <a:cs typeface="Arial" panose="020B0604020202020204" pitchFamily="34" charset="0"/>
              </a:rPr>
              <a:t>PSHE and Citizenship </a:t>
            </a:r>
            <a:r>
              <a:rPr lang="en-GB" altLang="en-US" sz="800" dirty="0">
                <a:solidFill>
                  <a:srgbClr val="FFFFFF"/>
                </a:solidFill>
                <a:latin typeface="Roboto" panose="02000000000000000000" pitchFamily="2" charset="0"/>
                <a:ea typeface="Roboto" panose="02000000000000000000" pitchFamily="2" charset="0"/>
                <a:cs typeface="Arial" panose="020B0604020202020204" pitchFamily="34" charset="0"/>
              </a:rPr>
              <a:t>| LKS2 | Health and Wellbeing | Growing Up | Relationships and Families | Lesson 5</a:t>
            </a:r>
          </a:p>
        </p:txBody>
      </p:sp>
      <p:pic>
        <p:nvPicPr>
          <p:cNvPr id="9221" name="Picture 4">
            <a:extLst>
              <a:ext uri="{FF2B5EF4-FFF2-40B4-BE49-F238E27FC236}">
                <a16:creationId xmlns:a16="http://schemas.microsoft.com/office/drawing/2014/main" id="{3C258E29-4A6B-714E-B251-A2B588B7DC9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Placeholder 16">
            <a:extLst>
              <a:ext uri="{FF2B5EF4-FFF2-40B4-BE49-F238E27FC236}">
                <a16:creationId xmlns:a16="http://schemas.microsoft.com/office/drawing/2014/main" id="{1081ED70-82E8-F94F-A54A-A7F976976AE4}"/>
              </a:ext>
            </a:extLst>
          </p:cNvPr>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dirty="0">
                <a:solidFill>
                  <a:schemeClr val="bg1"/>
                </a:solidFill>
                <a:latin typeface="Roboto" panose="02000000000000000000" pitchFamily="2" charset="0"/>
                <a:ea typeface="Roboto" panose="02000000000000000000" pitchFamily="2" charset="0"/>
                <a:cs typeface="Arial" panose="020B0604020202020204" pitchFamily="34" charset="0"/>
              </a:rPr>
              <a:t>Health and Wellbeing | Growing Up- Relationships and families </a:t>
            </a:r>
          </a:p>
        </p:txBody>
      </p:sp>
      <p:sp>
        <p:nvSpPr>
          <p:cNvPr id="9223" name="Title 17">
            <a:extLst>
              <a:ext uri="{FF2B5EF4-FFF2-40B4-BE49-F238E27FC236}">
                <a16:creationId xmlns:a16="http://schemas.microsoft.com/office/drawing/2014/main" id="{21E79959-6C02-404F-B32C-CBE2C08AFE66}"/>
              </a:ext>
            </a:extLst>
          </p:cNvPr>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3F58AC8-6C92-B546-8C1D-7498508DDD4F}"/>
              </a:ext>
            </a:extLst>
          </p:cNvPr>
          <p:cNvSpPr>
            <a:spLocks noGrp="1" noChangeArrowheads="1"/>
          </p:cNvSpPr>
          <p:nvPr>
            <p:ph type="title"/>
          </p:nvPr>
        </p:nvSpPr>
        <p:spPr>
          <a:xfrm>
            <a:off x="457200" y="479425"/>
            <a:ext cx="7354888" cy="993775"/>
          </a:xfrm>
        </p:spPr>
        <p:txBody>
          <a:bodyPr/>
          <a:lstStyle/>
          <a:p>
            <a:pPr eaLnBrk="1" hangingPunct="1"/>
            <a:r>
              <a:rPr lang="en-GB" altLang="en-US" sz="3600" dirty="0">
                <a:latin typeface="+mn-lt"/>
              </a:rPr>
              <a:t>Relationships Within Families</a:t>
            </a:r>
          </a:p>
        </p:txBody>
      </p:sp>
      <p:sp>
        <p:nvSpPr>
          <p:cNvPr id="3" name="Rectangle: Rounded Corners 2">
            <a:extLst>
              <a:ext uri="{FF2B5EF4-FFF2-40B4-BE49-F238E27FC236}">
                <a16:creationId xmlns:a16="http://schemas.microsoft.com/office/drawing/2014/main" id="{FC7C926A-0D55-4771-9CF1-0A2F9C8BFAB3}"/>
              </a:ext>
            </a:extLst>
          </p:cNvPr>
          <p:cNvSpPr/>
          <p:nvPr/>
        </p:nvSpPr>
        <p:spPr>
          <a:xfrm>
            <a:off x="730250" y="1473200"/>
            <a:ext cx="7673975" cy="515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r>
              <a:rPr lang="en-GB" dirty="0">
                <a:solidFill>
                  <a:schemeClr val="tx1"/>
                </a:solidFill>
              </a:rPr>
              <a:t>How might all these people be related? Think of all the family member names you know to describe the relationships between people.</a:t>
            </a:r>
          </a:p>
        </p:txBody>
      </p:sp>
      <p:pic>
        <p:nvPicPr>
          <p:cNvPr id="5" name="Picture 4">
            <a:extLst>
              <a:ext uri="{FF2B5EF4-FFF2-40B4-BE49-F238E27FC236}">
                <a16:creationId xmlns:a16="http://schemas.microsoft.com/office/drawing/2014/main" id="{71EF0300-FAE6-4495-A025-C23D5D7C5E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7665" y="2333870"/>
            <a:ext cx="5639138" cy="3759426"/>
          </a:xfrm>
          <a:prstGeom prst="roundRect">
            <a:avLst>
              <a:gd name="adj" fmla="val 9322"/>
            </a:avLst>
          </a:prstGeom>
          <a:ln w="76200">
            <a:solidFill>
              <a:srgbClr val="92D050"/>
            </a:solidFill>
          </a:ln>
        </p:spPr>
      </p:pic>
      <p:pic>
        <p:nvPicPr>
          <p:cNvPr id="16389" name="Whole Class">
            <a:extLst>
              <a:ext uri="{FF2B5EF4-FFF2-40B4-BE49-F238E27FC236}">
                <a16:creationId xmlns:a16="http://schemas.microsoft.com/office/drawing/2014/main" id="{CC869831-0A03-BB4C-874F-87B6503BCE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EBE7603-A2F7-6244-9944-287DF80A6E9D}"/>
              </a:ext>
            </a:extLst>
          </p:cNvPr>
          <p:cNvSpPr>
            <a:spLocks noGrp="1" noChangeArrowheads="1"/>
          </p:cNvSpPr>
          <p:nvPr>
            <p:ph type="title"/>
          </p:nvPr>
        </p:nvSpPr>
        <p:spPr>
          <a:xfrm>
            <a:off x="457200" y="479425"/>
            <a:ext cx="7354888" cy="993775"/>
          </a:xfrm>
        </p:spPr>
        <p:txBody>
          <a:bodyPr/>
          <a:lstStyle/>
          <a:p>
            <a:pPr eaLnBrk="1" hangingPunct="1"/>
            <a:r>
              <a:rPr lang="en-GB" altLang="en-US" sz="3600" dirty="0">
                <a:latin typeface="+mn-lt"/>
              </a:rPr>
              <a:t>Relationships Within Families</a:t>
            </a:r>
          </a:p>
        </p:txBody>
      </p:sp>
      <p:sp>
        <p:nvSpPr>
          <p:cNvPr id="3" name="Rectangle: Rounded Corners 2">
            <a:extLst>
              <a:ext uri="{FF2B5EF4-FFF2-40B4-BE49-F238E27FC236}">
                <a16:creationId xmlns:a16="http://schemas.microsoft.com/office/drawing/2014/main" id="{9647205A-4C20-4159-BA6A-E8578C912461}"/>
              </a:ext>
            </a:extLst>
          </p:cNvPr>
          <p:cNvSpPr/>
          <p:nvPr/>
        </p:nvSpPr>
        <p:spPr>
          <a:xfrm>
            <a:off x="730250" y="1473200"/>
            <a:ext cx="7673975" cy="7318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t>Families can contain parents, children, grandparents, brothers, sisters, aunts, uncles and cousins.</a:t>
            </a:r>
          </a:p>
        </p:txBody>
      </p:sp>
      <p:sp>
        <p:nvSpPr>
          <p:cNvPr id="4" name="Rectangle: Rounded Corners 3">
            <a:extLst>
              <a:ext uri="{FF2B5EF4-FFF2-40B4-BE49-F238E27FC236}">
                <a16:creationId xmlns:a16="http://schemas.microsoft.com/office/drawing/2014/main" id="{65CC7F68-0437-4544-AA41-BD8CE95C08FB}"/>
              </a:ext>
            </a:extLst>
          </p:cNvPr>
          <p:cNvSpPr/>
          <p:nvPr/>
        </p:nvSpPr>
        <p:spPr>
          <a:xfrm>
            <a:off x="730250" y="2349500"/>
            <a:ext cx="7672388" cy="503238"/>
          </a:xfrm>
          <a:prstGeom prst="roundRect">
            <a:avLst>
              <a:gd name="adj" fmla="val 2052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Some families contain </a:t>
            </a:r>
            <a:r>
              <a:rPr lang="en-GB" b="1" dirty="0"/>
              <a:t>half</a:t>
            </a:r>
            <a:r>
              <a:rPr lang="en-GB" dirty="0"/>
              <a:t>-brothers or half-sisters.</a:t>
            </a:r>
          </a:p>
        </p:txBody>
      </p:sp>
      <p:sp>
        <p:nvSpPr>
          <p:cNvPr id="5" name="Rectangle: Rounded Corners 4">
            <a:extLst>
              <a:ext uri="{FF2B5EF4-FFF2-40B4-BE49-F238E27FC236}">
                <a16:creationId xmlns:a16="http://schemas.microsoft.com/office/drawing/2014/main" id="{9FF52EC1-9F3B-4AD3-A832-12CFC3E255E1}"/>
              </a:ext>
            </a:extLst>
          </p:cNvPr>
          <p:cNvSpPr/>
          <p:nvPr/>
        </p:nvSpPr>
        <p:spPr>
          <a:xfrm>
            <a:off x="730250" y="2997200"/>
            <a:ext cx="7672388" cy="708025"/>
          </a:xfrm>
          <a:prstGeom prst="roundRect">
            <a:avLst>
              <a:gd name="adj" fmla="val 1364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Some families contain </a:t>
            </a:r>
            <a:r>
              <a:rPr lang="en-GB" b="1" dirty="0"/>
              <a:t>step</a:t>
            </a:r>
            <a:r>
              <a:rPr lang="en-GB" dirty="0"/>
              <a:t>-dads, step-mums,</a:t>
            </a:r>
            <a:br>
              <a:rPr lang="en-GB" dirty="0"/>
            </a:br>
            <a:r>
              <a:rPr lang="en-GB" dirty="0"/>
              <a:t>step-brothers or step-sisters.</a:t>
            </a:r>
          </a:p>
        </p:txBody>
      </p:sp>
      <p:sp>
        <p:nvSpPr>
          <p:cNvPr id="6" name="Rectangle: Rounded Corners 5">
            <a:extLst>
              <a:ext uri="{FF2B5EF4-FFF2-40B4-BE49-F238E27FC236}">
                <a16:creationId xmlns:a16="http://schemas.microsoft.com/office/drawing/2014/main" id="{7A16C5B8-7D91-4AB5-B650-81FE498951C6}"/>
              </a:ext>
            </a:extLst>
          </p:cNvPr>
          <p:cNvSpPr/>
          <p:nvPr/>
        </p:nvSpPr>
        <p:spPr>
          <a:xfrm>
            <a:off x="730250" y="3849688"/>
            <a:ext cx="7672388" cy="1335087"/>
          </a:xfrm>
          <a:prstGeom prst="roundRect">
            <a:avLst>
              <a:gd name="adj" fmla="val 1079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Some families have no parents, while others</a:t>
            </a:r>
            <a:br>
              <a:rPr lang="en-GB" dirty="0"/>
            </a:br>
            <a:r>
              <a:rPr lang="en-GB" dirty="0"/>
              <a:t>have two mums or two dads. Two mums</a:t>
            </a:r>
            <a:br>
              <a:rPr lang="en-GB" dirty="0"/>
            </a:br>
            <a:r>
              <a:rPr lang="en-GB" dirty="0"/>
              <a:t>(a </a:t>
            </a:r>
            <a:r>
              <a:rPr lang="en-GB" b="1" dirty="0"/>
              <a:t>lesbian</a:t>
            </a:r>
            <a:r>
              <a:rPr lang="en-GB" dirty="0"/>
              <a:t> couple) or two dads (a </a:t>
            </a:r>
            <a:r>
              <a:rPr lang="en-GB" b="1" dirty="0"/>
              <a:t>gay</a:t>
            </a:r>
            <a:r>
              <a:rPr lang="en-GB" dirty="0"/>
              <a:t> couple)</a:t>
            </a:r>
            <a:br>
              <a:rPr lang="en-GB" dirty="0"/>
            </a:br>
            <a:r>
              <a:rPr lang="en-GB" dirty="0"/>
              <a:t>are called </a:t>
            </a:r>
            <a:r>
              <a:rPr lang="en-GB" b="1" dirty="0"/>
              <a:t>same-sex</a:t>
            </a:r>
            <a:r>
              <a:rPr lang="en-GB" dirty="0"/>
              <a:t> parents.</a:t>
            </a:r>
          </a:p>
        </p:txBody>
      </p:sp>
      <p:sp>
        <p:nvSpPr>
          <p:cNvPr id="7" name="Rectangle: Rounded Corners 6">
            <a:extLst>
              <a:ext uri="{FF2B5EF4-FFF2-40B4-BE49-F238E27FC236}">
                <a16:creationId xmlns:a16="http://schemas.microsoft.com/office/drawing/2014/main" id="{3A86E315-7153-4FC8-8B30-DC53E1E6F9B9}"/>
              </a:ext>
            </a:extLst>
          </p:cNvPr>
          <p:cNvSpPr/>
          <p:nvPr/>
        </p:nvSpPr>
        <p:spPr>
          <a:xfrm>
            <a:off x="730250" y="5329238"/>
            <a:ext cx="7672388" cy="836612"/>
          </a:xfrm>
          <a:prstGeom prst="roundRect">
            <a:avLst>
              <a:gd name="adj" fmla="val 131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When there is just one parent in a family,</a:t>
            </a:r>
            <a:br>
              <a:rPr lang="en-GB" dirty="0"/>
            </a:br>
            <a:r>
              <a:rPr lang="en-GB" dirty="0"/>
              <a:t>they are called </a:t>
            </a:r>
            <a:r>
              <a:rPr lang="en-GB" b="1" dirty="0"/>
              <a:t>single-parent</a:t>
            </a:r>
            <a:r>
              <a:rPr lang="en-GB" dirty="0"/>
              <a:t> families.</a:t>
            </a:r>
          </a:p>
        </p:txBody>
      </p:sp>
      <p:pic>
        <p:nvPicPr>
          <p:cNvPr id="17416" name="Picture 8">
            <a:extLst>
              <a:ext uri="{FF2B5EF4-FFF2-40B4-BE49-F238E27FC236}">
                <a16:creationId xmlns:a16="http://schemas.microsoft.com/office/drawing/2014/main" id="{3620A578-7463-2A46-8693-3BE1EB9DBEB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7763" y="2060575"/>
            <a:ext cx="20081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Whole Class">
            <a:extLst>
              <a:ext uri="{FF2B5EF4-FFF2-40B4-BE49-F238E27FC236}">
                <a16:creationId xmlns:a16="http://schemas.microsoft.com/office/drawing/2014/main" id="{3574E32E-9B9A-184A-8D23-87FE9A844D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D9AC0F83-D5A2-4B25-AD92-27E3E5D8C301}"/>
              </a:ext>
            </a:extLst>
          </p:cNvPr>
          <p:cNvSpPr/>
          <p:nvPr/>
        </p:nvSpPr>
        <p:spPr>
          <a:xfrm>
            <a:off x="642938" y="1447800"/>
            <a:ext cx="7848600" cy="4789488"/>
          </a:xfrm>
          <a:prstGeom prst="roundRect">
            <a:avLst>
              <a:gd name="adj" fmla="val 4183"/>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t" anchorCtr="0"/>
          <a:lstStyle/>
          <a:p>
            <a:r>
              <a:rPr lang="en-GB" dirty="0">
                <a:solidFill>
                  <a:srgbClr val="172B4D"/>
                </a:solidFill>
              </a:rPr>
              <a:t>Some children don’t live with their parents. In some families, children might be looked after by grandparents, aunties or uncles.</a:t>
            </a:r>
          </a:p>
          <a:p>
            <a:endParaRPr lang="en-GB" dirty="0">
              <a:solidFill>
                <a:srgbClr val="172B4D"/>
              </a:solidFill>
              <a:latin typeface="-apple-system"/>
            </a:endParaRPr>
          </a:p>
          <a:p>
            <a:r>
              <a:rPr lang="en-GB" dirty="0">
                <a:solidFill>
                  <a:schemeClr val="tx1"/>
                </a:solidFill>
              </a:rPr>
              <a:t>In other families, children live with carers - people who look after them who are not related to them but who care for them in all the same ways that a parent would care for a child.</a:t>
            </a:r>
          </a:p>
          <a:p>
            <a:br>
              <a:rPr lang="en-GB" dirty="0"/>
            </a:br>
            <a:endParaRPr lang="en-GB" dirty="0"/>
          </a:p>
        </p:txBody>
      </p:sp>
      <p:sp>
        <p:nvSpPr>
          <p:cNvPr id="17410" name="Title 1">
            <a:extLst>
              <a:ext uri="{FF2B5EF4-FFF2-40B4-BE49-F238E27FC236}">
                <a16:creationId xmlns:a16="http://schemas.microsoft.com/office/drawing/2014/main" id="{AEBE7603-A2F7-6244-9944-287DF80A6E9D}"/>
              </a:ext>
            </a:extLst>
          </p:cNvPr>
          <p:cNvSpPr>
            <a:spLocks noGrp="1" noChangeArrowheads="1"/>
          </p:cNvSpPr>
          <p:nvPr>
            <p:ph type="title"/>
          </p:nvPr>
        </p:nvSpPr>
        <p:spPr>
          <a:xfrm>
            <a:off x="457200" y="479425"/>
            <a:ext cx="7354888" cy="993775"/>
          </a:xfrm>
        </p:spPr>
        <p:txBody>
          <a:bodyPr/>
          <a:lstStyle/>
          <a:p>
            <a:pPr eaLnBrk="1" hangingPunct="1"/>
            <a:r>
              <a:rPr lang="en-GB" altLang="en-US" sz="3600" dirty="0">
                <a:latin typeface="+mn-lt"/>
              </a:rPr>
              <a:t>Relationships Within Families</a:t>
            </a:r>
          </a:p>
        </p:txBody>
      </p:sp>
      <p:pic>
        <p:nvPicPr>
          <p:cNvPr id="17417" name="Whole Class">
            <a:extLst>
              <a:ext uri="{FF2B5EF4-FFF2-40B4-BE49-F238E27FC236}">
                <a16:creationId xmlns:a16="http://schemas.microsoft.com/office/drawing/2014/main" id="{3574E32E-9B9A-184A-8D23-87FE9A844D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615" y="3166164"/>
            <a:ext cx="3879715" cy="394248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4005064"/>
            <a:ext cx="3457280" cy="265259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40330" y="3192058"/>
            <a:ext cx="1444609" cy="4255557"/>
          </a:xfrm>
          <a:prstGeom prst="rect">
            <a:avLst/>
          </a:prstGeom>
        </p:spPr>
      </p:pic>
    </p:spTree>
    <p:extLst>
      <p:ext uri="{BB962C8B-B14F-4D97-AF65-F5344CB8AC3E}">
        <p14:creationId xmlns:p14="http://schemas.microsoft.com/office/powerpoint/2010/main" val="40048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9AC0F83-D5A2-4B25-AD92-27E3E5D8C301}"/>
              </a:ext>
            </a:extLst>
          </p:cNvPr>
          <p:cNvSpPr/>
          <p:nvPr/>
        </p:nvSpPr>
        <p:spPr>
          <a:xfrm>
            <a:off x="642938" y="1447800"/>
            <a:ext cx="7848600" cy="4789488"/>
          </a:xfrm>
          <a:prstGeom prst="roundRect">
            <a:avLst>
              <a:gd name="adj" fmla="val 4183"/>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a:extLst>
              <a:ext uri="{FF2B5EF4-FFF2-40B4-BE49-F238E27FC236}">
                <a16:creationId xmlns:a16="http://schemas.microsoft.com/office/drawing/2014/main" id="{BFA9643B-44A7-7B4E-9733-5D5EE42C7492}"/>
              </a:ext>
            </a:extLst>
          </p:cNvPr>
          <p:cNvSpPr>
            <a:spLocks noGrp="1" noChangeArrowheads="1"/>
          </p:cNvSpPr>
          <p:nvPr>
            <p:ph type="title"/>
          </p:nvPr>
        </p:nvSpPr>
        <p:spPr>
          <a:xfrm>
            <a:off x="457200" y="479425"/>
            <a:ext cx="7283450" cy="993775"/>
          </a:xfrm>
        </p:spPr>
        <p:txBody>
          <a:bodyPr/>
          <a:lstStyle/>
          <a:p>
            <a:pPr eaLnBrk="1" hangingPunct="1"/>
            <a:r>
              <a:rPr lang="en-GB" altLang="en-US" sz="3600" dirty="0">
                <a:latin typeface="+mn-lt"/>
              </a:rPr>
              <a:t>Relationships Within Families</a:t>
            </a:r>
          </a:p>
        </p:txBody>
      </p:sp>
      <p:sp>
        <p:nvSpPr>
          <p:cNvPr id="3" name="Rectangle: Rounded Corners 2">
            <a:extLst>
              <a:ext uri="{FF2B5EF4-FFF2-40B4-BE49-F238E27FC236}">
                <a16:creationId xmlns:a16="http://schemas.microsoft.com/office/drawing/2014/main" id="{6ED5ECFB-B4EF-4701-8F12-58115B2BD530}"/>
              </a:ext>
            </a:extLst>
          </p:cNvPr>
          <p:cNvSpPr/>
          <p:nvPr/>
        </p:nvSpPr>
        <p:spPr>
          <a:xfrm>
            <a:off x="611188" y="1598613"/>
            <a:ext cx="7929562"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In some families with two parents, the parents are married.</a:t>
            </a:r>
          </a:p>
        </p:txBody>
      </p:sp>
      <p:sp>
        <p:nvSpPr>
          <p:cNvPr id="5" name="Rectangle: Rounded Corners 4">
            <a:extLst>
              <a:ext uri="{FF2B5EF4-FFF2-40B4-BE49-F238E27FC236}">
                <a16:creationId xmlns:a16="http://schemas.microsoft.com/office/drawing/2014/main" id="{F5FDD2B3-BD77-408C-ADE6-7B46A07AFDAA}"/>
              </a:ext>
            </a:extLst>
          </p:cNvPr>
          <p:cNvSpPr/>
          <p:nvPr/>
        </p:nvSpPr>
        <p:spPr>
          <a:xfrm>
            <a:off x="611188" y="2119313"/>
            <a:ext cx="7921625" cy="515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In others, the couple might be in a relationship called a civil partnership.</a:t>
            </a:r>
          </a:p>
        </p:txBody>
      </p:sp>
      <p:sp>
        <p:nvSpPr>
          <p:cNvPr id="6" name="Rectangle: Rounded Corners 5">
            <a:extLst>
              <a:ext uri="{FF2B5EF4-FFF2-40B4-BE49-F238E27FC236}">
                <a16:creationId xmlns:a16="http://schemas.microsoft.com/office/drawing/2014/main" id="{9FC19401-EA50-4A30-8205-5D8C0C079CE3}"/>
              </a:ext>
            </a:extLst>
          </p:cNvPr>
          <p:cNvSpPr/>
          <p:nvPr/>
        </p:nvSpPr>
        <p:spPr>
          <a:xfrm>
            <a:off x="611188" y="2547938"/>
            <a:ext cx="5184775" cy="18907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tx1"/>
                </a:solidFill>
              </a:rPr>
              <a:t>When two people want to be together and</a:t>
            </a:r>
            <a:br>
              <a:rPr lang="en-GB" dirty="0">
                <a:solidFill>
                  <a:schemeClr val="tx1"/>
                </a:solidFill>
              </a:rPr>
            </a:br>
            <a:r>
              <a:rPr lang="en-GB" dirty="0">
                <a:solidFill>
                  <a:schemeClr val="tx1"/>
                </a:solidFill>
              </a:rPr>
              <a:t>stay together, they make a commitment to</a:t>
            </a:r>
            <a:br>
              <a:rPr lang="en-GB" dirty="0">
                <a:solidFill>
                  <a:schemeClr val="tx1"/>
                </a:solidFill>
              </a:rPr>
            </a:br>
            <a:r>
              <a:rPr lang="en-GB" dirty="0">
                <a:solidFill>
                  <a:schemeClr val="tx1"/>
                </a:solidFill>
              </a:rPr>
              <a:t>each other. They promise to love and care</a:t>
            </a:r>
            <a:br>
              <a:rPr lang="en-GB" dirty="0">
                <a:solidFill>
                  <a:schemeClr val="tx1"/>
                </a:solidFill>
              </a:rPr>
            </a:br>
            <a:r>
              <a:rPr lang="en-GB" dirty="0">
                <a:solidFill>
                  <a:schemeClr val="tx1"/>
                </a:solidFill>
              </a:rPr>
              <a:t>for one another and often they celebrate</a:t>
            </a:r>
            <a:br>
              <a:rPr lang="en-GB" dirty="0">
                <a:solidFill>
                  <a:schemeClr val="tx1"/>
                </a:solidFill>
              </a:rPr>
            </a:br>
            <a:r>
              <a:rPr lang="en-GB" dirty="0">
                <a:solidFill>
                  <a:schemeClr val="tx1"/>
                </a:solidFill>
              </a:rPr>
              <a:t>this promise with their family and friends.</a:t>
            </a:r>
          </a:p>
        </p:txBody>
      </p:sp>
      <p:sp>
        <p:nvSpPr>
          <p:cNvPr id="7" name="Rectangle: Rounded Corners 6">
            <a:extLst>
              <a:ext uri="{FF2B5EF4-FFF2-40B4-BE49-F238E27FC236}">
                <a16:creationId xmlns:a16="http://schemas.microsoft.com/office/drawing/2014/main" id="{618425C9-1188-48F5-8393-9C3695E3054B}"/>
              </a:ext>
            </a:extLst>
          </p:cNvPr>
          <p:cNvSpPr/>
          <p:nvPr/>
        </p:nvSpPr>
        <p:spPr>
          <a:xfrm>
            <a:off x="611188" y="4227513"/>
            <a:ext cx="5256212" cy="1279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tx1"/>
                </a:solidFill>
              </a:rPr>
              <a:t>Two people who love and care for one another can be in a committed relationship, without being married or in a civil partnership.</a:t>
            </a:r>
          </a:p>
        </p:txBody>
      </p:sp>
      <p:pic>
        <p:nvPicPr>
          <p:cNvPr id="18440" name="Picture 8">
            <a:extLst>
              <a:ext uri="{FF2B5EF4-FFF2-40B4-BE49-F238E27FC236}">
                <a16:creationId xmlns:a16="http://schemas.microsoft.com/office/drawing/2014/main" id="{66C3DB9E-7BBC-E448-8AB5-CEC08A28AE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00713" y="2852738"/>
            <a:ext cx="3017837"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Whole Class">
            <a:extLst>
              <a:ext uri="{FF2B5EF4-FFF2-40B4-BE49-F238E27FC236}">
                <a16:creationId xmlns:a16="http://schemas.microsoft.com/office/drawing/2014/main" id="{B1F51967-7EF0-1E48-BD8A-6FC3945778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2681E0-7083-D944-961C-91042DDE5F7B}"/>
              </a:ext>
            </a:extLst>
          </p:cNvPr>
          <p:cNvSpPr>
            <a:spLocks noGrp="1" noChangeArrowheads="1"/>
          </p:cNvSpPr>
          <p:nvPr>
            <p:ph type="title"/>
          </p:nvPr>
        </p:nvSpPr>
        <p:spPr>
          <a:xfrm>
            <a:off x="755576" y="512763"/>
            <a:ext cx="7283450" cy="993775"/>
          </a:xfrm>
        </p:spPr>
        <p:txBody>
          <a:bodyPr/>
          <a:lstStyle/>
          <a:p>
            <a:pPr eaLnBrk="1" hangingPunct="1"/>
            <a:r>
              <a:rPr lang="en-GB" altLang="en-US" sz="3600" dirty="0">
                <a:latin typeface="+mn-lt"/>
              </a:rPr>
              <a:t>Relationships Within Families</a:t>
            </a:r>
          </a:p>
        </p:txBody>
      </p:sp>
      <p:sp>
        <p:nvSpPr>
          <p:cNvPr id="5" name="Rectangle: Rounded Corners 9">
            <a:extLst>
              <a:ext uri="{FF2B5EF4-FFF2-40B4-BE49-F238E27FC236}">
                <a16:creationId xmlns:a16="http://schemas.microsoft.com/office/drawing/2014/main" id="{2F3BACC8-26E1-D64A-904F-975F9448682C}"/>
              </a:ext>
            </a:extLst>
          </p:cNvPr>
          <p:cNvSpPr/>
          <p:nvPr/>
        </p:nvSpPr>
        <p:spPr>
          <a:xfrm>
            <a:off x="1495425" y="1824826"/>
            <a:ext cx="6677025" cy="1954213"/>
          </a:xfrm>
          <a:prstGeom prst="roundRect">
            <a:avLst>
              <a:gd name="adj" fmla="val 4183"/>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dirty="0">
                <a:solidFill>
                  <a:schemeClr val="tx1"/>
                </a:solidFill>
              </a:rPr>
              <a:t>Marriage is an agreement entered into by two people who love each other. Both people must be happy to get married.</a:t>
            </a:r>
          </a:p>
          <a:p>
            <a:pPr algn="just" eaLnBrk="1" fontAlgn="auto" hangingPunct="1">
              <a:spcBef>
                <a:spcPts val="0"/>
              </a:spcBef>
              <a:spcAft>
                <a:spcPts val="0"/>
              </a:spcAft>
              <a:defRPr/>
            </a:pPr>
            <a:endParaRPr lang="en-GB" dirty="0">
              <a:solidFill>
                <a:schemeClr val="tx1"/>
              </a:solidFill>
            </a:endParaRPr>
          </a:p>
          <a:p>
            <a:pPr algn="just" eaLnBrk="1" fontAlgn="auto" hangingPunct="1">
              <a:spcBef>
                <a:spcPts val="0"/>
              </a:spcBef>
              <a:spcAft>
                <a:spcPts val="0"/>
              </a:spcAft>
              <a:defRPr/>
            </a:pPr>
            <a:r>
              <a:rPr lang="en-GB" dirty="0">
                <a:solidFill>
                  <a:schemeClr val="tx1"/>
                </a:solidFill>
              </a:rPr>
              <a:t>Forcing someone to marry when they don’t want to is a crime.</a:t>
            </a:r>
          </a:p>
          <a:p>
            <a:pPr algn="ctr" eaLnBrk="1" fontAlgn="auto" hangingPunct="1">
              <a:spcBef>
                <a:spcPts val="0"/>
              </a:spcBef>
              <a:spcAft>
                <a:spcPts val="0"/>
              </a:spcAft>
              <a:defRPr/>
            </a:pPr>
            <a:endParaRPr lang="en-GB" dirty="0"/>
          </a:p>
        </p:txBody>
      </p:sp>
      <p:pic>
        <p:nvPicPr>
          <p:cNvPr id="6" name="Whole Class">
            <a:extLst>
              <a:ext uri="{FF2B5EF4-FFF2-40B4-BE49-F238E27FC236}">
                <a16:creationId xmlns:a16="http://schemas.microsoft.com/office/drawing/2014/main" id="{26F1B166-7FA8-0E46-B17A-8CB719D9C3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up, coffee, mug, food&#10;&#10;Description automatically generated">
            <a:extLst>
              <a:ext uri="{FF2B5EF4-FFF2-40B4-BE49-F238E27FC236}">
                <a16:creationId xmlns:a16="http://schemas.microsoft.com/office/drawing/2014/main" id="{08FEFD60-8988-CE4C-890E-F1007A714B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1360438"/>
            <a:ext cx="1249309" cy="848519"/>
          </a:xfrm>
          <a:prstGeom prst="rect">
            <a:avLst/>
          </a:prstGeom>
        </p:spPr>
      </p:pic>
    </p:spTree>
    <p:extLst>
      <p:ext uri="{BB962C8B-B14F-4D97-AF65-F5344CB8AC3E}">
        <p14:creationId xmlns:p14="http://schemas.microsoft.com/office/powerpoint/2010/main" val="9910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ADDC-042A-424D-8CA9-80099D285D8B}"/>
              </a:ext>
            </a:extLst>
          </p:cNvPr>
          <p:cNvSpPr>
            <a:spLocks noGrp="1"/>
          </p:cNvSpPr>
          <p:nvPr>
            <p:ph type="title"/>
          </p:nvPr>
        </p:nvSpPr>
        <p:spPr/>
        <p:txBody>
          <a:bodyPr/>
          <a:lstStyle/>
          <a:p>
            <a:r>
              <a:rPr lang="en-GB" altLang="en-US" dirty="0"/>
              <a:t>Diverse Families</a:t>
            </a:r>
            <a:endParaRPr lang="en-US" dirty="0"/>
          </a:p>
        </p:txBody>
      </p:sp>
      <p:sp>
        <p:nvSpPr>
          <p:cNvPr id="3" name="Rectangle 2">
            <a:extLst>
              <a:ext uri="{FF2B5EF4-FFF2-40B4-BE49-F238E27FC236}">
                <a16:creationId xmlns:a16="http://schemas.microsoft.com/office/drawing/2014/main" id="{144BEFF1-4798-344C-8581-B457816E9577}"/>
              </a:ext>
            </a:extLst>
          </p:cNvPr>
          <p:cNvSpPr/>
          <p:nvPr/>
        </p:nvSpPr>
        <p:spPr>
          <a:xfrm>
            <a:off x="799644" y="1406984"/>
            <a:ext cx="5400600" cy="14091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Diversity means difference and it’s </a:t>
            </a:r>
            <a:br>
              <a:rPr lang="en-GB" altLang="en-US" dirty="0"/>
            </a:br>
            <a:r>
              <a:rPr lang="en-GB" altLang="en-US" dirty="0"/>
              <a:t>a great thing to celebrate. The world </a:t>
            </a:r>
            <a:br>
              <a:rPr lang="en-GB" altLang="en-US" dirty="0"/>
            </a:br>
            <a:r>
              <a:rPr lang="en-GB" altLang="en-US" dirty="0"/>
              <a:t>would be a very boring place if we </a:t>
            </a:r>
            <a:br>
              <a:rPr lang="en-GB" altLang="en-US" dirty="0"/>
            </a:br>
            <a:r>
              <a:rPr lang="en-GB" altLang="en-US" dirty="0"/>
              <a:t>were all the same!</a:t>
            </a:r>
          </a:p>
          <a:p>
            <a:pPr algn="ctr"/>
            <a:endParaRPr lang="en-US" dirty="0"/>
          </a:p>
        </p:txBody>
      </p:sp>
      <p:sp>
        <p:nvSpPr>
          <p:cNvPr id="6" name="Rectangle 5">
            <a:extLst>
              <a:ext uri="{FF2B5EF4-FFF2-40B4-BE49-F238E27FC236}">
                <a16:creationId xmlns:a16="http://schemas.microsoft.com/office/drawing/2014/main" id="{68751E6E-A53A-B64C-8FF7-4664E3E15E6C}"/>
              </a:ext>
            </a:extLst>
          </p:cNvPr>
          <p:cNvSpPr/>
          <p:nvPr/>
        </p:nvSpPr>
        <p:spPr>
          <a:xfrm>
            <a:off x="799644" y="2901054"/>
            <a:ext cx="7535181" cy="8640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Learning about other people, different types of relationships and other      families that might be different from our own </a:t>
            </a:r>
            <a:r>
              <a:rPr lang="en-GB" dirty="0"/>
              <a:t>is important.</a:t>
            </a:r>
            <a:r>
              <a:rPr lang="en-GB" altLang="en-US" dirty="0"/>
              <a:t> </a:t>
            </a:r>
          </a:p>
          <a:p>
            <a:pPr algn="ctr"/>
            <a:endParaRPr lang="en-US" dirty="0"/>
          </a:p>
        </p:txBody>
      </p:sp>
      <p:pic>
        <p:nvPicPr>
          <p:cNvPr id="5" name="Picture 4" descr="A picture containing game, clock&#10;&#10;Description automatically generated">
            <a:extLst>
              <a:ext uri="{FF2B5EF4-FFF2-40B4-BE49-F238E27FC236}">
                <a16:creationId xmlns:a16="http://schemas.microsoft.com/office/drawing/2014/main" id="{B8800C31-A6B4-F141-AD74-C90C0A8F2A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3965" y="1221193"/>
            <a:ext cx="1778725" cy="1780695"/>
          </a:xfrm>
          <a:prstGeom prst="rect">
            <a:avLst/>
          </a:prstGeom>
        </p:spPr>
      </p:pic>
      <p:sp>
        <p:nvSpPr>
          <p:cNvPr id="10" name="Rectangular Callout 9">
            <a:extLst>
              <a:ext uri="{FF2B5EF4-FFF2-40B4-BE49-F238E27FC236}">
                <a16:creationId xmlns:a16="http://schemas.microsoft.com/office/drawing/2014/main" id="{EDE89C88-E685-DC47-8F86-D3B6B9CE0BFD}"/>
              </a:ext>
            </a:extLst>
          </p:cNvPr>
          <p:cNvSpPr/>
          <p:nvPr/>
        </p:nvSpPr>
        <p:spPr>
          <a:xfrm>
            <a:off x="3322216" y="4073448"/>
            <a:ext cx="3482032" cy="1377568"/>
          </a:xfrm>
          <a:prstGeom prst="wedgeRectCallout">
            <a:avLst>
              <a:gd name="adj1" fmla="val -39038"/>
              <a:gd name="adj2" fmla="val 6823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Let’s meet some families and some individuals. They may be like your family or someone you  know or they may be different.</a:t>
            </a:r>
          </a:p>
          <a:p>
            <a:pPr algn="ctr"/>
            <a:endParaRPr lang="en-US" dirty="0"/>
          </a:p>
        </p:txBody>
      </p:sp>
      <p:sp>
        <p:nvSpPr>
          <p:cNvPr id="11" name="Rectangular Callout 10">
            <a:extLst>
              <a:ext uri="{FF2B5EF4-FFF2-40B4-BE49-F238E27FC236}">
                <a16:creationId xmlns:a16="http://schemas.microsoft.com/office/drawing/2014/main" id="{E7A6C187-6031-C148-8185-EAE224736781}"/>
              </a:ext>
            </a:extLst>
          </p:cNvPr>
          <p:cNvSpPr/>
          <p:nvPr/>
        </p:nvSpPr>
        <p:spPr>
          <a:xfrm>
            <a:off x="3322216" y="4057208"/>
            <a:ext cx="3648083" cy="1393808"/>
          </a:xfrm>
          <a:prstGeom prst="wedgeRectCallout">
            <a:avLst>
              <a:gd name="adj1" fmla="val -39038"/>
              <a:gd name="adj2" fmla="val 6823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Remember – there is no ‘normal’ type of family or ‘normal’ way to be and it is important to respect the differences between us all.</a:t>
            </a:r>
          </a:p>
          <a:p>
            <a:pPr algn="ctr"/>
            <a:endParaRPr lang="en-US" dirty="0"/>
          </a:p>
        </p:txBody>
      </p:sp>
      <p:pic>
        <p:nvPicPr>
          <p:cNvPr id="12" name="Whole Class">
            <a:extLst>
              <a:ext uri="{FF2B5EF4-FFF2-40B4-BE49-F238E27FC236}">
                <a16:creationId xmlns:a16="http://schemas.microsoft.com/office/drawing/2014/main" id="{F9F1A1B9-355A-A348-A595-FA1DCEE274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 vector graphics&#10;&#10;Description automatically generated">
            <a:extLst>
              <a:ext uri="{FF2B5EF4-FFF2-40B4-BE49-F238E27FC236}">
                <a16:creationId xmlns:a16="http://schemas.microsoft.com/office/drawing/2014/main" id="{D3EF762F-84D4-7C4A-A5A2-2E814580D581}"/>
              </a:ext>
            </a:extLst>
          </p:cNvPr>
          <p:cNvPicPr>
            <a:picLocks noChangeAspect="1"/>
          </p:cNvPicPr>
          <p:nvPr/>
        </p:nvPicPr>
        <p:blipFill rotWithShape="1">
          <a:blip r:embed="rId4">
            <a:extLst>
              <a:ext uri="{28A0092B-C50C-407E-A947-70E740481C1C}">
                <a14:useLocalDpi xmlns:a14="http://schemas.microsoft.com/office/drawing/2010/main" val="0"/>
              </a:ext>
            </a:extLst>
          </a:blip>
          <a:srcRect l="17301"/>
          <a:stretch/>
        </p:blipFill>
        <p:spPr>
          <a:xfrm>
            <a:off x="0" y="3442841"/>
            <a:ext cx="2610137" cy="3458266"/>
          </a:xfrm>
          <a:prstGeom prst="rect">
            <a:avLst/>
          </a:prstGeom>
        </p:spPr>
      </p:pic>
    </p:spTree>
    <p:extLst>
      <p:ext uri="{BB962C8B-B14F-4D97-AF65-F5344CB8AC3E}">
        <p14:creationId xmlns:p14="http://schemas.microsoft.com/office/powerpoint/2010/main" val="24654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192679-3E3A-EB43-A6E7-7CCD24939B3E}"/>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5" name="Whole Class">
            <a:extLst>
              <a:ext uri="{FF2B5EF4-FFF2-40B4-BE49-F238E27FC236}">
                <a16:creationId xmlns:a16="http://schemas.microsoft.com/office/drawing/2014/main" id="{A5F47D86-9B66-C64E-B116-2FECA1E449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F178929-7402-E440-899D-BBD1161D946E}"/>
              </a:ext>
            </a:extLst>
          </p:cNvPr>
          <p:cNvSpPr/>
          <p:nvPr/>
        </p:nvSpPr>
        <p:spPr>
          <a:xfrm>
            <a:off x="664473" y="1279948"/>
            <a:ext cx="5057468" cy="72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This is the </a:t>
            </a:r>
            <a:r>
              <a:rPr lang="en-GB" altLang="en-US" dirty="0" err="1"/>
              <a:t>Ayoade</a:t>
            </a:r>
            <a:r>
              <a:rPr lang="en-GB" altLang="en-US" dirty="0"/>
              <a:t>-Davies family. They are a </a:t>
            </a:r>
            <a:r>
              <a:rPr lang="en-GB" altLang="en-US" b="1" dirty="0"/>
              <a:t>blended family</a:t>
            </a:r>
            <a:r>
              <a:rPr lang="en-GB" altLang="en-US" dirty="0"/>
              <a:t>. </a:t>
            </a:r>
          </a:p>
          <a:p>
            <a:pPr algn="ctr"/>
            <a:endParaRPr lang="en-US" dirty="0"/>
          </a:p>
        </p:txBody>
      </p:sp>
      <p:sp>
        <p:nvSpPr>
          <p:cNvPr id="10" name="Rectangle 9">
            <a:extLst>
              <a:ext uri="{FF2B5EF4-FFF2-40B4-BE49-F238E27FC236}">
                <a16:creationId xmlns:a16="http://schemas.microsoft.com/office/drawing/2014/main" id="{F858075B-08C2-D94D-B98A-F71110807A13}"/>
              </a:ext>
            </a:extLst>
          </p:cNvPr>
          <p:cNvSpPr/>
          <p:nvPr/>
        </p:nvSpPr>
        <p:spPr>
          <a:xfrm>
            <a:off x="664473" y="2108819"/>
            <a:ext cx="6266883" cy="11521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David and Lena had both been married </a:t>
            </a:r>
            <a:br>
              <a:rPr lang="en-GB" altLang="en-US" dirty="0"/>
            </a:br>
            <a:r>
              <a:rPr lang="en-GB" altLang="en-US" dirty="0"/>
              <a:t>previously and had each had a child with </a:t>
            </a:r>
            <a:br>
              <a:rPr lang="en-GB" altLang="en-US" dirty="0"/>
            </a:br>
            <a:r>
              <a:rPr lang="en-GB" altLang="en-US" dirty="0"/>
              <a:t>the partner they were once married to.</a:t>
            </a:r>
          </a:p>
          <a:p>
            <a:pPr algn="ctr"/>
            <a:endParaRPr lang="en-US" dirty="0"/>
          </a:p>
        </p:txBody>
      </p:sp>
      <p:sp>
        <p:nvSpPr>
          <p:cNvPr id="11" name="Rectangle 10">
            <a:extLst>
              <a:ext uri="{FF2B5EF4-FFF2-40B4-BE49-F238E27FC236}">
                <a16:creationId xmlns:a16="http://schemas.microsoft.com/office/drawing/2014/main" id="{7094404A-2C76-5E49-B1B4-D1D079D668FE}"/>
              </a:ext>
            </a:extLst>
          </p:cNvPr>
          <p:cNvSpPr/>
          <p:nvPr/>
        </p:nvSpPr>
        <p:spPr>
          <a:xfrm>
            <a:off x="664473" y="3369738"/>
            <a:ext cx="5563711" cy="148792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They then split up from their partners and </a:t>
            </a:r>
            <a:br>
              <a:rPr lang="en-GB" altLang="en-US" dirty="0"/>
            </a:br>
            <a:r>
              <a:rPr lang="en-GB" altLang="en-US" dirty="0"/>
              <a:t>got divorced. Some time later, David and </a:t>
            </a:r>
            <a:br>
              <a:rPr lang="en-GB" altLang="en-US" dirty="0"/>
            </a:br>
            <a:r>
              <a:rPr lang="en-GB" altLang="en-US" dirty="0"/>
              <a:t>Lena met at the gym they both go to and </a:t>
            </a:r>
            <a:br>
              <a:rPr lang="en-GB" altLang="en-US" dirty="0"/>
            </a:br>
            <a:r>
              <a:rPr lang="en-GB" altLang="en-US" dirty="0"/>
              <a:t>began a relationship.</a:t>
            </a:r>
          </a:p>
          <a:p>
            <a:pPr algn="ctr"/>
            <a:endParaRPr lang="en-US" dirty="0"/>
          </a:p>
        </p:txBody>
      </p:sp>
      <p:sp>
        <p:nvSpPr>
          <p:cNvPr id="12" name="Rectangle 11">
            <a:extLst>
              <a:ext uri="{FF2B5EF4-FFF2-40B4-BE49-F238E27FC236}">
                <a16:creationId xmlns:a16="http://schemas.microsoft.com/office/drawing/2014/main" id="{C8271FAA-EECE-EA4A-BE89-F69E6CA1CBE3}"/>
              </a:ext>
            </a:extLst>
          </p:cNvPr>
          <p:cNvSpPr/>
          <p:nvPr/>
        </p:nvSpPr>
        <p:spPr>
          <a:xfrm>
            <a:off x="664474" y="4995427"/>
            <a:ext cx="4464496" cy="12694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Four years later, they live together with David’s son, Lena’s son and the baby daughter they have had together. They have chosen not to get married.</a:t>
            </a:r>
          </a:p>
          <a:p>
            <a:pPr algn="ctr"/>
            <a:endParaRPr lang="en-US" dirty="0"/>
          </a:p>
        </p:txBody>
      </p:sp>
      <p:pic>
        <p:nvPicPr>
          <p:cNvPr id="3" name="Picture 2" descr="A group of people posing for the camera&#10;&#10;Description automatically generated">
            <a:extLst>
              <a:ext uri="{FF2B5EF4-FFF2-40B4-BE49-F238E27FC236}">
                <a16:creationId xmlns:a16="http://schemas.microsoft.com/office/drawing/2014/main" id="{7D9DC939-E330-4841-8DFA-9EC85B890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459" y="2684883"/>
            <a:ext cx="1687450" cy="3748957"/>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21301E58-CC73-6F48-83F2-2B194D1B3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4708" y="2615589"/>
            <a:ext cx="1114818" cy="3818251"/>
          </a:xfrm>
          <a:prstGeom prst="rect">
            <a:avLst/>
          </a:prstGeom>
        </p:spPr>
      </p:pic>
      <p:pic>
        <p:nvPicPr>
          <p:cNvPr id="14" name="Picture 13" descr="A person posing for the camera&#10;&#10;Description automatically generated">
            <a:extLst>
              <a:ext uri="{FF2B5EF4-FFF2-40B4-BE49-F238E27FC236}">
                <a16:creationId xmlns:a16="http://schemas.microsoft.com/office/drawing/2014/main" id="{EB53E453-A8CC-FA4C-8ECD-9A71C34B7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631" y="3514709"/>
            <a:ext cx="872826" cy="2961435"/>
          </a:xfrm>
          <a:prstGeom prst="rect">
            <a:avLst/>
          </a:prstGeom>
        </p:spPr>
      </p:pic>
    </p:spTree>
    <p:extLst>
      <p:ext uri="{BB962C8B-B14F-4D97-AF65-F5344CB8AC3E}">
        <p14:creationId xmlns:p14="http://schemas.microsoft.com/office/powerpoint/2010/main" val="9595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ole Class">
            <a:extLst>
              <a:ext uri="{FF2B5EF4-FFF2-40B4-BE49-F238E27FC236}">
                <a16:creationId xmlns:a16="http://schemas.microsoft.com/office/drawing/2014/main" id="{88E0E593-4D81-5740-95B6-9FC39499C9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8A44255-2395-AD4A-ABB4-4D0632C57B83}"/>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sp>
        <p:nvSpPr>
          <p:cNvPr id="6" name="Rectangle 5">
            <a:extLst>
              <a:ext uri="{FF2B5EF4-FFF2-40B4-BE49-F238E27FC236}">
                <a16:creationId xmlns:a16="http://schemas.microsoft.com/office/drawing/2014/main" id="{2406EA4A-046B-C244-AD98-F39B25AE5E67}"/>
              </a:ext>
            </a:extLst>
          </p:cNvPr>
          <p:cNvSpPr/>
          <p:nvPr/>
        </p:nvSpPr>
        <p:spPr>
          <a:xfrm>
            <a:off x="827584" y="1332334"/>
            <a:ext cx="5515426" cy="109170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This is Freya. She’s 19 and goes to </a:t>
            </a:r>
            <a:br>
              <a:rPr lang="en-GB" altLang="en-US" dirty="0"/>
            </a:br>
            <a:r>
              <a:rPr lang="en-GB" altLang="en-US" dirty="0"/>
              <a:t>university in a city called Bath, where </a:t>
            </a:r>
            <a:br>
              <a:rPr lang="en-GB" altLang="en-US" dirty="0"/>
            </a:br>
            <a:r>
              <a:rPr lang="en-GB" altLang="en-US" dirty="0"/>
              <a:t>she is studying physics.</a:t>
            </a:r>
          </a:p>
          <a:p>
            <a:pPr algn="ctr"/>
            <a:endParaRPr lang="en-US" dirty="0"/>
          </a:p>
        </p:txBody>
      </p:sp>
      <p:pic>
        <p:nvPicPr>
          <p:cNvPr id="10" name="Picture 9" descr="A picture containing person, building, court, racket&#10;&#10;Description automatically generated">
            <a:extLst>
              <a:ext uri="{FF2B5EF4-FFF2-40B4-BE49-F238E27FC236}">
                <a16:creationId xmlns:a16="http://schemas.microsoft.com/office/drawing/2014/main" id="{BF0E0B50-EF7D-2144-8C65-541D643C5B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025" y="1199389"/>
            <a:ext cx="2448272" cy="1821064"/>
          </a:xfrm>
          <a:prstGeom prst="rect">
            <a:avLst/>
          </a:prstGeom>
        </p:spPr>
      </p:pic>
      <p:sp>
        <p:nvSpPr>
          <p:cNvPr id="11" name="Rectangle 10">
            <a:extLst>
              <a:ext uri="{FF2B5EF4-FFF2-40B4-BE49-F238E27FC236}">
                <a16:creationId xmlns:a16="http://schemas.microsoft.com/office/drawing/2014/main" id="{3FA24CFB-581A-C34E-B9A8-90D658BF5FBA}"/>
              </a:ext>
            </a:extLst>
          </p:cNvPr>
          <p:cNvSpPr/>
          <p:nvPr/>
        </p:nvSpPr>
        <p:spPr>
          <a:xfrm>
            <a:off x="827584" y="2654314"/>
            <a:ext cx="3816424" cy="9361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Freya is </a:t>
            </a:r>
            <a:r>
              <a:rPr lang="en-GB" altLang="en-US" b="1" dirty="0"/>
              <a:t>bisexual</a:t>
            </a:r>
            <a:r>
              <a:rPr lang="en-GB" altLang="en-US" dirty="0"/>
              <a:t> which means she is attracted to men and women. </a:t>
            </a:r>
          </a:p>
          <a:p>
            <a:pPr algn="ctr"/>
            <a:endParaRPr lang="en-US" dirty="0"/>
          </a:p>
        </p:txBody>
      </p:sp>
      <p:sp>
        <p:nvSpPr>
          <p:cNvPr id="14" name="Rectangle 13">
            <a:extLst>
              <a:ext uri="{FF2B5EF4-FFF2-40B4-BE49-F238E27FC236}">
                <a16:creationId xmlns:a16="http://schemas.microsoft.com/office/drawing/2014/main" id="{1D067B93-69E5-C146-B439-7DC522394D1E}"/>
              </a:ext>
            </a:extLst>
          </p:cNvPr>
          <p:cNvSpPr/>
          <p:nvPr/>
        </p:nvSpPr>
        <p:spPr>
          <a:xfrm>
            <a:off x="827584" y="3820696"/>
            <a:ext cx="5515426" cy="20855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Freya had a boyfriend when she was at </a:t>
            </a:r>
          </a:p>
          <a:p>
            <a:r>
              <a:rPr lang="en-GB" altLang="en-US" dirty="0"/>
              <a:t>school, before she came to university, but </a:t>
            </a:r>
            <a:br>
              <a:rPr lang="en-GB" altLang="en-US" dirty="0"/>
            </a:br>
            <a:r>
              <a:rPr lang="en-GB" altLang="en-US" dirty="0"/>
              <a:t>they broke up. </a:t>
            </a:r>
          </a:p>
          <a:p>
            <a:endParaRPr lang="en-GB" altLang="en-US" dirty="0"/>
          </a:p>
          <a:p>
            <a:r>
              <a:rPr lang="en-GB" altLang="en-US" dirty="0"/>
              <a:t>She now has a girlfriend who she met in one of  </a:t>
            </a:r>
            <a:br>
              <a:rPr lang="en-GB" altLang="en-US" dirty="0"/>
            </a:br>
            <a:r>
              <a:rPr lang="en-GB" altLang="en-US" dirty="0"/>
              <a:t>her physics classes.</a:t>
            </a:r>
          </a:p>
          <a:p>
            <a:pPr algn="ctr"/>
            <a:endParaRPr lang="en-US" dirty="0"/>
          </a:p>
        </p:txBody>
      </p:sp>
      <p:pic>
        <p:nvPicPr>
          <p:cNvPr id="13" name="Picture 12" descr="A group of people posing for the camera&#10;&#10;Description automatically generated">
            <a:extLst>
              <a:ext uri="{FF2B5EF4-FFF2-40B4-BE49-F238E27FC236}">
                <a16:creationId xmlns:a16="http://schemas.microsoft.com/office/drawing/2014/main" id="{F9CAD223-C318-0A40-BFF0-039E64B056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586"/>
          <a:stretch/>
        </p:blipFill>
        <p:spPr>
          <a:xfrm>
            <a:off x="5690165" y="3190537"/>
            <a:ext cx="1839165" cy="3124566"/>
          </a:xfrm>
          <a:prstGeom prst="rect">
            <a:avLst/>
          </a:prstGeom>
        </p:spPr>
      </p:pic>
    </p:spTree>
    <p:extLst>
      <p:ext uri="{BB962C8B-B14F-4D97-AF65-F5344CB8AC3E}">
        <p14:creationId xmlns:p14="http://schemas.microsoft.com/office/powerpoint/2010/main" val="26618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136303-EF49-034C-87B5-5AA10C86E680}"/>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4" name="Whole Class">
            <a:extLst>
              <a:ext uri="{FF2B5EF4-FFF2-40B4-BE49-F238E27FC236}">
                <a16:creationId xmlns:a16="http://schemas.microsoft.com/office/drawing/2014/main" id="{9A527115-4F88-4147-A8D9-94413785D1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1C321D3-32C9-0746-AEED-220928D5EAFF}"/>
              </a:ext>
            </a:extLst>
          </p:cNvPr>
          <p:cNvSpPr/>
          <p:nvPr/>
        </p:nvSpPr>
        <p:spPr>
          <a:xfrm>
            <a:off x="971600" y="1941166"/>
            <a:ext cx="5904656" cy="8640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This is Bella. She moved to England with her </a:t>
            </a:r>
            <a:br>
              <a:rPr lang="en-GB" altLang="en-US" dirty="0"/>
            </a:br>
            <a:r>
              <a:rPr lang="en-GB" altLang="en-US" dirty="0"/>
              <a:t>father when she was nine years old. </a:t>
            </a:r>
          </a:p>
          <a:p>
            <a:pPr algn="ctr"/>
            <a:endParaRPr lang="en-US" dirty="0"/>
          </a:p>
        </p:txBody>
      </p:sp>
      <p:sp>
        <p:nvSpPr>
          <p:cNvPr id="8" name="Rectangle 7">
            <a:extLst>
              <a:ext uri="{FF2B5EF4-FFF2-40B4-BE49-F238E27FC236}">
                <a16:creationId xmlns:a16="http://schemas.microsoft.com/office/drawing/2014/main" id="{4E0BCE4F-C41D-9441-AD17-734F33EC5011}"/>
              </a:ext>
            </a:extLst>
          </p:cNvPr>
          <p:cNvSpPr/>
          <p:nvPr/>
        </p:nvSpPr>
        <p:spPr>
          <a:xfrm>
            <a:off x="971600" y="2996952"/>
            <a:ext cx="6192688" cy="86409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Sadly, when Bella was 14, her father died so her grandmother came to England to look after her. </a:t>
            </a:r>
          </a:p>
          <a:p>
            <a:pPr algn="ctr"/>
            <a:endParaRPr lang="en-US" dirty="0"/>
          </a:p>
        </p:txBody>
      </p:sp>
      <p:sp>
        <p:nvSpPr>
          <p:cNvPr id="9" name="Rectangle 8">
            <a:extLst>
              <a:ext uri="{FF2B5EF4-FFF2-40B4-BE49-F238E27FC236}">
                <a16:creationId xmlns:a16="http://schemas.microsoft.com/office/drawing/2014/main" id="{9F80F41A-3BE6-054B-8D59-09F7F26B0BAA}"/>
              </a:ext>
            </a:extLst>
          </p:cNvPr>
          <p:cNvSpPr/>
          <p:nvPr/>
        </p:nvSpPr>
        <p:spPr>
          <a:xfrm>
            <a:off x="971600" y="4052738"/>
            <a:ext cx="6192688" cy="10324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Now, Bella is 18. She still lives with her </a:t>
            </a:r>
            <a:br>
              <a:rPr lang="en-GB" altLang="en-US" dirty="0"/>
            </a:br>
            <a:r>
              <a:rPr lang="en-GB" altLang="en-US" dirty="0"/>
              <a:t>grandmother and she also now has a son. They </a:t>
            </a:r>
            <a:br>
              <a:rPr lang="en-GB" altLang="en-US" dirty="0"/>
            </a:br>
            <a:r>
              <a:rPr lang="en-GB" altLang="en-US" dirty="0"/>
              <a:t>share a small flat.</a:t>
            </a:r>
          </a:p>
          <a:p>
            <a:pPr algn="ctr"/>
            <a:endParaRPr lang="en-US" dirty="0"/>
          </a:p>
        </p:txBody>
      </p:sp>
      <p:sp>
        <p:nvSpPr>
          <p:cNvPr id="10" name="Rectangle 9">
            <a:extLst>
              <a:ext uri="{FF2B5EF4-FFF2-40B4-BE49-F238E27FC236}">
                <a16:creationId xmlns:a16="http://schemas.microsoft.com/office/drawing/2014/main" id="{DA23CCDB-EE2A-7A47-A305-506307281397}"/>
              </a:ext>
            </a:extLst>
          </p:cNvPr>
          <p:cNvSpPr/>
          <p:nvPr/>
        </p:nvSpPr>
        <p:spPr>
          <a:xfrm>
            <a:off x="960311" y="5192916"/>
            <a:ext cx="6192688" cy="10324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Bella’s grandmother doesn’t speak much English, </a:t>
            </a:r>
            <a:br>
              <a:rPr lang="en-GB" altLang="en-US" dirty="0"/>
            </a:br>
            <a:r>
              <a:rPr lang="en-GB" altLang="en-US" dirty="0"/>
              <a:t>so she looks after Bella’s son while Bella works at </a:t>
            </a:r>
            <a:br>
              <a:rPr lang="en-GB" altLang="en-US" dirty="0"/>
            </a:br>
            <a:r>
              <a:rPr lang="en-GB" altLang="en-US" dirty="0"/>
              <a:t>a café to earn some money to support them all.</a:t>
            </a:r>
          </a:p>
          <a:p>
            <a:pPr algn="ctr"/>
            <a:endParaRPr lang="en-US" dirty="0"/>
          </a:p>
        </p:txBody>
      </p:sp>
      <p:pic>
        <p:nvPicPr>
          <p:cNvPr id="6" name="Picture 5" descr="A person holding a book&#10;&#10;Description automatically generated with medium confidence">
            <a:extLst>
              <a:ext uri="{FF2B5EF4-FFF2-40B4-BE49-F238E27FC236}">
                <a16:creationId xmlns:a16="http://schemas.microsoft.com/office/drawing/2014/main" id="{153DF765-895C-2E4A-B79C-FD08838B6D85}"/>
              </a:ext>
            </a:extLst>
          </p:cNvPr>
          <p:cNvPicPr>
            <a:picLocks noChangeAspect="1"/>
          </p:cNvPicPr>
          <p:nvPr/>
        </p:nvPicPr>
        <p:blipFill rotWithShape="1">
          <a:blip r:embed="rId3">
            <a:extLst>
              <a:ext uri="{28A0092B-C50C-407E-A947-70E740481C1C}">
                <a14:useLocalDpi xmlns:a14="http://schemas.microsoft.com/office/drawing/2010/main" val="0"/>
              </a:ext>
            </a:extLst>
          </a:blip>
          <a:srcRect b="32797"/>
          <a:stretch/>
        </p:blipFill>
        <p:spPr>
          <a:xfrm flipH="1">
            <a:off x="6186293" y="1511012"/>
            <a:ext cx="1933409" cy="4868093"/>
          </a:xfrm>
          <a:prstGeom prst="rect">
            <a:avLst/>
          </a:prstGeom>
        </p:spPr>
      </p:pic>
    </p:spTree>
    <p:extLst>
      <p:ext uri="{BB962C8B-B14F-4D97-AF65-F5344CB8AC3E}">
        <p14:creationId xmlns:p14="http://schemas.microsoft.com/office/powerpoint/2010/main" val="39906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9DC17-BF95-3542-8577-7461DE4CB4BC}"/>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4" name="Whole Class">
            <a:extLst>
              <a:ext uri="{FF2B5EF4-FFF2-40B4-BE49-F238E27FC236}">
                <a16:creationId xmlns:a16="http://schemas.microsoft.com/office/drawing/2014/main" id="{B523F1BF-36D7-C04A-B8B3-707D63170A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BE31586-E863-DC42-9426-25B12A2AA6D0}"/>
              </a:ext>
            </a:extLst>
          </p:cNvPr>
          <p:cNvSpPr/>
          <p:nvPr/>
        </p:nvSpPr>
        <p:spPr>
          <a:xfrm>
            <a:off x="827584" y="1700808"/>
            <a:ext cx="6408712" cy="93610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This is Max. He is a tutor at a university. Max </a:t>
            </a:r>
            <a:br>
              <a:rPr lang="en-GB" altLang="en-US" dirty="0"/>
            </a:br>
            <a:r>
              <a:rPr lang="en-GB" altLang="en-US" dirty="0"/>
              <a:t>is 31 years old and lives on his own. </a:t>
            </a:r>
          </a:p>
          <a:p>
            <a:pPr algn="ctr"/>
            <a:endParaRPr lang="en-US" dirty="0"/>
          </a:p>
        </p:txBody>
      </p:sp>
      <p:sp>
        <p:nvSpPr>
          <p:cNvPr id="9" name="Rectangle 8">
            <a:extLst>
              <a:ext uri="{FF2B5EF4-FFF2-40B4-BE49-F238E27FC236}">
                <a16:creationId xmlns:a16="http://schemas.microsoft.com/office/drawing/2014/main" id="{ED561BF9-A678-5E4C-965B-D212FB79AFE8}"/>
              </a:ext>
            </a:extLst>
          </p:cNvPr>
          <p:cNvSpPr/>
          <p:nvPr/>
        </p:nvSpPr>
        <p:spPr>
          <a:xfrm>
            <a:off x="827584" y="2852936"/>
            <a:ext cx="5832648" cy="129614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r>
              <a:rPr lang="en-GB" altLang="en-US" dirty="0"/>
              <a:t>Max is </a:t>
            </a:r>
            <a:r>
              <a:rPr lang="en-GB" altLang="en-US" b="1" dirty="0"/>
              <a:t>asexual</a:t>
            </a:r>
            <a:r>
              <a:rPr lang="en-GB" altLang="en-US" dirty="0"/>
              <a:t>, which means he isn’t attracted </a:t>
            </a:r>
            <a:br>
              <a:rPr lang="en-GB" altLang="en-US" dirty="0"/>
            </a:br>
            <a:r>
              <a:rPr lang="en-GB" altLang="en-US" dirty="0"/>
              <a:t>to men or women. He has many close friends </a:t>
            </a:r>
            <a:br>
              <a:rPr lang="en-GB" altLang="en-US" dirty="0"/>
            </a:br>
            <a:r>
              <a:rPr lang="en-GB" altLang="en-US" dirty="0"/>
              <a:t>who are very special to him but he isn’t looking for </a:t>
            </a:r>
            <a:br>
              <a:rPr lang="en-GB" altLang="en-US" dirty="0"/>
            </a:br>
            <a:r>
              <a:rPr lang="en-GB" altLang="en-US" dirty="0"/>
              <a:t>a partner to be in a relationship with.</a:t>
            </a:r>
          </a:p>
          <a:p>
            <a:pPr algn="ctr"/>
            <a:endParaRPr lang="en-US" dirty="0"/>
          </a:p>
        </p:txBody>
      </p:sp>
      <p:sp>
        <p:nvSpPr>
          <p:cNvPr id="10" name="Rectangle 9">
            <a:extLst>
              <a:ext uri="{FF2B5EF4-FFF2-40B4-BE49-F238E27FC236}">
                <a16:creationId xmlns:a16="http://schemas.microsoft.com/office/drawing/2014/main" id="{E3B76C45-AA93-7E4C-A49A-25B6AA3830C2}"/>
              </a:ext>
            </a:extLst>
          </p:cNvPr>
          <p:cNvSpPr/>
          <p:nvPr/>
        </p:nvSpPr>
        <p:spPr>
          <a:xfrm>
            <a:off x="827584" y="4399514"/>
            <a:ext cx="5832648" cy="129614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When Max was growing up, he was confused as everyone around him seemed to be talking about </a:t>
            </a:r>
            <a:br>
              <a:rPr lang="en-GB" altLang="en-US" dirty="0"/>
            </a:br>
            <a:r>
              <a:rPr lang="en-GB" altLang="en-US" dirty="0"/>
              <a:t>who they liked and almost all the adults he knew </a:t>
            </a:r>
            <a:br>
              <a:rPr lang="en-GB" altLang="en-US" dirty="0"/>
            </a:br>
            <a:r>
              <a:rPr lang="en-GB" altLang="en-US" dirty="0"/>
              <a:t>were in relationships.</a:t>
            </a:r>
          </a:p>
          <a:p>
            <a:pPr algn="ctr"/>
            <a:endParaRPr lang="en-US" dirty="0"/>
          </a:p>
        </p:txBody>
      </p:sp>
      <p:pic>
        <p:nvPicPr>
          <p:cNvPr id="7" name="Picture 6" descr="A person wearing a suit and tie&#10;&#10;Description automatically generated">
            <a:extLst>
              <a:ext uri="{FF2B5EF4-FFF2-40B4-BE49-F238E27FC236}">
                <a16:creationId xmlns:a16="http://schemas.microsoft.com/office/drawing/2014/main" id="{EAF7118A-00F4-164F-AA70-AE44B96CE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160" y="1451745"/>
            <a:ext cx="1975752" cy="4509120"/>
          </a:xfrm>
          <a:prstGeom prst="rect">
            <a:avLst/>
          </a:prstGeom>
        </p:spPr>
      </p:pic>
    </p:spTree>
    <p:extLst>
      <p:ext uri="{BB962C8B-B14F-4D97-AF65-F5344CB8AC3E}">
        <p14:creationId xmlns:p14="http://schemas.microsoft.com/office/powerpoint/2010/main" val="41378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4BD68AB-F1EB-8C4C-9B97-E4AECD59FE4E}"/>
              </a:ext>
            </a:extLst>
          </p:cNvPr>
          <p:cNvSpPr/>
          <p:nvPr/>
        </p:nvSpPr>
        <p:spPr>
          <a:xfrm>
            <a:off x="4139952" y="5517232"/>
            <a:ext cx="115212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24332" y="1469752"/>
            <a:ext cx="2416020" cy="3449509"/>
          </a:xfrm>
          <a:prstGeom prst="roundRect">
            <a:avLst>
              <a:gd name="adj" fmla="val 12225"/>
            </a:avLst>
          </a:prstGeom>
          <a:solidFill>
            <a:srgbClr val="92D05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C989DC17-BF95-3542-8577-7461DE4CB4BC}"/>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4" name="Whole Class">
            <a:extLst>
              <a:ext uri="{FF2B5EF4-FFF2-40B4-BE49-F238E27FC236}">
                <a16:creationId xmlns:a16="http://schemas.microsoft.com/office/drawing/2014/main" id="{B523F1BF-36D7-C04A-B8B3-707D63170A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BE31586-E863-DC42-9426-25B12A2AA6D0}"/>
              </a:ext>
            </a:extLst>
          </p:cNvPr>
          <p:cNvSpPr/>
          <p:nvPr/>
        </p:nvSpPr>
        <p:spPr>
          <a:xfrm>
            <a:off x="827584" y="1989076"/>
            <a:ext cx="4104456" cy="10078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en-GB" altLang="en-US" dirty="0"/>
          </a:p>
          <a:p>
            <a:r>
              <a:rPr lang="en-GB" altLang="en-US" dirty="0"/>
              <a:t>This little girl is called Laila. She lives with her grandparents because her mother is poorly. </a:t>
            </a:r>
          </a:p>
          <a:p>
            <a:pPr algn="ctr"/>
            <a:endParaRPr lang="en-US" dirty="0"/>
          </a:p>
        </p:txBody>
      </p:sp>
      <p:sp>
        <p:nvSpPr>
          <p:cNvPr id="9" name="Rectangle 8">
            <a:extLst>
              <a:ext uri="{FF2B5EF4-FFF2-40B4-BE49-F238E27FC236}">
                <a16:creationId xmlns:a16="http://schemas.microsoft.com/office/drawing/2014/main" id="{ED561BF9-A678-5E4C-965B-D212FB79AFE8}"/>
              </a:ext>
            </a:extLst>
          </p:cNvPr>
          <p:cNvSpPr/>
          <p:nvPr/>
        </p:nvSpPr>
        <p:spPr>
          <a:xfrm>
            <a:off x="827584" y="3177090"/>
            <a:ext cx="4387551" cy="129614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altLang="en-US" dirty="0"/>
          </a:p>
          <a:p>
            <a:r>
              <a:rPr lang="en-GB" altLang="en-US" dirty="0"/>
              <a:t>Laila’s grandparents are her main carers which means they take her to school, read her bedtime stories at night and take her to the park at the weekend.</a:t>
            </a:r>
          </a:p>
          <a:p>
            <a:pPr algn="ctr"/>
            <a:endParaRPr lang="en-US" dirty="0"/>
          </a:p>
        </p:txBody>
      </p:sp>
      <p:sp>
        <p:nvSpPr>
          <p:cNvPr id="10" name="Rectangle 9">
            <a:extLst>
              <a:ext uri="{FF2B5EF4-FFF2-40B4-BE49-F238E27FC236}">
                <a16:creationId xmlns:a16="http://schemas.microsoft.com/office/drawing/2014/main" id="{E3B76C45-AA93-7E4C-A49A-25B6AA3830C2}"/>
              </a:ext>
            </a:extLst>
          </p:cNvPr>
          <p:cNvSpPr/>
          <p:nvPr/>
        </p:nvSpPr>
        <p:spPr>
          <a:xfrm>
            <a:off x="827584" y="4653372"/>
            <a:ext cx="4176464" cy="100787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en-GB" altLang="en-US" dirty="0"/>
          </a:p>
          <a:p>
            <a:r>
              <a:rPr lang="en-GB" altLang="en-US" dirty="0"/>
              <a:t>Grandma is busy organising Laila’s birthday party at the moment, which is next month.</a:t>
            </a:r>
          </a:p>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740" y="1605935"/>
            <a:ext cx="2060415" cy="324280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a:xfrm>
            <a:off x="6079439" y="2286578"/>
            <a:ext cx="2607127" cy="4580302"/>
          </a:xfrm>
          <a:prstGeom prst="rect">
            <a:avLst/>
          </a:prstGeom>
        </p:spPr>
      </p:pic>
    </p:spTree>
    <p:extLst>
      <p:ext uri="{BB962C8B-B14F-4D97-AF65-F5344CB8AC3E}">
        <p14:creationId xmlns:p14="http://schemas.microsoft.com/office/powerpoint/2010/main" val="9607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of Rectangle 5">
            <a:extLst>
              <a:ext uri="{FF2B5EF4-FFF2-40B4-BE49-F238E27FC236}">
                <a16:creationId xmlns:a16="http://schemas.microsoft.com/office/drawing/2014/main" id="{07DF4379-3487-F049-82A0-535E3A95A462}"/>
              </a:ext>
            </a:extLst>
          </p:cNvPr>
          <p:cNvSpPr/>
          <p:nvPr/>
        </p:nvSpPr>
        <p:spPr>
          <a:xfrm>
            <a:off x="539750" y="1668336"/>
            <a:ext cx="7776666" cy="716538"/>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108000" bIns="108000" rtlCol="0" anchor="ctr"/>
          <a:lstStyle/>
          <a:p>
            <a:r>
              <a:rPr lang="en-GB" altLang="en-US" dirty="0"/>
              <a:t>This is Jo and her aunt, Ashley. Ashley looks after Jo sometimes when Jo's mum is at work.</a:t>
            </a:r>
          </a:p>
        </p:txBody>
      </p:sp>
      <p:sp>
        <p:nvSpPr>
          <p:cNvPr id="7" name="Round Diagonal Corner of Rectangle 6">
            <a:extLst>
              <a:ext uri="{FF2B5EF4-FFF2-40B4-BE49-F238E27FC236}">
                <a16:creationId xmlns:a16="http://schemas.microsoft.com/office/drawing/2014/main" id="{14E6F2B6-1629-0140-A7C2-B7F5DC042C4A}"/>
              </a:ext>
            </a:extLst>
          </p:cNvPr>
          <p:cNvSpPr/>
          <p:nvPr/>
        </p:nvSpPr>
        <p:spPr>
          <a:xfrm>
            <a:off x="539750" y="2503717"/>
            <a:ext cx="7776666" cy="2798329"/>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3204000" bIns="108000" rtlCol="0" anchor="ctr"/>
          <a:lstStyle/>
          <a:p>
            <a:r>
              <a:rPr lang="en-GB" altLang="en-US" dirty="0"/>
              <a:t>Ashley is transgender. When she was born, she was assigned the biological sex male at birth. As she grew up however, she identified as a woman. Ashley feels much happier using the pronouns 'she' and 'her' and being thought of as a woman by others.</a:t>
            </a:r>
          </a:p>
        </p:txBody>
      </p:sp>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4169618" y="2213331"/>
            <a:ext cx="4383743" cy="4197971"/>
            <a:chOff x="4402761" y="2384873"/>
            <a:chExt cx="4204489" cy="402630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255" y="2384873"/>
              <a:ext cx="3288995" cy="40263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761" y="3722149"/>
              <a:ext cx="2704573" cy="2689033"/>
            </a:xfrm>
            <a:prstGeom prst="rect">
              <a:avLst/>
            </a:prstGeom>
          </p:spPr>
        </p:pic>
      </p:grpSp>
      <p:sp>
        <p:nvSpPr>
          <p:cNvPr id="9" name="Round Diagonal Corner of Rectangle 8">
            <a:extLst>
              <a:ext uri="{FF2B5EF4-FFF2-40B4-BE49-F238E27FC236}">
                <a16:creationId xmlns:a16="http://schemas.microsoft.com/office/drawing/2014/main" id="{42523BEB-FB32-864A-A0DC-664EA2C72698}"/>
              </a:ext>
            </a:extLst>
          </p:cNvPr>
          <p:cNvSpPr/>
          <p:nvPr/>
        </p:nvSpPr>
        <p:spPr>
          <a:xfrm>
            <a:off x="553070" y="5420889"/>
            <a:ext cx="4162946" cy="703668"/>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44000" bIns="108000" rtlCol="0" anchor="ctr"/>
          <a:lstStyle/>
          <a:p>
            <a:r>
              <a:rPr lang="en-GB" altLang="en-US" dirty="0"/>
              <a:t>Jo enjoys spending time with Ashley; they like doing puzzles together.</a:t>
            </a:r>
          </a:p>
        </p:txBody>
      </p:sp>
    </p:spTree>
    <p:extLst>
      <p:ext uri="{BB962C8B-B14F-4D97-AF65-F5344CB8AC3E}">
        <p14:creationId xmlns:p14="http://schemas.microsoft.com/office/powerpoint/2010/main" val="18098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the camera&#10;&#10;Description automatically generated">
            <a:extLst>
              <a:ext uri="{FF2B5EF4-FFF2-40B4-BE49-F238E27FC236}">
                <a16:creationId xmlns:a16="http://schemas.microsoft.com/office/drawing/2014/main" id="{ACFAEB51-9203-B84A-B6F5-666AC3ED55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633194"/>
            <a:ext cx="2515610" cy="4365104"/>
          </a:xfrm>
          <a:prstGeom prst="rect">
            <a:avLst/>
          </a:prstGeom>
        </p:spPr>
      </p:pic>
      <p:sp>
        <p:nvSpPr>
          <p:cNvPr id="7" name="Rectangle 6">
            <a:extLst>
              <a:ext uri="{FF2B5EF4-FFF2-40B4-BE49-F238E27FC236}">
                <a16:creationId xmlns:a16="http://schemas.microsoft.com/office/drawing/2014/main" id="{E0BDE37A-69AA-AC45-811C-A5C7F18A3E61}"/>
              </a:ext>
            </a:extLst>
          </p:cNvPr>
          <p:cNvSpPr/>
          <p:nvPr/>
        </p:nvSpPr>
        <p:spPr>
          <a:xfrm>
            <a:off x="3563888" y="1844824"/>
            <a:ext cx="4824536" cy="1656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Meet Katrina and Jacob. They are a married couple who are also foster parents. They have been looking after children whose parents are unable to care for them for many years now.</a:t>
            </a:r>
          </a:p>
          <a:p>
            <a:pPr algn="ctr"/>
            <a:endParaRPr lang="en-US" dirty="0"/>
          </a:p>
        </p:txBody>
      </p:sp>
      <p:sp>
        <p:nvSpPr>
          <p:cNvPr id="8" name="Rectangle 7">
            <a:extLst>
              <a:ext uri="{FF2B5EF4-FFF2-40B4-BE49-F238E27FC236}">
                <a16:creationId xmlns:a16="http://schemas.microsoft.com/office/drawing/2014/main" id="{7EC9EFB8-1795-BC4C-99ED-FA2C57CC1032}"/>
              </a:ext>
            </a:extLst>
          </p:cNvPr>
          <p:cNvSpPr/>
          <p:nvPr/>
        </p:nvSpPr>
        <p:spPr>
          <a:xfrm>
            <a:off x="3563888" y="3717032"/>
            <a:ext cx="4824536" cy="108012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Sometimes, Katrina and Jacob have just one foster child living with them but, at times, there might be as many as four.</a:t>
            </a:r>
          </a:p>
          <a:p>
            <a:pPr algn="ctr"/>
            <a:endParaRPr lang="en-US" dirty="0"/>
          </a:p>
        </p:txBody>
      </p:sp>
      <p:sp>
        <p:nvSpPr>
          <p:cNvPr id="9" name="Rectangle 8">
            <a:extLst>
              <a:ext uri="{FF2B5EF4-FFF2-40B4-BE49-F238E27FC236}">
                <a16:creationId xmlns:a16="http://schemas.microsoft.com/office/drawing/2014/main" id="{9204E087-95C4-5C4D-8E66-DD6913D18C40}"/>
              </a:ext>
            </a:extLst>
          </p:cNvPr>
          <p:cNvSpPr/>
          <p:nvPr/>
        </p:nvSpPr>
        <p:spPr>
          <a:xfrm>
            <a:off x="3563888" y="5013176"/>
            <a:ext cx="4824536" cy="7941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At the moment, they are looking after two children – a brother and sister. </a:t>
            </a:r>
          </a:p>
          <a:p>
            <a:pPr algn="ctr"/>
            <a:endParaRPr lang="en-US" dirty="0"/>
          </a:p>
        </p:txBody>
      </p:sp>
    </p:spTree>
    <p:extLst>
      <p:ext uri="{BB962C8B-B14F-4D97-AF65-F5344CB8AC3E}">
        <p14:creationId xmlns:p14="http://schemas.microsoft.com/office/powerpoint/2010/main" val="16622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C468D948-F8A9-A34A-BEFC-72D82A050C87}"/>
              </a:ext>
            </a:extLst>
          </p:cNvPr>
          <p:cNvSpPr/>
          <p:nvPr/>
        </p:nvSpPr>
        <p:spPr>
          <a:xfrm>
            <a:off x="609598" y="1600300"/>
            <a:ext cx="5472608" cy="72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This little girl is called Abigail. She was adopted as a baby by her parents, Pete and Mikey.</a:t>
            </a:r>
          </a:p>
          <a:p>
            <a:pPr algn="ctr"/>
            <a:endParaRPr lang="en-US" dirty="0"/>
          </a:p>
        </p:txBody>
      </p:sp>
      <p:sp>
        <p:nvSpPr>
          <p:cNvPr id="16" name="Rectangle 15">
            <a:extLst>
              <a:ext uri="{FF2B5EF4-FFF2-40B4-BE49-F238E27FC236}">
                <a16:creationId xmlns:a16="http://schemas.microsoft.com/office/drawing/2014/main" id="{4FC48458-3DCC-7C4D-AF23-B415701406D9}"/>
              </a:ext>
            </a:extLst>
          </p:cNvPr>
          <p:cNvSpPr/>
          <p:nvPr/>
        </p:nvSpPr>
        <p:spPr>
          <a:xfrm>
            <a:off x="609598" y="2578629"/>
            <a:ext cx="5904656" cy="12232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ltLang="en-US" dirty="0"/>
          </a:p>
          <a:p>
            <a:r>
              <a:rPr lang="en-GB" altLang="en-US" dirty="0"/>
              <a:t>Abigail (or Abi for short) is growing up in a loving, </a:t>
            </a:r>
            <a:br>
              <a:rPr lang="en-GB" altLang="en-US" dirty="0"/>
            </a:br>
            <a:r>
              <a:rPr lang="en-GB" altLang="en-US" dirty="0"/>
              <a:t>secure family who can provide for her. This </a:t>
            </a:r>
            <a:br>
              <a:rPr lang="en-GB" altLang="en-US" dirty="0"/>
            </a:br>
            <a:r>
              <a:rPr lang="en-GB" altLang="en-US" dirty="0"/>
              <a:t>might not have been possible if she hadn’t </a:t>
            </a:r>
            <a:br>
              <a:rPr lang="en-GB" altLang="en-US" dirty="0"/>
            </a:br>
            <a:r>
              <a:rPr lang="en-GB" altLang="en-US" dirty="0"/>
              <a:t>been adopted.</a:t>
            </a:r>
          </a:p>
          <a:p>
            <a:pPr algn="ctr"/>
            <a:endParaRPr lang="en-US" dirty="0"/>
          </a:p>
        </p:txBody>
      </p:sp>
      <p:pic>
        <p:nvPicPr>
          <p:cNvPr id="14" name="Picture 13" descr="A picture containing holding, player, person, female&#10;&#10;Description automatically generated">
            <a:extLst>
              <a:ext uri="{FF2B5EF4-FFF2-40B4-BE49-F238E27FC236}">
                <a16:creationId xmlns:a16="http://schemas.microsoft.com/office/drawing/2014/main" id="{BDF5D69A-0CC6-8A43-9706-3EE8284E6C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3522" y="4162982"/>
            <a:ext cx="997855" cy="2229565"/>
          </a:xfrm>
          <a:prstGeom prst="rect">
            <a:avLst/>
          </a:prstGeom>
        </p:spPr>
      </p:pic>
      <p:sp>
        <p:nvSpPr>
          <p:cNvPr id="18" name="Rectangle 17">
            <a:extLst>
              <a:ext uri="{FF2B5EF4-FFF2-40B4-BE49-F238E27FC236}">
                <a16:creationId xmlns:a16="http://schemas.microsoft.com/office/drawing/2014/main" id="{77299212-38D4-8645-99FD-B5E9ABA0A119}"/>
              </a:ext>
            </a:extLst>
          </p:cNvPr>
          <p:cNvSpPr/>
          <p:nvPr/>
        </p:nvSpPr>
        <p:spPr>
          <a:xfrm>
            <a:off x="606741" y="4718339"/>
            <a:ext cx="5904656" cy="12232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Abi’s favourite things to do with her dads </a:t>
            </a:r>
            <a:br>
              <a:rPr lang="en-GB" altLang="en-US" dirty="0"/>
            </a:br>
            <a:r>
              <a:rPr lang="en-GB" altLang="en-US" dirty="0"/>
              <a:t>include watching films about princesses and </a:t>
            </a:r>
            <a:br>
              <a:rPr lang="en-GB" altLang="en-US" dirty="0"/>
            </a:br>
            <a:r>
              <a:rPr lang="en-GB" altLang="en-US" dirty="0"/>
              <a:t>mermaids and going swimming.</a:t>
            </a:r>
          </a:p>
          <a:p>
            <a:pPr algn="ctr"/>
            <a:endParaRPr lang="en-US" dirty="0"/>
          </a:p>
        </p:txBody>
      </p:sp>
      <p:sp>
        <p:nvSpPr>
          <p:cNvPr id="2" name="Rectangle 1">
            <a:extLst>
              <a:ext uri="{FF2B5EF4-FFF2-40B4-BE49-F238E27FC236}">
                <a16:creationId xmlns:a16="http://schemas.microsoft.com/office/drawing/2014/main" id="{4982D9B2-78E4-4B42-98C2-5D1B4F6358D4}"/>
              </a:ext>
            </a:extLst>
          </p:cNvPr>
          <p:cNvSpPr/>
          <p:nvPr/>
        </p:nvSpPr>
        <p:spPr>
          <a:xfrm>
            <a:off x="609598" y="3945095"/>
            <a:ext cx="5762602" cy="6108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Pete and Mikey are in a civil partnership, which </a:t>
            </a:r>
            <a:br>
              <a:rPr lang="en-GB" altLang="en-US" dirty="0"/>
            </a:br>
            <a:r>
              <a:rPr lang="en-GB" altLang="en-US" dirty="0"/>
              <a:t>is a type of committed relationship.</a:t>
            </a:r>
          </a:p>
          <a:p>
            <a:pPr algn="ctr"/>
            <a:endParaRPr lang="en-US" dirty="0"/>
          </a:p>
        </p:txBody>
      </p:sp>
      <p:pic>
        <p:nvPicPr>
          <p:cNvPr id="10" name="Picture 9" descr="A person standing posing for the camera&#10;&#10;Description automatically generated">
            <a:extLst>
              <a:ext uri="{FF2B5EF4-FFF2-40B4-BE49-F238E27FC236}">
                <a16:creationId xmlns:a16="http://schemas.microsoft.com/office/drawing/2014/main" id="{8C48488D-4935-5D47-A225-01717055D8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9580" y="2380780"/>
            <a:ext cx="1800200" cy="3980899"/>
          </a:xfrm>
          <a:prstGeom prst="rect">
            <a:avLst/>
          </a:prstGeom>
        </p:spPr>
      </p:pic>
    </p:spTree>
    <p:extLst>
      <p:ext uri="{BB962C8B-B14F-4D97-AF65-F5344CB8AC3E}">
        <p14:creationId xmlns:p14="http://schemas.microsoft.com/office/powerpoint/2010/main" val="6590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 Diagonal Corner of Rectangle 7">
            <a:extLst>
              <a:ext uri="{FF2B5EF4-FFF2-40B4-BE49-F238E27FC236}">
                <a16:creationId xmlns:a16="http://schemas.microsoft.com/office/drawing/2014/main" id="{E1F10995-0AD8-3E45-A69D-C4EA1A8B2DF7}"/>
              </a:ext>
            </a:extLst>
          </p:cNvPr>
          <p:cNvSpPr/>
          <p:nvPr/>
        </p:nvSpPr>
        <p:spPr>
          <a:xfrm>
            <a:off x="1488831" y="1625601"/>
            <a:ext cx="6385940" cy="435247"/>
          </a:xfrm>
          <a:prstGeom prst="round2Diag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Meet the Pye family. There’s Mum, Dad and their son, Jay.</a:t>
            </a:r>
          </a:p>
          <a:p>
            <a:pPr algn="ctr"/>
            <a:endParaRPr lang="en-US" dirty="0"/>
          </a:p>
        </p:txBody>
      </p:sp>
      <p:sp>
        <p:nvSpPr>
          <p:cNvPr id="9" name="Rectangle 8">
            <a:extLst>
              <a:ext uri="{FF2B5EF4-FFF2-40B4-BE49-F238E27FC236}">
                <a16:creationId xmlns:a16="http://schemas.microsoft.com/office/drawing/2014/main" id="{617430FA-A829-0149-A001-3E92FBF223F6}"/>
              </a:ext>
            </a:extLst>
          </p:cNvPr>
          <p:cNvSpPr/>
          <p:nvPr/>
        </p:nvSpPr>
        <p:spPr>
          <a:xfrm>
            <a:off x="2220229" y="2227062"/>
            <a:ext cx="4998811" cy="165618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Jay’s parents are married and are committed to one another but they live apart.</a:t>
            </a:r>
          </a:p>
          <a:p>
            <a:pPr algn="ctr"/>
            <a:endParaRPr lang="en-GB" altLang="en-US" dirty="0"/>
          </a:p>
          <a:p>
            <a:pPr algn="ctr"/>
            <a:r>
              <a:rPr lang="en-GB" altLang="en-US" dirty="0"/>
              <a:t>Jay’s mother works for a famous charity and lives abroad most of the time. </a:t>
            </a:r>
          </a:p>
          <a:p>
            <a:pPr algn="ctr"/>
            <a:endParaRPr lang="en-US" dirty="0"/>
          </a:p>
        </p:txBody>
      </p:sp>
      <p:pic>
        <p:nvPicPr>
          <p:cNvPr id="11" name="Picture 10">
            <a:extLst>
              <a:ext uri="{FF2B5EF4-FFF2-40B4-BE49-F238E27FC236}">
                <a16:creationId xmlns:a16="http://schemas.microsoft.com/office/drawing/2014/main" id="{557C5FEB-B364-AA4B-B185-35430C6728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819" y="2619906"/>
            <a:ext cx="1119221" cy="3739295"/>
          </a:xfrm>
          <a:prstGeom prst="rect">
            <a:avLst/>
          </a:prstGeom>
        </p:spPr>
      </p:pic>
      <p:sp>
        <p:nvSpPr>
          <p:cNvPr id="14" name="Rectangle 13">
            <a:extLst>
              <a:ext uri="{FF2B5EF4-FFF2-40B4-BE49-F238E27FC236}">
                <a16:creationId xmlns:a16="http://schemas.microsoft.com/office/drawing/2014/main" id="{572A4E14-B089-4B44-A4C1-141161DF742E}"/>
              </a:ext>
            </a:extLst>
          </p:cNvPr>
          <p:cNvSpPr/>
          <p:nvPr/>
        </p:nvSpPr>
        <p:spPr>
          <a:xfrm>
            <a:off x="3063450" y="4197626"/>
            <a:ext cx="3312368" cy="18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Jay lives in Scotland with his dad and they visit his mum when they can, or she comes back to Scotland to visit them.</a:t>
            </a:r>
          </a:p>
        </p:txBody>
      </p:sp>
      <p:pic>
        <p:nvPicPr>
          <p:cNvPr id="5" name="Picture 4" descr="A mannequin wearing a white shirt and black pants&#10;&#10;Description automatically generated with medium confidence">
            <a:extLst>
              <a:ext uri="{FF2B5EF4-FFF2-40B4-BE49-F238E27FC236}">
                <a16:creationId xmlns:a16="http://schemas.microsoft.com/office/drawing/2014/main" id="{F5F7311D-1E42-9D4E-BEF2-84733017A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001" y="3617487"/>
            <a:ext cx="956870" cy="2741715"/>
          </a:xfrm>
          <a:prstGeom prst="rect">
            <a:avLst/>
          </a:prstGeom>
        </p:spPr>
      </p:pic>
      <p:pic>
        <p:nvPicPr>
          <p:cNvPr id="10" name="Picture 9">
            <a:extLst>
              <a:ext uri="{FF2B5EF4-FFF2-40B4-BE49-F238E27FC236}">
                <a16:creationId xmlns:a16="http://schemas.microsoft.com/office/drawing/2014/main" id="{18F2CEC7-0348-CB40-A5A6-C444790B9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0551" y="2386220"/>
            <a:ext cx="1052142" cy="3840485"/>
          </a:xfrm>
          <a:prstGeom prst="rect">
            <a:avLst/>
          </a:prstGeom>
        </p:spPr>
      </p:pic>
    </p:spTree>
    <p:extLst>
      <p:ext uri="{BB962C8B-B14F-4D97-AF65-F5344CB8AC3E}">
        <p14:creationId xmlns:p14="http://schemas.microsoft.com/office/powerpoint/2010/main" val="40362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3576231-AFA8-624E-BEE3-20CA492F5EFD}"/>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Different Families</a:t>
            </a:r>
          </a:p>
        </p:txBody>
      </p:sp>
      <p:pic>
        <p:nvPicPr>
          <p:cNvPr id="12" name="Picture 11">
            <a:extLst>
              <a:ext uri="{FF2B5EF4-FFF2-40B4-BE49-F238E27FC236}">
                <a16:creationId xmlns:a16="http://schemas.microsoft.com/office/drawing/2014/main" id="{CC18C49F-2A32-AB4A-9B9C-D9127FF9E83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6231" y="1929997"/>
            <a:ext cx="204311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822F51A-0870-2147-B6F2-B09C7BDF8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2159" y="1916113"/>
            <a:ext cx="23161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8DB8D10-0C5F-E24D-AAED-CFB24FD3E43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5244" y="4862513"/>
            <a:ext cx="23733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2595DCB-B41F-0445-8A29-F31B709DE8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580" y="2955925"/>
            <a:ext cx="2216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5401516-4374-EC42-A094-D2ACA4B5F37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9675" y="2679700"/>
            <a:ext cx="23145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5E2C36E1-CE26-4CE7-8A99-0424D9937737}"/>
              </a:ext>
            </a:extLst>
          </p:cNvPr>
          <p:cNvSpPr/>
          <p:nvPr/>
        </p:nvSpPr>
        <p:spPr>
          <a:xfrm>
            <a:off x="730250" y="1358900"/>
            <a:ext cx="7673975"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Describe the different families you can see here with your partner.</a:t>
            </a:r>
          </a:p>
        </p:txBody>
      </p:sp>
      <p:pic>
        <p:nvPicPr>
          <p:cNvPr id="19465" name="Talking Partners">
            <a:extLst>
              <a:ext uri="{FF2B5EF4-FFF2-40B4-BE49-F238E27FC236}">
                <a16:creationId xmlns:a16="http://schemas.microsoft.com/office/drawing/2014/main" id="{22B37416-1AD6-6F4D-9BC4-6CE15AF8634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7813176-1F84-BF47-9BA5-71EC2B980B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156" y="4419600"/>
            <a:ext cx="1696798" cy="1982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D23583E-6F6D-2140-9FB1-C7483C885299}"/>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Different Families</a:t>
            </a:r>
          </a:p>
        </p:txBody>
      </p:sp>
      <p:sp>
        <p:nvSpPr>
          <p:cNvPr id="11" name="Rectangle: Rounded Corners 10">
            <a:extLst>
              <a:ext uri="{FF2B5EF4-FFF2-40B4-BE49-F238E27FC236}">
                <a16:creationId xmlns:a16="http://schemas.microsoft.com/office/drawing/2014/main" id="{A4637EC9-EE2C-49C6-8E8F-4863703ACA9F}"/>
              </a:ext>
            </a:extLst>
          </p:cNvPr>
          <p:cNvSpPr/>
          <p:nvPr/>
        </p:nvSpPr>
        <p:spPr>
          <a:xfrm>
            <a:off x="684213" y="1431925"/>
            <a:ext cx="7888287" cy="3471863"/>
          </a:xfrm>
          <a:prstGeom prst="roundRect">
            <a:avLst>
              <a:gd name="adj" fmla="val 695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Rounded Corners 2">
            <a:extLst>
              <a:ext uri="{FF2B5EF4-FFF2-40B4-BE49-F238E27FC236}">
                <a16:creationId xmlns:a16="http://schemas.microsoft.com/office/drawing/2014/main" id="{A6002AAE-AE53-4144-8219-D7909E670533}"/>
              </a:ext>
            </a:extLst>
          </p:cNvPr>
          <p:cNvSpPr/>
          <p:nvPr/>
        </p:nvSpPr>
        <p:spPr>
          <a:xfrm>
            <a:off x="714375" y="1597025"/>
            <a:ext cx="7673975"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All families are different.</a:t>
            </a:r>
          </a:p>
        </p:txBody>
      </p:sp>
      <p:sp>
        <p:nvSpPr>
          <p:cNvPr id="4" name="Rectangle: Rounded Corners 3">
            <a:extLst>
              <a:ext uri="{FF2B5EF4-FFF2-40B4-BE49-F238E27FC236}">
                <a16:creationId xmlns:a16="http://schemas.microsoft.com/office/drawing/2014/main" id="{AD77CE1C-32DF-48D5-8256-56C6F5AB3E64}"/>
              </a:ext>
            </a:extLst>
          </p:cNvPr>
          <p:cNvSpPr/>
          <p:nvPr/>
        </p:nvSpPr>
        <p:spPr>
          <a:xfrm>
            <a:off x="714375" y="2009775"/>
            <a:ext cx="3519488" cy="685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Families can be very small or very large.</a:t>
            </a:r>
          </a:p>
        </p:txBody>
      </p:sp>
      <p:sp>
        <p:nvSpPr>
          <p:cNvPr id="5" name="Rectangle: Rounded Corners 4">
            <a:extLst>
              <a:ext uri="{FF2B5EF4-FFF2-40B4-BE49-F238E27FC236}">
                <a16:creationId xmlns:a16="http://schemas.microsoft.com/office/drawing/2014/main" id="{04111C9D-1B07-46F5-852D-9B48B4E0A105}"/>
              </a:ext>
            </a:extLst>
          </p:cNvPr>
          <p:cNvSpPr/>
          <p:nvPr/>
        </p:nvSpPr>
        <p:spPr>
          <a:xfrm>
            <a:off x="714375" y="2767013"/>
            <a:ext cx="4273550" cy="771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There can be people of different ages and people from different races.</a:t>
            </a:r>
          </a:p>
        </p:txBody>
      </p:sp>
      <p:sp>
        <p:nvSpPr>
          <p:cNvPr id="6" name="Rectangle: Rounded Corners 5">
            <a:extLst>
              <a:ext uri="{FF2B5EF4-FFF2-40B4-BE49-F238E27FC236}">
                <a16:creationId xmlns:a16="http://schemas.microsoft.com/office/drawing/2014/main" id="{A4E0042E-CD54-4A19-A38D-07E93CCFB3C8}"/>
              </a:ext>
            </a:extLst>
          </p:cNvPr>
          <p:cNvSpPr/>
          <p:nvPr/>
        </p:nvSpPr>
        <p:spPr>
          <a:xfrm>
            <a:off x="714375" y="3609975"/>
            <a:ext cx="7673975"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Families can live together or apart.</a:t>
            </a:r>
          </a:p>
        </p:txBody>
      </p:sp>
      <p:sp>
        <p:nvSpPr>
          <p:cNvPr id="7" name="Rectangle: Rounded Corners 6">
            <a:extLst>
              <a:ext uri="{FF2B5EF4-FFF2-40B4-BE49-F238E27FC236}">
                <a16:creationId xmlns:a16="http://schemas.microsoft.com/office/drawing/2014/main" id="{3C53FC0A-D616-4B26-91D2-1243E48CFACF}"/>
              </a:ext>
            </a:extLst>
          </p:cNvPr>
          <p:cNvSpPr/>
          <p:nvPr/>
        </p:nvSpPr>
        <p:spPr>
          <a:xfrm>
            <a:off x="714375" y="4024313"/>
            <a:ext cx="3841750" cy="7826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There is no right or wrong when it comes to families.</a:t>
            </a:r>
          </a:p>
        </p:txBody>
      </p:sp>
      <p:sp>
        <p:nvSpPr>
          <p:cNvPr id="8" name="Rectangle: Rounded Corners 7">
            <a:extLst>
              <a:ext uri="{FF2B5EF4-FFF2-40B4-BE49-F238E27FC236}">
                <a16:creationId xmlns:a16="http://schemas.microsoft.com/office/drawing/2014/main" id="{BC0028F1-E383-4CEB-A6E5-541DAA57340E}"/>
              </a:ext>
            </a:extLst>
          </p:cNvPr>
          <p:cNvSpPr/>
          <p:nvPr/>
        </p:nvSpPr>
        <p:spPr>
          <a:xfrm>
            <a:off x="2424113" y="5222875"/>
            <a:ext cx="4254500" cy="889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ctr" eaLnBrk="1" fontAlgn="auto" hangingPunct="1">
              <a:spcBef>
                <a:spcPts val="0"/>
              </a:spcBef>
              <a:spcAft>
                <a:spcPts val="0"/>
              </a:spcAft>
              <a:defRPr/>
            </a:pPr>
            <a:r>
              <a:rPr lang="en-GB" sz="2400" dirty="0">
                <a:solidFill>
                  <a:srgbClr val="7CBF33"/>
                </a:solidFill>
              </a:rPr>
              <a:t>But what do all families have in common?</a:t>
            </a:r>
          </a:p>
        </p:txBody>
      </p:sp>
      <p:pic>
        <p:nvPicPr>
          <p:cNvPr id="10" name="Picture 9">
            <a:extLst>
              <a:ext uri="{FF2B5EF4-FFF2-40B4-BE49-F238E27FC236}">
                <a16:creationId xmlns:a16="http://schemas.microsoft.com/office/drawing/2014/main" id="{C19DED0F-4ABA-4FE2-9742-7F445982B3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8399" y="1565069"/>
            <a:ext cx="3519205" cy="3179840"/>
          </a:xfrm>
          <a:prstGeom prst="roundRect">
            <a:avLst>
              <a:gd name="adj" fmla="val 8512"/>
            </a:avLst>
          </a:prstGeom>
          <a:ln w="38100">
            <a:solidFill>
              <a:schemeClr val="bg1"/>
            </a:solidFill>
          </a:ln>
        </p:spPr>
      </p:pic>
      <p:grpSp>
        <p:nvGrpSpPr>
          <p:cNvPr id="12" name="Group 11">
            <a:extLst>
              <a:ext uri="{FF2B5EF4-FFF2-40B4-BE49-F238E27FC236}">
                <a16:creationId xmlns:a16="http://schemas.microsoft.com/office/drawing/2014/main" id="{FA456C87-4B5C-1545-BF4C-0429CAC19FA3}"/>
              </a:ext>
            </a:extLst>
          </p:cNvPr>
          <p:cNvGrpSpPr>
            <a:grpSpLocks/>
          </p:cNvGrpSpPr>
          <p:nvPr/>
        </p:nvGrpSpPr>
        <p:grpSpPr bwMode="auto">
          <a:xfrm>
            <a:off x="684213" y="5010150"/>
            <a:ext cx="1295400" cy="1296988"/>
            <a:chOff x="4788025" y="4522833"/>
            <a:chExt cx="1569992" cy="1569992"/>
          </a:xfrm>
        </p:grpSpPr>
        <p:sp>
          <p:nvSpPr>
            <p:cNvPr id="13" name="Oval 12">
              <a:hlinkClick r:id="rId3" action="ppaction://hlinksldjump"/>
              <a:extLst>
                <a:ext uri="{FF2B5EF4-FFF2-40B4-BE49-F238E27FC236}">
                  <a16:creationId xmlns:a16="http://schemas.microsoft.com/office/drawing/2014/main" id="{CB8D9C92-1AFC-462A-A75E-E2B9FE2EBF68}"/>
                </a:ext>
              </a:extLst>
            </p:cNvPr>
            <p:cNvSpPr/>
            <p:nvPr/>
          </p:nvSpPr>
          <p:spPr>
            <a:xfrm>
              <a:off x="4788025" y="4522833"/>
              <a:ext cx="1569992" cy="1569992"/>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20497" name="Rectangle 13">
              <a:hlinkClick r:id="rId3" action="ppaction://hlinksldjump"/>
              <a:extLst>
                <a:ext uri="{FF2B5EF4-FFF2-40B4-BE49-F238E27FC236}">
                  <a16:creationId xmlns:a16="http://schemas.microsoft.com/office/drawing/2014/main" id="{960B6402-4D21-CE42-BDF1-C900C0A9315F}"/>
                </a:ext>
              </a:extLst>
            </p:cNvPr>
            <p:cNvSpPr>
              <a:spLocks noChangeArrowheads="1"/>
            </p:cNvSpPr>
            <p:nvPr/>
          </p:nvSpPr>
          <p:spPr bwMode="auto">
            <a:xfrm>
              <a:off x="4788025" y="5184718"/>
              <a:ext cx="1569992" cy="29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Consolidating</a:t>
              </a:r>
            </a:p>
          </p:txBody>
        </p:sp>
      </p:grpSp>
      <p:grpSp>
        <p:nvGrpSpPr>
          <p:cNvPr id="15" name="Group 14">
            <a:extLst>
              <a:ext uri="{FF2B5EF4-FFF2-40B4-BE49-F238E27FC236}">
                <a16:creationId xmlns:a16="http://schemas.microsoft.com/office/drawing/2014/main" id="{824B2E27-386B-B140-B0C3-C55316C8E5AB}"/>
              </a:ext>
            </a:extLst>
          </p:cNvPr>
          <p:cNvGrpSpPr>
            <a:grpSpLocks/>
          </p:cNvGrpSpPr>
          <p:nvPr/>
        </p:nvGrpSpPr>
        <p:grpSpPr bwMode="auto">
          <a:xfrm>
            <a:off x="7270750" y="5010150"/>
            <a:ext cx="1301750" cy="1296988"/>
            <a:chOff x="6574042" y="4512842"/>
            <a:chExt cx="1577281" cy="1569992"/>
          </a:xfrm>
        </p:grpSpPr>
        <p:sp>
          <p:nvSpPr>
            <p:cNvPr id="16" name="Oval 15">
              <a:hlinkClick r:id="rId4" action="ppaction://hlinksldjump"/>
              <a:extLst>
                <a:ext uri="{FF2B5EF4-FFF2-40B4-BE49-F238E27FC236}">
                  <a16:creationId xmlns:a16="http://schemas.microsoft.com/office/drawing/2014/main" id="{408DF5CF-D628-4520-B6F6-601AF47B3F77}"/>
                </a:ext>
              </a:extLst>
            </p:cNvPr>
            <p:cNvSpPr/>
            <p:nvPr/>
          </p:nvSpPr>
          <p:spPr>
            <a:xfrm>
              <a:off x="6574042" y="4512842"/>
              <a:ext cx="1569587" cy="1569992"/>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20495" name="Rectangle 16">
              <a:hlinkClick r:id="rId4" action="ppaction://hlinksldjump"/>
              <a:extLst>
                <a:ext uri="{FF2B5EF4-FFF2-40B4-BE49-F238E27FC236}">
                  <a16:creationId xmlns:a16="http://schemas.microsoft.com/office/drawing/2014/main" id="{8FE2DE35-7D7A-2E40-BA19-1FAC63F99677}"/>
                </a:ext>
              </a:extLst>
            </p:cNvPr>
            <p:cNvSpPr>
              <a:spLocks noChangeArrowheads="1"/>
            </p:cNvSpPr>
            <p:nvPr/>
          </p:nvSpPr>
          <p:spPr bwMode="auto">
            <a:xfrm>
              <a:off x="6581331" y="5184718"/>
              <a:ext cx="1569992" cy="29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Reflecting </a:t>
              </a:r>
            </a:p>
          </p:txBody>
        </p:sp>
      </p:grpSp>
      <p:pic>
        <p:nvPicPr>
          <p:cNvPr id="18" name="Talking Partners">
            <a:extLst>
              <a:ext uri="{FF2B5EF4-FFF2-40B4-BE49-F238E27FC236}">
                <a16:creationId xmlns:a16="http://schemas.microsoft.com/office/drawing/2014/main" id="{0B9AC160-53C6-0645-8396-F364B626E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a:extLst>
              <a:ext uri="{FF2B5EF4-FFF2-40B4-BE49-F238E27FC236}">
                <a16:creationId xmlns:a16="http://schemas.microsoft.com/office/drawing/2014/main" id="{20E7F383-D679-3B46-A80F-B214AE315FD6}"/>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Consolidating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3A6ACC6-CF58-884F-9F50-EAAB7EAA685A}"/>
              </a:ext>
            </a:extLst>
          </p:cNvPr>
          <p:cNvSpPr>
            <a:spLocks noGrp="1" noChangeArrowheads="1"/>
          </p:cNvSpPr>
          <p:nvPr>
            <p:ph type="title"/>
          </p:nvPr>
        </p:nvSpPr>
        <p:spPr>
          <a:xfrm>
            <a:off x="457200" y="479425"/>
            <a:ext cx="7673975" cy="993775"/>
          </a:xfrm>
        </p:spPr>
        <p:txBody>
          <a:bodyPr/>
          <a:lstStyle/>
          <a:p>
            <a:pPr eaLnBrk="1" hangingPunct="1"/>
            <a:r>
              <a:rPr lang="en-GB" altLang="en-US" dirty="0">
                <a:latin typeface="+mn-lt"/>
              </a:rPr>
              <a:t>Relationships and Families</a:t>
            </a:r>
          </a:p>
        </p:txBody>
      </p:sp>
      <p:sp>
        <p:nvSpPr>
          <p:cNvPr id="3" name="Rectangle: Rounded Corners 2">
            <a:extLst>
              <a:ext uri="{FF2B5EF4-FFF2-40B4-BE49-F238E27FC236}">
                <a16:creationId xmlns:a16="http://schemas.microsoft.com/office/drawing/2014/main" id="{50046063-93AE-4626-B77C-0627D37DC443}"/>
              </a:ext>
            </a:extLst>
          </p:cNvPr>
          <p:cNvSpPr/>
          <p:nvPr/>
        </p:nvSpPr>
        <p:spPr>
          <a:xfrm>
            <a:off x="714375" y="1312863"/>
            <a:ext cx="7673975" cy="14001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Most of us think that all families are like our own family, as that’s all we really know. Your job today is to design a poster to show people that there are lots of different families but that they all have one thing in common – love!</a:t>
            </a:r>
          </a:p>
        </p:txBody>
      </p:sp>
      <p:pic>
        <p:nvPicPr>
          <p:cNvPr id="22532" name="Picture 4">
            <a:extLst>
              <a:ext uri="{FF2B5EF4-FFF2-40B4-BE49-F238E27FC236}">
                <a16:creationId xmlns:a16="http://schemas.microsoft.com/office/drawing/2014/main" id="{DCCA2B08-8099-FD46-8B9C-2AC90D676A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87738" y="2606675"/>
            <a:ext cx="2159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a:extLst>
              <a:ext uri="{FF2B5EF4-FFF2-40B4-BE49-F238E27FC236}">
                <a16:creationId xmlns:a16="http://schemas.microsoft.com/office/drawing/2014/main" id="{9168D191-767B-7746-8AFC-F281F7B9BB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1838" y="3357563"/>
            <a:ext cx="513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ndividual Work">
            <a:extLst>
              <a:ext uri="{FF2B5EF4-FFF2-40B4-BE49-F238E27FC236}">
                <a16:creationId xmlns:a16="http://schemas.microsoft.com/office/drawing/2014/main" id="{8D33078C-1DE0-674C-8355-9F8363159A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0">
            <a:extLst>
              <a:ext uri="{FF2B5EF4-FFF2-40B4-BE49-F238E27FC236}">
                <a16:creationId xmlns:a16="http://schemas.microsoft.com/office/drawing/2014/main" id="{E52784AE-0C63-4643-9920-8C75D2F8DEF3}"/>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Reflecting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6ABA1BD-E638-424E-831D-59C50DBCADD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058B7550-1C20-495C-91DE-B7985327A9B7}"/>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CECFD18C-0B70-1742-9056-254344740C52}"/>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Success Criteria</a:t>
            </a:r>
          </a:p>
        </p:txBody>
      </p:sp>
      <p:sp>
        <p:nvSpPr>
          <p:cNvPr id="10245" name="Title 1">
            <a:extLst>
              <a:ext uri="{FF2B5EF4-FFF2-40B4-BE49-F238E27FC236}">
                <a16:creationId xmlns:a16="http://schemas.microsoft.com/office/drawing/2014/main" id="{52780468-C965-254A-A0D2-2605EA13A0F8}"/>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Aim</a:t>
            </a:r>
          </a:p>
        </p:txBody>
      </p:sp>
      <p:sp>
        <p:nvSpPr>
          <p:cNvPr id="10246" name="Content Placeholder 15">
            <a:extLst>
              <a:ext uri="{FF2B5EF4-FFF2-40B4-BE49-F238E27FC236}">
                <a16:creationId xmlns:a16="http://schemas.microsoft.com/office/drawing/2014/main" id="{9EFB1247-9580-C14D-97DB-2B80A12BFDA8}"/>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understand that there are many different types of relationships and families.</a:t>
            </a:r>
          </a:p>
        </p:txBody>
      </p:sp>
      <p:sp>
        <p:nvSpPr>
          <p:cNvPr id="10247" name="Content Placeholder 15">
            <a:extLst>
              <a:ext uri="{FF2B5EF4-FFF2-40B4-BE49-F238E27FC236}">
                <a16:creationId xmlns:a16="http://schemas.microsoft.com/office/drawing/2014/main" id="{C5D51E64-7B47-5246-BD10-393AF6790891}"/>
              </a:ext>
            </a:extLst>
          </p:cNvPr>
          <p:cNvSpPr txBox="1">
            <a:spLocks noChangeArrowheads="1"/>
          </p:cNvSpPr>
          <p:nvPr/>
        </p:nvSpPr>
        <p:spPr bwMode="auto">
          <a:xfrm>
            <a:off x="628650" y="3467100"/>
            <a:ext cx="78867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r>
              <a:rPr lang="en-GB" dirty="0">
                <a:ea typeface="Roboto" panose="02000000000000000000" pitchFamily="2" charset="0"/>
              </a:rPr>
              <a:t>I can identify and describe different relationships, different families and different family members.</a:t>
            </a:r>
          </a:p>
          <a:p>
            <a:pPr eaLnBrk="1" hangingPunct="1"/>
            <a:r>
              <a:rPr lang="en-GB" altLang="en-US" dirty="0">
                <a:ea typeface="Sassoon Infant Rg" panose="02000503030000020003" pitchFamily="2" charset="0"/>
                <a:cs typeface="Sassoon Infant Rg" panose="02000503030000020003" pitchFamily="2" charset="0"/>
              </a:rPr>
              <a:t>I can understand and use terms such as gay, lesbian, single-parent, fostered, adopted, married and civil partnership.</a:t>
            </a:r>
          </a:p>
          <a:p>
            <a:pPr eaLnBrk="1" hangingPunct="1"/>
            <a:r>
              <a:rPr lang="en-GB" dirty="0">
                <a:ea typeface="Roboto" panose="02000000000000000000" pitchFamily="2" charset="0"/>
              </a:rPr>
              <a:t>I can identify elements of a healthy, loving relationship.</a:t>
            </a:r>
            <a:endParaRPr lang="en-GB" altLang="en-US" dirty="0">
              <a:ea typeface="Sassoon Infant Rg" panose="02000503030000020003" pitchFamily="2" charset="0"/>
              <a:cs typeface="Sassoon Infant Rg" panose="02000503030000020003" pitchFamily="2" charset="0"/>
            </a:endParaRPr>
          </a:p>
        </p:txBody>
      </p:sp>
      <p:sp>
        <p:nvSpPr>
          <p:cNvPr id="9" name="TextBox 21">
            <a:extLst>
              <a:ext uri="{FF2B5EF4-FFF2-40B4-BE49-F238E27FC236}">
                <a16:creationId xmlns:a16="http://schemas.microsoft.com/office/drawing/2014/main" id="{AA2DB462-347D-4E4F-96D2-DC18F379F2FD}"/>
              </a:ext>
            </a:extLst>
          </p:cNvPr>
          <p:cNvSpPr txBox="1">
            <a:spLocks noChangeArrowheads="1"/>
          </p:cNvSpPr>
          <p:nvPr/>
        </p:nvSpPr>
        <p:spPr bwMode="auto">
          <a:xfrm>
            <a:off x="2375756" y="6250946"/>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DE5AC43-2FDB-46B2-8DCE-FB4AE187232E}"/>
              </a:ext>
            </a:extLst>
          </p:cNvPr>
          <p:cNvSpPr/>
          <p:nvPr/>
        </p:nvSpPr>
        <p:spPr>
          <a:xfrm>
            <a:off x="714375" y="1468438"/>
            <a:ext cx="7715250" cy="3240087"/>
          </a:xfrm>
          <a:prstGeom prst="roundRect">
            <a:avLst>
              <a:gd name="adj" fmla="val 6950"/>
            </a:avLst>
          </a:prstGeom>
          <a:solidFill>
            <a:srgbClr val="9B51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79" name="Title 1">
            <a:extLst>
              <a:ext uri="{FF2B5EF4-FFF2-40B4-BE49-F238E27FC236}">
                <a16:creationId xmlns:a16="http://schemas.microsoft.com/office/drawing/2014/main" id="{A6A23FED-E9A7-4B4F-9994-CDE5B1C4C49D}"/>
              </a:ext>
            </a:extLst>
          </p:cNvPr>
          <p:cNvSpPr>
            <a:spLocks noGrp="1" noChangeArrowheads="1"/>
          </p:cNvSpPr>
          <p:nvPr>
            <p:ph type="title"/>
          </p:nvPr>
        </p:nvSpPr>
        <p:spPr>
          <a:xfrm>
            <a:off x="457200" y="479425"/>
            <a:ext cx="8220075" cy="993775"/>
          </a:xfrm>
        </p:spPr>
        <p:txBody>
          <a:bodyPr/>
          <a:lstStyle/>
          <a:p>
            <a:pPr eaLnBrk="1" hangingPunct="1"/>
            <a:r>
              <a:rPr lang="en-GB" dirty="0"/>
              <a:t>Caring and Loving</a:t>
            </a:r>
            <a:endParaRPr lang="en-GB" altLang="en-US" dirty="0">
              <a:latin typeface="+mn-lt"/>
            </a:endParaRPr>
          </a:p>
        </p:txBody>
      </p:sp>
      <p:sp>
        <p:nvSpPr>
          <p:cNvPr id="3" name="Rectangle: Rounded Corners 2">
            <a:extLst>
              <a:ext uri="{FF2B5EF4-FFF2-40B4-BE49-F238E27FC236}">
                <a16:creationId xmlns:a16="http://schemas.microsoft.com/office/drawing/2014/main" id="{01947456-DBE2-4A7E-B31D-7AE8B1B0A04E}"/>
              </a:ext>
            </a:extLst>
          </p:cNvPr>
          <p:cNvSpPr/>
          <p:nvPr/>
        </p:nvSpPr>
        <p:spPr>
          <a:xfrm>
            <a:off x="714375" y="1616075"/>
            <a:ext cx="7242175" cy="682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With your talk partner, list as many things as you can that lots of  families have in common.</a:t>
            </a:r>
          </a:p>
        </p:txBody>
      </p:sp>
      <p:sp>
        <p:nvSpPr>
          <p:cNvPr id="4" name="Rectangle: Rounded Corners 3">
            <a:extLst>
              <a:ext uri="{FF2B5EF4-FFF2-40B4-BE49-F238E27FC236}">
                <a16:creationId xmlns:a16="http://schemas.microsoft.com/office/drawing/2014/main" id="{FA222111-78FF-4428-BE27-B6BD771DE11A}"/>
              </a:ext>
            </a:extLst>
          </p:cNvPr>
          <p:cNvSpPr/>
          <p:nvPr/>
        </p:nvSpPr>
        <p:spPr>
          <a:xfrm>
            <a:off x="714375" y="2405063"/>
            <a:ext cx="5010150" cy="615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Can you think of examples of these things in your own family?</a:t>
            </a:r>
          </a:p>
        </p:txBody>
      </p:sp>
      <p:sp>
        <p:nvSpPr>
          <p:cNvPr id="5" name="Rectangle: Rounded Corners 4">
            <a:extLst>
              <a:ext uri="{FF2B5EF4-FFF2-40B4-BE49-F238E27FC236}">
                <a16:creationId xmlns:a16="http://schemas.microsoft.com/office/drawing/2014/main" id="{B2C06F5A-43BE-4D19-A052-EFAD4588852D}"/>
              </a:ext>
            </a:extLst>
          </p:cNvPr>
          <p:cNvSpPr/>
          <p:nvPr/>
        </p:nvSpPr>
        <p:spPr>
          <a:xfrm>
            <a:off x="714375" y="3127375"/>
            <a:ext cx="4289425" cy="615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Do different people in the family have different roles?</a:t>
            </a:r>
          </a:p>
        </p:txBody>
      </p:sp>
      <p:sp>
        <p:nvSpPr>
          <p:cNvPr id="6" name="Rectangle: Rounded Corners 5">
            <a:extLst>
              <a:ext uri="{FF2B5EF4-FFF2-40B4-BE49-F238E27FC236}">
                <a16:creationId xmlns:a16="http://schemas.microsoft.com/office/drawing/2014/main" id="{E5880DE6-9223-44F3-8CB2-4C6D3E0CF02C}"/>
              </a:ext>
            </a:extLst>
          </p:cNvPr>
          <p:cNvSpPr/>
          <p:nvPr/>
        </p:nvSpPr>
        <p:spPr>
          <a:xfrm>
            <a:off x="714375" y="3843338"/>
            <a:ext cx="4073525" cy="682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How do the people in your family show they care for one another?</a:t>
            </a:r>
          </a:p>
        </p:txBody>
      </p:sp>
      <p:pic>
        <p:nvPicPr>
          <p:cNvPr id="24584" name="Picture 7">
            <a:extLst>
              <a:ext uri="{FF2B5EF4-FFF2-40B4-BE49-F238E27FC236}">
                <a16:creationId xmlns:a16="http://schemas.microsoft.com/office/drawing/2014/main" id="{B9A99E12-2B52-6C4C-AC86-D01021027B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0" y="2205038"/>
            <a:ext cx="43402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Talking Partners">
            <a:extLst>
              <a:ext uri="{FF2B5EF4-FFF2-40B4-BE49-F238E27FC236}">
                <a16:creationId xmlns:a16="http://schemas.microsoft.com/office/drawing/2014/main" id="{3A5EFA95-90C0-2344-91BA-9566CDAE9A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0">
            <a:extLst>
              <a:ext uri="{FF2B5EF4-FFF2-40B4-BE49-F238E27FC236}">
                <a16:creationId xmlns:a16="http://schemas.microsoft.com/office/drawing/2014/main" id="{5A432589-29A6-F841-9294-92A0A8978B3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4392809-1CA8-BF4F-91AD-C573E32BFD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90A45971-73BD-744A-A82C-27D71D157DC4}"/>
              </a:ext>
            </a:extLst>
          </p:cNvPr>
          <p:cNvGrpSpPr>
            <a:grpSpLocks/>
          </p:cNvGrpSpPr>
          <p:nvPr/>
        </p:nvGrpSpPr>
        <p:grpSpPr bwMode="auto">
          <a:xfrm>
            <a:off x="1339850" y="606425"/>
            <a:ext cx="3240088" cy="3240088"/>
            <a:chOff x="1339275" y="606425"/>
            <a:chExt cx="3240087" cy="3240088"/>
          </a:xfrm>
        </p:grpSpPr>
        <p:sp>
          <p:nvSpPr>
            <p:cNvPr id="12" name="Oval 11">
              <a:extLst>
                <a:ext uri="{FF2B5EF4-FFF2-40B4-BE49-F238E27FC236}">
                  <a16:creationId xmlns:a16="http://schemas.microsoft.com/office/drawing/2014/main" id="{4CFD53EF-464B-4B9B-8DAA-5EA4EF2742C1}"/>
                </a:ext>
              </a:extLst>
            </p:cNvPr>
            <p:cNvSpPr/>
            <p:nvPr/>
          </p:nvSpPr>
          <p:spPr>
            <a:xfrm>
              <a:off x="1339275" y="606425"/>
              <a:ext cx="3240087" cy="32400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8" name="Title 1">
              <a:extLst>
                <a:ext uri="{FF2B5EF4-FFF2-40B4-BE49-F238E27FC236}">
                  <a16:creationId xmlns:a16="http://schemas.microsoft.com/office/drawing/2014/main" id="{7B8E086A-3B90-8B45-B15A-5D41B531C8F4}"/>
                </a:ext>
              </a:extLst>
            </p:cNvPr>
            <p:cNvSpPr>
              <a:spLocks noChangeArrowheads="1"/>
            </p:cNvSpPr>
            <p:nvPr/>
          </p:nvSpPr>
          <p:spPr bwMode="auto">
            <a:xfrm>
              <a:off x="1410712" y="1290638"/>
              <a:ext cx="3097213" cy="18732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are loving relationships like?</a:t>
              </a:r>
            </a:p>
          </p:txBody>
        </p:sp>
      </p:grpSp>
      <p:grpSp>
        <p:nvGrpSpPr>
          <p:cNvPr id="14" name="Group 13">
            <a:extLst>
              <a:ext uri="{FF2B5EF4-FFF2-40B4-BE49-F238E27FC236}">
                <a16:creationId xmlns:a16="http://schemas.microsoft.com/office/drawing/2014/main" id="{AF0AFDA5-5EC0-634B-8E6A-833F6CD52401}"/>
              </a:ext>
            </a:extLst>
          </p:cNvPr>
          <p:cNvGrpSpPr>
            <a:grpSpLocks/>
          </p:cNvGrpSpPr>
          <p:nvPr/>
        </p:nvGrpSpPr>
        <p:grpSpPr bwMode="auto">
          <a:xfrm>
            <a:off x="5380038" y="2420938"/>
            <a:ext cx="3240087" cy="3240087"/>
            <a:chOff x="5380636" y="2420938"/>
            <a:chExt cx="3240088" cy="3240087"/>
          </a:xfrm>
        </p:grpSpPr>
        <p:sp>
          <p:nvSpPr>
            <p:cNvPr id="15" name="Oval 14">
              <a:extLst>
                <a:ext uri="{FF2B5EF4-FFF2-40B4-BE49-F238E27FC236}">
                  <a16:creationId xmlns:a16="http://schemas.microsoft.com/office/drawing/2014/main" id="{951ECF14-1309-4349-A209-74299840309B}"/>
                </a:ext>
              </a:extLst>
            </p:cNvPr>
            <p:cNvSpPr/>
            <p:nvPr/>
          </p:nvSpPr>
          <p:spPr>
            <a:xfrm>
              <a:off x="5380636" y="2420938"/>
              <a:ext cx="3240088" cy="32400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Title 1">
              <a:extLst>
                <a:ext uri="{FF2B5EF4-FFF2-40B4-BE49-F238E27FC236}">
                  <a16:creationId xmlns:a16="http://schemas.microsoft.com/office/drawing/2014/main" id="{D1407D33-135D-524D-A240-BDB1CE079CAF}"/>
                </a:ext>
              </a:extLst>
            </p:cNvPr>
            <p:cNvSpPr>
              <a:spLocks noChangeArrowheads="1"/>
            </p:cNvSpPr>
            <p:nvPr/>
          </p:nvSpPr>
          <p:spPr bwMode="auto">
            <a:xfrm>
              <a:off x="5452074" y="3543300"/>
              <a:ext cx="3097212" cy="9953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kinds of family </a:t>
              </a:r>
              <a:br>
                <a:rPr lang="en-GB" altLang="en-US" sz="3200" b="1" dirty="0">
                  <a:solidFill>
                    <a:schemeClr val="bg1"/>
                  </a:solidFill>
                  <a:latin typeface="+mn-lt"/>
                  <a:ea typeface="Roboto" panose="02000000000000000000" pitchFamily="2" charset="0"/>
                </a:rPr>
              </a:br>
              <a:r>
                <a:rPr lang="en-GB" altLang="en-US" sz="3200" b="1" dirty="0">
                  <a:solidFill>
                    <a:schemeClr val="bg1"/>
                  </a:solidFill>
                  <a:latin typeface="+mn-lt"/>
                  <a:ea typeface="Roboto" panose="02000000000000000000" pitchFamily="2" charset="0"/>
                </a:rPr>
                <a:t>are there?</a:t>
              </a:r>
            </a:p>
          </p:txBody>
        </p:sp>
      </p:grpSp>
      <p:pic>
        <p:nvPicPr>
          <p:cNvPr id="12293" name="Picture 4">
            <a:extLst>
              <a:ext uri="{FF2B5EF4-FFF2-40B4-BE49-F238E27FC236}">
                <a16:creationId xmlns:a16="http://schemas.microsoft.com/office/drawing/2014/main" id="{84516CA1-DAEA-FA4D-9930-727EF79438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050" y="931863"/>
            <a:ext cx="257016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indoor&#10;&#10;Description automatically generated">
            <a:extLst>
              <a:ext uri="{FF2B5EF4-FFF2-40B4-BE49-F238E27FC236}">
                <a16:creationId xmlns:a16="http://schemas.microsoft.com/office/drawing/2014/main" id="{2AE41DA3-4FCB-4242-B45F-5799A6A1AA6F}"/>
              </a:ext>
            </a:extLst>
          </p:cNvPr>
          <p:cNvPicPr>
            <a:picLocks noChangeAspect="1"/>
          </p:cNvPicPr>
          <p:nvPr/>
        </p:nvPicPr>
        <p:blipFill rotWithShape="1">
          <a:blip r:embed="rId4">
            <a:extLst>
              <a:ext uri="{28A0092B-C50C-407E-A947-70E740481C1C}">
                <a14:useLocalDpi xmlns:a14="http://schemas.microsoft.com/office/drawing/2010/main" val="0"/>
              </a:ext>
            </a:extLst>
          </a:blip>
          <a:srcRect b="38712"/>
          <a:stretch/>
        </p:blipFill>
        <p:spPr>
          <a:xfrm>
            <a:off x="131634" y="987574"/>
            <a:ext cx="2273555" cy="5870426"/>
          </a:xfrm>
          <a:prstGeom prst="rect">
            <a:avLst/>
          </a:prstGeom>
        </p:spPr>
      </p:pic>
    </p:spTree>
    <p:extLst>
      <p:ext uri="{BB962C8B-B14F-4D97-AF65-F5344CB8AC3E}">
        <p14:creationId xmlns:p14="http://schemas.microsoft.com/office/powerpoint/2010/main" val="3334938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6ABA1BD-E638-424E-831D-59C50DBCADD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058B7550-1C20-495C-91DE-B7985327A9B7}"/>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CECFD18C-0B70-1742-9056-254344740C52}"/>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Success Criteria</a:t>
            </a:r>
          </a:p>
        </p:txBody>
      </p:sp>
      <p:sp>
        <p:nvSpPr>
          <p:cNvPr id="10245" name="Title 1">
            <a:extLst>
              <a:ext uri="{FF2B5EF4-FFF2-40B4-BE49-F238E27FC236}">
                <a16:creationId xmlns:a16="http://schemas.microsoft.com/office/drawing/2014/main" id="{52780468-C965-254A-A0D2-2605EA13A0F8}"/>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Aim</a:t>
            </a:r>
          </a:p>
        </p:txBody>
      </p:sp>
      <p:sp>
        <p:nvSpPr>
          <p:cNvPr id="10246" name="Content Placeholder 15">
            <a:extLst>
              <a:ext uri="{FF2B5EF4-FFF2-40B4-BE49-F238E27FC236}">
                <a16:creationId xmlns:a16="http://schemas.microsoft.com/office/drawing/2014/main" id="{9EFB1247-9580-C14D-97DB-2B80A12BFDA8}"/>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understand that there are many different types of relationships and families.</a:t>
            </a:r>
          </a:p>
        </p:txBody>
      </p:sp>
      <p:sp>
        <p:nvSpPr>
          <p:cNvPr id="10247" name="Content Placeholder 15">
            <a:extLst>
              <a:ext uri="{FF2B5EF4-FFF2-40B4-BE49-F238E27FC236}">
                <a16:creationId xmlns:a16="http://schemas.microsoft.com/office/drawing/2014/main" id="{C5D51E64-7B47-5246-BD10-393AF6790891}"/>
              </a:ext>
            </a:extLst>
          </p:cNvPr>
          <p:cNvSpPr txBox="1">
            <a:spLocks noChangeArrowheads="1"/>
          </p:cNvSpPr>
          <p:nvPr/>
        </p:nvSpPr>
        <p:spPr bwMode="auto">
          <a:xfrm>
            <a:off x="628650" y="3467100"/>
            <a:ext cx="78867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r>
              <a:rPr lang="en-GB" dirty="0">
                <a:ea typeface="Roboto" panose="02000000000000000000" pitchFamily="2" charset="0"/>
              </a:rPr>
              <a:t>I can identify and describe different relationships, different families and different family members.</a:t>
            </a:r>
          </a:p>
          <a:p>
            <a:pPr eaLnBrk="1" hangingPunct="1"/>
            <a:r>
              <a:rPr lang="en-GB" altLang="en-US" dirty="0">
                <a:ea typeface="Sassoon Infant Rg" panose="02000503030000020003" pitchFamily="2" charset="0"/>
                <a:cs typeface="Sassoon Infant Rg" panose="02000503030000020003" pitchFamily="2" charset="0"/>
              </a:rPr>
              <a:t>I can understand and use terms such as gay, lesbian, single-parent, fostered, adopted, married and civil partnership.</a:t>
            </a:r>
          </a:p>
          <a:p>
            <a:pPr eaLnBrk="1" hangingPunct="1"/>
            <a:r>
              <a:rPr lang="en-GB" dirty="0">
                <a:ea typeface="Roboto" panose="02000000000000000000" pitchFamily="2" charset="0"/>
              </a:rPr>
              <a:t>I can identify elements of a healthy, loving relationship.</a:t>
            </a:r>
            <a:endParaRPr lang="en-GB" altLang="en-US" dirty="0">
              <a:ea typeface="Sassoon Infant Rg" panose="02000503030000020003" pitchFamily="2" charset="0"/>
              <a:cs typeface="Sassoon Infant Rg" panose="02000503030000020003" pitchFamily="2" charset="0"/>
            </a:endParaRPr>
          </a:p>
        </p:txBody>
      </p:sp>
      <p:sp>
        <p:nvSpPr>
          <p:cNvPr id="9" name="TextBox 21">
            <a:extLst>
              <a:ext uri="{FF2B5EF4-FFF2-40B4-BE49-F238E27FC236}">
                <a16:creationId xmlns:a16="http://schemas.microsoft.com/office/drawing/2014/main" id="{AA2DB462-347D-4E4F-96D2-DC18F379F2FD}"/>
              </a:ext>
            </a:extLst>
          </p:cNvPr>
          <p:cNvSpPr txBox="1">
            <a:spLocks noChangeArrowheads="1"/>
          </p:cNvSpPr>
          <p:nvPr/>
        </p:nvSpPr>
        <p:spPr bwMode="auto">
          <a:xfrm>
            <a:off x="2375756" y="6250946"/>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1919116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98A95690-B50B-E947-9A19-7997F15EA2D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667C1545-20DB-2D40-8DBC-D4CB23D15583}"/>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10244" name="Title 1">
            <a:extLst>
              <a:ext uri="{FF2B5EF4-FFF2-40B4-BE49-F238E27FC236}">
                <a16:creationId xmlns:a16="http://schemas.microsoft.com/office/drawing/2014/main" id="{8AE1AD07-DD57-8D49-99D6-3A6C32581E0E}"/>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a:rPr>
              <a:t>Success Criteria</a:t>
            </a:r>
          </a:p>
        </p:txBody>
      </p:sp>
      <p:sp>
        <p:nvSpPr>
          <p:cNvPr id="10245" name="Title 1">
            <a:extLst>
              <a:ext uri="{FF2B5EF4-FFF2-40B4-BE49-F238E27FC236}">
                <a16:creationId xmlns:a16="http://schemas.microsoft.com/office/drawing/2014/main" id="{C08474A6-14FF-7042-95C7-52BB7D8A2F43}"/>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a:rPr>
              <a:t>Aim</a:t>
            </a:r>
          </a:p>
        </p:txBody>
      </p:sp>
      <p:sp>
        <p:nvSpPr>
          <p:cNvPr id="10246" name="Content Placeholder 15">
            <a:extLst>
              <a:ext uri="{FF2B5EF4-FFF2-40B4-BE49-F238E27FC236}">
                <a16:creationId xmlns:a16="http://schemas.microsoft.com/office/drawing/2014/main" id="{01035C1A-31BD-0147-BF00-74EC12999B7C}"/>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can describe how babies are made and how they are born.</a:t>
            </a:r>
          </a:p>
        </p:txBody>
      </p:sp>
      <p:sp>
        <p:nvSpPr>
          <p:cNvPr id="10247" name="Content Placeholder 15">
            <a:extLst>
              <a:ext uri="{FF2B5EF4-FFF2-40B4-BE49-F238E27FC236}">
                <a16:creationId xmlns:a16="http://schemas.microsoft.com/office/drawing/2014/main" id="{E1174E7C-C778-564C-ACD1-A53E1D8B9A00}"/>
              </a:ext>
            </a:extLst>
          </p:cNvPr>
          <p:cNvSpPr txBox="1">
            <a:spLocks noChangeArrowheads="1"/>
          </p:cNvSpPr>
          <p:nvPr/>
        </p:nvSpPr>
        <p:spPr bwMode="auto">
          <a:xfrm>
            <a:off x="628650" y="3467100"/>
            <a:ext cx="78867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1C1C1C"/>
                </a:solidFill>
                <a:effectLst/>
                <a:uLnTx/>
                <a:uFillTx/>
                <a:latin typeface="Twinkl" pitchFamily="2" charset="77"/>
                <a:ea typeface="Sassoon Infant Rg" panose="02000503030000020003" pitchFamily="2" charset="0"/>
                <a:cs typeface="Sassoon Infant Rg" panose="02000503030000020003" pitchFamily="2" charset="0"/>
              </a:rPr>
              <a:t>I can use scientific vocabulary when talking about the human body and reproduction.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1C1C1C"/>
                </a:solidFill>
                <a:effectLst/>
                <a:uLnTx/>
                <a:uFillTx/>
                <a:latin typeface="Twinkl" pitchFamily="2" charset="77"/>
                <a:ea typeface="Sassoon Infant Rg" panose="02000503030000020003" pitchFamily="2" charset="0"/>
                <a:cs typeface="Sassoon Infant Rg" panose="02000503030000020003" pitchFamily="2" charset="0"/>
              </a:rPr>
              <a:t>I can explain what is needed to make a baby.</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1C1C1C"/>
                </a:solidFill>
                <a:effectLst/>
                <a:uLnTx/>
                <a:uFillTx/>
                <a:latin typeface="Twinkl" pitchFamily="2" charset="77"/>
                <a:ea typeface="Sassoon Infant Rg" panose="02000503030000020003" pitchFamily="2" charset="0"/>
                <a:cs typeface="Sassoon Infant Rg" panose="02000503030000020003" pitchFamily="2" charset="0"/>
              </a:rPr>
              <a:t>I understand how babies are born.</a:t>
            </a:r>
          </a:p>
        </p:txBody>
      </p:sp>
      <p:sp>
        <p:nvSpPr>
          <p:cNvPr id="9" name="TextBox 21">
            <a:extLst>
              <a:ext uri="{FF2B5EF4-FFF2-40B4-BE49-F238E27FC236}">
                <a16:creationId xmlns:a16="http://schemas.microsoft.com/office/drawing/2014/main" id="{05BF8204-306F-6041-98D8-87D3FE91E3ED}"/>
              </a:ext>
            </a:extLst>
          </p:cNvPr>
          <p:cNvSpPr txBox="1">
            <a:spLocks noChangeArrowheads="1"/>
          </p:cNvSpPr>
          <p:nvPr/>
        </p:nvSpPr>
        <p:spPr bwMode="auto">
          <a:xfrm>
            <a:off x="2159732" y="6204828"/>
            <a:ext cx="4824536" cy="17774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D53DDA00-0C2C-C94D-ABC3-DAD21B00A2D7}"/>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9649282B-26F3-C041-B62E-DA60BB60E3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7C578C9-1D74-6E44-8A9A-A93BCB850557}"/>
              </a:ext>
            </a:extLst>
          </p:cNvPr>
          <p:cNvGrpSpPr>
            <a:grpSpLocks/>
          </p:cNvGrpSpPr>
          <p:nvPr/>
        </p:nvGrpSpPr>
        <p:grpSpPr bwMode="auto">
          <a:xfrm>
            <a:off x="1487488" y="700088"/>
            <a:ext cx="2944812" cy="2944812"/>
            <a:chOff x="1339275" y="606425"/>
            <a:chExt cx="3240087" cy="3240088"/>
          </a:xfrm>
        </p:grpSpPr>
        <p:sp>
          <p:nvSpPr>
            <p:cNvPr id="5" name="Oval 4">
              <a:extLst>
                <a:ext uri="{FF2B5EF4-FFF2-40B4-BE49-F238E27FC236}">
                  <a16:creationId xmlns:a16="http://schemas.microsoft.com/office/drawing/2014/main" id="{D0949B5E-0A17-F741-8317-B524273D369F}"/>
                </a:ext>
              </a:extLst>
            </p:cNvPr>
            <p:cNvSpPr/>
            <p:nvPr/>
          </p:nvSpPr>
          <p:spPr>
            <a:xfrm>
              <a:off x="1339275" y="606425"/>
              <a:ext cx="3240087" cy="3240088"/>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298" name="Title 1">
              <a:extLst>
                <a:ext uri="{FF2B5EF4-FFF2-40B4-BE49-F238E27FC236}">
                  <a16:creationId xmlns:a16="http://schemas.microsoft.com/office/drawing/2014/main" id="{047F8D70-5906-6B46-B46E-8D1B7D816226}"/>
                </a:ext>
              </a:extLst>
            </p:cNvPr>
            <p:cNvSpPr>
              <a:spLocks noChangeArrowheads="1"/>
            </p:cNvSpPr>
            <p:nvPr/>
          </p:nvSpPr>
          <p:spPr bwMode="auto">
            <a:xfrm>
              <a:off x="1410712" y="1290638"/>
              <a:ext cx="3097213" cy="18732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prstClr val="white"/>
                  </a:solidFill>
                  <a:effectLst/>
                  <a:uLnTx/>
                  <a:uFillTx/>
                  <a:latin typeface="Twinkl"/>
                </a:rPr>
                <a:t>How are babies made?</a:t>
              </a:r>
            </a:p>
          </p:txBody>
        </p:sp>
      </p:grpSp>
      <p:grpSp>
        <p:nvGrpSpPr>
          <p:cNvPr id="7" name="Group 6">
            <a:extLst>
              <a:ext uri="{FF2B5EF4-FFF2-40B4-BE49-F238E27FC236}">
                <a16:creationId xmlns:a16="http://schemas.microsoft.com/office/drawing/2014/main" id="{F97C2606-AD14-B440-AE6E-4C8CC6F476D3}"/>
              </a:ext>
            </a:extLst>
          </p:cNvPr>
          <p:cNvGrpSpPr>
            <a:grpSpLocks/>
          </p:cNvGrpSpPr>
          <p:nvPr/>
        </p:nvGrpSpPr>
        <p:grpSpPr bwMode="auto">
          <a:xfrm>
            <a:off x="5527675" y="2568575"/>
            <a:ext cx="2944813" cy="2944813"/>
            <a:chOff x="5380636" y="2420938"/>
            <a:chExt cx="3240088" cy="3240087"/>
          </a:xfrm>
        </p:grpSpPr>
        <p:sp>
          <p:nvSpPr>
            <p:cNvPr id="8" name="Oval 7">
              <a:extLst>
                <a:ext uri="{FF2B5EF4-FFF2-40B4-BE49-F238E27FC236}">
                  <a16:creationId xmlns:a16="http://schemas.microsoft.com/office/drawing/2014/main" id="{65212C82-040B-2D43-993F-62EDA1341DB7}"/>
                </a:ext>
              </a:extLst>
            </p:cNvPr>
            <p:cNvSpPr/>
            <p:nvPr/>
          </p:nvSpPr>
          <p:spPr>
            <a:xfrm>
              <a:off x="5380636" y="2420938"/>
              <a:ext cx="3240088" cy="3240087"/>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296" name="Title 1">
              <a:extLst>
                <a:ext uri="{FF2B5EF4-FFF2-40B4-BE49-F238E27FC236}">
                  <a16:creationId xmlns:a16="http://schemas.microsoft.com/office/drawing/2014/main" id="{1B4CBFDF-B8E3-BD45-8C03-7956C2E409F3}"/>
                </a:ext>
              </a:extLst>
            </p:cNvPr>
            <p:cNvSpPr>
              <a:spLocks noChangeArrowheads="1"/>
            </p:cNvSpPr>
            <p:nvPr/>
          </p:nvSpPr>
          <p:spPr bwMode="auto">
            <a:xfrm>
              <a:off x="5452074" y="3217829"/>
              <a:ext cx="3097212" cy="164630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prstClr val="white"/>
                  </a:solidFill>
                  <a:effectLst/>
                  <a:uLnTx/>
                  <a:uFillTx/>
                  <a:latin typeface="Twinkl"/>
                </a:rPr>
                <a:t>How are babies born?</a:t>
              </a:r>
            </a:p>
          </p:txBody>
        </p:sp>
      </p:grpSp>
      <p:pic>
        <p:nvPicPr>
          <p:cNvPr id="12293" name="Picture 4">
            <a:extLst>
              <a:ext uri="{FF2B5EF4-FFF2-40B4-BE49-F238E27FC236}">
                <a16:creationId xmlns:a16="http://schemas.microsoft.com/office/drawing/2014/main" id="{81E6B66E-4D58-2945-AB5D-0000E94594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050" y="931863"/>
            <a:ext cx="257016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indoor&#10;&#10;Description automatically generated">
            <a:extLst>
              <a:ext uri="{FF2B5EF4-FFF2-40B4-BE49-F238E27FC236}">
                <a16:creationId xmlns:a16="http://schemas.microsoft.com/office/drawing/2014/main" id="{64FBE0DB-205A-5147-AC0B-3A7F140FCD0F}"/>
              </a:ext>
            </a:extLst>
          </p:cNvPr>
          <p:cNvPicPr>
            <a:picLocks noChangeAspect="1"/>
          </p:cNvPicPr>
          <p:nvPr/>
        </p:nvPicPr>
        <p:blipFill rotWithShape="1">
          <a:blip r:embed="rId4">
            <a:extLst>
              <a:ext uri="{28A0092B-C50C-407E-A947-70E740481C1C}">
                <a14:useLocalDpi xmlns:a14="http://schemas.microsoft.com/office/drawing/2010/main" val="0"/>
              </a:ext>
            </a:extLst>
          </a:blip>
          <a:srcRect b="51435"/>
          <a:stretch/>
        </p:blipFill>
        <p:spPr>
          <a:xfrm>
            <a:off x="244795" y="1772816"/>
            <a:ext cx="2485385" cy="5085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230DD61B-AB25-1D4E-9AF0-D3704E6F49AC}"/>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Reconnecting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A562775-0B97-6D4A-88AA-92F087DA175E}"/>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Human Reproduction</a:t>
            </a:r>
          </a:p>
        </p:txBody>
      </p:sp>
      <p:sp>
        <p:nvSpPr>
          <p:cNvPr id="4" name="TextBox 3">
            <a:extLst>
              <a:ext uri="{FF2B5EF4-FFF2-40B4-BE49-F238E27FC236}">
                <a16:creationId xmlns:a16="http://schemas.microsoft.com/office/drawing/2014/main" id="{3DEF4357-32E6-AC43-9894-B0803FB1B563}"/>
              </a:ext>
            </a:extLst>
          </p:cNvPr>
          <p:cNvSpPr txBox="1">
            <a:spLocks noChangeArrowheads="1"/>
          </p:cNvSpPr>
          <p:nvPr/>
        </p:nvSpPr>
        <p:spPr bwMode="auto">
          <a:xfrm>
            <a:off x="714375" y="5156200"/>
            <a:ext cx="77057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srgbClr val="2DB6BC"/>
                </a:solidFill>
                <a:effectLst/>
                <a:uLnTx/>
                <a:uFillTx/>
                <a:latin typeface="Twinkl" pitchFamily="2" charset="77"/>
              </a:rPr>
              <a:t>Can you remember what these pictures show?</a:t>
            </a:r>
          </a:p>
        </p:txBody>
      </p:sp>
      <p:pic>
        <p:nvPicPr>
          <p:cNvPr id="14340" name="Whole Class">
            <a:extLst>
              <a:ext uri="{FF2B5EF4-FFF2-40B4-BE49-F238E27FC236}">
                <a16:creationId xmlns:a16="http://schemas.microsoft.com/office/drawing/2014/main" id="{CFE58C8C-F9BC-A54A-8485-D84F647ECF0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FB3112-F986-AA40-8EE3-FE10B1F3D6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313" y="3221038"/>
            <a:ext cx="18684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BF2CBF11-6271-5748-B5EB-047EE4E2CC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1050" y="3221038"/>
            <a:ext cx="15970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7BD26505-4DBA-B84C-92AA-70093E99DE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3675" y="3402013"/>
            <a:ext cx="18764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D3C8BF6E-A841-334D-BA0C-5A0705F14A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46400" y="3278188"/>
            <a:ext cx="12890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ED099BC6-02AA-3D46-B89E-1E56124B1478}"/>
              </a:ext>
            </a:extLst>
          </p:cNvPr>
          <p:cNvSpPr txBox="1">
            <a:spLocks noChangeArrowheads="1"/>
          </p:cNvSpPr>
          <p:nvPr/>
        </p:nvSpPr>
        <p:spPr bwMode="auto">
          <a:xfrm>
            <a:off x="714375" y="1701800"/>
            <a:ext cx="7705725" cy="881063"/>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You might remember learning about human reproduction recently and what the different male and female body parts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B9DFBAD0-3D9C-DB47-9096-744978D55A41}"/>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D611059-DE76-9A47-BB0D-10BFA667E886}"/>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Human Reproduction</a:t>
            </a:r>
          </a:p>
        </p:txBody>
      </p:sp>
      <p:sp>
        <p:nvSpPr>
          <p:cNvPr id="2" name="TextBox 1">
            <a:extLst>
              <a:ext uri="{FF2B5EF4-FFF2-40B4-BE49-F238E27FC236}">
                <a16:creationId xmlns:a16="http://schemas.microsoft.com/office/drawing/2014/main" id="{658C84DC-DC6E-9242-951D-555F5E42227E}"/>
              </a:ext>
            </a:extLst>
          </p:cNvPr>
          <p:cNvSpPr txBox="1">
            <a:spLocks noChangeArrowheads="1"/>
          </p:cNvSpPr>
          <p:nvPr/>
        </p:nvSpPr>
        <p:spPr bwMode="auto">
          <a:xfrm>
            <a:off x="714375" y="1536700"/>
            <a:ext cx="7705725" cy="881162"/>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77"/>
              </a:rPr>
              <a:t>It takes two special ingredients to make a baby. </a:t>
            </a:r>
            <a:r>
              <a:rPr kumimoji="0" lang="en-GB" sz="1800" b="0" i="0" u="none" strike="noStrike" kern="1200" cap="none" spc="0" normalizeH="0" baseline="0" noProof="0" dirty="0">
                <a:ln>
                  <a:noFill/>
                </a:ln>
                <a:solidFill>
                  <a:prstClr val="white"/>
                </a:solidFill>
                <a:effectLst/>
                <a:uLnTx/>
                <a:uFillTx/>
                <a:latin typeface="Twinkl" pitchFamily="2" charset="77"/>
              </a:rPr>
              <a:t>An egg from a female body and the sperm from a male body.</a:t>
            </a:r>
          </a:p>
        </p:txBody>
      </p:sp>
      <p:sp>
        <p:nvSpPr>
          <p:cNvPr id="4" name="TextBox 3">
            <a:extLst>
              <a:ext uri="{FF2B5EF4-FFF2-40B4-BE49-F238E27FC236}">
                <a16:creationId xmlns:a16="http://schemas.microsoft.com/office/drawing/2014/main" id="{9E70F598-A2B5-8942-B738-227FFE5AC1B7}"/>
              </a:ext>
            </a:extLst>
          </p:cNvPr>
          <p:cNvSpPr txBox="1">
            <a:spLocks noChangeArrowheads="1"/>
          </p:cNvSpPr>
          <p:nvPr/>
        </p:nvSpPr>
        <p:spPr bwMode="auto">
          <a:xfrm>
            <a:off x="4932363" y="3644900"/>
            <a:ext cx="33845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2DB6BC"/>
                </a:solidFill>
                <a:effectLst/>
                <a:uLnTx/>
                <a:uFillTx/>
                <a:latin typeface="Twinkl" pitchFamily="2" charset="77"/>
              </a:rPr>
              <a:t>When the sperm and the egg meet, they join together and form the start of a baby.</a:t>
            </a:r>
          </a:p>
        </p:txBody>
      </p:sp>
      <p:pic>
        <p:nvPicPr>
          <p:cNvPr id="10" name="Picture 9">
            <a:extLst>
              <a:ext uri="{FF2B5EF4-FFF2-40B4-BE49-F238E27FC236}">
                <a16:creationId xmlns:a16="http://schemas.microsoft.com/office/drawing/2014/main" id="{D8D6D935-C968-D04F-9B72-C1925C5D20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301" y="2538499"/>
            <a:ext cx="4688171" cy="3884539"/>
          </a:xfrm>
          <a:prstGeom prst="roundRect">
            <a:avLst>
              <a:gd name="adj" fmla="val 3854"/>
            </a:avLst>
          </a:prstGeom>
        </p:spPr>
      </p:pic>
      <p:pic>
        <p:nvPicPr>
          <p:cNvPr id="15366" name="Whole Class">
            <a:extLst>
              <a:ext uri="{FF2B5EF4-FFF2-40B4-BE49-F238E27FC236}">
                <a16:creationId xmlns:a16="http://schemas.microsoft.com/office/drawing/2014/main" id="{1CA1A71D-4F00-EE40-B4CE-E2C24CBCAE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F0544290-0E90-5D46-9BE9-A9105E5C163A}"/>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Exploring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841B444-F13D-8544-BCEC-A36BE8DE00A2}"/>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Silly Stories</a:t>
            </a:r>
          </a:p>
        </p:txBody>
      </p:sp>
      <p:sp>
        <p:nvSpPr>
          <p:cNvPr id="4" name="TextBox 3">
            <a:extLst>
              <a:ext uri="{FF2B5EF4-FFF2-40B4-BE49-F238E27FC236}">
                <a16:creationId xmlns:a16="http://schemas.microsoft.com/office/drawing/2014/main" id="{3020302D-99C3-664D-82A6-706BC484A36C}"/>
              </a:ext>
            </a:extLst>
          </p:cNvPr>
          <p:cNvSpPr txBox="1">
            <a:spLocks noChangeArrowheads="1"/>
          </p:cNvSpPr>
          <p:nvPr/>
        </p:nvSpPr>
        <p:spPr bwMode="auto">
          <a:xfrm>
            <a:off x="714375" y="1314450"/>
            <a:ext cx="770572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77"/>
              </a:rPr>
              <a:t>Some grown-ups give some very strange answers when children ask them where they come from…</a:t>
            </a:r>
          </a:p>
        </p:txBody>
      </p:sp>
      <p:sp>
        <p:nvSpPr>
          <p:cNvPr id="2" name="Speech Bubble: Oval 1">
            <a:extLst>
              <a:ext uri="{FF2B5EF4-FFF2-40B4-BE49-F238E27FC236}">
                <a16:creationId xmlns:a16="http://schemas.microsoft.com/office/drawing/2014/main" id="{71B3BC6F-FC94-E54E-A571-C1E227F067B9}"/>
              </a:ext>
            </a:extLst>
          </p:cNvPr>
          <p:cNvSpPr/>
          <p:nvPr/>
        </p:nvSpPr>
        <p:spPr>
          <a:xfrm>
            <a:off x="1116013" y="2365375"/>
            <a:ext cx="2489200" cy="1465263"/>
          </a:xfrm>
          <a:prstGeom prst="wedgeEllipseCallout">
            <a:avLst>
              <a:gd name="adj1" fmla="val -43225"/>
              <a:gd name="adj2" fmla="val 48238"/>
            </a:avLst>
          </a:prstGeom>
          <a:solidFill>
            <a:schemeClr val="bg1"/>
          </a:solidFill>
          <a:ln w="38100">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 stork delivered you to us!</a:t>
            </a:r>
          </a:p>
        </p:txBody>
      </p:sp>
      <p:sp>
        <p:nvSpPr>
          <p:cNvPr id="6" name="Speech Bubble: Oval 5">
            <a:extLst>
              <a:ext uri="{FF2B5EF4-FFF2-40B4-BE49-F238E27FC236}">
                <a16:creationId xmlns:a16="http://schemas.microsoft.com/office/drawing/2014/main" id="{6D96E7D8-4064-3346-80D8-C7F69A8F725E}"/>
              </a:ext>
            </a:extLst>
          </p:cNvPr>
          <p:cNvSpPr/>
          <p:nvPr/>
        </p:nvSpPr>
        <p:spPr>
          <a:xfrm>
            <a:off x="2732088" y="4394200"/>
            <a:ext cx="2713037" cy="1670050"/>
          </a:xfrm>
          <a:prstGeom prst="wedgeEllipseCallout">
            <a:avLst>
              <a:gd name="adj1" fmla="val 13211"/>
              <a:gd name="adj2" fmla="val -67471"/>
            </a:avLst>
          </a:prstGeom>
          <a:solidFill>
            <a:schemeClr val="bg1"/>
          </a:solidFill>
          <a:ln w="38100">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found you under a gooseberry bush!</a:t>
            </a:r>
          </a:p>
        </p:txBody>
      </p:sp>
      <p:sp>
        <p:nvSpPr>
          <p:cNvPr id="7" name="Speech Bubble: Oval 6">
            <a:extLst>
              <a:ext uri="{FF2B5EF4-FFF2-40B4-BE49-F238E27FC236}">
                <a16:creationId xmlns:a16="http://schemas.microsoft.com/office/drawing/2014/main" id="{BAC12241-C819-1946-91B9-6D289832963C}"/>
              </a:ext>
            </a:extLst>
          </p:cNvPr>
          <p:cNvSpPr/>
          <p:nvPr/>
        </p:nvSpPr>
        <p:spPr>
          <a:xfrm>
            <a:off x="5651500" y="2111375"/>
            <a:ext cx="2840038" cy="1492250"/>
          </a:xfrm>
          <a:prstGeom prst="wedgeEllipseCallout">
            <a:avLst>
              <a:gd name="adj1" fmla="val -882"/>
              <a:gd name="adj2" fmla="val 70657"/>
            </a:avLst>
          </a:prstGeom>
          <a:solidFill>
            <a:schemeClr val="bg1"/>
          </a:solidFill>
          <a:ln w="38100">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You arrived by surprise in a suitcase one day!</a:t>
            </a:r>
          </a:p>
        </p:txBody>
      </p:sp>
      <p:pic>
        <p:nvPicPr>
          <p:cNvPr id="17415" name="Whole Class">
            <a:extLst>
              <a:ext uri="{FF2B5EF4-FFF2-40B4-BE49-F238E27FC236}">
                <a16:creationId xmlns:a16="http://schemas.microsoft.com/office/drawing/2014/main" id="{14A1C5F1-2B83-2D4B-8D80-C3DCF92E4B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E4D1C6C-0DFA-5C41-86E6-EDCBABDD70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750" y="3135313"/>
            <a:ext cx="19843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7CCC2F3-6D89-6441-BBB1-A30ECAD1D4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0" y="2020888"/>
            <a:ext cx="27051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4152B42C-D71F-BD4B-B06D-B2BB3F6F873D}"/>
              </a:ext>
            </a:extLst>
          </p:cNvPr>
          <p:cNvGrpSpPr>
            <a:grpSpLocks/>
          </p:cNvGrpSpPr>
          <p:nvPr/>
        </p:nvGrpSpPr>
        <p:grpSpPr bwMode="auto">
          <a:xfrm>
            <a:off x="5445125" y="3932238"/>
            <a:ext cx="3349625" cy="2368550"/>
            <a:chOff x="5444548" y="3931754"/>
            <a:chExt cx="3349999" cy="2368836"/>
          </a:xfrm>
        </p:grpSpPr>
        <p:pic>
          <p:nvPicPr>
            <p:cNvPr id="17419" name="Picture 15">
              <a:extLst>
                <a:ext uri="{FF2B5EF4-FFF2-40B4-BE49-F238E27FC236}">
                  <a16:creationId xmlns:a16="http://schemas.microsoft.com/office/drawing/2014/main" id="{DDDFC937-9170-424A-8A5C-935DFE76AB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44548" y="3931754"/>
              <a:ext cx="3349999" cy="236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7">
              <a:extLst>
                <a:ext uri="{FF2B5EF4-FFF2-40B4-BE49-F238E27FC236}">
                  <a16:creationId xmlns:a16="http://schemas.microsoft.com/office/drawing/2014/main" id="{49AB69C1-BCAD-D94D-A724-1A0797F9F9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4248" y="5039355"/>
              <a:ext cx="1139387" cy="82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5523E54-8F4B-C543-8400-ECE5C3F4EEC5}"/>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Silly Stories</a:t>
            </a:r>
          </a:p>
        </p:txBody>
      </p:sp>
      <p:sp>
        <p:nvSpPr>
          <p:cNvPr id="4" name="TextBox 3">
            <a:extLst>
              <a:ext uri="{FF2B5EF4-FFF2-40B4-BE49-F238E27FC236}">
                <a16:creationId xmlns:a16="http://schemas.microsoft.com/office/drawing/2014/main" id="{81235472-22FB-2644-8AF7-7446003FF7C4}"/>
              </a:ext>
            </a:extLst>
          </p:cNvPr>
          <p:cNvSpPr txBox="1">
            <a:spLocks noChangeArrowheads="1"/>
          </p:cNvSpPr>
          <p:nvPr/>
        </p:nvSpPr>
        <p:spPr bwMode="auto">
          <a:xfrm>
            <a:off x="714375" y="1406525"/>
            <a:ext cx="6305550" cy="115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77"/>
              </a:rPr>
              <a:t>Of course, we all know these stories aren’t true. </a:t>
            </a:r>
            <a:r>
              <a:rPr kumimoji="0" lang="en-GB" sz="1800" b="0" i="0" u="none" strike="noStrike" kern="1200" cap="none" spc="0" normalizeH="0" baseline="0" noProof="0" dirty="0">
                <a:ln>
                  <a:noFill/>
                </a:ln>
                <a:solidFill>
                  <a:srgbClr val="1C1C1C"/>
                </a:solidFill>
                <a:effectLst/>
                <a:uLnTx/>
                <a:uFillTx/>
                <a:latin typeface="Twinkl" pitchFamily="2" charset="77"/>
              </a:rPr>
              <a:t>We know that it takes an egg from a woman and the sperm from a man to make a baby.</a:t>
            </a:r>
          </a:p>
        </p:txBody>
      </p:sp>
      <p:sp>
        <p:nvSpPr>
          <p:cNvPr id="8" name="TextBox 7">
            <a:extLst>
              <a:ext uri="{FF2B5EF4-FFF2-40B4-BE49-F238E27FC236}">
                <a16:creationId xmlns:a16="http://schemas.microsoft.com/office/drawing/2014/main" id="{F27A5FA1-6A3A-4A49-8BA3-37A87B7192A4}"/>
              </a:ext>
            </a:extLst>
          </p:cNvPr>
          <p:cNvSpPr txBox="1">
            <a:spLocks noChangeArrowheads="1"/>
          </p:cNvSpPr>
          <p:nvPr/>
        </p:nvSpPr>
        <p:spPr bwMode="auto">
          <a:xfrm>
            <a:off x="714375" y="2663825"/>
            <a:ext cx="7705725" cy="882650"/>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77"/>
              </a:rPr>
              <a:t>We also know that a woman will carry the baby inside</a:t>
            </a:r>
            <a:br>
              <a:rPr kumimoji="0" lang="en-GB" altLang="en-US" sz="1800" b="0" i="0" u="none" strike="noStrike" kern="1200" cap="none" spc="0" normalizeH="0" baseline="0" noProof="0" dirty="0">
                <a:ln>
                  <a:noFill/>
                </a:ln>
                <a:solidFill>
                  <a:prstClr val="white"/>
                </a:solidFill>
                <a:effectLst/>
                <a:uLnTx/>
                <a:uFillTx/>
                <a:latin typeface="Twinkl" pitchFamily="2" charset="77"/>
              </a:rPr>
            </a:br>
            <a:r>
              <a:rPr kumimoji="0" lang="en-GB" altLang="en-US" sz="1800" b="0" i="0" u="none" strike="noStrike" kern="1200" cap="none" spc="0" normalizeH="0" baseline="0" noProof="0" dirty="0">
                <a:ln>
                  <a:noFill/>
                </a:ln>
                <a:solidFill>
                  <a:prstClr val="white"/>
                </a:solidFill>
                <a:effectLst/>
                <a:uLnTx/>
                <a:uFillTx/>
                <a:latin typeface="Twinkl" pitchFamily="2" charset="77"/>
              </a:rPr>
              <a:t>her as it grows. This is called being </a:t>
            </a:r>
            <a:r>
              <a:rPr kumimoji="0" lang="en-GB" altLang="en-US" sz="1800" b="1" i="0" u="none" strike="noStrike" kern="1200" cap="none" spc="0" normalizeH="0" baseline="0" noProof="0" dirty="0">
                <a:ln>
                  <a:noFill/>
                </a:ln>
                <a:solidFill>
                  <a:prstClr val="white"/>
                </a:solidFill>
                <a:effectLst/>
                <a:uLnTx/>
                <a:uFillTx/>
                <a:latin typeface="Twinkl" pitchFamily="2" charset="77"/>
              </a:rPr>
              <a:t>pregnant</a:t>
            </a:r>
            <a:r>
              <a:rPr kumimoji="0" lang="en-GB" altLang="en-US" sz="1800" b="0" i="0" u="none" strike="noStrike" kern="1200" cap="none" spc="0" normalizeH="0" baseline="0" noProof="0" dirty="0">
                <a:ln>
                  <a:noFill/>
                </a:ln>
                <a:solidFill>
                  <a:prstClr val="white"/>
                </a:solidFill>
                <a:effectLst/>
                <a:uLnTx/>
                <a:uFillTx/>
                <a:latin typeface="Twinkl" pitchFamily="2" charset="77"/>
              </a:rPr>
              <a:t>.</a:t>
            </a:r>
          </a:p>
        </p:txBody>
      </p:sp>
      <p:sp>
        <p:nvSpPr>
          <p:cNvPr id="9" name="TextBox 8">
            <a:extLst>
              <a:ext uri="{FF2B5EF4-FFF2-40B4-BE49-F238E27FC236}">
                <a16:creationId xmlns:a16="http://schemas.microsoft.com/office/drawing/2014/main" id="{63130302-2B1E-4D4B-A82B-BDD50DDD1E40}"/>
              </a:ext>
            </a:extLst>
          </p:cNvPr>
          <p:cNvSpPr txBox="1">
            <a:spLocks noChangeArrowheads="1"/>
          </p:cNvSpPr>
          <p:nvPr/>
        </p:nvSpPr>
        <p:spPr bwMode="auto">
          <a:xfrm>
            <a:off x="714375" y="3702050"/>
            <a:ext cx="77057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77"/>
              </a:rPr>
              <a:t>Then, when it is ready, the baby will be born.</a:t>
            </a:r>
          </a:p>
        </p:txBody>
      </p:sp>
      <p:pic>
        <p:nvPicPr>
          <p:cNvPr id="18438" name="Whole Class">
            <a:extLst>
              <a:ext uri="{FF2B5EF4-FFF2-40B4-BE49-F238E27FC236}">
                <a16:creationId xmlns:a16="http://schemas.microsoft.com/office/drawing/2014/main" id="{6CAC7CDE-C98A-2042-86F2-0CE896497E5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B865849-4CFA-0144-B436-AD31EEB7FA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3" y="1628775"/>
            <a:ext cx="187007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2EDD778-3731-3A4F-93AD-794E4A1624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75" y="4422775"/>
            <a:ext cx="277177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FA78142-CC4F-5942-A550-AD834C703AE7}"/>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Where Do I Come From?</a:t>
            </a:r>
          </a:p>
        </p:txBody>
      </p:sp>
      <p:sp>
        <p:nvSpPr>
          <p:cNvPr id="8" name="TextBox 7">
            <a:extLst>
              <a:ext uri="{FF2B5EF4-FFF2-40B4-BE49-F238E27FC236}">
                <a16:creationId xmlns:a16="http://schemas.microsoft.com/office/drawing/2014/main" id="{AEE65A70-2AA0-9140-8AF8-9279F7F1096E}"/>
              </a:ext>
            </a:extLst>
          </p:cNvPr>
          <p:cNvSpPr txBox="1">
            <a:spLocks noChangeArrowheads="1"/>
          </p:cNvSpPr>
          <p:nvPr/>
        </p:nvSpPr>
        <p:spPr bwMode="auto">
          <a:xfrm>
            <a:off x="714375" y="1636713"/>
            <a:ext cx="5513388" cy="1158875"/>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77"/>
              </a:rPr>
              <a:t>When the baby is growing inside the female’s body, it is called an </a:t>
            </a:r>
            <a:r>
              <a:rPr kumimoji="0" lang="en-GB" altLang="en-US" sz="1800" b="1" i="0" u="none" strike="noStrike" kern="1200" cap="none" spc="0" normalizeH="0" baseline="0" noProof="0" dirty="0">
                <a:ln>
                  <a:noFill/>
                </a:ln>
                <a:solidFill>
                  <a:prstClr val="white"/>
                </a:solidFill>
                <a:effectLst/>
                <a:uLnTx/>
                <a:uFillTx/>
                <a:latin typeface="Twinkl" pitchFamily="2" charset="77"/>
              </a:rPr>
              <a:t>embryo</a:t>
            </a:r>
            <a:r>
              <a:rPr kumimoji="0" lang="en-GB" altLang="en-US" sz="1800" b="0" i="0" u="none" strike="noStrike" kern="1200" cap="none" spc="0" normalizeH="0" baseline="0" noProof="0" dirty="0">
                <a:ln>
                  <a:noFill/>
                </a:ln>
                <a:solidFill>
                  <a:prstClr val="white"/>
                </a:solidFill>
                <a:effectLst/>
                <a:uLnTx/>
                <a:uFillTx/>
                <a:latin typeface="Twinkl" pitchFamily="2" charset="77"/>
              </a:rPr>
              <a:t> at first, then at eight weeks, it becomes a </a:t>
            </a:r>
            <a:r>
              <a:rPr kumimoji="0" lang="en-GB" altLang="en-US" sz="1800" b="1" i="0" u="none" strike="noStrike" kern="1200" cap="none" spc="0" normalizeH="0" baseline="0" noProof="0" dirty="0">
                <a:ln>
                  <a:noFill/>
                </a:ln>
                <a:solidFill>
                  <a:prstClr val="white"/>
                </a:solidFill>
                <a:effectLst/>
                <a:uLnTx/>
                <a:uFillTx/>
                <a:latin typeface="Twinkl" pitchFamily="2" charset="77"/>
              </a:rPr>
              <a:t>foetus</a:t>
            </a:r>
            <a:r>
              <a:rPr kumimoji="0" lang="en-GB" altLang="en-US" sz="1800" b="0" i="0" u="none" strike="noStrike" kern="1200" cap="none" spc="0" normalizeH="0" baseline="0" noProof="0" dirty="0">
                <a:ln>
                  <a:noFill/>
                </a:ln>
                <a:solidFill>
                  <a:prstClr val="white"/>
                </a:solidFill>
                <a:effectLst/>
                <a:uLnTx/>
                <a:uFillTx/>
                <a:latin typeface="Twinkl" pitchFamily="2" charset="77"/>
              </a:rPr>
              <a:t>.</a:t>
            </a:r>
          </a:p>
        </p:txBody>
      </p:sp>
      <p:sp>
        <p:nvSpPr>
          <p:cNvPr id="9" name="TextBox 8">
            <a:extLst>
              <a:ext uri="{FF2B5EF4-FFF2-40B4-BE49-F238E27FC236}">
                <a16:creationId xmlns:a16="http://schemas.microsoft.com/office/drawing/2014/main" id="{7CBEECBD-EC26-C541-82A8-51AC502CDE2D}"/>
              </a:ext>
            </a:extLst>
          </p:cNvPr>
          <p:cNvSpPr txBox="1">
            <a:spLocks noChangeArrowheads="1"/>
          </p:cNvSpPr>
          <p:nvPr/>
        </p:nvSpPr>
        <p:spPr bwMode="auto">
          <a:xfrm>
            <a:off x="714375" y="5643563"/>
            <a:ext cx="77057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77"/>
              </a:rPr>
              <a:t>We were all this small once! It’s how we all started.</a:t>
            </a:r>
          </a:p>
        </p:txBody>
      </p:sp>
      <p:sp>
        <p:nvSpPr>
          <p:cNvPr id="7" name="TextBox 6">
            <a:extLst>
              <a:ext uri="{FF2B5EF4-FFF2-40B4-BE49-F238E27FC236}">
                <a16:creationId xmlns:a16="http://schemas.microsoft.com/office/drawing/2014/main" id="{0FF3B975-39D9-064A-847E-E5AA48F67BCF}"/>
              </a:ext>
            </a:extLst>
          </p:cNvPr>
          <p:cNvSpPr txBox="1">
            <a:spLocks noChangeArrowheads="1"/>
          </p:cNvSpPr>
          <p:nvPr/>
        </p:nvSpPr>
        <p:spPr bwMode="auto">
          <a:xfrm>
            <a:off x="714375" y="3157538"/>
            <a:ext cx="5513388" cy="881062"/>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Four weeks after the sperm fertilises the egg, the embryo is the size of a poppy seed.</a:t>
            </a:r>
          </a:p>
        </p:txBody>
      </p:sp>
      <p:sp>
        <p:nvSpPr>
          <p:cNvPr id="10" name="TextBox 9">
            <a:extLst>
              <a:ext uri="{FF2B5EF4-FFF2-40B4-BE49-F238E27FC236}">
                <a16:creationId xmlns:a16="http://schemas.microsoft.com/office/drawing/2014/main" id="{B2AFC92D-AF62-314E-A4BE-B542268E4B2F}"/>
              </a:ext>
            </a:extLst>
          </p:cNvPr>
          <p:cNvSpPr txBox="1">
            <a:spLocks noChangeArrowheads="1"/>
          </p:cNvSpPr>
          <p:nvPr/>
        </p:nvSpPr>
        <p:spPr bwMode="auto">
          <a:xfrm>
            <a:off x="714375" y="4400550"/>
            <a:ext cx="5513388" cy="881063"/>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By seven weeks, it is the size of a blueberry and by 14 weeks, the foetus is the size of a lemon.</a:t>
            </a:r>
          </a:p>
        </p:txBody>
      </p:sp>
      <p:pic>
        <p:nvPicPr>
          <p:cNvPr id="19463" name="Whole Class">
            <a:extLst>
              <a:ext uri="{FF2B5EF4-FFF2-40B4-BE49-F238E27FC236}">
                <a16:creationId xmlns:a16="http://schemas.microsoft.com/office/drawing/2014/main" id="{1DE9AA21-939D-C648-B5D5-F01AC3C4D6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FD381B-36C7-9341-9BED-093FA4B4FB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6675" y="1630363"/>
            <a:ext cx="19827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EF0736E-5C4C-0444-9B6D-38DAA2228D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6675" y="3128963"/>
            <a:ext cx="1982788"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D5183CE-F1DB-6342-AFFA-90CE87EE76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18263" y="4524375"/>
            <a:ext cx="19812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943F0F3-779E-8446-A53B-DABEB7467474}"/>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Where Do I Come From?</a:t>
            </a:r>
          </a:p>
        </p:txBody>
      </p:sp>
      <p:sp>
        <p:nvSpPr>
          <p:cNvPr id="8" name="TextBox 7">
            <a:extLst>
              <a:ext uri="{FF2B5EF4-FFF2-40B4-BE49-F238E27FC236}">
                <a16:creationId xmlns:a16="http://schemas.microsoft.com/office/drawing/2014/main" id="{A0A0A6D9-24B5-1B45-B464-144C68261E3A}"/>
              </a:ext>
            </a:extLst>
          </p:cNvPr>
          <p:cNvSpPr txBox="1">
            <a:spLocks noChangeArrowheads="1"/>
          </p:cNvSpPr>
          <p:nvPr/>
        </p:nvSpPr>
        <p:spPr bwMode="auto">
          <a:xfrm>
            <a:off x="755650" y="4365625"/>
            <a:ext cx="7632700" cy="1711325"/>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77"/>
              </a:rPr>
              <a:t>The baby grows and develops inside the mother’s uterus (womb) over nine months. It develops a heart, a spine, lungs and a brain. At about seven weeks, the foetus develops the internal sex organs that determine whether it is male or female. At around nine weeks, the external male and female body parts start to form.</a:t>
            </a:r>
          </a:p>
        </p:txBody>
      </p:sp>
      <p:pic>
        <p:nvPicPr>
          <p:cNvPr id="20484" name="Whole Class">
            <a:extLst>
              <a:ext uri="{FF2B5EF4-FFF2-40B4-BE49-F238E27FC236}">
                <a16:creationId xmlns:a16="http://schemas.microsoft.com/office/drawing/2014/main" id="{B3D45A07-F9F6-324D-AF66-C70BE801070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0F01F6D-AEE8-D845-A094-913AE76388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863" y="2327275"/>
            <a:ext cx="7969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6B0146A-CB32-5D41-9A36-F26279ABEE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4088" y="1979613"/>
            <a:ext cx="14097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29674556-96C2-F042-84BB-CB0AA8A520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2088" y="1687513"/>
            <a:ext cx="171767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5D9C1AF-6BFE-DD47-9797-2B6E8BCBF2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84888" y="1649413"/>
            <a:ext cx="19907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CE9AE64-2391-F84A-BF51-A75C365D7B79}"/>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Where Do I Come From?</a:t>
            </a:r>
          </a:p>
        </p:txBody>
      </p:sp>
      <p:sp>
        <p:nvSpPr>
          <p:cNvPr id="8" name="TextBox 7">
            <a:extLst>
              <a:ext uri="{FF2B5EF4-FFF2-40B4-BE49-F238E27FC236}">
                <a16:creationId xmlns:a16="http://schemas.microsoft.com/office/drawing/2014/main" id="{51F7A21E-474C-C544-A6E8-9372F4A3731E}"/>
              </a:ext>
            </a:extLst>
          </p:cNvPr>
          <p:cNvSpPr txBox="1">
            <a:spLocks noChangeArrowheads="1"/>
          </p:cNvSpPr>
          <p:nvPr/>
        </p:nvSpPr>
        <p:spPr bwMode="auto">
          <a:xfrm>
            <a:off x="750888" y="1666875"/>
            <a:ext cx="3821112" cy="1712913"/>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While the foetus is growing inside the woman’s uterus, it is protected by a special bag of fluid. This is called the </a:t>
            </a:r>
            <a:r>
              <a:rPr kumimoji="0" lang="en-GB" altLang="en-US" sz="1800" b="1" i="0" u="none" strike="noStrike" kern="1200" cap="none" spc="0" normalizeH="0" baseline="0" noProof="0">
                <a:ln>
                  <a:noFill/>
                </a:ln>
                <a:solidFill>
                  <a:prstClr val="white"/>
                </a:solidFill>
                <a:effectLst/>
                <a:uLnTx/>
                <a:uFillTx/>
                <a:latin typeface="Twinkl" pitchFamily="2" charset="77"/>
              </a:rPr>
              <a:t>amniotic sac</a:t>
            </a:r>
            <a:r>
              <a:rPr kumimoji="0" lang="en-GB" altLang="en-US" sz="1800" b="0" i="0" u="none" strike="noStrike" kern="1200" cap="none" spc="0" normalizeH="0" baseline="0" noProof="0">
                <a:ln>
                  <a:noFill/>
                </a:ln>
                <a:solidFill>
                  <a:prstClr val="white"/>
                </a:solidFill>
                <a:effectLst/>
                <a:uLnTx/>
                <a:uFillTx/>
                <a:latin typeface="Twinkl" pitchFamily="2" charset="77"/>
              </a:rPr>
              <a:t>.</a:t>
            </a:r>
          </a:p>
        </p:txBody>
      </p:sp>
      <p:sp>
        <p:nvSpPr>
          <p:cNvPr id="4" name="TextBox 3">
            <a:extLst>
              <a:ext uri="{FF2B5EF4-FFF2-40B4-BE49-F238E27FC236}">
                <a16:creationId xmlns:a16="http://schemas.microsoft.com/office/drawing/2014/main" id="{720EF9D9-E5E4-9741-8597-62ECEEE78C4E}"/>
              </a:ext>
            </a:extLst>
          </p:cNvPr>
          <p:cNvSpPr txBox="1">
            <a:spLocks noChangeArrowheads="1"/>
          </p:cNvSpPr>
          <p:nvPr/>
        </p:nvSpPr>
        <p:spPr bwMode="auto">
          <a:xfrm>
            <a:off x="750888" y="3467100"/>
            <a:ext cx="3821112" cy="2265363"/>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77"/>
              </a:rPr>
              <a:t>The foetus is getting all the oxygen and food it needs from its mother’s blood, through a special tube called the </a:t>
            </a:r>
            <a:r>
              <a:rPr kumimoji="0" lang="en-GB" altLang="en-US" sz="1800" b="1" i="0" u="none" strike="noStrike" kern="1200" cap="none" spc="0" normalizeH="0" baseline="0" noProof="0" dirty="0">
                <a:ln>
                  <a:noFill/>
                </a:ln>
                <a:solidFill>
                  <a:prstClr val="white"/>
                </a:solidFill>
                <a:effectLst/>
                <a:uLnTx/>
                <a:uFillTx/>
                <a:latin typeface="Twinkl" pitchFamily="2" charset="77"/>
              </a:rPr>
              <a:t>umbilical cord</a:t>
            </a:r>
            <a:r>
              <a:rPr kumimoji="0" lang="en-GB" altLang="en-US" sz="1800" b="0" i="0" u="none" strike="noStrike" kern="1200" cap="none" spc="0" normalizeH="0" baseline="0" noProof="0" dirty="0">
                <a:ln>
                  <a:noFill/>
                </a:ln>
                <a:solidFill>
                  <a:prstClr val="white"/>
                </a:solidFill>
                <a:effectLst/>
                <a:uLnTx/>
                <a:uFillTx/>
                <a:latin typeface="Twinkl" pitchFamily="2" charset="77"/>
              </a:rPr>
              <a:t>. This is attached to the baby’s tummy. It is what becomes your belly button!</a:t>
            </a:r>
          </a:p>
        </p:txBody>
      </p:sp>
      <p:pic>
        <p:nvPicPr>
          <p:cNvPr id="21509" name="Whole Class">
            <a:extLst>
              <a:ext uri="{FF2B5EF4-FFF2-40B4-BE49-F238E27FC236}">
                <a16:creationId xmlns:a16="http://schemas.microsoft.com/office/drawing/2014/main" id="{07B48FA1-D665-F148-9A7A-964C295DF1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a:extLst>
              <a:ext uri="{FF2B5EF4-FFF2-40B4-BE49-F238E27FC236}">
                <a16:creationId xmlns:a16="http://schemas.microsoft.com/office/drawing/2014/main" id="{A51C1740-EF5A-0745-A0CA-67764A005B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6275" y="1844675"/>
            <a:ext cx="39020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26628FD-C57C-724A-926D-F014392D9D94}"/>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Where Do I Come From?</a:t>
            </a:r>
          </a:p>
        </p:txBody>
      </p:sp>
      <p:sp>
        <p:nvSpPr>
          <p:cNvPr id="8" name="TextBox 7">
            <a:extLst>
              <a:ext uri="{FF2B5EF4-FFF2-40B4-BE49-F238E27FC236}">
                <a16:creationId xmlns:a16="http://schemas.microsoft.com/office/drawing/2014/main" id="{4CB12392-4C71-2A45-B228-26646CC7486F}"/>
              </a:ext>
            </a:extLst>
          </p:cNvPr>
          <p:cNvSpPr txBox="1">
            <a:spLocks noChangeArrowheads="1"/>
          </p:cNvSpPr>
          <p:nvPr/>
        </p:nvSpPr>
        <p:spPr bwMode="auto">
          <a:xfrm>
            <a:off x="911225" y="1449388"/>
            <a:ext cx="4608513" cy="1435100"/>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The foetus continues to grow during the nine months of pregnancy. Many women go for a scan at the hospital, to see how their baby is growing and developing.</a:t>
            </a:r>
          </a:p>
        </p:txBody>
      </p:sp>
      <p:sp>
        <p:nvSpPr>
          <p:cNvPr id="5" name="TextBox 4">
            <a:extLst>
              <a:ext uri="{FF2B5EF4-FFF2-40B4-BE49-F238E27FC236}">
                <a16:creationId xmlns:a16="http://schemas.microsoft.com/office/drawing/2014/main" id="{C2BE73E6-CC1B-8642-9B94-741F3481A84E}"/>
              </a:ext>
            </a:extLst>
          </p:cNvPr>
          <p:cNvSpPr txBox="1">
            <a:spLocks noChangeArrowheads="1"/>
          </p:cNvSpPr>
          <p:nvPr/>
        </p:nvSpPr>
        <p:spPr bwMode="auto">
          <a:xfrm>
            <a:off x="1258888" y="3055938"/>
            <a:ext cx="6878637" cy="1435100"/>
          </a:xfrm>
          <a:prstGeom prst="rect">
            <a:avLst/>
          </a:prstGeom>
          <a:solidFill>
            <a:srgbClr val="2DB6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At around nine months, the baby turns head down</a:t>
            </a:r>
            <a:br>
              <a:rPr kumimoji="0" lang="en-GB" altLang="en-US" sz="1800" b="0" i="0" u="none" strike="noStrike" kern="1200" cap="none" spc="0" normalizeH="0" baseline="0" noProof="0">
                <a:ln>
                  <a:noFill/>
                </a:ln>
                <a:solidFill>
                  <a:prstClr val="white"/>
                </a:solidFill>
                <a:effectLst/>
                <a:uLnTx/>
                <a:uFillTx/>
                <a:latin typeface="Twinkl" pitchFamily="2" charset="77"/>
              </a:rPr>
            </a:br>
            <a:r>
              <a:rPr kumimoji="0" lang="en-GB" altLang="en-US" sz="1800" b="0" i="0" u="none" strike="noStrike" kern="1200" cap="none" spc="0" normalizeH="0" baseline="0" noProof="0">
                <a:ln>
                  <a:noFill/>
                </a:ln>
                <a:solidFill>
                  <a:prstClr val="white"/>
                </a:solidFill>
                <a:effectLst/>
                <a:uLnTx/>
                <a:uFillTx/>
                <a:latin typeface="Twinkl" pitchFamily="2" charset="77"/>
              </a:rPr>
              <a:t>as it gets ready to be born. It will be pushed by the</a:t>
            </a:r>
            <a:br>
              <a:rPr kumimoji="0" lang="en-GB" altLang="en-US" sz="1800" b="0" i="0" u="none" strike="noStrike" kern="1200" cap="none" spc="0" normalizeH="0" baseline="0" noProof="0">
                <a:ln>
                  <a:noFill/>
                </a:ln>
                <a:solidFill>
                  <a:prstClr val="white"/>
                </a:solidFill>
                <a:effectLst/>
                <a:uLnTx/>
                <a:uFillTx/>
                <a:latin typeface="Twinkl" pitchFamily="2" charset="77"/>
              </a:rPr>
            </a:br>
            <a:r>
              <a:rPr kumimoji="0" lang="en-GB" altLang="en-US" sz="1800" b="0" i="0" u="none" strike="noStrike" kern="1200" cap="none" spc="0" normalizeH="0" baseline="0" noProof="0">
                <a:ln>
                  <a:noFill/>
                </a:ln>
                <a:solidFill>
                  <a:prstClr val="white"/>
                </a:solidFill>
                <a:effectLst/>
                <a:uLnTx/>
                <a:uFillTx/>
                <a:latin typeface="Twinkl" pitchFamily="2" charset="77"/>
              </a:rPr>
              <a:t>mother’s body down through the vagina and will</a:t>
            </a:r>
            <a:br>
              <a:rPr kumimoji="0" lang="en-GB" altLang="en-US" sz="1800" b="0" i="0" u="none" strike="noStrike" kern="1200" cap="none" spc="0" normalizeH="0" baseline="0" noProof="0">
                <a:ln>
                  <a:noFill/>
                </a:ln>
                <a:solidFill>
                  <a:prstClr val="white"/>
                </a:solidFill>
                <a:effectLst/>
                <a:uLnTx/>
                <a:uFillTx/>
                <a:latin typeface="Twinkl" pitchFamily="2" charset="77"/>
              </a:rPr>
            </a:br>
            <a:r>
              <a:rPr kumimoji="0" lang="en-GB" altLang="en-US" sz="1800" b="0" i="0" u="none" strike="noStrike" kern="1200" cap="none" spc="0" normalizeH="0" baseline="0" noProof="0">
                <a:ln>
                  <a:noFill/>
                </a:ln>
                <a:solidFill>
                  <a:prstClr val="white"/>
                </a:solidFill>
                <a:effectLst/>
                <a:uLnTx/>
                <a:uFillTx/>
                <a:latin typeface="Twinkl" pitchFamily="2" charset="77"/>
              </a:rPr>
              <a:t>come out between the mother’s legs.</a:t>
            </a:r>
          </a:p>
        </p:txBody>
      </p:sp>
      <p:grpSp>
        <p:nvGrpSpPr>
          <p:cNvPr id="6" name="Group 5">
            <a:extLst>
              <a:ext uri="{FF2B5EF4-FFF2-40B4-BE49-F238E27FC236}">
                <a16:creationId xmlns:a16="http://schemas.microsoft.com/office/drawing/2014/main" id="{7C8A4642-7315-2E46-8C25-CF7DB9B815E9}"/>
              </a:ext>
            </a:extLst>
          </p:cNvPr>
          <p:cNvGrpSpPr>
            <a:grpSpLocks/>
          </p:cNvGrpSpPr>
          <p:nvPr/>
        </p:nvGrpSpPr>
        <p:grpSpPr bwMode="auto">
          <a:xfrm>
            <a:off x="3419475" y="4660900"/>
            <a:ext cx="1570038" cy="1570038"/>
            <a:chOff x="4788025" y="4522833"/>
            <a:chExt cx="1569992" cy="1569992"/>
          </a:xfrm>
        </p:grpSpPr>
        <p:sp>
          <p:nvSpPr>
            <p:cNvPr id="7" name="Oval 6">
              <a:hlinkClick r:id="rId2" action="ppaction://hlinksldjump"/>
              <a:extLst>
                <a:ext uri="{FF2B5EF4-FFF2-40B4-BE49-F238E27FC236}">
                  <a16:creationId xmlns:a16="http://schemas.microsoft.com/office/drawing/2014/main" id="{439BFF1D-7C51-894C-9939-BC726CFA18B7}"/>
                </a:ext>
              </a:extLst>
            </p:cNvPr>
            <p:cNvSpPr/>
            <p:nvPr/>
          </p:nvSpPr>
          <p:spPr>
            <a:xfrm>
              <a:off x="4788025" y="4522833"/>
              <a:ext cx="1569992" cy="1569992"/>
            </a:xfrm>
            <a:prstGeom prst="ellipse">
              <a:avLst/>
            </a:prstGeom>
            <a:solidFill>
              <a:srgbClr val="B165B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2541" name="Rectangle 4">
              <a:hlinkClick r:id="rId2" action="ppaction://hlinksldjump"/>
              <a:extLst>
                <a:ext uri="{FF2B5EF4-FFF2-40B4-BE49-F238E27FC236}">
                  <a16:creationId xmlns:a16="http://schemas.microsoft.com/office/drawing/2014/main" id="{1442B74A-7F3D-B240-84D4-8154585D80F7}"/>
                </a:ext>
              </a:extLst>
            </p:cNvPr>
            <p:cNvSpPr>
              <a:spLocks noChangeArrowheads="1"/>
            </p:cNvSpPr>
            <p:nvPr/>
          </p:nvSpPr>
          <p:spPr bwMode="auto">
            <a:xfrm>
              <a:off x="4788025"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Twinkl" pitchFamily="2" charset="77"/>
                </a:rPr>
                <a:t>Consolidating</a:t>
              </a:r>
            </a:p>
          </p:txBody>
        </p:sp>
      </p:grpSp>
      <p:grpSp>
        <p:nvGrpSpPr>
          <p:cNvPr id="10" name="Group 9">
            <a:extLst>
              <a:ext uri="{FF2B5EF4-FFF2-40B4-BE49-F238E27FC236}">
                <a16:creationId xmlns:a16="http://schemas.microsoft.com/office/drawing/2014/main" id="{229995AA-430B-8E4C-AF65-A9B4CD6C1E0F}"/>
              </a:ext>
            </a:extLst>
          </p:cNvPr>
          <p:cNvGrpSpPr>
            <a:grpSpLocks/>
          </p:cNvGrpSpPr>
          <p:nvPr/>
        </p:nvGrpSpPr>
        <p:grpSpPr bwMode="auto">
          <a:xfrm>
            <a:off x="5492750" y="4654550"/>
            <a:ext cx="1576388" cy="1570038"/>
            <a:chOff x="6574042" y="4512842"/>
            <a:chExt cx="1577281" cy="1569992"/>
          </a:xfrm>
        </p:grpSpPr>
        <p:sp>
          <p:nvSpPr>
            <p:cNvPr id="11" name="Oval 10">
              <a:hlinkClick r:id="rId3" action="ppaction://hlinksldjump"/>
              <a:extLst>
                <a:ext uri="{FF2B5EF4-FFF2-40B4-BE49-F238E27FC236}">
                  <a16:creationId xmlns:a16="http://schemas.microsoft.com/office/drawing/2014/main" id="{1BEC8614-E0C6-994F-AD8A-B26925C0DA9B}"/>
                </a:ext>
              </a:extLst>
            </p:cNvPr>
            <p:cNvSpPr/>
            <p:nvPr/>
          </p:nvSpPr>
          <p:spPr>
            <a:xfrm>
              <a:off x="6574042" y="4512842"/>
              <a:ext cx="1569339" cy="1569992"/>
            </a:xfrm>
            <a:prstGeom prst="ellipse">
              <a:avLst/>
            </a:prstGeom>
            <a:solidFill>
              <a:srgbClr val="B165B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2539" name="Rectangle 7">
              <a:hlinkClick r:id="rId3" action="ppaction://hlinksldjump"/>
              <a:extLst>
                <a:ext uri="{FF2B5EF4-FFF2-40B4-BE49-F238E27FC236}">
                  <a16:creationId xmlns:a16="http://schemas.microsoft.com/office/drawing/2014/main" id="{5582031F-1DDD-AE48-8251-9F5A0938F6C6}"/>
                </a:ext>
              </a:extLst>
            </p:cNvPr>
            <p:cNvSpPr>
              <a:spLocks noChangeArrowheads="1"/>
            </p:cNvSpPr>
            <p:nvPr/>
          </p:nvSpPr>
          <p:spPr bwMode="auto">
            <a:xfrm>
              <a:off x="6581331"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Twinkl" pitchFamily="2" charset="77"/>
                </a:rPr>
                <a:t>Reflecting </a:t>
              </a:r>
            </a:p>
          </p:txBody>
        </p:sp>
      </p:grpSp>
      <p:pic>
        <p:nvPicPr>
          <p:cNvPr id="22535" name="Whole Class">
            <a:extLst>
              <a:ext uri="{FF2B5EF4-FFF2-40B4-BE49-F238E27FC236}">
                <a16:creationId xmlns:a16="http://schemas.microsoft.com/office/drawing/2014/main" id="{012BA15B-C896-0F4E-A9FE-782C921B6A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3325" y="542925"/>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FCBC699-EF93-F74B-9074-F2489C5AB6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413" y="3055938"/>
            <a:ext cx="20304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B1E52DB-43BB-B140-A777-E8CA31CCB73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86425" y="1449388"/>
            <a:ext cx="2451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0">
            <a:extLst>
              <a:ext uri="{FF2B5EF4-FFF2-40B4-BE49-F238E27FC236}">
                <a16:creationId xmlns:a16="http://schemas.microsoft.com/office/drawing/2014/main" id="{3EE7EADF-65FA-5440-96F8-90B04C3E59A8}"/>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Consolidating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86B97D5-28CD-E646-93C5-9D4CF2B9B140}"/>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An Incredible Journey</a:t>
            </a:r>
          </a:p>
        </p:txBody>
      </p:sp>
      <p:sp>
        <p:nvSpPr>
          <p:cNvPr id="11" name="Rectangle 10">
            <a:extLst>
              <a:ext uri="{FF2B5EF4-FFF2-40B4-BE49-F238E27FC236}">
                <a16:creationId xmlns:a16="http://schemas.microsoft.com/office/drawing/2014/main" id="{FAFD4C20-4444-5F47-BEE4-9C3126087681}"/>
              </a:ext>
            </a:extLst>
          </p:cNvPr>
          <p:cNvSpPr/>
          <p:nvPr/>
        </p:nvSpPr>
        <p:spPr>
          <a:xfrm>
            <a:off x="457200" y="1471613"/>
            <a:ext cx="8229600" cy="1597025"/>
          </a:xfrm>
          <a:prstGeom prst="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TextBox 2">
            <a:extLst>
              <a:ext uri="{FF2B5EF4-FFF2-40B4-BE49-F238E27FC236}">
                <a16:creationId xmlns:a16="http://schemas.microsoft.com/office/drawing/2014/main" id="{53BB2994-989C-D143-B8F4-22899DB6858E}"/>
              </a:ext>
            </a:extLst>
          </p:cNvPr>
          <p:cNvSpPr txBox="1">
            <a:spLocks noChangeArrowheads="1"/>
          </p:cNvSpPr>
          <p:nvPr/>
        </p:nvSpPr>
        <p:spPr bwMode="auto">
          <a:xfrm>
            <a:off x="714375" y="1514475"/>
            <a:ext cx="770572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Twinkl" pitchFamily="2" charset="77"/>
              </a:rPr>
              <a:t>We were all made with a sperm meeting an egg and you were all a foetus growing and developing over approximately nine months.</a:t>
            </a:r>
          </a:p>
        </p:txBody>
      </p:sp>
      <p:sp>
        <p:nvSpPr>
          <p:cNvPr id="4" name="TextBox 3">
            <a:extLst>
              <a:ext uri="{FF2B5EF4-FFF2-40B4-BE49-F238E27FC236}">
                <a16:creationId xmlns:a16="http://schemas.microsoft.com/office/drawing/2014/main" id="{2B75716D-41F7-FE48-85FD-96CA56F36A85}"/>
              </a:ext>
            </a:extLst>
          </p:cNvPr>
          <p:cNvSpPr txBox="1">
            <a:spLocks noChangeArrowheads="1"/>
          </p:cNvSpPr>
          <p:nvPr/>
        </p:nvSpPr>
        <p:spPr bwMode="auto">
          <a:xfrm>
            <a:off x="723900" y="2392363"/>
            <a:ext cx="77057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Twinkl" pitchFamily="2" charset="77"/>
              </a:rPr>
              <a:t>Today, we are going to write about how we were made.</a:t>
            </a:r>
          </a:p>
        </p:txBody>
      </p:sp>
      <p:sp>
        <p:nvSpPr>
          <p:cNvPr id="5" name="TextBox 4">
            <a:extLst>
              <a:ext uri="{FF2B5EF4-FFF2-40B4-BE49-F238E27FC236}">
                <a16:creationId xmlns:a16="http://schemas.microsoft.com/office/drawing/2014/main" id="{5768C8A2-3F42-C345-BED5-4A466E0FEF97}"/>
              </a:ext>
            </a:extLst>
          </p:cNvPr>
          <p:cNvSpPr txBox="1">
            <a:spLocks noChangeArrowheads="1"/>
          </p:cNvSpPr>
          <p:nvPr/>
        </p:nvSpPr>
        <p:spPr bwMode="auto">
          <a:xfrm>
            <a:off x="5220072" y="3222625"/>
            <a:ext cx="3466728" cy="226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C1C1C"/>
                </a:solidFill>
                <a:effectLst/>
                <a:uLnTx/>
                <a:uFillTx/>
                <a:latin typeface="Twinkl" pitchFamily="2" charset="77"/>
              </a:rPr>
              <a:t>Obviously you can’t actually remember it but using the timeline on your tables, you can write about what was happening at different stages and imagine what it might have been like.</a:t>
            </a:r>
          </a:p>
        </p:txBody>
      </p:sp>
      <p:sp>
        <p:nvSpPr>
          <p:cNvPr id="6" name="TextBox 5">
            <a:extLst>
              <a:ext uri="{FF2B5EF4-FFF2-40B4-BE49-F238E27FC236}">
                <a16:creationId xmlns:a16="http://schemas.microsoft.com/office/drawing/2014/main" id="{4577E72E-3F3E-8243-BAEC-28E989B6A57F}"/>
              </a:ext>
            </a:extLst>
          </p:cNvPr>
          <p:cNvSpPr txBox="1">
            <a:spLocks noChangeArrowheads="1"/>
          </p:cNvSpPr>
          <p:nvPr/>
        </p:nvSpPr>
        <p:spPr bwMode="auto">
          <a:xfrm>
            <a:off x="6156176" y="5303123"/>
            <a:ext cx="2516762" cy="115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77"/>
              </a:rPr>
              <a:t>We will write in first person,</a:t>
            </a:r>
            <a:br>
              <a:rPr kumimoji="0" lang="en-GB" altLang="en-US" sz="1800" b="0" i="0" u="none" strike="noStrike" kern="1200" cap="none" spc="0" normalizeH="0" baseline="0" noProof="0" dirty="0">
                <a:ln>
                  <a:noFill/>
                </a:ln>
                <a:solidFill>
                  <a:srgbClr val="1C1C1C"/>
                </a:solidFill>
                <a:effectLst/>
                <a:uLnTx/>
                <a:uFillTx/>
                <a:latin typeface="Twinkl" pitchFamily="2" charset="77"/>
              </a:rPr>
            </a:br>
            <a:r>
              <a:rPr kumimoji="0" lang="en-GB" altLang="en-US" sz="1800" b="0" i="0" u="none" strike="noStrike" kern="1200" cap="none" spc="0" normalizeH="0" baseline="0" noProof="0" dirty="0">
                <a:ln>
                  <a:noFill/>
                </a:ln>
                <a:solidFill>
                  <a:srgbClr val="1C1C1C"/>
                </a:solidFill>
                <a:effectLst/>
                <a:uLnTx/>
                <a:uFillTx/>
                <a:latin typeface="Twinkl" pitchFamily="2" charset="77"/>
              </a:rPr>
              <a:t>like a diary.</a:t>
            </a:r>
          </a:p>
        </p:txBody>
      </p:sp>
      <p:pic>
        <p:nvPicPr>
          <p:cNvPr id="24584" name="Individual Work">
            <a:extLst>
              <a:ext uri="{FF2B5EF4-FFF2-40B4-BE49-F238E27FC236}">
                <a16:creationId xmlns:a16="http://schemas.microsoft.com/office/drawing/2014/main" id="{F92EE4FB-62D7-5A45-9BAF-CDC247EA6C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10;&#10;Description automatically generated">
            <a:extLst>
              <a:ext uri="{FF2B5EF4-FFF2-40B4-BE49-F238E27FC236}">
                <a16:creationId xmlns:a16="http://schemas.microsoft.com/office/drawing/2014/main" id="{F4164974-9505-2645-80F3-135544016385}"/>
              </a:ext>
            </a:extLst>
          </p:cNvPr>
          <p:cNvPicPr>
            <a:picLocks noChangeAspect="1"/>
          </p:cNvPicPr>
          <p:nvPr/>
        </p:nvPicPr>
        <p:blipFill rotWithShape="1">
          <a:blip r:embed="rId3">
            <a:extLst>
              <a:ext uri="{28A0092B-C50C-407E-A947-70E740481C1C}">
                <a14:useLocalDpi xmlns:a14="http://schemas.microsoft.com/office/drawing/2010/main" val="0"/>
              </a:ext>
            </a:extLst>
          </a:blip>
          <a:srcRect l="19588" b="42091"/>
          <a:stretch/>
        </p:blipFill>
        <p:spPr>
          <a:xfrm>
            <a:off x="539552" y="3181973"/>
            <a:ext cx="5616624" cy="3127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4392809-1CA8-BF4F-91AD-C573E32BFD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90A45971-73BD-744A-A82C-27D71D157DC4}"/>
              </a:ext>
            </a:extLst>
          </p:cNvPr>
          <p:cNvGrpSpPr>
            <a:grpSpLocks/>
          </p:cNvGrpSpPr>
          <p:nvPr/>
        </p:nvGrpSpPr>
        <p:grpSpPr bwMode="auto">
          <a:xfrm>
            <a:off x="1339850" y="606425"/>
            <a:ext cx="3240088" cy="3240088"/>
            <a:chOff x="1339275" y="606425"/>
            <a:chExt cx="3240087" cy="3240088"/>
          </a:xfrm>
        </p:grpSpPr>
        <p:sp>
          <p:nvSpPr>
            <p:cNvPr id="12" name="Oval 11">
              <a:extLst>
                <a:ext uri="{FF2B5EF4-FFF2-40B4-BE49-F238E27FC236}">
                  <a16:creationId xmlns:a16="http://schemas.microsoft.com/office/drawing/2014/main" id="{4CFD53EF-464B-4B9B-8DAA-5EA4EF2742C1}"/>
                </a:ext>
              </a:extLst>
            </p:cNvPr>
            <p:cNvSpPr/>
            <p:nvPr/>
          </p:nvSpPr>
          <p:spPr>
            <a:xfrm>
              <a:off x="1339275" y="606425"/>
              <a:ext cx="3240087" cy="32400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8" name="Title 1">
              <a:extLst>
                <a:ext uri="{FF2B5EF4-FFF2-40B4-BE49-F238E27FC236}">
                  <a16:creationId xmlns:a16="http://schemas.microsoft.com/office/drawing/2014/main" id="{7B8E086A-3B90-8B45-B15A-5D41B531C8F4}"/>
                </a:ext>
              </a:extLst>
            </p:cNvPr>
            <p:cNvSpPr>
              <a:spLocks noChangeArrowheads="1"/>
            </p:cNvSpPr>
            <p:nvPr/>
          </p:nvSpPr>
          <p:spPr bwMode="auto">
            <a:xfrm>
              <a:off x="1410712" y="1290638"/>
              <a:ext cx="3097213" cy="18732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are loving relationships like?</a:t>
              </a:r>
            </a:p>
          </p:txBody>
        </p:sp>
      </p:grpSp>
      <p:grpSp>
        <p:nvGrpSpPr>
          <p:cNvPr id="14" name="Group 13">
            <a:extLst>
              <a:ext uri="{FF2B5EF4-FFF2-40B4-BE49-F238E27FC236}">
                <a16:creationId xmlns:a16="http://schemas.microsoft.com/office/drawing/2014/main" id="{AF0AFDA5-5EC0-634B-8E6A-833F6CD52401}"/>
              </a:ext>
            </a:extLst>
          </p:cNvPr>
          <p:cNvGrpSpPr>
            <a:grpSpLocks/>
          </p:cNvGrpSpPr>
          <p:nvPr/>
        </p:nvGrpSpPr>
        <p:grpSpPr bwMode="auto">
          <a:xfrm>
            <a:off x="5380038" y="2420938"/>
            <a:ext cx="3240087" cy="3240087"/>
            <a:chOff x="5380636" y="2420938"/>
            <a:chExt cx="3240088" cy="3240087"/>
          </a:xfrm>
        </p:grpSpPr>
        <p:sp>
          <p:nvSpPr>
            <p:cNvPr id="15" name="Oval 14">
              <a:extLst>
                <a:ext uri="{FF2B5EF4-FFF2-40B4-BE49-F238E27FC236}">
                  <a16:creationId xmlns:a16="http://schemas.microsoft.com/office/drawing/2014/main" id="{951ECF14-1309-4349-A209-74299840309B}"/>
                </a:ext>
              </a:extLst>
            </p:cNvPr>
            <p:cNvSpPr/>
            <p:nvPr/>
          </p:nvSpPr>
          <p:spPr>
            <a:xfrm>
              <a:off x="5380636" y="2420938"/>
              <a:ext cx="3240088" cy="32400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Title 1">
              <a:extLst>
                <a:ext uri="{FF2B5EF4-FFF2-40B4-BE49-F238E27FC236}">
                  <a16:creationId xmlns:a16="http://schemas.microsoft.com/office/drawing/2014/main" id="{D1407D33-135D-524D-A240-BDB1CE079CAF}"/>
                </a:ext>
              </a:extLst>
            </p:cNvPr>
            <p:cNvSpPr>
              <a:spLocks noChangeArrowheads="1"/>
            </p:cNvSpPr>
            <p:nvPr/>
          </p:nvSpPr>
          <p:spPr bwMode="auto">
            <a:xfrm>
              <a:off x="5452074" y="3543300"/>
              <a:ext cx="3097212" cy="9953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kinds of family </a:t>
              </a:r>
              <a:br>
                <a:rPr lang="en-GB" altLang="en-US" sz="3200" b="1" dirty="0">
                  <a:solidFill>
                    <a:schemeClr val="bg1"/>
                  </a:solidFill>
                  <a:latin typeface="+mn-lt"/>
                  <a:ea typeface="Roboto" panose="02000000000000000000" pitchFamily="2" charset="0"/>
                </a:rPr>
              </a:br>
              <a:r>
                <a:rPr lang="en-GB" altLang="en-US" sz="3200" b="1" dirty="0">
                  <a:solidFill>
                    <a:schemeClr val="bg1"/>
                  </a:solidFill>
                  <a:latin typeface="+mn-lt"/>
                  <a:ea typeface="Roboto" panose="02000000000000000000" pitchFamily="2" charset="0"/>
                </a:rPr>
                <a:t>are there?</a:t>
              </a:r>
            </a:p>
          </p:txBody>
        </p:sp>
      </p:grpSp>
      <p:pic>
        <p:nvPicPr>
          <p:cNvPr id="12293" name="Picture 4">
            <a:extLst>
              <a:ext uri="{FF2B5EF4-FFF2-40B4-BE49-F238E27FC236}">
                <a16:creationId xmlns:a16="http://schemas.microsoft.com/office/drawing/2014/main" id="{84516CA1-DAEA-FA4D-9930-727EF79438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050" y="931863"/>
            <a:ext cx="257016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indoor&#10;&#10;Description automatically generated">
            <a:extLst>
              <a:ext uri="{FF2B5EF4-FFF2-40B4-BE49-F238E27FC236}">
                <a16:creationId xmlns:a16="http://schemas.microsoft.com/office/drawing/2014/main" id="{2AE41DA3-4FCB-4242-B45F-5799A6A1AA6F}"/>
              </a:ext>
            </a:extLst>
          </p:cNvPr>
          <p:cNvPicPr>
            <a:picLocks noChangeAspect="1"/>
          </p:cNvPicPr>
          <p:nvPr/>
        </p:nvPicPr>
        <p:blipFill rotWithShape="1">
          <a:blip r:embed="rId4">
            <a:extLst>
              <a:ext uri="{28A0092B-C50C-407E-A947-70E740481C1C}">
                <a14:useLocalDpi xmlns:a14="http://schemas.microsoft.com/office/drawing/2010/main" val="0"/>
              </a:ext>
            </a:extLst>
          </a:blip>
          <a:srcRect b="38712"/>
          <a:stretch/>
        </p:blipFill>
        <p:spPr>
          <a:xfrm>
            <a:off x="131634" y="987574"/>
            <a:ext cx="2273555" cy="5870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0">
            <a:extLst>
              <a:ext uri="{FF2B5EF4-FFF2-40B4-BE49-F238E27FC236}">
                <a16:creationId xmlns:a16="http://schemas.microsoft.com/office/drawing/2014/main" id="{CDF046C7-E6AE-6E44-A926-26F4EC02D64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Reflecting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1945DB2-B558-3347-80C0-39B782DBC220}"/>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Inside the Uterus</a:t>
            </a:r>
          </a:p>
        </p:txBody>
      </p:sp>
      <p:sp>
        <p:nvSpPr>
          <p:cNvPr id="3" name="TextBox 2">
            <a:extLst>
              <a:ext uri="{FF2B5EF4-FFF2-40B4-BE49-F238E27FC236}">
                <a16:creationId xmlns:a16="http://schemas.microsoft.com/office/drawing/2014/main" id="{13B9E419-F0C5-1443-8B4C-1E4498A81CAF}"/>
              </a:ext>
            </a:extLst>
          </p:cNvPr>
          <p:cNvSpPr txBox="1">
            <a:spLocks noChangeArrowheads="1"/>
          </p:cNvSpPr>
          <p:nvPr/>
        </p:nvSpPr>
        <p:spPr bwMode="auto">
          <a:xfrm>
            <a:off x="950913" y="5078413"/>
            <a:ext cx="72326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144000" rIns="216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77"/>
              </a:rPr>
              <a:t>With your partner, discuss if you think the foetus could hear anything from inside the mother’s uterus (or womb). How do you think the mother may have felt carrying the baby in her tummy?</a:t>
            </a:r>
          </a:p>
        </p:txBody>
      </p:sp>
      <p:pic>
        <p:nvPicPr>
          <p:cNvPr id="26628" name="Talking Partners">
            <a:extLst>
              <a:ext uri="{FF2B5EF4-FFF2-40B4-BE49-F238E27FC236}">
                <a16:creationId xmlns:a16="http://schemas.microsoft.com/office/drawing/2014/main" id="{0EE61BB1-39C2-C942-B79E-E76F0CCBF69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9" name="Group 8">
            <a:extLst>
              <a:ext uri="{FF2B5EF4-FFF2-40B4-BE49-F238E27FC236}">
                <a16:creationId xmlns:a16="http://schemas.microsoft.com/office/drawing/2014/main" id="{EA1FD15B-96D4-2A4B-B2D1-489F3EDB8917}"/>
              </a:ext>
            </a:extLst>
          </p:cNvPr>
          <p:cNvGrpSpPr>
            <a:grpSpLocks/>
          </p:cNvGrpSpPr>
          <p:nvPr/>
        </p:nvGrpSpPr>
        <p:grpSpPr bwMode="auto">
          <a:xfrm>
            <a:off x="1727200" y="1428750"/>
            <a:ext cx="5689600" cy="3584575"/>
            <a:chOff x="1727684" y="1428728"/>
            <a:chExt cx="5688633" cy="3584448"/>
          </a:xfrm>
        </p:grpSpPr>
        <p:sp>
          <p:nvSpPr>
            <p:cNvPr id="8" name="Rectangle 7">
              <a:extLst>
                <a:ext uri="{FF2B5EF4-FFF2-40B4-BE49-F238E27FC236}">
                  <a16:creationId xmlns:a16="http://schemas.microsoft.com/office/drawing/2014/main" id="{EF028F52-A90A-DD42-8171-152EF8E6F634}"/>
                </a:ext>
              </a:extLst>
            </p:cNvPr>
            <p:cNvSpPr/>
            <p:nvPr/>
          </p:nvSpPr>
          <p:spPr>
            <a:xfrm>
              <a:off x="1727684" y="1428728"/>
              <a:ext cx="5688633" cy="3584448"/>
            </a:xfrm>
            <a:prstGeom prst="rect">
              <a:avLst/>
            </a:prstGeom>
            <a:solidFill>
              <a:srgbClr val="B165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26631" name="Picture 6">
              <a:extLst>
                <a:ext uri="{FF2B5EF4-FFF2-40B4-BE49-F238E27FC236}">
                  <a16:creationId xmlns:a16="http://schemas.microsoft.com/office/drawing/2014/main" id="{C784C214-CA91-404B-BAB5-9FB4A6733B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8979" y="1621331"/>
              <a:ext cx="5206042" cy="319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0">
            <a:extLst>
              <a:ext uri="{FF2B5EF4-FFF2-40B4-BE49-F238E27FC236}">
                <a16:creationId xmlns:a16="http://schemas.microsoft.com/office/drawing/2014/main" id="{7D7EBF25-DA7A-A641-A512-F804D1F491BF}"/>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9649282B-26F3-C041-B62E-DA60BB60E3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7C578C9-1D74-6E44-8A9A-A93BCB850557}"/>
              </a:ext>
            </a:extLst>
          </p:cNvPr>
          <p:cNvGrpSpPr>
            <a:grpSpLocks/>
          </p:cNvGrpSpPr>
          <p:nvPr/>
        </p:nvGrpSpPr>
        <p:grpSpPr bwMode="auto">
          <a:xfrm>
            <a:off x="1487488" y="700088"/>
            <a:ext cx="2944812" cy="2944812"/>
            <a:chOff x="1339275" y="606425"/>
            <a:chExt cx="3240087" cy="3240088"/>
          </a:xfrm>
        </p:grpSpPr>
        <p:sp>
          <p:nvSpPr>
            <p:cNvPr id="5" name="Oval 4">
              <a:extLst>
                <a:ext uri="{FF2B5EF4-FFF2-40B4-BE49-F238E27FC236}">
                  <a16:creationId xmlns:a16="http://schemas.microsoft.com/office/drawing/2014/main" id="{D0949B5E-0A17-F741-8317-B524273D369F}"/>
                </a:ext>
              </a:extLst>
            </p:cNvPr>
            <p:cNvSpPr/>
            <p:nvPr/>
          </p:nvSpPr>
          <p:spPr>
            <a:xfrm>
              <a:off x="1339275" y="606425"/>
              <a:ext cx="3240087" cy="3240088"/>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298" name="Title 1">
              <a:extLst>
                <a:ext uri="{FF2B5EF4-FFF2-40B4-BE49-F238E27FC236}">
                  <a16:creationId xmlns:a16="http://schemas.microsoft.com/office/drawing/2014/main" id="{047F8D70-5906-6B46-B46E-8D1B7D816226}"/>
                </a:ext>
              </a:extLst>
            </p:cNvPr>
            <p:cNvSpPr>
              <a:spLocks noChangeArrowheads="1"/>
            </p:cNvSpPr>
            <p:nvPr/>
          </p:nvSpPr>
          <p:spPr bwMode="auto">
            <a:xfrm>
              <a:off x="1410712" y="1290638"/>
              <a:ext cx="3097213" cy="18732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prstClr val="white"/>
                  </a:solidFill>
                  <a:effectLst/>
                  <a:uLnTx/>
                  <a:uFillTx/>
                  <a:latin typeface="Twinkl"/>
                </a:rPr>
                <a:t>How are babies made?</a:t>
              </a:r>
            </a:p>
          </p:txBody>
        </p:sp>
      </p:grpSp>
      <p:grpSp>
        <p:nvGrpSpPr>
          <p:cNvPr id="7" name="Group 6">
            <a:extLst>
              <a:ext uri="{FF2B5EF4-FFF2-40B4-BE49-F238E27FC236}">
                <a16:creationId xmlns:a16="http://schemas.microsoft.com/office/drawing/2014/main" id="{F97C2606-AD14-B440-AE6E-4C8CC6F476D3}"/>
              </a:ext>
            </a:extLst>
          </p:cNvPr>
          <p:cNvGrpSpPr>
            <a:grpSpLocks/>
          </p:cNvGrpSpPr>
          <p:nvPr/>
        </p:nvGrpSpPr>
        <p:grpSpPr bwMode="auto">
          <a:xfrm>
            <a:off x="5527675" y="2568575"/>
            <a:ext cx="2944813" cy="2944813"/>
            <a:chOff x="5380636" y="2420938"/>
            <a:chExt cx="3240088" cy="3240087"/>
          </a:xfrm>
        </p:grpSpPr>
        <p:sp>
          <p:nvSpPr>
            <p:cNvPr id="8" name="Oval 7">
              <a:extLst>
                <a:ext uri="{FF2B5EF4-FFF2-40B4-BE49-F238E27FC236}">
                  <a16:creationId xmlns:a16="http://schemas.microsoft.com/office/drawing/2014/main" id="{65212C82-040B-2D43-993F-62EDA1341DB7}"/>
                </a:ext>
              </a:extLst>
            </p:cNvPr>
            <p:cNvSpPr/>
            <p:nvPr/>
          </p:nvSpPr>
          <p:spPr>
            <a:xfrm>
              <a:off x="5380636" y="2420938"/>
              <a:ext cx="3240088" cy="3240087"/>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2296" name="Title 1">
              <a:extLst>
                <a:ext uri="{FF2B5EF4-FFF2-40B4-BE49-F238E27FC236}">
                  <a16:creationId xmlns:a16="http://schemas.microsoft.com/office/drawing/2014/main" id="{1B4CBFDF-B8E3-BD45-8C03-7956C2E409F3}"/>
                </a:ext>
              </a:extLst>
            </p:cNvPr>
            <p:cNvSpPr>
              <a:spLocks noChangeArrowheads="1"/>
            </p:cNvSpPr>
            <p:nvPr/>
          </p:nvSpPr>
          <p:spPr bwMode="auto">
            <a:xfrm>
              <a:off x="5452074" y="3217829"/>
              <a:ext cx="3097212" cy="164630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prstClr val="white"/>
                  </a:solidFill>
                  <a:effectLst/>
                  <a:uLnTx/>
                  <a:uFillTx/>
                  <a:latin typeface="Twinkl"/>
                </a:rPr>
                <a:t>How are babies born?</a:t>
              </a:r>
            </a:p>
          </p:txBody>
        </p:sp>
      </p:grpSp>
      <p:pic>
        <p:nvPicPr>
          <p:cNvPr id="12293" name="Picture 4">
            <a:extLst>
              <a:ext uri="{FF2B5EF4-FFF2-40B4-BE49-F238E27FC236}">
                <a16:creationId xmlns:a16="http://schemas.microsoft.com/office/drawing/2014/main" id="{81E6B66E-4D58-2945-AB5D-0000E94594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050" y="931863"/>
            <a:ext cx="257016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indoor&#10;&#10;Description automatically generated">
            <a:extLst>
              <a:ext uri="{FF2B5EF4-FFF2-40B4-BE49-F238E27FC236}">
                <a16:creationId xmlns:a16="http://schemas.microsoft.com/office/drawing/2014/main" id="{64FBE0DB-205A-5147-AC0B-3A7F140FCD0F}"/>
              </a:ext>
            </a:extLst>
          </p:cNvPr>
          <p:cNvPicPr>
            <a:picLocks noChangeAspect="1"/>
          </p:cNvPicPr>
          <p:nvPr/>
        </p:nvPicPr>
        <p:blipFill rotWithShape="1">
          <a:blip r:embed="rId4">
            <a:extLst>
              <a:ext uri="{28A0092B-C50C-407E-A947-70E740481C1C}">
                <a14:useLocalDpi xmlns:a14="http://schemas.microsoft.com/office/drawing/2010/main" val="0"/>
              </a:ext>
            </a:extLst>
          </a:blip>
          <a:srcRect b="51435"/>
          <a:stretch/>
        </p:blipFill>
        <p:spPr>
          <a:xfrm>
            <a:off x="244795" y="1772816"/>
            <a:ext cx="2485385" cy="5085184"/>
          </a:xfrm>
          <a:prstGeom prst="rect">
            <a:avLst/>
          </a:prstGeom>
        </p:spPr>
      </p:pic>
    </p:spTree>
    <p:extLst>
      <p:ext uri="{BB962C8B-B14F-4D97-AF65-F5344CB8AC3E}">
        <p14:creationId xmlns:p14="http://schemas.microsoft.com/office/powerpoint/2010/main" val="379021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54B9024-B5A8-3049-B55A-D9BDD240923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8DB53D5C-7AF2-E445-B128-441AF44A47E0}"/>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9700" name="Title 1">
            <a:extLst>
              <a:ext uri="{FF2B5EF4-FFF2-40B4-BE49-F238E27FC236}">
                <a16:creationId xmlns:a16="http://schemas.microsoft.com/office/drawing/2014/main" id="{2C146ECC-EC4F-B74D-8644-A16B7E46121A}"/>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a:rPr>
              <a:t>Success Criteria</a:t>
            </a:r>
          </a:p>
        </p:txBody>
      </p:sp>
      <p:sp>
        <p:nvSpPr>
          <p:cNvPr id="29701" name="Title 1">
            <a:extLst>
              <a:ext uri="{FF2B5EF4-FFF2-40B4-BE49-F238E27FC236}">
                <a16:creationId xmlns:a16="http://schemas.microsoft.com/office/drawing/2014/main" id="{F408E543-440E-864F-8F1B-92A8B2C03ECD}"/>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1C1C"/>
                </a:solidFill>
                <a:effectLst/>
                <a:uLnTx/>
                <a:uFillTx/>
                <a:latin typeface="Twinkl"/>
              </a:rPr>
              <a:t>Aim</a:t>
            </a:r>
          </a:p>
        </p:txBody>
      </p:sp>
      <p:sp>
        <p:nvSpPr>
          <p:cNvPr id="29702" name="Content Placeholder 15">
            <a:extLst>
              <a:ext uri="{FF2B5EF4-FFF2-40B4-BE49-F238E27FC236}">
                <a16:creationId xmlns:a16="http://schemas.microsoft.com/office/drawing/2014/main" id="{1E47A34A-6319-C443-8FEC-9B93B43800AD}"/>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can describe how babies are made and how they are born.</a:t>
            </a:r>
          </a:p>
        </p:txBody>
      </p:sp>
      <p:sp>
        <p:nvSpPr>
          <p:cNvPr id="29703" name="Content Placeholder 15">
            <a:extLst>
              <a:ext uri="{FF2B5EF4-FFF2-40B4-BE49-F238E27FC236}">
                <a16:creationId xmlns:a16="http://schemas.microsoft.com/office/drawing/2014/main" id="{D4F4B838-0053-B941-9F36-35C1D7216A53}"/>
              </a:ext>
            </a:extLst>
          </p:cNvPr>
          <p:cNvSpPr txBox="1">
            <a:spLocks noChangeArrowheads="1"/>
          </p:cNvSpPr>
          <p:nvPr/>
        </p:nvSpPr>
        <p:spPr bwMode="auto">
          <a:xfrm>
            <a:off x="628650" y="3467100"/>
            <a:ext cx="78867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1C1C1C"/>
                </a:solidFill>
                <a:effectLst/>
                <a:uLnTx/>
                <a:uFillTx/>
                <a:latin typeface="Twinkl" pitchFamily="2" charset="77"/>
                <a:ea typeface="Sassoon Infant Rg" panose="02000503030000020003" pitchFamily="2" charset="0"/>
                <a:cs typeface="Sassoon Infant Rg" panose="02000503030000020003" pitchFamily="2" charset="0"/>
              </a:rPr>
              <a:t>I can use scientific vocabulary when talking about the human body and reproduction.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1C1C1C"/>
                </a:solidFill>
                <a:effectLst/>
                <a:uLnTx/>
                <a:uFillTx/>
                <a:latin typeface="Twinkl" pitchFamily="2" charset="77"/>
                <a:ea typeface="Sassoon Infant Rg" panose="02000503030000020003" pitchFamily="2" charset="0"/>
                <a:cs typeface="Sassoon Infant Rg" panose="02000503030000020003" pitchFamily="2" charset="0"/>
              </a:rPr>
              <a:t>I can explain what is needed to make a baby.</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srgbClr val="1C1C1C"/>
                </a:solidFill>
                <a:effectLst/>
                <a:uLnTx/>
                <a:uFillTx/>
                <a:latin typeface="Twinkl" pitchFamily="2" charset="77"/>
                <a:ea typeface="Sassoon Infant Rg" panose="02000503030000020003" pitchFamily="2" charset="0"/>
                <a:cs typeface="Sassoon Infant Rg" panose="02000503030000020003" pitchFamily="2" charset="0"/>
              </a:rPr>
              <a:t>I understand how babies are born.</a:t>
            </a:r>
          </a:p>
        </p:txBody>
      </p:sp>
      <p:sp>
        <p:nvSpPr>
          <p:cNvPr id="8" name="TextBox 21">
            <a:extLst>
              <a:ext uri="{FF2B5EF4-FFF2-40B4-BE49-F238E27FC236}">
                <a16:creationId xmlns:a16="http://schemas.microsoft.com/office/drawing/2014/main" id="{5DB3E72E-370C-074F-B37A-23B722C08669}"/>
              </a:ext>
            </a:extLst>
          </p:cNvPr>
          <p:cNvSpPr txBox="1">
            <a:spLocks noChangeArrowheads="1"/>
          </p:cNvSpPr>
          <p:nvPr/>
        </p:nvSpPr>
        <p:spPr bwMode="auto">
          <a:xfrm>
            <a:off x="2159732" y="6204828"/>
            <a:ext cx="4824536" cy="17774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68312" y="0"/>
            <a:ext cx="8229600" cy="1371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lt2"/>
              </a:buClr>
              <a:buSzPct val="25000"/>
              <a:buFont typeface="Comic Sans MS"/>
              <a:buNone/>
            </a:pPr>
            <a:r>
              <a:rPr lang="en-US" sz="4400" b="1" i="1" u="none" strike="noStrike" cap="none">
                <a:solidFill>
                  <a:srgbClr val="BD007D"/>
                </a:solidFill>
                <a:latin typeface="Comic Sans MS"/>
                <a:ea typeface="Comic Sans MS"/>
                <a:cs typeface="Comic Sans MS"/>
                <a:sym typeface="Comic Sans MS"/>
              </a:rPr>
              <a:t>Prayer</a:t>
            </a:r>
          </a:p>
        </p:txBody>
      </p:sp>
      <p:sp>
        <p:nvSpPr>
          <p:cNvPr id="158" name="Shape 158"/>
          <p:cNvSpPr txBox="1">
            <a:spLocks noGrp="1"/>
          </p:cNvSpPr>
          <p:nvPr>
            <p:ph idx="1"/>
          </p:nvPr>
        </p:nvSpPr>
        <p:spPr>
          <a:xfrm>
            <a:off x="559841" y="1268760"/>
            <a:ext cx="8229600" cy="4114800"/>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720"/>
              </a:spcBef>
              <a:spcAft>
                <a:spcPts val="0"/>
              </a:spcAft>
              <a:buClr>
                <a:schemeClr val="hlink"/>
              </a:buClr>
              <a:buSzPct val="25000"/>
              <a:buFont typeface="Comic Sans MS"/>
              <a:buNone/>
            </a:pPr>
            <a:r>
              <a:rPr lang="en-US" sz="2800" b="1" i="1" u="none" strike="noStrike" cap="none" dirty="0">
                <a:solidFill>
                  <a:srgbClr val="000066"/>
                </a:solidFill>
                <a:latin typeface="Comic Sans MS"/>
                <a:ea typeface="Comic Sans MS"/>
                <a:cs typeface="Comic Sans MS"/>
                <a:sym typeface="Comic Sans MS"/>
              </a:rPr>
              <a:t>Help m</a:t>
            </a:r>
            <a:r>
              <a:rPr lang="en-US" sz="2800" b="1" i="1" dirty="0">
                <a:solidFill>
                  <a:srgbClr val="000066"/>
                </a:solidFill>
                <a:latin typeface="Comic Sans MS"/>
                <a:ea typeface="Comic Sans MS"/>
                <a:cs typeface="Comic Sans MS"/>
                <a:sym typeface="Comic Sans MS"/>
              </a:rPr>
              <a:t>e with positive relationships. </a:t>
            </a:r>
          </a:p>
          <a:p>
            <a:pPr marL="342900" marR="0" lvl="0" indent="-342900" algn="ctr" rtl="0">
              <a:lnSpc>
                <a:spcPct val="90000"/>
              </a:lnSpc>
              <a:spcBef>
                <a:spcPts val="720"/>
              </a:spcBef>
              <a:spcAft>
                <a:spcPts val="0"/>
              </a:spcAft>
              <a:buClr>
                <a:schemeClr val="hlink"/>
              </a:buClr>
              <a:buSzPct val="25000"/>
              <a:buFont typeface="Comic Sans MS"/>
              <a:buNone/>
            </a:pPr>
            <a:r>
              <a:rPr lang="en-US" sz="2800" b="1" i="1" u="none" strike="noStrike" cap="none" dirty="0">
                <a:solidFill>
                  <a:srgbClr val="000066"/>
                </a:solidFill>
                <a:latin typeface="Comic Sans MS"/>
                <a:ea typeface="Comic Sans MS"/>
                <a:cs typeface="Comic Sans MS"/>
                <a:sym typeface="Comic Sans MS"/>
              </a:rPr>
              <a:t>Help me make good choices at making good relations</a:t>
            </a:r>
            <a:r>
              <a:rPr lang="en-US" sz="2800" b="1" i="1" dirty="0">
                <a:solidFill>
                  <a:srgbClr val="000066"/>
                </a:solidFill>
                <a:latin typeface="Comic Sans MS"/>
                <a:ea typeface="Comic Sans MS"/>
                <a:cs typeface="Comic Sans MS"/>
                <a:sym typeface="Comic Sans MS"/>
              </a:rPr>
              <a:t>hips for me.  </a:t>
            </a:r>
          </a:p>
          <a:p>
            <a:pPr marL="342900" marR="0" lvl="0" indent="-342900" algn="ctr" rtl="0">
              <a:lnSpc>
                <a:spcPct val="90000"/>
              </a:lnSpc>
              <a:spcBef>
                <a:spcPts val="720"/>
              </a:spcBef>
              <a:spcAft>
                <a:spcPts val="0"/>
              </a:spcAft>
              <a:buClr>
                <a:schemeClr val="hlink"/>
              </a:buClr>
              <a:buSzPct val="25000"/>
              <a:buFont typeface="Comic Sans MS"/>
              <a:buNone/>
            </a:pPr>
            <a:r>
              <a:rPr lang="en-US" sz="2800" b="1" i="1" u="none" strike="noStrike" cap="none" dirty="0">
                <a:solidFill>
                  <a:srgbClr val="000066"/>
                </a:solidFill>
                <a:latin typeface="Comic Sans MS"/>
                <a:ea typeface="Comic Sans MS"/>
                <a:cs typeface="Comic Sans MS"/>
                <a:sym typeface="Comic Sans MS"/>
              </a:rPr>
              <a:t>Help me help my family and the people that care about </a:t>
            </a:r>
            <a:r>
              <a:rPr lang="en-US" sz="2800" b="1" i="1" u="none" strike="noStrike" cap="none">
                <a:solidFill>
                  <a:srgbClr val="000066"/>
                </a:solidFill>
                <a:latin typeface="Comic Sans MS"/>
                <a:ea typeface="Comic Sans MS"/>
                <a:cs typeface="Comic Sans MS"/>
                <a:sym typeface="Comic Sans MS"/>
              </a:rPr>
              <a:t>me. </a:t>
            </a:r>
          </a:p>
          <a:p>
            <a:pPr marL="342900" marR="0" lvl="0" indent="-342900" algn="ctr" rtl="0">
              <a:lnSpc>
                <a:spcPct val="90000"/>
              </a:lnSpc>
              <a:spcBef>
                <a:spcPts val="720"/>
              </a:spcBef>
              <a:spcAft>
                <a:spcPts val="0"/>
              </a:spcAft>
              <a:buClr>
                <a:schemeClr val="hlink"/>
              </a:buClr>
              <a:buSzPct val="25000"/>
              <a:buFont typeface="Comic Sans MS"/>
              <a:buNone/>
            </a:pPr>
            <a:r>
              <a:rPr lang="en-US" sz="2800" b="1" i="1" u="none" strike="noStrike" cap="none">
                <a:solidFill>
                  <a:srgbClr val="000066"/>
                </a:solidFill>
                <a:latin typeface="Comic Sans MS"/>
                <a:ea typeface="Comic Sans MS"/>
                <a:cs typeface="Comic Sans MS"/>
                <a:sym typeface="Comic Sans MS"/>
              </a:rPr>
              <a:t>Amen</a:t>
            </a:r>
            <a:r>
              <a:rPr lang="en-US" sz="2800" b="1" i="1" u="none" strike="noStrike" cap="none" dirty="0">
                <a:solidFill>
                  <a:srgbClr val="000066"/>
                </a:solidFill>
                <a:latin typeface="Comic Sans MS"/>
                <a:ea typeface="Comic Sans MS"/>
                <a:cs typeface="Comic Sans MS"/>
                <a:sym typeface="Comic Sans MS"/>
              </a:rPr>
              <a:t>.</a:t>
            </a:r>
          </a:p>
        </p:txBody>
      </p:sp>
      <p:sp>
        <p:nvSpPr>
          <p:cNvPr id="159" name="Shape 159"/>
          <p:cNvSpPr txBox="1"/>
          <p:nvPr/>
        </p:nvSpPr>
        <p:spPr>
          <a:xfrm>
            <a:off x="0" y="5867400"/>
            <a:ext cx="9144000" cy="457200"/>
          </a:xfrm>
          <a:prstGeom prst="rect">
            <a:avLst/>
          </a:prstGeom>
          <a:gradFill>
            <a:gsLst>
              <a:gs pos="0">
                <a:srgbClr val="BD007D"/>
              </a:gs>
              <a:gs pos="100000">
                <a:srgbClr val="FFE8FF"/>
              </a:gs>
            </a:gsLst>
            <a:lin ang="5400000" scaled="0"/>
          </a:gradFill>
          <a:ln w="9525" cap="rnd" cmpd="sng">
            <a:solidFill>
              <a:schemeClr val="accent1">
                <a:alpha val="49803"/>
              </a:schemeClr>
            </a:solidFill>
            <a:prstDash val="solid"/>
            <a:miter/>
            <a:headEnd type="none" w="med" len="med"/>
            <a:tailEnd type="none" w="med" len="med"/>
          </a:ln>
        </p:spPr>
        <p:txBody>
          <a:bodyPr lIns="91425" tIns="45700" rIns="91425" bIns="45700" anchor="ctr" anchorCtr="0">
            <a:noAutofit/>
          </a:bodyPr>
          <a:lstStyle/>
          <a:p>
            <a:pPr lvl="0">
              <a:spcBef>
                <a:spcPts val="0"/>
              </a:spcBef>
              <a:buNone/>
            </a:pPr>
            <a:endParaRPr/>
          </a:p>
        </p:txBody>
      </p:sp>
      <p:sp>
        <p:nvSpPr>
          <p:cNvPr id="161" name="Shape 161"/>
          <p:cNvSpPr/>
          <p:nvPr/>
        </p:nvSpPr>
        <p:spPr>
          <a:xfrm>
            <a:off x="8610600" y="6400800"/>
            <a:ext cx="306386" cy="255587"/>
          </a:xfrm>
          <a:custGeom>
            <a:avLst/>
            <a:gdLst/>
            <a:ahLst/>
            <a:cxnLst/>
            <a:rect l="0" t="0" r="0" b="0"/>
            <a:pathLst>
              <a:path w="120000" h="120000" extrusionOk="0">
                <a:moveTo>
                  <a:pt x="0" y="0"/>
                </a:moveTo>
                <a:lnTo>
                  <a:pt x="120000" y="0"/>
                </a:lnTo>
                <a:lnTo>
                  <a:pt x="120000" y="120000"/>
                </a:lnTo>
                <a:lnTo>
                  <a:pt x="0" y="120000"/>
                </a:lnTo>
                <a:close/>
                <a:moveTo>
                  <a:pt x="60000" y="15000"/>
                </a:moveTo>
                <a:lnTo>
                  <a:pt x="22461" y="60000"/>
                </a:lnTo>
                <a:lnTo>
                  <a:pt x="31845" y="60000"/>
                </a:lnTo>
                <a:lnTo>
                  <a:pt x="31845" y="105000"/>
                </a:lnTo>
                <a:lnTo>
                  <a:pt x="88154" y="105000"/>
                </a:lnTo>
                <a:lnTo>
                  <a:pt x="88154" y="60000"/>
                </a:lnTo>
                <a:lnTo>
                  <a:pt x="97538" y="60000"/>
                </a:lnTo>
                <a:lnTo>
                  <a:pt x="83461" y="43125"/>
                </a:lnTo>
                <a:lnTo>
                  <a:pt x="83461" y="20625"/>
                </a:lnTo>
                <a:lnTo>
                  <a:pt x="74077" y="20625"/>
                </a:lnTo>
                <a:lnTo>
                  <a:pt x="74077" y="31875"/>
                </a:lnTo>
                <a:close/>
              </a:path>
              <a:path w="120000" h="120000" fill="darkenLess" extrusionOk="0">
                <a:moveTo>
                  <a:pt x="83461" y="43125"/>
                </a:moveTo>
                <a:lnTo>
                  <a:pt x="83461" y="20625"/>
                </a:lnTo>
                <a:lnTo>
                  <a:pt x="74077" y="20625"/>
                </a:lnTo>
                <a:lnTo>
                  <a:pt x="74077" y="31875"/>
                </a:lnTo>
                <a:close/>
                <a:moveTo>
                  <a:pt x="31845" y="60000"/>
                </a:moveTo>
                <a:lnTo>
                  <a:pt x="31845" y="105000"/>
                </a:lnTo>
                <a:lnTo>
                  <a:pt x="55307" y="105000"/>
                </a:lnTo>
                <a:lnTo>
                  <a:pt x="55307" y="82500"/>
                </a:lnTo>
                <a:lnTo>
                  <a:pt x="64692" y="82500"/>
                </a:lnTo>
                <a:lnTo>
                  <a:pt x="64692" y="105000"/>
                </a:lnTo>
                <a:lnTo>
                  <a:pt x="88154" y="105000"/>
                </a:lnTo>
                <a:lnTo>
                  <a:pt x="88154" y="60000"/>
                </a:lnTo>
                <a:close/>
              </a:path>
              <a:path w="120000" h="120000" fill="darken" extrusionOk="0">
                <a:moveTo>
                  <a:pt x="60000" y="15000"/>
                </a:moveTo>
                <a:lnTo>
                  <a:pt x="22461" y="60000"/>
                </a:lnTo>
                <a:lnTo>
                  <a:pt x="97538" y="60000"/>
                </a:lnTo>
                <a:close/>
                <a:moveTo>
                  <a:pt x="55307" y="82500"/>
                </a:moveTo>
                <a:lnTo>
                  <a:pt x="64692" y="82500"/>
                </a:lnTo>
                <a:lnTo>
                  <a:pt x="64692" y="105000"/>
                </a:lnTo>
                <a:lnTo>
                  <a:pt x="55307" y="105000"/>
                </a:lnTo>
                <a:close/>
              </a:path>
              <a:path w="120000" h="120000" fill="none" extrusionOk="0">
                <a:moveTo>
                  <a:pt x="60000" y="15000"/>
                </a:moveTo>
                <a:lnTo>
                  <a:pt x="74077" y="31875"/>
                </a:lnTo>
                <a:lnTo>
                  <a:pt x="74077" y="20625"/>
                </a:lnTo>
                <a:lnTo>
                  <a:pt x="83461" y="20625"/>
                </a:lnTo>
                <a:lnTo>
                  <a:pt x="83461" y="43125"/>
                </a:lnTo>
                <a:lnTo>
                  <a:pt x="97538" y="60000"/>
                </a:lnTo>
                <a:lnTo>
                  <a:pt x="88154" y="60000"/>
                </a:lnTo>
                <a:lnTo>
                  <a:pt x="88154" y="105000"/>
                </a:lnTo>
                <a:lnTo>
                  <a:pt x="31845" y="105000"/>
                </a:lnTo>
                <a:lnTo>
                  <a:pt x="31845" y="60000"/>
                </a:lnTo>
                <a:lnTo>
                  <a:pt x="22461" y="60000"/>
                </a:lnTo>
                <a:close/>
                <a:moveTo>
                  <a:pt x="74077" y="31875"/>
                </a:moveTo>
                <a:lnTo>
                  <a:pt x="83461" y="43125"/>
                </a:lnTo>
                <a:moveTo>
                  <a:pt x="88154" y="60000"/>
                </a:moveTo>
                <a:lnTo>
                  <a:pt x="31845" y="60000"/>
                </a:lnTo>
                <a:moveTo>
                  <a:pt x="55307" y="105000"/>
                </a:moveTo>
                <a:lnTo>
                  <a:pt x="55307" y="82500"/>
                </a:lnTo>
                <a:lnTo>
                  <a:pt x="64692" y="82500"/>
                </a:lnTo>
                <a:lnTo>
                  <a:pt x="64692" y="105000"/>
                </a:lnTo>
              </a:path>
              <a:path w="120000" h="120000" fill="none" extrusionOk="0">
                <a:moveTo>
                  <a:pt x="0" y="0"/>
                </a:moveTo>
                <a:lnTo>
                  <a:pt x="120000" y="0"/>
                </a:lnTo>
                <a:lnTo>
                  <a:pt x="120000" y="120000"/>
                </a:lnTo>
                <a:lnTo>
                  <a:pt x="0" y="120000"/>
                </a:lnTo>
                <a:close/>
              </a:path>
            </a:pathLst>
          </a:custGeom>
          <a:solidFill>
            <a:srgbClr val="FFE8FF"/>
          </a:solidFill>
          <a:ln w="9525" cap="rnd" cmpd="sng">
            <a:solidFill>
              <a:srgbClr val="E35EC5"/>
            </a:solidFill>
            <a:prstDash val="solid"/>
            <a:miter/>
            <a:headEnd type="none" w="med" len="med"/>
            <a:tailEnd type="none" w="med" len="med"/>
          </a:ln>
        </p:spPr>
        <p:txBody>
          <a:bodyPr lIns="91425" tIns="45700" rIns="91425" bIns="45700" anchor="ctr" anchorCtr="0">
            <a:noAutofit/>
          </a:bodyPr>
          <a:lstStyle/>
          <a:p>
            <a:pPr lvl="0">
              <a:spcBef>
                <a:spcPts val="0"/>
              </a:spcBef>
              <a:buNone/>
            </a:pPr>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887760"/>
          </a:xfrm>
        </p:spPr>
        <p:txBody>
          <a:bodyPr>
            <a:normAutofit fontScale="90000"/>
          </a:bodyPr>
          <a:lstStyle/>
          <a:p>
            <a:r>
              <a:rPr lang="en-GB" b="1" u="sng" dirty="0"/>
              <a:t>Being a good friend</a:t>
            </a:r>
          </a:p>
        </p:txBody>
      </p:sp>
      <p:sp>
        <p:nvSpPr>
          <p:cNvPr id="3" name="Text Placeholder 2"/>
          <p:cNvSpPr>
            <a:spLocks noGrp="1"/>
          </p:cNvSpPr>
          <p:nvPr>
            <p:ph type="body" idx="1"/>
          </p:nvPr>
        </p:nvSpPr>
        <p:spPr>
          <a:xfrm>
            <a:off x="457200" y="1268761"/>
            <a:ext cx="8229600" cy="4827239"/>
          </a:xfrm>
        </p:spPr>
        <p:txBody>
          <a:bodyPr/>
          <a:lstStyle/>
          <a:p>
            <a:r>
              <a:rPr lang="en-GB" dirty="0"/>
              <a:t>I know how to tell my friend to stop if they are doing something I don’t like. </a:t>
            </a:r>
          </a:p>
          <a:p>
            <a:r>
              <a:rPr lang="en-GB" dirty="0"/>
              <a:t>I know not to tease or call my friends names. </a:t>
            </a:r>
          </a:p>
          <a:p>
            <a:r>
              <a:rPr lang="en-GB" dirty="0"/>
              <a:t>I know to use kind hands and feet. </a:t>
            </a:r>
          </a:p>
          <a:p>
            <a:r>
              <a:rPr lang="en-GB" dirty="0"/>
              <a:t>I know how to stop bullying. </a:t>
            </a:r>
            <a:r>
              <a:rPr lang="en-GB" dirty="0">
                <a:solidFill>
                  <a:srgbClr val="FF0000"/>
                </a:solidFill>
              </a:rPr>
              <a:t>TASK! </a:t>
            </a:r>
          </a:p>
          <a:p>
            <a:pPr marL="79375" indent="0">
              <a:buNone/>
            </a:pPr>
            <a:r>
              <a:rPr lang="en-GB" sz="2000" dirty="0">
                <a:solidFill>
                  <a:srgbClr val="FF0000"/>
                </a:solidFill>
              </a:rPr>
              <a:t>       Tell them you don’t like it.</a:t>
            </a:r>
          </a:p>
          <a:p>
            <a:pPr marL="79375" indent="0">
              <a:buNone/>
            </a:pPr>
            <a:r>
              <a:rPr lang="en-GB" sz="2000" dirty="0">
                <a:solidFill>
                  <a:srgbClr val="FF0000"/>
                </a:solidFill>
              </a:rPr>
              <a:t>       Ask them to stop. </a:t>
            </a:r>
          </a:p>
          <a:p>
            <a:pPr marL="79375" indent="0">
              <a:buNone/>
            </a:pPr>
            <a:r>
              <a:rPr lang="en-GB" sz="2000" dirty="0">
                <a:solidFill>
                  <a:srgbClr val="FF0000"/>
                </a:solidFill>
              </a:rPr>
              <a:t>       Speak to an adult at school and home. </a:t>
            </a:r>
          </a:p>
          <a:p>
            <a:pPr marL="79375" indent="0">
              <a:buNone/>
            </a:pPr>
            <a:r>
              <a:rPr lang="en-GB" sz="2000" dirty="0">
                <a:solidFill>
                  <a:srgbClr val="FF0000"/>
                </a:solidFill>
              </a:rPr>
              <a:t>       Keep an eye on it! </a:t>
            </a:r>
          </a:p>
          <a:p>
            <a:endParaRPr lang="en-GB" dirty="0"/>
          </a:p>
        </p:txBody>
      </p:sp>
    </p:spTree>
    <p:extLst>
      <p:ext uri="{BB962C8B-B14F-4D97-AF65-F5344CB8AC3E}">
        <p14:creationId xmlns:p14="http://schemas.microsoft.com/office/powerpoint/2010/main" val="1315303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1031776"/>
          </a:xfrm>
        </p:spPr>
        <p:txBody>
          <a:bodyPr>
            <a:normAutofit fontScale="90000"/>
          </a:bodyPr>
          <a:lstStyle/>
          <a:p>
            <a:r>
              <a:rPr lang="en-GB" b="1" u="sng" dirty="0"/>
              <a:t>Staying safe </a:t>
            </a:r>
          </a:p>
        </p:txBody>
      </p:sp>
      <p:sp>
        <p:nvSpPr>
          <p:cNvPr id="3" name="Text Placeholder 2"/>
          <p:cNvSpPr>
            <a:spLocks noGrp="1"/>
          </p:cNvSpPr>
          <p:nvPr>
            <p:ph type="body" idx="1"/>
          </p:nvPr>
        </p:nvSpPr>
        <p:spPr>
          <a:xfrm>
            <a:off x="457200" y="1412777"/>
            <a:ext cx="8229600" cy="4683223"/>
          </a:xfrm>
        </p:spPr>
        <p:txBody>
          <a:bodyPr/>
          <a:lstStyle/>
          <a:p>
            <a:r>
              <a:rPr lang="en-GB" dirty="0"/>
              <a:t>I know how to stay safe. </a:t>
            </a:r>
          </a:p>
          <a:p>
            <a:r>
              <a:rPr lang="en-GB" dirty="0"/>
              <a:t>I do not talk to strangers. </a:t>
            </a:r>
          </a:p>
          <a:p>
            <a:r>
              <a:rPr lang="en-GB" dirty="0"/>
              <a:t>If someone gets too close to me or touches me in an inappropriate place, I tell them to stop and tell an adult I trust. </a:t>
            </a:r>
          </a:p>
          <a:p>
            <a:r>
              <a:rPr lang="en-GB" dirty="0"/>
              <a:t>I know I should not talk to anyone online unless my parents know and have said it is ok. </a:t>
            </a:r>
          </a:p>
          <a:p>
            <a:r>
              <a:rPr lang="en-GB" dirty="0"/>
              <a:t>I know how to get help if I need it.</a:t>
            </a:r>
          </a:p>
          <a:p>
            <a:endParaRPr lang="en-GB" dirty="0"/>
          </a:p>
        </p:txBody>
      </p:sp>
    </p:spTree>
    <p:extLst>
      <p:ext uri="{BB962C8B-B14F-4D97-AF65-F5344CB8AC3E}">
        <p14:creationId xmlns:p14="http://schemas.microsoft.com/office/powerpoint/2010/main" val="3161448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1103784"/>
          </a:xfrm>
        </p:spPr>
        <p:txBody>
          <a:bodyPr>
            <a:normAutofit fontScale="90000"/>
          </a:bodyPr>
          <a:lstStyle/>
          <a:p>
            <a:r>
              <a:rPr lang="en-GB" sz="4000" b="1" u="sng" dirty="0"/>
              <a:t>Keeping my mind &amp; body healthy</a:t>
            </a:r>
          </a:p>
        </p:txBody>
      </p:sp>
      <p:sp>
        <p:nvSpPr>
          <p:cNvPr id="3" name="Text Placeholder 2"/>
          <p:cNvSpPr>
            <a:spLocks noGrp="1"/>
          </p:cNvSpPr>
          <p:nvPr>
            <p:ph type="body" idx="1"/>
          </p:nvPr>
        </p:nvSpPr>
        <p:spPr>
          <a:xfrm>
            <a:off x="457200" y="1484785"/>
            <a:ext cx="8229600" cy="5040559"/>
          </a:xfrm>
        </p:spPr>
        <p:txBody>
          <a:bodyPr>
            <a:normAutofit fontScale="77500" lnSpcReduction="20000"/>
          </a:bodyPr>
          <a:lstStyle/>
          <a:p>
            <a:r>
              <a:rPr lang="en-GB" sz="2400" dirty="0"/>
              <a:t>I use positive words </a:t>
            </a:r>
          </a:p>
          <a:p>
            <a:r>
              <a:rPr lang="en-GB" sz="2400" dirty="0"/>
              <a:t>I talk through my emotions- if you are sad, tell someone why. </a:t>
            </a:r>
          </a:p>
          <a:p>
            <a:r>
              <a:rPr lang="en-GB" sz="2400" dirty="0"/>
              <a:t>I play outside whenever I can. </a:t>
            </a:r>
          </a:p>
          <a:p>
            <a:r>
              <a:rPr lang="en-GB" sz="2400" dirty="0"/>
              <a:t>I read each day. </a:t>
            </a:r>
          </a:p>
          <a:p>
            <a:r>
              <a:rPr lang="en-GB" sz="2400" dirty="0"/>
              <a:t>I complete my homework. </a:t>
            </a:r>
          </a:p>
          <a:p>
            <a:r>
              <a:rPr lang="en-GB" sz="2400" dirty="0"/>
              <a:t>If I am sad or lonely, I tell someone, but I try and think of ways to make it better too. </a:t>
            </a:r>
          </a:p>
          <a:p>
            <a:r>
              <a:rPr lang="en-GB" sz="2400" dirty="0"/>
              <a:t>I don’t eat too many things that are unhealthy. </a:t>
            </a:r>
          </a:p>
          <a:p>
            <a:r>
              <a:rPr lang="en-GB" sz="2400" dirty="0"/>
              <a:t>I know if I am not well, I can tell an adult. </a:t>
            </a:r>
          </a:p>
          <a:p>
            <a:r>
              <a:rPr lang="en-GB" sz="2400" dirty="0"/>
              <a:t>I need to wash my hands before eating. </a:t>
            </a:r>
          </a:p>
          <a:p>
            <a:r>
              <a:rPr lang="en-GB" sz="2400" dirty="0"/>
              <a:t>I need to wash my body daily. </a:t>
            </a:r>
          </a:p>
          <a:p>
            <a:r>
              <a:rPr lang="en-GB" sz="2400" dirty="0"/>
              <a:t>I know when it is sunny I need a sun hat and sun cream on. </a:t>
            </a:r>
          </a:p>
          <a:p>
            <a:r>
              <a:rPr lang="en-GB" sz="2400" dirty="0"/>
              <a:t>I know to drink lots of water. </a:t>
            </a:r>
          </a:p>
          <a:p>
            <a:r>
              <a:rPr lang="en-GB" sz="2400" dirty="0"/>
              <a:t>I know to reduce screen time down to a maximum of 1 hour a day. </a:t>
            </a:r>
          </a:p>
          <a:p>
            <a:endParaRPr lang="en-GB" sz="2400" dirty="0"/>
          </a:p>
          <a:p>
            <a:endParaRPr lang="en-GB" sz="2400" dirty="0"/>
          </a:p>
          <a:p>
            <a:endParaRPr lang="en-GB" sz="2400" dirty="0"/>
          </a:p>
        </p:txBody>
      </p:sp>
    </p:spTree>
    <p:extLst>
      <p:ext uri="{BB962C8B-B14F-4D97-AF65-F5344CB8AC3E}">
        <p14:creationId xmlns:p14="http://schemas.microsoft.com/office/powerpoint/2010/main" val="3385574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8229600" cy="959768"/>
          </a:xfrm>
        </p:spPr>
        <p:txBody>
          <a:bodyPr>
            <a:normAutofit fontScale="90000"/>
          </a:bodyPr>
          <a:lstStyle/>
          <a:p>
            <a:r>
              <a:rPr lang="en-GB" b="1" u="sng" dirty="0"/>
              <a:t>Do I know these things?</a:t>
            </a:r>
          </a:p>
        </p:txBody>
      </p:sp>
      <p:sp>
        <p:nvSpPr>
          <p:cNvPr id="3" name="Text Placeholder 2"/>
          <p:cNvSpPr>
            <a:spLocks noGrp="1"/>
          </p:cNvSpPr>
          <p:nvPr>
            <p:ph idx="1"/>
          </p:nvPr>
        </p:nvSpPr>
        <p:spPr>
          <a:xfrm>
            <a:off x="457200" y="1412776"/>
            <a:ext cx="8229600" cy="4683224"/>
          </a:xfrm>
        </p:spPr>
        <p:txBody>
          <a:bodyPr>
            <a:normAutofit/>
          </a:bodyPr>
          <a:lstStyle/>
          <a:p>
            <a:r>
              <a:rPr lang="en-GB" dirty="0"/>
              <a:t>I know about different types of relationships i.e. Friends and family</a:t>
            </a:r>
          </a:p>
          <a:p>
            <a:r>
              <a:rPr lang="en-GB" dirty="0"/>
              <a:t>I know friends and family should care for each other. </a:t>
            </a:r>
          </a:p>
          <a:p>
            <a:r>
              <a:rPr lang="en-GB" dirty="0"/>
              <a:t>I know who to tell if someone has touched me in a private area. </a:t>
            </a:r>
          </a:p>
          <a:p>
            <a:r>
              <a:rPr lang="en-GB" dirty="0"/>
              <a:t>I know that I can tell a secret if I need help or feel uncomfortable. </a:t>
            </a:r>
          </a:p>
          <a:p>
            <a:r>
              <a:rPr lang="en-GB" dirty="0"/>
              <a:t>I know that a change in a family can be very sad i.e. death</a:t>
            </a:r>
          </a:p>
          <a:p>
            <a:r>
              <a:rPr lang="en-GB" dirty="0"/>
              <a:t>I know that my body has changed since birth. </a:t>
            </a:r>
          </a:p>
          <a:p>
            <a:r>
              <a:rPr lang="en-GB" dirty="0"/>
              <a:t>I know that boys and girls are different. </a:t>
            </a:r>
          </a:p>
          <a:p>
            <a:r>
              <a:rPr lang="en-GB" dirty="0"/>
              <a:t>I know the names for different parts of my body</a:t>
            </a:r>
          </a:p>
          <a:p>
            <a:r>
              <a:rPr lang="en-GB" dirty="0"/>
              <a:t>I know that families can be different and similar to mine. </a:t>
            </a:r>
          </a:p>
          <a:p>
            <a:endParaRPr lang="en-GB" dirty="0"/>
          </a:p>
        </p:txBody>
      </p:sp>
    </p:spTree>
    <p:extLst>
      <p:ext uri="{BB962C8B-B14F-4D97-AF65-F5344CB8AC3E}">
        <p14:creationId xmlns:p14="http://schemas.microsoft.com/office/powerpoint/2010/main" val="27138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BA4705F1-8525-6C47-9FBB-7BC0AC90ECFC}"/>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Reconnecting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0E1AAF4-9977-9141-97FF-1C155A3EAC35}"/>
              </a:ext>
            </a:extLst>
          </p:cNvPr>
          <p:cNvSpPr>
            <a:spLocks noGrp="1" noChangeArrowheads="1"/>
          </p:cNvSpPr>
          <p:nvPr>
            <p:ph type="title"/>
          </p:nvPr>
        </p:nvSpPr>
        <p:spPr>
          <a:xfrm>
            <a:off x="457200" y="479425"/>
            <a:ext cx="8220075" cy="993775"/>
          </a:xfrm>
        </p:spPr>
        <p:txBody>
          <a:bodyPr/>
          <a:lstStyle/>
          <a:p>
            <a:pPr eaLnBrk="1" hangingPunct="1"/>
            <a:r>
              <a:rPr lang="en-GB" dirty="0">
                <a:latin typeface="+mn-lt"/>
              </a:rPr>
              <a:t>Different Relationships</a:t>
            </a:r>
            <a:endParaRPr lang="en-GB" altLang="en-US" dirty="0">
              <a:latin typeface="+mn-lt"/>
            </a:endParaRPr>
          </a:p>
        </p:txBody>
      </p:sp>
      <p:sp>
        <p:nvSpPr>
          <p:cNvPr id="3" name="Rectangle: Rounded Corners 2">
            <a:extLst>
              <a:ext uri="{FF2B5EF4-FFF2-40B4-BE49-F238E27FC236}">
                <a16:creationId xmlns:a16="http://schemas.microsoft.com/office/drawing/2014/main" id="{22A00313-8F2A-491A-AB71-098142C81997}"/>
              </a:ext>
            </a:extLst>
          </p:cNvPr>
          <p:cNvSpPr/>
          <p:nvPr/>
        </p:nvSpPr>
        <p:spPr>
          <a:xfrm>
            <a:off x="572344" y="1499685"/>
            <a:ext cx="7999312" cy="5159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Think about the relationships in your family.</a:t>
            </a:r>
          </a:p>
        </p:txBody>
      </p:sp>
      <p:sp>
        <p:nvSpPr>
          <p:cNvPr id="4" name="Rectangle: Rounded Corners 3">
            <a:extLst>
              <a:ext uri="{FF2B5EF4-FFF2-40B4-BE49-F238E27FC236}">
                <a16:creationId xmlns:a16="http://schemas.microsoft.com/office/drawing/2014/main" id="{C6C92E55-3008-4ACA-8BF2-E069910CEB7F}"/>
              </a:ext>
            </a:extLst>
          </p:cNvPr>
          <p:cNvSpPr/>
          <p:nvPr/>
        </p:nvSpPr>
        <p:spPr>
          <a:xfrm>
            <a:off x="572344" y="2160085"/>
            <a:ext cx="7999312" cy="51435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What relationships do you have at school?</a:t>
            </a:r>
          </a:p>
        </p:txBody>
      </p:sp>
      <p:sp>
        <p:nvSpPr>
          <p:cNvPr id="5" name="Rectangle: Rounded Corners 4">
            <a:extLst>
              <a:ext uri="{FF2B5EF4-FFF2-40B4-BE49-F238E27FC236}">
                <a16:creationId xmlns:a16="http://schemas.microsoft.com/office/drawing/2014/main" id="{55F8028A-4D41-4B92-8592-EF492F51C12A}"/>
              </a:ext>
            </a:extLst>
          </p:cNvPr>
          <p:cNvSpPr/>
          <p:nvPr/>
        </p:nvSpPr>
        <p:spPr>
          <a:xfrm>
            <a:off x="572344" y="2807785"/>
            <a:ext cx="7999312" cy="5159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Are there different ways to love someone?</a:t>
            </a:r>
          </a:p>
        </p:txBody>
      </p:sp>
      <p:pic>
        <p:nvPicPr>
          <p:cNvPr id="12" name="Group Work">
            <a:extLst>
              <a:ext uri="{FF2B5EF4-FFF2-40B4-BE49-F238E27FC236}">
                <a16:creationId xmlns:a16="http://schemas.microsoft.com/office/drawing/2014/main" id="{EC301750-6E7D-794A-9A25-8F4D381800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D5E94D7-7AC0-4F42-8CBF-8FF8AE65BC8B}"/>
              </a:ext>
            </a:extLst>
          </p:cNvPr>
          <p:cNvSpPr txBox="1"/>
          <p:nvPr/>
        </p:nvSpPr>
        <p:spPr>
          <a:xfrm>
            <a:off x="567581" y="4156176"/>
            <a:ext cx="7999312" cy="2031325"/>
          </a:xfrm>
          <a:prstGeom prst="rect">
            <a:avLst/>
          </a:prstGeom>
          <a:solidFill>
            <a:schemeClr val="accent6">
              <a:lumMod val="60000"/>
              <a:lumOff val="40000"/>
            </a:schemeClr>
          </a:solidFill>
        </p:spPr>
        <p:txBody>
          <a:bodyPr wrap="square">
            <a:spAutoFit/>
          </a:bodyPr>
          <a:lstStyle/>
          <a:p>
            <a:pPr>
              <a:defRPr/>
            </a:pPr>
            <a:r>
              <a:rPr lang="en-GB" dirty="0"/>
              <a:t>As we go through life, we have many different types of relationship with many different people:</a:t>
            </a:r>
          </a:p>
          <a:p>
            <a:pPr>
              <a:defRPr/>
            </a:pPr>
            <a:endParaRPr lang="en-GB" dirty="0">
              <a:latin typeface="Twinkl" pitchFamily="50" charset="0"/>
            </a:endParaRPr>
          </a:p>
          <a:p>
            <a:pPr marL="285750" indent="-285750">
              <a:buFont typeface="Arial" panose="020B0604020202020204" pitchFamily="34" charset="0"/>
              <a:buChar char="•"/>
              <a:defRPr/>
            </a:pPr>
            <a:r>
              <a:rPr lang="en-GB" dirty="0">
                <a:latin typeface="Twinkl" pitchFamily="50" charset="0"/>
              </a:rPr>
              <a:t>We have different relationships with different family members.</a:t>
            </a:r>
          </a:p>
          <a:p>
            <a:pPr marL="285750" indent="-285750">
              <a:buFont typeface="Arial" panose="020B0604020202020204" pitchFamily="34" charset="0"/>
              <a:buChar char="•"/>
              <a:defRPr/>
            </a:pPr>
            <a:r>
              <a:rPr lang="en-GB" dirty="0">
                <a:latin typeface="Twinkl" pitchFamily="50" charset="0"/>
              </a:rPr>
              <a:t>We have different relationships with different friends.</a:t>
            </a:r>
          </a:p>
          <a:p>
            <a:pPr marL="285750" indent="-285750">
              <a:buFont typeface="Arial" panose="020B0604020202020204" pitchFamily="34" charset="0"/>
              <a:buChar char="•"/>
              <a:defRPr/>
            </a:pPr>
            <a:r>
              <a:rPr lang="en-GB" dirty="0">
                <a:latin typeface="Twinkl" pitchFamily="50" charset="0"/>
              </a:rPr>
              <a:t>Some people, when they get older, have romantic relationships with others and might choose to be part of a couple.</a:t>
            </a:r>
          </a:p>
        </p:txBody>
      </p:sp>
      <p:pic>
        <p:nvPicPr>
          <p:cNvPr id="6" name="Picture 5">
            <a:extLst>
              <a:ext uri="{FF2B5EF4-FFF2-40B4-BE49-F238E27FC236}">
                <a16:creationId xmlns:a16="http://schemas.microsoft.com/office/drawing/2014/main" id="{4A779014-A13A-3243-AF69-DDAB1EA27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976" y="2014718"/>
            <a:ext cx="1594301" cy="214145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49C5C0C-F906-1243-B6D4-ECEC54F53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444" y="1909823"/>
            <a:ext cx="2130178" cy="2246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oup Work">
            <a:extLst>
              <a:ext uri="{FF2B5EF4-FFF2-40B4-BE49-F238E27FC236}">
                <a16:creationId xmlns:a16="http://schemas.microsoft.com/office/drawing/2014/main" id="{3BF46E7C-33DA-E04F-8EC3-A9C17F2BCF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C1F64CA-D69E-8248-A9A1-9AAD0B31DB9E}"/>
              </a:ext>
            </a:extLst>
          </p:cNvPr>
          <p:cNvSpPr>
            <a:spLocks noGrp="1" noChangeArrowheads="1"/>
          </p:cNvSpPr>
          <p:nvPr>
            <p:ph type="title"/>
          </p:nvPr>
        </p:nvSpPr>
        <p:spPr>
          <a:xfrm>
            <a:off x="457200" y="479425"/>
            <a:ext cx="8220075" cy="993775"/>
          </a:xfrm>
        </p:spPr>
        <p:txBody>
          <a:bodyPr/>
          <a:lstStyle/>
          <a:p>
            <a:pPr eaLnBrk="1" hangingPunct="1"/>
            <a:r>
              <a:rPr lang="en-GB" dirty="0">
                <a:latin typeface="+mn-lt"/>
              </a:rPr>
              <a:t>Different Relationships</a:t>
            </a:r>
            <a:endParaRPr lang="en-GB" altLang="en-US" dirty="0">
              <a:latin typeface="+mn-lt"/>
            </a:endParaRPr>
          </a:p>
        </p:txBody>
      </p:sp>
      <p:pic>
        <p:nvPicPr>
          <p:cNvPr id="7" name="Picture 6" descr="Cute, Baby, Boy, Grandmother, Newborn, Child, Childhood">
            <a:extLst>
              <a:ext uri="{FF2B5EF4-FFF2-40B4-BE49-F238E27FC236}">
                <a16:creationId xmlns:a16="http://schemas.microsoft.com/office/drawing/2014/main" id="{929CA26B-3633-2545-B3EE-1DDCA2A4F6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1963" y="1571625"/>
            <a:ext cx="27527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9A3747-585E-B441-8FF0-34E5D00B6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3933056"/>
            <a:ext cx="3274666" cy="2167761"/>
          </a:xfrm>
          <a:prstGeom prst="rect">
            <a:avLst/>
          </a:prstGeom>
          <a:ln w="76200">
            <a:noFill/>
          </a:ln>
        </p:spPr>
      </p:pic>
      <p:pic>
        <p:nvPicPr>
          <p:cNvPr id="9" name="Picture 2" descr="Couple, Man Love, Homosexual, Relationship, Together">
            <a:extLst>
              <a:ext uri="{FF2B5EF4-FFF2-40B4-BE49-F238E27FC236}">
                <a16:creationId xmlns:a16="http://schemas.microsoft.com/office/drawing/2014/main" id="{62F1CE4C-4A2A-F143-91F6-6394194FB9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463" y="4054475"/>
            <a:ext cx="37592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720D812-EA44-CC41-9FBD-75F3A5B37A50}"/>
              </a:ext>
            </a:extLst>
          </p:cNvPr>
          <p:cNvSpPr/>
          <p:nvPr/>
        </p:nvSpPr>
        <p:spPr>
          <a:xfrm>
            <a:off x="3886747" y="2512525"/>
            <a:ext cx="1655216" cy="1200329"/>
          </a:xfrm>
          <a:prstGeom prst="rect">
            <a:avLst/>
          </a:prstGeom>
        </p:spPr>
        <p:txBody>
          <a:bodyPr wrap="square">
            <a:spAutoFit/>
          </a:bodyPr>
          <a:lstStyle/>
          <a:p>
            <a:pPr algn="ctr"/>
            <a:r>
              <a:rPr lang="en-GB" altLang="en-US" b="1" dirty="0"/>
              <a:t>What relationships can you see here?</a:t>
            </a:r>
          </a:p>
        </p:txBody>
      </p:sp>
      <p:pic>
        <p:nvPicPr>
          <p:cNvPr id="4" name="Picture 3" descr="A picture containing person, outdoor&#10;&#10;Description automatically generated">
            <a:extLst>
              <a:ext uri="{FF2B5EF4-FFF2-40B4-BE49-F238E27FC236}">
                <a16:creationId xmlns:a16="http://schemas.microsoft.com/office/drawing/2014/main" id="{F2046F40-BA16-5846-9191-58095A675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834" y="1571624"/>
            <a:ext cx="3109913" cy="2073275"/>
          </a:xfrm>
          <a:prstGeom prst="rect">
            <a:avLst/>
          </a:prstGeom>
        </p:spPr>
      </p:pic>
      <p:sp>
        <p:nvSpPr>
          <p:cNvPr id="11" name="TextBox 21">
            <a:extLst>
              <a:ext uri="{FF2B5EF4-FFF2-40B4-BE49-F238E27FC236}">
                <a16:creationId xmlns:a16="http://schemas.microsoft.com/office/drawing/2014/main" id="{FF533A57-BF1A-D24E-8B9B-FF24F54A8333}"/>
              </a:ext>
            </a:extLst>
          </p:cNvPr>
          <p:cNvSpPr txBox="1">
            <a:spLocks noChangeArrowheads="1"/>
          </p:cNvSpPr>
          <p:nvPr/>
        </p:nvSpPr>
        <p:spPr bwMode="auto">
          <a:xfrm>
            <a:off x="549335" y="3695199"/>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disabledandhere-008</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extLst>
                    <a:ext uri="{A12FA001-AC4F-418D-AE19-62706E023703}">
                      <ahyp:hlinkClr xmlns:ahyp="http://schemas.microsoft.com/office/drawing/2018/hyperlinkcolor" val="tx"/>
                    </a:ext>
                  </a:extLst>
                </a:hlinkClick>
              </a:rPr>
              <a:t>Disabled and Here</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8"/>
              </a:rPr>
              <a:t>CC BY 4.0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5930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BD15DD66-9C96-E945-AC0D-139CB25114B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Exploring</a:t>
            </a:r>
          </a:p>
        </p:txBody>
      </p:sp>
    </p:spTree>
  </p:cSld>
  <p:clrMapOvr>
    <a:masterClrMapping/>
  </p:clrMapOvr>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872A759C-8F28-436B-A9AA-D61559454DA0}" vid="{1DAAD91C-0CDD-4FF8-BAE3-95F9B517A54E}"/>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872A759C-8F28-436B-A9AA-D61559454DA0}" vid="{1DAAD91C-0CDD-4FF8-BAE3-95F9B517A5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1756</TotalTime>
  <Words>3026</Words>
  <Application>Microsoft Office PowerPoint</Application>
  <PresentationFormat>On-screen Show (4:3)</PresentationFormat>
  <Paragraphs>272</Paragraphs>
  <Slides>59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-apple-system</vt:lpstr>
      <vt:lpstr>Comic Sans MS</vt:lpstr>
      <vt:lpstr>Tuffy-TTF</vt:lpstr>
      <vt:lpstr>Arial</vt:lpstr>
      <vt:lpstr>Sassoon Infant Rg</vt:lpstr>
      <vt:lpstr>Twinkl SemiBold</vt:lpstr>
      <vt:lpstr>Twinkl</vt:lpstr>
      <vt:lpstr>Roboto</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Different Relationships</vt:lpstr>
      <vt:lpstr>Different Relationships</vt:lpstr>
      <vt:lpstr>Exploring</vt:lpstr>
      <vt:lpstr>Relationships Within Families</vt:lpstr>
      <vt:lpstr>Relationships Within Families</vt:lpstr>
      <vt:lpstr>Relationships Within Families</vt:lpstr>
      <vt:lpstr>Relationships Within Families</vt:lpstr>
      <vt:lpstr>Relationships Within Families</vt:lpstr>
      <vt:lpstr>Diverse Families</vt:lpstr>
      <vt:lpstr>Diverse Families</vt:lpstr>
      <vt:lpstr>Diverse Families</vt:lpstr>
      <vt:lpstr>Diverse Families</vt:lpstr>
      <vt:lpstr>Diverse Families</vt:lpstr>
      <vt:lpstr>Diverse Families</vt:lpstr>
      <vt:lpstr>PowerPoint Presentation</vt:lpstr>
      <vt:lpstr>PowerPoint Presentation</vt:lpstr>
      <vt:lpstr>PowerPoint Presentation</vt:lpstr>
      <vt:lpstr>PowerPoint Presentation</vt:lpstr>
      <vt:lpstr>Different Families</vt:lpstr>
      <vt:lpstr>Different Families</vt:lpstr>
      <vt:lpstr>Consolidating</vt:lpstr>
      <vt:lpstr>Relationships and Families</vt:lpstr>
      <vt:lpstr>Reflecting</vt:lpstr>
      <vt:lpstr>Caring and Loving</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Human Reproduction</vt:lpstr>
      <vt:lpstr>Human Reproduction</vt:lpstr>
      <vt:lpstr>Exploring</vt:lpstr>
      <vt:lpstr>Silly Stories</vt:lpstr>
      <vt:lpstr>Silly Stories</vt:lpstr>
      <vt:lpstr>Where Do I Come From?</vt:lpstr>
      <vt:lpstr>Where Do I Come From?</vt:lpstr>
      <vt:lpstr>Where Do I Come From?</vt:lpstr>
      <vt:lpstr>Where Do I Come From?</vt:lpstr>
      <vt:lpstr>Consolidating</vt:lpstr>
      <vt:lpstr>An Incredible Journey</vt:lpstr>
      <vt:lpstr>Reflecting</vt:lpstr>
      <vt:lpstr>Inside the Uterus</vt:lpstr>
      <vt:lpstr>The Big Questions</vt:lpstr>
      <vt:lpstr>PowerPoint Presentation</vt:lpstr>
      <vt:lpstr>PowerPoint Presentation</vt:lpstr>
      <vt:lpstr>Prayer</vt:lpstr>
      <vt:lpstr>Being a good friend</vt:lpstr>
      <vt:lpstr>Staying safe </vt:lpstr>
      <vt:lpstr>Keeping my mind &amp; body healthy</vt:lpstr>
      <vt:lpstr>Do I know these things?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Hannah Cuddy</cp:lastModifiedBy>
  <cp:revision>81</cp:revision>
  <dcterms:created xsi:type="dcterms:W3CDTF">2018-06-15T11:44:24Z</dcterms:created>
  <dcterms:modified xsi:type="dcterms:W3CDTF">2022-11-24T20:57:39Z</dcterms:modified>
</cp:coreProperties>
</file>