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sldIdLst>
    <p:sldId id="315" r:id="rId4"/>
    <p:sldId id="259" r:id="rId5"/>
    <p:sldId id="260" r:id="rId6"/>
    <p:sldId id="258" r:id="rId7"/>
    <p:sldId id="312" r:id="rId8"/>
    <p:sldId id="307" r:id="rId9"/>
    <p:sldId id="308" r:id="rId10"/>
    <p:sldId id="317" r:id="rId11"/>
    <p:sldId id="316" r:id="rId12"/>
    <p:sldId id="313" r:id="rId13"/>
    <p:sldId id="314" r:id="rId14"/>
    <p:sldId id="310" r:id="rId15"/>
    <p:sldId id="318" r:id="rId16"/>
    <p:sldId id="319" r:id="rId17"/>
    <p:sldId id="262" r:id="rId18"/>
    <p:sldId id="261" r:id="rId19"/>
    <p:sldId id="263" r:id="rId20"/>
    <p:sldId id="264" r:id="rId21"/>
    <p:sldId id="265" r:id="rId22"/>
    <p:sldId id="266" r:id="rId23"/>
    <p:sldId id="268" r:id="rId24"/>
    <p:sldId id="267" r:id="rId25"/>
    <p:sldId id="269" r:id="rId26"/>
    <p:sldId id="270" r:id="rId27"/>
    <p:sldId id="271" r:id="rId28"/>
    <p:sldId id="272" r:id="rId29"/>
    <p:sldId id="311" r:id="rId30"/>
    <p:sldId id="320" r:id="rId31"/>
    <p:sldId id="321" r:id="rId32"/>
    <p:sldId id="275" r:id="rId33"/>
    <p:sldId id="276" r:id="rId34"/>
    <p:sldId id="277" r:id="rId35"/>
    <p:sldId id="278" r:id="rId36"/>
    <p:sldId id="279" r:id="rId37"/>
    <p:sldId id="304" r:id="rId38"/>
    <p:sldId id="280" r:id="rId39"/>
    <p:sldId id="322" r:id="rId40"/>
    <p:sldId id="323" r:id="rId41"/>
    <p:sldId id="281" r:id="rId42"/>
    <p:sldId id="282" r:id="rId43"/>
    <p:sldId id="300" r:id="rId44"/>
    <p:sldId id="301" r:id="rId45"/>
    <p:sldId id="302" r:id="rId46"/>
    <p:sldId id="303" r:id="rId47"/>
    <p:sldId id="292" r:id="rId48"/>
    <p:sldId id="294" r:id="rId49"/>
    <p:sldId id="324" r:id="rId50"/>
    <p:sldId id="325" r:id="rId51"/>
    <p:sldId id="295" r:id="rId52"/>
    <p:sldId id="296" r:id="rId53"/>
    <p:sldId id="297" r:id="rId54"/>
    <p:sldId id="298" r:id="rId55"/>
    <p:sldId id="299" r:id="rId56"/>
    <p:sldId id="305" r:id="rId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FF0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3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BF6F61BF-22F8-C049-BA2D-B81521099FE8}" type="datetimeFigureOut">
              <a:rPr lang="en-US" smtClean="0"/>
              <a:t>5/10/2020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8C774C-57F0-8C4A-9219-99395E93DE28}" type="slidenum">
              <a:rPr lang="en-US" smtClean="0"/>
              <a:t>‹#›</a:t>
            </a:fld>
            <a:endParaRPr lang="en-US"/>
          </a:p>
        </p:txBody>
      </p:sp>
    </p:spTree>
    <p:extLst>
      <p:ext uri="{BB962C8B-B14F-4D97-AF65-F5344CB8AC3E}">
        <p14:creationId xmlns:p14="http://schemas.microsoft.com/office/powerpoint/2010/main" val="2782359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BF6F61BF-22F8-C049-BA2D-B81521099FE8}" type="datetimeFigureOut">
              <a:rPr lang="en-US" smtClean="0"/>
              <a:t>5/10/2020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8C774C-57F0-8C4A-9219-99395E93DE28}" type="slidenum">
              <a:rPr lang="en-US" smtClean="0"/>
              <a:t>‹#›</a:t>
            </a:fld>
            <a:endParaRPr lang="en-US"/>
          </a:p>
        </p:txBody>
      </p:sp>
    </p:spTree>
    <p:extLst>
      <p:ext uri="{BB962C8B-B14F-4D97-AF65-F5344CB8AC3E}">
        <p14:creationId xmlns:p14="http://schemas.microsoft.com/office/powerpoint/2010/main" val="734819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BF6F61BF-22F8-C049-BA2D-B81521099FE8}" type="datetimeFigureOut">
              <a:rPr lang="en-US" smtClean="0"/>
              <a:t>5/10/2020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8C774C-57F0-8C4A-9219-99395E93DE28}" type="slidenum">
              <a:rPr lang="en-US" smtClean="0"/>
              <a:t>‹#›</a:t>
            </a:fld>
            <a:endParaRPr lang="en-US"/>
          </a:p>
        </p:txBody>
      </p:sp>
    </p:spTree>
    <p:extLst>
      <p:ext uri="{BB962C8B-B14F-4D97-AF65-F5344CB8AC3E}">
        <p14:creationId xmlns:p14="http://schemas.microsoft.com/office/powerpoint/2010/main" val="1829746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C51E10A6-E90E-F140-9A58-6D61024B94AB}" type="datetimeFigureOut">
              <a:rPr lang="en-US" smtClean="0">
                <a:solidFill>
                  <a:prstClr val="black">
                    <a:tint val="75000"/>
                  </a:prstClr>
                </a:solidFill>
              </a:rPr>
              <a:pPr/>
              <a:t>5/10/2020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B0BF3D-2D85-8F49-831F-7F2DB1C39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09128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C51E10A6-E90E-F140-9A58-6D61024B94AB}" type="datetimeFigureOut">
              <a:rPr lang="en-US" smtClean="0">
                <a:solidFill>
                  <a:prstClr val="black">
                    <a:tint val="75000"/>
                  </a:prstClr>
                </a:solidFill>
              </a:rPr>
              <a:pPr/>
              <a:t>5/10/2020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B0BF3D-2D85-8F49-831F-7F2DB1C39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8612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C51E10A6-E90E-F140-9A58-6D61024B94AB}" type="datetimeFigureOut">
              <a:rPr lang="en-US" smtClean="0">
                <a:solidFill>
                  <a:prstClr val="black">
                    <a:tint val="75000"/>
                  </a:prstClr>
                </a:solidFill>
              </a:rPr>
              <a:pPr/>
              <a:t>5/10/2020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B0BF3D-2D85-8F49-831F-7F2DB1C39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6918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C51E10A6-E90E-F140-9A58-6D61024B94AB}" type="datetimeFigureOut">
              <a:rPr lang="en-US" smtClean="0">
                <a:solidFill>
                  <a:prstClr val="black">
                    <a:tint val="75000"/>
                  </a:prstClr>
                </a:solidFill>
              </a:rPr>
              <a:pPr/>
              <a:t>5/10/2020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B0BF3D-2D85-8F49-831F-7F2DB1C39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1470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C51E10A6-E90E-F140-9A58-6D61024B94AB}" type="datetimeFigureOut">
              <a:rPr lang="en-US" smtClean="0">
                <a:solidFill>
                  <a:prstClr val="black">
                    <a:tint val="75000"/>
                  </a:prstClr>
                </a:solidFill>
              </a:rPr>
              <a:pPr/>
              <a:t>5/10/2020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BB0BF3D-2D85-8F49-831F-7F2DB1C39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0459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C51E10A6-E90E-F140-9A58-6D61024B94AB}" type="datetimeFigureOut">
              <a:rPr lang="en-US" smtClean="0">
                <a:solidFill>
                  <a:prstClr val="black">
                    <a:tint val="75000"/>
                  </a:prstClr>
                </a:solidFill>
              </a:rPr>
              <a:pPr/>
              <a:t>5/10/2020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BB0BF3D-2D85-8F49-831F-7F2DB1C39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22827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1E10A6-E90E-F140-9A58-6D61024B94AB}" type="datetimeFigureOut">
              <a:rPr lang="en-US" smtClean="0">
                <a:solidFill>
                  <a:prstClr val="black">
                    <a:tint val="75000"/>
                  </a:prstClr>
                </a:solidFill>
              </a:rPr>
              <a:pPr/>
              <a:t>5/10/2020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BB0BF3D-2D85-8F49-831F-7F2DB1C39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24707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C51E10A6-E90E-F140-9A58-6D61024B94AB}" type="datetimeFigureOut">
              <a:rPr lang="en-US" smtClean="0">
                <a:solidFill>
                  <a:prstClr val="black">
                    <a:tint val="75000"/>
                  </a:prstClr>
                </a:solidFill>
              </a:rPr>
              <a:pPr/>
              <a:t>5/10/2020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B0BF3D-2D85-8F49-831F-7F2DB1C39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0190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BF6F61BF-22F8-C049-BA2D-B81521099FE8}" type="datetimeFigureOut">
              <a:rPr lang="en-US" smtClean="0"/>
              <a:t>5/10/2020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8C774C-57F0-8C4A-9219-99395E93DE28}" type="slidenum">
              <a:rPr lang="en-US" smtClean="0"/>
              <a:t>‹#›</a:t>
            </a:fld>
            <a:endParaRPr lang="en-US"/>
          </a:p>
        </p:txBody>
      </p:sp>
    </p:spTree>
    <p:extLst>
      <p:ext uri="{BB962C8B-B14F-4D97-AF65-F5344CB8AC3E}">
        <p14:creationId xmlns:p14="http://schemas.microsoft.com/office/powerpoint/2010/main" val="35357213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C51E10A6-E90E-F140-9A58-6D61024B94AB}" type="datetimeFigureOut">
              <a:rPr lang="en-US" smtClean="0">
                <a:solidFill>
                  <a:prstClr val="black">
                    <a:tint val="75000"/>
                  </a:prstClr>
                </a:solidFill>
              </a:rPr>
              <a:pPr/>
              <a:t>5/10/2020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B0BF3D-2D85-8F49-831F-7F2DB1C39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23432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C51E10A6-E90E-F140-9A58-6D61024B94AB}" type="datetimeFigureOut">
              <a:rPr lang="en-US" smtClean="0">
                <a:solidFill>
                  <a:prstClr val="black">
                    <a:tint val="75000"/>
                  </a:prstClr>
                </a:solidFill>
              </a:rPr>
              <a:pPr/>
              <a:t>5/10/2020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B0BF3D-2D85-8F49-831F-7F2DB1C39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3110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C51E10A6-E90E-F140-9A58-6D61024B94AB}" type="datetimeFigureOut">
              <a:rPr lang="en-US" smtClean="0">
                <a:solidFill>
                  <a:prstClr val="black">
                    <a:tint val="75000"/>
                  </a:prstClr>
                </a:solidFill>
              </a:rPr>
              <a:pPr/>
              <a:t>5/10/2020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B0BF3D-2D85-8F49-831F-7F2DB1C39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18709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C51E10A6-E90E-F140-9A58-6D61024B94AB}" type="datetimeFigureOut">
              <a:rPr lang="en-US" smtClean="0">
                <a:solidFill>
                  <a:prstClr val="black">
                    <a:tint val="75000"/>
                  </a:prstClr>
                </a:solidFill>
              </a:rPr>
              <a:pPr/>
              <a:t>5/10/2020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B0BF3D-2D85-8F49-831F-7F2DB1C39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40513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C51E10A6-E90E-F140-9A58-6D61024B94AB}" type="datetimeFigureOut">
              <a:rPr lang="en-US" smtClean="0">
                <a:solidFill>
                  <a:prstClr val="black">
                    <a:tint val="75000"/>
                  </a:prstClr>
                </a:solidFill>
              </a:rPr>
              <a:pPr/>
              <a:t>5/10/2020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B0BF3D-2D85-8F49-831F-7F2DB1C39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84232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C51E10A6-E90E-F140-9A58-6D61024B94AB}" type="datetimeFigureOut">
              <a:rPr lang="en-US" smtClean="0">
                <a:solidFill>
                  <a:prstClr val="black">
                    <a:tint val="75000"/>
                  </a:prstClr>
                </a:solidFill>
              </a:rPr>
              <a:pPr/>
              <a:t>5/10/2020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B0BF3D-2D85-8F49-831F-7F2DB1C39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30639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C51E10A6-E90E-F140-9A58-6D61024B94AB}" type="datetimeFigureOut">
              <a:rPr lang="en-US" smtClean="0">
                <a:solidFill>
                  <a:prstClr val="black">
                    <a:tint val="75000"/>
                  </a:prstClr>
                </a:solidFill>
              </a:rPr>
              <a:pPr/>
              <a:t>5/10/2020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B0BF3D-2D85-8F49-831F-7F2DB1C39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71070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C51E10A6-E90E-F140-9A58-6D61024B94AB}" type="datetimeFigureOut">
              <a:rPr lang="en-US" smtClean="0">
                <a:solidFill>
                  <a:prstClr val="black">
                    <a:tint val="75000"/>
                  </a:prstClr>
                </a:solidFill>
              </a:rPr>
              <a:pPr/>
              <a:t>5/10/2020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BB0BF3D-2D85-8F49-831F-7F2DB1C39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08247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C51E10A6-E90E-F140-9A58-6D61024B94AB}" type="datetimeFigureOut">
              <a:rPr lang="en-US" smtClean="0">
                <a:solidFill>
                  <a:prstClr val="black">
                    <a:tint val="75000"/>
                  </a:prstClr>
                </a:solidFill>
              </a:rPr>
              <a:pPr/>
              <a:t>5/10/2020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BB0BF3D-2D85-8F49-831F-7F2DB1C39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98382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1E10A6-E90E-F140-9A58-6D61024B94AB}" type="datetimeFigureOut">
              <a:rPr lang="en-US" smtClean="0">
                <a:solidFill>
                  <a:prstClr val="black">
                    <a:tint val="75000"/>
                  </a:prstClr>
                </a:solidFill>
              </a:rPr>
              <a:pPr/>
              <a:t>5/10/2020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BB0BF3D-2D85-8F49-831F-7F2DB1C39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3125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BF6F61BF-22F8-C049-BA2D-B81521099FE8}" type="datetimeFigureOut">
              <a:rPr lang="en-US" smtClean="0"/>
              <a:t>5/10/2020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8C774C-57F0-8C4A-9219-99395E93DE28}" type="slidenum">
              <a:rPr lang="en-US" smtClean="0"/>
              <a:t>‹#›</a:t>
            </a:fld>
            <a:endParaRPr lang="en-US"/>
          </a:p>
        </p:txBody>
      </p:sp>
    </p:spTree>
    <p:extLst>
      <p:ext uri="{BB962C8B-B14F-4D97-AF65-F5344CB8AC3E}">
        <p14:creationId xmlns:p14="http://schemas.microsoft.com/office/powerpoint/2010/main" val="33965609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C51E10A6-E90E-F140-9A58-6D61024B94AB}" type="datetimeFigureOut">
              <a:rPr lang="en-US" smtClean="0">
                <a:solidFill>
                  <a:prstClr val="black">
                    <a:tint val="75000"/>
                  </a:prstClr>
                </a:solidFill>
              </a:rPr>
              <a:pPr/>
              <a:t>5/10/2020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B0BF3D-2D85-8F49-831F-7F2DB1C39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23216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C51E10A6-E90E-F140-9A58-6D61024B94AB}" type="datetimeFigureOut">
              <a:rPr lang="en-US" smtClean="0">
                <a:solidFill>
                  <a:prstClr val="black">
                    <a:tint val="75000"/>
                  </a:prstClr>
                </a:solidFill>
              </a:rPr>
              <a:pPr/>
              <a:t>5/10/2020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B0BF3D-2D85-8F49-831F-7F2DB1C39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71407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C51E10A6-E90E-F140-9A58-6D61024B94AB}" type="datetimeFigureOut">
              <a:rPr lang="en-US" smtClean="0">
                <a:solidFill>
                  <a:prstClr val="black">
                    <a:tint val="75000"/>
                  </a:prstClr>
                </a:solidFill>
              </a:rPr>
              <a:pPr/>
              <a:t>5/10/2020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B0BF3D-2D85-8F49-831F-7F2DB1C39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09154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C51E10A6-E90E-F140-9A58-6D61024B94AB}" type="datetimeFigureOut">
              <a:rPr lang="en-US" smtClean="0">
                <a:solidFill>
                  <a:prstClr val="black">
                    <a:tint val="75000"/>
                  </a:prstClr>
                </a:solidFill>
              </a:rPr>
              <a:pPr/>
              <a:t>5/10/2020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B0BF3D-2D85-8F49-831F-7F2DB1C39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3405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BF6F61BF-22F8-C049-BA2D-B81521099FE8}" type="datetimeFigureOut">
              <a:rPr lang="en-US" smtClean="0"/>
              <a:t>5/10/2020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8C774C-57F0-8C4A-9219-99395E93DE28}" type="slidenum">
              <a:rPr lang="en-US" smtClean="0"/>
              <a:t>‹#›</a:t>
            </a:fld>
            <a:endParaRPr lang="en-US"/>
          </a:p>
        </p:txBody>
      </p:sp>
    </p:spTree>
    <p:extLst>
      <p:ext uri="{BB962C8B-B14F-4D97-AF65-F5344CB8AC3E}">
        <p14:creationId xmlns:p14="http://schemas.microsoft.com/office/powerpoint/2010/main" val="3892336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BF6F61BF-22F8-C049-BA2D-B81521099FE8}" type="datetimeFigureOut">
              <a:rPr lang="en-US" smtClean="0"/>
              <a:t>5/10/2020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8C774C-57F0-8C4A-9219-99395E93DE28}" type="slidenum">
              <a:rPr lang="en-US" smtClean="0"/>
              <a:t>‹#›</a:t>
            </a:fld>
            <a:endParaRPr lang="en-US"/>
          </a:p>
        </p:txBody>
      </p:sp>
    </p:spTree>
    <p:extLst>
      <p:ext uri="{BB962C8B-B14F-4D97-AF65-F5344CB8AC3E}">
        <p14:creationId xmlns:p14="http://schemas.microsoft.com/office/powerpoint/2010/main" val="3109885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BF6F61BF-22F8-C049-BA2D-B81521099FE8}" type="datetimeFigureOut">
              <a:rPr lang="en-US" smtClean="0"/>
              <a:t>5/10/2020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8C774C-57F0-8C4A-9219-99395E93DE28}" type="slidenum">
              <a:rPr lang="en-US" smtClean="0"/>
              <a:t>‹#›</a:t>
            </a:fld>
            <a:endParaRPr lang="en-US"/>
          </a:p>
        </p:txBody>
      </p:sp>
    </p:spTree>
    <p:extLst>
      <p:ext uri="{BB962C8B-B14F-4D97-AF65-F5344CB8AC3E}">
        <p14:creationId xmlns:p14="http://schemas.microsoft.com/office/powerpoint/2010/main" val="4079155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6F61BF-22F8-C049-BA2D-B81521099FE8}" type="datetimeFigureOut">
              <a:rPr lang="en-US" smtClean="0"/>
              <a:t>5/10/2020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8C774C-57F0-8C4A-9219-99395E93DE28}" type="slidenum">
              <a:rPr lang="en-US" smtClean="0"/>
              <a:t>‹#›</a:t>
            </a:fld>
            <a:endParaRPr lang="en-US"/>
          </a:p>
        </p:txBody>
      </p:sp>
    </p:spTree>
    <p:extLst>
      <p:ext uri="{BB962C8B-B14F-4D97-AF65-F5344CB8AC3E}">
        <p14:creationId xmlns:p14="http://schemas.microsoft.com/office/powerpoint/2010/main" val="2835237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BF6F61BF-22F8-C049-BA2D-B81521099FE8}" type="datetimeFigureOut">
              <a:rPr lang="en-US" smtClean="0"/>
              <a:t>5/10/2020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8C774C-57F0-8C4A-9219-99395E93DE28}" type="slidenum">
              <a:rPr lang="en-US" smtClean="0"/>
              <a:t>‹#›</a:t>
            </a:fld>
            <a:endParaRPr lang="en-US"/>
          </a:p>
        </p:txBody>
      </p:sp>
    </p:spTree>
    <p:extLst>
      <p:ext uri="{BB962C8B-B14F-4D97-AF65-F5344CB8AC3E}">
        <p14:creationId xmlns:p14="http://schemas.microsoft.com/office/powerpoint/2010/main" val="1926233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BF6F61BF-22F8-C049-BA2D-B81521099FE8}" type="datetimeFigureOut">
              <a:rPr lang="en-US" smtClean="0"/>
              <a:t>5/10/2020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8C774C-57F0-8C4A-9219-99395E93DE28}" type="slidenum">
              <a:rPr lang="en-US" smtClean="0"/>
              <a:t>‹#›</a:t>
            </a:fld>
            <a:endParaRPr lang="en-US"/>
          </a:p>
        </p:txBody>
      </p:sp>
    </p:spTree>
    <p:extLst>
      <p:ext uri="{BB962C8B-B14F-4D97-AF65-F5344CB8AC3E}">
        <p14:creationId xmlns:p14="http://schemas.microsoft.com/office/powerpoint/2010/main" val="3257780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6F61BF-22F8-C049-BA2D-B81521099FE8}" type="datetimeFigureOut">
              <a:rPr lang="en-US" smtClean="0"/>
              <a:t>5/10/2020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8C774C-57F0-8C4A-9219-99395E93DE28}" type="slidenum">
              <a:rPr lang="en-US" smtClean="0"/>
              <a:t>‹#›</a:t>
            </a:fld>
            <a:endParaRPr lang="en-US"/>
          </a:p>
        </p:txBody>
      </p:sp>
    </p:spTree>
    <p:extLst>
      <p:ext uri="{BB962C8B-B14F-4D97-AF65-F5344CB8AC3E}">
        <p14:creationId xmlns:p14="http://schemas.microsoft.com/office/powerpoint/2010/main" val="40686883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1E10A6-E90E-F140-9A58-6D61024B94AB}" type="datetimeFigureOut">
              <a:rPr lang="en-US" smtClean="0">
                <a:solidFill>
                  <a:prstClr val="black">
                    <a:tint val="75000"/>
                  </a:prstClr>
                </a:solidFill>
              </a:rPr>
              <a:pPr/>
              <a:t>5/10/2020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B0BF3D-2D85-8F49-831F-7F2DB1C39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6004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1E10A6-E90E-F140-9A58-6D61024B94AB}" type="datetimeFigureOut">
              <a:rPr lang="en-US" smtClean="0">
                <a:solidFill>
                  <a:prstClr val="black">
                    <a:tint val="75000"/>
                  </a:prstClr>
                </a:solidFill>
              </a:rPr>
              <a:pPr/>
              <a:t>5/10/2020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B0BF3D-2D85-8F49-831F-7F2DB1C39B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1313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867977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lloped Frame Lime Green 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159604" y="-1141408"/>
            <a:ext cx="6839804" cy="9159011"/>
          </a:xfrm>
          <a:prstGeom prst="rect">
            <a:avLst/>
          </a:prstGeom>
        </p:spPr>
      </p:pic>
      <p:sp>
        <p:nvSpPr>
          <p:cNvPr id="9" name="Title 1"/>
          <p:cNvSpPr>
            <a:spLocks noGrp="1"/>
          </p:cNvSpPr>
          <p:nvPr>
            <p:ph type="title"/>
          </p:nvPr>
        </p:nvSpPr>
        <p:spPr>
          <a:xfrm>
            <a:off x="935019" y="941632"/>
            <a:ext cx="7416164" cy="988906"/>
          </a:xfrm>
        </p:spPr>
        <p:txBody>
          <a:bodyPr>
            <a:noAutofit/>
          </a:bodyPr>
          <a:lstStyle/>
          <a:p>
            <a:pPr algn="l"/>
            <a:r>
              <a:rPr lang="en-US" sz="2000" dirty="0" smtClean="0">
                <a:latin typeface="Comic Sans MS"/>
                <a:cs typeface="Comic Sans MS"/>
              </a:rPr>
              <a:t>Today, we will learn about vowels. These are special letters as every word we use has at least one vowel in them. The vowels can either make a short or a long sound. (Sometimes the letter y acts as a vowel like in the word fly)</a:t>
            </a:r>
            <a:endParaRPr lang="en-US" sz="2000" dirty="0">
              <a:latin typeface="Comic Sans MS"/>
              <a:cs typeface="Comic Sans MS"/>
            </a:endParaRPr>
          </a:p>
        </p:txBody>
      </p:sp>
      <p:sp>
        <p:nvSpPr>
          <p:cNvPr id="4" name="Title 1"/>
          <p:cNvSpPr txBox="1">
            <a:spLocks/>
          </p:cNvSpPr>
          <p:nvPr/>
        </p:nvSpPr>
        <p:spPr>
          <a:xfrm>
            <a:off x="1296364" y="2543453"/>
            <a:ext cx="6693475" cy="20100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1500" b="1" dirty="0" smtClean="0">
                <a:solidFill>
                  <a:srgbClr val="FF0000"/>
                </a:solidFill>
                <a:latin typeface="Comic Sans MS"/>
                <a:cs typeface="Comic Sans MS"/>
              </a:rPr>
              <a:t>a e </a:t>
            </a:r>
            <a:r>
              <a:rPr lang="en-US" sz="11500" b="1" dirty="0" err="1" smtClean="0">
                <a:solidFill>
                  <a:srgbClr val="FF0000"/>
                </a:solidFill>
                <a:latin typeface="Comic Sans MS"/>
                <a:cs typeface="Comic Sans MS"/>
              </a:rPr>
              <a:t>i</a:t>
            </a:r>
            <a:r>
              <a:rPr lang="en-US" sz="11500" b="1" dirty="0" smtClean="0">
                <a:solidFill>
                  <a:srgbClr val="FF0000"/>
                </a:solidFill>
                <a:latin typeface="Comic Sans MS"/>
                <a:cs typeface="Comic Sans MS"/>
              </a:rPr>
              <a:t> o u</a:t>
            </a:r>
            <a:endParaRPr lang="en-US" sz="11500" b="1" dirty="0">
              <a:solidFill>
                <a:srgbClr val="FF0000"/>
              </a:solidFill>
              <a:latin typeface="Comic Sans MS"/>
              <a:cs typeface="Comic Sans MS"/>
            </a:endParaRPr>
          </a:p>
        </p:txBody>
      </p:sp>
      <p:sp>
        <p:nvSpPr>
          <p:cNvPr id="3" name="TextBox 2"/>
          <p:cNvSpPr txBox="1"/>
          <p:nvPr/>
        </p:nvSpPr>
        <p:spPr>
          <a:xfrm>
            <a:off x="1455103" y="4736270"/>
            <a:ext cx="1388962" cy="369332"/>
          </a:xfrm>
          <a:prstGeom prst="rect">
            <a:avLst/>
          </a:prstGeom>
          <a:noFill/>
        </p:spPr>
        <p:txBody>
          <a:bodyPr wrap="square" rtlCol="0">
            <a:spAutoFit/>
          </a:bodyPr>
          <a:lstStyle/>
          <a:p>
            <a:endParaRPr lang="en-US" dirty="0"/>
          </a:p>
        </p:txBody>
      </p:sp>
      <p:pic>
        <p:nvPicPr>
          <p:cNvPr id="11" name="Picture 10" descr="teach.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90" y="-91032"/>
            <a:ext cx="1956816" cy="1639824"/>
          </a:xfrm>
          <a:prstGeom prst="rect">
            <a:avLst/>
          </a:prstGeom>
        </p:spPr>
      </p:pic>
      <p:pic>
        <p:nvPicPr>
          <p:cNvPr id="5" name="40 - Short and Long Vowel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20639" y="4496002"/>
            <a:ext cx="609600" cy="609600"/>
          </a:xfrm>
          <a:prstGeom prst="rect">
            <a:avLst/>
          </a:prstGeom>
        </p:spPr>
      </p:pic>
    </p:spTree>
    <p:extLst>
      <p:ext uri="{BB962C8B-B14F-4D97-AF65-F5344CB8AC3E}">
        <p14:creationId xmlns:p14="http://schemas.microsoft.com/office/powerpoint/2010/main" val="11025668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3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lloped Frame Lime Green 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59604" y="-1141408"/>
            <a:ext cx="6839804" cy="9159011"/>
          </a:xfrm>
          <a:prstGeom prst="rect">
            <a:avLst/>
          </a:prstGeom>
        </p:spPr>
      </p:pic>
      <p:sp>
        <p:nvSpPr>
          <p:cNvPr id="9" name="Title 1"/>
          <p:cNvSpPr>
            <a:spLocks noGrp="1"/>
          </p:cNvSpPr>
          <p:nvPr>
            <p:ph type="title"/>
          </p:nvPr>
        </p:nvSpPr>
        <p:spPr>
          <a:xfrm>
            <a:off x="871424" y="1375666"/>
            <a:ext cx="7416164" cy="988906"/>
          </a:xfrm>
        </p:spPr>
        <p:txBody>
          <a:bodyPr>
            <a:noAutofit/>
          </a:bodyPr>
          <a:lstStyle/>
          <a:p>
            <a:r>
              <a:rPr lang="en-US" sz="3600" dirty="0" smtClean="0">
                <a:latin typeface="Comic Sans MS"/>
                <a:cs typeface="Comic Sans MS"/>
              </a:rPr>
              <a:t>Which vowels do you have in your name? How many do you have? Who has the most vowels in their name in your family?</a:t>
            </a:r>
            <a:endParaRPr lang="en-US" sz="3600" dirty="0">
              <a:latin typeface="Comic Sans MS"/>
              <a:cs typeface="Comic Sans MS"/>
            </a:endParaRPr>
          </a:p>
        </p:txBody>
      </p:sp>
      <p:sp>
        <p:nvSpPr>
          <p:cNvPr id="4" name="Title 1"/>
          <p:cNvSpPr txBox="1">
            <a:spLocks/>
          </p:cNvSpPr>
          <p:nvPr/>
        </p:nvSpPr>
        <p:spPr>
          <a:xfrm>
            <a:off x="1232768" y="3443066"/>
            <a:ext cx="6693475" cy="20100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1500" b="1" dirty="0" smtClean="0">
                <a:solidFill>
                  <a:srgbClr val="FF0000"/>
                </a:solidFill>
                <a:latin typeface="Comic Sans MS"/>
                <a:cs typeface="Comic Sans MS"/>
              </a:rPr>
              <a:t>a e </a:t>
            </a:r>
            <a:r>
              <a:rPr lang="en-US" sz="11500" b="1" dirty="0" err="1" smtClean="0">
                <a:solidFill>
                  <a:srgbClr val="FF0000"/>
                </a:solidFill>
                <a:latin typeface="Comic Sans MS"/>
                <a:cs typeface="Comic Sans MS"/>
              </a:rPr>
              <a:t>i</a:t>
            </a:r>
            <a:r>
              <a:rPr lang="en-US" sz="11500" b="1" dirty="0" smtClean="0">
                <a:solidFill>
                  <a:srgbClr val="FF0000"/>
                </a:solidFill>
                <a:latin typeface="Comic Sans MS"/>
                <a:cs typeface="Comic Sans MS"/>
              </a:rPr>
              <a:t> o u</a:t>
            </a:r>
            <a:endParaRPr lang="en-US" sz="11500" b="1" dirty="0">
              <a:solidFill>
                <a:srgbClr val="FF0000"/>
              </a:solidFill>
              <a:latin typeface="Comic Sans MS"/>
              <a:cs typeface="Comic Sans MS"/>
            </a:endParaRPr>
          </a:p>
        </p:txBody>
      </p:sp>
      <p:sp>
        <p:nvSpPr>
          <p:cNvPr id="3" name="TextBox 2"/>
          <p:cNvSpPr txBox="1"/>
          <p:nvPr/>
        </p:nvSpPr>
        <p:spPr>
          <a:xfrm>
            <a:off x="1455103" y="4736270"/>
            <a:ext cx="1388962" cy="369332"/>
          </a:xfrm>
          <a:prstGeom prst="rect">
            <a:avLst/>
          </a:prstGeom>
          <a:noFill/>
        </p:spPr>
        <p:txBody>
          <a:bodyPr wrap="square" rtlCol="0">
            <a:spAutoFit/>
          </a:bodyPr>
          <a:lstStyle/>
          <a:p>
            <a:endParaRPr lang="en-US" dirty="0"/>
          </a:p>
        </p:txBody>
      </p:sp>
      <p:sp>
        <p:nvSpPr>
          <p:cNvPr id="7" name="Title 1"/>
          <p:cNvSpPr txBox="1">
            <a:spLocks/>
          </p:cNvSpPr>
          <p:nvPr/>
        </p:nvSpPr>
        <p:spPr>
          <a:xfrm>
            <a:off x="1124398" y="4611149"/>
            <a:ext cx="7416164" cy="98890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3600" dirty="0">
              <a:latin typeface="Comic Sans MS"/>
              <a:cs typeface="Comic Sans MS"/>
            </a:endParaRPr>
          </a:p>
        </p:txBody>
      </p:sp>
    </p:spTree>
    <p:extLst>
      <p:ext uri="{BB962C8B-B14F-4D97-AF65-F5344CB8AC3E}">
        <p14:creationId xmlns:p14="http://schemas.microsoft.com/office/powerpoint/2010/main" val="194317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nodePh="1">
                                  <p:stCondLst>
                                    <p:cond delay="0"/>
                                  </p:stCondLst>
                                  <p:endCondLst>
                                    <p:cond evt="begin" delay="0">
                                      <p:tn val="11"/>
                                    </p:cond>
                                  </p:end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lloped Frame Lime Green 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59604" y="-1141408"/>
            <a:ext cx="6839804" cy="9159011"/>
          </a:xfrm>
          <a:prstGeom prst="rect">
            <a:avLst/>
          </a:prstGeom>
        </p:spPr>
      </p:pic>
      <p:sp>
        <p:nvSpPr>
          <p:cNvPr id="9" name="Title 1"/>
          <p:cNvSpPr>
            <a:spLocks noGrp="1"/>
          </p:cNvSpPr>
          <p:nvPr>
            <p:ph type="title"/>
          </p:nvPr>
        </p:nvSpPr>
        <p:spPr>
          <a:xfrm>
            <a:off x="430016" y="1524757"/>
            <a:ext cx="8229600" cy="2010099"/>
          </a:xfrm>
        </p:spPr>
        <p:txBody>
          <a:bodyPr>
            <a:noAutofit/>
          </a:bodyPr>
          <a:lstStyle/>
          <a:p>
            <a:r>
              <a:rPr lang="en-US" sz="8800" b="1" dirty="0" smtClean="0">
                <a:latin typeface="Comic Sans MS"/>
                <a:cs typeface="Comic Sans MS"/>
              </a:rPr>
              <a:t>Day </a:t>
            </a:r>
            <a:r>
              <a:rPr lang="en-US" sz="8800" b="1" dirty="0">
                <a:latin typeface="Comic Sans MS"/>
                <a:cs typeface="Comic Sans MS"/>
              </a:rPr>
              <a:t>2</a:t>
            </a:r>
          </a:p>
        </p:txBody>
      </p:sp>
    </p:spTree>
    <p:extLst>
      <p:ext uri="{BB962C8B-B14F-4D97-AF65-F5344CB8AC3E}">
        <p14:creationId xmlns:p14="http://schemas.microsoft.com/office/powerpoint/2010/main" val="33784925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calloped Frame Lime Green 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59604" y="-1141408"/>
            <a:ext cx="6839804" cy="9159011"/>
          </a:xfrm>
          <a:prstGeom prst="rect">
            <a:avLst/>
          </a:prstGeom>
        </p:spPr>
      </p:pic>
      <p:sp>
        <p:nvSpPr>
          <p:cNvPr id="4" name="Title 1"/>
          <p:cNvSpPr txBox="1">
            <a:spLocks/>
          </p:cNvSpPr>
          <p:nvPr/>
        </p:nvSpPr>
        <p:spPr>
          <a:xfrm>
            <a:off x="341009" y="780600"/>
            <a:ext cx="8313528" cy="1495946"/>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0000" b="1" dirty="0" smtClean="0">
                <a:solidFill>
                  <a:srgbClr val="000000"/>
                </a:solidFill>
                <a:latin typeface="Comic Sans MS"/>
                <a:cs typeface="Comic Sans MS"/>
              </a:rPr>
              <a:t>s a t p </a:t>
            </a:r>
            <a:r>
              <a:rPr lang="en-US" sz="10000" b="1" dirty="0" err="1" smtClean="0">
                <a:solidFill>
                  <a:srgbClr val="000000"/>
                </a:solidFill>
                <a:latin typeface="Comic Sans MS"/>
                <a:cs typeface="Comic Sans MS"/>
              </a:rPr>
              <a:t>i</a:t>
            </a:r>
            <a:r>
              <a:rPr lang="en-US" sz="10000" b="1" dirty="0" smtClean="0">
                <a:solidFill>
                  <a:srgbClr val="000000"/>
                </a:solidFill>
                <a:latin typeface="Comic Sans MS"/>
                <a:cs typeface="Comic Sans MS"/>
              </a:rPr>
              <a:t> n m</a:t>
            </a:r>
            <a:endParaRPr lang="en-US" sz="10000" b="1" dirty="0">
              <a:solidFill>
                <a:srgbClr val="000000"/>
              </a:solidFill>
              <a:latin typeface="Comic Sans MS"/>
              <a:cs typeface="Comic Sans MS"/>
            </a:endParaRPr>
          </a:p>
        </p:txBody>
      </p:sp>
      <p:grpSp>
        <p:nvGrpSpPr>
          <p:cNvPr id="5" name="Group 4"/>
          <p:cNvGrpSpPr/>
          <p:nvPr/>
        </p:nvGrpSpPr>
        <p:grpSpPr>
          <a:xfrm>
            <a:off x="0" y="1"/>
            <a:ext cx="1846144" cy="1528572"/>
            <a:chOff x="0" y="1"/>
            <a:chExt cx="1846144" cy="1528572"/>
          </a:xfrm>
        </p:grpSpPr>
        <p:sp>
          <p:nvSpPr>
            <p:cNvPr id="2" name="Diagonal Stripe 1"/>
            <p:cNvSpPr/>
            <p:nvPr/>
          </p:nvSpPr>
          <p:spPr>
            <a:xfrm>
              <a:off x="0" y="1"/>
              <a:ext cx="1846144" cy="1528572"/>
            </a:xfrm>
            <a:prstGeom prst="diagStripe">
              <a:avLst/>
            </a:prstGeom>
            <a:solidFill>
              <a:schemeClr val="accent5">
                <a:lumMod val="40000"/>
                <a:lumOff val="60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sp>
          <p:nvSpPr>
            <p:cNvPr id="3" name="TextBox 2"/>
            <p:cNvSpPr txBox="1"/>
            <p:nvPr/>
          </p:nvSpPr>
          <p:spPr>
            <a:xfrm rot="19295136">
              <a:off x="211880" y="292989"/>
              <a:ext cx="1004849" cy="400110"/>
            </a:xfrm>
            <a:prstGeom prst="rect">
              <a:avLst/>
            </a:prstGeom>
            <a:noFill/>
          </p:spPr>
          <p:txBody>
            <a:bodyPr wrap="square" rtlCol="0">
              <a:spAutoFit/>
            </a:bodyPr>
            <a:lstStyle/>
            <a:p>
              <a:r>
                <a:rPr lang="en-US" sz="2000" dirty="0" smtClean="0">
                  <a:solidFill>
                    <a:prstClr val="black"/>
                  </a:solidFill>
                  <a:latin typeface="Comic Sans MS"/>
                  <a:cs typeface="Comic Sans MS"/>
                </a:rPr>
                <a:t>revisit</a:t>
              </a:r>
              <a:endParaRPr lang="en-US" sz="2000" dirty="0">
                <a:solidFill>
                  <a:prstClr val="black"/>
                </a:solidFill>
                <a:latin typeface="Comic Sans MS"/>
                <a:cs typeface="Comic Sans MS"/>
              </a:endParaRPr>
            </a:p>
          </p:txBody>
        </p:sp>
      </p:grpSp>
      <p:sp>
        <p:nvSpPr>
          <p:cNvPr id="8" name="Rectangle 7"/>
          <p:cNvSpPr/>
          <p:nvPr/>
        </p:nvSpPr>
        <p:spPr>
          <a:xfrm>
            <a:off x="2743416" y="610485"/>
            <a:ext cx="5518324" cy="369332"/>
          </a:xfrm>
          <a:prstGeom prst="rect">
            <a:avLst/>
          </a:prstGeom>
        </p:spPr>
        <p:txBody>
          <a:bodyPr wrap="square">
            <a:spAutoFit/>
          </a:bodyPr>
          <a:lstStyle/>
          <a:p>
            <a:r>
              <a:rPr lang="en-US" dirty="0" smtClean="0">
                <a:solidFill>
                  <a:prstClr val="black"/>
                </a:solidFill>
                <a:latin typeface="Comic Sans MS"/>
                <a:cs typeface="Comic Sans MS"/>
              </a:rPr>
              <a:t>Can you remember these </a:t>
            </a:r>
            <a:r>
              <a:rPr lang="en-US" dirty="0" smtClean="0">
                <a:solidFill>
                  <a:prstClr val="black"/>
                </a:solidFill>
                <a:latin typeface="Comic Sans MS"/>
                <a:cs typeface="Comic Sans MS"/>
              </a:rPr>
              <a:t>sounds?</a:t>
            </a:r>
            <a:endParaRPr lang="en-US" dirty="0">
              <a:solidFill>
                <a:prstClr val="black"/>
              </a:solidFill>
              <a:latin typeface="Comic Sans MS"/>
              <a:cs typeface="Comic Sans MS"/>
            </a:endParaRPr>
          </a:p>
        </p:txBody>
      </p:sp>
      <p:sp>
        <p:nvSpPr>
          <p:cNvPr id="7" name="Title 1"/>
          <p:cNvSpPr txBox="1">
            <a:spLocks/>
          </p:cNvSpPr>
          <p:nvPr/>
        </p:nvSpPr>
        <p:spPr>
          <a:xfrm>
            <a:off x="341009" y="2085954"/>
            <a:ext cx="8313528" cy="1519399"/>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0000" b="1" dirty="0" smtClean="0">
                <a:solidFill>
                  <a:srgbClr val="000000"/>
                </a:solidFill>
                <a:latin typeface="Comic Sans MS"/>
                <a:cs typeface="Comic Sans MS"/>
              </a:rPr>
              <a:t>m d g o c k</a:t>
            </a:r>
            <a:endParaRPr lang="en-US" sz="10000" b="1" dirty="0">
              <a:solidFill>
                <a:srgbClr val="000000"/>
              </a:solidFill>
              <a:latin typeface="Comic Sans MS"/>
              <a:cs typeface="Comic Sans MS"/>
            </a:endParaRPr>
          </a:p>
        </p:txBody>
      </p:sp>
      <p:sp>
        <p:nvSpPr>
          <p:cNvPr id="11" name="Title 1"/>
          <p:cNvSpPr txBox="1">
            <a:spLocks/>
          </p:cNvSpPr>
          <p:nvPr/>
        </p:nvSpPr>
        <p:spPr>
          <a:xfrm>
            <a:off x="655053" y="3404826"/>
            <a:ext cx="7854808" cy="1519399"/>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0000" b="1" dirty="0" smtClean="0">
                <a:solidFill>
                  <a:srgbClr val="000000"/>
                </a:solidFill>
                <a:latin typeface="Comic Sans MS"/>
                <a:cs typeface="Comic Sans MS"/>
              </a:rPr>
              <a:t>e u r b f l</a:t>
            </a:r>
            <a:endParaRPr lang="en-US" sz="10000" b="1" dirty="0">
              <a:solidFill>
                <a:srgbClr val="000000"/>
              </a:solidFill>
              <a:latin typeface="Comic Sans MS"/>
              <a:cs typeface="Comic Sans MS"/>
            </a:endParaRPr>
          </a:p>
        </p:txBody>
      </p:sp>
      <p:sp>
        <p:nvSpPr>
          <p:cNvPr id="10" name="Title 1"/>
          <p:cNvSpPr txBox="1">
            <a:spLocks/>
          </p:cNvSpPr>
          <p:nvPr/>
        </p:nvSpPr>
        <p:spPr>
          <a:xfrm>
            <a:off x="348733" y="4924225"/>
            <a:ext cx="8313528" cy="1519399"/>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0000" b="1" dirty="0" err="1" smtClean="0">
                <a:solidFill>
                  <a:srgbClr val="000000"/>
                </a:solidFill>
                <a:latin typeface="Comic Sans MS"/>
                <a:cs typeface="Comic Sans MS"/>
              </a:rPr>
              <a:t>ff</a:t>
            </a:r>
            <a:r>
              <a:rPr lang="en-US" sz="10000" b="1" dirty="0" smtClean="0">
                <a:solidFill>
                  <a:srgbClr val="000000"/>
                </a:solidFill>
                <a:latin typeface="Comic Sans MS"/>
                <a:cs typeface="Comic Sans MS"/>
              </a:rPr>
              <a:t> </a:t>
            </a:r>
            <a:r>
              <a:rPr lang="en-US" sz="10000" b="1" dirty="0" err="1" smtClean="0">
                <a:solidFill>
                  <a:srgbClr val="000000"/>
                </a:solidFill>
                <a:latin typeface="Comic Sans MS"/>
                <a:cs typeface="Comic Sans MS"/>
              </a:rPr>
              <a:t>ll</a:t>
            </a:r>
            <a:r>
              <a:rPr lang="en-US" sz="10000" b="1" dirty="0" smtClean="0">
                <a:solidFill>
                  <a:srgbClr val="000000"/>
                </a:solidFill>
                <a:latin typeface="Comic Sans MS"/>
                <a:cs typeface="Comic Sans MS"/>
              </a:rPr>
              <a:t> </a:t>
            </a:r>
            <a:r>
              <a:rPr lang="en-US" sz="10000" b="1" dirty="0" err="1" smtClean="0">
                <a:solidFill>
                  <a:srgbClr val="000000"/>
                </a:solidFill>
                <a:latin typeface="Comic Sans MS"/>
                <a:cs typeface="Comic Sans MS"/>
              </a:rPr>
              <a:t>ss</a:t>
            </a:r>
            <a:r>
              <a:rPr lang="en-US" sz="10000" b="1" dirty="0" smtClean="0">
                <a:solidFill>
                  <a:srgbClr val="000000"/>
                </a:solidFill>
                <a:latin typeface="Comic Sans MS"/>
                <a:cs typeface="Comic Sans MS"/>
              </a:rPr>
              <a:t> </a:t>
            </a:r>
            <a:r>
              <a:rPr lang="en-US" sz="10000" b="1" dirty="0" err="1" smtClean="0">
                <a:solidFill>
                  <a:srgbClr val="000000"/>
                </a:solidFill>
                <a:latin typeface="Comic Sans MS"/>
                <a:cs typeface="Comic Sans MS"/>
              </a:rPr>
              <a:t>ck</a:t>
            </a:r>
            <a:endParaRPr lang="en-US" sz="10000" b="1" dirty="0">
              <a:solidFill>
                <a:srgbClr val="000000"/>
              </a:solidFill>
              <a:latin typeface="Comic Sans MS"/>
              <a:cs typeface="Comic Sans MS"/>
            </a:endParaRPr>
          </a:p>
        </p:txBody>
      </p:sp>
    </p:spTree>
    <p:extLst>
      <p:ext uri="{BB962C8B-B14F-4D97-AF65-F5344CB8AC3E}">
        <p14:creationId xmlns:p14="http://schemas.microsoft.com/office/powerpoint/2010/main" val="26360761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calloped Frame Lime Green 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59604" y="-1141408"/>
            <a:ext cx="6839804" cy="9159011"/>
          </a:xfrm>
          <a:prstGeom prst="rect">
            <a:avLst/>
          </a:prstGeom>
        </p:spPr>
      </p:pic>
      <p:sp>
        <p:nvSpPr>
          <p:cNvPr id="4" name="Title 1"/>
          <p:cNvSpPr txBox="1">
            <a:spLocks/>
          </p:cNvSpPr>
          <p:nvPr/>
        </p:nvSpPr>
        <p:spPr>
          <a:xfrm>
            <a:off x="341009" y="667394"/>
            <a:ext cx="8313528" cy="1495946"/>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200" b="1" dirty="0">
                <a:solidFill>
                  <a:srgbClr val="000000"/>
                </a:solidFill>
                <a:latin typeface="Comic Sans MS"/>
                <a:cs typeface="Comic Sans MS"/>
              </a:rPr>
              <a:t>j</a:t>
            </a:r>
            <a:r>
              <a:rPr lang="en-US" sz="7200" b="1" dirty="0" smtClean="0">
                <a:solidFill>
                  <a:srgbClr val="000000"/>
                </a:solidFill>
                <a:latin typeface="Comic Sans MS"/>
                <a:cs typeface="Comic Sans MS"/>
              </a:rPr>
              <a:t> v w x y z </a:t>
            </a:r>
            <a:r>
              <a:rPr lang="en-US" sz="7200" b="1" dirty="0" err="1" smtClean="0">
                <a:solidFill>
                  <a:srgbClr val="000000"/>
                </a:solidFill>
                <a:latin typeface="Comic Sans MS"/>
                <a:cs typeface="Comic Sans MS"/>
              </a:rPr>
              <a:t>zz</a:t>
            </a:r>
            <a:r>
              <a:rPr lang="en-US" sz="7200" b="1" dirty="0" smtClean="0">
                <a:solidFill>
                  <a:srgbClr val="000000"/>
                </a:solidFill>
                <a:latin typeface="Comic Sans MS"/>
                <a:cs typeface="Comic Sans MS"/>
              </a:rPr>
              <a:t> </a:t>
            </a:r>
            <a:r>
              <a:rPr lang="en-US" sz="7200" b="1" dirty="0" err="1" smtClean="0">
                <a:solidFill>
                  <a:srgbClr val="000000"/>
                </a:solidFill>
                <a:latin typeface="Comic Sans MS"/>
                <a:cs typeface="Comic Sans MS"/>
              </a:rPr>
              <a:t>qu</a:t>
            </a:r>
            <a:endParaRPr lang="en-US" sz="7200" b="1" dirty="0">
              <a:solidFill>
                <a:srgbClr val="000000"/>
              </a:solidFill>
              <a:latin typeface="Comic Sans MS"/>
              <a:cs typeface="Comic Sans MS"/>
            </a:endParaRPr>
          </a:p>
        </p:txBody>
      </p:sp>
      <p:grpSp>
        <p:nvGrpSpPr>
          <p:cNvPr id="5" name="Group 4"/>
          <p:cNvGrpSpPr/>
          <p:nvPr/>
        </p:nvGrpSpPr>
        <p:grpSpPr>
          <a:xfrm>
            <a:off x="0" y="1"/>
            <a:ext cx="1846144" cy="1528572"/>
            <a:chOff x="0" y="1"/>
            <a:chExt cx="1846144" cy="1528572"/>
          </a:xfrm>
        </p:grpSpPr>
        <p:sp>
          <p:nvSpPr>
            <p:cNvPr id="2" name="Diagonal Stripe 1"/>
            <p:cNvSpPr/>
            <p:nvPr/>
          </p:nvSpPr>
          <p:spPr>
            <a:xfrm>
              <a:off x="0" y="1"/>
              <a:ext cx="1846144" cy="1528572"/>
            </a:xfrm>
            <a:prstGeom prst="diagStripe">
              <a:avLst/>
            </a:prstGeom>
            <a:solidFill>
              <a:schemeClr val="accent5">
                <a:lumMod val="40000"/>
                <a:lumOff val="60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sp>
          <p:nvSpPr>
            <p:cNvPr id="3" name="TextBox 2"/>
            <p:cNvSpPr txBox="1"/>
            <p:nvPr/>
          </p:nvSpPr>
          <p:spPr>
            <a:xfrm rot="19295136">
              <a:off x="211880" y="292989"/>
              <a:ext cx="1004849" cy="400110"/>
            </a:xfrm>
            <a:prstGeom prst="rect">
              <a:avLst/>
            </a:prstGeom>
            <a:noFill/>
          </p:spPr>
          <p:txBody>
            <a:bodyPr wrap="square" rtlCol="0">
              <a:spAutoFit/>
            </a:bodyPr>
            <a:lstStyle/>
            <a:p>
              <a:r>
                <a:rPr lang="en-US" sz="2000" dirty="0" smtClean="0">
                  <a:solidFill>
                    <a:prstClr val="black"/>
                  </a:solidFill>
                  <a:latin typeface="Comic Sans MS"/>
                  <a:cs typeface="Comic Sans MS"/>
                </a:rPr>
                <a:t>revisit</a:t>
              </a:r>
              <a:endParaRPr lang="en-US" sz="2000" dirty="0">
                <a:solidFill>
                  <a:prstClr val="black"/>
                </a:solidFill>
                <a:latin typeface="Comic Sans MS"/>
                <a:cs typeface="Comic Sans MS"/>
              </a:endParaRPr>
            </a:p>
          </p:txBody>
        </p:sp>
      </p:grpSp>
      <p:sp>
        <p:nvSpPr>
          <p:cNvPr id="14" name="Title 1"/>
          <p:cNvSpPr txBox="1">
            <a:spLocks/>
          </p:cNvSpPr>
          <p:nvPr/>
        </p:nvSpPr>
        <p:spPr>
          <a:xfrm>
            <a:off x="341009" y="1715320"/>
            <a:ext cx="8313528" cy="1495946"/>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200" b="1" dirty="0" err="1" smtClean="0">
                <a:solidFill>
                  <a:srgbClr val="000000"/>
                </a:solidFill>
                <a:latin typeface="Comic Sans MS"/>
                <a:cs typeface="Comic Sans MS"/>
              </a:rPr>
              <a:t>ch</a:t>
            </a:r>
            <a:r>
              <a:rPr lang="en-US" sz="7200" b="1" dirty="0" smtClean="0">
                <a:solidFill>
                  <a:srgbClr val="000000"/>
                </a:solidFill>
                <a:latin typeface="Comic Sans MS"/>
                <a:cs typeface="Comic Sans MS"/>
              </a:rPr>
              <a:t> </a:t>
            </a:r>
            <a:r>
              <a:rPr lang="en-US" sz="7200" b="1" dirty="0" err="1" smtClean="0">
                <a:solidFill>
                  <a:srgbClr val="000000"/>
                </a:solidFill>
                <a:latin typeface="Comic Sans MS"/>
                <a:cs typeface="Comic Sans MS"/>
              </a:rPr>
              <a:t>sh</a:t>
            </a:r>
            <a:r>
              <a:rPr lang="en-US" sz="7200" b="1" dirty="0" smtClean="0">
                <a:solidFill>
                  <a:srgbClr val="000000"/>
                </a:solidFill>
                <a:latin typeface="Comic Sans MS"/>
                <a:cs typeface="Comic Sans MS"/>
              </a:rPr>
              <a:t> </a:t>
            </a:r>
            <a:r>
              <a:rPr lang="en-US" sz="7200" b="1" dirty="0" err="1" smtClean="0">
                <a:solidFill>
                  <a:srgbClr val="000000"/>
                </a:solidFill>
                <a:latin typeface="Comic Sans MS"/>
                <a:cs typeface="Comic Sans MS"/>
              </a:rPr>
              <a:t>th</a:t>
            </a:r>
            <a:r>
              <a:rPr lang="en-US" sz="7200" b="1" dirty="0" smtClean="0">
                <a:solidFill>
                  <a:srgbClr val="000000"/>
                </a:solidFill>
                <a:latin typeface="Comic Sans MS"/>
                <a:cs typeface="Comic Sans MS"/>
              </a:rPr>
              <a:t> </a:t>
            </a:r>
            <a:r>
              <a:rPr lang="en-US" sz="7200" b="1" dirty="0" err="1" smtClean="0">
                <a:solidFill>
                  <a:srgbClr val="000000"/>
                </a:solidFill>
                <a:latin typeface="Comic Sans MS"/>
                <a:cs typeface="Comic Sans MS"/>
              </a:rPr>
              <a:t>ng</a:t>
            </a:r>
            <a:r>
              <a:rPr lang="en-US" sz="7200" b="1" dirty="0" smtClean="0">
                <a:solidFill>
                  <a:srgbClr val="000000"/>
                </a:solidFill>
                <a:latin typeface="Comic Sans MS"/>
                <a:cs typeface="Comic Sans MS"/>
              </a:rPr>
              <a:t> </a:t>
            </a:r>
            <a:r>
              <a:rPr lang="en-US" sz="7200" b="1" dirty="0" err="1" smtClean="0">
                <a:solidFill>
                  <a:srgbClr val="000000"/>
                </a:solidFill>
                <a:latin typeface="Comic Sans MS"/>
                <a:cs typeface="Comic Sans MS"/>
              </a:rPr>
              <a:t>ai</a:t>
            </a:r>
            <a:r>
              <a:rPr lang="en-US" sz="7200" b="1" dirty="0" smtClean="0">
                <a:solidFill>
                  <a:srgbClr val="000000"/>
                </a:solidFill>
                <a:latin typeface="Comic Sans MS"/>
                <a:cs typeface="Comic Sans MS"/>
              </a:rPr>
              <a:t> </a:t>
            </a:r>
            <a:r>
              <a:rPr lang="en-US" sz="7200" b="1" dirty="0" err="1" smtClean="0">
                <a:solidFill>
                  <a:srgbClr val="000000"/>
                </a:solidFill>
                <a:latin typeface="Comic Sans MS"/>
                <a:cs typeface="Comic Sans MS"/>
              </a:rPr>
              <a:t>ee</a:t>
            </a:r>
            <a:endParaRPr lang="en-US" sz="7200" b="1" dirty="0">
              <a:solidFill>
                <a:srgbClr val="000000"/>
              </a:solidFill>
              <a:latin typeface="Comic Sans MS"/>
              <a:cs typeface="Comic Sans MS"/>
            </a:endParaRPr>
          </a:p>
        </p:txBody>
      </p:sp>
      <p:sp>
        <p:nvSpPr>
          <p:cNvPr id="15" name="Title 1"/>
          <p:cNvSpPr txBox="1">
            <a:spLocks/>
          </p:cNvSpPr>
          <p:nvPr/>
        </p:nvSpPr>
        <p:spPr>
          <a:xfrm>
            <a:off x="341009" y="2791516"/>
            <a:ext cx="8313528" cy="1495946"/>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200" b="1" dirty="0" err="1" smtClean="0">
                <a:solidFill>
                  <a:srgbClr val="000000"/>
                </a:solidFill>
                <a:latin typeface="Comic Sans MS"/>
                <a:cs typeface="Comic Sans MS"/>
              </a:rPr>
              <a:t>igh</a:t>
            </a:r>
            <a:r>
              <a:rPr lang="en-US" sz="7200" b="1" dirty="0" smtClean="0">
                <a:solidFill>
                  <a:srgbClr val="000000"/>
                </a:solidFill>
                <a:latin typeface="Comic Sans MS"/>
                <a:cs typeface="Comic Sans MS"/>
              </a:rPr>
              <a:t> </a:t>
            </a:r>
            <a:r>
              <a:rPr lang="en-US" sz="7200" b="1" dirty="0" err="1" smtClean="0">
                <a:solidFill>
                  <a:srgbClr val="000000"/>
                </a:solidFill>
                <a:latin typeface="Comic Sans MS"/>
                <a:cs typeface="Comic Sans MS"/>
              </a:rPr>
              <a:t>oa</a:t>
            </a:r>
            <a:r>
              <a:rPr lang="en-US" sz="7200" b="1" dirty="0" smtClean="0">
                <a:solidFill>
                  <a:srgbClr val="000000"/>
                </a:solidFill>
                <a:latin typeface="Comic Sans MS"/>
                <a:cs typeface="Comic Sans MS"/>
              </a:rPr>
              <a:t> </a:t>
            </a:r>
            <a:r>
              <a:rPr lang="en-US" sz="7200" b="1" dirty="0" err="1" smtClean="0">
                <a:solidFill>
                  <a:srgbClr val="000000"/>
                </a:solidFill>
                <a:latin typeface="Comic Sans MS"/>
                <a:cs typeface="Comic Sans MS"/>
              </a:rPr>
              <a:t>ar</a:t>
            </a:r>
            <a:r>
              <a:rPr lang="en-US" sz="7200" b="1" dirty="0" smtClean="0">
                <a:solidFill>
                  <a:srgbClr val="000000"/>
                </a:solidFill>
                <a:latin typeface="Comic Sans MS"/>
                <a:cs typeface="Comic Sans MS"/>
              </a:rPr>
              <a:t> </a:t>
            </a:r>
            <a:r>
              <a:rPr lang="en-US" sz="7200" b="1" dirty="0" err="1" smtClean="0">
                <a:solidFill>
                  <a:srgbClr val="000000"/>
                </a:solidFill>
                <a:latin typeface="Comic Sans MS"/>
                <a:cs typeface="Comic Sans MS"/>
              </a:rPr>
              <a:t>er</a:t>
            </a:r>
            <a:r>
              <a:rPr lang="en-US" sz="7200" b="1" dirty="0" smtClean="0">
                <a:solidFill>
                  <a:srgbClr val="000000"/>
                </a:solidFill>
                <a:latin typeface="Comic Sans MS"/>
                <a:cs typeface="Comic Sans MS"/>
              </a:rPr>
              <a:t> or </a:t>
            </a:r>
            <a:r>
              <a:rPr lang="en-US" sz="7200" b="1" dirty="0" err="1" smtClean="0">
                <a:solidFill>
                  <a:srgbClr val="000000"/>
                </a:solidFill>
                <a:latin typeface="Comic Sans MS"/>
                <a:cs typeface="Comic Sans MS"/>
              </a:rPr>
              <a:t>ur</a:t>
            </a:r>
            <a:endParaRPr lang="en-US" sz="7200" b="1" dirty="0">
              <a:solidFill>
                <a:srgbClr val="000000"/>
              </a:solidFill>
              <a:latin typeface="Comic Sans MS"/>
              <a:cs typeface="Comic Sans MS"/>
            </a:endParaRPr>
          </a:p>
        </p:txBody>
      </p:sp>
      <p:sp>
        <p:nvSpPr>
          <p:cNvPr id="16" name="Title 1"/>
          <p:cNvSpPr txBox="1">
            <a:spLocks/>
          </p:cNvSpPr>
          <p:nvPr/>
        </p:nvSpPr>
        <p:spPr>
          <a:xfrm>
            <a:off x="493409" y="4801174"/>
            <a:ext cx="8313528" cy="1495946"/>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200" b="1" dirty="0" err="1" smtClean="0">
                <a:solidFill>
                  <a:srgbClr val="000000"/>
                </a:solidFill>
                <a:latin typeface="Comic Sans MS"/>
                <a:cs typeface="Comic Sans MS"/>
              </a:rPr>
              <a:t>ure</a:t>
            </a:r>
            <a:endParaRPr lang="en-US" sz="7200" b="1" dirty="0">
              <a:solidFill>
                <a:srgbClr val="000000"/>
              </a:solidFill>
              <a:latin typeface="Comic Sans MS"/>
              <a:cs typeface="Comic Sans MS"/>
            </a:endParaRPr>
          </a:p>
        </p:txBody>
      </p:sp>
      <p:sp>
        <p:nvSpPr>
          <p:cNvPr id="17" name="Title 1"/>
          <p:cNvSpPr txBox="1">
            <a:spLocks/>
          </p:cNvSpPr>
          <p:nvPr/>
        </p:nvSpPr>
        <p:spPr>
          <a:xfrm>
            <a:off x="341009" y="3848383"/>
            <a:ext cx="8313528" cy="1495946"/>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200" b="1" dirty="0" err="1" smtClean="0">
                <a:solidFill>
                  <a:srgbClr val="000000"/>
                </a:solidFill>
                <a:latin typeface="Comic Sans MS"/>
                <a:cs typeface="Comic Sans MS"/>
              </a:rPr>
              <a:t>oo</a:t>
            </a:r>
            <a:r>
              <a:rPr lang="en-US" sz="7200" b="1" dirty="0">
                <a:solidFill>
                  <a:srgbClr val="000000"/>
                </a:solidFill>
                <a:latin typeface="Comic Sans MS"/>
                <a:cs typeface="Comic Sans MS"/>
              </a:rPr>
              <a:t> </a:t>
            </a:r>
            <a:r>
              <a:rPr lang="en-US" sz="7200" b="1" dirty="0" err="1" smtClean="0">
                <a:solidFill>
                  <a:srgbClr val="000000"/>
                </a:solidFill>
                <a:latin typeface="Comic Sans MS"/>
                <a:cs typeface="Comic Sans MS"/>
              </a:rPr>
              <a:t>ow</a:t>
            </a:r>
            <a:r>
              <a:rPr lang="en-US" sz="7200" b="1" dirty="0" smtClean="0">
                <a:solidFill>
                  <a:srgbClr val="000000"/>
                </a:solidFill>
                <a:latin typeface="Comic Sans MS"/>
                <a:cs typeface="Comic Sans MS"/>
              </a:rPr>
              <a:t> </a:t>
            </a:r>
            <a:r>
              <a:rPr lang="en-US" sz="7200" b="1" dirty="0" err="1" smtClean="0">
                <a:solidFill>
                  <a:srgbClr val="000000"/>
                </a:solidFill>
                <a:latin typeface="Comic Sans MS"/>
                <a:cs typeface="Comic Sans MS"/>
              </a:rPr>
              <a:t>oi</a:t>
            </a:r>
            <a:r>
              <a:rPr lang="en-US" sz="7200" b="1" dirty="0" smtClean="0">
                <a:solidFill>
                  <a:srgbClr val="000000"/>
                </a:solidFill>
                <a:latin typeface="Comic Sans MS"/>
                <a:cs typeface="Comic Sans MS"/>
              </a:rPr>
              <a:t> air ear</a:t>
            </a:r>
            <a:endParaRPr lang="en-US" sz="7200" b="1" dirty="0">
              <a:solidFill>
                <a:srgbClr val="000000"/>
              </a:solidFill>
              <a:latin typeface="Comic Sans MS"/>
              <a:cs typeface="Comic Sans MS"/>
            </a:endParaRPr>
          </a:p>
        </p:txBody>
      </p:sp>
    </p:spTree>
    <p:extLst>
      <p:ext uri="{BB962C8B-B14F-4D97-AF65-F5344CB8AC3E}">
        <p14:creationId xmlns:p14="http://schemas.microsoft.com/office/powerpoint/2010/main" val="3817886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lloped Frame Lime Green 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59604" y="-1141408"/>
            <a:ext cx="6839804" cy="9159011"/>
          </a:xfrm>
          <a:prstGeom prst="rect">
            <a:avLst/>
          </a:prstGeom>
        </p:spPr>
      </p:pic>
      <p:sp>
        <p:nvSpPr>
          <p:cNvPr id="9" name="Title 1"/>
          <p:cNvSpPr>
            <a:spLocks noGrp="1"/>
          </p:cNvSpPr>
          <p:nvPr>
            <p:ph type="title"/>
          </p:nvPr>
        </p:nvSpPr>
        <p:spPr>
          <a:xfrm>
            <a:off x="935019" y="880941"/>
            <a:ext cx="7416164" cy="988906"/>
          </a:xfrm>
        </p:spPr>
        <p:txBody>
          <a:bodyPr>
            <a:noAutofit/>
          </a:bodyPr>
          <a:lstStyle/>
          <a:p>
            <a:pPr algn="l"/>
            <a:r>
              <a:rPr lang="en-US" sz="2000" dirty="0" smtClean="0">
                <a:latin typeface="Comic Sans MS"/>
                <a:cs typeface="Comic Sans MS"/>
              </a:rPr>
              <a:t>Can you remember which letters are the consonants? This week we are going to be reading words where two consonants are next to each other. We will have to blend these sounds to read the word.</a:t>
            </a:r>
            <a:endParaRPr lang="en-US" sz="2000" dirty="0">
              <a:latin typeface="Comic Sans MS"/>
              <a:cs typeface="Comic Sans MS"/>
            </a:endParaRPr>
          </a:p>
        </p:txBody>
      </p:sp>
      <p:sp>
        <p:nvSpPr>
          <p:cNvPr id="4" name="Title 1"/>
          <p:cNvSpPr txBox="1">
            <a:spLocks/>
          </p:cNvSpPr>
          <p:nvPr/>
        </p:nvSpPr>
        <p:spPr>
          <a:xfrm>
            <a:off x="1296364" y="2543453"/>
            <a:ext cx="6693475" cy="20100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6600" b="1" dirty="0" smtClean="0">
                <a:solidFill>
                  <a:srgbClr val="FF0000"/>
                </a:solidFill>
                <a:latin typeface="Comic Sans MS"/>
                <a:cs typeface="Comic Sans MS"/>
              </a:rPr>
              <a:t>CVCC</a:t>
            </a:r>
            <a:endParaRPr lang="en-US" sz="16600" b="1" dirty="0">
              <a:solidFill>
                <a:srgbClr val="FF0000"/>
              </a:solidFill>
              <a:latin typeface="Comic Sans MS"/>
              <a:cs typeface="Comic Sans MS"/>
            </a:endParaRPr>
          </a:p>
        </p:txBody>
      </p:sp>
      <p:sp>
        <p:nvSpPr>
          <p:cNvPr id="3" name="TextBox 2"/>
          <p:cNvSpPr txBox="1"/>
          <p:nvPr/>
        </p:nvSpPr>
        <p:spPr>
          <a:xfrm>
            <a:off x="1455103" y="4736270"/>
            <a:ext cx="1388962" cy="369332"/>
          </a:xfrm>
          <a:prstGeom prst="rect">
            <a:avLst/>
          </a:prstGeom>
          <a:noFill/>
        </p:spPr>
        <p:txBody>
          <a:bodyPr wrap="square" rtlCol="0">
            <a:spAutoFit/>
          </a:bodyPr>
          <a:lstStyle/>
          <a:p>
            <a:endParaRPr lang="en-US" dirty="0"/>
          </a:p>
        </p:txBody>
      </p:sp>
      <p:sp>
        <p:nvSpPr>
          <p:cNvPr id="5" name="Oval Callout 4"/>
          <p:cNvSpPr/>
          <p:nvPr/>
        </p:nvSpPr>
        <p:spPr>
          <a:xfrm>
            <a:off x="1547701" y="5463909"/>
            <a:ext cx="1825492" cy="582112"/>
          </a:xfrm>
          <a:prstGeom prst="wedgeEllipseCallout">
            <a:avLst>
              <a:gd name="adj1" fmla="val 2355"/>
              <a:gd name="adj2" fmla="val -219318"/>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Comic Sans MS"/>
                <a:cs typeface="Comic Sans MS"/>
              </a:rPr>
              <a:t>consonant</a:t>
            </a:r>
            <a:endParaRPr lang="en-US" dirty="0">
              <a:solidFill>
                <a:schemeClr val="tx1"/>
              </a:solidFill>
              <a:latin typeface="Comic Sans MS"/>
              <a:cs typeface="Comic Sans MS"/>
            </a:endParaRPr>
          </a:p>
        </p:txBody>
      </p:sp>
      <p:sp>
        <p:nvSpPr>
          <p:cNvPr id="7" name="Oval Callout 6"/>
          <p:cNvSpPr/>
          <p:nvPr/>
        </p:nvSpPr>
        <p:spPr>
          <a:xfrm>
            <a:off x="4451569" y="5484011"/>
            <a:ext cx="1825492" cy="582112"/>
          </a:xfrm>
          <a:prstGeom prst="wedgeEllipseCallout">
            <a:avLst>
              <a:gd name="adj1" fmla="val 2355"/>
              <a:gd name="adj2" fmla="val -219318"/>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Comic Sans MS"/>
                <a:cs typeface="Comic Sans MS"/>
              </a:rPr>
              <a:t>consonant</a:t>
            </a:r>
            <a:endParaRPr lang="en-US" dirty="0">
              <a:solidFill>
                <a:schemeClr val="tx1"/>
              </a:solidFill>
              <a:latin typeface="Comic Sans MS"/>
              <a:cs typeface="Comic Sans MS"/>
            </a:endParaRPr>
          </a:p>
        </p:txBody>
      </p:sp>
      <p:sp>
        <p:nvSpPr>
          <p:cNvPr id="8" name="Oval Callout 7"/>
          <p:cNvSpPr/>
          <p:nvPr/>
        </p:nvSpPr>
        <p:spPr>
          <a:xfrm>
            <a:off x="6230488" y="5484011"/>
            <a:ext cx="1825492" cy="582112"/>
          </a:xfrm>
          <a:prstGeom prst="wedgeEllipseCallout">
            <a:avLst>
              <a:gd name="adj1" fmla="val -13587"/>
              <a:gd name="adj2" fmla="val -219318"/>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Comic Sans MS"/>
                <a:cs typeface="Comic Sans MS"/>
              </a:rPr>
              <a:t>consonant</a:t>
            </a:r>
            <a:endParaRPr lang="en-US" dirty="0">
              <a:solidFill>
                <a:schemeClr val="tx1"/>
              </a:solidFill>
              <a:latin typeface="Comic Sans MS"/>
              <a:cs typeface="Comic Sans MS"/>
            </a:endParaRPr>
          </a:p>
        </p:txBody>
      </p:sp>
      <p:sp>
        <p:nvSpPr>
          <p:cNvPr id="10" name="Oval Callout 9"/>
          <p:cNvSpPr/>
          <p:nvPr/>
        </p:nvSpPr>
        <p:spPr>
          <a:xfrm>
            <a:off x="3373193" y="4901899"/>
            <a:ext cx="1230224" cy="582112"/>
          </a:xfrm>
          <a:prstGeom prst="wedgeEllipseCallout">
            <a:avLst>
              <a:gd name="adj1" fmla="val -1946"/>
              <a:gd name="adj2" fmla="val -121591"/>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Comic Sans MS"/>
                <a:cs typeface="Comic Sans MS"/>
              </a:rPr>
              <a:t>vowel</a:t>
            </a:r>
            <a:endParaRPr lang="en-US" dirty="0">
              <a:solidFill>
                <a:schemeClr val="tx1"/>
              </a:solidFill>
              <a:latin typeface="Comic Sans MS"/>
              <a:cs typeface="Comic Sans MS"/>
            </a:endParaRPr>
          </a:p>
        </p:txBody>
      </p:sp>
    </p:spTree>
    <p:extLst>
      <p:ext uri="{BB962C8B-B14F-4D97-AF65-F5344CB8AC3E}">
        <p14:creationId xmlns:p14="http://schemas.microsoft.com/office/powerpoint/2010/main" val="17584361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lloped Frame Lime Green 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59604" y="-1141408"/>
            <a:ext cx="6839804" cy="9159011"/>
          </a:xfrm>
          <a:prstGeom prst="rect">
            <a:avLst/>
          </a:prstGeom>
        </p:spPr>
      </p:pic>
      <p:sp>
        <p:nvSpPr>
          <p:cNvPr id="9" name="Title 1"/>
          <p:cNvSpPr>
            <a:spLocks noGrp="1"/>
          </p:cNvSpPr>
          <p:nvPr>
            <p:ph type="title"/>
          </p:nvPr>
        </p:nvSpPr>
        <p:spPr>
          <a:xfrm>
            <a:off x="1362505" y="1554546"/>
            <a:ext cx="4497591" cy="2010099"/>
          </a:xfrm>
        </p:spPr>
        <p:txBody>
          <a:bodyPr>
            <a:noAutofit/>
          </a:bodyPr>
          <a:lstStyle/>
          <a:p>
            <a:pPr algn="l"/>
            <a:r>
              <a:rPr lang="en-US" sz="16600" b="1" dirty="0" smtClean="0">
                <a:latin typeface="Comic Sans MS"/>
                <a:cs typeface="Comic Sans MS"/>
              </a:rPr>
              <a:t>ten</a:t>
            </a:r>
            <a:endParaRPr lang="en-US" sz="16600" b="1" dirty="0">
              <a:latin typeface="Comic Sans MS"/>
              <a:cs typeface="Comic Sans MS"/>
            </a:endParaRPr>
          </a:p>
        </p:txBody>
      </p:sp>
      <p:sp>
        <p:nvSpPr>
          <p:cNvPr id="4" name="Title 1"/>
          <p:cNvSpPr txBox="1">
            <a:spLocks/>
          </p:cNvSpPr>
          <p:nvPr/>
        </p:nvSpPr>
        <p:spPr>
          <a:xfrm>
            <a:off x="310962" y="519292"/>
            <a:ext cx="8229600" cy="49114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smtClean="0">
                <a:latin typeface="Comic Sans MS"/>
                <a:cs typeface="Comic Sans MS"/>
              </a:rPr>
              <a:t>Read this CVC word first:</a:t>
            </a:r>
            <a:endParaRPr lang="en-US" sz="2000" dirty="0">
              <a:latin typeface="Comic Sans MS"/>
              <a:cs typeface="Comic Sans MS"/>
            </a:endParaRPr>
          </a:p>
        </p:txBody>
      </p:sp>
      <p:pic>
        <p:nvPicPr>
          <p:cNvPr id="3" name="Picture 2"/>
          <p:cNvPicPr>
            <a:picLocks noChangeAspect="1"/>
          </p:cNvPicPr>
          <p:nvPr/>
        </p:nvPicPr>
        <p:blipFill>
          <a:blip r:embed="rId3"/>
          <a:stretch>
            <a:fillRect/>
          </a:stretch>
        </p:blipFill>
        <p:spPr>
          <a:xfrm>
            <a:off x="3502857" y="3818856"/>
            <a:ext cx="3018650" cy="2470262"/>
          </a:xfrm>
          <a:prstGeom prst="rect">
            <a:avLst/>
          </a:prstGeom>
        </p:spPr>
      </p:pic>
    </p:spTree>
    <p:extLst>
      <p:ext uri="{BB962C8B-B14F-4D97-AF65-F5344CB8AC3E}">
        <p14:creationId xmlns:p14="http://schemas.microsoft.com/office/powerpoint/2010/main" val="17584361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lloped Frame Lime Green 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59604" y="-1141408"/>
            <a:ext cx="6839804" cy="9159011"/>
          </a:xfrm>
          <a:prstGeom prst="rect">
            <a:avLst/>
          </a:prstGeom>
        </p:spPr>
      </p:pic>
      <p:sp>
        <p:nvSpPr>
          <p:cNvPr id="9" name="Title 1"/>
          <p:cNvSpPr>
            <a:spLocks noGrp="1"/>
          </p:cNvSpPr>
          <p:nvPr>
            <p:ph type="title"/>
          </p:nvPr>
        </p:nvSpPr>
        <p:spPr>
          <a:xfrm>
            <a:off x="1362505" y="1554546"/>
            <a:ext cx="5145774" cy="2010099"/>
          </a:xfrm>
        </p:spPr>
        <p:txBody>
          <a:bodyPr>
            <a:noAutofit/>
          </a:bodyPr>
          <a:lstStyle/>
          <a:p>
            <a:pPr algn="l"/>
            <a:r>
              <a:rPr lang="en-US" sz="16600" b="1" dirty="0" smtClean="0">
                <a:latin typeface="Comic Sans MS"/>
                <a:cs typeface="Comic Sans MS"/>
              </a:rPr>
              <a:t>ten</a:t>
            </a:r>
            <a:r>
              <a:rPr lang="en-US" sz="16600" b="1" dirty="0" smtClean="0">
                <a:solidFill>
                  <a:srgbClr val="FF0000"/>
                </a:solidFill>
                <a:latin typeface="Comic Sans MS"/>
                <a:cs typeface="Comic Sans MS"/>
              </a:rPr>
              <a:t>t</a:t>
            </a:r>
            <a:endParaRPr lang="en-US" sz="16600" b="1" dirty="0">
              <a:solidFill>
                <a:srgbClr val="FF0000"/>
              </a:solidFill>
              <a:latin typeface="Comic Sans MS"/>
              <a:cs typeface="Comic Sans MS"/>
            </a:endParaRPr>
          </a:p>
        </p:txBody>
      </p:sp>
      <p:sp>
        <p:nvSpPr>
          <p:cNvPr id="4" name="Title 1"/>
          <p:cNvSpPr txBox="1">
            <a:spLocks/>
          </p:cNvSpPr>
          <p:nvPr/>
        </p:nvSpPr>
        <p:spPr>
          <a:xfrm>
            <a:off x="310962" y="519292"/>
            <a:ext cx="8229600" cy="49114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smtClean="0">
                <a:latin typeface="Comic Sans MS"/>
                <a:cs typeface="Comic Sans MS"/>
              </a:rPr>
              <a:t>Now read the CVCC word:</a:t>
            </a:r>
            <a:endParaRPr lang="en-US" sz="2000" dirty="0">
              <a:latin typeface="Comic Sans MS"/>
              <a:cs typeface="Comic Sans MS"/>
            </a:endParaRPr>
          </a:p>
        </p:txBody>
      </p:sp>
      <p:pic>
        <p:nvPicPr>
          <p:cNvPr id="5" name="Picture 4"/>
          <p:cNvPicPr>
            <a:picLocks noChangeAspect="1"/>
          </p:cNvPicPr>
          <p:nvPr/>
        </p:nvPicPr>
        <p:blipFill>
          <a:blip r:embed="rId3"/>
          <a:stretch>
            <a:fillRect/>
          </a:stretch>
        </p:blipFill>
        <p:spPr>
          <a:xfrm>
            <a:off x="2579501" y="3532708"/>
            <a:ext cx="4404994" cy="2953181"/>
          </a:xfrm>
          <a:prstGeom prst="rect">
            <a:avLst/>
          </a:prstGeom>
        </p:spPr>
      </p:pic>
    </p:spTree>
    <p:extLst>
      <p:ext uri="{BB962C8B-B14F-4D97-AF65-F5344CB8AC3E}">
        <p14:creationId xmlns:p14="http://schemas.microsoft.com/office/powerpoint/2010/main" val="3922791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lloped Frame Lime Green 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59604" y="-1141408"/>
            <a:ext cx="6839804" cy="9159011"/>
          </a:xfrm>
          <a:prstGeom prst="rect">
            <a:avLst/>
          </a:prstGeom>
        </p:spPr>
      </p:pic>
      <p:sp>
        <p:nvSpPr>
          <p:cNvPr id="9" name="Title 1"/>
          <p:cNvSpPr>
            <a:spLocks noGrp="1"/>
          </p:cNvSpPr>
          <p:nvPr>
            <p:ph type="title"/>
          </p:nvPr>
        </p:nvSpPr>
        <p:spPr>
          <a:xfrm>
            <a:off x="1362505" y="1554546"/>
            <a:ext cx="4497591" cy="2010099"/>
          </a:xfrm>
        </p:spPr>
        <p:txBody>
          <a:bodyPr>
            <a:noAutofit/>
          </a:bodyPr>
          <a:lstStyle/>
          <a:p>
            <a:pPr algn="l"/>
            <a:r>
              <a:rPr lang="en-US" sz="16600" b="1" dirty="0" smtClean="0">
                <a:latin typeface="Comic Sans MS"/>
                <a:cs typeface="Comic Sans MS"/>
              </a:rPr>
              <a:t>ben</a:t>
            </a:r>
            <a:endParaRPr lang="en-US" sz="16600" b="1" dirty="0">
              <a:latin typeface="Comic Sans MS"/>
              <a:cs typeface="Comic Sans MS"/>
            </a:endParaRPr>
          </a:p>
        </p:txBody>
      </p:sp>
      <p:sp>
        <p:nvSpPr>
          <p:cNvPr id="4" name="Title 1"/>
          <p:cNvSpPr txBox="1">
            <a:spLocks/>
          </p:cNvSpPr>
          <p:nvPr/>
        </p:nvSpPr>
        <p:spPr>
          <a:xfrm>
            <a:off x="310962" y="519292"/>
            <a:ext cx="8229600" cy="49114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smtClean="0">
                <a:latin typeface="Comic Sans MS"/>
                <a:cs typeface="Comic Sans MS"/>
              </a:rPr>
              <a:t>Read this CVC word first:</a:t>
            </a:r>
            <a:endParaRPr lang="en-US" sz="2000" dirty="0">
              <a:latin typeface="Comic Sans MS"/>
              <a:cs typeface="Comic Sans MS"/>
            </a:endParaRPr>
          </a:p>
        </p:txBody>
      </p:sp>
      <p:pic>
        <p:nvPicPr>
          <p:cNvPr id="5" name="Picture 4"/>
          <p:cNvPicPr>
            <a:picLocks noChangeAspect="1"/>
          </p:cNvPicPr>
          <p:nvPr/>
        </p:nvPicPr>
        <p:blipFill>
          <a:blip r:embed="rId3"/>
          <a:stretch>
            <a:fillRect/>
          </a:stretch>
        </p:blipFill>
        <p:spPr>
          <a:xfrm>
            <a:off x="3701465" y="3564645"/>
            <a:ext cx="1412228" cy="2937042"/>
          </a:xfrm>
          <a:prstGeom prst="rect">
            <a:avLst/>
          </a:prstGeom>
        </p:spPr>
      </p:pic>
    </p:spTree>
    <p:extLst>
      <p:ext uri="{BB962C8B-B14F-4D97-AF65-F5344CB8AC3E}">
        <p14:creationId xmlns:p14="http://schemas.microsoft.com/office/powerpoint/2010/main" val="7187937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lloped Frame Lime Green 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59604" y="-1141408"/>
            <a:ext cx="6839804" cy="9159011"/>
          </a:xfrm>
          <a:prstGeom prst="rect">
            <a:avLst/>
          </a:prstGeom>
        </p:spPr>
      </p:pic>
      <p:sp>
        <p:nvSpPr>
          <p:cNvPr id="9" name="Title 1"/>
          <p:cNvSpPr>
            <a:spLocks noGrp="1"/>
          </p:cNvSpPr>
          <p:nvPr>
            <p:ph type="title"/>
          </p:nvPr>
        </p:nvSpPr>
        <p:spPr>
          <a:xfrm>
            <a:off x="1362505" y="1554546"/>
            <a:ext cx="5542620" cy="2010099"/>
          </a:xfrm>
        </p:spPr>
        <p:txBody>
          <a:bodyPr>
            <a:noAutofit/>
          </a:bodyPr>
          <a:lstStyle/>
          <a:p>
            <a:pPr algn="l"/>
            <a:r>
              <a:rPr lang="en-US" sz="16600" b="1" dirty="0" smtClean="0">
                <a:latin typeface="Comic Sans MS"/>
                <a:cs typeface="Comic Sans MS"/>
              </a:rPr>
              <a:t>ben</a:t>
            </a:r>
            <a:r>
              <a:rPr lang="en-US" sz="16600" b="1" dirty="0" smtClean="0">
                <a:solidFill>
                  <a:srgbClr val="FF0000"/>
                </a:solidFill>
                <a:latin typeface="Comic Sans MS"/>
                <a:cs typeface="Comic Sans MS"/>
              </a:rPr>
              <a:t>d</a:t>
            </a:r>
            <a:endParaRPr lang="en-US" sz="16600" b="1" dirty="0">
              <a:solidFill>
                <a:srgbClr val="FF0000"/>
              </a:solidFill>
              <a:latin typeface="Comic Sans MS"/>
              <a:cs typeface="Comic Sans MS"/>
            </a:endParaRPr>
          </a:p>
        </p:txBody>
      </p:sp>
      <p:pic>
        <p:nvPicPr>
          <p:cNvPr id="3" name="Picture 2"/>
          <p:cNvPicPr>
            <a:picLocks noChangeAspect="1"/>
          </p:cNvPicPr>
          <p:nvPr/>
        </p:nvPicPr>
        <p:blipFill>
          <a:blip r:embed="rId3"/>
          <a:stretch>
            <a:fillRect/>
          </a:stretch>
        </p:blipFill>
        <p:spPr>
          <a:xfrm>
            <a:off x="2788556" y="3564645"/>
            <a:ext cx="3031855" cy="2691467"/>
          </a:xfrm>
          <a:prstGeom prst="rect">
            <a:avLst/>
          </a:prstGeom>
        </p:spPr>
      </p:pic>
      <p:sp>
        <p:nvSpPr>
          <p:cNvPr id="6" name="Title 1"/>
          <p:cNvSpPr txBox="1">
            <a:spLocks/>
          </p:cNvSpPr>
          <p:nvPr/>
        </p:nvSpPr>
        <p:spPr>
          <a:xfrm>
            <a:off x="310962" y="519292"/>
            <a:ext cx="8229600" cy="49114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smtClean="0">
                <a:latin typeface="Comic Sans MS"/>
                <a:cs typeface="Comic Sans MS"/>
              </a:rPr>
              <a:t>Now read the CVCC word:</a:t>
            </a:r>
            <a:endParaRPr lang="en-US" sz="2000" dirty="0">
              <a:latin typeface="Comic Sans MS"/>
              <a:cs typeface="Comic Sans MS"/>
            </a:endParaRPr>
          </a:p>
        </p:txBody>
      </p:sp>
    </p:spTree>
    <p:extLst>
      <p:ext uri="{BB962C8B-B14F-4D97-AF65-F5344CB8AC3E}">
        <p14:creationId xmlns:p14="http://schemas.microsoft.com/office/powerpoint/2010/main" val="17052997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alloped Frame Lime Green 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59604" y="-1141408"/>
            <a:ext cx="6839804" cy="9159011"/>
          </a:xfrm>
          <a:prstGeom prst="rect">
            <a:avLst/>
          </a:prstGeom>
        </p:spPr>
      </p:pic>
      <p:sp>
        <p:nvSpPr>
          <p:cNvPr id="4" name="Rectangle 3"/>
          <p:cNvSpPr/>
          <p:nvPr/>
        </p:nvSpPr>
        <p:spPr>
          <a:xfrm>
            <a:off x="614947" y="977023"/>
            <a:ext cx="7472948" cy="4185762"/>
          </a:xfrm>
          <a:prstGeom prst="rect">
            <a:avLst/>
          </a:prstGeom>
        </p:spPr>
        <p:txBody>
          <a:bodyPr wrap="square">
            <a:spAutoFit/>
          </a:bodyPr>
          <a:lstStyle/>
          <a:p>
            <a:r>
              <a:rPr lang="en-US" sz="2800" b="1" u="sng" dirty="0">
                <a:latin typeface="Comic Sans MS"/>
                <a:cs typeface="Comic Sans MS"/>
              </a:rPr>
              <a:t>Week 1</a:t>
            </a:r>
            <a:r>
              <a:rPr lang="en-US" sz="2800" b="1" u="sng" dirty="0" smtClean="0">
                <a:latin typeface="Comic Sans MS"/>
                <a:cs typeface="Comic Sans MS"/>
              </a:rPr>
              <a:t> Objectives:</a:t>
            </a:r>
            <a:r>
              <a:rPr lang="en-US" sz="2800" dirty="0">
                <a:latin typeface="Comic Sans MS"/>
                <a:cs typeface="Comic Sans MS"/>
              </a:rPr>
              <a:t/>
            </a:r>
            <a:br>
              <a:rPr lang="en-US" sz="2800" dirty="0">
                <a:latin typeface="Comic Sans MS"/>
                <a:cs typeface="Comic Sans MS"/>
              </a:rPr>
            </a:br>
            <a:endParaRPr lang="en-US" sz="2000" dirty="0">
              <a:latin typeface="Comic Sans MS"/>
              <a:cs typeface="Comic Sans MS"/>
            </a:endParaRPr>
          </a:p>
          <a:p>
            <a:pPr marL="342900" indent="-342900">
              <a:buFont typeface="Arial"/>
              <a:buChar char="•"/>
            </a:pPr>
            <a:r>
              <a:rPr lang="en-US" sz="2000" dirty="0" err="1">
                <a:latin typeface="Comic Sans MS"/>
                <a:cs typeface="Comic Sans MS"/>
              </a:rPr>
              <a:t>Practise</a:t>
            </a:r>
            <a:r>
              <a:rPr lang="en-US" sz="2000" dirty="0">
                <a:latin typeface="Comic Sans MS"/>
                <a:cs typeface="Comic Sans MS"/>
              </a:rPr>
              <a:t> recognition and recall of Phase Two and Three graphemes and reading and spelling CVC words </a:t>
            </a:r>
          </a:p>
          <a:p>
            <a:pPr marL="342900" indent="-342900">
              <a:buFont typeface="Arial"/>
              <a:buChar char="•"/>
            </a:pPr>
            <a:r>
              <a:rPr lang="en-US" sz="2000" dirty="0" smtClean="0">
                <a:latin typeface="Comic Sans MS"/>
                <a:cs typeface="Comic Sans MS"/>
              </a:rPr>
              <a:t>Teach </a:t>
            </a:r>
            <a:r>
              <a:rPr lang="en-US" sz="2000" dirty="0">
                <a:latin typeface="Comic Sans MS"/>
                <a:cs typeface="Comic Sans MS"/>
              </a:rPr>
              <a:t>and </a:t>
            </a:r>
            <a:r>
              <a:rPr lang="en-US" sz="2000" dirty="0" err="1">
                <a:latin typeface="Comic Sans MS"/>
                <a:cs typeface="Comic Sans MS"/>
              </a:rPr>
              <a:t>practise</a:t>
            </a:r>
            <a:r>
              <a:rPr lang="en-US" sz="2000" dirty="0">
                <a:latin typeface="Comic Sans MS"/>
                <a:cs typeface="Comic Sans MS"/>
              </a:rPr>
              <a:t> reading CVCC </a:t>
            </a:r>
            <a:r>
              <a:rPr lang="en-US" sz="2000" dirty="0" smtClean="0">
                <a:latin typeface="Comic Sans MS"/>
                <a:cs typeface="Comic Sans MS"/>
              </a:rPr>
              <a:t>words</a:t>
            </a:r>
          </a:p>
          <a:p>
            <a:pPr marL="342900" indent="-342900">
              <a:buFont typeface="Arial"/>
              <a:buChar char="•"/>
            </a:pPr>
            <a:r>
              <a:rPr lang="en-US" sz="2000" dirty="0" smtClean="0">
                <a:latin typeface="Comic Sans MS"/>
                <a:cs typeface="Comic Sans MS"/>
              </a:rPr>
              <a:t>Teach </a:t>
            </a:r>
            <a:r>
              <a:rPr lang="en-US" sz="2000" dirty="0">
                <a:latin typeface="Comic Sans MS"/>
                <a:cs typeface="Comic Sans MS"/>
              </a:rPr>
              <a:t>and </a:t>
            </a:r>
            <a:r>
              <a:rPr lang="en-US" sz="2000" dirty="0" err="1">
                <a:latin typeface="Comic Sans MS"/>
                <a:cs typeface="Comic Sans MS"/>
              </a:rPr>
              <a:t>practise</a:t>
            </a:r>
            <a:r>
              <a:rPr lang="en-US" sz="2000" dirty="0">
                <a:latin typeface="Comic Sans MS"/>
                <a:cs typeface="Comic Sans MS"/>
              </a:rPr>
              <a:t> spelling CVCC </a:t>
            </a:r>
            <a:r>
              <a:rPr lang="en-US" sz="2000" dirty="0" smtClean="0">
                <a:latin typeface="Comic Sans MS"/>
                <a:cs typeface="Comic Sans MS"/>
              </a:rPr>
              <a:t>words</a:t>
            </a:r>
          </a:p>
          <a:p>
            <a:pPr marL="342900" indent="-342900">
              <a:buFont typeface="Arial"/>
              <a:buChar char="•"/>
            </a:pPr>
            <a:r>
              <a:rPr lang="en-US" sz="2000" dirty="0" smtClean="0">
                <a:latin typeface="Comic Sans MS"/>
                <a:cs typeface="Comic Sans MS"/>
              </a:rPr>
              <a:t>Teach </a:t>
            </a:r>
            <a:r>
              <a:rPr lang="en-US" sz="2000" dirty="0">
                <a:latin typeface="Comic Sans MS"/>
                <a:cs typeface="Comic Sans MS"/>
              </a:rPr>
              <a:t>reading the tricky words </a:t>
            </a:r>
            <a:r>
              <a:rPr lang="en-US" sz="2000" b="1" dirty="0">
                <a:latin typeface="Comic Sans MS"/>
                <a:cs typeface="Comic Sans MS"/>
              </a:rPr>
              <a:t>said</a:t>
            </a:r>
            <a:r>
              <a:rPr lang="en-US" sz="2000" dirty="0">
                <a:latin typeface="Comic Sans MS"/>
                <a:cs typeface="Comic Sans MS"/>
              </a:rPr>
              <a:t>, </a:t>
            </a:r>
            <a:r>
              <a:rPr lang="en-US" sz="2000" b="1" dirty="0" smtClean="0">
                <a:latin typeface="Comic Sans MS"/>
                <a:cs typeface="Comic Sans MS"/>
              </a:rPr>
              <a:t>so</a:t>
            </a:r>
          </a:p>
          <a:p>
            <a:pPr marL="342900" indent="-342900">
              <a:buFont typeface="Arial"/>
              <a:buChar char="•"/>
            </a:pPr>
            <a:r>
              <a:rPr lang="en-US" sz="2000" dirty="0" smtClean="0">
                <a:latin typeface="Comic Sans MS"/>
                <a:cs typeface="Comic Sans MS"/>
              </a:rPr>
              <a:t>Teach </a:t>
            </a:r>
            <a:r>
              <a:rPr lang="en-US" sz="2000" dirty="0">
                <a:latin typeface="Comic Sans MS"/>
                <a:cs typeface="Comic Sans MS"/>
              </a:rPr>
              <a:t>spelling the tricky words </a:t>
            </a:r>
            <a:r>
              <a:rPr lang="en-US" sz="2000" b="1" dirty="0">
                <a:latin typeface="Comic Sans MS"/>
                <a:cs typeface="Comic Sans MS"/>
              </a:rPr>
              <a:t>he</a:t>
            </a:r>
            <a:r>
              <a:rPr lang="en-US" sz="2000" dirty="0">
                <a:latin typeface="Comic Sans MS"/>
                <a:cs typeface="Comic Sans MS"/>
              </a:rPr>
              <a:t>, </a:t>
            </a:r>
            <a:r>
              <a:rPr lang="en-US" sz="2000" b="1" dirty="0">
                <a:latin typeface="Comic Sans MS"/>
                <a:cs typeface="Comic Sans MS"/>
              </a:rPr>
              <a:t>she</a:t>
            </a:r>
            <a:r>
              <a:rPr lang="en-US" sz="2000" dirty="0">
                <a:latin typeface="Comic Sans MS"/>
                <a:cs typeface="Comic Sans MS"/>
              </a:rPr>
              <a:t>, </a:t>
            </a:r>
            <a:r>
              <a:rPr lang="en-US" sz="2000" b="1" dirty="0">
                <a:latin typeface="Comic Sans MS"/>
                <a:cs typeface="Comic Sans MS"/>
              </a:rPr>
              <a:t>we</a:t>
            </a:r>
            <a:r>
              <a:rPr lang="en-US" sz="2000" dirty="0">
                <a:latin typeface="Comic Sans MS"/>
                <a:cs typeface="Comic Sans MS"/>
              </a:rPr>
              <a:t>, </a:t>
            </a:r>
            <a:r>
              <a:rPr lang="en-US" sz="2000" b="1" dirty="0">
                <a:latin typeface="Comic Sans MS"/>
                <a:cs typeface="Comic Sans MS"/>
              </a:rPr>
              <a:t>me</a:t>
            </a:r>
            <a:r>
              <a:rPr lang="en-US" sz="2000" dirty="0">
                <a:latin typeface="Comic Sans MS"/>
                <a:cs typeface="Comic Sans MS"/>
              </a:rPr>
              <a:t>, </a:t>
            </a:r>
            <a:r>
              <a:rPr lang="en-US" sz="2000" b="1" dirty="0" smtClean="0">
                <a:latin typeface="Comic Sans MS"/>
                <a:cs typeface="Comic Sans MS"/>
              </a:rPr>
              <a:t>be</a:t>
            </a:r>
          </a:p>
          <a:p>
            <a:pPr marL="342900" indent="-342900">
              <a:buFont typeface="Arial"/>
              <a:buChar char="•"/>
            </a:pPr>
            <a:r>
              <a:rPr lang="en-US" sz="2000" dirty="0" err="1" smtClean="0">
                <a:latin typeface="Comic Sans MS"/>
                <a:cs typeface="Comic Sans MS"/>
              </a:rPr>
              <a:t>Practise</a:t>
            </a:r>
            <a:r>
              <a:rPr lang="en-US" sz="2000" dirty="0" smtClean="0">
                <a:latin typeface="Comic Sans MS"/>
                <a:cs typeface="Comic Sans MS"/>
              </a:rPr>
              <a:t> </a:t>
            </a:r>
            <a:r>
              <a:rPr lang="en-US" sz="2000" dirty="0">
                <a:latin typeface="Comic Sans MS"/>
                <a:cs typeface="Comic Sans MS"/>
              </a:rPr>
              <a:t>reading and spelling high-frequency </a:t>
            </a:r>
            <a:r>
              <a:rPr lang="en-US" sz="2000" dirty="0" smtClean="0">
                <a:latin typeface="Comic Sans MS"/>
                <a:cs typeface="Comic Sans MS"/>
              </a:rPr>
              <a:t>words</a:t>
            </a:r>
          </a:p>
          <a:p>
            <a:pPr marL="342900" indent="-342900">
              <a:buFont typeface="Arial"/>
              <a:buChar char="•"/>
            </a:pPr>
            <a:r>
              <a:rPr lang="en-US" sz="2000" dirty="0" err="1" smtClean="0">
                <a:latin typeface="Comic Sans MS"/>
                <a:cs typeface="Comic Sans MS"/>
              </a:rPr>
              <a:t>Practise</a:t>
            </a:r>
            <a:r>
              <a:rPr lang="en-US" sz="2000" dirty="0" smtClean="0">
                <a:latin typeface="Comic Sans MS"/>
                <a:cs typeface="Comic Sans MS"/>
              </a:rPr>
              <a:t> </a:t>
            </a:r>
            <a:r>
              <a:rPr lang="en-US" sz="2000" dirty="0">
                <a:latin typeface="Comic Sans MS"/>
                <a:cs typeface="Comic Sans MS"/>
              </a:rPr>
              <a:t>reading sentences </a:t>
            </a:r>
            <a:endParaRPr lang="en-US" sz="2000" dirty="0" smtClean="0">
              <a:latin typeface="Comic Sans MS"/>
              <a:cs typeface="Comic Sans MS"/>
            </a:endParaRPr>
          </a:p>
          <a:p>
            <a:pPr marL="342900" indent="-342900">
              <a:buFont typeface="Arial"/>
              <a:buChar char="•"/>
            </a:pPr>
            <a:r>
              <a:rPr lang="en-US" sz="2000" dirty="0" err="1" smtClean="0">
                <a:latin typeface="Comic Sans MS"/>
                <a:cs typeface="Comic Sans MS"/>
              </a:rPr>
              <a:t>Practise</a:t>
            </a:r>
            <a:r>
              <a:rPr lang="en-US" sz="2000" dirty="0" smtClean="0">
                <a:latin typeface="Comic Sans MS"/>
                <a:cs typeface="Comic Sans MS"/>
              </a:rPr>
              <a:t> </a:t>
            </a:r>
            <a:r>
              <a:rPr lang="en-US" sz="2000" dirty="0">
                <a:latin typeface="Comic Sans MS"/>
                <a:cs typeface="Comic Sans MS"/>
              </a:rPr>
              <a:t>writing sentences </a:t>
            </a:r>
            <a:endParaRPr lang="en-US" sz="2000" dirty="0" smtClean="0">
              <a:latin typeface="Comic Sans MS"/>
              <a:cs typeface="Comic Sans MS"/>
            </a:endParaRPr>
          </a:p>
          <a:p>
            <a:endParaRPr lang="en-US" sz="2000" dirty="0">
              <a:latin typeface="Comic Sans MS"/>
              <a:cs typeface="Comic Sans MS"/>
            </a:endParaRPr>
          </a:p>
          <a:p>
            <a:endParaRPr lang="en-US" sz="2000" dirty="0">
              <a:latin typeface="Comic Sans MS"/>
              <a:cs typeface="Comic Sans MS"/>
            </a:endParaRPr>
          </a:p>
        </p:txBody>
      </p:sp>
    </p:spTree>
    <p:extLst>
      <p:ext uri="{BB962C8B-B14F-4D97-AF65-F5344CB8AC3E}">
        <p14:creationId xmlns:p14="http://schemas.microsoft.com/office/powerpoint/2010/main" val="42485677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lloped Frame Lime Green 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59604" y="-1141408"/>
            <a:ext cx="6839804" cy="9159011"/>
          </a:xfrm>
          <a:prstGeom prst="rect">
            <a:avLst/>
          </a:prstGeom>
        </p:spPr>
      </p:pic>
      <p:sp>
        <p:nvSpPr>
          <p:cNvPr id="9" name="Title 1"/>
          <p:cNvSpPr>
            <a:spLocks noGrp="1"/>
          </p:cNvSpPr>
          <p:nvPr>
            <p:ph type="title"/>
          </p:nvPr>
        </p:nvSpPr>
        <p:spPr>
          <a:xfrm>
            <a:off x="1362505" y="1554546"/>
            <a:ext cx="4497591" cy="2010099"/>
          </a:xfrm>
        </p:spPr>
        <p:txBody>
          <a:bodyPr>
            <a:noAutofit/>
          </a:bodyPr>
          <a:lstStyle/>
          <a:p>
            <a:pPr algn="l"/>
            <a:r>
              <a:rPr lang="en-US" sz="16600" b="1" dirty="0" smtClean="0">
                <a:latin typeface="Comic Sans MS"/>
                <a:cs typeface="Comic Sans MS"/>
              </a:rPr>
              <a:t>men</a:t>
            </a:r>
            <a:endParaRPr lang="en-US" sz="16600" b="1" dirty="0">
              <a:latin typeface="Comic Sans MS"/>
              <a:cs typeface="Comic Sans MS"/>
            </a:endParaRPr>
          </a:p>
        </p:txBody>
      </p:sp>
      <p:sp>
        <p:nvSpPr>
          <p:cNvPr id="4" name="Title 1"/>
          <p:cNvSpPr txBox="1">
            <a:spLocks/>
          </p:cNvSpPr>
          <p:nvPr/>
        </p:nvSpPr>
        <p:spPr>
          <a:xfrm>
            <a:off x="310962" y="519292"/>
            <a:ext cx="8229600" cy="49114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smtClean="0">
                <a:latin typeface="Comic Sans MS"/>
                <a:cs typeface="Comic Sans MS"/>
              </a:rPr>
              <a:t>Read this CVC word first:</a:t>
            </a:r>
            <a:endParaRPr lang="en-US" sz="2000" dirty="0">
              <a:latin typeface="Comic Sans MS"/>
              <a:cs typeface="Comic Sans MS"/>
            </a:endParaRPr>
          </a:p>
        </p:txBody>
      </p:sp>
      <p:pic>
        <p:nvPicPr>
          <p:cNvPr id="3" name="Picture 2"/>
          <p:cNvPicPr>
            <a:picLocks noChangeAspect="1"/>
          </p:cNvPicPr>
          <p:nvPr/>
        </p:nvPicPr>
        <p:blipFill>
          <a:blip r:embed="rId3"/>
          <a:stretch>
            <a:fillRect/>
          </a:stretch>
        </p:blipFill>
        <p:spPr>
          <a:xfrm>
            <a:off x="2731822" y="3744033"/>
            <a:ext cx="3766536" cy="2575369"/>
          </a:xfrm>
          <a:prstGeom prst="rect">
            <a:avLst/>
          </a:prstGeom>
        </p:spPr>
      </p:pic>
    </p:spTree>
    <p:extLst>
      <p:ext uri="{BB962C8B-B14F-4D97-AF65-F5344CB8AC3E}">
        <p14:creationId xmlns:p14="http://schemas.microsoft.com/office/powerpoint/2010/main" val="17052997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lloped Frame Lime Green 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59604" y="-1141408"/>
            <a:ext cx="6839804" cy="9159011"/>
          </a:xfrm>
          <a:prstGeom prst="rect">
            <a:avLst/>
          </a:prstGeom>
        </p:spPr>
      </p:pic>
      <p:sp>
        <p:nvSpPr>
          <p:cNvPr id="9" name="Title 1"/>
          <p:cNvSpPr>
            <a:spLocks noGrp="1"/>
          </p:cNvSpPr>
          <p:nvPr>
            <p:ph type="title"/>
          </p:nvPr>
        </p:nvSpPr>
        <p:spPr>
          <a:xfrm>
            <a:off x="1362505" y="1554546"/>
            <a:ext cx="5529392" cy="2010099"/>
          </a:xfrm>
        </p:spPr>
        <p:txBody>
          <a:bodyPr>
            <a:noAutofit/>
          </a:bodyPr>
          <a:lstStyle/>
          <a:p>
            <a:pPr algn="l"/>
            <a:r>
              <a:rPr lang="en-US" sz="16600" b="1" dirty="0" smtClean="0">
                <a:latin typeface="Comic Sans MS"/>
                <a:cs typeface="Comic Sans MS"/>
              </a:rPr>
              <a:t>men</a:t>
            </a:r>
            <a:r>
              <a:rPr lang="en-US" sz="16600" b="1" dirty="0" smtClean="0">
                <a:solidFill>
                  <a:srgbClr val="FF0000"/>
                </a:solidFill>
                <a:latin typeface="Comic Sans MS"/>
                <a:cs typeface="Comic Sans MS"/>
              </a:rPr>
              <a:t>d</a:t>
            </a:r>
            <a:endParaRPr lang="en-US" sz="16600" b="1" dirty="0">
              <a:solidFill>
                <a:srgbClr val="FF0000"/>
              </a:solidFill>
              <a:latin typeface="Comic Sans MS"/>
              <a:cs typeface="Comic Sans MS"/>
            </a:endParaRPr>
          </a:p>
        </p:txBody>
      </p:sp>
      <p:pic>
        <p:nvPicPr>
          <p:cNvPr id="3" name="Picture 2"/>
          <p:cNvPicPr>
            <a:picLocks noChangeAspect="1"/>
          </p:cNvPicPr>
          <p:nvPr/>
        </p:nvPicPr>
        <p:blipFill>
          <a:blip r:embed="rId3"/>
          <a:stretch>
            <a:fillRect/>
          </a:stretch>
        </p:blipFill>
        <p:spPr>
          <a:xfrm>
            <a:off x="2758428" y="3977556"/>
            <a:ext cx="2903247" cy="2880443"/>
          </a:xfrm>
          <a:prstGeom prst="rect">
            <a:avLst/>
          </a:prstGeom>
        </p:spPr>
      </p:pic>
      <p:sp>
        <p:nvSpPr>
          <p:cNvPr id="6" name="Title 1"/>
          <p:cNvSpPr txBox="1">
            <a:spLocks/>
          </p:cNvSpPr>
          <p:nvPr/>
        </p:nvSpPr>
        <p:spPr>
          <a:xfrm>
            <a:off x="310962" y="519292"/>
            <a:ext cx="8229600" cy="49114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smtClean="0">
                <a:latin typeface="Comic Sans MS"/>
                <a:cs typeface="Comic Sans MS"/>
              </a:rPr>
              <a:t>Now read the CVCC word:</a:t>
            </a:r>
            <a:endParaRPr lang="en-US" sz="2000" dirty="0">
              <a:latin typeface="Comic Sans MS"/>
              <a:cs typeface="Comic Sans MS"/>
            </a:endParaRPr>
          </a:p>
        </p:txBody>
      </p:sp>
    </p:spTree>
    <p:extLst>
      <p:ext uri="{BB962C8B-B14F-4D97-AF65-F5344CB8AC3E}">
        <p14:creationId xmlns:p14="http://schemas.microsoft.com/office/powerpoint/2010/main" val="40752760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lloped Frame Lime Green 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59604" y="-1141408"/>
            <a:ext cx="6839804" cy="9159011"/>
          </a:xfrm>
          <a:prstGeom prst="rect">
            <a:avLst/>
          </a:prstGeom>
        </p:spPr>
      </p:pic>
      <p:sp>
        <p:nvSpPr>
          <p:cNvPr id="9" name="Title 1"/>
          <p:cNvSpPr>
            <a:spLocks noGrp="1"/>
          </p:cNvSpPr>
          <p:nvPr>
            <p:ph type="title"/>
          </p:nvPr>
        </p:nvSpPr>
        <p:spPr>
          <a:xfrm>
            <a:off x="1362505" y="1554546"/>
            <a:ext cx="4497591" cy="2010099"/>
          </a:xfrm>
        </p:spPr>
        <p:txBody>
          <a:bodyPr>
            <a:noAutofit/>
          </a:bodyPr>
          <a:lstStyle/>
          <a:p>
            <a:pPr algn="l"/>
            <a:r>
              <a:rPr lang="en-US" sz="16600" b="1" dirty="0" smtClean="0">
                <a:latin typeface="Comic Sans MS"/>
                <a:cs typeface="Comic Sans MS"/>
              </a:rPr>
              <a:t>hum</a:t>
            </a:r>
            <a:endParaRPr lang="en-US" sz="16600" b="1" dirty="0">
              <a:latin typeface="Comic Sans MS"/>
              <a:cs typeface="Comic Sans MS"/>
            </a:endParaRPr>
          </a:p>
        </p:txBody>
      </p:sp>
      <p:sp>
        <p:nvSpPr>
          <p:cNvPr id="4" name="Title 1"/>
          <p:cNvSpPr txBox="1">
            <a:spLocks/>
          </p:cNvSpPr>
          <p:nvPr/>
        </p:nvSpPr>
        <p:spPr>
          <a:xfrm>
            <a:off x="310962" y="519292"/>
            <a:ext cx="8229600" cy="49114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smtClean="0">
                <a:latin typeface="Comic Sans MS"/>
                <a:cs typeface="Comic Sans MS"/>
              </a:rPr>
              <a:t>Read this CVC word first:</a:t>
            </a:r>
            <a:endParaRPr lang="en-US" sz="2000" dirty="0">
              <a:latin typeface="Comic Sans MS"/>
              <a:cs typeface="Comic Sans MS"/>
            </a:endParaRPr>
          </a:p>
        </p:txBody>
      </p:sp>
      <p:pic>
        <p:nvPicPr>
          <p:cNvPr id="3" name="Picture 2"/>
          <p:cNvPicPr>
            <a:picLocks noChangeAspect="1"/>
          </p:cNvPicPr>
          <p:nvPr/>
        </p:nvPicPr>
        <p:blipFill>
          <a:blip r:embed="rId3"/>
          <a:stretch>
            <a:fillRect/>
          </a:stretch>
        </p:blipFill>
        <p:spPr>
          <a:xfrm>
            <a:off x="3647978" y="3564645"/>
            <a:ext cx="1940296" cy="2928748"/>
          </a:xfrm>
          <a:prstGeom prst="rect">
            <a:avLst/>
          </a:prstGeom>
        </p:spPr>
      </p:pic>
    </p:spTree>
    <p:extLst>
      <p:ext uri="{BB962C8B-B14F-4D97-AF65-F5344CB8AC3E}">
        <p14:creationId xmlns:p14="http://schemas.microsoft.com/office/powerpoint/2010/main" val="17052997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lloped Frame Lime Green 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59604" y="-1141408"/>
            <a:ext cx="6839804" cy="9159011"/>
          </a:xfrm>
          <a:prstGeom prst="rect">
            <a:avLst/>
          </a:prstGeom>
        </p:spPr>
      </p:pic>
      <p:sp>
        <p:nvSpPr>
          <p:cNvPr id="9" name="Title 1"/>
          <p:cNvSpPr>
            <a:spLocks noGrp="1"/>
          </p:cNvSpPr>
          <p:nvPr>
            <p:ph type="title"/>
          </p:nvPr>
        </p:nvSpPr>
        <p:spPr>
          <a:xfrm>
            <a:off x="1362505" y="1554546"/>
            <a:ext cx="5383882" cy="2010099"/>
          </a:xfrm>
        </p:spPr>
        <p:txBody>
          <a:bodyPr>
            <a:noAutofit/>
          </a:bodyPr>
          <a:lstStyle/>
          <a:p>
            <a:pPr algn="l"/>
            <a:r>
              <a:rPr lang="en-US" sz="16600" b="1" dirty="0" smtClean="0">
                <a:latin typeface="Comic Sans MS"/>
                <a:cs typeface="Comic Sans MS"/>
              </a:rPr>
              <a:t>hum</a:t>
            </a:r>
            <a:r>
              <a:rPr lang="en-US" sz="16600" b="1" dirty="0" smtClean="0">
                <a:solidFill>
                  <a:srgbClr val="FF0000"/>
                </a:solidFill>
                <a:latin typeface="Comic Sans MS"/>
                <a:cs typeface="Comic Sans MS"/>
              </a:rPr>
              <a:t>p</a:t>
            </a:r>
            <a:endParaRPr lang="en-US" sz="16600" b="1" dirty="0">
              <a:solidFill>
                <a:srgbClr val="FF0000"/>
              </a:solidFill>
              <a:latin typeface="Comic Sans MS"/>
              <a:cs typeface="Comic Sans MS"/>
            </a:endParaRPr>
          </a:p>
        </p:txBody>
      </p:sp>
      <p:pic>
        <p:nvPicPr>
          <p:cNvPr id="3" name="Picture 2"/>
          <p:cNvPicPr>
            <a:picLocks noChangeAspect="1"/>
          </p:cNvPicPr>
          <p:nvPr/>
        </p:nvPicPr>
        <p:blipFill>
          <a:blip r:embed="rId3"/>
          <a:stretch>
            <a:fillRect/>
          </a:stretch>
        </p:blipFill>
        <p:spPr>
          <a:xfrm>
            <a:off x="3013965" y="3859023"/>
            <a:ext cx="3031327" cy="2681461"/>
          </a:xfrm>
          <a:prstGeom prst="rect">
            <a:avLst/>
          </a:prstGeom>
        </p:spPr>
      </p:pic>
      <p:sp>
        <p:nvSpPr>
          <p:cNvPr id="6" name="Title 1"/>
          <p:cNvSpPr txBox="1">
            <a:spLocks/>
          </p:cNvSpPr>
          <p:nvPr/>
        </p:nvSpPr>
        <p:spPr>
          <a:xfrm>
            <a:off x="310962" y="519292"/>
            <a:ext cx="8229600" cy="49114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smtClean="0">
                <a:latin typeface="Comic Sans MS"/>
                <a:cs typeface="Comic Sans MS"/>
              </a:rPr>
              <a:t>Now read the CVCC word:</a:t>
            </a:r>
            <a:endParaRPr lang="en-US" sz="2000" dirty="0">
              <a:latin typeface="Comic Sans MS"/>
              <a:cs typeface="Comic Sans MS"/>
            </a:endParaRPr>
          </a:p>
        </p:txBody>
      </p:sp>
    </p:spTree>
    <p:extLst>
      <p:ext uri="{BB962C8B-B14F-4D97-AF65-F5344CB8AC3E}">
        <p14:creationId xmlns:p14="http://schemas.microsoft.com/office/powerpoint/2010/main" val="18974481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lloped Frame Lime Green 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59604" y="-1141408"/>
            <a:ext cx="6839804" cy="9159011"/>
          </a:xfrm>
          <a:prstGeom prst="rect">
            <a:avLst/>
          </a:prstGeom>
        </p:spPr>
      </p:pic>
      <p:sp>
        <p:nvSpPr>
          <p:cNvPr id="9" name="Title 1"/>
          <p:cNvSpPr>
            <a:spLocks noGrp="1"/>
          </p:cNvSpPr>
          <p:nvPr>
            <p:ph type="title"/>
          </p:nvPr>
        </p:nvSpPr>
        <p:spPr>
          <a:xfrm>
            <a:off x="1362505" y="1554546"/>
            <a:ext cx="4497591" cy="2010099"/>
          </a:xfrm>
        </p:spPr>
        <p:txBody>
          <a:bodyPr>
            <a:noAutofit/>
          </a:bodyPr>
          <a:lstStyle/>
          <a:p>
            <a:pPr algn="l"/>
            <a:r>
              <a:rPr lang="en-US" sz="16600" b="1" dirty="0" smtClean="0">
                <a:latin typeface="Comic Sans MS"/>
                <a:cs typeface="Comic Sans MS"/>
              </a:rPr>
              <a:t>dam</a:t>
            </a:r>
            <a:endParaRPr lang="en-US" sz="16600" b="1" dirty="0">
              <a:latin typeface="Comic Sans MS"/>
              <a:cs typeface="Comic Sans MS"/>
            </a:endParaRPr>
          </a:p>
        </p:txBody>
      </p:sp>
      <p:sp>
        <p:nvSpPr>
          <p:cNvPr id="4" name="Title 1"/>
          <p:cNvSpPr txBox="1">
            <a:spLocks/>
          </p:cNvSpPr>
          <p:nvPr/>
        </p:nvSpPr>
        <p:spPr>
          <a:xfrm>
            <a:off x="310962" y="519292"/>
            <a:ext cx="8229600" cy="49114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smtClean="0">
                <a:latin typeface="Comic Sans MS"/>
                <a:cs typeface="Comic Sans MS"/>
              </a:rPr>
              <a:t>Read this CVC word first:</a:t>
            </a:r>
            <a:endParaRPr lang="en-US" sz="2000" dirty="0">
              <a:latin typeface="Comic Sans MS"/>
              <a:cs typeface="Comic Sans MS"/>
            </a:endParaRPr>
          </a:p>
        </p:txBody>
      </p:sp>
      <p:pic>
        <p:nvPicPr>
          <p:cNvPr id="3" name="Picture 2"/>
          <p:cNvPicPr>
            <a:picLocks noChangeAspect="1"/>
          </p:cNvPicPr>
          <p:nvPr/>
        </p:nvPicPr>
        <p:blipFill>
          <a:blip r:embed="rId3"/>
          <a:stretch>
            <a:fillRect/>
          </a:stretch>
        </p:blipFill>
        <p:spPr>
          <a:xfrm>
            <a:off x="2843536" y="3564645"/>
            <a:ext cx="3479547" cy="2624158"/>
          </a:xfrm>
          <a:prstGeom prst="rect">
            <a:avLst/>
          </a:prstGeom>
        </p:spPr>
      </p:pic>
    </p:spTree>
    <p:extLst>
      <p:ext uri="{BB962C8B-B14F-4D97-AF65-F5344CB8AC3E}">
        <p14:creationId xmlns:p14="http://schemas.microsoft.com/office/powerpoint/2010/main" val="18974481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lloped Frame Lime Green 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59604" y="-1141408"/>
            <a:ext cx="6839804" cy="9159011"/>
          </a:xfrm>
          <a:prstGeom prst="rect">
            <a:avLst/>
          </a:prstGeom>
        </p:spPr>
      </p:pic>
      <p:sp>
        <p:nvSpPr>
          <p:cNvPr id="9" name="Title 1"/>
          <p:cNvSpPr>
            <a:spLocks noGrp="1"/>
          </p:cNvSpPr>
          <p:nvPr>
            <p:ph type="title"/>
          </p:nvPr>
        </p:nvSpPr>
        <p:spPr>
          <a:xfrm>
            <a:off x="1362505" y="1554546"/>
            <a:ext cx="5913010" cy="2010099"/>
          </a:xfrm>
        </p:spPr>
        <p:txBody>
          <a:bodyPr>
            <a:noAutofit/>
          </a:bodyPr>
          <a:lstStyle/>
          <a:p>
            <a:pPr algn="l"/>
            <a:r>
              <a:rPr lang="en-US" sz="16600" b="1" dirty="0" smtClean="0">
                <a:latin typeface="Comic Sans MS"/>
                <a:cs typeface="Comic Sans MS"/>
              </a:rPr>
              <a:t>dam</a:t>
            </a:r>
            <a:r>
              <a:rPr lang="en-US" sz="16600" b="1" dirty="0" smtClean="0">
                <a:solidFill>
                  <a:srgbClr val="FF0000"/>
                </a:solidFill>
                <a:latin typeface="Comic Sans MS"/>
                <a:cs typeface="Comic Sans MS"/>
              </a:rPr>
              <a:t>p</a:t>
            </a:r>
            <a:endParaRPr lang="en-US" sz="16600" b="1" dirty="0">
              <a:solidFill>
                <a:srgbClr val="FF0000"/>
              </a:solidFill>
              <a:latin typeface="Comic Sans MS"/>
              <a:cs typeface="Comic Sans MS"/>
            </a:endParaRPr>
          </a:p>
        </p:txBody>
      </p:sp>
      <p:pic>
        <p:nvPicPr>
          <p:cNvPr id="3" name="Picture 2"/>
          <p:cNvPicPr>
            <a:picLocks noChangeAspect="1"/>
          </p:cNvPicPr>
          <p:nvPr/>
        </p:nvPicPr>
        <p:blipFill>
          <a:blip r:embed="rId3"/>
          <a:stretch>
            <a:fillRect/>
          </a:stretch>
        </p:blipFill>
        <p:spPr>
          <a:xfrm>
            <a:off x="2734059" y="3774423"/>
            <a:ext cx="3099581" cy="2779291"/>
          </a:xfrm>
          <a:prstGeom prst="rect">
            <a:avLst/>
          </a:prstGeom>
        </p:spPr>
      </p:pic>
      <p:sp>
        <p:nvSpPr>
          <p:cNvPr id="6" name="Title 1"/>
          <p:cNvSpPr txBox="1">
            <a:spLocks/>
          </p:cNvSpPr>
          <p:nvPr/>
        </p:nvSpPr>
        <p:spPr>
          <a:xfrm>
            <a:off x="310962" y="519292"/>
            <a:ext cx="8229600" cy="49114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smtClean="0">
                <a:latin typeface="Comic Sans MS"/>
                <a:cs typeface="Comic Sans MS"/>
              </a:rPr>
              <a:t>Now read the CVCC word:</a:t>
            </a:r>
            <a:endParaRPr lang="en-US" sz="2000" dirty="0">
              <a:latin typeface="Comic Sans MS"/>
              <a:cs typeface="Comic Sans MS"/>
            </a:endParaRPr>
          </a:p>
        </p:txBody>
      </p:sp>
    </p:spTree>
    <p:extLst>
      <p:ext uri="{BB962C8B-B14F-4D97-AF65-F5344CB8AC3E}">
        <p14:creationId xmlns:p14="http://schemas.microsoft.com/office/powerpoint/2010/main" val="18974481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lloped Frame Lime Green 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59604" y="-1159603"/>
            <a:ext cx="6839804" cy="9159011"/>
          </a:xfrm>
          <a:prstGeom prst="rect">
            <a:avLst/>
          </a:prstGeom>
        </p:spPr>
      </p:pic>
      <p:sp>
        <p:nvSpPr>
          <p:cNvPr id="9" name="Title 1"/>
          <p:cNvSpPr>
            <a:spLocks noGrp="1"/>
          </p:cNvSpPr>
          <p:nvPr>
            <p:ph type="title"/>
          </p:nvPr>
        </p:nvSpPr>
        <p:spPr>
          <a:xfrm>
            <a:off x="515900" y="1056785"/>
            <a:ext cx="8024662" cy="2010099"/>
          </a:xfrm>
        </p:spPr>
        <p:txBody>
          <a:bodyPr>
            <a:noAutofit/>
          </a:bodyPr>
          <a:lstStyle/>
          <a:p>
            <a:r>
              <a:rPr lang="en-US" sz="8000" b="1" dirty="0" smtClean="0">
                <a:latin typeface="Comic Sans MS"/>
                <a:cs typeface="Comic Sans MS"/>
              </a:rPr>
              <a:t>You burnt the toast.</a:t>
            </a:r>
            <a:endParaRPr lang="en-US" sz="8000" b="1" dirty="0">
              <a:latin typeface="Comic Sans MS"/>
              <a:cs typeface="Comic Sans MS"/>
            </a:endParaRPr>
          </a:p>
        </p:txBody>
      </p:sp>
      <p:sp>
        <p:nvSpPr>
          <p:cNvPr id="4" name="Title 1"/>
          <p:cNvSpPr txBox="1">
            <a:spLocks/>
          </p:cNvSpPr>
          <p:nvPr/>
        </p:nvSpPr>
        <p:spPr>
          <a:xfrm>
            <a:off x="310962" y="519292"/>
            <a:ext cx="8229600" cy="49114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smtClean="0">
                <a:latin typeface="Comic Sans MS"/>
                <a:cs typeface="Comic Sans MS"/>
              </a:rPr>
              <a:t>Have a go at reading</a:t>
            </a:r>
            <a:r>
              <a:rPr lang="en-US" sz="2000" dirty="0" smtClean="0">
                <a:latin typeface="Comic Sans MS"/>
                <a:cs typeface="Comic Sans MS"/>
              </a:rPr>
              <a:t> </a:t>
            </a:r>
            <a:r>
              <a:rPr lang="en-US" sz="2000" dirty="0" smtClean="0">
                <a:latin typeface="Comic Sans MS"/>
                <a:cs typeface="Comic Sans MS"/>
              </a:rPr>
              <a:t>this sentence:</a:t>
            </a:r>
            <a:endParaRPr lang="en-US" sz="2000" dirty="0">
              <a:latin typeface="Comic Sans MS"/>
              <a:cs typeface="Comic Sans MS"/>
            </a:endParaRPr>
          </a:p>
        </p:txBody>
      </p:sp>
      <p:pic>
        <p:nvPicPr>
          <p:cNvPr id="5" name="Picture 4"/>
          <p:cNvPicPr>
            <a:picLocks noChangeAspect="1"/>
          </p:cNvPicPr>
          <p:nvPr/>
        </p:nvPicPr>
        <p:blipFill>
          <a:blip r:embed="rId3"/>
          <a:stretch>
            <a:fillRect/>
          </a:stretch>
        </p:blipFill>
        <p:spPr>
          <a:xfrm>
            <a:off x="2255782" y="3386830"/>
            <a:ext cx="4511565" cy="3005830"/>
          </a:xfrm>
          <a:prstGeom prst="rect">
            <a:avLst/>
          </a:prstGeom>
        </p:spPr>
      </p:pic>
    </p:spTree>
    <p:extLst>
      <p:ext uri="{BB962C8B-B14F-4D97-AF65-F5344CB8AC3E}">
        <p14:creationId xmlns:p14="http://schemas.microsoft.com/office/powerpoint/2010/main" val="392667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lloped Frame Lime Green 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59604" y="-1141408"/>
            <a:ext cx="6839804" cy="9159011"/>
          </a:xfrm>
          <a:prstGeom prst="rect">
            <a:avLst/>
          </a:prstGeom>
        </p:spPr>
      </p:pic>
      <p:sp>
        <p:nvSpPr>
          <p:cNvPr id="9" name="Title 1"/>
          <p:cNvSpPr>
            <a:spLocks noGrp="1"/>
          </p:cNvSpPr>
          <p:nvPr>
            <p:ph type="title"/>
          </p:nvPr>
        </p:nvSpPr>
        <p:spPr>
          <a:xfrm>
            <a:off x="430016" y="1524757"/>
            <a:ext cx="8229600" cy="2010099"/>
          </a:xfrm>
        </p:spPr>
        <p:txBody>
          <a:bodyPr>
            <a:noAutofit/>
          </a:bodyPr>
          <a:lstStyle/>
          <a:p>
            <a:r>
              <a:rPr lang="en-US" sz="8800" b="1" dirty="0" smtClean="0">
                <a:latin typeface="Comic Sans MS"/>
                <a:cs typeface="Comic Sans MS"/>
              </a:rPr>
              <a:t>Day </a:t>
            </a:r>
            <a:r>
              <a:rPr lang="en-US" sz="8800" b="1" dirty="0">
                <a:latin typeface="Comic Sans MS"/>
                <a:cs typeface="Comic Sans MS"/>
              </a:rPr>
              <a:t>3</a:t>
            </a:r>
          </a:p>
        </p:txBody>
      </p:sp>
    </p:spTree>
    <p:extLst>
      <p:ext uri="{BB962C8B-B14F-4D97-AF65-F5344CB8AC3E}">
        <p14:creationId xmlns:p14="http://schemas.microsoft.com/office/powerpoint/2010/main" val="42850261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calloped Frame Lime Green 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59604" y="-1141408"/>
            <a:ext cx="6839804" cy="9159011"/>
          </a:xfrm>
          <a:prstGeom prst="rect">
            <a:avLst/>
          </a:prstGeom>
        </p:spPr>
      </p:pic>
      <p:sp>
        <p:nvSpPr>
          <p:cNvPr id="4" name="Title 1"/>
          <p:cNvSpPr txBox="1">
            <a:spLocks/>
          </p:cNvSpPr>
          <p:nvPr/>
        </p:nvSpPr>
        <p:spPr>
          <a:xfrm>
            <a:off x="341009" y="780600"/>
            <a:ext cx="8313528" cy="1495946"/>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0000" b="1" dirty="0" smtClean="0">
                <a:solidFill>
                  <a:srgbClr val="000000"/>
                </a:solidFill>
                <a:latin typeface="Comic Sans MS"/>
                <a:cs typeface="Comic Sans MS"/>
              </a:rPr>
              <a:t>s a t p </a:t>
            </a:r>
            <a:r>
              <a:rPr lang="en-US" sz="10000" b="1" dirty="0" err="1" smtClean="0">
                <a:solidFill>
                  <a:srgbClr val="000000"/>
                </a:solidFill>
                <a:latin typeface="Comic Sans MS"/>
                <a:cs typeface="Comic Sans MS"/>
              </a:rPr>
              <a:t>i</a:t>
            </a:r>
            <a:r>
              <a:rPr lang="en-US" sz="10000" b="1" dirty="0" smtClean="0">
                <a:solidFill>
                  <a:srgbClr val="000000"/>
                </a:solidFill>
                <a:latin typeface="Comic Sans MS"/>
                <a:cs typeface="Comic Sans MS"/>
              </a:rPr>
              <a:t> n m</a:t>
            </a:r>
            <a:endParaRPr lang="en-US" sz="10000" b="1" dirty="0">
              <a:solidFill>
                <a:srgbClr val="000000"/>
              </a:solidFill>
              <a:latin typeface="Comic Sans MS"/>
              <a:cs typeface="Comic Sans MS"/>
            </a:endParaRPr>
          </a:p>
        </p:txBody>
      </p:sp>
      <p:grpSp>
        <p:nvGrpSpPr>
          <p:cNvPr id="5" name="Group 4"/>
          <p:cNvGrpSpPr/>
          <p:nvPr/>
        </p:nvGrpSpPr>
        <p:grpSpPr>
          <a:xfrm>
            <a:off x="0" y="1"/>
            <a:ext cx="1846144" cy="1528572"/>
            <a:chOff x="0" y="1"/>
            <a:chExt cx="1846144" cy="1528572"/>
          </a:xfrm>
        </p:grpSpPr>
        <p:sp>
          <p:nvSpPr>
            <p:cNvPr id="2" name="Diagonal Stripe 1"/>
            <p:cNvSpPr/>
            <p:nvPr/>
          </p:nvSpPr>
          <p:spPr>
            <a:xfrm>
              <a:off x="0" y="1"/>
              <a:ext cx="1846144" cy="1528572"/>
            </a:xfrm>
            <a:prstGeom prst="diagStripe">
              <a:avLst/>
            </a:prstGeom>
            <a:solidFill>
              <a:schemeClr val="accent5">
                <a:lumMod val="40000"/>
                <a:lumOff val="60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sp>
          <p:nvSpPr>
            <p:cNvPr id="3" name="TextBox 2"/>
            <p:cNvSpPr txBox="1"/>
            <p:nvPr/>
          </p:nvSpPr>
          <p:spPr>
            <a:xfrm rot="19295136">
              <a:off x="211880" y="292989"/>
              <a:ext cx="1004849" cy="400110"/>
            </a:xfrm>
            <a:prstGeom prst="rect">
              <a:avLst/>
            </a:prstGeom>
            <a:noFill/>
          </p:spPr>
          <p:txBody>
            <a:bodyPr wrap="square" rtlCol="0">
              <a:spAutoFit/>
            </a:bodyPr>
            <a:lstStyle/>
            <a:p>
              <a:r>
                <a:rPr lang="en-US" sz="2000" dirty="0" smtClean="0">
                  <a:solidFill>
                    <a:prstClr val="black"/>
                  </a:solidFill>
                  <a:latin typeface="Comic Sans MS"/>
                  <a:cs typeface="Comic Sans MS"/>
                </a:rPr>
                <a:t>revisit</a:t>
              </a:r>
              <a:endParaRPr lang="en-US" sz="2000" dirty="0">
                <a:solidFill>
                  <a:prstClr val="black"/>
                </a:solidFill>
                <a:latin typeface="Comic Sans MS"/>
                <a:cs typeface="Comic Sans MS"/>
              </a:endParaRPr>
            </a:p>
          </p:txBody>
        </p:sp>
      </p:grpSp>
      <p:sp>
        <p:nvSpPr>
          <p:cNvPr id="8" name="Rectangle 7"/>
          <p:cNvSpPr/>
          <p:nvPr/>
        </p:nvSpPr>
        <p:spPr>
          <a:xfrm>
            <a:off x="2743416" y="610485"/>
            <a:ext cx="5518324" cy="369332"/>
          </a:xfrm>
          <a:prstGeom prst="rect">
            <a:avLst/>
          </a:prstGeom>
        </p:spPr>
        <p:txBody>
          <a:bodyPr wrap="square">
            <a:spAutoFit/>
          </a:bodyPr>
          <a:lstStyle/>
          <a:p>
            <a:r>
              <a:rPr lang="en-US" dirty="0" smtClean="0">
                <a:solidFill>
                  <a:prstClr val="black"/>
                </a:solidFill>
                <a:latin typeface="Comic Sans MS"/>
                <a:cs typeface="Comic Sans MS"/>
              </a:rPr>
              <a:t>Can you remember these sounds?</a:t>
            </a:r>
            <a:endParaRPr lang="en-US" dirty="0">
              <a:solidFill>
                <a:prstClr val="black"/>
              </a:solidFill>
              <a:latin typeface="Comic Sans MS"/>
              <a:cs typeface="Comic Sans MS"/>
            </a:endParaRPr>
          </a:p>
        </p:txBody>
      </p:sp>
      <p:sp>
        <p:nvSpPr>
          <p:cNvPr id="7" name="Title 1"/>
          <p:cNvSpPr txBox="1">
            <a:spLocks/>
          </p:cNvSpPr>
          <p:nvPr/>
        </p:nvSpPr>
        <p:spPr>
          <a:xfrm>
            <a:off x="341009" y="2085954"/>
            <a:ext cx="8313528" cy="1519399"/>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0000" b="1" dirty="0" smtClean="0">
                <a:solidFill>
                  <a:srgbClr val="000000"/>
                </a:solidFill>
                <a:latin typeface="Comic Sans MS"/>
                <a:cs typeface="Comic Sans MS"/>
              </a:rPr>
              <a:t>m d g o c k</a:t>
            </a:r>
            <a:endParaRPr lang="en-US" sz="10000" b="1" dirty="0">
              <a:solidFill>
                <a:srgbClr val="000000"/>
              </a:solidFill>
              <a:latin typeface="Comic Sans MS"/>
              <a:cs typeface="Comic Sans MS"/>
            </a:endParaRPr>
          </a:p>
        </p:txBody>
      </p:sp>
      <p:sp>
        <p:nvSpPr>
          <p:cNvPr id="11" name="Title 1"/>
          <p:cNvSpPr txBox="1">
            <a:spLocks/>
          </p:cNvSpPr>
          <p:nvPr/>
        </p:nvSpPr>
        <p:spPr>
          <a:xfrm>
            <a:off x="655053" y="3404826"/>
            <a:ext cx="7854808" cy="1519399"/>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0000" b="1" dirty="0" smtClean="0">
                <a:solidFill>
                  <a:srgbClr val="000000"/>
                </a:solidFill>
                <a:latin typeface="Comic Sans MS"/>
                <a:cs typeface="Comic Sans MS"/>
              </a:rPr>
              <a:t>e u r b f l</a:t>
            </a:r>
            <a:endParaRPr lang="en-US" sz="10000" b="1" dirty="0">
              <a:solidFill>
                <a:srgbClr val="000000"/>
              </a:solidFill>
              <a:latin typeface="Comic Sans MS"/>
              <a:cs typeface="Comic Sans MS"/>
            </a:endParaRPr>
          </a:p>
        </p:txBody>
      </p:sp>
      <p:sp>
        <p:nvSpPr>
          <p:cNvPr id="10" name="Title 1"/>
          <p:cNvSpPr txBox="1">
            <a:spLocks/>
          </p:cNvSpPr>
          <p:nvPr/>
        </p:nvSpPr>
        <p:spPr>
          <a:xfrm>
            <a:off x="348733" y="4924225"/>
            <a:ext cx="8313528" cy="1519399"/>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0000" b="1" dirty="0" err="1" smtClean="0">
                <a:solidFill>
                  <a:srgbClr val="000000"/>
                </a:solidFill>
                <a:latin typeface="Comic Sans MS"/>
                <a:cs typeface="Comic Sans MS"/>
              </a:rPr>
              <a:t>ff</a:t>
            </a:r>
            <a:r>
              <a:rPr lang="en-US" sz="10000" b="1" dirty="0" smtClean="0">
                <a:solidFill>
                  <a:srgbClr val="000000"/>
                </a:solidFill>
                <a:latin typeface="Comic Sans MS"/>
                <a:cs typeface="Comic Sans MS"/>
              </a:rPr>
              <a:t> </a:t>
            </a:r>
            <a:r>
              <a:rPr lang="en-US" sz="10000" b="1" dirty="0" err="1" smtClean="0">
                <a:solidFill>
                  <a:srgbClr val="000000"/>
                </a:solidFill>
                <a:latin typeface="Comic Sans MS"/>
                <a:cs typeface="Comic Sans MS"/>
              </a:rPr>
              <a:t>ll</a:t>
            </a:r>
            <a:r>
              <a:rPr lang="en-US" sz="10000" b="1" dirty="0" smtClean="0">
                <a:solidFill>
                  <a:srgbClr val="000000"/>
                </a:solidFill>
                <a:latin typeface="Comic Sans MS"/>
                <a:cs typeface="Comic Sans MS"/>
              </a:rPr>
              <a:t> </a:t>
            </a:r>
            <a:r>
              <a:rPr lang="en-US" sz="10000" b="1" dirty="0" err="1" smtClean="0">
                <a:solidFill>
                  <a:srgbClr val="000000"/>
                </a:solidFill>
                <a:latin typeface="Comic Sans MS"/>
                <a:cs typeface="Comic Sans MS"/>
              </a:rPr>
              <a:t>ss</a:t>
            </a:r>
            <a:r>
              <a:rPr lang="en-US" sz="10000" b="1" dirty="0" smtClean="0">
                <a:solidFill>
                  <a:srgbClr val="000000"/>
                </a:solidFill>
                <a:latin typeface="Comic Sans MS"/>
                <a:cs typeface="Comic Sans MS"/>
              </a:rPr>
              <a:t> </a:t>
            </a:r>
            <a:r>
              <a:rPr lang="en-US" sz="10000" b="1" dirty="0" err="1" smtClean="0">
                <a:solidFill>
                  <a:srgbClr val="000000"/>
                </a:solidFill>
                <a:latin typeface="Comic Sans MS"/>
                <a:cs typeface="Comic Sans MS"/>
              </a:rPr>
              <a:t>ck</a:t>
            </a:r>
            <a:endParaRPr lang="en-US" sz="10000" b="1" dirty="0">
              <a:solidFill>
                <a:srgbClr val="000000"/>
              </a:solidFill>
              <a:latin typeface="Comic Sans MS"/>
              <a:cs typeface="Comic Sans MS"/>
            </a:endParaRPr>
          </a:p>
        </p:txBody>
      </p:sp>
    </p:spTree>
    <p:extLst>
      <p:ext uri="{BB962C8B-B14F-4D97-AF65-F5344CB8AC3E}">
        <p14:creationId xmlns:p14="http://schemas.microsoft.com/office/powerpoint/2010/main" val="1150689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calloped Frame Lime Green 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59604" y="-1141408"/>
            <a:ext cx="6839804" cy="9159011"/>
          </a:xfrm>
          <a:prstGeom prst="rect">
            <a:avLst/>
          </a:prstGeom>
        </p:spPr>
      </p:pic>
      <p:sp>
        <p:nvSpPr>
          <p:cNvPr id="4" name="Title 1"/>
          <p:cNvSpPr txBox="1">
            <a:spLocks/>
          </p:cNvSpPr>
          <p:nvPr/>
        </p:nvSpPr>
        <p:spPr>
          <a:xfrm>
            <a:off x="341009" y="667394"/>
            <a:ext cx="8313528" cy="1495946"/>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200" b="1" dirty="0">
                <a:solidFill>
                  <a:srgbClr val="000000"/>
                </a:solidFill>
                <a:latin typeface="Comic Sans MS"/>
                <a:cs typeface="Comic Sans MS"/>
              </a:rPr>
              <a:t>j</a:t>
            </a:r>
            <a:r>
              <a:rPr lang="en-US" sz="7200" b="1" dirty="0" smtClean="0">
                <a:solidFill>
                  <a:srgbClr val="000000"/>
                </a:solidFill>
                <a:latin typeface="Comic Sans MS"/>
                <a:cs typeface="Comic Sans MS"/>
              </a:rPr>
              <a:t> v w x y z </a:t>
            </a:r>
            <a:r>
              <a:rPr lang="en-US" sz="7200" b="1" dirty="0" err="1" smtClean="0">
                <a:solidFill>
                  <a:srgbClr val="000000"/>
                </a:solidFill>
                <a:latin typeface="Comic Sans MS"/>
                <a:cs typeface="Comic Sans MS"/>
              </a:rPr>
              <a:t>zz</a:t>
            </a:r>
            <a:r>
              <a:rPr lang="en-US" sz="7200" b="1" dirty="0" smtClean="0">
                <a:solidFill>
                  <a:srgbClr val="000000"/>
                </a:solidFill>
                <a:latin typeface="Comic Sans MS"/>
                <a:cs typeface="Comic Sans MS"/>
              </a:rPr>
              <a:t> </a:t>
            </a:r>
            <a:r>
              <a:rPr lang="en-US" sz="7200" b="1" dirty="0" err="1" smtClean="0">
                <a:solidFill>
                  <a:srgbClr val="000000"/>
                </a:solidFill>
                <a:latin typeface="Comic Sans MS"/>
                <a:cs typeface="Comic Sans MS"/>
              </a:rPr>
              <a:t>qu</a:t>
            </a:r>
            <a:endParaRPr lang="en-US" sz="7200" b="1" dirty="0">
              <a:solidFill>
                <a:srgbClr val="000000"/>
              </a:solidFill>
              <a:latin typeface="Comic Sans MS"/>
              <a:cs typeface="Comic Sans MS"/>
            </a:endParaRPr>
          </a:p>
        </p:txBody>
      </p:sp>
      <p:grpSp>
        <p:nvGrpSpPr>
          <p:cNvPr id="5" name="Group 4"/>
          <p:cNvGrpSpPr/>
          <p:nvPr/>
        </p:nvGrpSpPr>
        <p:grpSpPr>
          <a:xfrm>
            <a:off x="0" y="1"/>
            <a:ext cx="1846144" cy="1528572"/>
            <a:chOff x="0" y="1"/>
            <a:chExt cx="1846144" cy="1528572"/>
          </a:xfrm>
        </p:grpSpPr>
        <p:sp>
          <p:nvSpPr>
            <p:cNvPr id="2" name="Diagonal Stripe 1"/>
            <p:cNvSpPr/>
            <p:nvPr/>
          </p:nvSpPr>
          <p:spPr>
            <a:xfrm>
              <a:off x="0" y="1"/>
              <a:ext cx="1846144" cy="1528572"/>
            </a:xfrm>
            <a:prstGeom prst="diagStripe">
              <a:avLst/>
            </a:prstGeom>
            <a:solidFill>
              <a:schemeClr val="accent5">
                <a:lumMod val="40000"/>
                <a:lumOff val="60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sp>
          <p:nvSpPr>
            <p:cNvPr id="3" name="TextBox 2"/>
            <p:cNvSpPr txBox="1"/>
            <p:nvPr/>
          </p:nvSpPr>
          <p:spPr>
            <a:xfrm rot="19295136">
              <a:off x="211880" y="292989"/>
              <a:ext cx="1004849" cy="400110"/>
            </a:xfrm>
            <a:prstGeom prst="rect">
              <a:avLst/>
            </a:prstGeom>
            <a:noFill/>
          </p:spPr>
          <p:txBody>
            <a:bodyPr wrap="square" rtlCol="0">
              <a:spAutoFit/>
            </a:bodyPr>
            <a:lstStyle/>
            <a:p>
              <a:r>
                <a:rPr lang="en-US" sz="2000" dirty="0" smtClean="0">
                  <a:solidFill>
                    <a:prstClr val="black"/>
                  </a:solidFill>
                  <a:latin typeface="Comic Sans MS"/>
                  <a:cs typeface="Comic Sans MS"/>
                </a:rPr>
                <a:t>revisit</a:t>
              </a:r>
              <a:endParaRPr lang="en-US" sz="2000" dirty="0">
                <a:solidFill>
                  <a:prstClr val="black"/>
                </a:solidFill>
                <a:latin typeface="Comic Sans MS"/>
                <a:cs typeface="Comic Sans MS"/>
              </a:endParaRPr>
            </a:p>
          </p:txBody>
        </p:sp>
      </p:grpSp>
      <p:sp>
        <p:nvSpPr>
          <p:cNvPr id="14" name="Title 1"/>
          <p:cNvSpPr txBox="1">
            <a:spLocks/>
          </p:cNvSpPr>
          <p:nvPr/>
        </p:nvSpPr>
        <p:spPr>
          <a:xfrm>
            <a:off x="341009" y="1715320"/>
            <a:ext cx="8313528" cy="1495946"/>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200" b="1" dirty="0" err="1" smtClean="0">
                <a:solidFill>
                  <a:srgbClr val="000000"/>
                </a:solidFill>
                <a:latin typeface="Comic Sans MS"/>
                <a:cs typeface="Comic Sans MS"/>
              </a:rPr>
              <a:t>ch</a:t>
            </a:r>
            <a:r>
              <a:rPr lang="en-US" sz="7200" b="1" dirty="0" smtClean="0">
                <a:solidFill>
                  <a:srgbClr val="000000"/>
                </a:solidFill>
                <a:latin typeface="Comic Sans MS"/>
                <a:cs typeface="Comic Sans MS"/>
              </a:rPr>
              <a:t> </a:t>
            </a:r>
            <a:r>
              <a:rPr lang="en-US" sz="7200" b="1" dirty="0" err="1" smtClean="0">
                <a:solidFill>
                  <a:srgbClr val="000000"/>
                </a:solidFill>
                <a:latin typeface="Comic Sans MS"/>
                <a:cs typeface="Comic Sans MS"/>
              </a:rPr>
              <a:t>sh</a:t>
            </a:r>
            <a:r>
              <a:rPr lang="en-US" sz="7200" b="1" dirty="0" smtClean="0">
                <a:solidFill>
                  <a:srgbClr val="000000"/>
                </a:solidFill>
                <a:latin typeface="Comic Sans MS"/>
                <a:cs typeface="Comic Sans MS"/>
              </a:rPr>
              <a:t> </a:t>
            </a:r>
            <a:r>
              <a:rPr lang="en-US" sz="7200" b="1" dirty="0" err="1" smtClean="0">
                <a:solidFill>
                  <a:srgbClr val="000000"/>
                </a:solidFill>
                <a:latin typeface="Comic Sans MS"/>
                <a:cs typeface="Comic Sans MS"/>
              </a:rPr>
              <a:t>th</a:t>
            </a:r>
            <a:r>
              <a:rPr lang="en-US" sz="7200" b="1" dirty="0" smtClean="0">
                <a:solidFill>
                  <a:srgbClr val="000000"/>
                </a:solidFill>
                <a:latin typeface="Comic Sans MS"/>
                <a:cs typeface="Comic Sans MS"/>
              </a:rPr>
              <a:t> </a:t>
            </a:r>
            <a:r>
              <a:rPr lang="en-US" sz="7200" b="1" dirty="0" err="1" smtClean="0">
                <a:solidFill>
                  <a:srgbClr val="000000"/>
                </a:solidFill>
                <a:latin typeface="Comic Sans MS"/>
                <a:cs typeface="Comic Sans MS"/>
              </a:rPr>
              <a:t>ng</a:t>
            </a:r>
            <a:r>
              <a:rPr lang="en-US" sz="7200" b="1" dirty="0" smtClean="0">
                <a:solidFill>
                  <a:srgbClr val="000000"/>
                </a:solidFill>
                <a:latin typeface="Comic Sans MS"/>
                <a:cs typeface="Comic Sans MS"/>
              </a:rPr>
              <a:t> </a:t>
            </a:r>
            <a:r>
              <a:rPr lang="en-US" sz="7200" b="1" dirty="0" err="1" smtClean="0">
                <a:solidFill>
                  <a:srgbClr val="000000"/>
                </a:solidFill>
                <a:latin typeface="Comic Sans MS"/>
                <a:cs typeface="Comic Sans MS"/>
              </a:rPr>
              <a:t>ai</a:t>
            </a:r>
            <a:r>
              <a:rPr lang="en-US" sz="7200" b="1" dirty="0" smtClean="0">
                <a:solidFill>
                  <a:srgbClr val="000000"/>
                </a:solidFill>
                <a:latin typeface="Comic Sans MS"/>
                <a:cs typeface="Comic Sans MS"/>
              </a:rPr>
              <a:t> </a:t>
            </a:r>
            <a:r>
              <a:rPr lang="en-US" sz="7200" b="1" dirty="0" err="1" smtClean="0">
                <a:solidFill>
                  <a:srgbClr val="000000"/>
                </a:solidFill>
                <a:latin typeface="Comic Sans MS"/>
                <a:cs typeface="Comic Sans MS"/>
              </a:rPr>
              <a:t>ee</a:t>
            </a:r>
            <a:endParaRPr lang="en-US" sz="7200" b="1" dirty="0">
              <a:solidFill>
                <a:srgbClr val="000000"/>
              </a:solidFill>
              <a:latin typeface="Comic Sans MS"/>
              <a:cs typeface="Comic Sans MS"/>
            </a:endParaRPr>
          </a:p>
        </p:txBody>
      </p:sp>
      <p:sp>
        <p:nvSpPr>
          <p:cNvPr id="15" name="Title 1"/>
          <p:cNvSpPr txBox="1">
            <a:spLocks/>
          </p:cNvSpPr>
          <p:nvPr/>
        </p:nvSpPr>
        <p:spPr>
          <a:xfrm>
            <a:off x="341009" y="2791516"/>
            <a:ext cx="8313528" cy="1495946"/>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200" b="1" dirty="0" err="1" smtClean="0">
                <a:solidFill>
                  <a:srgbClr val="000000"/>
                </a:solidFill>
                <a:latin typeface="Comic Sans MS"/>
                <a:cs typeface="Comic Sans MS"/>
              </a:rPr>
              <a:t>igh</a:t>
            </a:r>
            <a:r>
              <a:rPr lang="en-US" sz="7200" b="1" dirty="0" smtClean="0">
                <a:solidFill>
                  <a:srgbClr val="000000"/>
                </a:solidFill>
                <a:latin typeface="Comic Sans MS"/>
                <a:cs typeface="Comic Sans MS"/>
              </a:rPr>
              <a:t> </a:t>
            </a:r>
            <a:r>
              <a:rPr lang="en-US" sz="7200" b="1" dirty="0" err="1" smtClean="0">
                <a:solidFill>
                  <a:srgbClr val="000000"/>
                </a:solidFill>
                <a:latin typeface="Comic Sans MS"/>
                <a:cs typeface="Comic Sans MS"/>
              </a:rPr>
              <a:t>oa</a:t>
            </a:r>
            <a:r>
              <a:rPr lang="en-US" sz="7200" b="1" dirty="0" smtClean="0">
                <a:solidFill>
                  <a:srgbClr val="000000"/>
                </a:solidFill>
                <a:latin typeface="Comic Sans MS"/>
                <a:cs typeface="Comic Sans MS"/>
              </a:rPr>
              <a:t> </a:t>
            </a:r>
            <a:r>
              <a:rPr lang="en-US" sz="7200" b="1" dirty="0" err="1" smtClean="0">
                <a:solidFill>
                  <a:srgbClr val="000000"/>
                </a:solidFill>
                <a:latin typeface="Comic Sans MS"/>
                <a:cs typeface="Comic Sans MS"/>
              </a:rPr>
              <a:t>ar</a:t>
            </a:r>
            <a:r>
              <a:rPr lang="en-US" sz="7200" b="1" dirty="0" smtClean="0">
                <a:solidFill>
                  <a:srgbClr val="000000"/>
                </a:solidFill>
                <a:latin typeface="Comic Sans MS"/>
                <a:cs typeface="Comic Sans MS"/>
              </a:rPr>
              <a:t> </a:t>
            </a:r>
            <a:r>
              <a:rPr lang="en-US" sz="7200" b="1" dirty="0" err="1" smtClean="0">
                <a:solidFill>
                  <a:srgbClr val="000000"/>
                </a:solidFill>
                <a:latin typeface="Comic Sans MS"/>
                <a:cs typeface="Comic Sans MS"/>
              </a:rPr>
              <a:t>er</a:t>
            </a:r>
            <a:r>
              <a:rPr lang="en-US" sz="7200" b="1" dirty="0" smtClean="0">
                <a:solidFill>
                  <a:srgbClr val="000000"/>
                </a:solidFill>
                <a:latin typeface="Comic Sans MS"/>
                <a:cs typeface="Comic Sans MS"/>
              </a:rPr>
              <a:t> or </a:t>
            </a:r>
            <a:r>
              <a:rPr lang="en-US" sz="7200" b="1" dirty="0" err="1" smtClean="0">
                <a:solidFill>
                  <a:srgbClr val="000000"/>
                </a:solidFill>
                <a:latin typeface="Comic Sans MS"/>
                <a:cs typeface="Comic Sans MS"/>
              </a:rPr>
              <a:t>ur</a:t>
            </a:r>
            <a:endParaRPr lang="en-US" sz="7200" b="1" dirty="0">
              <a:solidFill>
                <a:srgbClr val="000000"/>
              </a:solidFill>
              <a:latin typeface="Comic Sans MS"/>
              <a:cs typeface="Comic Sans MS"/>
            </a:endParaRPr>
          </a:p>
        </p:txBody>
      </p:sp>
      <p:sp>
        <p:nvSpPr>
          <p:cNvPr id="16" name="Title 1"/>
          <p:cNvSpPr txBox="1">
            <a:spLocks/>
          </p:cNvSpPr>
          <p:nvPr/>
        </p:nvSpPr>
        <p:spPr>
          <a:xfrm>
            <a:off x="493409" y="4801174"/>
            <a:ext cx="8313528" cy="1495946"/>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200" b="1" dirty="0" err="1" smtClean="0">
                <a:solidFill>
                  <a:srgbClr val="000000"/>
                </a:solidFill>
                <a:latin typeface="Comic Sans MS"/>
                <a:cs typeface="Comic Sans MS"/>
              </a:rPr>
              <a:t>ure</a:t>
            </a:r>
            <a:endParaRPr lang="en-US" sz="7200" b="1" dirty="0">
              <a:solidFill>
                <a:srgbClr val="000000"/>
              </a:solidFill>
              <a:latin typeface="Comic Sans MS"/>
              <a:cs typeface="Comic Sans MS"/>
            </a:endParaRPr>
          </a:p>
        </p:txBody>
      </p:sp>
      <p:sp>
        <p:nvSpPr>
          <p:cNvPr id="17" name="Title 1"/>
          <p:cNvSpPr txBox="1">
            <a:spLocks/>
          </p:cNvSpPr>
          <p:nvPr/>
        </p:nvSpPr>
        <p:spPr>
          <a:xfrm>
            <a:off x="341009" y="3848383"/>
            <a:ext cx="8313528" cy="1495946"/>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200" b="1" dirty="0" err="1" smtClean="0">
                <a:solidFill>
                  <a:srgbClr val="000000"/>
                </a:solidFill>
                <a:latin typeface="Comic Sans MS"/>
                <a:cs typeface="Comic Sans MS"/>
              </a:rPr>
              <a:t>oo</a:t>
            </a:r>
            <a:r>
              <a:rPr lang="en-US" sz="7200" b="1" dirty="0">
                <a:solidFill>
                  <a:srgbClr val="000000"/>
                </a:solidFill>
                <a:latin typeface="Comic Sans MS"/>
                <a:cs typeface="Comic Sans MS"/>
              </a:rPr>
              <a:t> </a:t>
            </a:r>
            <a:r>
              <a:rPr lang="en-US" sz="7200" b="1" dirty="0" err="1" smtClean="0">
                <a:solidFill>
                  <a:srgbClr val="000000"/>
                </a:solidFill>
                <a:latin typeface="Comic Sans MS"/>
                <a:cs typeface="Comic Sans MS"/>
              </a:rPr>
              <a:t>ow</a:t>
            </a:r>
            <a:r>
              <a:rPr lang="en-US" sz="7200" b="1" dirty="0" smtClean="0">
                <a:solidFill>
                  <a:srgbClr val="000000"/>
                </a:solidFill>
                <a:latin typeface="Comic Sans MS"/>
                <a:cs typeface="Comic Sans MS"/>
              </a:rPr>
              <a:t> </a:t>
            </a:r>
            <a:r>
              <a:rPr lang="en-US" sz="7200" b="1" dirty="0" err="1" smtClean="0">
                <a:solidFill>
                  <a:srgbClr val="000000"/>
                </a:solidFill>
                <a:latin typeface="Comic Sans MS"/>
                <a:cs typeface="Comic Sans MS"/>
              </a:rPr>
              <a:t>oi</a:t>
            </a:r>
            <a:r>
              <a:rPr lang="en-US" sz="7200" b="1" dirty="0" smtClean="0">
                <a:solidFill>
                  <a:srgbClr val="000000"/>
                </a:solidFill>
                <a:latin typeface="Comic Sans MS"/>
                <a:cs typeface="Comic Sans MS"/>
              </a:rPr>
              <a:t> air ear</a:t>
            </a:r>
            <a:endParaRPr lang="en-US" sz="7200" b="1" dirty="0">
              <a:solidFill>
                <a:srgbClr val="000000"/>
              </a:solidFill>
              <a:latin typeface="Comic Sans MS"/>
              <a:cs typeface="Comic Sans MS"/>
            </a:endParaRPr>
          </a:p>
        </p:txBody>
      </p:sp>
    </p:spTree>
    <p:extLst>
      <p:ext uri="{BB962C8B-B14F-4D97-AF65-F5344CB8AC3E}">
        <p14:creationId xmlns:p14="http://schemas.microsoft.com/office/powerpoint/2010/main" val="32436195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alloped Frame Lime Green 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59604" y="-1141408"/>
            <a:ext cx="6839804" cy="9159011"/>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3166347458"/>
              </p:ext>
            </p:extLst>
          </p:nvPr>
        </p:nvGraphicFramePr>
        <p:xfrm>
          <a:off x="614148" y="1243932"/>
          <a:ext cx="7955561" cy="4723571"/>
        </p:xfrm>
        <a:graphic>
          <a:graphicData uri="http://schemas.openxmlformats.org/drawingml/2006/table">
            <a:tbl>
              <a:tblPr firstRow="1" bandRow="1">
                <a:tableStyleId>{1FECB4D8-DB02-4DC6-A0A2-4F2EBAE1DC90}</a:tableStyleId>
              </a:tblPr>
              <a:tblGrid>
                <a:gridCol w="777924"/>
                <a:gridCol w="1424357"/>
                <a:gridCol w="1438320"/>
                <a:gridCol w="1438320"/>
                <a:gridCol w="1438320"/>
                <a:gridCol w="1438320"/>
              </a:tblGrid>
              <a:tr h="403168">
                <a:tc>
                  <a:txBody>
                    <a:bodyPr/>
                    <a:lstStyle/>
                    <a:p>
                      <a:endParaRPr lang="en-US" sz="1600" dirty="0">
                        <a:latin typeface="Comic Sans MS" panose="030F0702030302020204" pitchFamily="66" charset="0"/>
                        <a:cs typeface="Comic Sans MS"/>
                      </a:endParaRPr>
                    </a:p>
                  </a:txBody>
                  <a:tcPr>
                    <a:solidFill>
                      <a:srgbClr val="29FF01"/>
                    </a:solidFill>
                  </a:tcPr>
                </a:tc>
                <a:tc>
                  <a:txBody>
                    <a:bodyPr/>
                    <a:lstStyle/>
                    <a:p>
                      <a:r>
                        <a:rPr lang="en-US" sz="1200" dirty="0" smtClean="0">
                          <a:solidFill>
                            <a:schemeClr val="tx1"/>
                          </a:solidFill>
                          <a:latin typeface="Comic Sans MS" panose="030F0702030302020204" pitchFamily="66" charset="0"/>
                        </a:rPr>
                        <a:t>Monday</a:t>
                      </a:r>
                      <a:endParaRPr lang="en-US" sz="1200" dirty="0">
                        <a:solidFill>
                          <a:schemeClr val="tx1"/>
                        </a:solidFill>
                        <a:latin typeface="Comic Sans MS" panose="030F0702030302020204" pitchFamily="66" charset="0"/>
                        <a:cs typeface="Comic Sans MS"/>
                      </a:endParaRPr>
                    </a:p>
                  </a:txBody>
                  <a:tcPr>
                    <a:solidFill>
                      <a:srgbClr val="29FF01"/>
                    </a:solidFill>
                  </a:tcPr>
                </a:tc>
                <a:tc>
                  <a:txBody>
                    <a:bodyPr/>
                    <a:lstStyle/>
                    <a:p>
                      <a:r>
                        <a:rPr lang="en-US" sz="1200" dirty="0" smtClean="0">
                          <a:solidFill>
                            <a:schemeClr val="tx1"/>
                          </a:solidFill>
                          <a:latin typeface="Comic Sans MS" panose="030F0702030302020204" pitchFamily="66" charset="0"/>
                        </a:rPr>
                        <a:t>Tuesday</a:t>
                      </a:r>
                      <a:endParaRPr lang="en-US" sz="1200" dirty="0">
                        <a:solidFill>
                          <a:schemeClr val="tx1"/>
                        </a:solidFill>
                        <a:latin typeface="Comic Sans MS" panose="030F0702030302020204" pitchFamily="66" charset="0"/>
                        <a:cs typeface="Comic Sans MS"/>
                      </a:endParaRPr>
                    </a:p>
                  </a:txBody>
                  <a:tcPr>
                    <a:solidFill>
                      <a:srgbClr val="29FF01"/>
                    </a:solidFill>
                  </a:tcPr>
                </a:tc>
                <a:tc>
                  <a:txBody>
                    <a:bodyPr/>
                    <a:lstStyle/>
                    <a:p>
                      <a:r>
                        <a:rPr lang="en-US" sz="1200" dirty="0" smtClean="0">
                          <a:solidFill>
                            <a:schemeClr val="tx1"/>
                          </a:solidFill>
                          <a:latin typeface="Comic Sans MS" panose="030F0702030302020204" pitchFamily="66" charset="0"/>
                        </a:rPr>
                        <a:t>Wednesday</a:t>
                      </a:r>
                      <a:endParaRPr lang="en-US" sz="1200" dirty="0">
                        <a:solidFill>
                          <a:schemeClr val="tx1"/>
                        </a:solidFill>
                        <a:latin typeface="Comic Sans MS" panose="030F0702030302020204" pitchFamily="66" charset="0"/>
                        <a:cs typeface="Comic Sans MS"/>
                      </a:endParaRPr>
                    </a:p>
                  </a:txBody>
                  <a:tcPr>
                    <a:solidFill>
                      <a:srgbClr val="29FF01"/>
                    </a:solidFill>
                  </a:tcPr>
                </a:tc>
                <a:tc>
                  <a:txBody>
                    <a:bodyPr/>
                    <a:lstStyle/>
                    <a:p>
                      <a:r>
                        <a:rPr lang="en-US" sz="1200" dirty="0" smtClean="0">
                          <a:solidFill>
                            <a:schemeClr val="tx1"/>
                          </a:solidFill>
                          <a:latin typeface="Comic Sans MS" panose="030F0702030302020204" pitchFamily="66" charset="0"/>
                        </a:rPr>
                        <a:t>Thursday</a:t>
                      </a:r>
                      <a:endParaRPr lang="en-US" sz="1200" dirty="0">
                        <a:solidFill>
                          <a:schemeClr val="tx1"/>
                        </a:solidFill>
                        <a:latin typeface="Comic Sans MS" panose="030F0702030302020204" pitchFamily="66" charset="0"/>
                        <a:cs typeface="Comic Sans MS"/>
                      </a:endParaRPr>
                    </a:p>
                  </a:txBody>
                  <a:tcPr>
                    <a:solidFill>
                      <a:srgbClr val="29FF01"/>
                    </a:solidFill>
                  </a:tcPr>
                </a:tc>
                <a:tc>
                  <a:txBody>
                    <a:bodyPr/>
                    <a:lstStyle/>
                    <a:p>
                      <a:r>
                        <a:rPr lang="en-US" sz="1200" dirty="0" smtClean="0">
                          <a:solidFill>
                            <a:schemeClr val="tx1"/>
                          </a:solidFill>
                          <a:latin typeface="Comic Sans MS" panose="030F0702030302020204" pitchFamily="66" charset="0"/>
                        </a:rPr>
                        <a:t>Friday</a:t>
                      </a:r>
                      <a:endParaRPr lang="en-US" sz="1200" dirty="0">
                        <a:solidFill>
                          <a:schemeClr val="tx1"/>
                        </a:solidFill>
                        <a:latin typeface="Comic Sans MS" panose="030F0702030302020204" pitchFamily="66" charset="0"/>
                        <a:cs typeface="Comic Sans MS"/>
                      </a:endParaRPr>
                    </a:p>
                  </a:txBody>
                  <a:tcPr>
                    <a:solidFill>
                      <a:srgbClr val="29FF01"/>
                    </a:solidFill>
                  </a:tcPr>
                </a:tc>
              </a:tr>
              <a:tr h="526986">
                <a:tc>
                  <a:txBody>
                    <a:bodyPr/>
                    <a:lstStyle/>
                    <a:p>
                      <a:r>
                        <a:rPr lang="en-US" sz="1200" dirty="0" smtClean="0">
                          <a:latin typeface="Comic Sans MS" panose="030F0702030302020204" pitchFamily="66" charset="0"/>
                        </a:rPr>
                        <a:t>Focus</a:t>
                      </a:r>
                      <a:endParaRPr lang="en-US" sz="1200" dirty="0">
                        <a:solidFill>
                          <a:schemeClr val="bg1"/>
                        </a:solidFill>
                        <a:latin typeface="Comic Sans MS" panose="030F0702030302020204" pitchFamily="66" charset="0"/>
                        <a:cs typeface="Comic Sans MS"/>
                      </a:endParaRPr>
                    </a:p>
                  </a:txBody>
                  <a:tcPr/>
                </a:tc>
                <a:tc>
                  <a:txBody>
                    <a:bodyPr/>
                    <a:lstStyle/>
                    <a:p>
                      <a:pPr algn="ctr"/>
                      <a:r>
                        <a:rPr lang="en-US" sz="1800" dirty="0" smtClean="0">
                          <a:latin typeface="Comic Sans MS" panose="030F0702030302020204" pitchFamily="66" charset="0"/>
                        </a:rPr>
                        <a:t>revision</a:t>
                      </a:r>
                      <a:endParaRPr lang="en-US" sz="1800" i="0" dirty="0">
                        <a:latin typeface="Comic Sans MS" panose="030F0702030302020204" pitchFamily="66" charset="0"/>
                        <a:cs typeface="Comic Sans MS"/>
                      </a:endParaRPr>
                    </a:p>
                  </a:txBody>
                  <a:tcPr anchor="ctr"/>
                </a:tc>
                <a:tc>
                  <a:txBody>
                    <a:bodyPr/>
                    <a:lstStyle/>
                    <a:p>
                      <a:pPr algn="ctr"/>
                      <a:r>
                        <a:rPr lang="en-US" sz="1800" dirty="0" smtClean="0">
                          <a:latin typeface="Comic Sans MS" panose="030F0702030302020204" pitchFamily="66" charset="0"/>
                        </a:rPr>
                        <a:t>revision</a:t>
                      </a:r>
                      <a:endParaRPr lang="en-US" sz="1800" i="0" dirty="0">
                        <a:latin typeface="Comic Sans MS" panose="030F0702030302020204" pitchFamily="66" charset="0"/>
                        <a:cs typeface="Comic Sans MS"/>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Comic Sans MS" panose="030F0702030302020204" pitchFamily="66" charset="0"/>
                        </a:rPr>
                        <a:t>revision</a:t>
                      </a:r>
                      <a:endParaRPr lang="en-US" sz="1800" i="0" dirty="0" smtClean="0">
                        <a:latin typeface="Comic Sans MS" panose="030F0702030302020204" pitchFamily="66" charset="0"/>
                        <a:cs typeface="Comic Sans MS"/>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latin typeface="Comic Sans MS" panose="030F0702030302020204" pitchFamily="66" charset="0"/>
                        </a:rPr>
                        <a:t>revision</a:t>
                      </a:r>
                      <a:endParaRPr lang="en-US" sz="1800" i="0" dirty="0" smtClean="0">
                        <a:latin typeface="Comic Sans MS" panose="030F0702030302020204" pitchFamily="66" charset="0"/>
                        <a:cs typeface="Comic Sans MS"/>
                      </a:endParaRPr>
                    </a:p>
                  </a:txBody>
                  <a:tcPr anchor="ctr"/>
                </a:tc>
                <a:tc>
                  <a:txBody>
                    <a:bodyPr/>
                    <a:lstStyle/>
                    <a:p>
                      <a:pPr algn="ctr"/>
                      <a:r>
                        <a:rPr lang="en-US" sz="1800" dirty="0" smtClean="0">
                          <a:latin typeface="Comic Sans MS" panose="030F0702030302020204" pitchFamily="66" charset="0"/>
                        </a:rPr>
                        <a:t>her</a:t>
                      </a:r>
                      <a:endParaRPr lang="en-US" sz="1800" i="1" dirty="0">
                        <a:latin typeface="Comic Sans MS" panose="030F0702030302020204" pitchFamily="66" charset="0"/>
                        <a:cs typeface="Comic Sans MS"/>
                      </a:endParaRPr>
                    </a:p>
                  </a:txBody>
                  <a:tcPr anchor="ctr"/>
                </a:tc>
              </a:tr>
              <a:tr h="1081709">
                <a:tc>
                  <a:txBody>
                    <a:bodyPr/>
                    <a:lstStyle/>
                    <a:p>
                      <a:r>
                        <a:rPr lang="en-US" sz="1200" dirty="0" smtClean="0">
                          <a:latin typeface="Comic Sans MS" panose="030F0702030302020204" pitchFamily="66" charset="0"/>
                        </a:rPr>
                        <a:t>Revise</a:t>
                      </a:r>
                      <a:endParaRPr lang="en-US" sz="1200" dirty="0">
                        <a:solidFill>
                          <a:schemeClr val="bg1"/>
                        </a:solidFill>
                        <a:latin typeface="Comic Sans MS" panose="030F0702030302020204" pitchFamily="66" charset="0"/>
                        <a:cs typeface="Comic Sans MS"/>
                      </a:endParaRPr>
                    </a:p>
                  </a:txBody>
                  <a:tcPr/>
                </a:tc>
                <a:tc>
                  <a:txBody>
                    <a:bodyPr/>
                    <a:lstStyle/>
                    <a:p>
                      <a:r>
                        <a:rPr lang="en-US" sz="1050" dirty="0" smtClean="0">
                          <a:latin typeface="Comic Sans MS" panose="030F0702030302020204" pitchFamily="66" charset="0"/>
                        </a:rPr>
                        <a:t>Practice</a:t>
                      </a:r>
                      <a:r>
                        <a:rPr lang="en-US" sz="1050" baseline="0" dirty="0" smtClean="0">
                          <a:latin typeface="Comic Sans MS" panose="030F0702030302020204" pitchFamily="66" charset="0"/>
                        </a:rPr>
                        <a:t> previously taught tricky words: he, she, we, be, me.</a:t>
                      </a:r>
                      <a:endParaRPr lang="en-US" sz="1050" dirty="0">
                        <a:latin typeface="Comic Sans MS" panose="030F0702030302020204" pitchFamily="66" charset="0"/>
                        <a:cs typeface="Comic Sans MS"/>
                      </a:endParaRPr>
                    </a:p>
                  </a:txBody>
                  <a:tcPr/>
                </a:tc>
                <a:tc>
                  <a:txBody>
                    <a:bodyPr/>
                    <a:lstStyle/>
                    <a:p>
                      <a:r>
                        <a:rPr lang="en-US" sz="1050" dirty="0" smtClean="0">
                          <a:latin typeface="Comic Sans MS" panose="030F0702030302020204" pitchFamily="66" charset="0"/>
                        </a:rPr>
                        <a:t>Play </a:t>
                      </a:r>
                      <a:r>
                        <a:rPr lang="en-US" sz="1050" dirty="0" err="1" smtClean="0">
                          <a:latin typeface="Comic Sans MS" panose="030F0702030302020204" pitchFamily="66" charset="0"/>
                        </a:rPr>
                        <a:t>quickwrite</a:t>
                      </a:r>
                      <a:r>
                        <a:rPr lang="en-US" sz="1050" dirty="0" smtClean="0">
                          <a:latin typeface="Comic Sans MS" panose="030F0702030302020204" pitchFamily="66" charset="0"/>
                        </a:rPr>
                        <a:t>. Teacher</a:t>
                      </a:r>
                      <a:r>
                        <a:rPr lang="en-US" sz="1050" baseline="0" dirty="0" smtClean="0">
                          <a:latin typeface="Comic Sans MS" panose="030F0702030302020204" pitchFamily="66" charset="0"/>
                        </a:rPr>
                        <a:t> says a sound and children have to write it on their whiteboards.</a:t>
                      </a:r>
                      <a:endParaRPr lang="en-US" sz="1050" dirty="0">
                        <a:latin typeface="Comic Sans MS" panose="030F0702030302020204" pitchFamily="66" charset="0"/>
                        <a:cs typeface="Comic Sans MS"/>
                      </a:endParaRPr>
                    </a:p>
                  </a:txBody>
                  <a:tcPr/>
                </a:tc>
                <a:tc>
                  <a:txBody>
                    <a:bodyPr/>
                    <a:lstStyle/>
                    <a:p>
                      <a:r>
                        <a:rPr lang="en-US" sz="1050" dirty="0" smtClean="0">
                          <a:latin typeface="Comic Sans MS" panose="030F0702030302020204" pitchFamily="66" charset="0"/>
                        </a:rPr>
                        <a:t>Practice</a:t>
                      </a:r>
                      <a:r>
                        <a:rPr lang="en-US" sz="1050" baseline="0" dirty="0" smtClean="0">
                          <a:latin typeface="Comic Sans MS" panose="030F0702030302020204" pitchFamily="66" charset="0"/>
                        </a:rPr>
                        <a:t> previously learned GPCs from Phase 2 and 3.</a:t>
                      </a:r>
                      <a:endParaRPr lang="en-US" sz="1050" dirty="0">
                        <a:latin typeface="Comic Sans MS" panose="030F0702030302020204" pitchFamily="66" charset="0"/>
                        <a:cs typeface="Comic Sans M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50" dirty="0" smtClean="0">
                          <a:latin typeface="Comic Sans MS" panose="030F0702030302020204" pitchFamily="66" charset="0"/>
                        </a:rPr>
                        <a:t>Sing the alphabet song. Children to point to the letters as they sing.</a:t>
                      </a:r>
                    </a:p>
                    <a:p>
                      <a:endParaRPr lang="en-US" sz="1050" dirty="0">
                        <a:latin typeface="Comic Sans MS" panose="030F0702030302020204" pitchFamily="66" charset="0"/>
                        <a:cs typeface="Comic Sans MS"/>
                      </a:endParaRPr>
                    </a:p>
                  </a:txBody>
                  <a:tcPr/>
                </a:tc>
                <a:tc>
                  <a:txBody>
                    <a:bodyPr/>
                    <a:lstStyle/>
                    <a:p>
                      <a:r>
                        <a:rPr lang="en-US" sz="1050" dirty="0" smtClean="0">
                          <a:latin typeface="Comic Sans MS" panose="030F0702030302020204" pitchFamily="66" charset="0"/>
                        </a:rPr>
                        <a:t>Practice previously learned GPCs</a:t>
                      </a:r>
                      <a:endParaRPr lang="en-US" sz="1050" dirty="0">
                        <a:latin typeface="Comic Sans MS" panose="030F0702030302020204" pitchFamily="66" charset="0"/>
                        <a:cs typeface="Comic Sans MS"/>
                      </a:endParaRPr>
                    </a:p>
                  </a:txBody>
                  <a:tcPr/>
                </a:tc>
              </a:tr>
              <a:tr h="1059044">
                <a:tc>
                  <a:txBody>
                    <a:bodyPr/>
                    <a:lstStyle/>
                    <a:p>
                      <a:r>
                        <a:rPr lang="en-US" sz="1200" dirty="0" smtClean="0">
                          <a:latin typeface="Comic Sans MS" panose="030F0702030302020204" pitchFamily="66" charset="0"/>
                        </a:rPr>
                        <a:t>Teach</a:t>
                      </a:r>
                      <a:endParaRPr lang="en-US" sz="1200" dirty="0">
                        <a:solidFill>
                          <a:schemeClr val="bg1"/>
                        </a:solidFill>
                        <a:latin typeface="Comic Sans MS" panose="030F0702030302020204" pitchFamily="66" charset="0"/>
                        <a:cs typeface="Comic Sans MS"/>
                      </a:endParaRPr>
                    </a:p>
                  </a:txBody>
                  <a:tcPr/>
                </a:tc>
                <a:tc>
                  <a:txBody>
                    <a:bodyPr/>
                    <a:lstStyle/>
                    <a:p>
                      <a:r>
                        <a:rPr lang="en-US" sz="1000" dirty="0" smtClean="0">
                          <a:latin typeface="Comic Sans MS" panose="030F0702030302020204" pitchFamily="66" charset="0"/>
                          <a:cs typeface="Comic Sans MS"/>
                        </a:rPr>
                        <a:t>1. Teach tricky words so,</a:t>
                      </a:r>
                      <a:r>
                        <a:rPr lang="en-US" sz="1000" baseline="0" dirty="0" smtClean="0">
                          <a:latin typeface="Comic Sans MS" panose="030F0702030302020204" pitchFamily="66" charset="0"/>
                          <a:cs typeface="Comic Sans MS"/>
                        </a:rPr>
                        <a:t> said</a:t>
                      </a:r>
                      <a:endParaRPr lang="en-US" sz="1000" dirty="0" smtClean="0">
                        <a:latin typeface="Comic Sans MS" panose="030F0702030302020204" pitchFamily="66" charset="0"/>
                        <a:cs typeface="Comic Sans MS"/>
                      </a:endParaRPr>
                    </a:p>
                    <a:p>
                      <a:r>
                        <a:rPr lang="en-US" sz="1000" dirty="0" smtClean="0">
                          <a:latin typeface="Comic Sans MS" panose="030F0702030302020204" pitchFamily="66" charset="0"/>
                          <a:cs typeface="Comic Sans MS"/>
                        </a:rPr>
                        <a:t>2.Teach</a:t>
                      </a:r>
                      <a:r>
                        <a:rPr lang="en-US" sz="1000" baseline="0" dirty="0" smtClean="0">
                          <a:latin typeface="Comic Sans MS" panose="030F0702030302020204" pitchFamily="66" charset="0"/>
                          <a:cs typeface="Comic Sans MS"/>
                        </a:rPr>
                        <a:t> the difference between consonants and vowels.</a:t>
                      </a:r>
                      <a:endParaRPr lang="en-US" sz="1000" dirty="0">
                        <a:latin typeface="Comic Sans MS" panose="030F0702030302020204" pitchFamily="66" charset="0"/>
                        <a:cs typeface="Comic Sans M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smtClean="0">
                          <a:latin typeface="Comic Sans MS" panose="030F0702030302020204" pitchFamily="66" charset="0"/>
                          <a:cs typeface="Comic Sans MS"/>
                        </a:rPr>
                        <a:t>Explain</a:t>
                      </a:r>
                      <a:r>
                        <a:rPr lang="en-US" sz="1000" baseline="0" dirty="0" smtClean="0">
                          <a:latin typeface="Comic Sans MS" panose="030F0702030302020204" pitchFamily="66" charset="0"/>
                          <a:cs typeface="Comic Sans MS"/>
                        </a:rPr>
                        <a:t> that we are going to look at reading and writing words where two Consonants are next to each other.</a:t>
                      </a:r>
                      <a:endParaRPr lang="en-US" sz="1000" dirty="0" smtClean="0">
                        <a:latin typeface="Comic Sans MS" panose="030F0702030302020204" pitchFamily="66" charset="0"/>
                        <a:cs typeface="Comic Sans MS"/>
                      </a:endParaRPr>
                    </a:p>
                    <a:p>
                      <a:endParaRPr lang="en-US" sz="1000" dirty="0">
                        <a:latin typeface="Comic Sans MS" panose="030F0702030302020204" pitchFamily="66" charset="0"/>
                        <a:cs typeface="Comic Sans MS"/>
                      </a:endParaRPr>
                    </a:p>
                  </a:txBody>
                  <a:tcPr/>
                </a:tc>
                <a:tc>
                  <a:txBody>
                    <a:bodyPr/>
                    <a:lstStyle/>
                    <a:p>
                      <a:endParaRPr lang="en-US" sz="1000" dirty="0">
                        <a:latin typeface="Comic Sans MS" panose="030F0702030302020204" pitchFamily="66" charset="0"/>
                        <a:cs typeface="Comic Sans MS"/>
                      </a:endParaRPr>
                    </a:p>
                  </a:txBody>
                  <a:tcPr/>
                </a:tc>
                <a:tc>
                  <a:txBody>
                    <a:bodyPr/>
                    <a:lstStyle/>
                    <a:p>
                      <a:endParaRPr lang="en-US" sz="1000" dirty="0">
                        <a:latin typeface="Comic Sans MS" panose="030F0702030302020204" pitchFamily="66" charset="0"/>
                        <a:cs typeface="Comic Sans MS"/>
                      </a:endParaRPr>
                    </a:p>
                  </a:txBody>
                  <a:tcPr/>
                </a:tc>
                <a:tc>
                  <a:txBody>
                    <a:bodyPr/>
                    <a:lstStyle/>
                    <a:p>
                      <a:r>
                        <a:rPr lang="en-US" sz="1000" i="0" dirty="0" smtClean="0">
                          <a:latin typeface="Comic Sans MS" panose="030F0702030302020204" pitchFamily="66" charset="0"/>
                          <a:cs typeface="Comic Sans MS"/>
                        </a:rPr>
                        <a:t>You could teach the tricky word ‘said’ as </a:t>
                      </a:r>
                      <a:r>
                        <a:rPr lang="en-US" sz="1000" i="0" dirty="0" err="1" smtClean="0">
                          <a:latin typeface="Comic Sans MS" panose="030F0702030302020204" pitchFamily="66" charset="0"/>
                          <a:cs typeface="Comic Sans MS"/>
                        </a:rPr>
                        <a:t>sayed</a:t>
                      </a:r>
                      <a:r>
                        <a:rPr lang="en-US" sz="1000" i="0" dirty="0" smtClean="0">
                          <a:latin typeface="Comic Sans MS" panose="030F0702030302020204" pitchFamily="66" charset="0"/>
                          <a:cs typeface="Comic Sans MS"/>
                        </a:rPr>
                        <a:t> (s-</a:t>
                      </a:r>
                      <a:r>
                        <a:rPr lang="en-US" sz="1000" i="0" dirty="0" err="1" smtClean="0">
                          <a:latin typeface="Comic Sans MS" panose="030F0702030302020204" pitchFamily="66" charset="0"/>
                          <a:cs typeface="Comic Sans MS"/>
                        </a:rPr>
                        <a:t>ai</a:t>
                      </a:r>
                      <a:r>
                        <a:rPr lang="en-US" sz="1000" i="0" dirty="0" smtClean="0">
                          <a:latin typeface="Comic Sans MS" panose="030F0702030302020204" pitchFamily="66" charset="0"/>
                          <a:cs typeface="Comic Sans MS"/>
                        </a:rPr>
                        <a:t>-d). We know that we don</a:t>
                      </a:r>
                      <a:r>
                        <a:rPr lang="fr-FR" sz="1000" i="0" dirty="0" smtClean="0">
                          <a:latin typeface="Comic Sans MS" panose="030F0702030302020204" pitchFamily="66" charset="0"/>
                          <a:cs typeface="Comic Sans MS"/>
                        </a:rPr>
                        <a:t>’</a:t>
                      </a:r>
                      <a:r>
                        <a:rPr lang="en-US" sz="1000" i="0" dirty="0" smtClean="0">
                          <a:latin typeface="Comic Sans MS" panose="030F0702030302020204" pitchFamily="66" charset="0"/>
                          <a:cs typeface="Comic Sans MS"/>
                        </a:rPr>
                        <a:t>t pronounce it like</a:t>
                      </a:r>
                      <a:r>
                        <a:rPr lang="en-US" sz="1000" i="0" baseline="0" dirty="0" smtClean="0">
                          <a:latin typeface="Comic Sans MS" panose="030F0702030302020204" pitchFamily="66" charset="0"/>
                          <a:cs typeface="Comic Sans MS"/>
                        </a:rPr>
                        <a:t> this though.</a:t>
                      </a:r>
                      <a:endParaRPr lang="en-US" sz="1000" i="0" dirty="0">
                        <a:latin typeface="Comic Sans MS" panose="030F0702030302020204" pitchFamily="66" charset="0"/>
                        <a:cs typeface="Comic Sans MS"/>
                      </a:endParaRPr>
                    </a:p>
                  </a:txBody>
                  <a:tcPr/>
                </a:tc>
              </a:tr>
              <a:tr h="821948">
                <a:tc>
                  <a:txBody>
                    <a:bodyPr/>
                    <a:lstStyle/>
                    <a:p>
                      <a:r>
                        <a:rPr lang="en-US" sz="1200" dirty="0" smtClean="0">
                          <a:latin typeface="Comic Sans MS" panose="030F0702030302020204" pitchFamily="66" charset="0"/>
                        </a:rPr>
                        <a:t>Practice</a:t>
                      </a:r>
                      <a:endParaRPr lang="en-US" sz="1200" dirty="0">
                        <a:solidFill>
                          <a:schemeClr val="bg1"/>
                        </a:solidFill>
                        <a:latin typeface="Comic Sans MS" panose="030F0702030302020204" pitchFamily="66" charset="0"/>
                        <a:cs typeface="Comic Sans MS"/>
                      </a:endParaRPr>
                    </a:p>
                  </a:txBody>
                  <a:tcPr/>
                </a:tc>
                <a:tc>
                  <a:txBody>
                    <a:bodyPr/>
                    <a:lstStyle/>
                    <a:p>
                      <a:r>
                        <a:rPr lang="en-US" sz="1000" dirty="0" smtClean="0">
                          <a:latin typeface="Comic Sans MS" panose="030F0702030302020204" pitchFamily="66" charset="0"/>
                          <a:cs typeface="Comic Sans MS"/>
                        </a:rPr>
                        <a:t>Practice</a:t>
                      </a:r>
                      <a:r>
                        <a:rPr lang="en-US" sz="1000" baseline="0" dirty="0" smtClean="0">
                          <a:latin typeface="Comic Sans MS" panose="030F0702030302020204" pitchFamily="66" charset="0"/>
                          <a:cs typeface="Comic Sans MS"/>
                        </a:rPr>
                        <a:t> the vowels – a, e, </a:t>
                      </a:r>
                      <a:r>
                        <a:rPr lang="en-US" sz="1000" baseline="0" dirty="0" err="1" smtClean="0">
                          <a:latin typeface="Comic Sans MS" panose="030F0702030302020204" pitchFamily="66" charset="0"/>
                          <a:cs typeface="Comic Sans MS"/>
                        </a:rPr>
                        <a:t>i</a:t>
                      </a:r>
                      <a:r>
                        <a:rPr lang="en-US" sz="1000" baseline="0" dirty="0" smtClean="0">
                          <a:latin typeface="Comic Sans MS" panose="030F0702030302020204" pitchFamily="66" charset="0"/>
                          <a:cs typeface="Comic Sans MS"/>
                        </a:rPr>
                        <a:t>, o, u (could use the Jolly Phonics vowel song)</a:t>
                      </a:r>
                      <a:endParaRPr lang="en-US" sz="1000" dirty="0">
                        <a:latin typeface="Comic Sans MS" panose="030F0702030302020204" pitchFamily="66" charset="0"/>
                        <a:cs typeface="Comic Sans MS"/>
                      </a:endParaRPr>
                    </a:p>
                  </a:txBody>
                  <a:tcPr/>
                </a:tc>
                <a:tc>
                  <a:txBody>
                    <a:bodyPr/>
                    <a:lstStyle/>
                    <a:p>
                      <a:r>
                        <a:rPr lang="en-US" sz="1000" dirty="0" smtClean="0">
                          <a:latin typeface="Comic Sans MS" panose="030F0702030302020204" pitchFamily="66" charset="0"/>
                        </a:rPr>
                        <a:t>Read the words: ten/t, ben/d, men/d, hum/p, </a:t>
                      </a:r>
                    </a:p>
                    <a:p>
                      <a:r>
                        <a:rPr lang="en-US" sz="1000" dirty="0" smtClean="0">
                          <a:latin typeface="Comic Sans MS" panose="030F0702030302020204" pitchFamily="66" charset="0"/>
                          <a:cs typeface="Comic Sans MS"/>
                        </a:rPr>
                        <a:t>Dam/p</a:t>
                      </a:r>
                      <a:endParaRPr lang="en-US" sz="1000" dirty="0">
                        <a:latin typeface="Comic Sans MS" panose="030F0702030302020204" pitchFamily="66" charset="0"/>
                        <a:cs typeface="Comic Sans M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smtClean="0">
                          <a:latin typeface="Comic Sans MS" panose="030F0702030302020204" pitchFamily="66" charset="0"/>
                        </a:rPr>
                        <a:t>Blend</a:t>
                      </a:r>
                      <a:r>
                        <a:rPr lang="en-US" sz="1000" baseline="0" dirty="0" smtClean="0">
                          <a:latin typeface="Comic Sans MS" panose="030F0702030302020204" pitchFamily="66" charset="0"/>
                        </a:rPr>
                        <a:t> the sounds to read: belt, nest, sink, lamp, wind</a:t>
                      </a:r>
                      <a:endParaRPr lang="en-US" sz="1000" i="1" dirty="0" smtClean="0">
                        <a:latin typeface="Comic Sans MS" panose="030F0702030302020204" pitchFamily="66" charset="0"/>
                        <a:cs typeface="Comic Sans M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smtClean="0">
                          <a:latin typeface="Comic Sans MS" panose="030F0702030302020204" pitchFamily="66" charset="0"/>
                        </a:rPr>
                        <a:t>Read the words: milk, golf, jump, melt, chimp</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dirty="0" smtClean="0">
                        <a:latin typeface="Comic Sans MS" panose="030F0702030302020204" pitchFamily="66" charset="0"/>
                        <a:cs typeface="Comic Sans MS"/>
                      </a:endParaRPr>
                    </a:p>
                  </a:txBody>
                  <a:tcPr/>
                </a:tc>
                <a:tc>
                  <a:txBody>
                    <a:bodyPr/>
                    <a:lstStyle/>
                    <a:p>
                      <a:r>
                        <a:rPr lang="en-US" sz="1000" dirty="0" smtClean="0">
                          <a:latin typeface="Comic Sans MS" panose="030F0702030302020204" pitchFamily="66" charset="0"/>
                          <a:cs typeface="+mn-cs"/>
                        </a:rPr>
                        <a:t>Sound</a:t>
                      </a:r>
                      <a:r>
                        <a:rPr lang="en-US" sz="1000" baseline="0" dirty="0" smtClean="0">
                          <a:latin typeface="Comic Sans MS" panose="030F0702030302020204" pitchFamily="66" charset="0"/>
                          <a:cs typeface="+mn-cs"/>
                        </a:rPr>
                        <a:t> buttons: </a:t>
                      </a:r>
                      <a:r>
                        <a:rPr lang="en-US" sz="1000" dirty="0" smtClean="0">
                          <a:latin typeface="Comic Sans MS" panose="030F0702030302020204" pitchFamily="66" charset="0"/>
                          <a:cs typeface="+mn-cs"/>
                        </a:rPr>
                        <a:t>bench, shelf, paint ,toast, melt, hand</a:t>
                      </a:r>
                      <a:endParaRPr lang="en-US" sz="1000" dirty="0">
                        <a:latin typeface="Comic Sans MS" panose="030F0702030302020204" pitchFamily="66" charset="0"/>
                        <a:cs typeface="Comic Sans MS"/>
                      </a:endParaRPr>
                    </a:p>
                  </a:txBody>
                  <a:tcPr/>
                </a:tc>
              </a:tr>
              <a:tr h="646575">
                <a:tc>
                  <a:txBody>
                    <a:bodyPr/>
                    <a:lstStyle/>
                    <a:p>
                      <a:r>
                        <a:rPr lang="en-US" sz="1200" dirty="0" smtClean="0">
                          <a:latin typeface="Comic Sans MS" panose="030F0702030302020204" pitchFamily="66" charset="0"/>
                        </a:rPr>
                        <a:t>Apply</a:t>
                      </a:r>
                      <a:endParaRPr lang="en-US" sz="1200" dirty="0">
                        <a:solidFill>
                          <a:schemeClr val="bg1"/>
                        </a:solidFill>
                        <a:latin typeface="Comic Sans MS" panose="030F0702030302020204" pitchFamily="66" charset="0"/>
                        <a:cs typeface="Comic Sans MS"/>
                      </a:endParaRPr>
                    </a:p>
                  </a:txBody>
                  <a:tcPr/>
                </a:tc>
                <a:tc>
                  <a:txBody>
                    <a:bodyPr/>
                    <a:lstStyle/>
                    <a:p>
                      <a:r>
                        <a:rPr lang="en-US" sz="1050" dirty="0" smtClean="0">
                          <a:latin typeface="Comic Sans MS" panose="030F0702030302020204" pitchFamily="66" charset="0"/>
                        </a:rPr>
                        <a:t>Encourage children to identify</a:t>
                      </a:r>
                      <a:r>
                        <a:rPr lang="en-US" sz="1050" baseline="0" dirty="0" smtClean="0">
                          <a:latin typeface="Comic Sans MS" panose="030F0702030302020204" pitchFamily="66" charset="0"/>
                        </a:rPr>
                        <a:t> which vowels are in their names.</a:t>
                      </a:r>
                      <a:endParaRPr lang="en-US" sz="1050" dirty="0">
                        <a:latin typeface="Comic Sans MS" panose="030F0702030302020204" pitchFamily="66" charset="0"/>
                        <a:cs typeface="Comic Sans MS"/>
                      </a:endParaRPr>
                    </a:p>
                  </a:txBody>
                  <a:tcPr/>
                </a:tc>
                <a:tc>
                  <a:txBody>
                    <a:bodyPr/>
                    <a:lstStyle/>
                    <a:p>
                      <a:r>
                        <a:rPr lang="en-US" sz="1050" dirty="0" smtClean="0">
                          <a:latin typeface="Comic Sans MS" panose="030F0702030302020204" pitchFamily="66" charset="0"/>
                        </a:rPr>
                        <a:t>Read the caption: You burnt the toast</a:t>
                      </a:r>
                      <a:endParaRPr lang="en-US" sz="1050" dirty="0">
                        <a:latin typeface="Comic Sans MS" panose="030F0702030302020204" pitchFamily="66" charset="0"/>
                        <a:cs typeface="Comic Sans MS"/>
                      </a:endParaRPr>
                    </a:p>
                  </a:txBody>
                  <a:tcPr/>
                </a:tc>
                <a:tc>
                  <a:txBody>
                    <a:bodyPr/>
                    <a:lstStyle/>
                    <a:p>
                      <a:r>
                        <a:rPr lang="en-US" sz="1050" dirty="0" smtClean="0">
                          <a:latin typeface="Comic Sans MS" panose="030F0702030302020204" pitchFamily="66" charset="0"/>
                        </a:rPr>
                        <a:t>Read the caption: She kept the gift</a:t>
                      </a:r>
                      <a:endParaRPr lang="en-US" sz="1050" i="1" dirty="0">
                        <a:latin typeface="Comic Sans MS" panose="030F0702030302020204" pitchFamily="66" charset="0"/>
                        <a:cs typeface="Comic Sans MS"/>
                      </a:endParaRPr>
                    </a:p>
                  </a:txBody>
                  <a:tcPr/>
                </a:tc>
                <a:tc>
                  <a:txBody>
                    <a:bodyPr/>
                    <a:lstStyle/>
                    <a:p>
                      <a:r>
                        <a:rPr lang="en-US" sz="1050" dirty="0" smtClean="0">
                          <a:latin typeface="Comic Sans MS" panose="030F0702030302020204" pitchFamily="66" charset="0"/>
                        </a:rPr>
                        <a:t>Read the Sentence: The tent is next to the pond.</a:t>
                      </a:r>
                      <a:endParaRPr lang="en-US" sz="1050" dirty="0">
                        <a:latin typeface="Comic Sans MS" panose="030F0702030302020204" pitchFamily="66" charset="0"/>
                        <a:cs typeface="Comic Sans MS"/>
                      </a:endParaRPr>
                    </a:p>
                  </a:txBody>
                  <a:tcPr/>
                </a:tc>
                <a:tc>
                  <a:txBody>
                    <a:bodyPr/>
                    <a:lstStyle/>
                    <a:p>
                      <a:r>
                        <a:rPr lang="en-US" sz="1050" dirty="0" smtClean="0">
                          <a:latin typeface="Comic Sans MS" panose="030F0702030302020204" pitchFamily="66" charset="0"/>
                        </a:rPr>
                        <a:t> Read</a:t>
                      </a:r>
                      <a:r>
                        <a:rPr lang="en-US" sz="1050" baseline="0" dirty="0" smtClean="0">
                          <a:latin typeface="Comic Sans MS" panose="030F0702030302020204" pitchFamily="66" charset="0"/>
                        </a:rPr>
                        <a:t> the sentence: A chimp can jump</a:t>
                      </a:r>
                      <a:endParaRPr lang="en-US" sz="1050" i="1" dirty="0">
                        <a:latin typeface="Comic Sans MS" panose="030F0702030302020204" pitchFamily="66" charset="0"/>
                        <a:cs typeface="Comic Sans MS"/>
                      </a:endParaRPr>
                    </a:p>
                  </a:txBody>
                  <a:tcPr/>
                </a:tc>
              </a:tr>
            </a:tbl>
          </a:graphicData>
        </a:graphic>
      </p:graphicFrame>
      <p:sp>
        <p:nvSpPr>
          <p:cNvPr id="5" name="Title 1"/>
          <p:cNvSpPr>
            <a:spLocks noGrp="1"/>
          </p:cNvSpPr>
          <p:nvPr>
            <p:ph type="title"/>
          </p:nvPr>
        </p:nvSpPr>
        <p:spPr>
          <a:xfrm>
            <a:off x="340112" y="557385"/>
            <a:ext cx="8229600" cy="578024"/>
          </a:xfrm>
        </p:spPr>
        <p:txBody>
          <a:bodyPr>
            <a:noAutofit/>
          </a:bodyPr>
          <a:lstStyle/>
          <a:p>
            <a:r>
              <a:rPr lang="en-US" sz="2800" b="1" u="sng" dirty="0" smtClean="0">
                <a:latin typeface="Comic Sans MS"/>
                <a:cs typeface="Comic Sans MS"/>
              </a:rPr>
              <a:t>Phase 4: Week </a:t>
            </a:r>
            <a:r>
              <a:rPr lang="en-US" sz="2800" b="1" u="sng" dirty="0">
                <a:latin typeface="Comic Sans MS"/>
                <a:cs typeface="Comic Sans MS"/>
              </a:rPr>
              <a:t>1</a:t>
            </a:r>
          </a:p>
        </p:txBody>
      </p:sp>
    </p:spTree>
    <p:extLst>
      <p:ext uri="{BB962C8B-B14F-4D97-AF65-F5344CB8AC3E}">
        <p14:creationId xmlns:p14="http://schemas.microsoft.com/office/powerpoint/2010/main" val="32428118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calloped Frame Lime Green 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59604" y="-1159603"/>
            <a:ext cx="6839804" cy="9159011"/>
          </a:xfrm>
          <a:prstGeom prst="rect">
            <a:avLst/>
          </a:prstGeom>
        </p:spPr>
      </p:pic>
      <p:pic>
        <p:nvPicPr>
          <p:cNvPr id="15" name="Picture 14" descr="practis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11" y="-90706"/>
            <a:ext cx="1956816" cy="1639824"/>
          </a:xfrm>
          <a:prstGeom prst="rect">
            <a:avLst/>
          </a:prstGeom>
        </p:spPr>
      </p:pic>
      <p:sp>
        <p:nvSpPr>
          <p:cNvPr id="7" name="Title 1"/>
          <p:cNvSpPr txBox="1">
            <a:spLocks/>
          </p:cNvSpPr>
          <p:nvPr/>
        </p:nvSpPr>
        <p:spPr>
          <a:xfrm>
            <a:off x="1627746" y="4796492"/>
            <a:ext cx="1965637" cy="1469348"/>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9700" b="1" dirty="0">
                <a:solidFill>
                  <a:srgbClr val="000000"/>
                </a:solidFill>
                <a:latin typeface="Comic Sans MS"/>
                <a:cs typeface="Comic Sans MS"/>
              </a:rPr>
              <a:t>b</a:t>
            </a:r>
          </a:p>
        </p:txBody>
      </p:sp>
      <p:sp>
        <p:nvSpPr>
          <p:cNvPr id="8" name="TextBox 7"/>
          <p:cNvSpPr txBox="1"/>
          <p:nvPr/>
        </p:nvSpPr>
        <p:spPr>
          <a:xfrm>
            <a:off x="2647400" y="756519"/>
            <a:ext cx="3595719" cy="400110"/>
          </a:xfrm>
          <a:prstGeom prst="rect">
            <a:avLst/>
          </a:prstGeom>
          <a:noFill/>
        </p:spPr>
        <p:txBody>
          <a:bodyPr wrap="square" rtlCol="0">
            <a:spAutoFit/>
          </a:bodyPr>
          <a:lstStyle/>
          <a:p>
            <a:r>
              <a:rPr lang="en-US" sz="2000" dirty="0" smtClean="0">
                <a:latin typeface="Comic Sans MS"/>
                <a:cs typeface="Comic Sans MS"/>
              </a:rPr>
              <a:t>Try and spell out this word.</a:t>
            </a:r>
            <a:endParaRPr lang="en-US" sz="2000" dirty="0">
              <a:latin typeface="Comic Sans MS"/>
              <a:cs typeface="Comic Sans MS"/>
            </a:endParaRPr>
          </a:p>
        </p:txBody>
      </p:sp>
      <p:sp>
        <p:nvSpPr>
          <p:cNvPr id="9" name="Oval 8"/>
          <p:cNvSpPr/>
          <p:nvPr/>
        </p:nvSpPr>
        <p:spPr>
          <a:xfrm>
            <a:off x="2353429" y="5441572"/>
            <a:ext cx="547861" cy="498085"/>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593383" y="5441572"/>
            <a:ext cx="547861" cy="498085"/>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799905" y="5441572"/>
            <a:ext cx="547861" cy="498085"/>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3127088" y="4706898"/>
            <a:ext cx="1480452" cy="1469348"/>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9700" b="1" dirty="0" smtClean="0">
                <a:solidFill>
                  <a:srgbClr val="000000"/>
                </a:solidFill>
                <a:latin typeface="Comic Sans MS"/>
                <a:cs typeface="Comic Sans MS"/>
              </a:rPr>
              <a:t>e</a:t>
            </a:r>
            <a:endParaRPr lang="en-US" sz="9700" b="1" dirty="0">
              <a:solidFill>
                <a:srgbClr val="000000"/>
              </a:solidFill>
              <a:latin typeface="Comic Sans MS"/>
              <a:cs typeface="Comic Sans MS"/>
            </a:endParaRPr>
          </a:p>
        </p:txBody>
      </p:sp>
      <p:sp>
        <p:nvSpPr>
          <p:cNvPr id="14" name="Title 1"/>
          <p:cNvSpPr txBox="1">
            <a:spLocks/>
          </p:cNvSpPr>
          <p:nvPr/>
        </p:nvSpPr>
        <p:spPr>
          <a:xfrm>
            <a:off x="4222051" y="4776495"/>
            <a:ext cx="1480452" cy="1469348"/>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9700" b="1" dirty="0" smtClean="0">
                <a:solidFill>
                  <a:srgbClr val="000000"/>
                </a:solidFill>
                <a:latin typeface="Comic Sans MS"/>
                <a:cs typeface="Comic Sans MS"/>
              </a:rPr>
              <a:t>l</a:t>
            </a:r>
            <a:endParaRPr lang="en-US" sz="9700" b="1" dirty="0">
              <a:solidFill>
                <a:srgbClr val="000000"/>
              </a:solidFill>
              <a:latin typeface="Comic Sans MS"/>
              <a:cs typeface="Comic Sans MS"/>
            </a:endParaRPr>
          </a:p>
        </p:txBody>
      </p:sp>
      <p:sp>
        <p:nvSpPr>
          <p:cNvPr id="19" name="Oval 18"/>
          <p:cNvSpPr/>
          <p:nvPr/>
        </p:nvSpPr>
        <p:spPr>
          <a:xfrm>
            <a:off x="6059958" y="5441572"/>
            <a:ext cx="547861" cy="498085"/>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5537800" y="4706898"/>
            <a:ext cx="1480452" cy="1469348"/>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9700" b="1" dirty="0" smtClean="0">
                <a:solidFill>
                  <a:srgbClr val="000000"/>
                </a:solidFill>
                <a:latin typeface="Comic Sans MS"/>
                <a:cs typeface="Comic Sans MS"/>
              </a:rPr>
              <a:t>t</a:t>
            </a:r>
            <a:endParaRPr lang="en-US" sz="9700" b="1" dirty="0">
              <a:solidFill>
                <a:srgbClr val="000000"/>
              </a:solidFill>
              <a:latin typeface="Comic Sans MS"/>
              <a:cs typeface="Comic Sans MS"/>
            </a:endParaRPr>
          </a:p>
        </p:txBody>
      </p:sp>
      <p:pic>
        <p:nvPicPr>
          <p:cNvPr id="2" name="Picture 1"/>
          <p:cNvPicPr>
            <a:picLocks noChangeAspect="1"/>
          </p:cNvPicPr>
          <p:nvPr/>
        </p:nvPicPr>
        <p:blipFill>
          <a:blip r:embed="rId4"/>
          <a:stretch>
            <a:fillRect/>
          </a:stretch>
        </p:blipFill>
        <p:spPr>
          <a:xfrm>
            <a:off x="2901290" y="1292292"/>
            <a:ext cx="3401040" cy="3477843"/>
          </a:xfrm>
          <a:prstGeom prst="rect">
            <a:avLst/>
          </a:prstGeom>
        </p:spPr>
      </p:pic>
    </p:spTree>
    <p:extLst>
      <p:ext uri="{BB962C8B-B14F-4D97-AF65-F5344CB8AC3E}">
        <p14:creationId xmlns:p14="http://schemas.microsoft.com/office/powerpoint/2010/main" val="272275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1" grpId="0" animBg="1"/>
      <p:bldP spid="12" grpId="0" animBg="1"/>
      <p:bldP spid="13" grpId="0"/>
      <p:bldP spid="14" grpId="0"/>
      <p:bldP spid="19" grpId="0" animBg="1"/>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calloped Frame Lime Green 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59604" y="-1159603"/>
            <a:ext cx="6839804" cy="9159011"/>
          </a:xfrm>
          <a:prstGeom prst="rect">
            <a:avLst/>
          </a:prstGeom>
        </p:spPr>
      </p:pic>
      <p:pic>
        <p:nvPicPr>
          <p:cNvPr id="15" name="Picture 14" descr="practis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11" y="-90706"/>
            <a:ext cx="1956816" cy="1639824"/>
          </a:xfrm>
          <a:prstGeom prst="rect">
            <a:avLst/>
          </a:prstGeom>
        </p:spPr>
      </p:pic>
      <p:sp>
        <p:nvSpPr>
          <p:cNvPr id="7" name="Title 1"/>
          <p:cNvSpPr txBox="1">
            <a:spLocks/>
          </p:cNvSpPr>
          <p:nvPr/>
        </p:nvSpPr>
        <p:spPr>
          <a:xfrm>
            <a:off x="1627746" y="4796492"/>
            <a:ext cx="1965637" cy="1469348"/>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9700" b="1" dirty="0" smtClean="0">
                <a:solidFill>
                  <a:srgbClr val="000000"/>
                </a:solidFill>
                <a:latin typeface="Comic Sans MS"/>
                <a:cs typeface="Comic Sans MS"/>
              </a:rPr>
              <a:t>n</a:t>
            </a:r>
            <a:endParaRPr lang="en-US" sz="9700" b="1" dirty="0">
              <a:solidFill>
                <a:srgbClr val="000000"/>
              </a:solidFill>
              <a:latin typeface="Comic Sans MS"/>
              <a:cs typeface="Comic Sans MS"/>
            </a:endParaRPr>
          </a:p>
        </p:txBody>
      </p:sp>
      <p:sp>
        <p:nvSpPr>
          <p:cNvPr id="9" name="Oval 8"/>
          <p:cNvSpPr/>
          <p:nvPr/>
        </p:nvSpPr>
        <p:spPr>
          <a:xfrm>
            <a:off x="2353429" y="5441572"/>
            <a:ext cx="547861" cy="498085"/>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593383" y="5441572"/>
            <a:ext cx="547861" cy="498085"/>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799905" y="5441572"/>
            <a:ext cx="547861" cy="498085"/>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3127088" y="4706898"/>
            <a:ext cx="1480452" cy="1469348"/>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9700" b="1" dirty="0" smtClean="0">
                <a:solidFill>
                  <a:srgbClr val="000000"/>
                </a:solidFill>
                <a:latin typeface="Comic Sans MS"/>
                <a:cs typeface="Comic Sans MS"/>
              </a:rPr>
              <a:t>e</a:t>
            </a:r>
            <a:endParaRPr lang="en-US" sz="9700" b="1" dirty="0">
              <a:solidFill>
                <a:srgbClr val="000000"/>
              </a:solidFill>
              <a:latin typeface="Comic Sans MS"/>
              <a:cs typeface="Comic Sans MS"/>
            </a:endParaRPr>
          </a:p>
        </p:txBody>
      </p:sp>
      <p:sp>
        <p:nvSpPr>
          <p:cNvPr id="14" name="Title 1"/>
          <p:cNvSpPr txBox="1">
            <a:spLocks/>
          </p:cNvSpPr>
          <p:nvPr/>
        </p:nvSpPr>
        <p:spPr>
          <a:xfrm>
            <a:off x="4222051" y="4776495"/>
            <a:ext cx="1480452" cy="1469348"/>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9700" b="1" dirty="0">
                <a:solidFill>
                  <a:srgbClr val="000000"/>
                </a:solidFill>
                <a:latin typeface="Comic Sans MS"/>
                <a:cs typeface="Comic Sans MS"/>
              </a:rPr>
              <a:t>s</a:t>
            </a:r>
          </a:p>
        </p:txBody>
      </p:sp>
      <p:sp>
        <p:nvSpPr>
          <p:cNvPr id="19" name="Oval 18"/>
          <p:cNvSpPr/>
          <p:nvPr/>
        </p:nvSpPr>
        <p:spPr>
          <a:xfrm>
            <a:off x="6059958" y="5441572"/>
            <a:ext cx="547861" cy="498085"/>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5537800" y="4706898"/>
            <a:ext cx="1480452" cy="1469348"/>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9700" b="1" dirty="0" smtClean="0">
                <a:solidFill>
                  <a:srgbClr val="000000"/>
                </a:solidFill>
                <a:latin typeface="Comic Sans MS"/>
                <a:cs typeface="Comic Sans MS"/>
              </a:rPr>
              <a:t>t</a:t>
            </a:r>
            <a:endParaRPr lang="en-US" sz="9700" b="1" dirty="0">
              <a:solidFill>
                <a:srgbClr val="000000"/>
              </a:solidFill>
              <a:latin typeface="Comic Sans MS"/>
              <a:cs typeface="Comic Sans MS"/>
            </a:endParaRPr>
          </a:p>
        </p:txBody>
      </p:sp>
      <p:pic>
        <p:nvPicPr>
          <p:cNvPr id="3" name="Picture 2"/>
          <p:cNvPicPr>
            <a:picLocks noChangeAspect="1"/>
          </p:cNvPicPr>
          <p:nvPr/>
        </p:nvPicPr>
        <p:blipFill>
          <a:blip r:embed="rId4"/>
          <a:stretch>
            <a:fillRect/>
          </a:stretch>
        </p:blipFill>
        <p:spPr>
          <a:xfrm>
            <a:off x="2422607" y="1063458"/>
            <a:ext cx="4369866" cy="4180505"/>
          </a:xfrm>
          <a:prstGeom prst="rect">
            <a:avLst/>
          </a:prstGeom>
        </p:spPr>
      </p:pic>
      <p:sp>
        <p:nvSpPr>
          <p:cNvPr id="16" name="TextBox 15"/>
          <p:cNvSpPr txBox="1"/>
          <p:nvPr/>
        </p:nvSpPr>
        <p:spPr>
          <a:xfrm>
            <a:off x="2647400" y="756519"/>
            <a:ext cx="3595719" cy="400110"/>
          </a:xfrm>
          <a:prstGeom prst="rect">
            <a:avLst/>
          </a:prstGeom>
          <a:noFill/>
        </p:spPr>
        <p:txBody>
          <a:bodyPr wrap="square" rtlCol="0">
            <a:spAutoFit/>
          </a:bodyPr>
          <a:lstStyle/>
          <a:p>
            <a:r>
              <a:rPr lang="en-US" sz="2000" dirty="0" smtClean="0">
                <a:latin typeface="Comic Sans MS"/>
                <a:cs typeface="Comic Sans MS"/>
              </a:rPr>
              <a:t>Try and spell out this word.</a:t>
            </a:r>
            <a:endParaRPr lang="en-US" sz="2000" dirty="0">
              <a:latin typeface="Comic Sans MS"/>
              <a:cs typeface="Comic Sans MS"/>
            </a:endParaRPr>
          </a:p>
        </p:txBody>
      </p:sp>
    </p:spTree>
    <p:extLst>
      <p:ext uri="{BB962C8B-B14F-4D97-AF65-F5344CB8AC3E}">
        <p14:creationId xmlns:p14="http://schemas.microsoft.com/office/powerpoint/2010/main" val="275611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1" grpId="0" animBg="1"/>
      <p:bldP spid="12" grpId="0" animBg="1"/>
      <p:bldP spid="13" grpId="0"/>
      <p:bldP spid="14" grpId="0"/>
      <p:bldP spid="19" grpId="0" animBg="1"/>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calloped Frame Lime Green 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59604" y="-1159603"/>
            <a:ext cx="6839804" cy="9159011"/>
          </a:xfrm>
          <a:prstGeom prst="rect">
            <a:avLst/>
          </a:prstGeom>
        </p:spPr>
      </p:pic>
      <p:pic>
        <p:nvPicPr>
          <p:cNvPr id="15" name="Picture 14" descr="practis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11" y="-90706"/>
            <a:ext cx="1956816" cy="1639824"/>
          </a:xfrm>
          <a:prstGeom prst="rect">
            <a:avLst/>
          </a:prstGeom>
        </p:spPr>
      </p:pic>
      <p:sp>
        <p:nvSpPr>
          <p:cNvPr id="7" name="Title 1"/>
          <p:cNvSpPr txBox="1">
            <a:spLocks/>
          </p:cNvSpPr>
          <p:nvPr/>
        </p:nvSpPr>
        <p:spPr>
          <a:xfrm>
            <a:off x="1627746" y="4796492"/>
            <a:ext cx="1965637" cy="1469348"/>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9700" b="1" dirty="0" smtClean="0">
                <a:solidFill>
                  <a:srgbClr val="000000"/>
                </a:solidFill>
                <a:latin typeface="Comic Sans MS"/>
                <a:cs typeface="Comic Sans MS"/>
              </a:rPr>
              <a:t>s</a:t>
            </a:r>
            <a:endParaRPr lang="en-US" sz="9700" b="1" dirty="0">
              <a:solidFill>
                <a:srgbClr val="000000"/>
              </a:solidFill>
              <a:latin typeface="Comic Sans MS"/>
              <a:cs typeface="Comic Sans MS"/>
            </a:endParaRPr>
          </a:p>
        </p:txBody>
      </p:sp>
      <p:sp>
        <p:nvSpPr>
          <p:cNvPr id="9" name="Oval 8"/>
          <p:cNvSpPr/>
          <p:nvPr/>
        </p:nvSpPr>
        <p:spPr>
          <a:xfrm>
            <a:off x="2353429" y="5441572"/>
            <a:ext cx="547861" cy="498085"/>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593383" y="5441572"/>
            <a:ext cx="547861" cy="498085"/>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799905" y="5441572"/>
            <a:ext cx="547861" cy="498085"/>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3127088" y="4706898"/>
            <a:ext cx="1480452" cy="1469348"/>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9700" b="1" dirty="0">
                <a:solidFill>
                  <a:srgbClr val="000000"/>
                </a:solidFill>
                <a:latin typeface="Comic Sans MS"/>
                <a:cs typeface="Comic Sans MS"/>
              </a:rPr>
              <a:t>i</a:t>
            </a:r>
          </a:p>
        </p:txBody>
      </p:sp>
      <p:sp>
        <p:nvSpPr>
          <p:cNvPr id="14" name="Title 1"/>
          <p:cNvSpPr txBox="1">
            <a:spLocks/>
          </p:cNvSpPr>
          <p:nvPr/>
        </p:nvSpPr>
        <p:spPr>
          <a:xfrm>
            <a:off x="4222051" y="4776495"/>
            <a:ext cx="1480452" cy="1469348"/>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9700" b="1" dirty="0">
                <a:solidFill>
                  <a:srgbClr val="000000"/>
                </a:solidFill>
                <a:latin typeface="Comic Sans MS"/>
                <a:cs typeface="Comic Sans MS"/>
              </a:rPr>
              <a:t>n</a:t>
            </a:r>
          </a:p>
        </p:txBody>
      </p:sp>
      <p:sp>
        <p:nvSpPr>
          <p:cNvPr id="19" name="Oval 18"/>
          <p:cNvSpPr/>
          <p:nvPr/>
        </p:nvSpPr>
        <p:spPr>
          <a:xfrm>
            <a:off x="6059958" y="5441572"/>
            <a:ext cx="547861" cy="498085"/>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5537800" y="4706898"/>
            <a:ext cx="1480452" cy="1469348"/>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9700" b="1" dirty="0">
                <a:solidFill>
                  <a:srgbClr val="000000"/>
                </a:solidFill>
                <a:latin typeface="Comic Sans MS"/>
                <a:cs typeface="Comic Sans MS"/>
              </a:rPr>
              <a:t>k</a:t>
            </a:r>
          </a:p>
        </p:txBody>
      </p:sp>
      <p:pic>
        <p:nvPicPr>
          <p:cNvPr id="3" name="Picture 2"/>
          <p:cNvPicPr>
            <a:picLocks noChangeAspect="1"/>
          </p:cNvPicPr>
          <p:nvPr/>
        </p:nvPicPr>
        <p:blipFill>
          <a:blip r:embed="rId4"/>
          <a:stretch>
            <a:fillRect/>
          </a:stretch>
        </p:blipFill>
        <p:spPr>
          <a:xfrm>
            <a:off x="2497031" y="1302811"/>
            <a:ext cx="3771205" cy="3651783"/>
          </a:xfrm>
          <a:prstGeom prst="rect">
            <a:avLst/>
          </a:prstGeom>
        </p:spPr>
      </p:pic>
      <p:sp>
        <p:nvSpPr>
          <p:cNvPr id="16" name="TextBox 15"/>
          <p:cNvSpPr txBox="1"/>
          <p:nvPr/>
        </p:nvSpPr>
        <p:spPr>
          <a:xfrm>
            <a:off x="2647400" y="756519"/>
            <a:ext cx="3595719" cy="400110"/>
          </a:xfrm>
          <a:prstGeom prst="rect">
            <a:avLst/>
          </a:prstGeom>
          <a:noFill/>
        </p:spPr>
        <p:txBody>
          <a:bodyPr wrap="square" rtlCol="0">
            <a:spAutoFit/>
          </a:bodyPr>
          <a:lstStyle/>
          <a:p>
            <a:r>
              <a:rPr lang="en-US" sz="2000" dirty="0" smtClean="0">
                <a:latin typeface="Comic Sans MS"/>
                <a:cs typeface="Comic Sans MS"/>
              </a:rPr>
              <a:t>Try and spell out this word.</a:t>
            </a:r>
            <a:endParaRPr lang="en-US" sz="2000" dirty="0">
              <a:latin typeface="Comic Sans MS"/>
              <a:cs typeface="Comic Sans MS"/>
            </a:endParaRPr>
          </a:p>
        </p:txBody>
      </p:sp>
    </p:spTree>
    <p:extLst>
      <p:ext uri="{BB962C8B-B14F-4D97-AF65-F5344CB8AC3E}">
        <p14:creationId xmlns:p14="http://schemas.microsoft.com/office/powerpoint/2010/main" val="275611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1" grpId="0" animBg="1"/>
      <p:bldP spid="12" grpId="0" animBg="1"/>
      <p:bldP spid="13" grpId="0"/>
      <p:bldP spid="14" grpId="0"/>
      <p:bldP spid="19" grpId="0" animBg="1"/>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calloped Frame Lime Green 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59604" y="-1159603"/>
            <a:ext cx="6839804" cy="9159011"/>
          </a:xfrm>
          <a:prstGeom prst="rect">
            <a:avLst/>
          </a:prstGeom>
        </p:spPr>
      </p:pic>
      <p:pic>
        <p:nvPicPr>
          <p:cNvPr id="15" name="Picture 14" descr="practis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11" y="-90706"/>
            <a:ext cx="1956816" cy="1639824"/>
          </a:xfrm>
          <a:prstGeom prst="rect">
            <a:avLst/>
          </a:prstGeom>
        </p:spPr>
      </p:pic>
      <p:sp>
        <p:nvSpPr>
          <p:cNvPr id="7" name="Title 1"/>
          <p:cNvSpPr txBox="1">
            <a:spLocks/>
          </p:cNvSpPr>
          <p:nvPr/>
        </p:nvSpPr>
        <p:spPr>
          <a:xfrm>
            <a:off x="1627746" y="4796492"/>
            <a:ext cx="1965637" cy="1469348"/>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9700" b="1" dirty="0" smtClean="0">
                <a:solidFill>
                  <a:srgbClr val="000000"/>
                </a:solidFill>
                <a:latin typeface="Comic Sans MS"/>
                <a:cs typeface="Comic Sans MS"/>
              </a:rPr>
              <a:t>l</a:t>
            </a:r>
            <a:endParaRPr lang="en-US" sz="9700" b="1" dirty="0">
              <a:solidFill>
                <a:srgbClr val="000000"/>
              </a:solidFill>
              <a:latin typeface="Comic Sans MS"/>
              <a:cs typeface="Comic Sans MS"/>
            </a:endParaRPr>
          </a:p>
        </p:txBody>
      </p:sp>
      <p:sp>
        <p:nvSpPr>
          <p:cNvPr id="9" name="Oval 8"/>
          <p:cNvSpPr/>
          <p:nvPr/>
        </p:nvSpPr>
        <p:spPr>
          <a:xfrm>
            <a:off x="2353429" y="5441572"/>
            <a:ext cx="547861" cy="498085"/>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593383" y="5441572"/>
            <a:ext cx="547861" cy="498085"/>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799905" y="5441572"/>
            <a:ext cx="547861" cy="498085"/>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3127088" y="4706898"/>
            <a:ext cx="1480452" cy="1469348"/>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9700" b="1" dirty="0">
                <a:solidFill>
                  <a:srgbClr val="000000"/>
                </a:solidFill>
                <a:latin typeface="Comic Sans MS"/>
                <a:cs typeface="Comic Sans MS"/>
              </a:rPr>
              <a:t>a</a:t>
            </a:r>
          </a:p>
        </p:txBody>
      </p:sp>
      <p:sp>
        <p:nvSpPr>
          <p:cNvPr id="14" name="Title 1"/>
          <p:cNvSpPr txBox="1">
            <a:spLocks/>
          </p:cNvSpPr>
          <p:nvPr/>
        </p:nvSpPr>
        <p:spPr>
          <a:xfrm>
            <a:off x="4222051" y="4776495"/>
            <a:ext cx="1480452" cy="1469348"/>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9700" b="1" dirty="0">
                <a:solidFill>
                  <a:srgbClr val="000000"/>
                </a:solidFill>
                <a:latin typeface="Comic Sans MS"/>
                <a:cs typeface="Comic Sans MS"/>
              </a:rPr>
              <a:t>m</a:t>
            </a:r>
          </a:p>
        </p:txBody>
      </p:sp>
      <p:sp>
        <p:nvSpPr>
          <p:cNvPr id="19" name="Oval 18"/>
          <p:cNvSpPr/>
          <p:nvPr/>
        </p:nvSpPr>
        <p:spPr>
          <a:xfrm>
            <a:off x="6059958" y="5441572"/>
            <a:ext cx="547861" cy="498085"/>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5537800" y="4706898"/>
            <a:ext cx="1480452" cy="1469348"/>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9700" b="1" dirty="0">
                <a:solidFill>
                  <a:srgbClr val="000000"/>
                </a:solidFill>
                <a:latin typeface="Comic Sans MS"/>
                <a:cs typeface="Comic Sans MS"/>
              </a:rPr>
              <a:t>p</a:t>
            </a:r>
          </a:p>
        </p:txBody>
      </p:sp>
      <p:pic>
        <p:nvPicPr>
          <p:cNvPr id="3" name="Picture 2"/>
          <p:cNvPicPr>
            <a:picLocks noChangeAspect="1"/>
          </p:cNvPicPr>
          <p:nvPr/>
        </p:nvPicPr>
        <p:blipFill>
          <a:blip r:embed="rId4"/>
          <a:stretch>
            <a:fillRect/>
          </a:stretch>
        </p:blipFill>
        <p:spPr>
          <a:xfrm>
            <a:off x="2901290" y="1710777"/>
            <a:ext cx="2835261" cy="3431481"/>
          </a:xfrm>
          <a:prstGeom prst="rect">
            <a:avLst/>
          </a:prstGeom>
        </p:spPr>
      </p:pic>
      <p:sp>
        <p:nvSpPr>
          <p:cNvPr id="16" name="TextBox 15"/>
          <p:cNvSpPr txBox="1"/>
          <p:nvPr/>
        </p:nvSpPr>
        <p:spPr>
          <a:xfrm>
            <a:off x="2647400" y="756519"/>
            <a:ext cx="3595719" cy="400110"/>
          </a:xfrm>
          <a:prstGeom prst="rect">
            <a:avLst/>
          </a:prstGeom>
          <a:noFill/>
        </p:spPr>
        <p:txBody>
          <a:bodyPr wrap="square" rtlCol="0">
            <a:spAutoFit/>
          </a:bodyPr>
          <a:lstStyle/>
          <a:p>
            <a:r>
              <a:rPr lang="en-US" sz="2000" dirty="0" smtClean="0">
                <a:latin typeface="Comic Sans MS"/>
                <a:cs typeface="Comic Sans MS"/>
              </a:rPr>
              <a:t>Try and spell out this word.</a:t>
            </a:r>
            <a:endParaRPr lang="en-US" sz="2000" dirty="0">
              <a:latin typeface="Comic Sans MS"/>
              <a:cs typeface="Comic Sans MS"/>
            </a:endParaRPr>
          </a:p>
        </p:txBody>
      </p:sp>
    </p:spTree>
    <p:extLst>
      <p:ext uri="{BB962C8B-B14F-4D97-AF65-F5344CB8AC3E}">
        <p14:creationId xmlns:p14="http://schemas.microsoft.com/office/powerpoint/2010/main" val="275611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1" grpId="0" animBg="1"/>
      <p:bldP spid="12" grpId="0" animBg="1"/>
      <p:bldP spid="13" grpId="0"/>
      <p:bldP spid="14" grpId="0"/>
      <p:bldP spid="19" grpId="0" animBg="1"/>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calloped Frame Lime Green 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59604" y="-1159603"/>
            <a:ext cx="6839804" cy="9159011"/>
          </a:xfrm>
          <a:prstGeom prst="rect">
            <a:avLst/>
          </a:prstGeom>
        </p:spPr>
      </p:pic>
      <p:pic>
        <p:nvPicPr>
          <p:cNvPr id="15" name="Picture 14" descr="practis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11" y="-90706"/>
            <a:ext cx="1956816" cy="1639824"/>
          </a:xfrm>
          <a:prstGeom prst="rect">
            <a:avLst/>
          </a:prstGeom>
        </p:spPr>
      </p:pic>
      <p:sp>
        <p:nvSpPr>
          <p:cNvPr id="7" name="Title 1"/>
          <p:cNvSpPr txBox="1">
            <a:spLocks/>
          </p:cNvSpPr>
          <p:nvPr/>
        </p:nvSpPr>
        <p:spPr>
          <a:xfrm>
            <a:off x="1627746" y="4796492"/>
            <a:ext cx="1965637" cy="1469348"/>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9700" b="1" dirty="0" smtClean="0">
                <a:solidFill>
                  <a:srgbClr val="000000"/>
                </a:solidFill>
                <a:latin typeface="Comic Sans MS"/>
                <a:cs typeface="Comic Sans MS"/>
              </a:rPr>
              <a:t>w</a:t>
            </a:r>
            <a:endParaRPr lang="en-US" sz="9700" b="1" dirty="0">
              <a:solidFill>
                <a:srgbClr val="000000"/>
              </a:solidFill>
              <a:latin typeface="Comic Sans MS"/>
              <a:cs typeface="Comic Sans MS"/>
            </a:endParaRPr>
          </a:p>
        </p:txBody>
      </p:sp>
      <p:sp>
        <p:nvSpPr>
          <p:cNvPr id="9" name="Oval 8"/>
          <p:cNvSpPr/>
          <p:nvPr/>
        </p:nvSpPr>
        <p:spPr>
          <a:xfrm>
            <a:off x="2353429" y="5441572"/>
            <a:ext cx="547861" cy="498085"/>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593383" y="5441572"/>
            <a:ext cx="547861" cy="498085"/>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799905" y="5441572"/>
            <a:ext cx="547861" cy="498085"/>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3127088" y="4706898"/>
            <a:ext cx="1480452" cy="1469348"/>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9700" b="1" dirty="0">
                <a:solidFill>
                  <a:srgbClr val="000000"/>
                </a:solidFill>
                <a:latin typeface="Comic Sans MS"/>
                <a:cs typeface="Comic Sans MS"/>
              </a:rPr>
              <a:t>i</a:t>
            </a:r>
          </a:p>
        </p:txBody>
      </p:sp>
      <p:sp>
        <p:nvSpPr>
          <p:cNvPr id="14" name="Title 1"/>
          <p:cNvSpPr txBox="1">
            <a:spLocks/>
          </p:cNvSpPr>
          <p:nvPr/>
        </p:nvSpPr>
        <p:spPr>
          <a:xfrm>
            <a:off x="4222051" y="4776495"/>
            <a:ext cx="1480452" cy="1469348"/>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9700" b="1" dirty="0">
                <a:solidFill>
                  <a:srgbClr val="000000"/>
                </a:solidFill>
                <a:latin typeface="Comic Sans MS"/>
                <a:cs typeface="Comic Sans MS"/>
              </a:rPr>
              <a:t>n</a:t>
            </a:r>
          </a:p>
        </p:txBody>
      </p:sp>
      <p:sp>
        <p:nvSpPr>
          <p:cNvPr id="19" name="Oval 18"/>
          <p:cNvSpPr/>
          <p:nvPr/>
        </p:nvSpPr>
        <p:spPr>
          <a:xfrm>
            <a:off x="6059958" y="5441572"/>
            <a:ext cx="547861" cy="498085"/>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5537800" y="4706898"/>
            <a:ext cx="1480452" cy="1469348"/>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9700" b="1" dirty="0">
                <a:solidFill>
                  <a:srgbClr val="000000"/>
                </a:solidFill>
                <a:latin typeface="Comic Sans MS"/>
                <a:cs typeface="Comic Sans MS"/>
              </a:rPr>
              <a:t>d</a:t>
            </a:r>
          </a:p>
        </p:txBody>
      </p:sp>
      <p:pic>
        <p:nvPicPr>
          <p:cNvPr id="3" name="Picture 2"/>
          <p:cNvPicPr>
            <a:picLocks noChangeAspect="1"/>
          </p:cNvPicPr>
          <p:nvPr/>
        </p:nvPicPr>
        <p:blipFill>
          <a:blip r:embed="rId4"/>
          <a:stretch>
            <a:fillRect/>
          </a:stretch>
        </p:blipFill>
        <p:spPr>
          <a:xfrm>
            <a:off x="2353429" y="1135952"/>
            <a:ext cx="4235071" cy="4081550"/>
          </a:xfrm>
          <a:prstGeom prst="rect">
            <a:avLst/>
          </a:prstGeom>
        </p:spPr>
      </p:pic>
      <p:sp>
        <p:nvSpPr>
          <p:cNvPr id="16" name="TextBox 15"/>
          <p:cNvSpPr txBox="1"/>
          <p:nvPr/>
        </p:nvSpPr>
        <p:spPr>
          <a:xfrm>
            <a:off x="2647400" y="756519"/>
            <a:ext cx="3595719" cy="400110"/>
          </a:xfrm>
          <a:prstGeom prst="rect">
            <a:avLst/>
          </a:prstGeom>
          <a:noFill/>
        </p:spPr>
        <p:txBody>
          <a:bodyPr wrap="square" rtlCol="0">
            <a:spAutoFit/>
          </a:bodyPr>
          <a:lstStyle/>
          <a:p>
            <a:r>
              <a:rPr lang="en-US" sz="2000" dirty="0" smtClean="0">
                <a:latin typeface="Comic Sans MS"/>
                <a:cs typeface="Comic Sans MS"/>
              </a:rPr>
              <a:t>Try and spell out this word.</a:t>
            </a:r>
            <a:endParaRPr lang="en-US" sz="2000" dirty="0">
              <a:latin typeface="Comic Sans MS"/>
              <a:cs typeface="Comic Sans MS"/>
            </a:endParaRPr>
          </a:p>
        </p:txBody>
      </p:sp>
    </p:spTree>
    <p:extLst>
      <p:ext uri="{BB962C8B-B14F-4D97-AF65-F5344CB8AC3E}">
        <p14:creationId xmlns:p14="http://schemas.microsoft.com/office/powerpoint/2010/main" val="275611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1" grpId="0" animBg="1"/>
      <p:bldP spid="12" grpId="0" animBg="1"/>
      <p:bldP spid="13" grpId="0"/>
      <p:bldP spid="14" grpId="0"/>
      <p:bldP spid="19" grpId="0" animBg="1"/>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lloped Frame Lime Green 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59604" y="-1159603"/>
            <a:ext cx="6839804" cy="9159011"/>
          </a:xfrm>
          <a:prstGeom prst="rect">
            <a:avLst/>
          </a:prstGeom>
        </p:spPr>
      </p:pic>
      <p:sp>
        <p:nvSpPr>
          <p:cNvPr id="9" name="Title 1"/>
          <p:cNvSpPr>
            <a:spLocks noGrp="1"/>
          </p:cNvSpPr>
          <p:nvPr>
            <p:ph type="title"/>
          </p:nvPr>
        </p:nvSpPr>
        <p:spPr>
          <a:xfrm>
            <a:off x="515900" y="1056785"/>
            <a:ext cx="8024662" cy="2010099"/>
          </a:xfrm>
        </p:spPr>
        <p:txBody>
          <a:bodyPr>
            <a:noAutofit/>
          </a:bodyPr>
          <a:lstStyle/>
          <a:p>
            <a:r>
              <a:rPr lang="en-US" sz="8000" b="1" dirty="0" smtClean="0">
                <a:latin typeface="Comic Sans MS"/>
                <a:cs typeface="Comic Sans MS"/>
              </a:rPr>
              <a:t>She kept the gift.</a:t>
            </a:r>
            <a:endParaRPr lang="en-US" sz="8000" b="1" dirty="0">
              <a:latin typeface="Comic Sans MS"/>
              <a:cs typeface="Comic Sans MS"/>
            </a:endParaRPr>
          </a:p>
        </p:txBody>
      </p:sp>
      <p:sp>
        <p:nvSpPr>
          <p:cNvPr id="6" name="Title 1"/>
          <p:cNvSpPr txBox="1">
            <a:spLocks/>
          </p:cNvSpPr>
          <p:nvPr/>
        </p:nvSpPr>
        <p:spPr>
          <a:xfrm>
            <a:off x="310962" y="519292"/>
            <a:ext cx="8229600" cy="49114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smtClean="0">
                <a:latin typeface="Comic Sans MS"/>
                <a:cs typeface="Comic Sans MS"/>
              </a:rPr>
              <a:t>Have a go at r</a:t>
            </a:r>
            <a:r>
              <a:rPr lang="en-US" sz="2000" dirty="0" smtClean="0">
                <a:latin typeface="Comic Sans MS"/>
                <a:cs typeface="Comic Sans MS"/>
              </a:rPr>
              <a:t>eading </a:t>
            </a:r>
            <a:r>
              <a:rPr lang="en-US" sz="2000" dirty="0" smtClean="0">
                <a:latin typeface="Comic Sans MS"/>
                <a:cs typeface="Comic Sans MS"/>
              </a:rPr>
              <a:t>this sentence:</a:t>
            </a:r>
            <a:endParaRPr lang="en-US" sz="2000" dirty="0">
              <a:latin typeface="Comic Sans MS"/>
              <a:cs typeface="Comic Sans MS"/>
            </a:endParaRPr>
          </a:p>
        </p:txBody>
      </p:sp>
      <p:pic>
        <p:nvPicPr>
          <p:cNvPr id="3" name="Picture 2"/>
          <p:cNvPicPr>
            <a:picLocks noChangeAspect="1"/>
          </p:cNvPicPr>
          <p:nvPr/>
        </p:nvPicPr>
        <p:blipFill>
          <a:blip r:embed="rId3"/>
          <a:stretch>
            <a:fillRect/>
          </a:stretch>
        </p:blipFill>
        <p:spPr>
          <a:xfrm>
            <a:off x="2539358" y="3267267"/>
            <a:ext cx="3238152" cy="3078942"/>
          </a:xfrm>
          <a:prstGeom prst="rect">
            <a:avLst/>
          </a:prstGeom>
        </p:spPr>
      </p:pic>
    </p:spTree>
    <p:extLst>
      <p:ext uri="{BB962C8B-B14F-4D97-AF65-F5344CB8AC3E}">
        <p14:creationId xmlns:p14="http://schemas.microsoft.com/office/powerpoint/2010/main" val="185522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lloped Frame Lime Green 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59604" y="-1141408"/>
            <a:ext cx="6839804" cy="9159011"/>
          </a:xfrm>
          <a:prstGeom prst="rect">
            <a:avLst/>
          </a:prstGeom>
        </p:spPr>
      </p:pic>
      <p:sp>
        <p:nvSpPr>
          <p:cNvPr id="9" name="Title 1"/>
          <p:cNvSpPr>
            <a:spLocks noGrp="1"/>
          </p:cNvSpPr>
          <p:nvPr>
            <p:ph type="title"/>
          </p:nvPr>
        </p:nvSpPr>
        <p:spPr>
          <a:xfrm>
            <a:off x="430016" y="1524757"/>
            <a:ext cx="8229600" cy="2010099"/>
          </a:xfrm>
        </p:spPr>
        <p:txBody>
          <a:bodyPr>
            <a:noAutofit/>
          </a:bodyPr>
          <a:lstStyle/>
          <a:p>
            <a:r>
              <a:rPr lang="en-US" sz="8800" b="1" dirty="0" smtClean="0">
                <a:latin typeface="Comic Sans MS"/>
                <a:cs typeface="Comic Sans MS"/>
              </a:rPr>
              <a:t>Day 4</a:t>
            </a:r>
            <a:endParaRPr lang="en-US" sz="8800" b="1" dirty="0">
              <a:latin typeface="Comic Sans MS"/>
              <a:cs typeface="Comic Sans MS"/>
            </a:endParaRPr>
          </a:p>
        </p:txBody>
      </p:sp>
    </p:spTree>
    <p:extLst>
      <p:ext uri="{BB962C8B-B14F-4D97-AF65-F5344CB8AC3E}">
        <p14:creationId xmlns:p14="http://schemas.microsoft.com/office/powerpoint/2010/main" val="42109950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calloped Frame Lime Green 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59604" y="-1141408"/>
            <a:ext cx="6839804" cy="9159011"/>
          </a:xfrm>
          <a:prstGeom prst="rect">
            <a:avLst/>
          </a:prstGeom>
        </p:spPr>
      </p:pic>
      <p:sp>
        <p:nvSpPr>
          <p:cNvPr id="4" name="Title 1"/>
          <p:cNvSpPr txBox="1">
            <a:spLocks/>
          </p:cNvSpPr>
          <p:nvPr/>
        </p:nvSpPr>
        <p:spPr>
          <a:xfrm>
            <a:off x="341009" y="780600"/>
            <a:ext cx="8313528" cy="1495946"/>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0000" b="1" dirty="0" smtClean="0">
                <a:solidFill>
                  <a:srgbClr val="000000"/>
                </a:solidFill>
                <a:latin typeface="Comic Sans MS"/>
                <a:cs typeface="Comic Sans MS"/>
              </a:rPr>
              <a:t>s a t p </a:t>
            </a:r>
            <a:r>
              <a:rPr lang="en-US" sz="10000" b="1" dirty="0" err="1" smtClean="0">
                <a:solidFill>
                  <a:srgbClr val="000000"/>
                </a:solidFill>
                <a:latin typeface="Comic Sans MS"/>
                <a:cs typeface="Comic Sans MS"/>
              </a:rPr>
              <a:t>i</a:t>
            </a:r>
            <a:r>
              <a:rPr lang="en-US" sz="10000" b="1" dirty="0" smtClean="0">
                <a:solidFill>
                  <a:srgbClr val="000000"/>
                </a:solidFill>
                <a:latin typeface="Comic Sans MS"/>
                <a:cs typeface="Comic Sans MS"/>
              </a:rPr>
              <a:t> n m</a:t>
            </a:r>
            <a:endParaRPr lang="en-US" sz="10000" b="1" dirty="0">
              <a:solidFill>
                <a:srgbClr val="000000"/>
              </a:solidFill>
              <a:latin typeface="Comic Sans MS"/>
              <a:cs typeface="Comic Sans MS"/>
            </a:endParaRPr>
          </a:p>
        </p:txBody>
      </p:sp>
      <p:grpSp>
        <p:nvGrpSpPr>
          <p:cNvPr id="5" name="Group 4"/>
          <p:cNvGrpSpPr/>
          <p:nvPr/>
        </p:nvGrpSpPr>
        <p:grpSpPr>
          <a:xfrm>
            <a:off x="0" y="1"/>
            <a:ext cx="1846144" cy="1528572"/>
            <a:chOff x="0" y="1"/>
            <a:chExt cx="1846144" cy="1528572"/>
          </a:xfrm>
        </p:grpSpPr>
        <p:sp>
          <p:nvSpPr>
            <p:cNvPr id="2" name="Diagonal Stripe 1"/>
            <p:cNvSpPr/>
            <p:nvPr/>
          </p:nvSpPr>
          <p:spPr>
            <a:xfrm>
              <a:off x="0" y="1"/>
              <a:ext cx="1846144" cy="1528572"/>
            </a:xfrm>
            <a:prstGeom prst="diagStripe">
              <a:avLst/>
            </a:prstGeom>
            <a:solidFill>
              <a:schemeClr val="accent5">
                <a:lumMod val="40000"/>
                <a:lumOff val="60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sp>
          <p:nvSpPr>
            <p:cNvPr id="3" name="TextBox 2"/>
            <p:cNvSpPr txBox="1"/>
            <p:nvPr/>
          </p:nvSpPr>
          <p:spPr>
            <a:xfrm rot="19295136">
              <a:off x="211880" y="292989"/>
              <a:ext cx="1004849" cy="400110"/>
            </a:xfrm>
            <a:prstGeom prst="rect">
              <a:avLst/>
            </a:prstGeom>
            <a:noFill/>
          </p:spPr>
          <p:txBody>
            <a:bodyPr wrap="square" rtlCol="0">
              <a:spAutoFit/>
            </a:bodyPr>
            <a:lstStyle/>
            <a:p>
              <a:r>
                <a:rPr lang="en-US" sz="2000" dirty="0" smtClean="0">
                  <a:solidFill>
                    <a:prstClr val="black"/>
                  </a:solidFill>
                  <a:latin typeface="Comic Sans MS"/>
                  <a:cs typeface="Comic Sans MS"/>
                </a:rPr>
                <a:t>revisit</a:t>
              </a:r>
              <a:endParaRPr lang="en-US" sz="2000" dirty="0">
                <a:solidFill>
                  <a:prstClr val="black"/>
                </a:solidFill>
                <a:latin typeface="Comic Sans MS"/>
                <a:cs typeface="Comic Sans MS"/>
              </a:endParaRPr>
            </a:p>
          </p:txBody>
        </p:sp>
      </p:grpSp>
      <p:sp>
        <p:nvSpPr>
          <p:cNvPr id="8" name="Rectangle 7"/>
          <p:cNvSpPr/>
          <p:nvPr/>
        </p:nvSpPr>
        <p:spPr>
          <a:xfrm>
            <a:off x="2743416" y="610485"/>
            <a:ext cx="5518324" cy="369332"/>
          </a:xfrm>
          <a:prstGeom prst="rect">
            <a:avLst/>
          </a:prstGeom>
        </p:spPr>
        <p:txBody>
          <a:bodyPr wrap="square">
            <a:spAutoFit/>
          </a:bodyPr>
          <a:lstStyle/>
          <a:p>
            <a:r>
              <a:rPr lang="en-US" dirty="0" smtClean="0">
                <a:solidFill>
                  <a:prstClr val="black"/>
                </a:solidFill>
                <a:latin typeface="Comic Sans MS"/>
                <a:cs typeface="Comic Sans MS"/>
              </a:rPr>
              <a:t>Can you remember these sounds?</a:t>
            </a:r>
            <a:endParaRPr lang="en-US" dirty="0">
              <a:solidFill>
                <a:prstClr val="black"/>
              </a:solidFill>
              <a:latin typeface="Comic Sans MS"/>
              <a:cs typeface="Comic Sans MS"/>
            </a:endParaRPr>
          </a:p>
        </p:txBody>
      </p:sp>
      <p:sp>
        <p:nvSpPr>
          <p:cNvPr id="7" name="Title 1"/>
          <p:cNvSpPr txBox="1">
            <a:spLocks/>
          </p:cNvSpPr>
          <p:nvPr/>
        </p:nvSpPr>
        <p:spPr>
          <a:xfrm>
            <a:off x="341009" y="2085954"/>
            <a:ext cx="8313528" cy="1519399"/>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0000" b="1" dirty="0" smtClean="0">
                <a:solidFill>
                  <a:srgbClr val="000000"/>
                </a:solidFill>
                <a:latin typeface="Comic Sans MS"/>
                <a:cs typeface="Comic Sans MS"/>
              </a:rPr>
              <a:t>m d g o c k</a:t>
            </a:r>
            <a:endParaRPr lang="en-US" sz="10000" b="1" dirty="0">
              <a:solidFill>
                <a:srgbClr val="000000"/>
              </a:solidFill>
              <a:latin typeface="Comic Sans MS"/>
              <a:cs typeface="Comic Sans MS"/>
            </a:endParaRPr>
          </a:p>
        </p:txBody>
      </p:sp>
      <p:sp>
        <p:nvSpPr>
          <p:cNvPr id="11" name="Title 1"/>
          <p:cNvSpPr txBox="1">
            <a:spLocks/>
          </p:cNvSpPr>
          <p:nvPr/>
        </p:nvSpPr>
        <p:spPr>
          <a:xfrm>
            <a:off x="655053" y="3404826"/>
            <a:ext cx="7854808" cy="1519399"/>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0000" b="1" dirty="0" smtClean="0">
                <a:solidFill>
                  <a:srgbClr val="000000"/>
                </a:solidFill>
                <a:latin typeface="Comic Sans MS"/>
                <a:cs typeface="Comic Sans MS"/>
              </a:rPr>
              <a:t>e u r b f l</a:t>
            </a:r>
            <a:endParaRPr lang="en-US" sz="10000" b="1" dirty="0">
              <a:solidFill>
                <a:srgbClr val="000000"/>
              </a:solidFill>
              <a:latin typeface="Comic Sans MS"/>
              <a:cs typeface="Comic Sans MS"/>
            </a:endParaRPr>
          </a:p>
        </p:txBody>
      </p:sp>
      <p:sp>
        <p:nvSpPr>
          <p:cNvPr id="10" name="Title 1"/>
          <p:cNvSpPr txBox="1">
            <a:spLocks/>
          </p:cNvSpPr>
          <p:nvPr/>
        </p:nvSpPr>
        <p:spPr>
          <a:xfrm>
            <a:off x="348733" y="4924225"/>
            <a:ext cx="8313528" cy="1519399"/>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0000" b="1" dirty="0" err="1" smtClean="0">
                <a:solidFill>
                  <a:srgbClr val="000000"/>
                </a:solidFill>
                <a:latin typeface="Comic Sans MS"/>
                <a:cs typeface="Comic Sans MS"/>
              </a:rPr>
              <a:t>ff</a:t>
            </a:r>
            <a:r>
              <a:rPr lang="en-US" sz="10000" b="1" dirty="0" smtClean="0">
                <a:solidFill>
                  <a:srgbClr val="000000"/>
                </a:solidFill>
                <a:latin typeface="Comic Sans MS"/>
                <a:cs typeface="Comic Sans MS"/>
              </a:rPr>
              <a:t> </a:t>
            </a:r>
            <a:r>
              <a:rPr lang="en-US" sz="10000" b="1" dirty="0" err="1" smtClean="0">
                <a:solidFill>
                  <a:srgbClr val="000000"/>
                </a:solidFill>
                <a:latin typeface="Comic Sans MS"/>
                <a:cs typeface="Comic Sans MS"/>
              </a:rPr>
              <a:t>ll</a:t>
            </a:r>
            <a:r>
              <a:rPr lang="en-US" sz="10000" b="1" dirty="0" smtClean="0">
                <a:solidFill>
                  <a:srgbClr val="000000"/>
                </a:solidFill>
                <a:latin typeface="Comic Sans MS"/>
                <a:cs typeface="Comic Sans MS"/>
              </a:rPr>
              <a:t> </a:t>
            </a:r>
            <a:r>
              <a:rPr lang="en-US" sz="10000" b="1" dirty="0" err="1" smtClean="0">
                <a:solidFill>
                  <a:srgbClr val="000000"/>
                </a:solidFill>
                <a:latin typeface="Comic Sans MS"/>
                <a:cs typeface="Comic Sans MS"/>
              </a:rPr>
              <a:t>ss</a:t>
            </a:r>
            <a:r>
              <a:rPr lang="en-US" sz="10000" b="1" dirty="0" smtClean="0">
                <a:solidFill>
                  <a:srgbClr val="000000"/>
                </a:solidFill>
                <a:latin typeface="Comic Sans MS"/>
                <a:cs typeface="Comic Sans MS"/>
              </a:rPr>
              <a:t> </a:t>
            </a:r>
            <a:r>
              <a:rPr lang="en-US" sz="10000" b="1" dirty="0" err="1" smtClean="0">
                <a:solidFill>
                  <a:srgbClr val="000000"/>
                </a:solidFill>
                <a:latin typeface="Comic Sans MS"/>
                <a:cs typeface="Comic Sans MS"/>
              </a:rPr>
              <a:t>ck</a:t>
            </a:r>
            <a:endParaRPr lang="en-US" sz="10000" b="1" dirty="0">
              <a:solidFill>
                <a:srgbClr val="000000"/>
              </a:solidFill>
              <a:latin typeface="Comic Sans MS"/>
              <a:cs typeface="Comic Sans MS"/>
            </a:endParaRPr>
          </a:p>
        </p:txBody>
      </p:sp>
    </p:spTree>
    <p:extLst>
      <p:ext uri="{BB962C8B-B14F-4D97-AF65-F5344CB8AC3E}">
        <p14:creationId xmlns:p14="http://schemas.microsoft.com/office/powerpoint/2010/main" val="1888285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calloped Frame Lime Green 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59604" y="-1141408"/>
            <a:ext cx="6839804" cy="9159011"/>
          </a:xfrm>
          <a:prstGeom prst="rect">
            <a:avLst/>
          </a:prstGeom>
        </p:spPr>
      </p:pic>
      <p:sp>
        <p:nvSpPr>
          <p:cNvPr id="4" name="Title 1"/>
          <p:cNvSpPr txBox="1">
            <a:spLocks/>
          </p:cNvSpPr>
          <p:nvPr/>
        </p:nvSpPr>
        <p:spPr>
          <a:xfrm>
            <a:off x="341009" y="667394"/>
            <a:ext cx="8313528" cy="1495946"/>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200" b="1" dirty="0">
                <a:solidFill>
                  <a:srgbClr val="000000"/>
                </a:solidFill>
                <a:latin typeface="Comic Sans MS"/>
                <a:cs typeface="Comic Sans MS"/>
              </a:rPr>
              <a:t>j</a:t>
            </a:r>
            <a:r>
              <a:rPr lang="en-US" sz="7200" b="1" dirty="0" smtClean="0">
                <a:solidFill>
                  <a:srgbClr val="000000"/>
                </a:solidFill>
                <a:latin typeface="Comic Sans MS"/>
                <a:cs typeface="Comic Sans MS"/>
              </a:rPr>
              <a:t> v w x y z </a:t>
            </a:r>
            <a:r>
              <a:rPr lang="en-US" sz="7200" b="1" dirty="0" err="1" smtClean="0">
                <a:solidFill>
                  <a:srgbClr val="000000"/>
                </a:solidFill>
                <a:latin typeface="Comic Sans MS"/>
                <a:cs typeface="Comic Sans MS"/>
              </a:rPr>
              <a:t>zz</a:t>
            </a:r>
            <a:r>
              <a:rPr lang="en-US" sz="7200" b="1" dirty="0" smtClean="0">
                <a:solidFill>
                  <a:srgbClr val="000000"/>
                </a:solidFill>
                <a:latin typeface="Comic Sans MS"/>
                <a:cs typeface="Comic Sans MS"/>
              </a:rPr>
              <a:t> </a:t>
            </a:r>
            <a:r>
              <a:rPr lang="en-US" sz="7200" b="1" dirty="0" err="1" smtClean="0">
                <a:solidFill>
                  <a:srgbClr val="000000"/>
                </a:solidFill>
                <a:latin typeface="Comic Sans MS"/>
                <a:cs typeface="Comic Sans MS"/>
              </a:rPr>
              <a:t>qu</a:t>
            </a:r>
            <a:endParaRPr lang="en-US" sz="7200" b="1" dirty="0">
              <a:solidFill>
                <a:srgbClr val="000000"/>
              </a:solidFill>
              <a:latin typeface="Comic Sans MS"/>
              <a:cs typeface="Comic Sans MS"/>
            </a:endParaRPr>
          </a:p>
        </p:txBody>
      </p:sp>
      <p:grpSp>
        <p:nvGrpSpPr>
          <p:cNvPr id="5" name="Group 4"/>
          <p:cNvGrpSpPr/>
          <p:nvPr/>
        </p:nvGrpSpPr>
        <p:grpSpPr>
          <a:xfrm>
            <a:off x="0" y="1"/>
            <a:ext cx="1846144" cy="1528572"/>
            <a:chOff x="0" y="1"/>
            <a:chExt cx="1846144" cy="1528572"/>
          </a:xfrm>
        </p:grpSpPr>
        <p:sp>
          <p:nvSpPr>
            <p:cNvPr id="2" name="Diagonal Stripe 1"/>
            <p:cNvSpPr/>
            <p:nvPr/>
          </p:nvSpPr>
          <p:spPr>
            <a:xfrm>
              <a:off x="0" y="1"/>
              <a:ext cx="1846144" cy="1528572"/>
            </a:xfrm>
            <a:prstGeom prst="diagStripe">
              <a:avLst/>
            </a:prstGeom>
            <a:solidFill>
              <a:schemeClr val="accent5">
                <a:lumMod val="40000"/>
                <a:lumOff val="60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sp>
          <p:nvSpPr>
            <p:cNvPr id="3" name="TextBox 2"/>
            <p:cNvSpPr txBox="1"/>
            <p:nvPr/>
          </p:nvSpPr>
          <p:spPr>
            <a:xfrm rot="19295136">
              <a:off x="211880" y="292989"/>
              <a:ext cx="1004849" cy="400110"/>
            </a:xfrm>
            <a:prstGeom prst="rect">
              <a:avLst/>
            </a:prstGeom>
            <a:noFill/>
          </p:spPr>
          <p:txBody>
            <a:bodyPr wrap="square" rtlCol="0">
              <a:spAutoFit/>
            </a:bodyPr>
            <a:lstStyle/>
            <a:p>
              <a:r>
                <a:rPr lang="en-US" sz="2000" dirty="0" smtClean="0">
                  <a:solidFill>
                    <a:prstClr val="black"/>
                  </a:solidFill>
                  <a:latin typeface="Comic Sans MS"/>
                  <a:cs typeface="Comic Sans MS"/>
                </a:rPr>
                <a:t>revisit</a:t>
              </a:r>
              <a:endParaRPr lang="en-US" sz="2000" dirty="0">
                <a:solidFill>
                  <a:prstClr val="black"/>
                </a:solidFill>
                <a:latin typeface="Comic Sans MS"/>
                <a:cs typeface="Comic Sans MS"/>
              </a:endParaRPr>
            </a:p>
          </p:txBody>
        </p:sp>
      </p:grpSp>
      <p:sp>
        <p:nvSpPr>
          <p:cNvPr id="14" name="Title 1"/>
          <p:cNvSpPr txBox="1">
            <a:spLocks/>
          </p:cNvSpPr>
          <p:nvPr/>
        </p:nvSpPr>
        <p:spPr>
          <a:xfrm>
            <a:off x="341009" y="1715320"/>
            <a:ext cx="8313528" cy="1495946"/>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200" b="1" dirty="0" err="1" smtClean="0">
                <a:solidFill>
                  <a:srgbClr val="000000"/>
                </a:solidFill>
                <a:latin typeface="Comic Sans MS"/>
                <a:cs typeface="Comic Sans MS"/>
              </a:rPr>
              <a:t>ch</a:t>
            </a:r>
            <a:r>
              <a:rPr lang="en-US" sz="7200" b="1" dirty="0" smtClean="0">
                <a:solidFill>
                  <a:srgbClr val="000000"/>
                </a:solidFill>
                <a:latin typeface="Comic Sans MS"/>
                <a:cs typeface="Comic Sans MS"/>
              </a:rPr>
              <a:t> </a:t>
            </a:r>
            <a:r>
              <a:rPr lang="en-US" sz="7200" b="1" dirty="0" err="1" smtClean="0">
                <a:solidFill>
                  <a:srgbClr val="000000"/>
                </a:solidFill>
                <a:latin typeface="Comic Sans MS"/>
                <a:cs typeface="Comic Sans MS"/>
              </a:rPr>
              <a:t>sh</a:t>
            </a:r>
            <a:r>
              <a:rPr lang="en-US" sz="7200" b="1" dirty="0" smtClean="0">
                <a:solidFill>
                  <a:srgbClr val="000000"/>
                </a:solidFill>
                <a:latin typeface="Comic Sans MS"/>
                <a:cs typeface="Comic Sans MS"/>
              </a:rPr>
              <a:t> </a:t>
            </a:r>
            <a:r>
              <a:rPr lang="en-US" sz="7200" b="1" dirty="0" err="1" smtClean="0">
                <a:solidFill>
                  <a:srgbClr val="000000"/>
                </a:solidFill>
                <a:latin typeface="Comic Sans MS"/>
                <a:cs typeface="Comic Sans MS"/>
              </a:rPr>
              <a:t>th</a:t>
            </a:r>
            <a:r>
              <a:rPr lang="en-US" sz="7200" b="1" dirty="0" smtClean="0">
                <a:solidFill>
                  <a:srgbClr val="000000"/>
                </a:solidFill>
                <a:latin typeface="Comic Sans MS"/>
                <a:cs typeface="Comic Sans MS"/>
              </a:rPr>
              <a:t> </a:t>
            </a:r>
            <a:r>
              <a:rPr lang="en-US" sz="7200" b="1" dirty="0" err="1" smtClean="0">
                <a:solidFill>
                  <a:srgbClr val="000000"/>
                </a:solidFill>
                <a:latin typeface="Comic Sans MS"/>
                <a:cs typeface="Comic Sans MS"/>
              </a:rPr>
              <a:t>ng</a:t>
            </a:r>
            <a:r>
              <a:rPr lang="en-US" sz="7200" b="1" dirty="0" smtClean="0">
                <a:solidFill>
                  <a:srgbClr val="000000"/>
                </a:solidFill>
                <a:latin typeface="Comic Sans MS"/>
                <a:cs typeface="Comic Sans MS"/>
              </a:rPr>
              <a:t> </a:t>
            </a:r>
            <a:r>
              <a:rPr lang="en-US" sz="7200" b="1" dirty="0" err="1" smtClean="0">
                <a:solidFill>
                  <a:srgbClr val="000000"/>
                </a:solidFill>
                <a:latin typeface="Comic Sans MS"/>
                <a:cs typeface="Comic Sans MS"/>
              </a:rPr>
              <a:t>ai</a:t>
            </a:r>
            <a:r>
              <a:rPr lang="en-US" sz="7200" b="1" dirty="0" smtClean="0">
                <a:solidFill>
                  <a:srgbClr val="000000"/>
                </a:solidFill>
                <a:latin typeface="Comic Sans MS"/>
                <a:cs typeface="Comic Sans MS"/>
              </a:rPr>
              <a:t> </a:t>
            </a:r>
            <a:r>
              <a:rPr lang="en-US" sz="7200" b="1" dirty="0" err="1" smtClean="0">
                <a:solidFill>
                  <a:srgbClr val="000000"/>
                </a:solidFill>
                <a:latin typeface="Comic Sans MS"/>
                <a:cs typeface="Comic Sans MS"/>
              </a:rPr>
              <a:t>ee</a:t>
            </a:r>
            <a:endParaRPr lang="en-US" sz="7200" b="1" dirty="0">
              <a:solidFill>
                <a:srgbClr val="000000"/>
              </a:solidFill>
              <a:latin typeface="Comic Sans MS"/>
              <a:cs typeface="Comic Sans MS"/>
            </a:endParaRPr>
          </a:p>
        </p:txBody>
      </p:sp>
      <p:sp>
        <p:nvSpPr>
          <p:cNvPr id="15" name="Title 1"/>
          <p:cNvSpPr txBox="1">
            <a:spLocks/>
          </p:cNvSpPr>
          <p:nvPr/>
        </p:nvSpPr>
        <p:spPr>
          <a:xfrm>
            <a:off x="341009" y="2791516"/>
            <a:ext cx="8313528" cy="1495946"/>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200" b="1" dirty="0" err="1" smtClean="0">
                <a:solidFill>
                  <a:srgbClr val="000000"/>
                </a:solidFill>
                <a:latin typeface="Comic Sans MS"/>
                <a:cs typeface="Comic Sans MS"/>
              </a:rPr>
              <a:t>igh</a:t>
            </a:r>
            <a:r>
              <a:rPr lang="en-US" sz="7200" b="1" dirty="0" smtClean="0">
                <a:solidFill>
                  <a:srgbClr val="000000"/>
                </a:solidFill>
                <a:latin typeface="Comic Sans MS"/>
                <a:cs typeface="Comic Sans MS"/>
              </a:rPr>
              <a:t> </a:t>
            </a:r>
            <a:r>
              <a:rPr lang="en-US" sz="7200" b="1" dirty="0" err="1" smtClean="0">
                <a:solidFill>
                  <a:srgbClr val="000000"/>
                </a:solidFill>
                <a:latin typeface="Comic Sans MS"/>
                <a:cs typeface="Comic Sans MS"/>
              </a:rPr>
              <a:t>oa</a:t>
            </a:r>
            <a:r>
              <a:rPr lang="en-US" sz="7200" b="1" dirty="0" smtClean="0">
                <a:solidFill>
                  <a:srgbClr val="000000"/>
                </a:solidFill>
                <a:latin typeface="Comic Sans MS"/>
                <a:cs typeface="Comic Sans MS"/>
              </a:rPr>
              <a:t> </a:t>
            </a:r>
            <a:r>
              <a:rPr lang="en-US" sz="7200" b="1" dirty="0" err="1" smtClean="0">
                <a:solidFill>
                  <a:srgbClr val="000000"/>
                </a:solidFill>
                <a:latin typeface="Comic Sans MS"/>
                <a:cs typeface="Comic Sans MS"/>
              </a:rPr>
              <a:t>ar</a:t>
            </a:r>
            <a:r>
              <a:rPr lang="en-US" sz="7200" b="1" dirty="0" smtClean="0">
                <a:solidFill>
                  <a:srgbClr val="000000"/>
                </a:solidFill>
                <a:latin typeface="Comic Sans MS"/>
                <a:cs typeface="Comic Sans MS"/>
              </a:rPr>
              <a:t> </a:t>
            </a:r>
            <a:r>
              <a:rPr lang="en-US" sz="7200" b="1" dirty="0" err="1" smtClean="0">
                <a:solidFill>
                  <a:srgbClr val="000000"/>
                </a:solidFill>
                <a:latin typeface="Comic Sans MS"/>
                <a:cs typeface="Comic Sans MS"/>
              </a:rPr>
              <a:t>er</a:t>
            </a:r>
            <a:r>
              <a:rPr lang="en-US" sz="7200" b="1" dirty="0" smtClean="0">
                <a:solidFill>
                  <a:srgbClr val="000000"/>
                </a:solidFill>
                <a:latin typeface="Comic Sans MS"/>
                <a:cs typeface="Comic Sans MS"/>
              </a:rPr>
              <a:t> or </a:t>
            </a:r>
            <a:r>
              <a:rPr lang="en-US" sz="7200" b="1" dirty="0" err="1" smtClean="0">
                <a:solidFill>
                  <a:srgbClr val="000000"/>
                </a:solidFill>
                <a:latin typeface="Comic Sans MS"/>
                <a:cs typeface="Comic Sans MS"/>
              </a:rPr>
              <a:t>ur</a:t>
            </a:r>
            <a:endParaRPr lang="en-US" sz="7200" b="1" dirty="0">
              <a:solidFill>
                <a:srgbClr val="000000"/>
              </a:solidFill>
              <a:latin typeface="Comic Sans MS"/>
              <a:cs typeface="Comic Sans MS"/>
            </a:endParaRPr>
          </a:p>
        </p:txBody>
      </p:sp>
      <p:sp>
        <p:nvSpPr>
          <p:cNvPr id="16" name="Title 1"/>
          <p:cNvSpPr txBox="1">
            <a:spLocks/>
          </p:cNvSpPr>
          <p:nvPr/>
        </p:nvSpPr>
        <p:spPr>
          <a:xfrm>
            <a:off x="493409" y="4801174"/>
            <a:ext cx="8313528" cy="1495946"/>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200" b="1" dirty="0" err="1" smtClean="0">
                <a:solidFill>
                  <a:srgbClr val="000000"/>
                </a:solidFill>
                <a:latin typeface="Comic Sans MS"/>
                <a:cs typeface="Comic Sans MS"/>
              </a:rPr>
              <a:t>ure</a:t>
            </a:r>
            <a:endParaRPr lang="en-US" sz="7200" b="1" dirty="0">
              <a:solidFill>
                <a:srgbClr val="000000"/>
              </a:solidFill>
              <a:latin typeface="Comic Sans MS"/>
              <a:cs typeface="Comic Sans MS"/>
            </a:endParaRPr>
          </a:p>
        </p:txBody>
      </p:sp>
      <p:sp>
        <p:nvSpPr>
          <p:cNvPr id="17" name="Title 1"/>
          <p:cNvSpPr txBox="1">
            <a:spLocks/>
          </p:cNvSpPr>
          <p:nvPr/>
        </p:nvSpPr>
        <p:spPr>
          <a:xfrm>
            <a:off x="341009" y="3848383"/>
            <a:ext cx="8313528" cy="1495946"/>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200" b="1" dirty="0" err="1" smtClean="0">
                <a:solidFill>
                  <a:srgbClr val="000000"/>
                </a:solidFill>
                <a:latin typeface="Comic Sans MS"/>
                <a:cs typeface="Comic Sans MS"/>
              </a:rPr>
              <a:t>oo</a:t>
            </a:r>
            <a:r>
              <a:rPr lang="en-US" sz="7200" b="1" dirty="0">
                <a:solidFill>
                  <a:srgbClr val="000000"/>
                </a:solidFill>
                <a:latin typeface="Comic Sans MS"/>
                <a:cs typeface="Comic Sans MS"/>
              </a:rPr>
              <a:t> </a:t>
            </a:r>
            <a:r>
              <a:rPr lang="en-US" sz="7200" b="1" dirty="0" err="1" smtClean="0">
                <a:solidFill>
                  <a:srgbClr val="000000"/>
                </a:solidFill>
                <a:latin typeface="Comic Sans MS"/>
                <a:cs typeface="Comic Sans MS"/>
              </a:rPr>
              <a:t>ow</a:t>
            </a:r>
            <a:r>
              <a:rPr lang="en-US" sz="7200" b="1" dirty="0" smtClean="0">
                <a:solidFill>
                  <a:srgbClr val="000000"/>
                </a:solidFill>
                <a:latin typeface="Comic Sans MS"/>
                <a:cs typeface="Comic Sans MS"/>
              </a:rPr>
              <a:t> </a:t>
            </a:r>
            <a:r>
              <a:rPr lang="en-US" sz="7200" b="1" dirty="0" err="1" smtClean="0">
                <a:solidFill>
                  <a:srgbClr val="000000"/>
                </a:solidFill>
                <a:latin typeface="Comic Sans MS"/>
                <a:cs typeface="Comic Sans MS"/>
              </a:rPr>
              <a:t>oi</a:t>
            </a:r>
            <a:r>
              <a:rPr lang="en-US" sz="7200" b="1" dirty="0" smtClean="0">
                <a:solidFill>
                  <a:srgbClr val="000000"/>
                </a:solidFill>
                <a:latin typeface="Comic Sans MS"/>
                <a:cs typeface="Comic Sans MS"/>
              </a:rPr>
              <a:t> air ear</a:t>
            </a:r>
            <a:endParaRPr lang="en-US" sz="7200" b="1" dirty="0">
              <a:solidFill>
                <a:srgbClr val="000000"/>
              </a:solidFill>
              <a:latin typeface="Comic Sans MS"/>
              <a:cs typeface="Comic Sans MS"/>
            </a:endParaRPr>
          </a:p>
        </p:txBody>
      </p:sp>
    </p:spTree>
    <p:extLst>
      <p:ext uri="{BB962C8B-B14F-4D97-AF65-F5344CB8AC3E}">
        <p14:creationId xmlns:p14="http://schemas.microsoft.com/office/powerpoint/2010/main" val="11954018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lloped Frame Lime Green 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59604" y="-1141408"/>
            <a:ext cx="6839804" cy="9159011"/>
          </a:xfrm>
          <a:prstGeom prst="rect">
            <a:avLst/>
          </a:prstGeom>
        </p:spPr>
      </p:pic>
      <p:sp>
        <p:nvSpPr>
          <p:cNvPr id="9" name="Title 1"/>
          <p:cNvSpPr>
            <a:spLocks noGrp="1"/>
          </p:cNvSpPr>
          <p:nvPr>
            <p:ph type="title"/>
          </p:nvPr>
        </p:nvSpPr>
        <p:spPr>
          <a:xfrm>
            <a:off x="1124398" y="792898"/>
            <a:ext cx="7416164" cy="988906"/>
          </a:xfrm>
        </p:spPr>
        <p:txBody>
          <a:bodyPr>
            <a:noAutofit/>
          </a:bodyPr>
          <a:lstStyle/>
          <a:p>
            <a:pPr algn="l"/>
            <a:r>
              <a:rPr lang="en-US" sz="2000" dirty="0" smtClean="0">
                <a:latin typeface="Comic Sans MS"/>
                <a:cs typeface="Comic Sans MS"/>
              </a:rPr>
              <a:t>Can you remember which letters are the consonants? This week we are going to be reading words where two consonants are next to each other. We will have to blend these sounds to read the word.</a:t>
            </a:r>
            <a:endParaRPr lang="en-US" sz="2000" dirty="0">
              <a:latin typeface="Comic Sans MS"/>
              <a:cs typeface="Comic Sans MS"/>
            </a:endParaRPr>
          </a:p>
        </p:txBody>
      </p:sp>
      <p:sp>
        <p:nvSpPr>
          <p:cNvPr id="4" name="Title 1"/>
          <p:cNvSpPr txBox="1">
            <a:spLocks/>
          </p:cNvSpPr>
          <p:nvPr/>
        </p:nvSpPr>
        <p:spPr>
          <a:xfrm>
            <a:off x="1296364" y="2543453"/>
            <a:ext cx="6693475" cy="20100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6600" b="1" dirty="0" smtClean="0">
                <a:solidFill>
                  <a:srgbClr val="FF0000"/>
                </a:solidFill>
                <a:latin typeface="Comic Sans MS"/>
                <a:cs typeface="Comic Sans MS"/>
              </a:rPr>
              <a:t>CVCC</a:t>
            </a:r>
            <a:endParaRPr lang="en-US" sz="16600" b="1" dirty="0">
              <a:solidFill>
                <a:srgbClr val="FF0000"/>
              </a:solidFill>
              <a:latin typeface="Comic Sans MS"/>
              <a:cs typeface="Comic Sans MS"/>
            </a:endParaRPr>
          </a:p>
        </p:txBody>
      </p:sp>
      <p:sp>
        <p:nvSpPr>
          <p:cNvPr id="3" name="TextBox 2"/>
          <p:cNvSpPr txBox="1"/>
          <p:nvPr/>
        </p:nvSpPr>
        <p:spPr>
          <a:xfrm>
            <a:off x="1455103" y="4736270"/>
            <a:ext cx="1388962" cy="369332"/>
          </a:xfrm>
          <a:prstGeom prst="rect">
            <a:avLst/>
          </a:prstGeom>
          <a:noFill/>
        </p:spPr>
        <p:txBody>
          <a:bodyPr wrap="square" rtlCol="0">
            <a:spAutoFit/>
          </a:bodyPr>
          <a:lstStyle/>
          <a:p>
            <a:endParaRPr lang="en-US" dirty="0"/>
          </a:p>
        </p:txBody>
      </p:sp>
      <p:sp>
        <p:nvSpPr>
          <p:cNvPr id="5" name="Oval Callout 4"/>
          <p:cNvSpPr/>
          <p:nvPr/>
        </p:nvSpPr>
        <p:spPr>
          <a:xfrm>
            <a:off x="1547701" y="5463909"/>
            <a:ext cx="1825492" cy="582112"/>
          </a:xfrm>
          <a:prstGeom prst="wedgeEllipseCallout">
            <a:avLst>
              <a:gd name="adj1" fmla="val 2355"/>
              <a:gd name="adj2" fmla="val -219318"/>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Comic Sans MS"/>
                <a:cs typeface="Comic Sans MS"/>
              </a:rPr>
              <a:t>consonant</a:t>
            </a:r>
            <a:endParaRPr lang="en-US" dirty="0">
              <a:solidFill>
                <a:schemeClr val="tx1"/>
              </a:solidFill>
              <a:latin typeface="Comic Sans MS"/>
              <a:cs typeface="Comic Sans MS"/>
            </a:endParaRPr>
          </a:p>
        </p:txBody>
      </p:sp>
      <p:sp>
        <p:nvSpPr>
          <p:cNvPr id="7" name="Oval Callout 6"/>
          <p:cNvSpPr/>
          <p:nvPr/>
        </p:nvSpPr>
        <p:spPr>
          <a:xfrm>
            <a:off x="4451569" y="5484011"/>
            <a:ext cx="1825492" cy="582112"/>
          </a:xfrm>
          <a:prstGeom prst="wedgeEllipseCallout">
            <a:avLst>
              <a:gd name="adj1" fmla="val 2355"/>
              <a:gd name="adj2" fmla="val -219318"/>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Comic Sans MS"/>
                <a:cs typeface="Comic Sans MS"/>
              </a:rPr>
              <a:t>consonant</a:t>
            </a:r>
            <a:endParaRPr lang="en-US" dirty="0">
              <a:solidFill>
                <a:schemeClr val="tx1"/>
              </a:solidFill>
              <a:latin typeface="Comic Sans MS"/>
              <a:cs typeface="Comic Sans MS"/>
            </a:endParaRPr>
          </a:p>
        </p:txBody>
      </p:sp>
      <p:sp>
        <p:nvSpPr>
          <p:cNvPr id="8" name="Oval Callout 7"/>
          <p:cNvSpPr/>
          <p:nvPr/>
        </p:nvSpPr>
        <p:spPr>
          <a:xfrm>
            <a:off x="6230488" y="5484011"/>
            <a:ext cx="1825492" cy="582112"/>
          </a:xfrm>
          <a:prstGeom prst="wedgeEllipseCallout">
            <a:avLst>
              <a:gd name="adj1" fmla="val -13587"/>
              <a:gd name="adj2" fmla="val -219318"/>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Comic Sans MS"/>
                <a:cs typeface="Comic Sans MS"/>
              </a:rPr>
              <a:t>consonant</a:t>
            </a:r>
            <a:endParaRPr lang="en-US" dirty="0">
              <a:solidFill>
                <a:schemeClr val="tx1"/>
              </a:solidFill>
              <a:latin typeface="Comic Sans MS"/>
              <a:cs typeface="Comic Sans MS"/>
            </a:endParaRPr>
          </a:p>
        </p:txBody>
      </p:sp>
      <p:sp>
        <p:nvSpPr>
          <p:cNvPr id="10" name="Oval Callout 9"/>
          <p:cNvSpPr/>
          <p:nvPr/>
        </p:nvSpPr>
        <p:spPr>
          <a:xfrm>
            <a:off x="3373193" y="4901899"/>
            <a:ext cx="1230224" cy="582112"/>
          </a:xfrm>
          <a:prstGeom prst="wedgeEllipseCallout">
            <a:avLst>
              <a:gd name="adj1" fmla="val -1946"/>
              <a:gd name="adj2" fmla="val -121591"/>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latin typeface="Comic Sans MS"/>
                <a:cs typeface="Comic Sans MS"/>
              </a:rPr>
              <a:t>vowel</a:t>
            </a:r>
            <a:endParaRPr lang="en-US" dirty="0">
              <a:solidFill>
                <a:schemeClr val="tx1"/>
              </a:solidFill>
              <a:latin typeface="Comic Sans MS"/>
              <a:cs typeface="Comic Sans MS"/>
            </a:endParaRPr>
          </a:p>
        </p:txBody>
      </p:sp>
    </p:spTree>
    <p:extLst>
      <p:ext uri="{BB962C8B-B14F-4D97-AF65-F5344CB8AC3E}">
        <p14:creationId xmlns:p14="http://schemas.microsoft.com/office/powerpoint/2010/main" val="27240795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lloped Frame Lime Green 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59604" y="-1141408"/>
            <a:ext cx="6839804" cy="9159011"/>
          </a:xfrm>
          <a:prstGeom prst="rect">
            <a:avLst/>
          </a:prstGeom>
        </p:spPr>
      </p:pic>
      <p:sp>
        <p:nvSpPr>
          <p:cNvPr id="9" name="Title 1"/>
          <p:cNvSpPr>
            <a:spLocks noGrp="1"/>
          </p:cNvSpPr>
          <p:nvPr>
            <p:ph type="title"/>
          </p:nvPr>
        </p:nvSpPr>
        <p:spPr>
          <a:xfrm>
            <a:off x="430016" y="1524757"/>
            <a:ext cx="8229600" cy="2010099"/>
          </a:xfrm>
        </p:spPr>
        <p:txBody>
          <a:bodyPr>
            <a:noAutofit/>
          </a:bodyPr>
          <a:lstStyle/>
          <a:p>
            <a:r>
              <a:rPr lang="en-US" sz="8800" b="1" dirty="0" smtClean="0">
                <a:latin typeface="Comic Sans MS"/>
                <a:cs typeface="Comic Sans MS"/>
              </a:rPr>
              <a:t>Day </a:t>
            </a:r>
            <a:r>
              <a:rPr lang="en-US" sz="8800" b="1" dirty="0">
                <a:latin typeface="Comic Sans MS"/>
                <a:cs typeface="Comic Sans MS"/>
              </a:rPr>
              <a:t>1</a:t>
            </a:r>
          </a:p>
        </p:txBody>
      </p:sp>
    </p:spTree>
    <p:extLst>
      <p:ext uri="{BB962C8B-B14F-4D97-AF65-F5344CB8AC3E}">
        <p14:creationId xmlns:p14="http://schemas.microsoft.com/office/powerpoint/2010/main" val="2484063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lloped Frame Lime Green 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59604" y="-1141408"/>
            <a:ext cx="6839804" cy="9159011"/>
          </a:xfrm>
          <a:prstGeom prst="rect">
            <a:avLst/>
          </a:prstGeom>
        </p:spPr>
      </p:pic>
      <p:sp>
        <p:nvSpPr>
          <p:cNvPr id="9" name="Title 1"/>
          <p:cNvSpPr>
            <a:spLocks noGrp="1"/>
          </p:cNvSpPr>
          <p:nvPr>
            <p:ph type="title"/>
          </p:nvPr>
        </p:nvSpPr>
        <p:spPr>
          <a:xfrm>
            <a:off x="1362505" y="1554546"/>
            <a:ext cx="4497591" cy="2010099"/>
          </a:xfrm>
        </p:spPr>
        <p:txBody>
          <a:bodyPr>
            <a:noAutofit/>
          </a:bodyPr>
          <a:lstStyle/>
          <a:p>
            <a:pPr algn="l"/>
            <a:r>
              <a:rPr lang="en-US" sz="16600" b="1" dirty="0" smtClean="0">
                <a:latin typeface="Comic Sans MS"/>
                <a:cs typeface="Comic Sans MS"/>
              </a:rPr>
              <a:t>milk</a:t>
            </a:r>
            <a:endParaRPr lang="en-US" sz="16600" b="1" dirty="0">
              <a:latin typeface="Comic Sans MS"/>
              <a:cs typeface="Comic Sans MS"/>
            </a:endParaRPr>
          </a:p>
        </p:txBody>
      </p:sp>
      <p:sp>
        <p:nvSpPr>
          <p:cNvPr id="4" name="Title 1"/>
          <p:cNvSpPr txBox="1">
            <a:spLocks/>
          </p:cNvSpPr>
          <p:nvPr/>
        </p:nvSpPr>
        <p:spPr>
          <a:xfrm>
            <a:off x="310962" y="519292"/>
            <a:ext cx="8229600" cy="49114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smtClean="0">
                <a:latin typeface="Comic Sans MS"/>
                <a:cs typeface="Comic Sans MS"/>
              </a:rPr>
              <a:t>Read this CVCC word:</a:t>
            </a:r>
            <a:endParaRPr lang="en-US" sz="2000" dirty="0">
              <a:latin typeface="Comic Sans MS"/>
              <a:cs typeface="Comic Sans MS"/>
            </a:endParaRPr>
          </a:p>
        </p:txBody>
      </p:sp>
      <p:pic>
        <p:nvPicPr>
          <p:cNvPr id="5" name="Picture 4"/>
          <p:cNvPicPr>
            <a:picLocks noChangeAspect="1"/>
          </p:cNvPicPr>
          <p:nvPr/>
        </p:nvPicPr>
        <p:blipFill>
          <a:blip r:embed="rId3"/>
          <a:stretch>
            <a:fillRect/>
          </a:stretch>
        </p:blipFill>
        <p:spPr>
          <a:xfrm>
            <a:off x="4968663" y="1854135"/>
            <a:ext cx="3444479" cy="4673120"/>
          </a:xfrm>
          <a:prstGeom prst="rect">
            <a:avLst/>
          </a:prstGeom>
        </p:spPr>
      </p:pic>
    </p:spTree>
    <p:extLst>
      <p:ext uri="{BB962C8B-B14F-4D97-AF65-F5344CB8AC3E}">
        <p14:creationId xmlns:p14="http://schemas.microsoft.com/office/powerpoint/2010/main" val="32127632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lloped Frame Lime Green 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59604" y="-1141408"/>
            <a:ext cx="6839804" cy="9159011"/>
          </a:xfrm>
          <a:prstGeom prst="rect">
            <a:avLst/>
          </a:prstGeom>
        </p:spPr>
      </p:pic>
      <p:sp>
        <p:nvSpPr>
          <p:cNvPr id="9" name="Title 1"/>
          <p:cNvSpPr>
            <a:spLocks noGrp="1"/>
          </p:cNvSpPr>
          <p:nvPr>
            <p:ph type="title"/>
          </p:nvPr>
        </p:nvSpPr>
        <p:spPr>
          <a:xfrm>
            <a:off x="1362505" y="1554546"/>
            <a:ext cx="4497591" cy="2010099"/>
          </a:xfrm>
        </p:spPr>
        <p:txBody>
          <a:bodyPr>
            <a:noAutofit/>
          </a:bodyPr>
          <a:lstStyle/>
          <a:p>
            <a:pPr algn="l"/>
            <a:r>
              <a:rPr lang="en-US" sz="16600" b="1" dirty="0" smtClean="0">
                <a:latin typeface="Comic Sans MS"/>
                <a:cs typeface="Comic Sans MS"/>
              </a:rPr>
              <a:t>golf</a:t>
            </a:r>
            <a:endParaRPr lang="en-US" sz="16600" b="1" dirty="0">
              <a:latin typeface="Comic Sans MS"/>
              <a:cs typeface="Comic Sans MS"/>
            </a:endParaRPr>
          </a:p>
        </p:txBody>
      </p:sp>
      <p:sp>
        <p:nvSpPr>
          <p:cNvPr id="4" name="Title 1"/>
          <p:cNvSpPr txBox="1">
            <a:spLocks/>
          </p:cNvSpPr>
          <p:nvPr/>
        </p:nvSpPr>
        <p:spPr>
          <a:xfrm>
            <a:off x="310962" y="519292"/>
            <a:ext cx="8229600" cy="49114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smtClean="0">
                <a:latin typeface="Comic Sans MS"/>
                <a:cs typeface="Comic Sans MS"/>
              </a:rPr>
              <a:t>Read this CVCC word:</a:t>
            </a:r>
            <a:endParaRPr lang="en-US" sz="2000" dirty="0">
              <a:latin typeface="Comic Sans MS"/>
              <a:cs typeface="Comic Sans MS"/>
            </a:endParaRPr>
          </a:p>
        </p:txBody>
      </p:sp>
      <p:pic>
        <p:nvPicPr>
          <p:cNvPr id="3" name="Picture 2"/>
          <p:cNvPicPr>
            <a:picLocks noChangeAspect="1"/>
          </p:cNvPicPr>
          <p:nvPr/>
        </p:nvPicPr>
        <p:blipFill>
          <a:blip r:embed="rId3"/>
          <a:stretch>
            <a:fillRect/>
          </a:stretch>
        </p:blipFill>
        <p:spPr>
          <a:xfrm>
            <a:off x="4791479" y="3161922"/>
            <a:ext cx="3985441" cy="3391791"/>
          </a:xfrm>
          <a:prstGeom prst="rect">
            <a:avLst/>
          </a:prstGeom>
        </p:spPr>
      </p:pic>
    </p:spTree>
    <p:extLst>
      <p:ext uri="{BB962C8B-B14F-4D97-AF65-F5344CB8AC3E}">
        <p14:creationId xmlns:p14="http://schemas.microsoft.com/office/powerpoint/2010/main" val="41473939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lloped Frame Lime Green 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59604" y="-1141408"/>
            <a:ext cx="6839804" cy="9159011"/>
          </a:xfrm>
          <a:prstGeom prst="rect">
            <a:avLst/>
          </a:prstGeom>
        </p:spPr>
      </p:pic>
      <p:sp>
        <p:nvSpPr>
          <p:cNvPr id="9" name="Title 1"/>
          <p:cNvSpPr>
            <a:spLocks noGrp="1"/>
          </p:cNvSpPr>
          <p:nvPr>
            <p:ph type="title"/>
          </p:nvPr>
        </p:nvSpPr>
        <p:spPr>
          <a:xfrm>
            <a:off x="1362505" y="1554546"/>
            <a:ext cx="5502936" cy="2010099"/>
          </a:xfrm>
        </p:spPr>
        <p:txBody>
          <a:bodyPr>
            <a:noAutofit/>
          </a:bodyPr>
          <a:lstStyle/>
          <a:p>
            <a:pPr algn="l"/>
            <a:r>
              <a:rPr lang="en-US" sz="16600" b="1" dirty="0" smtClean="0">
                <a:latin typeface="Comic Sans MS"/>
                <a:cs typeface="Comic Sans MS"/>
              </a:rPr>
              <a:t>jump</a:t>
            </a:r>
            <a:endParaRPr lang="en-US" sz="16600" b="1" dirty="0">
              <a:latin typeface="Comic Sans MS"/>
              <a:cs typeface="Comic Sans MS"/>
            </a:endParaRPr>
          </a:p>
        </p:txBody>
      </p:sp>
      <p:sp>
        <p:nvSpPr>
          <p:cNvPr id="4" name="Title 1"/>
          <p:cNvSpPr txBox="1">
            <a:spLocks/>
          </p:cNvSpPr>
          <p:nvPr/>
        </p:nvSpPr>
        <p:spPr>
          <a:xfrm>
            <a:off x="310962" y="519292"/>
            <a:ext cx="8229600" cy="49114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smtClean="0">
                <a:latin typeface="Comic Sans MS"/>
                <a:cs typeface="Comic Sans MS"/>
              </a:rPr>
              <a:t>Read this CVCC word:</a:t>
            </a:r>
            <a:endParaRPr lang="en-US" sz="2000" dirty="0">
              <a:latin typeface="Comic Sans MS"/>
              <a:cs typeface="Comic Sans MS"/>
            </a:endParaRPr>
          </a:p>
        </p:txBody>
      </p:sp>
      <p:pic>
        <p:nvPicPr>
          <p:cNvPr id="3" name="Picture 2"/>
          <p:cNvPicPr>
            <a:picLocks noChangeAspect="1"/>
          </p:cNvPicPr>
          <p:nvPr/>
        </p:nvPicPr>
        <p:blipFill>
          <a:blip r:embed="rId3"/>
          <a:stretch>
            <a:fillRect/>
          </a:stretch>
        </p:blipFill>
        <p:spPr>
          <a:xfrm>
            <a:off x="5247615" y="2540123"/>
            <a:ext cx="3606735" cy="3603468"/>
          </a:xfrm>
          <a:prstGeom prst="rect">
            <a:avLst/>
          </a:prstGeom>
        </p:spPr>
      </p:pic>
    </p:spTree>
    <p:extLst>
      <p:ext uri="{BB962C8B-B14F-4D97-AF65-F5344CB8AC3E}">
        <p14:creationId xmlns:p14="http://schemas.microsoft.com/office/powerpoint/2010/main" val="41473939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lloped Frame Lime Green 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59604" y="-1141408"/>
            <a:ext cx="6839804" cy="9159011"/>
          </a:xfrm>
          <a:prstGeom prst="rect">
            <a:avLst/>
          </a:prstGeom>
        </p:spPr>
      </p:pic>
      <p:sp>
        <p:nvSpPr>
          <p:cNvPr id="9" name="Title 1"/>
          <p:cNvSpPr>
            <a:spLocks noGrp="1"/>
          </p:cNvSpPr>
          <p:nvPr>
            <p:ph type="title"/>
          </p:nvPr>
        </p:nvSpPr>
        <p:spPr>
          <a:xfrm>
            <a:off x="1362505" y="1554546"/>
            <a:ext cx="5939467" cy="2010099"/>
          </a:xfrm>
        </p:spPr>
        <p:txBody>
          <a:bodyPr>
            <a:noAutofit/>
          </a:bodyPr>
          <a:lstStyle/>
          <a:p>
            <a:pPr algn="l"/>
            <a:r>
              <a:rPr lang="en-US" sz="16600" b="1" dirty="0" smtClean="0">
                <a:latin typeface="Comic Sans MS"/>
                <a:cs typeface="Comic Sans MS"/>
              </a:rPr>
              <a:t>melt</a:t>
            </a:r>
            <a:endParaRPr lang="en-US" sz="16600" b="1" dirty="0">
              <a:latin typeface="Comic Sans MS"/>
              <a:cs typeface="Comic Sans MS"/>
            </a:endParaRPr>
          </a:p>
        </p:txBody>
      </p:sp>
      <p:sp>
        <p:nvSpPr>
          <p:cNvPr id="4" name="Title 1"/>
          <p:cNvSpPr txBox="1">
            <a:spLocks/>
          </p:cNvSpPr>
          <p:nvPr/>
        </p:nvSpPr>
        <p:spPr>
          <a:xfrm>
            <a:off x="310962" y="519292"/>
            <a:ext cx="8229600" cy="49114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smtClean="0">
                <a:latin typeface="Comic Sans MS"/>
                <a:cs typeface="Comic Sans MS"/>
              </a:rPr>
              <a:t>Read this CVCC word:</a:t>
            </a:r>
            <a:endParaRPr lang="en-US" sz="2000" dirty="0">
              <a:latin typeface="Comic Sans MS"/>
              <a:cs typeface="Comic Sans MS"/>
            </a:endParaRPr>
          </a:p>
        </p:txBody>
      </p:sp>
      <p:pic>
        <p:nvPicPr>
          <p:cNvPr id="3" name="Picture 2"/>
          <p:cNvPicPr>
            <a:picLocks noChangeAspect="1"/>
          </p:cNvPicPr>
          <p:nvPr/>
        </p:nvPicPr>
        <p:blipFill>
          <a:blip r:embed="rId3"/>
          <a:stretch>
            <a:fillRect/>
          </a:stretch>
        </p:blipFill>
        <p:spPr>
          <a:xfrm>
            <a:off x="4380706" y="1746334"/>
            <a:ext cx="4694231" cy="4238499"/>
          </a:xfrm>
          <a:prstGeom prst="rect">
            <a:avLst/>
          </a:prstGeom>
        </p:spPr>
      </p:pic>
    </p:spTree>
    <p:extLst>
      <p:ext uri="{BB962C8B-B14F-4D97-AF65-F5344CB8AC3E}">
        <p14:creationId xmlns:p14="http://schemas.microsoft.com/office/powerpoint/2010/main" val="41473939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lloped Frame Lime Green 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59604" y="-1141408"/>
            <a:ext cx="6839804" cy="9159011"/>
          </a:xfrm>
          <a:prstGeom prst="rect">
            <a:avLst/>
          </a:prstGeom>
        </p:spPr>
      </p:pic>
      <p:sp>
        <p:nvSpPr>
          <p:cNvPr id="9" name="Title 1"/>
          <p:cNvSpPr>
            <a:spLocks noGrp="1"/>
          </p:cNvSpPr>
          <p:nvPr>
            <p:ph type="title"/>
          </p:nvPr>
        </p:nvSpPr>
        <p:spPr>
          <a:xfrm>
            <a:off x="899517" y="1554546"/>
            <a:ext cx="6309857" cy="2010099"/>
          </a:xfrm>
        </p:spPr>
        <p:txBody>
          <a:bodyPr>
            <a:noAutofit/>
          </a:bodyPr>
          <a:lstStyle/>
          <a:p>
            <a:pPr algn="l"/>
            <a:r>
              <a:rPr lang="en-US" sz="16600" b="1" dirty="0" smtClean="0">
                <a:latin typeface="Comic Sans MS"/>
                <a:cs typeface="Comic Sans MS"/>
              </a:rPr>
              <a:t>chimp</a:t>
            </a:r>
            <a:endParaRPr lang="en-US" sz="16600" b="1" dirty="0">
              <a:latin typeface="Comic Sans MS"/>
              <a:cs typeface="Comic Sans MS"/>
            </a:endParaRPr>
          </a:p>
        </p:txBody>
      </p:sp>
      <p:sp>
        <p:nvSpPr>
          <p:cNvPr id="4" name="Title 1"/>
          <p:cNvSpPr txBox="1">
            <a:spLocks/>
          </p:cNvSpPr>
          <p:nvPr/>
        </p:nvSpPr>
        <p:spPr>
          <a:xfrm>
            <a:off x="310962" y="519292"/>
            <a:ext cx="8229600" cy="49114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smtClean="0">
                <a:latin typeface="Comic Sans MS"/>
                <a:cs typeface="Comic Sans MS"/>
              </a:rPr>
              <a:t>Read this CVCC word:</a:t>
            </a:r>
            <a:endParaRPr lang="en-US" sz="2000" dirty="0">
              <a:latin typeface="Comic Sans MS"/>
              <a:cs typeface="Comic Sans MS"/>
            </a:endParaRPr>
          </a:p>
        </p:txBody>
      </p:sp>
      <p:pic>
        <p:nvPicPr>
          <p:cNvPr id="3" name="Picture 2"/>
          <p:cNvPicPr>
            <a:picLocks noChangeAspect="1"/>
          </p:cNvPicPr>
          <p:nvPr/>
        </p:nvPicPr>
        <p:blipFill>
          <a:blip r:embed="rId3"/>
          <a:stretch>
            <a:fillRect/>
          </a:stretch>
        </p:blipFill>
        <p:spPr>
          <a:xfrm>
            <a:off x="5345740" y="2963475"/>
            <a:ext cx="3925584" cy="4040052"/>
          </a:xfrm>
          <a:prstGeom prst="rect">
            <a:avLst/>
          </a:prstGeom>
        </p:spPr>
      </p:pic>
    </p:spTree>
    <p:extLst>
      <p:ext uri="{BB962C8B-B14F-4D97-AF65-F5344CB8AC3E}">
        <p14:creationId xmlns:p14="http://schemas.microsoft.com/office/powerpoint/2010/main" val="41473939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lloped Frame Lime Green 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59604" y="-1159603"/>
            <a:ext cx="6839804" cy="9159011"/>
          </a:xfrm>
          <a:prstGeom prst="rect">
            <a:avLst/>
          </a:prstGeom>
        </p:spPr>
      </p:pic>
      <p:sp>
        <p:nvSpPr>
          <p:cNvPr id="9" name="Title 1"/>
          <p:cNvSpPr>
            <a:spLocks noGrp="1"/>
          </p:cNvSpPr>
          <p:nvPr>
            <p:ph type="title"/>
          </p:nvPr>
        </p:nvSpPr>
        <p:spPr>
          <a:xfrm>
            <a:off x="515900" y="1202313"/>
            <a:ext cx="8024662" cy="1086443"/>
          </a:xfrm>
        </p:spPr>
        <p:txBody>
          <a:bodyPr>
            <a:noAutofit/>
          </a:bodyPr>
          <a:lstStyle/>
          <a:p>
            <a:r>
              <a:rPr lang="en-US" sz="6600" b="1" dirty="0" smtClean="0">
                <a:latin typeface="Comic Sans MS"/>
                <a:cs typeface="Comic Sans MS"/>
              </a:rPr>
              <a:t>The tent is next to the pond</a:t>
            </a:r>
            <a:r>
              <a:rPr lang="en-US" sz="7200" b="1" dirty="0" smtClean="0">
                <a:latin typeface="Comic Sans MS"/>
                <a:cs typeface="Comic Sans MS"/>
              </a:rPr>
              <a:t>.</a:t>
            </a:r>
            <a:endParaRPr lang="en-US" sz="7200" b="1" dirty="0">
              <a:latin typeface="Comic Sans MS"/>
              <a:cs typeface="Comic Sans MS"/>
            </a:endParaRPr>
          </a:p>
        </p:txBody>
      </p:sp>
      <p:sp>
        <p:nvSpPr>
          <p:cNvPr id="4" name="Title 1"/>
          <p:cNvSpPr txBox="1">
            <a:spLocks/>
          </p:cNvSpPr>
          <p:nvPr/>
        </p:nvSpPr>
        <p:spPr>
          <a:xfrm>
            <a:off x="310962" y="406017"/>
            <a:ext cx="8229600" cy="49114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smtClean="0">
                <a:latin typeface="Comic Sans MS"/>
                <a:cs typeface="Comic Sans MS"/>
              </a:rPr>
              <a:t>Read this sentence:</a:t>
            </a:r>
            <a:endParaRPr lang="en-US" sz="2000" dirty="0">
              <a:latin typeface="Comic Sans MS"/>
              <a:cs typeface="Comic Sans MS"/>
            </a:endParaRPr>
          </a:p>
        </p:txBody>
      </p:sp>
      <p:pic>
        <p:nvPicPr>
          <p:cNvPr id="3" name="Picture 2"/>
          <p:cNvPicPr>
            <a:picLocks noChangeAspect="1"/>
          </p:cNvPicPr>
          <p:nvPr/>
        </p:nvPicPr>
        <p:blipFill>
          <a:blip r:embed="rId3"/>
          <a:stretch>
            <a:fillRect/>
          </a:stretch>
        </p:blipFill>
        <p:spPr>
          <a:xfrm>
            <a:off x="1005344" y="2884097"/>
            <a:ext cx="6905126" cy="3324050"/>
          </a:xfrm>
          <a:prstGeom prst="rect">
            <a:avLst/>
          </a:prstGeom>
        </p:spPr>
      </p:pic>
      <p:pic>
        <p:nvPicPr>
          <p:cNvPr id="6" name="Picture 5"/>
          <p:cNvPicPr>
            <a:picLocks noChangeAspect="1"/>
          </p:cNvPicPr>
          <p:nvPr/>
        </p:nvPicPr>
        <p:blipFill>
          <a:blip r:embed="rId4"/>
          <a:stretch>
            <a:fillRect/>
          </a:stretch>
        </p:blipFill>
        <p:spPr>
          <a:xfrm>
            <a:off x="1104556" y="4687215"/>
            <a:ext cx="2268638" cy="1520932"/>
          </a:xfrm>
          <a:prstGeom prst="rect">
            <a:avLst/>
          </a:prstGeom>
        </p:spPr>
      </p:pic>
    </p:spTree>
    <p:extLst>
      <p:ext uri="{BB962C8B-B14F-4D97-AF65-F5344CB8AC3E}">
        <p14:creationId xmlns:p14="http://schemas.microsoft.com/office/powerpoint/2010/main" val="41410001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lloped Frame Lime Green 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59604" y="-1141408"/>
            <a:ext cx="6839804" cy="9159011"/>
          </a:xfrm>
          <a:prstGeom prst="rect">
            <a:avLst/>
          </a:prstGeom>
        </p:spPr>
      </p:pic>
      <p:sp>
        <p:nvSpPr>
          <p:cNvPr id="9" name="Title 1"/>
          <p:cNvSpPr>
            <a:spLocks noGrp="1"/>
          </p:cNvSpPr>
          <p:nvPr>
            <p:ph type="title"/>
          </p:nvPr>
        </p:nvSpPr>
        <p:spPr>
          <a:xfrm>
            <a:off x="430016" y="1524757"/>
            <a:ext cx="8229600" cy="2010099"/>
          </a:xfrm>
        </p:spPr>
        <p:txBody>
          <a:bodyPr>
            <a:noAutofit/>
          </a:bodyPr>
          <a:lstStyle/>
          <a:p>
            <a:r>
              <a:rPr lang="en-US" sz="8800" b="1" dirty="0" smtClean="0">
                <a:latin typeface="Comic Sans MS"/>
                <a:cs typeface="Comic Sans MS"/>
              </a:rPr>
              <a:t>Day 5</a:t>
            </a:r>
            <a:endParaRPr lang="en-US" sz="8800" b="1" dirty="0">
              <a:latin typeface="Comic Sans MS"/>
              <a:cs typeface="Comic Sans MS"/>
            </a:endParaRPr>
          </a:p>
        </p:txBody>
      </p:sp>
    </p:spTree>
    <p:extLst>
      <p:ext uri="{BB962C8B-B14F-4D97-AF65-F5344CB8AC3E}">
        <p14:creationId xmlns:p14="http://schemas.microsoft.com/office/powerpoint/2010/main" val="4863077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calloped Frame Lime Green 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59604" y="-1141408"/>
            <a:ext cx="6839804" cy="9159011"/>
          </a:xfrm>
          <a:prstGeom prst="rect">
            <a:avLst/>
          </a:prstGeom>
        </p:spPr>
      </p:pic>
      <p:sp>
        <p:nvSpPr>
          <p:cNvPr id="4" name="Title 1"/>
          <p:cNvSpPr txBox="1">
            <a:spLocks/>
          </p:cNvSpPr>
          <p:nvPr/>
        </p:nvSpPr>
        <p:spPr>
          <a:xfrm>
            <a:off x="341009" y="780600"/>
            <a:ext cx="8313528" cy="1495946"/>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0000" b="1" dirty="0" smtClean="0">
                <a:solidFill>
                  <a:srgbClr val="000000"/>
                </a:solidFill>
                <a:latin typeface="Comic Sans MS"/>
                <a:cs typeface="Comic Sans MS"/>
              </a:rPr>
              <a:t>s a t p </a:t>
            </a:r>
            <a:r>
              <a:rPr lang="en-US" sz="10000" b="1" dirty="0" err="1" smtClean="0">
                <a:solidFill>
                  <a:srgbClr val="000000"/>
                </a:solidFill>
                <a:latin typeface="Comic Sans MS"/>
                <a:cs typeface="Comic Sans MS"/>
              </a:rPr>
              <a:t>i</a:t>
            </a:r>
            <a:r>
              <a:rPr lang="en-US" sz="10000" b="1" dirty="0" smtClean="0">
                <a:solidFill>
                  <a:srgbClr val="000000"/>
                </a:solidFill>
                <a:latin typeface="Comic Sans MS"/>
                <a:cs typeface="Comic Sans MS"/>
              </a:rPr>
              <a:t> n m</a:t>
            </a:r>
            <a:endParaRPr lang="en-US" sz="10000" b="1" dirty="0">
              <a:solidFill>
                <a:srgbClr val="000000"/>
              </a:solidFill>
              <a:latin typeface="Comic Sans MS"/>
              <a:cs typeface="Comic Sans MS"/>
            </a:endParaRPr>
          </a:p>
        </p:txBody>
      </p:sp>
      <p:grpSp>
        <p:nvGrpSpPr>
          <p:cNvPr id="5" name="Group 4"/>
          <p:cNvGrpSpPr/>
          <p:nvPr/>
        </p:nvGrpSpPr>
        <p:grpSpPr>
          <a:xfrm>
            <a:off x="0" y="1"/>
            <a:ext cx="1846144" cy="1528572"/>
            <a:chOff x="0" y="1"/>
            <a:chExt cx="1846144" cy="1528572"/>
          </a:xfrm>
        </p:grpSpPr>
        <p:sp>
          <p:nvSpPr>
            <p:cNvPr id="2" name="Diagonal Stripe 1"/>
            <p:cNvSpPr/>
            <p:nvPr/>
          </p:nvSpPr>
          <p:spPr>
            <a:xfrm>
              <a:off x="0" y="1"/>
              <a:ext cx="1846144" cy="1528572"/>
            </a:xfrm>
            <a:prstGeom prst="diagStripe">
              <a:avLst/>
            </a:prstGeom>
            <a:solidFill>
              <a:schemeClr val="accent5">
                <a:lumMod val="40000"/>
                <a:lumOff val="60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sp>
          <p:nvSpPr>
            <p:cNvPr id="3" name="TextBox 2"/>
            <p:cNvSpPr txBox="1"/>
            <p:nvPr/>
          </p:nvSpPr>
          <p:spPr>
            <a:xfrm rot="19295136">
              <a:off x="211880" y="292989"/>
              <a:ext cx="1004849" cy="400110"/>
            </a:xfrm>
            <a:prstGeom prst="rect">
              <a:avLst/>
            </a:prstGeom>
            <a:noFill/>
          </p:spPr>
          <p:txBody>
            <a:bodyPr wrap="square" rtlCol="0">
              <a:spAutoFit/>
            </a:bodyPr>
            <a:lstStyle/>
            <a:p>
              <a:r>
                <a:rPr lang="en-US" sz="2000" dirty="0" smtClean="0">
                  <a:solidFill>
                    <a:prstClr val="black"/>
                  </a:solidFill>
                  <a:latin typeface="Comic Sans MS"/>
                  <a:cs typeface="Comic Sans MS"/>
                </a:rPr>
                <a:t>revisit</a:t>
              </a:r>
              <a:endParaRPr lang="en-US" sz="2000" dirty="0">
                <a:solidFill>
                  <a:prstClr val="black"/>
                </a:solidFill>
                <a:latin typeface="Comic Sans MS"/>
                <a:cs typeface="Comic Sans MS"/>
              </a:endParaRPr>
            </a:p>
          </p:txBody>
        </p:sp>
      </p:grpSp>
      <p:sp>
        <p:nvSpPr>
          <p:cNvPr id="8" name="Rectangle 7"/>
          <p:cNvSpPr/>
          <p:nvPr/>
        </p:nvSpPr>
        <p:spPr>
          <a:xfrm>
            <a:off x="2743416" y="610485"/>
            <a:ext cx="5518324" cy="369332"/>
          </a:xfrm>
          <a:prstGeom prst="rect">
            <a:avLst/>
          </a:prstGeom>
        </p:spPr>
        <p:txBody>
          <a:bodyPr wrap="square">
            <a:spAutoFit/>
          </a:bodyPr>
          <a:lstStyle/>
          <a:p>
            <a:r>
              <a:rPr lang="en-US" dirty="0" smtClean="0">
                <a:solidFill>
                  <a:prstClr val="black"/>
                </a:solidFill>
                <a:latin typeface="Comic Sans MS"/>
                <a:cs typeface="Comic Sans MS"/>
              </a:rPr>
              <a:t>Can you remember these sounds?</a:t>
            </a:r>
            <a:endParaRPr lang="en-US" dirty="0">
              <a:solidFill>
                <a:prstClr val="black"/>
              </a:solidFill>
              <a:latin typeface="Comic Sans MS"/>
              <a:cs typeface="Comic Sans MS"/>
            </a:endParaRPr>
          </a:p>
        </p:txBody>
      </p:sp>
      <p:sp>
        <p:nvSpPr>
          <p:cNvPr id="7" name="Title 1"/>
          <p:cNvSpPr txBox="1">
            <a:spLocks/>
          </p:cNvSpPr>
          <p:nvPr/>
        </p:nvSpPr>
        <p:spPr>
          <a:xfrm>
            <a:off x="341009" y="2085954"/>
            <a:ext cx="8313528" cy="1519399"/>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0000" b="1" dirty="0" smtClean="0">
                <a:solidFill>
                  <a:srgbClr val="000000"/>
                </a:solidFill>
                <a:latin typeface="Comic Sans MS"/>
                <a:cs typeface="Comic Sans MS"/>
              </a:rPr>
              <a:t>m d g o c k</a:t>
            </a:r>
            <a:endParaRPr lang="en-US" sz="10000" b="1" dirty="0">
              <a:solidFill>
                <a:srgbClr val="000000"/>
              </a:solidFill>
              <a:latin typeface="Comic Sans MS"/>
              <a:cs typeface="Comic Sans MS"/>
            </a:endParaRPr>
          </a:p>
        </p:txBody>
      </p:sp>
      <p:sp>
        <p:nvSpPr>
          <p:cNvPr id="11" name="Title 1"/>
          <p:cNvSpPr txBox="1">
            <a:spLocks/>
          </p:cNvSpPr>
          <p:nvPr/>
        </p:nvSpPr>
        <p:spPr>
          <a:xfrm>
            <a:off x="655053" y="3404826"/>
            <a:ext cx="7854808" cy="1519399"/>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0000" b="1" dirty="0" smtClean="0">
                <a:solidFill>
                  <a:srgbClr val="000000"/>
                </a:solidFill>
                <a:latin typeface="Comic Sans MS"/>
                <a:cs typeface="Comic Sans MS"/>
              </a:rPr>
              <a:t>e u r b f l</a:t>
            </a:r>
            <a:endParaRPr lang="en-US" sz="10000" b="1" dirty="0">
              <a:solidFill>
                <a:srgbClr val="000000"/>
              </a:solidFill>
              <a:latin typeface="Comic Sans MS"/>
              <a:cs typeface="Comic Sans MS"/>
            </a:endParaRPr>
          </a:p>
        </p:txBody>
      </p:sp>
      <p:sp>
        <p:nvSpPr>
          <p:cNvPr id="10" name="Title 1"/>
          <p:cNvSpPr txBox="1">
            <a:spLocks/>
          </p:cNvSpPr>
          <p:nvPr/>
        </p:nvSpPr>
        <p:spPr>
          <a:xfrm>
            <a:off x="348733" y="4924225"/>
            <a:ext cx="8313528" cy="1519399"/>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0000" b="1" dirty="0" err="1" smtClean="0">
                <a:solidFill>
                  <a:srgbClr val="000000"/>
                </a:solidFill>
                <a:latin typeface="Comic Sans MS"/>
                <a:cs typeface="Comic Sans MS"/>
              </a:rPr>
              <a:t>ff</a:t>
            </a:r>
            <a:r>
              <a:rPr lang="en-US" sz="10000" b="1" dirty="0" smtClean="0">
                <a:solidFill>
                  <a:srgbClr val="000000"/>
                </a:solidFill>
                <a:latin typeface="Comic Sans MS"/>
                <a:cs typeface="Comic Sans MS"/>
              </a:rPr>
              <a:t> </a:t>
            </a:r>
            <a:r>
              <a:rPr lang="en-US" sz="10000" b="1" dirty="0" err="1" smtClean="0">
                <a:solidFill>
                  <a:srgbClr val="000000"/>
                </a:solidFill>
                <a:latin typeface="Comic Sans MS"/>
                <a:cs typeface="Comic Sans MS"/>
              </a:rPr>
              <a:t>ll</a:t>
            </a:r>
            <a:r>
              <a:rPr lang="en-US" sz="10000" b="1" dirty="0" smtClean="0">
                <a:solidFill>
                  <a:srgbClr val="000000"/>
                </a:solidFill>
                <a:latin typeface="Comic Sans MS"/>
                <a:cs typeface="Comic Sans MS"/>
              </a:rPr>
              <a:t> </a:t>
            </a:r>
            <a:r>
              <a:rPr lang="en-US" sz="10000" b="1" dirty="0" err="1" smtClean="0">
                <a:solidFill>
                  <a:srgbClr val="000000"/>
                </a:solidFill>
                <a:latin typeface="Comic Sans MS"/>
                <a:cs typeface="Comic Sans MS"/>
              </a:rPr>
              <a:t>ss</a:t>
            </a:r>
            <a:r>
              <a:rPr lang="en-US" sz="10000" b="1" dirty="0" smtClean="0">
                <a:solidFill>
                  <a:srgbClr val="000000"/>
                </a:solidFill>
                <a:latin typeface="Comic Sans MS"/>
                <a:cs typeface="Comic Sans MS"/>
              </a:rPr>
              <a:t> </a:t>
            </a:r>
            <a:r>
              <a:rPr lang="en-US" sz="10000" b="1" dirty="0" err="1" smtClean="0">
                <a:solidFill>
                  <a:srgbClr val="000000"/>
                </a:solidFill>
                <a:latin typeface="Comic Sans MS"/>
                <a:cs typeface="Comic Sans MS"/>
              </a:rPr>
              <a:t>ck</a:t>
            </a:r>
            <a:endParaRPr lang="en-US" sz="10000" b="1" dirty="0">
              <a:solidFill>
                <a:srgbClr val="000000"/>
              </a:solidFill>
              <a:latin typeface="Comic Sans MS"/>
              <a:cs typeface="Comic Sans MS"/>
            </a:endParaRPr>
          </a:p>
        </p:txBody>
      </p:sp>
    </p:spTree>
    <p:extLst>
      <p:ext uri="{BB962C8B-B14F-4D97-AF65-F5344CB8AC3E}">
        <p14:creationId xmlns:p14="http://schemas.microsoft.com/office/powerpoint/2010/main" val="358221673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calloped Frame Lime Green 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59604" y="-1141408"/>
            <a:ext cx="6839804" cy="9159011"/>
          </a:xfrm>
          <a:prstGeom prst="rect">
            <a:avLst/>
          </a:prstGeom>
        </p:spPr>
      </p:pic>
      <p:sp>
        <p:nvSpPr>
          <p:cNvPr id="4" name="Title 1"/>
          <p:cNvSpPr txBox="1">
            <a:spLocks/>
          </p:cNvSpPr>
          <p:nvPr/>
        </p:nvSpPr>
        <p:spPr>
          <a:xfrm>
            <a:off x="341009" y="667394"/>
            <a:ext cx="8313528" cy="1495946"/>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200" b="1" dirty="0">
                <a:solidFill>
                  <a:srgbClr val="000000"/>
                </a:solidFill>
                <a:latin typeface="Comic Sans MS"/>
                <a:cs typeface="Comic Sans MS"/>
              </a:rPr>
              <a:t>j</a:t>
            </a:r>
            <a:r>
              <a:rPr lang="en-US" sz="7200" b="1" dirty="0" smtClean="0">
                <a:solidFill>
                  <a:srgbClr val="000000"/>
                </a:solidFill>
                <a:latin typeface="Comic Sans MS"/>
                <a:cs typeface="Comic Sans MS"/>
              </a:rPr>
              <a:t> v w x y z </a:t>
            </a:r>
            <a:r>
              <a:rPr lang="en-US" sz="7200" b="1" dirty="0" err="1" smtClean="0">
                <a:solidFill>
                  <a:srgbClr val="000000"/>
                </a:solidFill>
                <a:latin typeface="Comic Sans MS"/>
                <a:cs typeface="Comic Sans MS"/>
              </a:rPr>
              <a:t>zz</a:t>
            </a:r>
            <a:r>
              <a:rPr lang="en-US" sz="7200" b="1" dirty="0" smtClean="0">
                <a:solidFill>
                  <a:srgbClr val="000000"/>
                </a:solidFill>
                <a:latin typeface="Comic Sans MS"/>
                <a:cs typeface="Comic Sans MS"/>
              </a:rPr>
              <a:t> </a:t>
            </a:r>
            <a:r>
              <a:rPr lang="en-US" sz="7200" b="1" dirty="0" err="1" smtClean="0">
                <a:solidFill>
                  <a:srgbClr val="000000"/>
                </a:solidFill>
                <a:latin typeface="Comic Sans MS"/>
                <a:cs typeface="Comic Sans MS"/>
              </a:rPr>
              <a:t>qu</a:t>
            </a:r>
            <a:endParaRPr lang="en-US" sz="7200" b="1" dirty="0">
              <a:solidFill>
                <a:srgbClr val="000000"/>
              </a:solidFill>
              <a:latin typeface="Comic Sans MS"/>
              <a:cs typeface="Comic Sans MS"/>
            </a:endParaRPr>
          </a:p>
        </p:txBody>
      </p:sp>
      <p:grpSp>
        <p:nvGrpSpPr>
          <p:cNvPr id="5" name="Group 4"/>
          <p:cNvGrpSpPr/>
          <p:nvPr/>
        </p:nvGrpSpPr>
        <p:grpSpPr>
          <a:xfrm>
            <a:off x="0" y="1"/>
            <a:ext cx="1846144" cy="1528572"/>
            <a:chOff x="0" y="1"/>
            <a:chExt cx="1846144" cy="1528572"/>
          </a:xfrm>
        </p:grpSpPr>
        <p:sp>
          <p:nvSpPr>
            <p:cNvPr id="2" name="Diagonal Stripe 1"/>
            <p:cNvSpPr/>
            <p:nvPr/>
          </p:nvSpPr>
          <p:spPr>
            <a:xfrm>
              <a:off x="0" y="1"/>
              <a:ext cx="1846144" cy="1528572"/>
            </a:xfrm>
            <a:prstGeom prst="diagStripe">
              <a:avLst/>
            </a:prstGeom>
            <a:solidFill>
              <a:schemeClr val="accent5">
                <a:lumMod val="40000"/>
                <a:lumOff val="60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sp>
          <p:nvSpPr>
            <p:cNvPr id="3" name="TextBox 2"/>
            <p:cNvSpPr txBox="1"/>
            <p:nvPr/>
          </p:nvSpPr>
          <p:spPr>
            <a:xfrm rot="19295136">
              <a:off x="211880" y="292989"/>
              <a:ext cx="1004849" cy="400110"/>
            </a:xfrm>
            <a:prstGeom prst="rect">
              <a:avLst/>
            </a:prstGeom>
            <a:noFill/>
          </p:spPr>
          <p:txBody>
            <a:bodyPr wrap="square" rtlCol="0">
              <a:spAutoFit/>
            </a:bodyPr>
            <a:lstStyle/>
            <a:p>
              <a:r>
                <a:rPr lang="en-US" sz="2000" dirty="0" smtClean="0">
                  <a:solidFill>
                    <a:prstClr val="black"/>
                  </a:solidFill>
                  <a:latin typeface="Comic Sans MS"/>
                  <a:cs typeface="Comic Sans MS"/>
                </a:rPr>
                <a:t>revisit</a:t>
              </a:r>
              <a:endParaRPr lang="en-US" sz="2000" dirty="0">
                <a:solidFill>
                  <a:prstClr val="black"/>
                </a:solidFill>
                <a:latin typeface="Comic Sans MS"/>
                <a:cs typeface="Comic Sans MS"/>
              </a:endParaRPr>
            </a:p>
          </p:txBody>
        </p:sp>
      </p:grpSp>
      <p:sp>
        <p:nvSpPr>
          <p:cNvPr id="14" name="Title 1"/>
          <p:cNvSpPr txBox="1">
            <a:spLocks/>
          </p:cNvSpPr>
          <p:nvPr/>
        </p:nvSpPr>
        <p:spPr>
          <a:xfrm>
            <a:off x="341009" y="1715320"/>
            <a:ext cx="8313528" cy="1495946"/>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200" b="1" dirty="0" err="1" smtClean="0">
                <a:solidFill>
                  <a:srgbClr val="000000"/>
                </a:solidFill>
                <a:latin typeface="Comic Sans MS"/>
                <a:cs typeface="Comic Sans MS"/>
              </a:rPr>
              <a:t>ch</a:t>
            </a:r>
            <a:r>
              <a:rPr lang="en-US" sz="7200" b="1" dirty="0" smtClean="0">
                <a:solidFill>
                  <a:srgbClr val="000000"/>
                </a:solidFill>
                <a:latin typeface="Comic Sans MS"/>
                <a:cs typeface="Comic Sans MS"/>
              </a:rPr>
              <a:t> </a:t>
            </a:r>
            <a:r>
              <a:rPr lang="en-US" sz="7200" b="1" dirty="0" err="1" smtClean="0">
                <a:solidFill>
                  <a:srgbClr val="000000"/>
                </a:solidFill>
                <a:latin typeface="Comic Sans MS"/>
                <a:cs typeface="Comic Sans MS"/>
              </a:rPr>
              <a:t>sh</a:t>
            </a:r>
            <a:r>
              <a:rPr lang="en-US" sz="7200" b="1" dirty="0" smtClean="0">
                <a:solidFill>
                  <a:srgbClr val="000000"/>
                </a:solidFill>
                <a:latin typeface="Comic Sans MS"/>
                <a:cs typeface="Comic Sans MS"/>
              </a:rPr>
              <a:t> </a:t>
            </a:r>
            <a:r>
              <a:rPr lang="en-US" sz="7200" b="1" dirty="0" err="1" smtClean="0">
                <a:solidFill>
                  <a:srgbClr val="000000"/>
                </a:solidFill>
                <a:latin typeface="Comic Sans MS"/>
                <a:cs typeface="Comic Sans MS"/>
              </a:rPr>
              <a:t>th</a:t>
            </a:r>
            <a:r>
              <a:rPr lang="en-US" sz="7200" b="1" dirty="0" smtClean="0">
                <a:solidFill>
                  <a:srgbClr val="000000"/>
                </a:solidFill>
                <a:latin typeface="Comic Sans MS"/>
                <a:cs typeface="Comic Sans MS"/>
              </a:rPr>
              <a:t> </a:t>
            </a:r>
            <a:r>
              <a:rPr lang="en-US" sz="7200" b="1" dirty="0" err="1" smtClean="0">
                <a:solidFill>
                  <a:srgbClr val="000000"/>
                </a:solidFill>
                <a:latin typeface="Comic Sans MS"/>
                <a:cs typeface="Comic Sans MS"/>
              </a:rPr>
              <a:t>ng</a:t>
            </a:r>
            <a:r>
              <a:rPr lang="en-US" sz="7200" b="1" dirty="0" smtClean="0">
                <a:solidFill>
                  <a:srgbClr val="000000"/>
                </a:solidFill>
                <a:latin typeface="Comic Sans MS"/>
                <a:cs typeface="Comic Sans MS"/>
              </a:rPr>
              <a:t> </a:t>
            </a:r>
            <a:r>
              <a:rPr lang="en-US" sz="7200" b="1" dirty="0" err="1" smtClean="0">
                <a:solidFill>
                  <a:srgbClr val="000000"/>
                </a:solidFill>
                <a:latin typeface="Comic Sans MS"/>
                <a:cs typeface="Comic Sans MS"/>
              </a:rPr>
              <a:t>ai</a:t>
            </a:r>
            <a:r>
              <a:rPr lang="en-US" sz="7200" b="1" dirty="0" smtClean="0">
                <a:solidFill>
                  <a:srgbClr val="000000"/>
                </a:solidFill>
                <a:latin typeface="Comic Sans MS"/>
                <a:cs typeface="Comic Sans MS"/>
              </a:rPr>
              <a:t> </a:t>
            </a:r>
            <a:r>
              <a:rPr lang="en-US" sz="7200" b="1" dirty="0" err="1" smtClean="0">
                <a:solidFill>
                  <a:srgbClr val="000000"/>
                </a:solidFill>
                <a:latin typeface="Comic Sans MS"/>
                <a:cs typeface="Comic Sans MS"/>
              </a:rPr>
              <a:t>ee</a:t>
            </a:r>
            <a:endParaRPr lang="en-US" sz="7200" b="1" dirty="0">
              <a:solidFill>
                <a:srgbClr val="000000"/>
              </a:solidFill>
              <a:latin typeface="Comic Sans MS"/>
              <a:cs typeface="Comic Sans MS"/>
            </a:endParaRPr>
          </a:p>
        </p:txBody>
      </p:sp>
      <p:sp>
        <p:nvSpPr>
          <p:cNvPr id="15" name="Title 1"/>
          <p:cNvSpPr txBox="1">
            <a:spLocks/>
          </p:cNvSpPr>
          <p:nvPr/>
        </p:nvSpPr>
        <p:spPr>
          <a:xfrm>
            <a:off x="341009" y="2791516"/>
            <a:ext cx="8313528" cy="1495946"/>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200" b="1" dirty="0" err="1" smtClean="0">
                <a:solidFill>
                  <a:srgbClr val="000000"/>
                </a:solidFill>
                <a:latin typeface="Comic Sans MS"/>
                <a:cs typeface="Comic Sans MS"/>
              </a:rPr>
              <a:t>igh</a:t>
            </a:r>
            <a:r>
              <a:rPr lang="en-US" sz="7200" b="1" dirty="0" smtClean="0">
                <a:solidFill>
                  <a:srgbClr val="000000"/>
                </a:solidFill>
                <a:latin typeface="Comic Sans MS"/>
                <a:cs typeface="Comic Sans MS"/>
              </a:rPr>
              <a:t> </a:t>
            </a:r>
            <a:r>
              <a:rPr lang="en-US" sz="7200" b="1" dirty="0" err="1" smtClean="0">
                <a:solidFill>
                  <a:srgbClr val="000000"/>
                </a:solidFill>
                <a:latin typeface="Comic Sans MS"/>
                <a:cs typeface="Comic Sans MS"/>
              </a:rPr>
              <a:t>oa</a:t>
            </a:r>
            <a:r>
              <a:rPr lang="en-US" sz="7200" b="1" dirty="0" smtClean="0">
                <a:solidFill>
                  <a:srgbClr val="000000"/>
                </a:solidFill>
                <a:latin typeface="Comic Sans MS"/>
                <a:cs typeface="Comic Sans MS"/>
              </a:rPr>
              <a:t> </a:t>
            </a:r>
            <a:r>
              <a:rPr lang="en-US" sz="7200" b="1" dirty="0" err="1" smtClean="0">
                <a:solidFill>
                  <a:srgbClr val="000000"/>
                </a:solidFill>
                <a:latin typeface="Comic Sans MS"/>
                <a:cs typeface="Comic Sans MS"/>
              </a:rPr>
              <a:t>ar</a:t>
            </a:r>
            <a:r>
              <a:rPr lang="en-US" sz="7200" b="1" dirty="0" smtClean="0">
                <a:solidFill>
                  <a:srgbClr val="000000"/>
                </a:solidFill>
                <a:latin typeface="Comic Sans MS"/>
                <a:cs typeface="Comic Sans MS"/>
              </a:rPr>
              <a:t> </a:t>
            </a:r>
            <a:r>
              <a:rPr lang="en-US" sz="7200" b="1" dirty="0" err="1" smtClean="0">
                <a:solidFill>
                  <a:srgbClr val="000000"/>
                </a:solidFill>
                <a:latin typeface="Comic Sans MS"/>
                <a:cs typeface="Comic Sans MS"/>
              </a:rPr>
              <a:t>er</a:t>
            </a:r>
            <a:r>
              <a:rPr lang="en-US" sz="7200" b="1" dirty="0" smtClean="0">
                <a:solidFill>
                  <a:srgbClr val="000000"/>
                </a:solidFill>
                <a:latin typeface="Comic Sans MS"/>
                <a:cs typeface="Comic Sans MS"/>
              </a:rPr>
              <a:t> or </a:t>
            </a:r>
            <a:r>
              <a:rPr lang="en-US" sz="7200" b="1" dirty="0" err="1" smtClean="0">
                <a:solidFill>
                  <a:srgbClr val="000000"/>
                </a:solidFill>
                <a:latin typeface="Comic Sans MS"/>
                <a:cs typeface="Comic Sans MS"/>
              </a:rPr>
              <a:t>ur</a:t>
            </a:r>
            <a:endParaRPr lang="en-US" sz="7200" b="1" dirty="0">
              <a:solidFill>
                <a:srgbClr val="000000"/>
              </a:solidFill>
              <a:latin typeface="Comic Sans MS"/>
              <a:cs typeface="Comic Sans MS"/>
            </a:endParaRPr>
          </a:p>
        </p:txBody>
      </p:sp>
      <p:sp>
        <p:nvSpPr>
          <p:cNvPr id="16" name="Title 1"/>
          <p:cNvSpPr txBox="1">
            <a:spLocks/>
          </p:cNvSpPr>
          <p:nvPr/>
        </p:nvSpPr>
        <p:spPr>
          <a:xfrm>
            <a:off x="493409" y="4801174"/>
            <a:ext cx="8313528" cy="1495946"/>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200" b="1" dirty="0" err="1" smtClean="0">
                <a:solidFill>
                  <a:srgbClr val="000000"/>
                </a:solidFill>
                <a:latin typeface="Comic Sans MS"/>
                <a:cs typeface="Comic Sans MS"/>
              </a:rPr>
              <a:t>ure</a:t>
            </a:r>
            <a:endParaRPr lang="en-US" sz="7200" b="1" dirty="0">
              <a:solidFill>
                <a:srgbClr val="000000"/>
              </a:solidFill>
              <a:latin typeface="Comic Sans MS"/>
              <a:cs typeface="Comic Sans MS"/>
            </a:endParaRPr>
          </a:p>
        </p:txBody>
      </p:sp>
      <p:sp>
        <p:nvSpPr>
          <p:cNvPr id="17" name="Title 1"/>
          <p:cNvSpPr txBox="1">
            <a:spLocks/>
          </p:cNvSpPr>
          <p:nvPr/>
        </p:nvSpPr>
        <p:spPr>
          <a:xfrm>
            <a:off x="341009" y="3848383"/>
            <a:ext cx="8313528" cy="1495946"/>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200" b="1" dirty="0" err="1" smtClean="0">
                <a:solidFill>
                  <a:srgbClr val="000000"/>
                </a:solidFill>
                <a:latin typeface="Comic Sans MS"/>
                <a:cs typeface="Comic Sans MS"/>
              </a:rPr>
              <a:t>oo</a:t>
            </a:r>
            <a:r>
              <a:rPr lang="en-US" sz="7200" b="1" dirty="0">
                <a:solidFill>
                  <a:srgbClr val="000000"/>
                </a:solidFill>
                <a:latin typeface="Comic Sans MS"/>
                <a:cs typeface="Comic Sans MS"/>
              </a:rPr>
              <a:t> </a:t>
            </a:r>
            <a:r>
              <a:rPr lang="en-US" sz="7200" b="1" dirty="0" err="1" smtClean="0">
                <a:solidFill>
                  <a:srgbClr val="000000"/>
                </a:solidFill>
                <a:latin typeface="Comic Sans MS"/>
                <a:cs typeface="Comic Sans MS"/>
              </a:rPr>
              <a:t>ow</a:t>
            </a:r>
            <a:r>
              <a:rPr lang="en-US" sz="7200" b="1" dirty="0" smtClean="0">
                <a:solidFill>
                  <a:srgbClr val="000000"/>
                </a:solidFill>
                <a:latin typeface="Comic Sans MS"/>
                <a:cs typeface="Comic Sans MS"/>
              </a:rPr>
              <a:t> </a:t>
            </a:r>
            <a:r>
              <a:rPr lang="en-US" sz="7200" b="1" dirty="0" err="1" smtClean="0">
                <a:solidFill>
                  <a:srgbClr val="000000"/>
                </a:solidFill>
                <a:latin typeface="Comic Sans MS"/>
                <a:cs typeface="Comic Sans MS"/>
              </a:rPr>
              <a:t>oi</a:t>
            </a:r>
            <a:r>
              <a:rPr lang="en-US" sz="7200" b="1" dirty="0" smtClean="0">
                <a:solidFill>
                  <a:srgbClr val="000000"/>
                </a:solidFill>
                <a:latin typeface="Comic Sans MS"/>
                <a:cs typeface="Comic Sans MS"/>
              </a:rPr>
              <a:t> air ear</a:t>
            </a:r>
            <a:endParaRPr lang="en-US" sz="7200" b="1" dirty="0">
              <a:solidFill>
                <a:srgbClr val="000000"/>
              </a:solidFill>
              <a:latin typeface="Comic Sans MS"/>
              <a:cs typeface="Comic Sans MS"/>
            </a:endParaRPr>
          </a:p>
        </p:txBody>
      </p:sp>
    </p:spTree>
    <p:extLst>
      <p:ext uri="{BB962C8B-B14F-4D97-AF65-F5344CB8AC3E}">
        <p14:creationId xmlns:p14="http://schemas.microsoft.com/office/powerpoint/2010/main" val="321840351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calloped Frame Lime Green 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59604" y="-1159603"/>
            <a:ext cx="6839804" cy="9159011"/>
          </a:xfrm>
          <a:prstGeom prst="rect">
            <a:avLst/>
          </a:prstGeom>
        </p:spPr>
      </p:pic>
      <p:pic>
        <p:nvPicPr>
          <p:cNvPr id="15" name="Picture 14" descr="practis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11" y="-90706"/>
            <a:ext cx="1956816" cy="1639824"/>
          </a:xfrm>
          <a:prstGeom prst="rect">
            <a:avLst/>
          </a:prstGeom>
        </p:spPr>
      </p:pic>
      <p:sp>
        <p:nvSpPr>
          <p:cNvPr id="7" name="Title 1"/>
          <p:cNvSpPr txBox="1">
            <a:spLocks/>
          </p:cNvSpPr>
          <p:nvPr/>
        </p:nvSpPr>
        <p:spPr>
          <a:xfrm>
            <a:off x="1627746" y="4796492"/>
            <a:ext cx="1965637" cy="1469348"/>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9700" b="1" dirty="0">
                <a:solidFill>
                  <a:srgbClr val="000000"/>
                </a:solidFill>
                <a:latin typeface="Comic Sans MS"/>
                <a:cs typeface="Comic Sans MS"/>
              </a:rPr>
              <a:t>b</a:t>
            </a:r>
          </a:p>
        </p:txBody>
      </p:sp>
      <p:sp>
        <p:nvSpPr>
          <p:cNvPr id="9" name="Oval 8"/>
          <p:cNvSpPr/>
          <p:nvPr/>
        </p:nvSpPr>
        <p:spPr>
          <a:xfrm>
            <a:off x="2353429" y="5441572"/>
            <a:ext cx="547861" cy="498085"/>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593383" y="5441572"/>
            <a:ext cx="547861" cy="498085"/>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799905" y="5441572"/>
            <a:ext cx="547861" cy="498085"/>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3127088" y="4706898"/>
            <a:ext cx="1480452" cy="1469348"/>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9700" b="1" dirty="0" smtClean="0">
                <a:solidFill>
                  <a:srgbClr val="000000"/>
                </a:solidFill>
                <a:latin typeface="Comic Sans MS"/>
                <a:cs typeface="Comic Sans MS"/>
              </a:rPr>
              <a:t>e</a:t>
            </a:r>
            <a:endParaRPr lang="en-US" sz="9700" b="1" dirty="0">
              <a:solidFill>
                <a:srgbClr val="000000"/>
              </a:solidFill>
              <a:latin typeface="Comic Sans MS"/>
              <a:cs typeface="Comic Sans MS"/>
            </a:endParaRPr>
          </a:p>
        </p:txBody>
      </p:sp>
      <p:sp>
        <p:nvSpPr>
          <p:cNvPr id="14" name="Title 1"/>
          <p:cNvSpPr txBox="1">
            <a:spLocks/>
          </p:cNvSpPr>
          <p:nvPr/>
        </p:nvSpPr>
        <p:spPr>
          <a:xfrm>
            <a:off x="4222051" y="4776495"/>
            <a:ext cx="1480452" cy="1469348"/>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9700" b="1" dirty="0">
                <a:solidFill>
                  <a:srgbClr val="000000"/>
                </a:solidFill>
                <a:latin typeface="Comic Sans MS"/>
                <a:cs typeface="Comic Sans MS"/>
              </a:rPr>
              <a:t>n</a:t>
            </a:r>
          </a:p>
        </p:txBody>
      </p:sp>
      <p:sp>
        <p:nvSpPr>
          <p:cNvPr id="19" name="Oval 18"/>
          <p:cNvSpPr/>
          <p:nvPr/>
        </p:nvSpPr>
        <p:spPr>
          <a:xfrm>
            <a:off x="6059958" y="5441572"/>
            <a:ext cx="547861" cy="498085"/>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5537800" y="4706898"/>
            <a:ext cx="1922910" cy="1469348"/>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9700" b="1" dirty="0" err="1" smtClean="0">
                <a:solidFill>
                  <a:srgbClr val="000000"/>
                </a:solidFill>
                <a:latin typeface="Comic Sans MS"/>
                <a:cs typeface="Comic Sans MS"/>
              </a:rPr>
              <a:t>ch</a:t>
            </a:r>
            <a:endParaRPr lang="en-US" sz="9700" b="1" dirty="0">
              <a:solidFill>
                <a:srgbClr val="000000"/>
              </a:solidFill>
              <a:latin typeface="Comic Sans MS"/>
              <a:cs typeface="Comic Sans MS"/>
            </a:endParaRPr>
          </a:p>
        </p:txBody>
      </p:sp>
      <p:pic>
        <p:nvPicPr>
          <p:cNvPr id="3" name="Picture 2"/>
          <p:cNvPicPr>
            <a:picLocks noChangeAspect="1"/>
          </p:cNvPicPr>
          <p:nvPr/>
        </p:nvPicPr>
        <p:blipFill>
          <a:blip r:embed="rId4"/>
          <a:stretch>
            <a:fillRect/>
          </a:stretch>
        </p:blipFill>
        <p:spPr>
          <a:xfrm>
            <a:off x="1261514" y="1299899"/>
            <a:ext cx="5759459" cy="3959628"/>
          </a:xfrm>
          <a:prstGeom prst="rect">
            <a:avLst/>
          </a:prstGeom>
        </p:spPr>
      </p:pic>
      <p:sp>
        <p:nvSpPr>
          <p:cNvPr id="16" name="TextBox 15"/>
          <p:cNvSpPr txBox="1"/>
          <p:nvPr/>
        </p:nvSpPr>
        <p:spPr>
          <a:xfrm>
            <a:off x="2647400" y="756519"/>
            <a:ext cx="3595719" cy="400110"/>
          </a:xfrm>
          <a:prstGeom prst="rect">
            <a:avLst/>
          </a:prstGeom>
          <a:noFill/>
        </p:spPr>
        <p:txBody>
          <a:bodyPr wrap="square" rtlCol="0">
            <a:spAutoFit/>
          </a:bodyPr>
          <a:lstStyle/>
          <a:p>
            <a:r>
              <a:rPr lang="en-US" sz="2000" dirty="0" smtClean="0">
                <a:latin typeface="Comic Sans MS"/>
                <a:cs typeface="Comic Sans MS"/>
              </a:rPr>
              <a:t>Try and spell out this word.</a:t>
            </a:r>
            <a:endParaRPr lang="en-US" sz="2000" dirty="0">
              <a:latin typeface="Comic Sans MS"/>
              <a:cs typeface="Comic Sans MS"/>
            </a:endParaRPr>
          </a:p>
        </p:txBody>
      </p:sp>
    </p:spTree>
    <p:extLst>
      <p:ext uri="{BB962C8B-B14F-4D97-AF65-F5344CB8AC3E}">
        <p14:creationId xmlns:p14="http://schemas.microsoft.com/office/powerpoint/2010/main" val="86674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1" grpId="0" animBg="1"/>
      <p:bldP spid="12" grpId="0" animBg="1"/>
      <p:bldP spid="13" grpId="0"/>
      <p:bldP spid="14" grpId="0"/>
      <p:bldP spid="19" grpId="0" animBg="1"/>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calloped Frame Lime Green 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59604" y="-1141408"/>
            <a:ext cx="6839804" cy="9159011"/>
          </a:xfrm>
          <a:prstGeom prst="rect">
            <a:avLst/>
          </a:prstGeom>
        </p:spPr>
      </p:pic>
      <p:sp>
        <p:nvSpPr>
          <p:cNvPr id="9" name="TextBox 8"/>
          <p:cNvSpPr txBox="1"/>
          <p:nvPr/>
        </p:nvSpPr>
        <p:spPr>
          <a:xfrm>
            <a:off x="1872264" y="581087"/>
            <a:ext cx="7105394" cy="400110"/>
          </a:xfrm>
          <a:prstGeom prst="rect">
            <a:avLst/>
          </a:prstGeom>
          <a:noFill/>
        </p:spPr>
        <p:txBody>
          <a:bodyPr wrap="square" rtlCol="0">
            <a:spAutoFit/>
          </a:bodyPr>
          <a:lstStyle/>
          <a:p>
            <a:r>
              <a:rPr lang="en-US" sz="2000" dirty="0" smtClean="0">
                <a:latin typeface="Comic Sans MS"/>
                <a:cs typeface="Comic Sans MS"/>
              </a:rPr>
              <a:t>Can you remember these tricky words?</a:t>
            </a:r>
            <a:endParaRPr lang="en-US" sz="2000" dirty="0">
              <a:latin typeface="Comic Sans MS"/>
              <a:cs typeface="Comic Sans MS"/>
            </a:endParaRPr>
          </a:p>
        </p:txBody>
      </p:sp>
      <p:sp>
        <p:nvSpPr>
          <p:cNvPr id="16" name="Title 1"/>
          <p:cNvSpPr txBox="1">
            <a:spLocks/>
          </p:cNvSpPr>
          <p:nvPr/>
        </p:nvSpPr>
        <p:spPr>
          <a:xfrm>
            <a:off x="279592" y="1230815"/>
            <a:ext cx="8510695" cy="1495946"/>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8000" b="1" dirty="0">
                <a:solidFill>
                  <a:srgbClr val="000000"/>
                </a:solidFill>
                <a:latin typeface="Comic Sans MS"/>
                <a:cs typeface="Comic Sans MS"/>
              </a:rPr>
              <a:t>t</a:t>
            </a:r>
            <a:r>
              <a:rPr lang="en-US" sz="8000" b="1" dirty="0" smtClean="0">
                <a:solidFill>
                  <a:srgbClr val="000000"/>
                </a:solidFill>
                <a:latin typeface="Comic Sans MS"/>
                <a:cs typeface="Comic Sans MS"/>
              </a:rPr>
              <a:t>he to I go no</a:t>
            </a:r>
            <a:endParaRPr lang="en-US" sz="8000" b="1" dirty="0">
              <a:solidFill>
                <a:srgbClr val="000000"/>
              </a:solidFill>
              <a:latin typeface="Comic Sans MS"/>
              <a:cs typeface="Comic Sans MS"/>
            </a:endParaRPr>
          </a:p>
        </p:txBody>
      </p:sp>
      <p:sp>
        <p:nvSpPr>
          <p:cNvPr id="20" name="Title 1"/>
          <p:cNvSpPr txBox="1">
            <a:spLocks/>
          </p:cNvSpPr>
          <p:nvPr/>
        </p:nvSpPr>
        <p:spPr>
          <a:xfrm>
            <a:off x="649737" y="2681389"/>
            <a:ext cx="7574161" cy="1495946"/>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8000" b="1" dirty="0">
                <a:solidFill>
                  <a:srgbClr val="000000"/>
                </a:solidFill>
                <a:latin typeface="Comic Sans MS"/>
                <a:cs typeface="Comic Sans MS"/>
              </a:rPr>
              <a:t>h</a:t>
            </a:r>
            <a:r>
              <a:rPr lang="en-US" sz="8000" b="1" dirty="0" smtClean="0">
                <a:solidFill>
                  <a:srgbClr val="000000"/>
                </a:solidFill>
                <a:latin typeface="Comic Sans MS"/>
                <a:cs typeface="Comic Sans MS"/>
              </a:rPr>
              <a:t>e she me be</a:t>
            </a:r>
            <a:endParaRPr lang="en-US" sz="8000" b="1" dirty="0">
              <a:solidFill>
                <a:srgbClr val="000000"/>
              </a:solidFill>
              <a:latin typeface="Comic Sans MS"/>
              <a:cs typeface="Comic Sans MS"/>
            </a:endParaRPr>
          </a:p>
        </p:txBody>
      </p:sp>
      <p:sp>
        <p:nvSpPr>
          <p:cNvPr id="21" name="Title 1"/>
          <p:cNvSpPr txBox="1">
            <a:spLocks/>
          </p:cNvSpPr>
          <p:nvPr/>
        </p:nvSpPr>
        <p:spPr>
          <a:xfrm>
            <a:off x="529127" y="4177335"/>
            <a:ext cx="7976611" cy="1495946"/>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8000" b="1" dirty="0" smtClean="0">
                <a:solidFill>
                  <a:srgbClr val="000000"/>
                </a:solidFill>
                <a:latin typeface="Comic Sans MS"/>
                <a:cs typeface="Comic Sans MS"/>
              </a:rPr>
              <a:t>we was you all</a:t>
            </a:r>
            <a:endParaRPr lang="en-US" sz="8000" b="1" dirty="0">
              <a:solidFill>
                <a:srgbClr val="000000"/>
              </a:solidFill>
              <a:latin typeface="Comic Sans MS"/>
              <a:cs typeface="Comic Sans MS"/>
            </a:endParaRPr>
          </a:p>
        </p:txBody>
      </p:sp>
      <p:grpSp>
        <p:nvGrpSpPr>
          <p:cNvPr id="22" name="Group 21"/>
          <p:cNvGrpSpPr/>
          <p:nvPr/>
        </p:nvGrpSpPr>
        <p:grpSpPr>
          <a:xfrm>
            <a:off x="0" y="1"/>
            <a:ext cx="1846144" cy="1528572"/>
            <a:chOff x="0" y="1"/>
            <a:chExt cx="1846144" cy="1528572"/>
          </a:xfrm>
        </p:grpSpPr>
        <p:sp>
          <p:nvSpPr>
            <p:cNvPr id="23" name="Diagonal Stripe 22"/>
            <p:cNvSpPr/>
            <p:nvPr/>
          </p:nvSpPr>
          <p:spPr>
            <a:xfrm>
              <a:off x="0" y="1"/>
              <a:ext cx="1846144" cy="1528572"/>
            </a:xfrm>
            <a:prstGeom prst="diagStripe">
              <a:avLst/>
            </a:prstGeom>
            <a:solidFill>
              <a:schemeClr val="accent5">
                <a:lumMod val="40000"/>
                <a:lumOff val="60000"/>
              </a:schemeClr>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 name="TextBox 23"/>
            <p:cNvSpPr txBox="1"/>
            <p:nvPr/>
          </p:nvSpPr>
          <p:spPr>
            <a:xfrm rot="19295136">
              <a:off x="211880" y="292989"/>
              <a:ext cx="1004849" cy="400110"/>
            </a:xfrm>
            <a:prstGeom prst="rect">
              <a:avLst/>
            </a:prstGeom>
            <a:noFill/>
          </p:spPr>
          <p:txBody>
            <a:bodyPr wrap="square" rtlCol="0">
              <a:spAutoFit/>
            </a:bodyPr>
            <a:lstStyle/>
            <a:p>
              <a:r>
                <a:rPr lang="en-US" sz="2000" dirty="0" smtClean="0">
                  <a:latin typeface="Comic Sans MS"/>
                  <a:cs typeface="Comic Sans MS"/>
                </a:rPr>
                <a:t>revisit</a:t>
              </a:r>
              <a:endParaRPr lang="en-US" sz="2000" dirty="0">
                <a:latin typeface="Comic Sans MS"/>
                <a:cs typeface="Comic Sans MS"/>
              </a:endParaRPr>
            </a:p>
          </p:txBody>
        </p:sp>
      </p:grpSp>
    </p:spTree>
    <p:extLst>
      <p:ext uri="{BB962C8B-B14F-4D97-AF65-F5344CB8AC3E}">
        <p14:creationId xmlns:p14="http://schemas.microsoft.com/office/powerpoint/2010/main" val="31987272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calloped Frame Lime Green 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59604" y="-1159603"/>
            <a:ext cx="6839804" cy="9159011"/>
          </a:xfrm>
          <a:prstGeom prst="rect">
            <a:avLst/>
          </a:prstGeom>
        </p:spPr>
      </p:pic>
      <p:pic>
        <p:nvPicPr>
          <p:cNvPr id="15" name="Picture 14" descr="practis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11" y="-90706"/>
            <a:ext cx="1956816" cy="1639824"/>
          </a:xfrm>
          <a:prstGeom prst="rect">
            <a:avLst/>
          </a:prstGeom>
        </p:spPr>
      </p:pic>
      <p:sp>
        <p:nvSpPr>
          <p:cNvPr id="7" name="Title 1"/>
          <p:cNvSpPr txBox="1">
            <a:spLocks/>
          </p:cNvSpPr>
          <p:nvPr/>
        </p:nvSpPr>
        <p:spPr>
          <a:xfrm>
            <a:off x="1627746" y="4796492"/>
            <a:ext cx="1965637" cy="1469348"/>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9700" b="1" dirty="0" err="1" smtClean="0">
                <a:solidFill>
                  <a:srgbClr val="000000"/>
                </a:solidFill>
                <a:latin typeface="Comic Sans MS"/>
                <a:cs typeface="Comic Sans MS"/>
              </a:rPr>
              <a:t>sh</a:t>
            </a:r>
            <a:endParaRPr lang="en-US" sz="9700" b="1" dirty="0">
              <a:solidFill>
                <a:srgbClr val="000000"/>
              </a:solidFill>
              <a:latin typeface="Comic Sans MS"/>
              <a:cs typeface="Comic Sans MS"/>
            </a:endParaRPr>
          </a:p>
        </p:txBody>
      </p:sp>
      <p:sp>
        <p:nvSpPr>
          <p:cNvPr id="9" name="Oval 8"/>
          <p:cNvSpPr/>
          <p:nvPr/>
        </p:nvSpPr>
        <p:spPr>
          <a:xfrm>
            <a:off x="2353429" y="5441572"/>
            <a:ext cx="547861" cy="498085"/>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593383" y="5441572"/>
            <a:ext cx="547861" cy="498085"/>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799905" y="5441572"/>
            <a:ext cx="547861" cy="498085"/>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3127088" y="4706898"/>
            <a:ext cx="1480452" cy="1469348"/>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9700" b="1" dirty="0" smtClean="0">
                <a:solidFill>
                  <a:srgbClr val="000000"/>
                </a:solidFill>
                <a:latin typeface="Comic Sans MS"/>
                <a:cs typeface="Comic Sans MS"/>
              </a:rPr>
              <a:t>e</a:t>
            </a:r>
            <a:endParaRPr lang="en-US" sz="9700" b="1" dirty="0">
              <a:solidFill>
                <a:srgbClr val="000000"/>
              </a:solidFill>
              <a:latin typeface="Comic Sans MS"/>
              <a:cs typeface="Comic Sans MS"/>
            </a:endParaRPr>
          </a:p>
        </p:txBody>
      </p:sp>
      <p:sp>
        <p:nvSpPr>
          <p:cNvPr id="14" name="Title 1"/>
          <p:cNvSpPr txBox="1">
            <a:spLocks/>
          </p:cNvSpPr>
          <p:nvPr/>
        </p:nvSpPr>
        <p:spPr>
          <a:xfrm>
            <a:off x="4222051" y="4776495"/>
            <a:ext cx="1480452" cy="1469348"/>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9700" b="1" dirty="0" smtClean="0">
                <a:solidFill>
                  <a:srgbClr val="000000"/>
                </a:solidFill>
                <a:latin typeface="Comic Sans MS"/>
                <a:cs typeface="Comic Sans MS"/>
              </a:rPr>
              <a:t>l</a:t>
            </a:r>
            <a:endParaRPr lang="en-US" sz="9700" b="1" dirty="0">
              <a:solidFill>
                <a:srgbClr val="000000"/>
              </a:solidFill>
              <a:latin typeface="Comic Sans MS"/>
              <a:cs typeface="Comic Sans MS"/>
            </a:endParaRPr>
          </a:p>
        </p:txBody>
      </p:sp>
      <p:sp>
        <p:nvSpPr>
          <p:cNvPr id="19" name="Oval 18"/>
          <p:cNvSpPr/>
          <p:nvPr/>
        </p:nvSpPr>
        <p:spPr>
          <a:xfrm>
            <a:off x="6059958" y="5441572"/>
            <a:ext cx="547861" cy="498085"/>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5537800" y="4706898"/>
            <a:ext cx="1480452" cy="1469348"/>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9700" b="1" dirty="0">
                <a:solidFill>
                  <a:srgbClr val="000000"/>
                </a:solidFill>
                <a:latin typeface="Comic Sans MS"/>
                <a:cs typeface="Comic Sans MS"/>
              </a:rPr>
              <a:t>f</a:t>
            </a:r>
          </a:p>
        </p:txBody>
      </p:sp>
      <p:pic>
        <p:nvPicPr>
          <p:cNvPr id="2" name="Picture 1"/>
          <p:cNvPicPr>
            <a:picLocks noChangeAspect="1"/>
          </p:cNvPicPr>
          <p:nvPr/>
        </p:nvPicPr>
        <p:blipFill>
          <a:blip r:embed="rId4"/>
          <a:stretch>
            <a:fillRect/>
          </a:stretch>
        </p:blipFill>
        <p:spPr>
          <a:xfrm>
            <a:off x="1949626" y="1428819"/>
            <a:ext cx="4658193" cy="3155926"/>
          </a:xfrm>
          <a:prstGeom prst="rect">
            <a:avLst/>
          </a:prstGeom>
        </p:spPr>
      </p:pic>
      <p:sp>
        <p:nvSpPr>
          <p:cNvPr id="16" name="TextBox 15"/>
          <p:cNvSpPr txBox="1"/>
          <p:nvPr/>
        </p:nvSpPr>
        <p:spPr>
          <a:xfrm>
            <a:off x="2647400" y="756519"/>
            <a:ext cx="3595719" cy="400110"/>
          </a:xfrm>
          <a:prstGeom prst="rect">
            <a:avLst/>
          </a:prstGeom>
          <a:noFill/>
        </p:spPr>
        <p:txBody>
          <a:bodyPr wrap="square" rtlCol="0">
            <a:spAutoFit/>
          </a:bodyPr>
          <a:lstStyle/>
          <a:p>
            <a:r>
              <a:rPr lang="en-US" sz="2000" dirty="0" smtClean="0">
                <a:latin typeface="Comic Sans MS"/>
                <a:cs typeface="Comic Sans MS"/>
              </a:rPr>
              <a:t>Try and spell out this word.</a:t>
            </a:r>
            <a:endParaRPr lang="en-US" sz="2000" dirty="0">
              <a:latin typeface="Comic Sans MS"/>
              <a:cs typeface="Comic Sans MS"/>
            </a:endParaRPr>
          </a:p>
        </p:txBody>
      </p:sp>
    </p:spTree>
    <p:extLst>
      <p:ext uri="{BB962C8B-B14F-4D97-AF65-F5344CB8AC3E}">
        <p14:creationId xmlns:p14="http://schemas.microsoft.com/office/powerpoint/2010/main" val="125838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1" grpId="0" animBg="1"/>
      <p:bldP spid="12" grpId="0" animBg="1"/>
      <p:bldP spid="13" grpId="0"/>
      <p:bldP spid="14" grpId="0"/>
      <p:bldP spid="19" grpId="0" animBg="1"/>
      <p:bldP spid="2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calloped Frame Lime Green 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59604" y="-1159603"/>
            <a:ext cx="6839804" cy="9159011"/>
          </a:xfrm>
          <a:prstGeom prst="rect">
            <a:avLst/>
          </a:prstGeom>
        </p:spPr>
      </p:pic>
      <p:pic>
        <p:nvPicPr>
          <p:cNvPr id="15" name="Picture 14" descr="practis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11" y="-90706"/>
            <a:ext cx="1956816" cy="1639824"/>
          </a:xfrm>
          <a:prstGeom prst="rect">
            <a:avLst/>
          </a:prstGeom>
        </p:spPr>
      </p:pic>
      <p:sp>
        <p:nvSpPr>
          <p:cNvPr id="7" name="Title 1"/>
          <p:cNvSpPr txBox="1">
            <a:spLocks/>
          </p:cNvSpPr>
          <p:nvPr/>
        </p:nvSpPr>
        <p:spPr>
          <a:xfrm>
            <a:off x="1627746" y="4796492"/>
            <a:ext cx="1965637" cy="1469348"/>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9700" b="1" dirty="0">
                <a:solidFill>
                  <a:srgbClr val="000000"/>
                </a:solidFill>
                <a:latin typeface="Comic Sans MS"/>
                <a:cs typeface="Comic Sans MS"/>
              </a:rPr>
              <a:t>p</a:t>
            </a:r>
          </a:p>
        </p:txBody>
      </p:sp>
      <p:sp>
        <p:nvSpPr>
          <p:cNvPr id="9" name="Oval 8"/>
          <p:cNvSpPr/>
          <p:nvPr/>
        </p:nvSpPr>
        <p:spPr>
          <a:xfrm>
            <a:off x="2353429" y="5441572"/>
            <a:ext cx="547861" cy="498085"/>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593383" y="5441572"/>
            <a:ext cx="547861" cy="498085"/>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799905" y="5441572"/>
            <a:ext cx="547861" cy="498085"/>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3127088" y="4706898"/>
            <a:ext cx="1480452" cy="1469348"/>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9700" b="1" dirty="0" err="1" smtClean="0">
                <a:solidFill>
                  <a:srgbClr val="000000"/>
                </a:solidFill>
                <a:latin typeface="Comic Sans MS"/>
                <a:cs typeface="Comic Sans MS"/>
              </a:rPr>
              <a:t>ai</a:t>
            </a:r>
            <a:endParaRPr lang="en-US" sz="9700" b="1" dirty="0">
              <a:solidFill>
                <a:srgbClr val="000000"/>
              </a:solidFill>
              <a:latin typeface="Comic Sans MS"/>
              <a:cs typeface="Comic Sans MS"/>
            </a:endParaRPr>
          </a:p>
        </p:txBody>
      </p:sp>
      <p:sp>
        <p:nvSpPr>
          <p:cNvPr id="14" name="Title 1"/>
          <p:cNvSpPr txBox="1">
            <a:spLocks/>
          </p:cNvSpPr>
          <p:nvPr/>
        </p:nvSpPr>
        <p:spPr>
          <a:xfrm>
            <a:off x="4222051" y="4776495"/>
            <a:ext cx="1480452" cy="1469348"/>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9700" b="1" dirty="0">
                <a:solidFill>
                  <a:srgbClr val="000000"/>
                </a:solidFill>
                <a:latin typeface="Comic Sans MS"/>
                <a:cs typeface="Comic Sans MS"/>
              </a:rPr>
              <a:t>n</a:t>
            </a:r>
          </a:p>
        </p:txBody>
      </p:sp>
      <p:sp>
        <p:nvSpPr>
          <p:cNvPr id="19" name="Oval 18"/>
          <p:cNvSpPr/>
          <p:nvPr/>
        </p:nvSpPr>
        <p:spPr>
          <a:xfrm>
            <a:off x="6059958" y="5441572"/>
            <a:ext cx="547861" cy="498085"/>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5537800" y="4706898"/>
            <a:ext cx="1480452" cy="1469348"/>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9700" b="1" dirty="0" smtClean="0">
                <a:solidFill>
                  <a:srgbClr val="000000"/>
                </a:solidFill>
                <a:latin typeface="Comic Sans MS"/>
                <a:cs typeface="Comic Sans MS"/>
              </a:rPr>
              <a:t>t</a:t>
            </a:r>
            <a:endParaRPr lang="en-US" sz="9700" b="1" dirty="0">
              <a:solidFill>
                <a:srgbClr val="000000"/>
              </a:solidFill>
              <a:latin typeface="Comic Sans MS"/>
              <a:cs typeface="Comic Sans MS"/>
            </a:endParaRPr>
          </a:p>
        </p:txBody>
      </p:sp>
      <p:pic>
        <p:nvPicPr>
          <p:cNvPr id="2" name="Picture 1"/>
          <p:cNvPicPr>
            <a:picLocks noChangeAspect="1"/>
          </p:cNvPicPr>
          <p:nvPr/>
        </p:nvPicPr>
        <p:blipFill>
          <a:blip r:embed="rId4"/>
          <a:stretch>
            <a:fillRect/>
          </a:stretch>
        </p:blipFill>
        <p:spPr>
          <a:xfrm>
            <a:off x="2909828" y="1525963"/>
            <a:ext cx="3836398" cy="3270529"/>
          </a:xfrm>
          <a:prstGeom prst="rect">
            <a:avLst/>
          </a:prstGeom>
        </p:spPr>
      </p:pic>
      <p:sp>
        <p:nvSpPr>
          <p:cNvPr id="16" name="TextBox 15"/>
          <p:cNvSpPr txBox="1"/>
          <p:nvPr/>
        </p:nvSpPr>
        <p:spPr>
          <a:xfrm>
            <a:off x="2647400" y="756519"/>
            <a:ext cx="3595719" cy="400110"/>
          </a:xfrm>
          <a:prstGeom prst="rect">
            <a:avLst/>
          </a:prstGeom>
          <a:noFill/>
        </p:spPr>
        <p:txBody>
          <a:bodyPr wrap="square" rtlCol="0">
            <a:spAutoFit/>
          </a:bodyPr>
          <a:lstStyle/>
          <a:p>
            <a:r>
              <a:rPr lang="en-US" sz="2000" dirty="0" smtClean="0">
                <a:latin typeface="Comic Sans MS"/>
                <a:cs typeface="Comic Sans MS"/>
              </a:rPr>
              <a:t>Try and spell out this word.</a:t>
            </a:r>
            <a:endParaRPr lang="en-US" sz="2000" dirty="0">
              <a:latin typeface="Comic Sans MS"/>
              <a:cs typeface="Comic Sans MS"/>
            </a:endParaRPr>
          </a:p>
        </p:txBody>
      </p:sp>
    </p:spTree>
    <p:extLst>
      <p:ext uri="{BB962C8B-B14F-4D97-AF65-F5344CB8AC3E}">
        <p14:creationId xmlns:p14="http://schemas.microsoft.com/office/powerpoint/2010/main" val="278529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1" grpId="0" animBg="1"/>
      <p:bldP spid="12" grpId="0" animBg="1"/>
      <p:bldP spid="13" grpId="0"/>
      <p:bldP spid="14" grpId="0"/>
      <p:bldP spid="19" grpId="0" animBg="1"/>
      <p:bldP spid="2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calloped Frame Lime Green 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59604" y="-1159603"/>
            <a:ext cx="6839804" cy="9159011"/>
          </a:xfrm>
          <a:prstGeom prst="rect">
            <a:avLst/>
          </a:prstGeom>
        </p:spPr>
      </p:pic>
      <p:pic>
        <p:nvPicPr>
          <p:cNvPr id="15" name="Picture 14" descr="practis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11" y="-90706"/>
            <a:ext cx="1956816" cy="1639824"/>
          </a:xfrm>
          <a:prstGeom prst="rect">
            <a:avLst/>
          </a:prstGeom>
        </p:spPr>
      </p:pic>
      <p:sp>
        <p:nvSpPr>
          <p:cNvPr id="7" name="Title 1"/>
          <p:cNvSpPr txBox="1">
            <a:spLocks/>
          </p:cNvSpPr>
          <p:nvPr/>
        </p:nvSpPr>
        <p:spPr>
          <a:xfrm>
            <a:off x="1627746" y="4796492"/>
            <a:ext cx="1965637" cy="1469348"/>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9700" b="1" dirty="0">
                <a:solidFill>
                  <a:srgbClr val="000000"/>
                </a:solidFill>
                <a:latin typeface="Comic Sans MS"/>
                <a:cs typeface="Comic Sans MS"/>
              </a:rPr>
              <a:t>t</a:t>
            </a:r>
          </a:p>
        </p:txBody>
      </p:sp>
      <p:sp>
        <p:nvSpPr>
          <p:cNvPr id="9" name="Oval 8"/>
          <p:cNvSpPr/>
          <p:nvPr/>
        </p:nvSpPr>
        <p:spPr>
          <a:xfrm>
            <a:off x="2353429" y="5441572"/>
            <a:ext cx="547861" cy="498085"/>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593383" y="5441572"/>
            <a:ext cx="547861" cy="498085"/>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799905" y="5441572"/>
            <a:ext cx="547861" cy="498085"/>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2672097" y="4706898"/>
            <a:ext cx="2127807" cy="1469348"/>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9700" b="1" dirty="0" err="1" smtClean="0">
                <a:solidFill>
                  <a:srgbClr val="000000"/>
                </a:solidFill>
                <a:latin typeface="Comic Sans MS"/>
                <a:cs typeface="Comic Sans MS"/>
              </a:rPr>
              <a:t>oa</a:t>
            </a:r>
            <a:endParaRPr lang="en-US" sz="9700" b="1" dirty="0">
              <a:solidFill>
                <a:srgbClr val="000000"/>
              </a:solidFill>
              <a:latin typeface="Comic Sans MS"/>
              <a:cs typeface="Comic Sans MS"/>
            </a:endParaRPr>
          </a:p>
        </p:txBody>
      </p:sp>
      <p:sp>
        <p:nvSpPr>
          <p:cNvPr id="14" name="Title 1"/>
          <p:cNvSpPr txBox="1">
            <a:spLocks/>
          </p:cNvSpPr>
          <p:nvPr/>
        </p:nvSpPr>
        <p:spPr>
          <a:xfrm>
            <a:off x="4222051" y="4776495"/>
            <a:ext cx="1480452" cy="1469348"/>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9700" b="1" dirty="0" smtClean="0">
                <a:solidFill>
                  <a:srgbClr val="000000"/>
                </a:solidFill>
                <a:latin typeface="Comic Sans MS"/>
                <a:cs typeface="Comic Sans MS"/>
              </a:rPr>
              <a:t>s</a:t>
            </a:r>
            <a:endParaRPr lang="en-US" sz="9700" b="1" dirty="0">
              <a:solidFill>
                <a:srgbClr val="000000"/>
              </a:solidFill>
              <a:latin typeface="Comic Sans MS"/>
              <a:cs typeface="Comic Sans MS"/>
            </a:endParaRPr>
          </a:p>
        </p:txBody>
      </p:sp>
      <p:sp>
        <p:nvSpPr>
          <p:cNvPr id="19" name="Oval 18"/>
          <p:cNvSpPr/>
          <p:nvPr/>
        </p:nvSpPr>
        <p:spPr>
          <a:xfrm>
            <a:off x="6059958" y="5441572"/>
            <a:ext cx="547861" cy="498085"/>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5537800" y="4706898"/>
            <a:ext cx="1480452" cy="1469348"/>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9700" b="1" dirty="0" smtClean="0">
                <a:solidFill>
                  <a:srgbClr val="000000"/>
                </a:solidFill>
                <a:latin typeface="Comic Sans MS"/>
                <a:cs typeface="Comic Sans MS"/>
              </a:rPr>
              <a:t>t</a:t>
            </a:r>
            <a:endParaRPr lang="en-US" sz="9700" b="1" dirty="0">
              <a:solidFill>
                <a:srgbClr val="000000"/>
              </a:solidFill>
              <a:latin typeface="Comic Sans MS"/>
              <a:cs typeface="Comic Sans MS"/>
            </a:endParaRPr>
          </a:p>
        </p:txBody>
      </p:sp>
      <p:pic>
        <p:nvPicPr>
          <p:cNvPr id="2" name="Picture 1"/>
          <p:cNvPicPr>
            <a:picLocks noChangeAspect="1"/>
          </p:cNvPicPr>
          <p:nvPr/>
        </p:nvPicPr>
        <p:blipFill>
          <a:blip r:embed="rId4"/>
          <a:stretch>
            <a:fillRect/>
          </a:stretch>
        </p:blipFill>
        <p:spPr>
          <a:xfrm>
            <a:off x="2760004" y="1754163"/>
            <a:ext cx="3140276" cy="3402557"/>
          </a:xfrm>
          <a:prstGeom prst="rect">
            <a:avLst/>
          </a:prstGeom>
        </p:spPr>
      </p:pic>
      <p:sp>
        <p:nvSpPr>
          <p:cNvPr id="16" name="TextBox 15"/>
          <p:cNvSpPr txBox="1"/>
          <p:nvPr/>
        </p:nvSpPr>
        <p:spPr>
          <a:xfrm>
            <a:off x="2647400" y="756519"/>
            <a:ext cx="3595719" cy="400110"/>
          </a:xfrm>
          <a:prstGeom prst="rect">
            <a:avLst/>
          </a:prstGeom>
          <a:noFill/>
        </p:spPr>
        <p:txBody>
          <a:bodyPr wrap="square" rtlCol="0">
            <a:spAutoFit/>
          </a:bodyPr>
          <a:lstStyle/>
          <a:p>
            <a:r>
              <a:rPr lang="en-US" sz="2000" dirty="0" smtClean="0">
                <a:latin typeface="Comic Sans MS"/>
                <a:cs typeface="Comic Sans MS"/>
              </a:rPr>
              <a:t>Try and spell out this word.</a:t>
            </a:r>
            <a:endParaRPr lang="en-US" sz="2000" dirty="0">
              <a:latin typeface="Comic Sans MS"/>
              <a:cs typeface="Comic Sans MS"/>
            </a:endParaRPr>
          </a:p>
        </p:txBody>
      </p:sp>
    </p:spTree>
    <p:extLst>
      <p:ext uri="{BB962C8B-B14F-4D97-AF65-F5344CB8AC3E}">
        <p14:creationId xmlns:p14="http://schemas.microsoft.com/office/powerpoint/2010/main" val="59793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1" grpId="0" animBg="1"/>
      <p:bldP spid="12" grpId="0" animBg="1"/>
      <p:bldP spid="13" grpId="0"/>
      <p:bldP spid="14" grpId="0"/>
      <p:bldP spid="19" grpId="0" animBg="1"/>
      <p:bldP spid="2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calloped Frame Lime Green 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59604" y="-1159603"/>
            <a:ext cx="6839804" cy="9159011"/>
          </a:xfrm>
          <a:prstGeom prst="rect">
            <a:avLst/>
          </a:prstGeom>
        </p:spPr>
      </p:pic>
      <p:pic>
        <p:nvPicPr>
          <p:cNvPr id="15" name="Picture 14" descr="practis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11" y="-90706"/>
            <a:ext cx="1956816" cy="1639824"/>
          </a:xfrm>
          <a:prstGeom prst="rect">
            <a:avLst/>
          </a:prstGeom>
        </p:spPr>
      </p:pic>
      <p:sp>
        <p:nvSpPr>
          <p:cNvPr id="7" name="Title 1"/>
          <p:cNvSpPr txBox="1">
            <a:spLocks/>
          </p:cNvSpPr>
          <p:nvPr/>
        </p:nvSpPr>
        <p:spPr>
          <a:xfrm>
            <a:off x="1627746" y="4796492"/>
            <a:ext cx="1965637" cy="1469348"/>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9700" b="1" dirty="0">
                <a:solidFill>
                  <a:srgbClr val="000000"/>
                </a:solidFill>
                <a:latin typeface="Comic Sans MS"/>
                <a:cs typeface="Comic Sans MS"/>
              </a:rPr>
              <a:t>h</a:t>
            </a:r>
          </a:p>
        </p:txBody>
      </p:sp>
      <p:sp>
        <p:nvSpPr>
          <p:cNvPr id="9" name="Oval 8"/>
          <p:cNvSpPr/>
          <p:nvPr/>
        </p:nvSpPr>
        <p:spPr>
          <a:xfrm>
            <a:off x="2353429" y="5441572"/>
            <a:ext cx="547861" cy="498085"/>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593383" y="5441572"/>
            <a:ext cx="547861" cy="498085"/>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799905" y="5441572"/>
            <a:ext cx="547861" cy="498085"/>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3127088" y="4706898"/>
            <a:ext cx="1480452" cy="1469348"/>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9700" b="1" dirty="0">
                <a:solidFill>
                  <a:srgbClr val="000000"/>
                </a:solidFill>
                <a:latin typeface="Comic Sans MS"/>
                <a:cs typeface="Comic Sans MS"/>
              </a:rPr>
              <a:t>a</a:t>
            </a:r>
          </a:p>
        </p:txBody>
      </p:sp>
      <p:sp>
        <p:nvSpPr>
          <p:cNvPr id="14" name="Title 1"/>
          <p:cNvSpPr txBox="1">
            <a:spLocks/>
          </p:cNvSpPr>
          <p:nvPr/>
        </p:nvSpPr>
        <p:spPr>
          <a:xfrm>
            <a:off x="4222051" y="4776495"/>
            <a:ext cx="1480452" cy="1469348"/>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9700" b="1" dirty="0">
                <a:solidFill>
                  <a:srgbClr val="000000"/>
                </a:solidFill>
                <a:latin typeface="Comic Sans MS"/>
                <a:cs typeface="Comic Sans MS"/>
              </a:rPr>
              <a:t>n</a:t>
            </a:r>
          </a:p>
        </p:txBody>
      </p:sp>
      <p:sp>
        <p:nvSpPr>
          <p:cNvPr id="19" name="Oval 18"/>
          <p:cNvSpPr/>
          <p:nvPr/>
        </p:nvSpPr>
        <p:spPr>
          <a:xfrm>
            <a:off x="6059958" y="5441572"/>
            <a:ext cx="547861" cy="498085"/>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5537800" y="4706898"/>
            <a:ext cx="1480452" cy="1469348"/>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9700" b="1" dirty="0">
                <a:solidFill>
                  <a:srgbClr val="000000"/>
                </a:solidFill>
                <a:latin typeface="Comic Sans MS"/>
                <a:cs typeface="Comic Sans MS"/>
              </a:rPr>
              <a:t>d</a:t>
            </a:r>
          </a:p>
        </p:txBody>
      </p:sp>
      <p:pic>
        <p:nvPicPr>
          <p:cNvPr id="2" name="Picture 1"/>
          <p:cNvPicPr>
            <a:picLocks noChangeAspect="1"/>
          </p:cNvPicPr>
          <p:nvPr/>
        </p:nvPicPr>
        <p:blipFill>
          <a:blip r:embed="rId4"/>
          <a:stretch>
            <a:fillRect/>
          </a:stretch>
        </p:blipFill>
        <p:spPr>
          <a:xfrm>
            <a:off x="782716" y="2359155"/>
            <a:ext cx="6878669" cy="1745462"/>
          </a:xfrm>
          <a:prstGeom prst="rect">
            <a:avLst/>
          </a:prstGeom>
        </p:spPr>
      </p:pic>
      <p:sp>
        <p:nvSpPr>
          <p:cNvPr id="18" name="TextBox 17"/>
          <p:cNvSpPr txBox="1"/>
          <p:nvPr/>
        </p:nvSpPr>
        <p:spPr>
          <a:xfrm>
            <a:off x="2647400" y="756519"/>
            <a:ext cx="3595719" cy="400110"/>
          </a:xfrm>
          <a:prstGeom prst="rect">
            <a:avLst/>
          </a:prstGeom>
          <a:noFill/>
        </p:spPr>
        <p:txBody>
          <a:bodyPr wrap="square" rtlCol="0">
            <a:spAutoFit/>
          </a:bodyPr>
          <a:lstStyle/>
          <a:p>
            <a:r>
              <a:rPr lang="en-US" sz="2000" dirty="0" smtClean="0">
                <a:latin typeface="Comic Sans MS"/>
                <a:cs typeface="Comic Sans MS"/>
              </a:rPr>
              <a:t>Try and spell out this word.</a:t>
            </a:r>
            <a:endParaRPr lang="en-US" sz="2000" dirty="0">
              <a:latin typeface="Comic Sans MS"/>
              <a:cs typeface="Comic Sans MS"/>
            </a:endParaRPr>
          </a:p>
        </p:txBody>
      </p:sp>
    </p:spTree>
    <p:extLst>
      <p:ext uri="{BB962C8B-B14F-4D97-AF65-F5344CB8AC3E}">
        <p14:creationId xmlns:p14="http://schemas.microsoft.com/office/powerpoint/2010/main" val="55822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1" grpId="0" animBg="1"/>
      <p:bldP spid="12" grpId="0" animBg="1"/>
      <p:bldP spid="13" grpId="0"/>
      <p:bldP spid="14" grpId="0"/>
      <p:bldP spid="19" grpId="0" animBg="1"/>
      <p:bldP spid="2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lloped Frame Lime Green 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59604" y="-1159603"/>
            <a:ext cx="6839804" cy="9159011"/>
          </a:xfrm>
          <a:prstGeom prst="rect">
            <a:avLst/>
          </a:prstGeom>
        </p:spPr>
      </p:pic>
      <p:sp>
        <p:nvSpPr>
          <p:cNvPr id="9" name="Title 1"/>
          <p:cNvSpPr>
            <a:spLocks noGrp="1"/>
          </p:cNvSpPr>
          <p:nvPr>
            <p:ph type="title"/>
          </p:nvPr>
        </p:nvSpPr>
        <p:spPr>
          <a:xfrm>
            <a:off x="515900" y="1056785"/>
            <a:ext cx="8024662" cy="2010099"/>
          </a:xfrm>
        </p:spPr>
        <p:txBody>
          <a:bodyPr>
            <a:noAutofit/>
          </a:bodyPr>
          <a:lstStyle/>
          <a:p>
            <a:r>
              <a:rPr lang="en-US" sz="8000" b="1" dirty="0" smtClean="0">
                <a:latin typeface="Comic Sans MS"/>
                <a:cs typeface="Comic Sans MS"/>
              </a:rPr>
              <a:t>A chimp can jump.</a:t>
            </a:r>
            <a:endParaRPr lang="en-US" sz="8000" b="1" dirty="0">
              <a:latin typeface="Comic Sans MS"/>
              <a:cs typeface="Comic Sans MS"/>
            </a:endParaRPr>
          </a:p>
        </p:txBody>
      </p:sp>
      <p:sp>
        <p:nvSpPr>
          <p:cNvPr id="6" name="Title 1"/>
          <p:cNvSpPr txBox="1">
            <a:spLocks/>
          </p:cNvSpPr>
          <p:nvPr/>
        </p:nvSpPr>
        <p:spPr>
          <a:xfrm>
            <a:off x="310962" y="519292"/>
            <a:ext cx="8229600" cy="49114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dirty="0" smtClean="0">
                <a:latin typeface="Comic Sans MS"/>
                <a:cs typeface="Comic Sans MS"/>
              </a:rPr>
              <a:t>Have a go at reading this </a:t>
            </a:r>
            <a:r>
              <a:rPr lang="en-US" sz="2000" dirty="0" smtClean="0">
                <a:latin typeface="Comic Sans MS"/>
                <a:cs typeface="Comic Sans MS"/>
              </a:rPr>
              <a:t>sentence:</a:t>
            </a:r>
            <a:endParaRPr lang="en-US" sz="2000" dirty="0">
              <a:latin typeface="Comic Sans MS"/>
              <a:cs typeface="Comic Sans MS"/>
            </a:endParaRPr>
          </a:p>
        </p:txBody>
      </p:sp>
      <p:pic>
        <p:nvPicPr>
          <p:cNvPr id="4" name="Picture 3"/>
          <p:cNvPicPr>
            <a:picLocks noChangeAspect="1"/>
          </p:cNvPicPr>
          <p:nvPr/>
        </p:nvPicPr>
        <p:blipFill>
          <a:blip r:embed="rId3"/>
          <a:stretch>
            <a:fillRect/>
          </a:stretch>
        </p:blipFill>
        <p:spPr>
          <a:xfrm>
            <a:off x="5090243" y="3539647"/>
            <a:ext cx="3098018" cy="2537793"/>
          </a:xfrm>
          <a:prstGeom prst="rect">
            <a:avLst/>
          </a:prstGeom>
        </p:spPr>
      </p:pic>
    </p:spTree>
    <p:extLst>
      <p:ext uri="{BB962C8B-B14F-4D97-AF65-F5344CB8AC3E}">
        <p14:creationId xmlns:p14="http://schemas.microsoft.com/office/powerpoint/2010/main" val="191878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7.40188E-6 2.37202E-6 L -0.00138 -0.33379 " pathEditMode="relative" ptsTypes="AA">
                                      <p:cBhvr>
                                        <p:cTn id="6"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calloped Frame Lime Green 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59604" y="-1141408"/>
            <a:ext cx="6839804" cy="9159011"/>
          </a:xfrm>
          <a:prstGeom prst="rect">
            <a:avLst/>
          </a:prstGeom>
        </p:spPr>
      </p:pic>
      <p:pic>
        <p:nvPicPr>
          <p:cNvPr id="7" name="Picture 6" descr="teac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90" y="-91032"/>
            <a:ext cx="1956816" cy="1639824"/>
          </a:xfrm>
          <a:prstGeom prst="rect">
            <a:avLst/>
          </a:prstGeom>
        </p:spPr>
      </p:pic>
      <p:sp>
        <p:nvSpPr>
          <p:cNvPr id="9" name="TextBox 8"/>
          <p:cNvSpPr txBox="1"/>
          <p:nvPr/>
        </p:nvSpPr>
        <p:spPr>
          <a:xfrm>
            <a:off x="1405405" y="673819"/>
            <a:ext cx="7105394" cy="1015663"/>
          </a:xfrm>
          <a:prstGeom prst="rect">
            <a:avLst/>
          </a:prstGeom>
          <a:noFill/>
        </p:spPr>
        <p:txBody>
          <a:bodyPr wrap="square" rtlCol="0">
            <a:spAutoFit/>
          </a:bodyPr>
          <a:lstStyle/>
          <a:p>
            <a:r>
              <a:rPr lang="en-US" sz="2000" dirty="0" smtClean="0">
                <a:latin typeface="Comic Sans MS"/>
                <a:cs typeface="Comic Sans MS"/>
              </a:rPr>
              <a:t>There are two tricky words </a:t>
            </a:r>
            <a:r>
              <a:rPr lang="en-US" sz="2000" dirty="0" smtClean="0">
                <a:latin typeface="Comic Sans MS"/>
                <a:cs typeface="Comic Sans MS"/>
              </a:rPr>
              <a:t>to learn this </a:t>
            </a:r>
            <a:r>
              <a:rPr lang="en-US" sz="2000" dirty="0" smtClean="0">
                <a:latin typeface="Comic Sans MS"/>
                <a:cs typeface="Comic Sans MS"/>
              </a:rPr>
              <a:t>week. The first is quite easy. The ‘s’ sound is pronounced as normal. The ‘o’ says its letter name.</a:t>
            </a:r>
            <a:endParaRPr lang="en-US" sz="2000" dirty="0">
              <a:latin typeface="Comic Sans MS"/>
              <a:cs typeface="Comic Sans MS"/>
            </a:endParaRPr>
          </a:p>
        </p:txBody>
      </p:sp>
      <p:sp>
        <p:nvSpPr>
          <p:cNvPr id="17" name="7-Point Star 16"/>
          <p:cNvSpPr/>
          <p:nvPr/>
        </p:nvSpPr>
        <p:spPr>
          <a:xfrm>
            <a:off x="2353531" y="2327060"/>
            <a:ext cx="3759941" cy="2677460"/>
          </a:xfrm>
          <a:prstGeom prst="star7">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2561998" y="2503140"/>
            <a:ext cx="3343007" cy="2010099"/>
          </a:xfrm>
        </p:spPr>
        <p:txBody>
          <a:bodyPr>
            <a:noAutofit/>
          </a:bodyPr>
          <a:lstStyle/>
          <a:p>
            <a:r>
              <a:rPr lang="en-US" sz="16600" b="1" dirty="0" smtClean="0">
                <a:latin typeface="Comic Sans MS"/>
                <a:cs typeface="Comic Sans MS"/>
              </a:rPr>
              <a:t>so</a:t>
            </a:r>
            <a:endParaRPr lang="en-US" sz="11500" b="1" i="1" dirty="0">
              <a:latin typeface="Comic Sans MS"/>
              <a:cs typeface="Comic Sans MS"/>
            </a:endParaRPr>
          </a:p>
        </p:txBody>
      </p:sp>
    </p:spTree>
    <p:extLst>
      <p:ext uri="{BB962C8B-B14F-4D97-AF65-F5344CB8AC3E}">
        <p14:creationId xmlns:p14="http://schemas.microsoft.com/office/powerpoint/2010/main" val="124602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calloped Frame Lime Green 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59604" y="-1141408"/>
            <a:ext cx="6839804" cy="9159011"/>
          </a:xfrm>
          <a:prstGeom prst="rect">
            <a:avLst/>
          </a:prstGeom>
        </p:spPr>
      </p:pic>
      <p:pic>
        <p:nvPicPr>
          <p:cNvPr id="7" name="Picture 6" descr="teac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90" y="-91032"/>
            <a:ext cx="1956816" cy="1639824"/>
          </a:xfrm>
          <a:prstGeom prst="rect">
            <a:avLst/>
          </a:prstGeom>
        </p:spPr>
      </p:pic>
      <p:sp>
        <p:nvSpPr>
          <p:cNvPr id="9" name="TextBox 8"/>
          <p:cNvSpPr txBox="1"/>
          <p:nvPr/>
        </p:nvSpPr>
        <p:spPr>
          <a:xfrm>
            <a:off x="1405405" y="673819"/>
            <a:ext cx="7105394" cy="400110"/>
          </a:xfrm>
          <a:prstGeom prst="rect">
            <a:avLst/>
          </a:prstGeom>
          <a:noFill/>
        </p:spPr>
        <p:txBody>
          <a:bodyPr wrap="square" rtlCol="0">
            <a:spAutoFit/>
          </a:bodyPr>
          <a:lstStyle/>
          <a:p>
            <a:r>
              <a:rPr lang="en-US" sz="2000" dirty="0" smtClean="0">
                <a:latin typeface="Comic Sans MS"/>
                <a:cs typeface="Comic Sans MS"/>
              </a:rPr>
              <a:t>The next tricky word is a bit more tricky. </a:t>
            </a:r>
            <a:endParaRPr lang="en-US" sz="2000" dirty="0">
              <a:latin typeface="Comic Sans MS"/>
              <a:cs typeface="Comic Sans MS"/>
            </a:endParaRPr>
          </a:p>
        </p:txBody>
      </p:sp>
      <p:sp>
        <p:nvSpPr>
          <p:cNvPr id="17" name="7-Point Star 16"/>
          <p:cNvSpPr/>
          <p:nvPr/>
        </p:nvSpPr>
        <p:spPr>
          <a:xfrm>
            <a:off x="1405405" y="1969856"/>
            <a:ext cx="5728905" cy="3520514"/>
          </a:xfrm>
          <a:prstGeom prst="star7">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2050374" y="2503140"/>
            <a:ext cx="4444678" cy="2010099"/>
          </a:xfrm>
        </p:spPr>
        <p:txBody>
          <a:bodyPr>
            <a:noAutofit/>
          </a:bodyPr>
          <a:lstStyle/>
          <a:p>
            <a:r>
              <a:rPr lang="en-US" sz="16600" b="1" dirty="0" smtClean="0">
                <a:latin typeface="Comic Sans MS"/>
                <a:cs typeface="Comic Sans MS"/>
              </a:rPr>
              <a:t>said</a:t>
            </a:r>
            <a:endParaRPr lang="en-US" sz="11500" b="1" i="1" dirty="0">
              <a:latin typeface="Comic Sans MS"/>
              <a:cs typeface="Comic Sans MS"/>
            </a:endParaRPr>
          </a:p>
        </p:txBody>
      </p:sp>
    </p:spTree>
    <p:extLst>
      <p:ext uri="{BB962C8B-B14F-4D97-AF65-F5344CB8AC3E}">
        <p14:creationId xmlns:p14="http://schemas.microsoft.com/office/powerpoint/2010/main" val="344421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alloped Frame Lime Green 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59604" y="-1141408"/>
            <a:ext cx="6839804" cy="9159011"/>
          </a:xfrm>
          <a:prstGeom prst="rect">
            <a:avLst/>
          </a:prstGeom>
        </p:spPr>
      </p:pic>
      <p:sp>
        <p:nvSpPr>
          <p:cNvPr id="2" name="Title 1"/>
          <p:cNvSpPr>
            <a:spLocks noGrp="1"/>
          </p:cNvSpPr>
          <p:nvPr>
            <p:ph type="title"/>
          </p:nvPr>
        </p:nvSpPr>
        <p:spPr>
          <a:xfrm>
            <a:off x="457199" y="533945"/>
            <a:ext cx="8229600" cy="3669565"/>
          </a:xfrm>
        </p:spPr>
        <p:txBody>
          <a:bodyPr>
            <a:normAutofit/>
          </a:bodyPr>
          <a:lstStyle/>
          <a:p>
            <a:r>
              <a:rPr lang="en-GB" sz="6000" dirty="0" smtClean="0">
                <a:latin typeface="Comic Sans MS" panose="030F0702030302020204" pitchFamily="66" charset="0"/>
              </a:rPr>
              <a:t>Can you think of some  sentences using ‘so’ and ‘said’?</a:t>
            </a:r>
            <a:endParaRPr lang="en-GB" sz="6000" dirty="0">
              <a:latin typeface="Comic Sans MS" panose="030F0702030302020204" pitchFamily="66" charset="0"/>
            </a:endParaRPr>
          </a:p>
        </p:txBody>
      </p:sp>
    </p:spTree>
    <p:extLst>
      <p:ext uri="{BB962C8B-B14F-4D97-AF65-F5344CB8AC3E}">
        <p14:creationId xmlns:p14="http://schemas.microsoft.com/office/powerpoint/2010/main" val="8863024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alloped Frame Lime Green 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159604" y="-1141408"/>
            <a:ext cx="6839804" cy="9159011"/>
          </a:xfrm>
          <a:prstGeom prst="rect">
            <a:avLst/>
          </a:prstGeom>
        </p:spPr>
      </p:pic>
      <p:pic>
        <p:nvPicPr>
          <p:cNvPr id="5" name="Phase 4 Tricky Words Song Sight Words Song for said, have, like, come, some, what, whe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9275" y="559558"/>
            <a:ext cx="8045450" cy="5718412"/>
          </a:xfrm>
        </p:spPr>
      </p:pic>
    </p:spTree>
    <p:extLst>
      <p:ext uri="{BB962C8B-B14F-4D97-AF65-F5344CB8AC3E}">
        <p14:creationId xmlns:p14="http://schemas.microsoft.com/office/powerpoint/2010/main" val="538150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5152</TotalTime>
  <Words>1033</Words>
  <Application>Microsoft Office PowerPoint</Application>
  <PresentationFormat>On-screen Show (4:3)</PresentationFormat>
  <Paragraphs>212</Paragraphs>
  <Slides>54</Slides>
  <Notes>0</Notes>
  <HiddenSlides>0</HiddenSlides>
  <MMClips>2</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54</vt:i4>
      </vt:variant>
    </vt:vector>
  </HeadingPairs>
  <TitlesOfParts>
    <vt:vector size="60" baseType="lpstr">
      <vt:lpstr>Arial</vt:lpstr>
      <vt:lpstr>Calibri</vt:lpstr>
      <vt:lpstr>Comic Sans MS</vt:lpstr>
      <vt:lpstr>Office Theme</vt:lpstr>
      <vt:lpstr>1_Office Theme</vt:lpstr>
      <vt:lpstr>2_Office Theme</vt:lpstr>
      <vt:lpstr>PowerPoint Presentation</vt:lpstr>
      <vt:lpstr>PowerPoint Presentation</vt:lpstr>
      <vt:lpstr>Phase 4: Week 1</vt:lpstr>
      <vt:lpstr>Day 1</vt:lpstr>
      <vt:lpstr>PowerPoint Presentation</vt:lpstr>
      <vt:lpstr>so</vt:lpstr>
      <vt:lpstr>said</vt:lpstr>
      <vt:lpstr>Can you think of some  sentences using ‘so’ and ‘said’?</vt:lpstr>
      <vt:lpstr>PowerPoint Presentation</vt:lpstr>
      <vt:lpstr>Today, we will learn about vowels. These are special letters as every word we use has at least one vowel in them. The vowels can either make a short or a long sound. (Sometimes the letter y acts as a vowel like in the word fly)</vt:lpstr>
      <vt:lpstr>Which vowels do you have in your name? How many do you have? Who has the most vowels in their name in your family?</vt:lpstr>
      <vt:lpstr>Day 2</vt:lpstr>
      <vt:lpstr>PowerPoint Presentation</vt:lpstr>
      <vt:lpstr>PowerPoint Presentation</vt:lpstr>
      <vt:lpstr>Can you remember which letters are the consonants? This week we are going to be reading words where two consonants are next to each other. We will have to blend these sounds to read the word.</vt:lpstr>
      <vt:lpstr>ten</vt:lpstr>
      <vt:lpstr>tent</vt:lpstr>
      <vt:lpstr>ben</vt:lpstr>
      <vt:lpstr>bend</vt:lpstr>
      <vt:lpstr>men</vt:lpstr>
      <vt:lpstr>mend</vt:lpstr>
      <vt:lpstr>hum</vt:lpstr>
      <vt:lpstr>hump</vt:lpstr>
      <vt:lpstr>dam</vt:lpstr>
      <vt:lpstr>damp</vt:lpstr>
      <vt:lpstr>You burnt the toast.</vt:lpstr>
      <vt:lpstr>Day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She kept the gift.</vt:lpstr>
      <vt:lpstr>Day 4</vt:lpstr>
      <vt:lpstr>PowerPoint Presentation</vt:lpstr>
      <vt:lpstr>PowerPoint Presentation</vt:lpstr>
      <vt:lpstr>Can you remember which letters are the consonants? This week we are going to be reading words where two consonants are next to each other. We will have to blend these sounds to read the word.</vt:lpstr>
      <vt:lpstr>milk</vt:lpstr>
      <vt:lpstr>golf</vt:lpstr>
      <vt:lpstr>jump</vt:lpstr>
      <vt:lpstr>melt</vt:lpstr>
      <vt:lpstr>chimp</vt:lpstr>
      <vt:lpstr>The tent is next to the pond.</vt:lpstr>
      <vt:lpstr>Day 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chimp can jump.</vt:lpstr>
    </vt:vector>
  </TitlesOfParts>
  <Company>European Electronique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1</dc:title>
  <dc:creator>Alastair Akehurst</dc:creator>
  <cp:lastModifiedBy>Catherine Ghent</cp:lastModifiedBy>
  <cp:revision>17</cp:revision>
  <dcterms:created xsi:type="dcterms:W3CDTF">2018-09-26T20:38:15Z</dcterms:created>
  <dcterms:modified xsi:type="dcterms:W3CDTF">2020-05-10T14:48:41Z</dcterms:modified>
</cp:coreProperties>
</file>