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16"/>
  </p:notesMasterIdLst>
  <p:sldIdLst>
    <p:sldId id="374" r:id="rId5"/>
    <p:sldId id="375" r:id="rId6"/>
    <p:sldId id="376" r:id="rId7"/>
    <p:sldId id="377" r:id="rId8"/>
    <p:sldId id="369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370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371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72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  <p:sldId id="324" r:id="rId80"/>
    <p:sldId id="373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presProps" Target="presProp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slide" Target="slides/slide109.xml"/><Relationship Id="rId11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9CE15-1A9E-4194-B87C-2581381B2E4C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87A23-33A9-43A1-B25F-9AE594195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23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2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90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4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9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66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17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52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32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5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21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05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40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24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29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49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30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4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97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17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98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7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10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76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021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4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2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43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400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46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360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37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67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994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55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52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623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53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718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54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23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55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099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57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879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58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654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044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93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451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50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42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083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502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892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459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165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69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360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70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890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71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22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633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72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189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73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01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76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516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78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194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79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626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358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46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2576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97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2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911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921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1260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629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462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89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362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90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617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91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4049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94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4475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95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91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96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2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3457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97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676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98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2666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99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9389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2222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4799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5437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6299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982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0704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9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767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663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108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5271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843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1608-2EE1-4773-A1AC-FFAD14B9EC3E}" type="slidenum">
              <a:rPr lang="en-GB" smtClean="0">
                <a:solidFill>
                  <a:prstClr val="black"/>
                </a:solidFill>
              </a:rPr>
              <a:pPr/>
              <a:t>111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4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3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3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2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0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4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74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6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1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3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92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3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4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60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52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5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8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0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88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01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38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0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8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45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58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80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8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91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64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71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99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84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86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4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91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83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28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57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9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8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5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2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5000" sy="6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97D5-BBCB-4302-AF6C-74EA69C7A7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1B2E-1C68-4655-940F-8C4E437B59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1E10A6-E90E-F140-9A58-6D61024B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BB0BF3D-2D85-8F49-831F-7F2DB1C39B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3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F6F61BF-22F8-C049-BA2D-B81521099F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58C774C-57F0-8C4A-9219-99395E93DE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40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9213" y="2504076"/>
            <a:ext cx="9757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prstClr val="black"/>
                </a:solidFill>
              </a:rPr>
              <a:t>Phase 4 Week </a:t>
            </a:r>
            <a:r>
              <a:rPr lang="en-GB" sz="8800" dirty="0" smtClean="0">
                <a:solidFill>
                  <a:prstClr val="black"/>
                </a:solidFill>
              </a:rPr>
              <a:t>5</a:t>
            </a:r>
            <a:endParaRPr lang="en-GB" sz="8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194" y="1507233"/>
            <a:ext cx="7020233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ap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9378" y="1507233"/>
            <a:ext cx="637324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she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5519" y="1507233"/>
            <a:ext cx="502096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ha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5977" y="1396415"/>
            <a:ext cx="484004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ca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wo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214" y="647886"/>
            <a:ext cx="103839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count how many sounds there are in these words? </a:t>
            </a:r>
            <a:endParaRPr lang="en-US" sz="36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7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2601" y="1188228"/>
            <a:ext cx="58802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w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1177" y="1175016"/>
            <a:ext cx="163185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2754" y="1188228"/>
            <a:ext cx="34078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00631" y="4097609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5138" y="4110821"/>
            <a:ext cx="1559520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89134" y="4097609"/>
            <a:ext cx="52526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362050" y="3953133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3</a:t>
            </a:r>
            <a:endParaRPr lang="en-GB" sz="7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3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0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4216" y="1504687"/>
            <a:ext cx="37035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8827" y="1518114"/>
            <a:ext cx="487445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531651" y="4185361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887608" y="4101741"/>
            <a:ext cx="52762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3192" y="1137097"/>
            <a:ext cx="13014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5941" y="1137097"/>
            <a:ext cx="29457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3732" y="4101741"/>
            <a:ext cx="1743312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8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  <p:bldP spid="1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5544" y="1351366"/>
            <a:ext cx="82809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se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ish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0917" y="1374945"/>
            <a:ext cx="1952539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s</a:t>
            </a:r>
          </a:p>
          <a:p>
            <a:pPr algn="ctr"/>
            <a:endParaRPr lang="en-GB" altLang="en-US" sz="16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4024" y="1349074"/>
            <a:ext cx="73197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25061" y="4021568"/>
            <a:ext cx="541698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28409" y="4019918"/>
            <a:ext cx="530142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846407" y="4621990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158" y="1221136"/>
            <a:ext cx="24202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92786" y="4021568"/>
            <a:ext cx="1434077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9961" y="1323022"/>
            <a:ext cx="13128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5" name="Oval 14"/>
          <p:cNvSpPr/>
          <p:nvPr/>
        </p:nvSpPr>
        <p:spPr>
          <a:xfrm>
            <a:off x="4103756" y="4021568"/>
            <a:ext cx="54738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5993" y="1349074"/>
            <a:ext cx="297628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sh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27681" y="4013498"/>
            <a:ext cx="156899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10" grpId="0" animBg="1"/>
      <p:bldP spid="9" grpId="0"/>
      <p:bldP spid="11" grpId="0" animBg="1"/>
      <p:bldP spid="14" grpId="0"/>
      <p:bldP spid="15" grpId="0" animBg="1"/>
      <p:bldP spid="12" grpId="0"/>
      <p:bldP spid="1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6338" y="375187"/>
            <a:ext cx="89942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Phoneme Spotter - lf</a:t>
            </a:r>
            <a:endParaRPr lang="en-US" sz="80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214" y="1911640"/>
            <a:ext cx="1171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My dad loves to play golf at the weekend.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9515" y="3494259"/>
            <a:ext cx="1064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The elf made me a present.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474" y="5071310"/>
            <a:ext cx="996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The calf was scared of the big bad wolf.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905458" y="1957526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05458" y="3514395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26886" y="5132566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63153" y="5119271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0440" y="1468598"/>
            <a:ext cx="913112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ick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52" y="991019"/>
            <a:ext cx="2875934" cy="2367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01" y="4063387"/>
            <a:ext cx="3622317" cy="24148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68" y="514268"/>
            <a:ext cx="2114550" cy="323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56" y="3232727"/>
            <a:ext cx="4314825" cy="32385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68864" y="3881121"/>
            <a:ext cx="2524259" cy="2362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928691" y="3587736"/>
            <a:ext cx="2302" cy="2949446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1" y="153502"/>
            <a:ext cx="832692" cy="9634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0509991">
            <a:off x="297249" y="4452873"/>
            <a:ext cx="32103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half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204561">
            <a:off x="3643399" y="3916811"/>
            <a:ext cx="26729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elf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0412" y="1464982"/>
            <a:ext cx="26729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shelf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19992536">
            <a:off x="7946682" y="1383233"/>
            <a:ext cx="41709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golf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93460" y="5246582"/>
            <a:ext cx="26729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wolf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>
            <a:endCxn id="2" idx="1"/>
          </p:cNvCxnSpPr>
          <p:nvPr/>
        </p:nvCxnSpPr>
        <p:spPr>
          <a:xfrm flipV="1">
            <a:off x="1313645" y="2174818"/>
            <a:ext cx="1182907" cy="7224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42199" y="286244"/>
            <a:ext cx="7334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Can you write </a:t>
            </a:r>
            <a:r>
              <a:rPr lang="en-US" sz="44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3 </a:t>
            </a:r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lf words?</a:t>
            </a:r>
            <a:endParaRPr lang="en-US" sz="44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6563" y="1077977"/>
            <a:ext cx="8084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Can you write 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 </a:t>
            </a:r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sentence?</a:t>
            </a: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7" y="415498"/>
            <a:ext cx="1008682" cy="1167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8526" y="5687146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Have you used the word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calf?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5782" y="424860"/>
            <a:ext cx="6796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What is hiding in the hay?</a:t>
            </a: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52" y="1983561"/>
            <a:ext cx="5195075" cy="3456605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043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7" y="1507233"/>
            <a:ext cx="984068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ock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6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7" y="1507233"/>
            <a:ext cx="984068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inch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0874" y="1504687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ee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214" y="647886"/>
            <a:ext cx="103839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count how many sounds there are in these words? </a:t>
            </a:r>
            <a:endParaRPr lang="en-US" sz="36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9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4975" y="1139470"/>
            <a:ext cx="421760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6633" y="1139470"/>
            <a:ext cx="33623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ee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64607" y="4015896"/>
            <a:ext cx="144808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79220" y="4015896"/>
            <a:ext cx="1875764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362050" y="3953133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10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361" y="1504687"/>
            <a:ext cx="1007127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oat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8827" y="1518114"/>
            <a:ext cx="487445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531651" y="4185361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3346891" y="4074548"/>
            <a:ext cx="1762254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1011" y="1151955"/>
            <a:ext cx="270111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4801" y="1159787"/>
            <a:ext cx="32243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oa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60738" y="4074548"/>
            <a:ext cx="1731860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8509" y="1151955"/>
            <a:ext cx="2780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4" name="Oval 13"/>
          <p:cNvSpPr/>
          <p:nvPr/>
        </p:nvSpPr>
        <p:spPr>
          <a:xfrm>
            <a:off x="7926553" y="4074548"/>
            <a:ext cx="46406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  <p:bldP spid="13" grpId="0" animBg="1"/>
      <p:bldP spid="9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2306" y="1495691"/>
            <a:ext cx="1042095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amingo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5626" y="1267302"/>
            <a:ext cx="342294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4208" y="1245846"/>
            <a:ext cx="13039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5" name="Oval 4"/>
          <p:cNvSpPr/>
          <p:nvPr/>
        </p:nvSpPr>
        <p:spPr>
          <a:xfrm>
            <a:off x="1828442" y="3965498"/>
            <a:ext cx="153074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47368" y="3987976"/>
            <a:ext cx="5509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846407" y="4621990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9058" y="1275900"/>
            <a:ext cx="15212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11" name="Oval 10"/>
          <p:cNvSpPr/>
          <p:nvPr/>
        </p:nvSpPr>
        <p:spPr>
          <a:xfrm>
            <a:off x="5428005" y="3977349"/>
            <a:ext cx="524054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5990" y="1211367"/>
            <a:ext cx="13128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3833830" y="3965947"/>
            <a:ext cx="54738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36196" y="1194192"/>
            <a:ext cx="36952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ng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49938" y="3987976"/>
            <a:ext cx="1747817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3922" y="1194192"/>
            <a:ext cx="14857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049743" y="3988115"/>
            <a:ext cx="56968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10" grpId="0" animBg="1"/>
      <p:bldP spid="9" grpId="0"/>
      <p:bldP spid="11" grpId="0" animBg="1"/>
      <p:bldP spid="14" grpId="0"/>
      <p:bldP spid="15" grpId="0" animBg="1"/>
      <p:bldP spid="16" grpId="0"/>
      <p:bldP spid="17" grpId="0" animBg="1"/>
      <p:bldP spid="13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alloped Frame Lime Green 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098" y="-2657902"/>
            <a:ext cx="6839804" cy="121919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98490" y="780600"/>
            <a:ext cx="10856890" cy="14959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000000"/>
                </a:solidFill>
                <a:latin typeface="Comic Sans MS"/>
                <a:cs typeface="Comic Sans MS"/>
              </a:rPr>
              <a:t>s a t p </a:t>
            </a:r>
            <a:r>
              <a:rPr lang="en-US" sz="10000" b="1" dirty="0" err="1">
                <a:solidFill>
                  <a:srgbClr val="000000"/>
                </a:solidFill>
                <a:latin typeface="Comic Sans MS"/>
                <a:cs typeface="Comic Sans MS"/>
              </a:rPr>
              <a:t>i</a:t>
            </a:r>
            <a:r>
              <a:rPr lang="en-US" sz="10000" b="1" dirty="0">
                <a:solidFill>
                  <a:srgbClr val="000000"/>
                </a:solidFill>
                <a:latin typeface="Comic Sans MS"/>
                <a:cs typeface="Comic Sans MS"/>
              </a:rPr>
              <a:t> n 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0" y="1"/>
            <a:ext cx="1846144" cy="1528572"/>
            <a:chOff x="0" y="1"/>
            <a:chExt cx="1846144" cy="1528572"/>
          </a:xfrm>
        </p:grpSpPr>
        <p:sp>
          <p:nvSpPr>
            <p:cNvPr id="2" name="Diagonal Stripe 1"/>
            <p:cNvSpPr/>
            <p:nvPr/>
          </p:nvSpPr>
          <p:spPr>
            <a:xfrm>
              <a:off x="0" y="1"/>
              <a:ext cx="1846144" cy="1528572"/>
            </a:xfrm>
            <a:prstGeom prst="diagStrip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9295136">
              <a:off x="211880" y="292989"/>
              <a:ext cx="10048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Comic Sans MS"/>
                  <a:cs typeface="Comic Sans MS"/>
                </a:rPr>
                <a:t>revisit</a:t>
              </a:r>
              <a:endParaRPr lang="en-US" sz="20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67416" y="610485"/>
            <a:ext cx="5518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omic Sans MS"/>
                <a:cs typeface="Comic Sans MS"/>
              </a:rPr>
              <a:t>Can you remember these sounds?</a:t>
            </a:r>
            <a:endParaRPr lang="en-US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085955"/>
            <a:ext cx="12191999" cy="15193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000000"/>
                </a:solidFill>
                <a:latin typeface="Comic Sans MS"/>
                <a:cs typeface="Comic Sans MS"/>
              </a:rPr>
              <a:t>m d g o c k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2580" y="3404827"/>
            <a:ext cx="10818254" cy="15193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solidFill>
                  <a:srgbClr val="000000"/>
                </a:solidFill>
                <a:latin typeface="Comic Sans MS"/>
                <a:cs typeface="Comic Sans MS"/>
              </a:rPr>
              <a:t>e u r b f 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2580" y="4924226"/>
            <a:ext cx="11140226" cy="15193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>
                <a:solidFill>
                  <a:srgbClr val="000000"/>
                </a:solidFill>
                <a:latin typeface="Comic Sans MS"/>
                <a:cs typeface="Comic Sans MS"/>
              </a:rPr>
              <a:t>ff</a:t>
            </a:r>
            <a:r>
              <a:rPr lang="en-US" sz="100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0000" b="1" dirty="0" err="1">
                <a:solidFill>
                  <a:srgbClr val="000000"/>
                </a:solidFill>
                <a:latin typeface="Comic Sans MS"/>
                <a:cs typeface="Comic Sans MS"/>
              </a:rPr>
              <a:t>ll</a:t>
            </a:r>
            <a:r>
              <a:rPr lang="en-US" sz="100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0000" b="1" dirty="0" err="1">
                <a:solidFill>
                  <a:srgbClr val="000000"/>
                </a:solidFill>
                <a:latin typeface="Comic Sans MS"/>
                <a:cs typeface="Comic Sans MS"/>
              </a:rPr>
              <a:t>ss</a:t>
            </a:r>
            <a:r>
              <a:rPr lang="en-US" sz="10000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0000" b="1" dirty="0" err="1">
                <a:solidFill>
                  <a:srgbClr val="000000"/>
                </a:solidFill>
                <a:latin typeface="Comic Sans MS"/>
                <a:cs typeface="Comic Sans MS"/>
              </a:rPr>
              <a:t>ck</a:t>
            </a:r>
            <a:endParaRPr lang="en-US" sz="10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804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1360" y="535276"/>
            <a:ext cx="89942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Phoneme Spotter - </a:t>
            </a:r>
            <a:r>
              <a:rPr lang="en-US" sz="8000" b="1" dirty="0" err="1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fl</a:t>
            </a:r>
            <a:endParaRPr lang="en-US" sz="80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214" y="1911640"/>
            <a:ext cx="1171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There was a bright flash of lightning in the sky.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1160" y="3514395"/>
            <a:ext cx="1064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Dad got a flat tyre on his new car.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473" y="5065205"/>
            <a:ext cx="996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I wore pink and green flip flops on the hot floor.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60893" y="1972896"/>
            <a:ext cx="526842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56880" y="3559420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988290" y="5141550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98589" y="5108508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41862" y="5750345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36" y="1022291"/>
            <a:ext cx="3540782" cy="2275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9" y="4271087"/>
            <a:ext cx="3459336" cy="2306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66" y="3985389"/>
            <a:ext cx="3737415" cy="2496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10" y="1217665"/>
            <a:ext cx="3331633" cy="22210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51310" y="296409"/>
            <a:ext cx="73340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Can you write </a:t>
            </a:r>
            <a:r>
              <a:rPr lang="en-US" sz="44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3 </a:t>
            </a:r>
            <a:r>
              <a:rPr lang="en-US" sz="4400" b="1" dirty="0" err="1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fl</a:t>
            </a:r>
            <a:r>
              <a:rPr lang="en-US" sz="44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 </a:t>
            </a:r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words?</a:t>
            </a:r>
            <a:endParaRPr lang="en-US" sz="44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1" y="153502"/>
            <a:ext cx="1598296" cy="18491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509991">
            <a:off x="297249" y="4452873"/>
            <a:ext cx="32103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flash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8300" y="1540611"/>
            <a:ext cx="3997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floor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9992536">
            <a:off x="8120142" y="1447517"/>
            <a:ext cx="41709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flower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43020" y="4399188"/>
            <a:ext cx="23572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flag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59" y="3338811"/>
            <a:ext cx="2581275" cy="32385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240427" y="4495153"/>
            <a:ext cx="3997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flush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8646" y="3395948"/>
            <a:ext cx="1277257" cy="4236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2008" y="523116"/>
            <a:ext cx="103284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Can you write 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 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sentence about this picture?</a:t>
            </a:r>
            <a:endParaRPr 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9" y="792042"/>
            <a:ext cx="652398" cy="754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9923" y="3247887"/>
            <a:ext cx="4687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Have you used the word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flamingo?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8" y="1252715"/>
            <a:ext cx="4550468" cy="51451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0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947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dirty="0" smtClean="0"/>
              <a:t>Day </a:t>
            </a:r>
            <a:r>
              <a:rPr lang="en-GB" sz="8000" dirty="0" smtClean="0"/>
              <a:t>2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23961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971" y="198861"/>
            <a:ext cx="114227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b="1" dirty="0">
                <a:solidFill>
                  <a:srgbClr val="10CF9B">
                    <a:lumMod val="75000"/>
                  </a:srgbClr>
                </a:solidFill>
                <a:latin typeface="Comic Sans MS" panose="030F0702030302020204" pitchFamily="66" charset="0"/>
              </a:rPr>
              <a:t>Phonics</a:t>
            </a:r>
            <a:endParaRPr lang="en-GB" sz="25000" b="1" dirty="0">
              <a:solidFill>
                <a:srgbClr val="10CF9B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42803" y="3774708"/>
            <a:ext cx="10522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i="1" dirty="0">
                <a:solidFill>
                  <a:srgbClr val="E834CE"/>
                </a:solidFill>
                <a:latin typeface="Comic Sans MS" panose="030F0702030302020204" pitchFamily="66" charset="0"/>
              </a:rPr>
              <a:t>Phase 4</a:t>
            </a:r>
            <a:endParaRPr lang="en-GB" sz="12000" i="1" dirty="0">
              <a:solidFill>
                <a:srgbClr val="E834C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743" y="198861"/>
            <a:ext cx="11654971" cy="646319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6950" y="3590042"/>
            <a:ext cx="2236289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  <a:endParaRPr lang="en-GB" sz="1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65">
            <a:off x="6836885" y="3560839"/>
            <a:ext cx="2460411" cy="2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48" y="1180613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3329" y="0"/>
            <a:ext cx="8834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Sound of the day</a:t>
            </a:r>
            <a:endParaRPr lang="en-US" sz="96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276" y="1180612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217" y="1180614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0241" y="1375136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7055" y="1180612"/>
            <a:ext cx="43556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  <a:endParaRPr lang="en-GB" sz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3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64034" y="419592"/>
            <a:ext cx="56426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Find the odd one </a:t>
            </a:r>
            <a:r>
              <a:rPr lang="en-US" sz="60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out!</a:t>
            </a:r>
            <a:endParaRPr lang="en-US" sz="60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8" y="1389088"/>
            <a:ext cx="3778270" cy="251884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67898" y="800854"/>
            <a:ext cx="3765007" cy="3316763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4117617"/>
            <a:ext cx="3337723" cy="2105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452" y="314641"/>
            <a:ext cx="3223341" cy="2148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4327300"/>
            <a:ext cx="3443964" cy="22959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897746" y="4726546"/>
            <a:ext cx="1770396" cy="1339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31" y="3309870"/>
            <a:ext cx="3387251" cy="22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6279" y="1657370"/>
            <a:ext cx="689944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ill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263" y="661379"/>
            <a:ext cx="99328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</a:rPr>
              <a:t>Can you sound these words out?</a:t>
            </a:r>
            <a:endParaRPr lang="en-US" sz="48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17406D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40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7" y="1507233"/>
            <a:ext cx="984068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og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4137" y="1507233"/>
            <a:ext cx="824372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ee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alloped Frame Lime Green 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098" y="-2676098"/>
            <a:ext cx="6839804" cy="12192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3538" y="310153"/>
            <a:ext cx="1846144" cy="1528572"/>
            <a:chOff x="0" y="1"/>
            <a:chExt cx="1846144" cy="1528572"/>
          </a:xfrm>
        </p:grpSpPr>
        <p:sp>
          <p:nvSpPr>
            <p:cNvPr id="2" name="Diagonal Stripe 1"/>
            <p:cNvSpPr/>
            <p:nvPr/>
          </p:nvSpPr>
          <p:spPr>
            <a:xfrm>
              <a:off x="0" y="1"/>
              <a:ext cx="1846144" cy="1528572"/>
            </a:xfrm>
            <a:prstGeom prst="diagStrip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19295136">
              <a:off x="211880" y="292989"/>
              <a:ext cx="10048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Comic Sans MS"/>
                  <a:cs typeface="Comic Sans MS"/>
                </a:rPr>
                <a:t>revisit</a:t>
              </a:r>
              <a:endParaRPr lang="en-US" sz="20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21217" y="667394"/>
            <a:ext cx="10921284" cy="5629726"/>
            <a:chOff x="1865009" y="667394"/>
            <a:chExt cx="8465928" cy="5629726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865009" y="667394"/>
              <a:ext cx="8313528" cy="14959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j v w x y z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zz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qu</a:t>
              </a:r>
              <a:endParaRPr lang="en-US" sz="72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865009" y="1715320"/>
              <a:ext cx="8313528" cy="14959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ch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sh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th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ng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ai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ee</a:t>
              </a:r>
              <a:endParaRPr lang="en-US" sz="72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1865009" y="2791516"/>
              <a:ext cx="8313528" cy="14959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igh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oa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ar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er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or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ur</a:t>
              </a:r>
              <a:endParaRPr lang="en-US" sz="72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2017409" y="4801174"/>
              <a:ext cx="8313528" cy="14959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ure</a:t>
              </a:r>
              <a:endParaRPr lang="en-US" sz="72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1865009" y="3848383"/>
              <a:ext cx="8313528" cy="14959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oo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ow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</a:t>
              </a:r>
              <a:r>
                <a:rPr lang="en-US" sz="72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oi</a:t>
              </a:r>
              <a:r>
                <a:rPr lang="en-US" sz="72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 air 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8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0440" y="1468598"/>
            <a:ext cx="913112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esh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7" y="1507233"/>
            <a:ext cx="984068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eeze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om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214" y="647886"/>
            <a:ext cx="103839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count how many sounds there are in these words? </a:t>
            </a:r>
            <a:endParaRPr lang="en-US" sz="36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3684" y="1202434"/>
            <a:ext cx="421760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1958" y="1202434"/>
            <a:ext cx="21294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7236" y="4078860"/>
            <a:ext cx="182416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94235" y="4093355"/>
            <a:ext cx="51705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679566" y="4339499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3</a:t>
            </a:r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8125" y="1248601"/>
            <a:ext cx="33623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m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551434" y="4125027"/>
            <a:ext cx="54449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8" grpId="0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361" y="1504687"/>
            <a:ext cx="1007127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ight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8827" y="1518114"/>
            <a:ext cx="487445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531651" y="4185361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2818827" y="4384685"/>
            <a:ext cx="197410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2690" y="1106636"/>
            <a:ext cx="29495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151" y="1098804"/>
            <a:ext cx="381047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igh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09995" y="4394540"/>
            <a:ext cx="1826157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9314" y="1106636"/>
            <a:ext cx="21773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4" name="Oval 13"/>
          <p:cNvSpPr/>
          <p:nvPr/>
        </p:nvSpPr>
        <p:spPr>
          <a:xfrm>
            <a:off x="8828068" y="4394540"/>
            <a:ext cx="533804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7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  <p:bldP spid="13" grpId="0" animBg="1"/>
      <p:bldP spid="9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75204"/>
            <a:ext cx="123336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ench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143" y="1302531"/>
            <a:ext cx="493978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5497" y="1256365"/>
            <a:ext cx="426237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ch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53961" y="4029868"/>
            <a:ext cx="187777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025775" y="4033760"/>
            <a:ext cx="1802552" cy="47754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846407" y="4621990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5874" y="1181383"/>
            <a:ext cx="166529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n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01971" y="4029868"/>
            <a:ext cx="503509" cy="4814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0664" y="1181383"/>
            <a:ext cx="13128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5" name="Oval 14"/>
          <p:cNvSpPr/>
          <p:nvPr/>
        </p:nvSpPr>
        <p:spPr>
          <a:xfrm>
            <a:off x="5186532" y="4047075"/>
            <a:ext cx="54738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10" grpId="0" animBg="1"/>
      <p:bldP spid="9" grpId="0"/>
      <p:bldP spid="11" grpId="0" animBg="1"/>
      <p:bldP spid="14" grpId="0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0340" y="483628"/>
            <a:ext cx="84080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Phoneme Spotter - </a:t>
            </a:r>
            <a:r>
              <a:rPr lang="en-US" sz="6000" b="1" dirty="0" err="1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f</a:t>
            </a:r>
            <a:r>
              <a:rPr lang="en-US" sz="6000" b="1" dirty="0" err="1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r</a:t>
            </a:r>
            <a:endParaRPr lang="en-US" sz="60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456" y="2075272"/>
            <a:ext cx="1171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I fry my eggs in a small pan.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861" y="3503434"/>
            <a:ext cx="1064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Mum got fresh food in the supermarket.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456" y="5007660"/>
            <a:ext cx="1148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Frank opened the freezer to find a lolly.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31268" y="2136528"/>
            <a:ext cx="526842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72454" y="3564690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1493" y="5068916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46222" y="5068916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06" y="1024451"/>
            <a:ext cx="2308340" cy="25987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45" y="3278837"/>
            <a:ext cx="1743075" cy="3238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901088" y="3846815"/>
            <a:ext cx="1841668" cy="18714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07" y="4214516"/>
            <a:ext cx="3337723" cy="21054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1" y="929545"/>
            <a:ext cx="3223341" cy="21488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7" y="4327300"/>
            <a:ext cx="3443964" cy="229597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897746" y="4726546"/>
            <a:ext cx="1770396" cy="1339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9" y="553785"/>
            <a:ext cx="885177" cy="10241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3293" y="3846815"/>
            <a:ext cx="45250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freckles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0289459">
            <a:off x="7426929" y="4519179"/>
            <a:ext cx="57136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frog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261906">
            <a:off x="7998764" y="1633904"/>
            <a:ext cx="41709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frost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01418" y="731263"/>
            <a:ext cx="3997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rown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419830">
            <a:off x="4474642" y="3110962"/>
            <a:ext cx="3997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freezer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2800" y="296409"/>
            <a:ext cx="7451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Can you write </a:t>
            </a:r>
            <a:r>
              <a:rPr lang="en-US" sz="44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3 </a:t>
            </a:r>
            <a:r>
              <a:rPr lang="en-US" sz="4400" b="1" dirty="0" err="1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fr</a:t>
            </a:r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 words?</a:t>
            </a:r>
            <a:endParaRPr lang="en-US" sz="44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3" grpId="0"/>
      <p:bldP spid="2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alloped Frame Lime Green 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100" y="-2657903"/>
            <a:ext cx="6839804" cy="12192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6264" y="581087"/>
            <a:ext cx="710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Comic Sans MS"/>
                <a:cs typeface="Comic Sans MS"/>
              </a:rPr>
              <a:t>Can you remember these tricky words?</a:t>
            </a:r>
            <a:endParaRPr lang="en-US" sz="20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339" y="1230814"/>
            <a:ext cx="10934162" cy="5015439"/>
            <a:chOff x="1803593" y="1230815"/>
            <a:chExt cx="8510695" cy="4442466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1803593" y="1230815"/>
              <a:ext cx="8510695" cy="14959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0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the to I go no</a:t>
              </a: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2173738" y="2681389"/>
              <a:ext cx="7574161" cy="14959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0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he she me be</a:t>
              </a: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2053128" y="4177335"/>
              <a:ext cx="7976611" cy="14959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80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we was you all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9110" y="328841"/>
            <a:ext cx="1846144" cy="1528572"/>
            <a:chOff x="0" y="1"/>
            <a:chExt cx="1846144" cy="1528572"/>
          </a:xfrm>
        </p:grpSpPr>
        <p:sp>
          <p:nvSpPr>
            <p:cNvPr id="23" name="Diagonal Stripe 22"/>
            <p:cNvSpPr/>
            <p:nvPr/>
          </p:nvSpPr>
          <p:spPr>
            <a:xfrm>
              <a:off x="0" y="1"/>
              <a:ext cx="1846144" cy="1528572"/>
            </a:xfrm>
            <a:prstGeom prst="diagStrip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9295136">
              <a:off x="211880" y="292989"/>
              <a:ext cx="10048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Comic Sans MS"/>
                  <a:cs typeface="Comic Sans MS"/>
                </a:rPr>
                <a:t>revisit</a:t>
              </a:r>
              <a:endParaRPr lang="en-US" sz="2000" dirty="0">
                <a:solidFill>
                  <a:prstClr val="black"/>
                </a:solidFill>
                <a:latin typeface="Comic Sans MS"/>
                <a:cs typeface="Comic Sans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6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07" y="633322"/>
            <a:ext cx="1118139" cy="1293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161" y="2857798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Have you used the word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frost?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3004" y="760538"/>
            <a:ext cx="40963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Can you write 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 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sentence about this picture?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2050" name="Picture 2" descr="Here Comes Jack Frost | Kazuno Kohara | Macmil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88" y="760538"/>
            <a:ext cx="4133090" cy="50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947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dirty="0" smtClean="0"/>
              <a:t>Day </a:t>
            </a:r>
            <a:r>
              <a:rPr lang="en-GB" sz="8000" dirty="0" smtClean="0"/>
              <a:t>3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8701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971" y="198861"/>
            <a:ext cx="114227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b="1" dirty="0">
                <a:solidFill>
                  <a:srgbClr val="10CF9B">
                    <a:lumMod val="75000"/>
                  </a:srgbClr>
                </a:solidFill>
                <a:latin typeface="Comic Sans MS" panose="030F0702030302020204" pitchFamily="66" charset="0"/>
              </a:rPr>
              <a:t>Phonics</a:t>
            </a:r>
            <a:endParaRPr lang="en-GB" sz="25000" b="1" dirty="0">
              <a:solidFill>
                <a:srgbClr val="10CF9B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42803" y="3774708"/>
            <a:ext cx="10522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i="1" dirty="0">
                <a:solidFill>
                  <a:srgbClr val="E834CE"/>
                </a:solidFill>
                <a:latin typeface="Comic Sans MS" panose="030F0702030302020204" pitchFamily="66" charset="0"/>
              </a:rPr>
              <a:t>Phase 4</a:t>
            </a:r>
            <a:endParaRPr lang="en-GB" sz="12000" i="1" dirty="0">
              <a:solidFill>
                <a:srgbClr val="E834C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743" y="198861"/>
            <a:ext cx="11654971" cy="646319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6950" y="3590042"/>
            <a:ext cx="2236289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ft</a:t>
            </a:r>
            <a:endParaRPr lang="en-GB" sz="1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65">
            <a:off x="6836885" y="3560839"/>
            <a:ext cx="2460411" cy="2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66" y="784830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0755" y="246539"/>
            <a:ext cx="80233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Sound of the day</a:t>
            </a:r>
            <a:endParaRPr lang="en-US" sz="72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9172" y="908579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0040" y="908579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2430" y="908578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4819" y="784829"/>
            <a:ext cx="52012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ft</a:t>
            </a:r>
            <a:endParaRPr lang="en-GB" sz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6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99" y="269404"/>
            <a:ext cx="2276475" cy="3238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40795" y="831656"/>
            <a:ext cx="56426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Find the odd one out</a:t>
            </a:r>
            <a:endParaRPr lang="en-US" sz="66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852595" y="141810"/>
            <a:ext cx="2852843" cy="3041359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2" y="831656"/>
            <a:ext cx="2857430" cy="2345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" y="3342839"/>
            <a:ext cx="2876550" cy="323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00" y="3342839"/>
            <a:ext cx="3609975" cy="323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03" y="3948453"/>
            <a:ext cx="3804820" cy="241350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7915701" y="3386201"/>
            <a:ext cx="558735" cy="68395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0826" y="1560958"/>
            <a:ext cx="588029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lo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263" y="661379"/>
            <a:ext cx="99328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</a:rPr>
              <a:t>Can you sound these words out?</a:t>
            </a:r>
            <a:endParaRPr lang="en-US" sz="48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17406D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3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3445" y="1575472"/>
            <a:ext cx="588029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da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4308" y="1548079"/>
            <a:ext cx="733818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shi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5618" y="1383536"/>
            <a:ext cx="67694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dri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3714" y="1278200"/>
            <a:ext cx="724525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cra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947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dirty="0" smtClean="0"/>
              <a:t>Day 1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5925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tu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214" y="647886"/>
            <a:ext cx="103839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count how many sounds there are in these words? </a:t>
            </a:r>
            <a:endParaRPr lang="en-US" sz="36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5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6790" y="1197736"/>
            <a:ext cx="588029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t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5230" y="1184524"/>
            <a:ext cx="163185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9927" y="1167173"/>
            <a:ext cx="34078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64822" y="4114926"/>
            <a:ext cx="4642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61520" y="4114926"/>
            <a:ext cx="1559520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60932" y="4114926"/>
            <a:ext cx="52526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362050" y="3953133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3</a:t>
            </a:r>
            <a:endParaRPr lang="en-GB" sz="7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9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the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8827" y="1518114"/>
            <a:ext cx="487445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9411" y="1367068"/>
            <a:ext cx="13223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5776627" y="4181146"/>
            <a:ext cx="580882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531651" y="4185361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4</a:t>
            </a:r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04575" y="4181146"/>
            <a:ext cx="175147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81" y="1441085"/>
            <a:ext cx="346981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th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5148" y="1471947"/>
            <a:ext cx="33328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67447" y="4181146"/>
            <a:ext cx="1855294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 animBg="1"/>
      <p:bldP spid="10" grpId="0" animBg="1"/>
      <p:bldP spid="12" grpId="0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5915" y="1820730"/>
            <a:ext cx="10225826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6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gi</a:t>
            </a:r>
            <a:r>
              <a:rPr lang="en-GB" altLang="en-US" sz="16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  <a:r>
              <a:rPr lang="en-GB" altLang="en-US" sz="16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box</a:t>
            </a:r>
            <a:endParaRPr lang="en-GB" altLang="en-US" sz="16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4062" y="1355272"/>
            <a:ext cx="195253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6600" dirty="0">
                <a:solidFill>
                  <a:prstClr val="black"/>
                </a:solidFill>
                <a:latin typeface="Comic Sans MS" panose="030F0702030302020204" pitchFamily="66" charset="0"/>
              </a:rPr>
              <a:t>g</a:t>
            </a:r>
            <a:endParaRPr lang="en-GB" altLang="en-US" sz="16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6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3356" y="1439618"/>
            <a:ext cx="13119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prstClr val="black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2839276" y="4204893"/>
            <a:ext cx="541698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41994" y="4204893"/>
            <a:ext cx="551344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846407" y="4621990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4124" y="1457794"/>
            <a:ext cx="27307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srgbClr val="FF0000"/>
                </a:solidFill>
                <a:latin typeface="Comic Sans MS" panose="030F0702030302020204" pitchFamily="66" charset="0"/>
              </a:rPr>
              <a:t>ft</a:t>
            </a:r>
            <a:endParaRPr lang="en-GB" sz="16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56840" y="4204893"/>
            <a:ext cx="1434077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0700" y="1558015"/>
            <a:ext cx="131281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5" name="Oval 14"/>
          <p:cNvSpPr/>
          <p:nvPr/>
        </p:nvSpPr>
        <p:spPr>
          <a:xfrm>
            <a:off x="3665516" y="4204893"/>
            <a:ext cx="54738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7708" y="1439618"/>
            <a:ext cx="15663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7" name="Oval 16"/>
          <p:cNvSpPr/>
          <p:nvPr/>
        </p:nvSpPr>
        <p:spPr>
          <a:xfrm>
            <a:off x="7948904" y="4204893"/>
            <a:ext cx="498416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34697" y="1457794"/>
            <a:ext cx="33412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prstClr val="black"/>
                </a:solidFill>
                <a:latin typeface="Comic Sans MS" panose="030F0702030302020204" pitchFamily="66" charset="0"/>
              </a:rPr>
              <a:t>x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974474" y="4204893"/>
            <a:ext cx="511030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10" grpId="0" animBg="1"/>
      <p:bldP spid="9" grpId="0"/>
      <p:bldP spid="11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776" y="554040"/>
            <a:ext cx="84000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Phoneme Spotter - </a:t>
            </a:r>
            <a:r>
              <a:rPr lang="en-US" sz="6000" b="1" dirty="0" err="1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ft</a:t>
            </a:r>
            <a:endParaRPr lang="en-US" sz="60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214" y="1958283"/>
            <a:ext cx="1171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The sheep pulled out a tuft of grass.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776" y="3562580"/>
            <a:ext cx="1064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Saroo</a:t>
            </a:r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 found some driftwood on the beach.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100" y="5213520"/>
            <a:ext cx="8855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I crept up to the loft and found a secret gift.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421922" y="2034152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21922" y="3643302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85038" y="5289865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09027" y="5875239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23" y="359752"/>
            <a:ext cx="4762500" cy="3238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74" y="1056926"/>
            <a:ext cx="2857430" cy="23458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89" y="3342839"/>
            <a:ext cx="2876550" cy="323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00" y="3342839"/>
            <a:ext cx="3609975" cy="3238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03" y="3948453"/>
            <a:ext cx="3804820" cy="2413505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V="1">
            <a:off x="7417458" y="5729914"/>
            <a:ext cx="821392" cy="52318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20509991">
            <a:off x="503290" y="4790417"/>
            <a:ext cx="32103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lift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204561">
            <a:off x="4632369" y="4481157"/>
            <a:ext cx="26729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raft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8418" y="1209240"/>
            <a:ext cx="26729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gift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3644" y="2116779"/>
            <a:ext cx="26729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tuft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43627" y="5257900"/>
            <a:ext cx="26729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left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8040" y="2424555"/>
            <a:ext cx="4805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……of grass</a:t>
            </a:r>
            <a:endParaRPr lang="en-GB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6066" y="388933"/>
            <a:ext cx="7451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Can you write </a:t>
            </a:r>
            <a:r>
              <a:rPr lang="en-US" sz="44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3 </a:t>
            </a:r>
            <a:r>
              <a:rPr lang="en-US" sz="4400" b="1" dirty="0" err="1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ft</a:t>
            </a:r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 words?</a:t>
            </a:r>
            <a:endParaRPr lang="en-US" sz="44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5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4435" y="-114906"/>
            <a:ext cx="73548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Write a sentence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76" y="541827"/>
            <a:ext cx="1152497" cy="1333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2914" y="5866403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Have you used the word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gifts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14" y="1193173"/>
            <a:ext cx="4288376" cy="46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947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dirty="0" smtClean="0"/>
              <a:t>Day </a:t>
            </a:r>
            <a:r>
              <a:rPr lang="en-GB" sz="8000" dirty="0" smtClean="0"/>
              <a:t>4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96221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971" y="198861"/>
            <a:ext cx="114227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b="1" dirty="0">
                <a:solidFill>
                  <a:srgbClr val="10CF9B">
                    <a:lumMod val="75000"/>
                  </a:srgbClr>
                </a:solidFill>
                <a:latin typeface="Comic Sans MS" panose="030F0702030302020204" pitchFamily="66" charset="0"/>
              </a:rPr>
              <a:t>Phonics</a:t>
            </a:r>
            <a:endParaRPr lang="en-GB" sz="25000" b="1" dirty="0">
              <a:solidFill>
                <a:srgbClr val="10CF9B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42803" y="3774708"/>
            <a:ext cx="10522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i="1" dirty="0">
                <a:solidFill>
                  <a:srgbClr val="E834CE"/>
                </a:solidFill>
                <a:latin typeface="Comic Sans MS" panose="030F0702030302020204" pitchFamily="66" charset="0"/>
              </a:rPr>
              <a:t>Phase 4</a:t>
            </a:r>
            <a:endParaRPr lang="en-GB" sz="12000" i="1" dirty="0">
              <a:solidFill>
                <a:srgbClr val="E834CE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6950" y="3590042"/>
            <a:ext cx="2236289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fl</a:t>
            </a:r>
            <a:endParaRPr lang="en-GB" sz="1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65">
            <a:off x="6836885" y="3560839"/>
            <a:ext cx="2460411" cy="2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971" y="198861"/>
            <a:ext cx="114227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b="1" dirty="0">
                <a:solidFill>
                  <a:srgbClr val="10CF9B">
                    <a:lumMod val="75000"/>
                  </a:srgbClr>
                </a:solidFill>
                <a:latin typeface="Comic Sans MS" panose="030F0702030302020204" pitchFamily="66" charset="0"/>
              </a:rPr>
              <a:t>Phonics</a:t>
            </a:r>
            <a:endParaRPr lang="en-GB" sz="25000" b="1" dirty="0">
              <a:solidFill>
                <a:srgbClr val="10CF9B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42803" y="3774708"/>
            <a:ext cx="10522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i="1" dirty="0">
                <a:solidFill>
                  <a:srgbClr val="E834CE"/>
                </a:solidFill>
                <a:latin typeface="Comic Sans MS" panose="030F0702030302020204" pitchFamily="66" charset="0"/>
              </a:rPr>
              <a:t>Phase 4</a:t>
            </a:r>
            <a:endParaRPr lang="en-GB" sz="12000" i="1" dirty="0">
              <a:solidFill>
                <a:srgbClr val="E834C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743" y="198861"/>
            <a:ext cx="11654971" cy="646319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6950" y="3590042"/>
            <a:ext cx="2236289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gl</a:t>
            </a:r>
            <a:endParaRPr lang="en-GB" sz="1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65">
            <a:off x="6836885" y="3560839"/>
            <a:ext cx="2460411" cy="2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48" y="1180613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" name="Rectangle 2"/>
          <p:cNvSpPr/>
          <p:nvPr/>
        </p:nvSpPr>
        <p:spPr>
          <a:xfrm>
            <a:off x="2328368" y="432089"/>
            <a:ext cx="73693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Sound of the day</a:t>
            </a:r>
            <a:endParaRPr lang="en-US" sz="66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276" y="1180612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9614" y="1180612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  <a:endParaRPr lang="en-GB" sz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0241" y="1375136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5870" y="1180611"/>
            <a:ext cx="43556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gl</a:t>
            </a:r>
            <a:endParaRPr lang="en-GB" sz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19" y="3515664"/>
            <a:ext cx="3876675" cy="3238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44384" y="466472"/>
            <a:ext cx="56426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Find the odd one </a:t>
            </a:r>
            <a:r>
              <a:rPr lang="en-US" sz="5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out!</a:t>
            </a:r>
            <a:endParaRPr lang="en-US" sz="54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5604" y="3502517"/>
            <a:ext cx="2802703" cy="3041359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2" y="4005330"/>
            <a:ext cx="4031808" cy="2538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1199395"/>
            <a:ext cx="3386944" cy="2303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6898" y="3304705"/>
            <a:ext cx="3887006" cy="2591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41" y="0"/>
            <a:ext cx="3647023" cy="36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0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177" y="1657370"/>
            <a:ext cx="649825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ee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263" y="661379"/>
            <a:ext cx="99328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</a:rPr>
              <a:t>Can you sound these words out?</a:t>
            </a:r>
            <a:endParaRPr lang="en-US" sz="48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17406D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45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194" y="1507233"/>
            <a:ext cx="7020233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ass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0440" y="1468598"/>
            <a:ext cx="913112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en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7" y="1507233"/>
            <a:ext cx="984068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um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7" y="1507233"/>
            <a:ext cx="984068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oom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25773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ad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214" y="647886"/>
            <a:ext cx="103839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count how many sounds there are in these words? </a:t>
            </a:r>
            <a:endParaRPr lang="en-US" sz="36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8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832" y="1152350"/>
            <a:ext cx="421760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7144" y="1146149"/>
            <a:ext cx="159598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29464" y="4028776"/>
            <a:ext cx="144808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31787" y="4028776"/>
            <a:ext cx="538935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362050" y="3953133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3</a:t>
            </a:r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4773" y="1146149"/>
            <a:ext cx="33623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7347156" y="4028776"/>
            <a:ext cx="54449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48" y="1180613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0077" y="201258"/>
            <a:ext cx="8834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Sound of the day</a:t>
            </a:r>
            <a:endParaRPr lang="en-US" sz="96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9815" y="1180613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217" y="1180614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0241" y="1375136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7055" y="1180612"/>
            <a:ext cx="43556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fl</a:t>
            </a:r>
            <a:endParaRPr lang="en-GB" sz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361" y="1504687"/>
            <a:ext cx="1007127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immer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8827" y="1518114"/>
            <a:ext cx="487445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531651" y="4185361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4</a:t>
            </a:r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44481" y="4079902"/>
            <a:ext cx="1762254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696" y="1137358"/>
            <a:ext cx="29495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294" y="1177259"/>
            <a:ext cx="15055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3" name="Oval 12"/>
          <p:cNvSpPr/>
          <p:nvPr/>
        </p:nvSpPr>
        <p:spPr>
          <a:xfrm>
            <a:off x="3351215" y="4060825"/>
            <a:ext cx="56462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5667" y="1097457"/>
            <a:ext cx="45684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mm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14700" y="4020050"/>
            <a:ext cx="2755036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7345" y="1097457"/>
            <a:ext cx="312075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er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940974" y="4020050"/>
            <a:ext cx="195270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  <p:bldP spid="13" grpId="0" animBg="1"/>
      <p:bldP spid="9" grpId="0"/>
      <p:bldP spid="14" grpId="0" animBg="1"/>
      <p:bldP spid="15" grpId="0"/>
      <p:bldP spid="1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2160" y="1495691"/>
            <a:ext cx="92341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adden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166" y="1278704"/>
            <a:ext cx="342294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gl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632" y="1221136"/>
            <a:ext cx="13039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1521970" y="4437582"/>
            <a:ext cx="153074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210194" y="4451937"/>
            <a:ext cx="55093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846407" y="4621990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5511" y="1297227"/>
            <a:ext cx="380202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dd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46220" y="4451937"/>
            <a:ext cx="1935690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2344" y="1234171"/>
            <a:ext cx="131281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3996901" y="4451937"/>
            <a:ext cx="547389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2939" y="1234171"/>
            <a:ext cx="145427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n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40395" y="4451937"/>
            <a:ext cx="50979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10" grpId="0" animBg="1"/>
      <p:bldP spid="9" grpId="0"/>
      <p:bldP spid="11" grpId="0" animBg="1"/>
      <p:bldP spid="14" grpId="0"/>
      <p:bldP spid="15" grpId="0" animBg="1"/>
      <p:bldP spid="16" grpId="0"/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260" y="443906"/>
            <a:ext cx="90765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Phoneme Spotter - </a:t>
            </a:r>
            <a:r>
              <a:rPr lang="en-US" sz="6600" b="1" dirty="0" err="1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gl</a:t>
            </a:r>
            <a:endParaRPr lang="en-US" sz="66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2005" y="1856331"/>
            <a:ext cx="1171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Addison was full of glee at the party.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4951" y="3295454"/>
            <a:ext cx="1064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Finlay was glum during his tests. 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1264" y="4846264"/>
            <a:ext cx="9960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The glasses glittered after they had been washed.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14684" y="1917587"/>
            <a:ext cx="526842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39270" y="3356710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98067" y="4922609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0476" y="4922609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130" y="2480889"/>
            <a:ext cx="5191125" cy="323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6" y="4005332"/>
            <a:ext cx="4031808" cy="25385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395" y="4237149"/>
            <a:ext cx="3392424" cy="2261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77" y="112511"/>
            <a:ext cx="3647023" cy="3647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6" y="588097"/>
            <a:ext cx="832692" cy="9634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509991">
            <a:off x="969600" y="4282042"/>
            <a:ext cx="38060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glasses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9342" y="4558657"/>
            <a:ext cx="3997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glitter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5114" y="1387358"/>
            <a:ext cx="48727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gladiator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3649" y="4072754"/>
            <a:ext cx="3997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igloo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06" y="1069800"/>
            <a:ext cx="2544436" cy="25444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769802" y="2393239"/>
            <a:ext cx="3997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glee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44898" y="296409"/>
            <a:ext cx="73468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Can you write </a:t>
            </a:r>
            <a:r>
              <a:rPr lang="en-US" sz="44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3 </a:t>
            </a:r>
            <a:r>
              <a:rPr lang="en-US" sz="4400" b="1" dirty="0" err="1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gl</a:t>
            </a:r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 words?</a:t>
            </a:r>
            <a:endParaRPr lang="en-US" sz="44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3" grpId="0"/>
      <p:bldP spid="25" grpId="0"/>
      <p:bldP spid="1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26948" y="587167"/>
            <a:ext cx="10328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Can you write </a:t>
            </a: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 </a:t>
            </a:r>
            <a:r>
              <a:rPr lang="en-US" sz="3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sentence about this picture?</a:t>
            </a:r>
            <a:endParaRPr 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1" y="539626"/>
            <a:ext cx="1139619" cy="1318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2358" y="5886553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Have you used the word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glass?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615" y="1451065"/>
            <a:ext cx="6326881" cy="42179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76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242" y="2947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dirty="0" smtClean="0"/>
              <a:t>Day </a:t>
            </a:r>
            <a:r>
              <a:rPr lang="en-GB" sz="8000" dirty="0" smtClean="0"/>
              <a:t>5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8032070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971" y="198861"/>
            <a:ext cx="114227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b="1" dirty="0">
                <a:solidFill>
                  <a:srgbClr val="10CF9B">
                    <a:lumMod val="75000"/>
                  </a:srgbClr>
                </a:solidFill>
                <a:latin typeface="Comic Sans MS" panose="030F0702030302020204" pitchFamily="66" charset="0"/>
              </a:rPr>
              <a:t>Phonics</a:t>
            </a:r>
            <a:endParaRPr lang="en-GB" sz="25000" b="1" dirty="0">
              <a:solidFill>
                <a:srgbClr val="10CF9B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42803" y="3774708"/>
            <a:ext cx="10522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i="1" dirty="0">
                <a:solidFill>
                  <a:srgbClr val="E834CE"/>
                </a:solidFill>
                <a:latin typeface="Comic Sans MS" panose="030F0702030302020204" pitchFamily="66" charset="0"/>
              </a:rPr>
              <a:t>Phase 4</a:t>
            </a:r>
            <a:endParaRPr lang="en-GB" sz="12000" i="1" dirty="0">
              <a:solidFill>
                <a:srgbClr val="E834C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743" y="198861"/>
            <a:ext cx="11654971" cy="646319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6950" y="3590042"/>
            <a:ext cx="2236289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g</a:t>
            </a:r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  <a:endParaRPr lang="en-GB" sz="1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65">
            <a:off x="6836885" y="3560839"/>
            <a:ext cx="2460411" cy="2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48" y="1180613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3329" y="298520"/>
            <a:ext cx="8834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Sound of the day</a:t>
            </a:r>
            <a:endParaRPr lang="en-US" sz="96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3276" y="1180612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217" y="1180614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0241" y="1375136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7055" y="1180612"/>
            <a:ext cx="43556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g</a:t>
            </a:r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r</a:t>
            </a:r>
            <a:endParaRPr lang="en-GB" sz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135038" y="370453"/>
            <a:ext cx="56426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Find the odd one out</a:t>
            </a:r>
            <a:endParaRPr lang="en-US" sz="66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345">
            <a:off x="3832570" y="2671770"/>
            <a:ext cx="3999686" cy="199984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957044" y="2425577"/>
            <a:ext cx="3998593" cy="2557621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64" y="4019124"/>
            <a:ext cx="3737415" cy="2496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308" y="1251400"/>
            <a:ext cx="3331633" cy="2221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8" y="271236"/>
            <a:ext cx="3143250" cy="323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" y="4351134"/>
            <a:ext cx="4202191" cy="23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19" y="3515664"/>
            <a:ext cx="3876675" cy="32385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12519" y="249692"/>
            <a:ext cx="56426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Find the odd one </a:t>
            </a:r>
            <a:r>
              <a:rPr lang="en-US" sz="60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out!</a:t>
            </a:r>
            <a:endParaRPr lang="en-US" sz="60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55604" y="3674069"/>
            <a:ext cx="2802703" cy="3041359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35" y="2478006"/>
            <a:ext cx="3588188" cy="23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7" y="277164"/>
            <a:ext cx="2790825" cy="3238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3270" y="118759"/>
            <a:ext cx="1982966" cy="339690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955123" y="697402"/>
            <a:ext cx="2584174" cy="2239618"/>
          </a:xfrm>
          <a:custGeom>
            <a:avLst/>
            <a:gdLst>
              <a:gd name="connsiteX0" fmla="*/ 490331 w 2584174"/>
              <a:gd name="connsiteY0" fmla="*/ 265044 h 2239618"/>
              <a:gd name="connsiteX1" fmla="*/ 490331 w 2584174"/>
              <a:gd name="connsiteY1" fmla="*/ 265044 h 2239618"/>
              <a:gd name="connsiteX2" fmla="*/ 384313 w 2584174"/>
              <a:gd name="connsiteY2" fmla="*/ 318052 h 2239618"/>
              <a:gd name="connsiteX3" fmla="*/ 357809 w 2584174"/>
              <a:gd name="connsiteY3" fmla="*/ 344557 h 2239618"/>
              <a:gd name="connsiteX4" fmla="*/ 304800 w 2584174"/>
              <a:gd name="connsiteY4" fmla="*/ 371061 h 2239618"/>
              <a:gd name="connsiteX5" fmla="*/ 185531 w 2584174"/>
              <a:gd name="connsiteY5" fmla="*/ 503583 h 2239618"/>
              <a:gd name="connsiteX6" fmla="*/ 119270 w 2584174"/>
              <a:gd name="connsiteY6" fmla="*/ 569844 h 2239618"/>
              <a:gd name="connsiteX7" fmla="*/ 66261 w 2584174"/>
              <a:gd name="connsiteY7" fmla="*/ 662609 h 2239618"/>
              <a:gd name="connsiteX8" fmla="*/ 39757 w 2584174"/>
              <a:gd name="connsiteY8" fmla="*/ 702365 h 2239618"/>
              <a:gd name="connsiteX9" fmla="*/ 26505 w 2584174"/>
              <a:gd name="connsiteY9" fmla="*/ 768626 h 2239618"/>
              <a:gd name="connsiteX10" fmla="*/ 0 w 2584174"/>
              <a:gd name="connsiteY10" fmla="*/ 848139 h 2239618"/>
              <a:gd name="connsiteX11" fmla="*/ 26505 w 2584174"/>
              <a:gd name="connsiteY11" fmla="*/ 1219200 h 2239618"/>
              <a:gd name="connsiteX12" fmla="*/ 39757 w 2584174"/>
              <a:gd name="connsiteY12" fmla="*/ 1272209 h 2239618"/>
              <a:gd name="connsiteX13" fmla="*/ 92766 w 2584174"/>
              <a:gd name="connsiteY13" fmla="*/ 1338470 h 2239618"/>
              <a:gd name="connsiteX14" fmla="*/ 132522 w 2584174"/>
              <a:gd name="connsiteY14" fmla="*/ 1417983 h 2239618"/>
              <a:gd name="connsiteX15" fmla="*/ 238539 w 2584174"/>
              <a:gd name="connsiteY15" fmla="*/ 1470991 h 2239618"/>
              <a:gd name="connsiteX16" fmla="*/ 304800 w 2584174"/>
              <a:gd name="connsiteY16" fmla="*/ 1537252 h 2239618"/>
              <a:gd name="connsiteX17" fmla="*/ 331305 w 2584174"/>
              <a:gd name="connsiteY17" fmla="*/ 1577009 h 2239618"/>
              <a:gd name="connsiteX18" fmla="*/ 424070 w 2584174"/>
              <a:gd name="connsiteY18" fmla="*/ 1603513 h 2239618"/>
              <a:gd name="connsiteX19" fmla="*/ 516835 w 2584174"/>
              <a:gd name="connsiteY19" fmla="*/ 1656522 h 2239618"/>
              <a:gd name="connsiteX20" fmla="*/ 556592 w 2584174"/>
              <a:gd name="connsiteY20" fmla="*/ 1669774 h 2239618"/>
              <a:gd name="connsiteX21" fmla="*/ 755374 w 2584174"/>
              <a:gd name="connsiteY21" fmla="*/ 1683026 h 2239618"/>
              <a:gd name="connsiteX22" fmla="*/ 874644 w 2584174"/>
              <a:gd name="connsiteY22" fmla="*/ 1590261 h 2239618"/>
              <a:gd name="connsiteX23" fmla="*/ 914400 w 2584174"/>
              <a:gd name="connsiteY23" fmla="*/ 1524000 h 2239618"/>
              <a:gd name="connsiteX24" fmla="*/ 1046922 w 2584174"/>
              <a:gd name="connsiteY24" fmla="*/ 1510748 h 2239618"/>
              <a:gd name="connsiteX25" fmla="*/ 1166192 w 2584174"/>
              <a:gd name="connsiteY25" fmla="*/ 1524000 h 2239618"/>
              <a:gd name="connsiteX26" fmla="*/ 1232452 w 2584174"/>
              <a:gd name="connsiteY26" fmla="*/ 1603513 h 2239618"/>
              <a:gd name="connsiteX27" fmla="*/ 1258957 w 2584174"/>
              <a:gd name="connsiteY27" fmla="*/ 1643270 h 2239618"/>
              <a:gd name="connsiteX28" fmla="*/ 1298713 w 2584174"/>
              <a:gd name="connsiteY28" fmla="*/ 1789044 h 2239618"/>
              <a:gd name="connsiteX29" fmla="*/ 1338470 w 2584174"/>
              <a:gd name="connsiteY29" fmla="*/ 1908313 h 2239618"/>
              <a:gd name="connsiteX30" fmla="*/ 1351722 w 2584174"/>
              <a:gd name="connsiteY30" fmla="*/ 1948070 h 2239618"/>
              <a:gd name="connsiteX31" fmla="*/ 1404731 w 2584174"/>
              <a:gd name="connsiteY31" fmla="*/ 2027583 h 2239618"/>
              <a:gd name="connsiteX32" fmla="*/ 1431235 w 2584174"/>
              <a:gd name="connsiteY32" fmla="*/ 2067339 h 2239618"/>
              <a:gd name="connsiteX33" fmla="*/ 1563757 w 2584174"/>
              <a:gd name="connsiteY33" fmla="*/ 2146852 h 2239618"/>
              <a:gd name="connsiteX34" fmla="*/ 1934818 w 2584174"/>
              <a:gd name="connsiteY34" fmla="*/ 2239618 h 2239618"/>
              <a:gd name="connsiteX35" fmla="*/ 2226366 w 2584174"/>
              <a:gd name="connsiteY35" fmla="*/ 2199861 h 2239618"/>
              <a:gd name="connsiteX36" fmla="*/ 2252870 w 2584174"/>
              <a:gd name="connsiteY36" fmla="*/ 2160105 h 2239618"/>
              <a:gd name="connsiteX37" fmla="*/ 2292626 w 2584174"/>
              <a:gd name="connsiteY37" fmla="*/ 2120348 h 2239618"/>
              <a:gd name="connsiteX38" fmla="*/ 2345635 w 2584174"/>
              <a:gd name="connsiteY38" fmla="*/ 2040835 h 2239618"/>
              <a:gd name="connsiteX39" fmla="*/ 2385392 w 2584174"/>
              <a:gd name="connsiteY39" fmla="*/ 2001078 h 2239618"/>
              <a:gd name="connsiteX40" fmla="*/ 2478157 w 2584174"/>
              <a:gd name="connsiteY40" fmla="*/ 1908313 h 2239618"/>
              <a:gd name="connsiteX41" fmla="*/ 2544418 w 2584174"/>
              <a:gd name="connsiteY41" fmla="*/ 1802296 h 2239618"/>
              <a:gd name="connsiteX42" fmla="*/ 2557670 w 2584174"/>
              <a:gd name="connsiteY42" fmla="*/ 1762539 h 2239618"/>
              <a:gd name="connsiteX43" fmla="*/ 2584174 w 2584174"/>
              <a:gd name="connsiteY43" fmla="*/ 1696278 h 2239618"/>
              <a:gd name="connsiteX44" fmla="*/ 2531166 w 2584174"/>
              <a:gd name="connsiteY44" fmla="*/ 1497496 h 2239618"/>
              <a:gd name="connsiteX45" fmla="*/ 2451652 w 2584174"/>
              <a:gd name="connsiteY45" fmla="*/ 1444487 h 2239618"/>
              <a:gd name="connsiteX46" fmla="*/ 2438400 w 2584174"/>
              <a:gd name="connsiteY46" fmla="*/ 1404731 h 2239618"/>
              <a:gd name="connsiteX47" fmla="*/ 2358887 w 2584174"/>
              <a:gd name="connsiteY47" fmla="*/ 1351722 h 2239618"/>
              <a:gd name="connsiteX48" fmla="*/ 2266122 w 2584174"/>
              <a:gd name="connsiteY48" fmla="*/ 1285461 h 2239618"/>
              <a:gd name="connsiteX49" fmla="*/ 2213113 w 2584174"/>
              <a:gd name="connsiteY49" fmla="*/ 1272209 h 2239618"/>
              <a:gd name="connsiteX50" fmla="*/ 2199861 w 2584174"/>
              <a:gd name="connsiteY50" fmla="*/ 1232452 h 2239618"/>
              <a:gd name="connsiteX51" fmla="*/ 2173357 w 2584174"/>
              <a:gd name="connsiteY51" fmla="*/ 1192696 h 2239618"/>
              <a:gd name="connsiteX52" fmla="*/ 2160105 w 2584174"/>
              <a:gd name="connsiteY52" fmla="*/ 1139687 h 2239618"/>
              <a:gd name="connsiteX53" fmla="*/ 2199861 w 2584174"/>
              <a:gd name="connsiteY53" fmla="*/ 1086678 h 2239618"/>
              <a:gd name="connsiteX54" fmla="*/ 2266122 w 2584174"/>
              <a:gd name="connsiteY54" fmla="*/ 993913 h 2239618"/>
              <a:gd name="connsiteX55" fmla="*/ 2305879 w 2584174"/>
              <a:gd name="connsiteY55" fmla="*/ 980661 h 2239618"/>
              <a:gd name="connsiteX56" fmla="*/ 2358887 w 2584174"/>
              <a:gd name="connsiteY56" fmla="*/ 914400 h 2239618"/>
              <a:gd name="connsiteX57" fmla="*/ 2398644 w 2584174"/>
              <a:gd name="connsiteY57" fmla="*/ 887896 h 2239618"/>
              <a:gd name="connsiteX58" fmla="*/ 2478157 w 2584174"/>
              <a:gd name="connsiteY58" fmla="*/ 781878 h 2239618"/>
              <a:gd name="connsiteX59" fmla="*/ 2491409 w 2584174"/>
              <a:gd name="connsiteY59" fmla="*/ 742122 h 2239618"/>
              <a:gd name="connsiteX60" fmla="*/ 2517913 w 2584174"/>
              <a:gd name="connsiteY60" fmla="*/ 689113 h 2239618"/>
              <a:gd name="connsiteX61" fmla="*/ 2504661 w 2584174"/>
              <a:gd name="connsiteY61" fmla="*/ 490331 h 2239618"/>
              <a:gd name="connsiteX62" fmla="*/ 2464905 w 2584174"/>
              <a:gd name="connsiteY62" fmla="*/ 477078 h 2239618"/>
              <a:gd name="connsiteX63" fmla="*/ 2332383 w 2584174"/>
              <a:gd name="connsiteY63" fmla="*/ 371061 h 2239618"/>
              <a:gd name="connsiteX64" fmla="*/ 2252870 w 2584174"/>
              <a:gd name="connsiteY64" fmla="*/ 344557 h 2239618"/>
              <a:gd name="connsiteX65" fmla="*/ 2226366 w 2584174"/>
              <a:gd name="connsiteY65" fmla="*/ 318052 h 2239618"/>
              <a:gd name="connsiteX66" fmla="*/ 2093844 w 2584174"/>
              <a:gd name="connsiteY66" fmla="*/ 291548 h 2239618"/>
              <a:gd name="connsiteX67" fmla="*/ 2054087 w 2584174"/>
              <a:gd name="connsiteY67" fmla="*/ 278296 h 2239618"/>
              <a:gd name="connsiteX68" fmla="*/ 1736035 w 2584174"/>
              <a:gd name="connsiteY68" fmla="*/ 318052 h 2239618"/>
              <a:gd name="connsiteX69" fmla="*/ 1709531 w 2584174"/>
              <a:gd name="connsiteY69" fmla="*/ 344557 h 2239618"/>
              <a:gd name="connsiteX70" fmla="*/ 1669774 w 2584174"/>
              <a:gd name="connsiteY70" fmla="*/ 357809 h 2239618"/>
              <a:gd name="connsiteX71" fmla="*/ 1563757 w 2584174"/>
              <a:gd name="connsiteY71" fmla="*/ 424070 h 2239618"/>
              <a:gd name="connsiteX72" fmla="*/ 1537252 w 2584174"/>
              <a:gd name="connsiteY72" fmla="*/ 450574 h 2239618"/>
              <a:gd name="connsiteX73" fmla="*/ 1497496 w 2584174"/>
              <a:gd name="connsiteY73" fmla="*/ 463826 h 2239618"/>
              <a:gd name="connsiteX74" fmla="*/ 1444487 w 2584174"/>
              <a:gd name="connsiteY74" fmla="*/ 450574 h 2239618"/>
              <a:gd name="connsiteX75" fmla="*/ 1378226 w 2584174"/>
              <a:gd name="connsiteY75" fmla="*/ 331305 h 2239618"/>
              <a:gd name="connsiteX76" fmla="*/ 1351722 w 2584174"/>
              <a:gd name="connsiteY76" fmla="*/ 212035 h 2239618"/>
              <a:gd name="connsiteX77" fmla="*/ 1325218 w 2584174"/>
              <a:gd name="connsiteY77" fmla="*/ 132522 h 2239618"/>
              <a:gd name="connsiteX78" fmla="*/ 1298713 w 2584174"/>
              <a:gd name="connsiteY78" fmla="*/ 53009 h 2239618"/>
              <a:gd name="connsiteX79" fmla="*/ 1258957 w 2584174"/>
              <a:gd name="connsiteY79" fmla="*/ 26505 h 2239618"/>
              <a:gd name="connsiteX80" fmla="*/ 1152939 w 2584174"/>
              <a:gd name="connsiteY80" fmla="*/ 0 h 2239618"/>
              <a:gd name="connsiteX81" fmla="*/ 1020418 w 2584174"/>
              <a:gd name="connsiteY81" fmla="*/ 13252 h 2239618"/>
              <a:gd name="connsiteX82" fmla="*/ 927652 w 2584174"/>
              <a:gd name="connsiteY82" fmla="*/ 39757 h 2239618"/>
              <a:gd name="connsiteX83" fmla="*/ 834887 w 2584174"/>
              <a:gd name="connsiteY83" fmla="*/ 66261 h 2239618"/>
              <a:gd name="connsiteX84" fmla="*/ 808383 w 2584174"/>
              <a:gd name="connsiteY84" fmla="*/ 106018 h 2239618"/>
              <a:gd name="connsiteX85" fmla="*/ 781879 w 2584174"/>
              <a:gd name="connsiteY85" fmla="*/ 304800 h 2239618"/>
              <a:gd name="connsiteX86" fmla="*/ 715618 w 2584174"/>
              <a:gd name="connsiteY86" fmla="*/ 344557 h 2239618"/>
              <a:gd name="connsiteX87" fmla="*/ 543339 w 2584174"/>
              <a:gd name="connsiteY87" fmla="*/ 304800 h 2239618"/>
              <a:gd name="connsiteX88" fmla="*/ 503583 w 2584174"/>
              <a:gd name="connsiteY88" fmla="*/ 291548 h 2239618"/>
              <a:gd name="connsiteX89" fmla="*/ 490331 w 2584174"/>
              <a:gd name="connsiteY89" fmla="*/ 265044 h 22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84174" h="2239618">
                <a:moveTo>
                  <a:pt x="490331" y="265044"/>
                </a:moveTo>
                <a:lnTo>
                  <a:pt x="490331" y="265044"/>
                </a:lnTo>
                <a:cubicBezTo>
                  <a:pt x="454992" y="282713"/>
                  <a:pt x="418193" y="297724"/>
                  <a:pt x="384313" y="318052"/>
                </a:cubicBezTo>
                <a:cubicBezTo>
                  <a:pt x="373599" y="324480"/>
                  <a:pt x="368205" y="337626"/>
                  <a:pt x="357809" y="344557"/>
                </a:cubicBezTo>
                <a:cubicBezTo>
                  <a:pt x="341372" y="355515"/>
                  <a:pt x="322470" y="362226"/>
                  <a:pt x="304800" y="371061"/>
                </a:cubicBezTo>
                <a:cubicBezTo>
                  <a:pt x="254040" y="447203"/>
                  <a:pt x="289556" y="399558"/>
                  <a:pt x="185531" y="503583"/>
                </a:cubicBezTo>
                <a:lnTo>
                  <a:pt x="119270" y="569844"/>
                </a:lnTo>
                <a:cubicBezTo>
                  <a:pt x="54698" y="666702"/>
                  <a:pt x="133515" y="544915"/>
                  <a:pt x="66261" y="662609"/>
                </a:cubicBezTo>
                <a:cubicBezTo>
                  <a:pt x="58359" y="676437"/>
                  <a:pt x="48592" y="689113"/>
                  <a:pt x="39757" y="702365"/>
                </a:cubicBezTo>
                <a:cubicBezTo>
                  <a:pt x="35340" y="724452"/>
                  <a:pt x="32432" y="746895"/>
                  <a:pt x="26505" y="768626"/>
                </a:cubicBezTo>
                <a:cubicBezTo>
                  <a:pt x="19154" y="795580"/>
                  <a:pt x="0" y="848139"/>
                  <a:pt x="0" y="848139"/>
                </a:cubicBezTo>
                <a:cubicBezTo>
                  <a:pt x="22682" y="1415208"/>
                  <a:pt x="-22822" y="1046559"/>
                  <a:pt x="26505" y="1219200"/>
                </a:cubicBezTo>
                <a:cubicBezTo>
                  <a:pt x="31509" y="1236713"/>
                  <a:pt x="30912" y="1256288"/>
                  <a:pt x="39757" y="1272209"/>
                </a:cubicBezTo>
                <a:cubicBezTo>
                  <a:pt x="53493" y="1296935"/>
                  <a:pt x="75096" y="1316383"/>
                  <a:pt x="92766" y="1338470"/>
                </a:cubicBezTo>
                <a:cubicBezTo>
                  <a:pt x="100605" y="1361988"/>
                  <a:pt x="110184" y="1402346"/>
                  <a:pt x="132522" y="1417983"/>
                </a:cubicBezTo>
                <a:cubicBezTo>
                  <a:pt x="164890" y="1440641"/>
                  <a:pt x="238539" y="1470991"/>
                  <a:pt x="238539" y="1470991"/>
                </a:cubicBezTo>
                <a:cubicBezTo>
                  <a:pt x="303465" y="1600841"/>
                  <a:pt x="223552" y="1472254"/>
                  <a:pt x="304800" y="1537252"/>
                </a:cubicBezTo>
                <a:cubicBezTo>
                  <a:pt x="317237" y="1547202"/>
                  <a:pt x="318868" y="1567059"/>
                  <a:pt x="331305" y="1577009"/>
                </a:cubicBezTo>
                <a:cubicBezTo>
                  <a:pt x="339947" y="1583923"/>
                  <a:pt x="420607" y="1602647"/>
                  <a:pt x="424070" y="1603513"/>
                </a:cubicBezTo>
                <a:cubicBezTo>
                  <a:pt x="463999" y="1630133"/>
                  <a:pt x="469754" y="1636345"/>
                  <a:pt x="516835" y="1656522"/>
                </a:cubicBezTo>
                <a:cubicBezTo>
                  <a:pt x="529675" y="1662025"/>
                  <a:pt x="542708" y="1668231"/>
                  <a:pt x="556592" y="1669774"/>
                </a:cubicBezTo>
                <a:cubicBezTo>
                  <a:pt x="622594" y="1677107"/>
                  <a:pt x="689113" y="1678609"/>
                  <a:pt x="755374" y="1683026"/>
                </a:cubicBezTo>
                <a:cubicBezTo>
                  <a:pt x="828912" y="1646258"/>
                  <a:pt x="836286" y="1657387"/>
                  <a:pt x="874644" y="1590261"/>
                </a:cubicBezTo>
                <a:cubicBezTo>
                  <a:pt x="885845" y="1570660"/>
                  <a:pt x="883387" y="1531753"/>
                  <a:pt x="914400" y="1524000"/>
                </a:cubicBezTo>
                <a:cubicBezTo>
                  <a:pt x="957469" y="1513233"/>
                  <a:pt x="1002748" y="1515165"/>
                  <a:pt x="1046922" y="1510748"/>
                </a:cubicBezTo>
                <a:cubicBezTo>
                  <a:pt x="1086679" y="1515165"/>
                  <a:pt x="1127385" y="1514298"/>
                  <a:pt x="1166192" y="1524000"/>
                </a:cubicBezTo>
                <a:cubicBezTo>
                  <a:pt x="1211294" y="1535276"/>
                  <a:pt x="1212582" y="1568741"/>
                  <a:pt x="1232452" y="1603513"/>
                </a:cubicBezTo>
                <a:cubicBezTo>
                  <a:pt x="1240354" y="1617342"/>
                  <a:pt x="1250122" y="1630018"/>
                  <a:pt x="1258957" y="1643270"/>
                </a:cubicBezTo>
                <a:cubicBezTo>
                  <a:pt x="1277687" y="1736920"/>
                  <a:pt x="1265088" y="1688170"/>
                  <a:pt x="1298713" y="1789044"/>
                </a:cubicBezTo>
                <a:lnTo>
                  <a:pt x="1338470" y="1908313"/>
                </a:lnTo>
                <a:cubicBezTo>
                  <a:pt x="1342887" y="1921565"/>
                  <a:pt x="1343973" y="1936447"/>
                  <a:pt x="1351722" y="1948070"/>
                </a:cubicBezTo>
                <a:lnTo>
                  <a:pt x="1404731" y="2027583"/>
                </a:lnTo>
                <a:cubicBezTo>
                  <a:pt x="1413566" y="2040835"/>
                  <a:pt x="1419973" y="2056077"/>
                  <a:pt x="1431235" y="2067339"/>
                </a:cubicBezTo>
                <a:cubicBezTo>
                  <a:pt x="1472598" y="2108703"/>
                  <a:pt x="1487923" y="2129617"/>
                  <a:pt x="1563757" y="2146852"/>
                </a:cubicBezTo>
                <a:cubicBezTo>
                  <a:pt x="1882548" y="2219305"/>
                  <a:pt x="1760759" y="2181597"/>
                  <a:pt x="1934818" y="2239618"/>
                </a:cubicBezTo>
                <a:cubicBezTo>
                  <a:pt x="2032001" y="2226366"/>
                  <a:pt x="2131212" y="2223649"/>
                  <a:pt x="2226366" y="2199861"/>
                </a:cubicBezTo>
                <a:cubicBezTo>
                  <a:pt x="2241817" y="2195998"/>
                  <a:pt x="2242674" y="2172340"/>
                  <a:pt x="2252870" y="2160105"/>
                </a:cubicBezTo>
                <a:cubicBezTo>
                  <a:pt x="2264868" y="2145707"/>
                  <a:pt x="2281120" y="2135142"/>
                  <a:pt x="2292626" y="2120348"/>
                </a:cubicBezTo>
                <a:cubicBezTo>
                  <a:pt x="2312183" y="2095204"/>
                  <a:pt x="2326078" y="2065979"/>
                  <a:pt x="2345635" y="2040835"/>
                </a:cubicBezTo>
                <a:cubicBezTo>
                  <a:pt x="2357141" y="2026041"/>
                  <a:pt x="2373051" y="2015183"/>
                  <a:pt x="2385392" y="2001078"/>
                </a:cubicBezTo>
                <a:cubicBezTo>
                  <a:pt x="2462516" y="1912937"/>
                  <a:pt x="2406889" y="1955826"/>
                  <a:pt x="2478157" y="1908313"/>
                </a:cubicBezTo>
                <a:cubicBezTo>
                  <a:pt x="2507976" y="1818856"/>
                  <a:pt x="2467248" y="1925768"/>
                  <a:pt x="2544418" y="1802296"/>
                </a:cubicBezTo>
                <a:cubicBezTo>
                  <a:pt x="2551822" y="1790450"/>
                  <a:pt x="2552765" y="1775619"/>
                  <a:pt x="2557670" y="1762539"/>
                </a:cubicBezTo>
                <a:cubicBezTo>
                  <a:pt x="2566023" y="1740265"/>
                  <a:pt x="2575339" y="1718365"/>
                  <a:pt x="2584174" y="1696278"/>
                </a:cubicBezTo>
                <a:cubicBezTo>
                  <a:pt x="2575626" y="1602245"/>
                  <a:pt x="2597162" y="1556159"/>
                  <a:pt x="2531166" y="1497496"/>
                </a:cubicBezTo>
                <a:cubicBezTo>
                  <a:pt x="2507358" y="1476333"/>
                  <a:pt x="2451652" y="1444487"/>
                  <a:pt x="2451652" y="1444487"/>
                </a:cubicBezTo>
                <a:cubicBezTo>
                  <a:pt x="2447235" y="1431235"/>
                  <a:pt x="2448277" y="1414608"/>
                  <a:pt x="2438400" y="1404731"/>
                </a:cubicBezTo>
                <a:cubicBezTo>
                  <a:pt x="2415876" y="1382207"/>
                  <a:pt x="2384370" y="1370835"/>
                  <a:pt x="2358887" y="1351722"/>
                </a:cubicBezTo>
                <a:cubicBezTo>
                  <a:pt x="2352847" y="1347192"/>
                  <a:pt x="2281199" y="1291922"/>
                  <a:pt x="2266122" y="1285461"/>
                </a:cubicBezTo>
                <a:cubicBezTo>
                  <a:pt x="2249381" y="1278286"/>
                  <a:pt x="2230783" y="1276626"/>
                  <a:pt x="2213113" y="1272209"/>
                </a:cubicBezTo>
                <a:cubicBezTo>
                  <a:pt x="2208696" y="1258957"/>
                  <a:pt x="2206108" y="1244946"/>
                  <a:pt x="2199861" y="1232452"/>
                </a:cubicBezTo>
                <a:cubicBezTo>
                  <a:pt x="2192738" y="1218206"/>
                  <a:pt x="2179631" y="1207335"/>
                  <a:pt x="2173357" y="1192696"/>
                </a:cubicBezTo>
                <a:cubicBezTo>
                  <a:pt x="2166182" y="1175955"/>
                  <a:pt x="2164522" y="1157357"/>
                  <a:pt x="2160105" y="1139687"/>
                </a:cubicBezTo>
                <a:cubicBezTo>
                  <a:pt x="2173357" y="1122017"/>
                  <a:pt x="2188903" y="1105855"/>
                  <a:pt x="2199861" y="1086678"/>
                </a:cubicBezTo>
                <a:cubicBezTo>
                  <a:pt x="2223137" y="1045945"/>
                  <a:pt x="2199440" y="1016140"/>
                  <a:pt x="2266122" y="993913"/>
                </a:cubicBezTo>
                <a:lnTo>
                  <a:pt x="2305879" y="980661"/>
                </a:lnTo>
                <a:cubicBezTo>
                  <a:pt x="2325557" y="951145"/>
                  <a:pt x="2331913" y="935979"/>
                  <a:pt x="2358887" y="914400"/>
                </a:cubicBezTo>
                <a:cubicBezTo>
                  <a:pt x="2371324" y="904450"/>
                  <a:pt x="2385392" y="896731"/>
                  <a:pt x="2398644" y="887896"/>
                </a:cubicBezTo>
                <a:cubicBezTo>
                  <a:pt x="2458583" y="797987"/>
                  <a:pt x="2429128" y="830907"/>
                  <a:pt x="2478157" y="781878"/>
                </a:cubicBezTo>
                <a:cubicBezTo>
                  <a:pt x="2482574" y="768626"/>
                  <a:pt x="2485906" y="754961"/>
                  <a:pt x="2491409" y="742122"/>
                </a:cubicBezTo>
                <a:cubicBezTo>
                  <a:pt x="2499191" y="723964"/>
                  <a:pt x="2516875" y="708841"/>
                  <a:pt x="2517913" y="689113"/>
                </a:cubicBezTo>
                <a:cubicBezTo>
                  <a:pt x="2521403" y="622797"/>
                  <a:pt x="2520767" y="554756"/>
                  <a:pt x="2504661" y="490331"/>
                </a:cubicBezTo>
                <a:cubicBezTo>
                  <a:pt x="2501273" y="476779"/>
                  <a:pt x="2478157" y="481496"/>
                  <a:pt x="2464905" y="477078"/>
                </a:cubicBezTo>
                <a:cubicBezTo>
                  <a:pt x="2398786" y="410959"/>
                  <a:pt x="2404496" y="399906"/>
                  <a:pt x="2332383" y="371061"/>
                </a:cubicBezTo>
                <a:cubicBezTo>
                  <a:pt x="2306443" y="360685"/>
                  <a:pt x="2252870" y="344557"/>
                  <a:pt x="2252870" y="344557"/>
                </a:cubicBezTo>
                <a:cubicBezTo>
                  <a:pt x="2244035" y="335722"/>
                  <a:pt x="2238219" y="322003"/>
                  <a:pt x="2226366" y="318052"/>
                </a:cubicBezTo>
                <a:cubicBezTo>
                  <a:pt x="2183629" y="303806"/>
                  <a:pt x="2137739" y="301677"/>
                  <a:pt x="2093844" y="291548"/>
                </a:cubicBezTo>
                <a:cubicBezTo>
                  <a:pt x="2080233" y="288407"/>
                  <a:pt x="2067339" y="282713"/>
                  <a:pt x="2054087" y="278296"/>
                </a:cubicBezTo>
                <a:cubicBezTo>
                  <a:pt x="1948070" y="291548"/>
                  <a:pt x="1840955" y="297875"/>
                  <a:pt x="1736035" y="318052"/>
                </a:cubicBezTo>
                <a:cubicBezTo>
                  <a:pt x="1723765" y="320412"/>
                  <a:pt x="1720245" y="338129"/>
                  <a:pt x="1709531" y="344557"/>
                </a:cubicBezTo>
                <a:cubicBezTo>
                  <a:pt x="1697553" y="351744"/>
                  <a:pt x="1683026" y="353392"/>
                  <a:pt x="1669774" y="357809"/>
                </a:cubicBezTo>
                <a:cubicBezTo>
                  <a:pt x="1634435" y="379896"/>
                  <a:pt x="1593225" y="394603"/>
                  <a:pt x="1563757" y="424070"/>
                </a:cubicBezTo>
                <a:cubicBezTo>
                  <a:pt x="1554922" y="432905"/>
                  <a:pt x="1547966" y="444146"/>
                  <a:pt x="1537252" y="450574"/>
                </a:cubicBezTo>
                <a:cubicBezTo>
                  <a:pt x="1525274" y="457761"/>
                  <a:pt x="1510748" y="459409"/>
                  <a:pt x="1497496" y="463826"/>
                </a:cubicBezTo>
                <a:cubicBezTo>
                  <a:pt x="1479826" y="459409"/>
                  <a:pt x="1460301" y="459610"/>
                  <a:pt x="1444487" y="450574"/>
                </a:cubicBezTo>
                <a:cubicBezTo>
                  <a:pt x="1395478" y="422569"/>
                  <a:pt x="1395001" y="381629"/>
                  <a:pt x="1378226" y="331305"/>
                </a:cubicBezTo>
                <a:cubicBezTo>
                  <a:pt x="1340314" y="217569"/>
                  <a:pt x="1398361" y="398595"/>
                  <a:pt x="1351722" y="212035"/>
                </a:cubicBezTo>
                <a:cubicBezTo>
                  <a:pt x="1344946" y="184931"/>
                  <a:pt x="1334053" y="159026"/>
                  <a:pt x="1325218" y="132522"/>
                </a:cubicBezTo>
                <a:cubicBezTo>
                  <a:pt x="1325217" y="132520"/>
                  <a:pt x="1298715" y="53011"/>
                  <a:pt x="1298713" y="53009"/>
                </a:cubicBezTo>
                <a:cubicBezTo>
                  <a:pt x="1285461" y="44174"/>
                  <a:pt x="1273925" y="31948"/>
                  <a:pt x="1258957" y="26505"/>
                </a:cubicBezTo>
                <a:cubicBezTo>
                  <a:pt x="1224723" y="14056"/>
                  <a:pt x="1152939" y="0"/>
                  <a:pt x="1152939" y="0"/>
                </a:cubicBezTo>
                <a:cubicBezTo>
                  <a:pt x="1108765" y="4417"/>
                  <a:pt x="1064366" y="6974"/>
                  <a:pt x="1020418" y="13252"/>
                </a:cubicBezTo>
                <a:cubicBezTo>
                  <a:pt x="978998" y="19169"/>
                  <a:pt x="965406" y="28970"/>
                  <a:pt x="927652" y="39757"/>
                </a:cubicBezTo>
                <a:cubicBezTo>
                  <a:pt x="811171" y="73037"/>
                  <a:pt x="930211" y="34487"/>
                  <a:pt x="834887" y="66261"/>
                </a:cubicBezTo>
                <a:cubicBezTo>
                  <a:pt x="826052" y="79513"/>
                  <a:pt x="812574" y="90652"/>
                  <a:pt x="808383" y="106018"/>
                </a:cubicBezTo>
                <a:cubicBezTo>
                  <a:pt x="805050" y="118241"/>
                  <a:pt x="788070" y="286226"/>
                  <a:pt x="781879" y="304800"/>
                </a:cubicBezTo>
                <a:cubicBezTo>
                  <a:pt x="772783" y="332087"/>
                  <a:pt x="736721" y="337523"/>
                  <a:pt x="715618" y="344557"/>
                </a:cubicBezTo>
                <a:cubicBezTo>
                  <a:pt x="595193" y="327354"/>
                  <a:pt x="652487" y="341183"/>
                  <a:pt x="543339" y="304800"/>
                </a:cubicBezTo>
                <a:lnTo>
                  <a:pt x="503583" y="291548"/>
                </a:lnTo>
                <a:cubicBezTo>
                  <a:pt x="459636" y="276899"/>
                  <a:pt x="492540" y="269461"/>
                  <a:pt x="490331" y="265044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2" y="4181889"/>
            <a:ext cx="6477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177" y="1657370"/>
            <a:ext cx="649825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ip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263" y="661379"/>
            <a:ext cx="99328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</a:rPr>
              <a:t>Can you sound these words out?</a:t>
            </a:r>
            <a:endParaRPr lang="en-US" sz="48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17406D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0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7" y="1507233"/>
            <a:ext cx="984068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it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6194" y="1507233"/>
            <a:ext cx="7020233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eed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0440" y="1468598"/>
            <a:ext cx="913112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ab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657" y="1507233"/>
            <a:ext cx="984068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in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815" y="1504687"/>
            <a:ext cx="82577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ain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214" y="647886"/>
            <a:ext cx="103839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count how many sounds there are in these words? </a:t>
            </a:r>
            <a:endParaRPr lang="en-US" sz="36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0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9832" y="1152350"/>
            <a:ext cx="421760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1490" y="1152350"/>
            <a:ext cx="33623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ai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29464" y="4028776"/>
            <a:ext cx="1448083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45955" y="4028776"/>
            <a:ext cx="1875764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362050" y="3953133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3</a:t>
            </a:r>
            <a:endParaRPr lang="en-GB" sz="72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2730" y="1146149"/>
            <a:ext cx="33623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n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143724" y="4028776"/>
            <a:ext cx="54449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0" grpId="0" animBg="1"/>
      <p:bldP spid="8" grpId="0"/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0361" y="1504687"/>
            <a:ext cx="10071278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gr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ass</a:t>
            </a:r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8827" y="1518114"/>
            <a:ext cx="487445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531651" y="4185361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3492001" y="4035911"/>
            <a:ext cx="1762254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7767" y="1121150"/>
            <a:ext cx="29495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GB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endParaRPr lang="en-GB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3522" y="1113318"/>
            <a:ext cx="150556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5896361" y="4035911"/>
            <a:ext cx="564621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357" y="1105486"/>
            <a:ext cx="315019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ss</a:t>
            </a:r>
            <a:endParaRPr lang="en-GB" sz="199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29978" y="4035911"/>
            <a:ext cx="1906947" cy="4642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/>
      <p:bldP spid="13" grpId="0" animBg="1"/>
      <p:bldP spid="9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8177" y="1657370"/>
            <a:ext cx="649825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fl</a:t>
            </a:r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ip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263" y="661379"/>
            <a:ext cx="99328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</a:rPr>
              <a:t>Can you sound these words out?</a:t>
            </a:r>
            <a:endParaRPr lang="en-US" sz="48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17406D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9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75204"/>
            <a:ext cx="1233366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1500" dirty="0">
                <a:solidFill>
                  <a:srgbClr val="FF0000"/>
                </a:solidFill>
                <a:latin typeface="Comic Sans MS" panose="030F0702030302020204" pitchFamily="66" charset="0"/>
              </a:rPr>
              <a:t>gr</a:t>
            </a:r>
            <a:r>
              <a:rPr lang="en-GB" altLang="en-US" sz="11500" dirty="0">
                <a:solidFill>
                  <a:prstClr val="black"/>
                </a:solidFill>
                <a:latin typeface="Comic Sans MS" panose="030F0702030302020204" pitchFamily="66" charset="0"/>
              </a:rPr>
              <a:t>asshopper</a:t>
            </a:r>
            <a:endParaRPr lang="en-GB" altLang="en-US" sz="115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altLang="en-US" sz="13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465283"/>
            <a:ext cx="238835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6600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GB" altLang="en-US" sz="166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</a:p>
          <a:p>
            <a:pPr algn="ctr"/>
            <a:endParaRPr lang="en-GB" altLang="en-US" sz="16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708" y="1561540"/>
            <a:ext cx="130397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prstClr val="black"/>
                </a:solidFill>
                <a:latin typeface="Comic Sans MS" panose="030F0702030302020204" pitchFamily="66" charset="0"/>
              </a:rPr>
              <a:t>h</a:t>
            </a:r>
            <a:endParaRPr lang="en-GB" sz="16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6777" y="4219354"/>
            <a:ext cx="1441571" cy="4432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917153" y="4206039"/>
            <a:ext cx="518837" cy="4432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 rot="832532">
            <a:off x="9846407" y="4621990"/>
            <a:ext cx="2294021" cy="19824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2074" y="1561540"/>
            <a:ext cx="30957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ss</a:t>
            </a:r>
            <a:endParaRPr lang="en-GB" sz="16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45402" y="4219354"/>
            <a:ext cx="1546477" cy="4432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2371" y="1488801"/>
            <a:ext cx="12363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Oval 14"/>
          <p:cNvSpPr/>
          <p:nvPr/>
        </p:nvSpPr>
        <p:spPr>
          <a:xfrm>
            <a:off x="2657152" y="4219354"/>
            <a:ext cx="515499" cy="4432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3050" y="1572476"/>
            <a:ext cx="13695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prstClr val="black"/>
                </a:solidFill>
                <a:latin typeface="Comic Sans MS" panose="030F0702030302020204" pitchFamily="66" charset="0"/>
              </a:rPr>
              <a:t>o</a:t>
            </a:r>
            <a:endParaRPr lang="en-GB" sz="16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12637" y="4219354"/>
            <a:ext cx="480092" cy="4432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0129" y="1554245"/>
            <a:ext cx="26476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>
                <a:solidFill>
                  <a:prstClr val="black"/>
                </a:solidFill>
                <a:latin typeface="Comic Sans MS" panose="030F0702030302020204" pitchFamily="66" charset="0"/>
              </a:rPr>
              <a:t>pp</a:t>
            </a:r>
            <a:endParaRPr lang="en-GB" sz="16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199716" y="4201123"/>
            <a:ext cx="1338877" cy="4432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49142" y="1554245"/>
            <a:ext cx="26476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er</a:t>
            </a:r>
            <a:endParaRPr lang="en-GB" sz="16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241826" y="4182653"/>
            <a:ext cx="1338877" cy="4432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10" grpId="0" animBg="1"/>
      <p:bldP spid="9" grpId="0"/>
      <p:bldP spid="11" grpId="0" animBg="1"/>
      <p:bldP spid="14" grpId="0"/>
      <p:bldP spid="15" grpId="0" animBg="1"/>
      <p:bldP spid="16" grpId="0"/>
      <p:bldP spid="17" grpId="0" animBg="1"/>
      <p:bldP spid="13" grpId="0"/>
      <p:bldP spid="18" grpId="0" animBg="1"/>
      <p:bldP spid="19" grpId="0"/>
      <p:bldP spid="2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447" y="5144072"/>
            <a:ext cx="1148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The grasshopper jumped high out of the grass.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481" y="486064"/>
            <a:ext cx="100784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Phoneme Spotter - </a:t>
            </a:r>
            <a:r>
              <a:rPr lang="en-US" sz="72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g</a:t>
            </a:r>
            <a:r>
              <a:rPr lang="en-US" sz="72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r</a:t>
            </a:r>
            <a:endParaRPr lang="en-US" sz="72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1619" y="2058798"/>
            <a:ext cx="11713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I grabbed my coat off the hook.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4360" y="3487304"/>
            <a:ext cx="1064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The dog growled loudly.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98058" y="2145102"/>
            <a:ext cx="526842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87870" y="3555634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0592" y="5266584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52334" y="5248475"/>
            <a:ext cx="673768" cy="58537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52" y="2077743"/>
            <a:ext cx="3963885" cy="19819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20" y="4036050"/>
            <a:ext cx="3588188" cy="2392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81" y="1346361"/>
            <a:ext cx="2790825" cy="32385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840394" y="1187956"/>
            <a:ext cx="1982966" cy="339690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55123" y="697402"/>
            <a:ext cx="2584174" cy="2239618"/>
          </a:xfrm>
          <a:custGeom>
            <a:avLst/>
            <a:gdLst>
              <a:gd name="connsiteX0" fmla="*/ 490331 w 2584174"/>
              <a:gd name="connsiteY0" fmla="*/ 265044 h 2239618"/>
              <a:gd name="connsiteX1" fmla="*/ 490331 w 2584174"/>
              <a:gd name="connsiteY1" fmla="*/ 265044 h 2239618"/>
              <a:gd name="connsiteX2" fmla="*/ 384313 w 2584174"/>
              <a:gd name="connsiteY2" fmla="*/ 318052 h 2239618"/>
              <a:gd name="connsiteX3" fmla="*/ 357809 w 2584174"/>
              <a:gd name="connsiteY3" fmla="*/ 344557 h 2239618"/>
              <a:gd name="connsiteX4" fmla="*/ 304800 w 2584174"/>
              <a:gd name="connsiteY4" fmla="*/ 371061 h 2239618"/>
              <a:gd name="connsiteX5" fmla="*/ 185531 w 2584174"/>
              <a:gd name="connsiteY5" fmla="*/ 503583 h 2239618"/>
              <a:gd name="connsiteX6" fmla="*/ 119270 w 2584174"/>
              <a:gd name="connsiteY6" fmla="*/ 569844 h 2239618"/>
              <a:gd name="connsiteX7" fmla="*/ 66261 w 2584174"/>
              <a:gd name="connsiteY7" fmla="*/ 662609 h 2239618"/>
              <a:gd name="connsiteX8" fmla="*/ 39757 w 2584174"/>
              <a:gd name="connsiteY8" fmla="*/ 702365 h 2239618"/>
              <a:gd name="connsiteX9" fmla="*/ 26505 w 2584174"/>
              <a:gd name="connsiteY9" fmla="*/ 768626 h 2239618"/>
              <a:gd name="connsiteX10" fmla="*/ 0 w 2584174"/>
              <a:gd name="connsiteY10" fmla="*/ 848139 h 2239618"/>
              <a:gd name="connsiteX11" fmla="*/ 26505 w 2584174"/>
              <a:gd name="connsiteY11" fmla="*/ 1219200 h 2239618"/>
              <a:gd name="connsiteX12" fmla="*/ 39757 w 2584174"/>
              <a:gd name="connsiteY12" fmla="*/ 1272209 h 2239618"/>
              <a:gd name="connsiteX13" fmla="*/ 92766 w 2584174"/>
              <a:gd name="connsiteY13" fmla="*/ 1338470 h 2239618"/>
              <a:gd name="connsiteX14" fmla="*/ 132522 w 2584174"/>
              <a:gd name="connsiteY14" fmla="*/ 1417983 h 2239618"/>
              <a:gd name="connsiteX15" fmla="*/ 238539 w 2584174"/>
              <a:gd name="connsiteY15" fmla="*/ 1470991 h 2239618"/>
              <a:gd name="connsiteX16" fmla="*/ 304800 w 2584174"/>
              <a:gd name="connsiteY16" fmla="*/ 1537252 h 2239618"/>
              <a:gd name="connsiteX17" fmla="*/ 331305 w 2584174"/>
              <a:gd name="connsiteY17" fmla="*/ 1577009 h 2239618"/>
              <a:gd name="connsiteX18" fmla="*/ 424070 w 2584174"/>
              <a:gd name="connsiteY18" fmla="*/ 1603513 h 2239618"/>
              <a:gd name="connsiteX19" fmla="*/ 516835 w 2584174"/>
              <a:gd name="connsiteY19" fmla="*/ 1656522 h 2239618"/>
              <a:gd name="connsiteX20" fmla="*/ 556592 w 2584174"/>
              <a:gd name="connsiteY20" fmla="*/ 1669774 h 2239618"/>
              <a:gd name="connsiteX21" fmla="*/ 755374 w 2584174"/>
              <a:gd name="connsiteY21" fmla="*/ 1683026 h 2239618"/>
              <a:gd name="connsiteX22" fmla="*/ 874644 w 2584174"/>
              <a:gd name="connsiteY22" fmla="*/ 1590261 h 2239618"/>
              <a:gd name="connsiteX23" fmla="*/ 914400 w 2584174"/>
              <a:gd name="connsiteY23" fmla="*/ 1524000 h 2239618"/>
              <a:gd name="connsiteX24" fmla="*/ 1046922 w 2584174"/>
              <a:gd name="connsiteY24" fmla="*/ 1510748 h 2239618"/>
              <a:gd name="connsiteX25" fmla="*/ 1166192 w 2584174"/>
              <a:gd name="connsiteY25" fmla="*/ 1524000 h 2239618"/>
              <a:gd name="connsiteX26" fmla="*/ 1232452 w 2584174"/>
              <a:gd name="connsiteY26" fmla="*/ 1603513 h 2239618"/>
              <a:gd name="connsiteX27" fmla="*/ 1258957 w 2584174"/>
              <a:gd name="connsiteY27" fmla="*/ 1643270 h 2239618"/>
              <a:gd name="connsiteX28" fmla="*/ 1298713 w 2584174"/>
              <a:gd name="connsiteY28" fmla="*/ 1789044 h 2239618"/>
              <a:gd name="connsiteX29" fmla="*/ 1338470 w 2584174"/>
              <a:gd name="connsiteY29" fmla="*/ 1908313 h 2239618"/>
              <a:gd name="connsiteX30" fmla="*/ 1351722 w 2584174"/>
              <a:gd name="connsiteY30" fmla="*/ 1948070 h 2239618"/>
              <a:gd name="connsiteX31" fmla="*/ 1404731 w 2584174"/>
              <a:gd name="connsiteY31" fmla="*/ 2027583 h 2239618"/>
              <a:gd name="connsiteX32" fmla="*/ 1431235 w 2584174"/>
              <a:gd name="connsiteY32" fmla="*/ 2067339 h 2239618"/>
              <a:gd name="connsiteX33" fmla="*/ 1563757 w 2584174"/>
              <a:gd name="connsiteY33" fmla="*/ 2146852 h 2239618"/>
              <a:gd name="connsiteX34" fmla="*/ 1934818 w 2584174"/>
              <a:gd name="connsiteY34" fmla="*/ 2239618 h 2239618"/>
              <a:gd name="connsiteX35" fmla="*/ 2226366 w 2584174"/>
              <a:gd name="connsiteY35" fmla="*/ 2199861 h 2239618"/>
              <a:gd name="connsiteX36" fmla="*/ 2252870 w 2584174"/>
              <a:gd name="connsiteY36" fmla="*/ 2160105 h 2239618"/>
              <a:gd name="connsiteX37" fmla="*/ 2292626 w 2584174"/>
              <a:gd name="connsiteY37" fmla="*/ 2120348 h 2239618"/>
              <a:gd name="connsiteX38" fmla="*/ 2345635 w 2584174"/>
              <a:gd name="connsiteY38" fmla="*/ 2040835 h 2239618"/>
              <a:gd name="connsiteX39" fmla="*/ 2385392 w 2584174"/>
              <a:gd name="connsiteY39" fmla="*/ 2001078 h 2239618"/>
              <a:gd name="connsiteX40" fmla="*/ 2478157 w 2584174"/>
              <a:gd name="connsiteY40" fmla="*/ 1908313 h 2239618"/>
              <a:gd name="connsiteX41" fmla="*/ 2544418 w 2584174"/>
              <a:gd name="connsiteY41" fmla="*/ 1802296 h 2239618"/>
              <a:gd name="connsiteX42" fmla="*/ 2557670 w 2584174"/>
              <a:gd name="connsiteY42" fmla="*/ 1762539 h 2239618"/>
              <a:gd name="connsiteX43" fmla="*/ 2584174 w 2584174"/>
              <a:gd name="connsiteY43" fmla="*/ 1696278 h 2239618"/>
              <a:gd name="connsiteX44" fmla="*/ 2531166 w 2584174"/>
              <a:gd name="connsiteY44" fmla="*/ 1497496 h 2239618"/>
              <a:gd name="connsiteX45" fmla="*/ 2451652 w 2584174"/>
              <a:gd name="connsiteY45" fmla="*/ 1444487 h 2239618"/>
              <a:gd name="connsiteX46" fmla="*/ 2438400 w 2584174"/>
              <a:gd name="connsiteY46" fmla="*/ 1404731 h 2239618"/>
              <a:gd name="connsiteX47" fmla="*/ 2358887 w 2584174"/>
              <a:gd name="connsiteY47" fmla="*/ 1351722 h 2239618"/>
              <a:gd name="connsiteX48" fmla="*/ 2266122 w 2584174"/>
              <a:gd name="connsiteY48" fmla="*/ 1285461 h 2239618"/>
              <a:gd name="connsiteX49" fmla="*/ 2213113 w 2584174"/>
              <a:gd name="connsiteY49" fmla="*/ 1272209 h 2239618"/>
              <a:gd name="connsiteX50" fmla="*/ 2199861 w 2584174"/>
              <a:gd name="connsiteY50" fmla="*/ 1232452 h 2239618"/>
              <a:gd name="connsiteX51" fmla="*/ 2173357 w 2584174"/>
              <a:gd name="connsiteY51" fmla="*/ 1192696 h 2239618"/>
              <a:gd name="connsiteX52" fmla="*/ 2160105 w 2584174"/>
              <a:gd name="connsiteY52" fmla="*/ 1139687 h 2239618"/>
              <a:gd name="connsiteX53" fmla="*/ 2199861 w 2584174"/>
              <a:gd name="connsiteY53" fmla="*/ 1086678 h 2239618"/>
              <a:gd name="connsiteX54" fmla="*/ 2266122 w 2584174"/>
              <a:gd name="connsiteY54" fmla="*/ 993913 h 2239618"/>
              <a:gd name="connsiteX55" fmla="*/ 2305879 w 2584174"/>
              <a:gd name="connsiteY55" fmla="*/ 980661 h 2239618"/>
              <a:gd name="connsiteX56" fmla="*/ 2358887 w 2584174"/>
              <a:gd name="connsiteY56" fmla="*/ 914400 h 2239618"/>
              <a:gd name="connsiteX57" fmla="*/ 2398644 w 2584174"/>
              <a:gd name="connsiteY57" fmla="*/ 887896 h 2239618"/>
              <a:gd name="connsiteX58" fmla="*/ 2478157 w 2584174"/>
              <a:gd name="connsiteY58" fmla="*/ 781878 h 2239618"/>
              <a:gd name="connsiteX59" fmla="*/ 2491409 w 2584174"/>
              <a:gd name="connsiteY59" fmla="*/ 742122 h 2239618"/>
              <a:gd name="connsiteX60" fmla="*/ 2517913 w 2584174"/>
              <a:gd name="connsiteY60" fmla="*/ 689113 h 2239618"/>
              <a:gd name="connsiteX61" fmla="*/ 2504661 w 2584174"/>
              <a:gd name="connsiteY61" fmla="*/ 490331 h 2239618"/>
              <a:gd name="connsiteX62" fmla="*/ 2464905 w 2584174"/>
              <a:gd name="connsiteY62" fmla="*/ 477078 h 2239618"/>
              <a:gd name="connsiteX63" fmla="*/ 2332383 w 2584174"/>
              <a:gd name="connsiteY63" fmla="*/ 371061 h 2239618"/>
              <a:gd name="connsiteX64" fmla="*/ 2252870 w 2584174"/>
              <a:gd name="connsiteY64" fmla="*/ 344557 h 2239618"/>
              <a:gd name="connsiteX65" fmla="*/ 2226366 w 2584174"/>
              <a:gd name="connsiteY65" fmla="*/ 318052 h 2239618"/>
              <a:gd name="connsiteX66" fmla="*/ 2093844 w 2584174"/>
              <a:gd name="connsiteY66" fmla="*/ 291548 h 2239618"/>
              <a:gd name="connsiteX67" fmla="*/ 2054087 w 2584174"/>
              <a:gd name="connsiteY67" fmla="*/ 278296 h 2239618"/>
              <a:gd name="connsiteX68" fmla="*/ 1736035 w 2584174"/>
              <a:gd name="connsiteY68" fmla="*/ 318052 h 2239618"/>
              <a:gd name="connsiteX69" fmla="*/ 1709531 w 2584174"/>
              <a:gd name="connsiteY69" fmla="*/ 344557 h 2239618"/>
              <a:gd name="connsiteX70" fmla="*/ 1669774 w 2584174"/>
              <a:gd name="connsiteY70" fmla="*/ 357809 h 2239618"/>
              <a:gd name="connsiteX71" fmla="*/ 1563757 w 2584174"/>
              <a:gd name="connsiteY71" fmla="*/ 424070 h 2239618"/>
              <a:gd name="connsiteX72" fmla="*/ 1537252 w 2584174"/>
              <a:gd name="connsiteY72" fmla="*/ 450574 h 2239618"/>
              <a:gd name="connsiteX73" fmla="*/ 1497496 w 2584174"/>
              <a:gd name="connsiteY73" fmla="*/ 463826 h 2239618"/>
              <a:gd name="connsiteX74" fmla="*/ 1444487 w 2584174"/>
              <a:gd name="connsiteY74" fmla="*/ 450574 h 2239618"/>
              <a:gd name="connsiteX75" fmla="*/ 1378226 w 2584174"/>
              <a:gd name="connsiteY75" fmla="*/ 331305 h 2239618"/>
              <a:gd name="connsiteX76" fmla="*/ 1351722 w 2584174"/>
              <a:gd name="connsiteY76" fmla="*/ 212035 h 2239618"/>
              <a:gd name="connsiteX77" fmla="*/ 1325218 w 2584174"/>
              <a:gd name="connsiteY77" fmla="*/ 132522 h 2239618"/>
              <a:gd name="connsiteX78" fmla="*/ 1298713 w 2584174"/>
              <a:gd name="connsiteY78" fmla="*/ 53009 h 2239618"/>
              <a:gd name="connsiteX79" fmla="*/ 1258957 w 2584174"/>
              <a:gd name="connsiteY79" fmla="*/ 26505 h 2239618"/>
              <a:gd name="connsiteX80" fmla="*/ 1152939 w 2584174"/>
              <a:gd name="connsiteY80" fmla="*/ 0 h 2239618"/>
              <a:gd name="connsiteX81" fmla="*/ 1020418 w 2584174"/>
              <a:gd name="connsiteY81" fmla="*/ 13252 h 2239618"/>
              <a:gd name="connsiteX82" fmla="*/ 927652 w 2584174"/>
              <a:gd name="connsiteY82" fmla="*/ 39757 h 2239618"/>
              <a:gd name="connsiteX83" fmla="*/ 834887 w 2584174"/>
              <a:gd name="connsiteY83" fmla="*/ 66261 h 2239618"/>
              <a:gd name="connsiteX84" fmla="*/ 808383 w 2584174"/>
              <a:gd name="connsiteY84" fmla="*/ 106018 h 2239618"/>
              <a:gd name="connsiteX85" fmla="*/ 781879 w 2584174"/>
              <a:gd name="connsiteY85" fmla="*/ 304800 h 2239618"/>
              <a:gd name="connsiteX86" fmla="*/ 715618 w 2584174"/>
              <a:gd name="connsiteY86" fmla="*/ 344557 h 2239618"/>
              <a:gd name="connsiteX87" fmla="*/ 543339 w 2584174"/>
              <a:gd name="connsiteY87" fmla="*/ 304800 h 2239618"/>
              <a:gd name="connsiteX88" fmla="*/ 503583 w 2584174"/>
              <a:gd name="connsiteY88" fmla="*/ 291548 h 2239618"/>
              <a:gd name="connsiteX89" fmla="*/ 490331 w 2584174"/>
              <a:gd name="connsiteY89" fmla="*/ 265044 h 223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84174" h="2239618">
                <a:moveTo>
                  <a:pt x="490331" y="265044"/>
                </a:moveTo>
                <a:lnTo>
                  <a:pt x="490331" y="265044"/>
                </a:lnTo>
                <a:cubicBezTo>
                  <a:pt x="454992" y="282713"/>
                  <a:pt x="418193" y="297724"/>
                  <a:pt x="384313" y="318052"/>
                </a:cubicBezTo>
                <a:cubicBezTo>
                  <a:pt x="373599" y="324480"/>
                  <a:pt x="368205" y="337626"/>
                  <a:pt x="357809" y="344557"/>
                </a:cubicBezTo>
                <a:cubicBezTo>
                  <a:pt x="341372" y="355515"/>
                  <a:pt x="322470" y="362226"/>
                  <a:pt x="304800" y="371061"/>
                </a:cubicBezTo>
                <a:cubicBezTo>
                  <a:pt x="254040" y="447203"/>
                  <a:pt x="289556" y="399558"/>
                  <a:pt x="185531" y="503583"/>
                </a:cubicBezTo>
                <a:lnTo>
                  <a:pt x="119270" y="569844"/>
                </a:lnTo>
                <a:cubicBezTo>
                  <a:pt x="54698" y="666702"/>
                  <a:pt x="133515" y="544915"/>
                  <a:pt x="66261" y="662609"/>
                </a:cubicBezTo>
                <a:cubicBezTo>
                  <a:pt x="58359" y="676437"/>
                  <a:pt x="48592" y="689113"/>
                  <a:pt x="39757" y="702365"/>
                </a:cubicBezTo>
                <a:cubicBezTo>
                  <a:pt x="35340" y="724452"/>
                  <a:pt x="32432" y="746895"/>
                  <a:pt x="26505" y="768626"/>
                </a:cubicBezTo>
                <a:cubicBezTo>
                  <a:pt x="19154" y="795580"/>
                  <a:pt x="0" y="848139"/>
                  <a:pt x="0" y="848139"/>
                </a:cubicBezTo>
                <a:cubicBezTo>
                  <a:pt x="22682" y="1415208"/>
                  <a:pt x="-22822" y="1046559"/>
                  <a:pt x="26505" y="1219200"/>
                </a:cubicBezTo>
                <a:cubicBezTo>
                  <a:pt x="31509" y="1236713"/>
                  <a:pt x="30912" y="1256288"/>
                  <a:pt x="39757" y="1272209"/>
                </a:cubicBezTo>
                <a:cubicBezTo>
                  <a:pt x="53493" y="1296935"/>
                  <a:pt x="75096" y="1316383"/>
                  <a:pt x="92766" y="1338470"/>
                </a:cubicBezTo>
                <a:cubicBezTo>
                  <a:pt x="100605" y="1361988"/>
                  <a:pt x="110184" y="1402346"/>
                  <a:pt x="132522" y="1417983"/>
                </a:cubicBezTo>
                <a:cubicBezTo>
                  <a:pt x="164890" y="1440641"/>
                  <a:pt x="238539" y="1470991"/>
                  <a:pt x="238539" y="1470991"/>
                </a:cubicBezTo>
                <a:cubicBezTo>
                  <a:pt x="303465" y="1600841"/>
                  <a:pt x="223552" y="1472254"/>
                  <a:pt x="304800" y="1537252"/>
                </a:cubicBezTo>
                <a:cubicBezTo>
                  <a:pt x="317237" y="1547202"/>
                  <a:pt x="318868" y="1567059"/>
                  <a:pt x="331305" y="1577009"/>
                </a:cubicBezTo>
                <a:cubicBezTo>
                  <a:pt x="339947" y="1583923"/>
                  <a:pt x="420607" y="1602647"/>
                  <a:pt x="424070" y="1603513"/>
                </a:cubicBezTo>
                <a:cubicBezTo>
                  <a:pt x="463999" y="1630133"/>
                  <a:pt x="469754" y="1636345"/>
                  <a:pt x="516835" y="1656522"/>
                </a:cubicBezTo>
                <a:cubicBezTo>
                  <a:pt x="529675" y="1662025"/>
                  <a:pt x="542708" y="1668231"/>
                  <a:pt x="556592" y="1669774"/>
                </a:cubicBezTo>
                <a:cubicBezTo>
                  <a:pt x="622594" y="1677107"/>
                  <a:pt x="689113" y="1678609"/>
                  <a:pt x="755374" y="1683026"/>
                </a:cubicBezTo>
                <a:cubicBezTo>
                  <a:pt x="828912" y="1646258"/>
                  <a:pt x="836286" y="1657387"/>
                  <a:pt x="874644" y="1590261"/>
                </a:cubicBezTo>
                <a:cubicBezTo>
                  <a:pt x="885845" y="1570660"/>
                  <a:pt x="883387" y="1531753"/>
                  <a:pt x="914400" y="1524000"/>
                </a:cubicBezTo>
                <a:cubicBezTo>
                  <a:pt x="957469" y="1513233"/>
                  <a:pt x="1002748" y="1515165"/>
                  <a:pt x="1046922" y="1510748"/>
                </a:cubicBezTo>
                <a:cubicBezTo>
                  <a:pt x="1086679" y="1515165"/>
                  <a:pt x="1127385" y="1514298"/>
                  <a:pt x="1166192" y="1524000"/>
                </a:cubicBezTo>
                <a:cubicBezTo>
                  <a:pt x="1211294" y="1535276"/>
                  <a:pt x="1212582" y="1568741"/>
                  <a:pt x="1232452" y="1603513"/>
                </a:cubicBezTo>
                <a:cubicBezTo>
                  <a:pt x="1240354" y="1617342"/>
                  <a:pt x="1250122" y="1630018"/>
                  <a:pt x="1258957" y="1643270"/>
                </a:cubicBezTo>
                <a:cubicBezTo>
                  <a:pt x="1277687" y="1736920"/>
                  <a:pt x="1265088" y="1688170"/>
                  <a:pt x="1298713" y="1789044"/>
                </a:cubicBezTo>
                <a:lnTo>
                  <a:pt x="1338470" y="1908313"/>
                </a:lnTo>
                <a:cubicBezTo>
                  <a:pt x="1342887" y="1921565"/>
                  <a:pt x="1343973" y="1936447"/>
                  <a:pt x="1351722" y="1948070"/>
                </a:cubicBezTo>
                <a:lnTo>
                  <a:pt x="1404731" y="2027583"/>
                </a:lnTo>
                <a:cubicBezTo>
                  <a:pt x="1413566" y="2040835"/>
                  <a:pt x="1419973" y="2056077"/>
                  <a:pt x="1431235" y="2067339"/>
                </a:cubicBezTo>
                <a:cubicBezTo>
                  <a:pt x="1472598" y="2108703"/>
                  <a:pt x="1487923" y="2129617"/>
                  <a:pt x="1563757" y="2146852"/>
                </a:cubicBezTo>
                <a:cubicBezTo>
                  <a:pt x="1882548" y="2219305"/>
                  <a:pt x="1760759" y="2181597"/>
                  <a:pt x="1934818" y="2239618"/>
                </a:cubicBezTo>
                <a:cubicBezTo>
                  <a:pt x="2032001" y="2226366"/>
                  <a:pt x="2131212" y="2223649"/>
                  <a:pt x="2226366" y="2199861"/>
                </a:cubicBezTo>
                <a:cubicBezTo>
                  <a:pt x="2241817" y="2195998"/>
                  <a:pt x="2242674" y="2172340"/>
                  <a:pt x="2252870" y="2160105"/>
                </a:cubicBezTo>
                <a:cubicBezTo>
                  <a:pt x="2264868" y="2145707"/>
                  <a:pt x="2281120" y="2135142"/>
                  <a:pt x="2292626" y="2120348"/>
                </a:cubicBezTo>
                <a:cubicBezTo>
                  <a:pt x="2312183" y="2095204"/>
                  <a:pt x="2326078" y="2065979"/>
                  <a:pt x="2345635" y="2040835"/>
                </a:cubicBezTo>
                <a:cubicBezTo>
                  <a:pt x="2357141" y="2026041"/>
                  <a:pt x="2373051" y="2015183"/>
                  <a:pt x="2385392" y="2001078"/>
                </a:cubicBezTo>
                <a:cubicBezTo>
                  <a:pt x="2462516" y="1912937"/>
                  <a:pt x="2406889" y="1955826"/>
                  <a:pt x="2478157" y="1908313"/>
                </a:cubicBezTo>
                <a:cubicBezTo>
                  <a:pt x="2507976" y="1818856"/>
                  <a:pt x="2467248" y="1925768"/>
                  <a:pt x="2544418" y="1802296"/>
                </a:cubicBezTo>
                <a:cubicBezTo>
                  <a:pt x="2551822" y="1790450"/>
                  <a:pt x="2552765" y="1775619"/>
                  <a:pt x="2557670" y="1762539"/>
                </a:cubicBezTo>
                <a:cubicBezTo>
                  <a:pt x="2566023" y="1740265"/>
                  <a:pt x="2575339" y="1718365"/>
                  <a:pt x="2584174" y="1696278"/>
                </a:cubicBezTo>
                <a:cubicBezTo>
                  <a:pt x="2575626" y="1602245"/>
                  <a:pt x="2597162" y="1556159"/>
                  <a:pt x="2531166" y="1497496"/>
                </a:cubicBezTo>
                <a:cubicBezTo>
                  <a:pt x="2507358" y="1476333"/>
                  <a:pt x="2451652" y="1444487"/>
                  <a:pt x="2451652" y="1444487"/>
                </a:cubicBezTo>
                <a:cubicBezTo>
                  <a:pt x="2447235" y="1431235"/>
                  <a:pt x="2448277" y="1414608"/>
                  <a:pt x="2438400" y="1404731"/>
                </a:cubicBezTo>
                <a:cubicBezTo>
                  <a:pt x="2415876" y="1382207"/>
                  <a:pt x="2384370" y="1370835"/>
                  <a:pt x="2358887" y="1351722"/>
                </a:cubicBezTo>
                <a:cubicBezTo>
                  <a:pt x="2352847" y="1347192"/>
                  <a:pt x="2281199" y="1291922"/>
                  <a:pt x="2266122" y="1285461"/>
                </a:cubicBezTo>
                <a:cubicBezTo>
                  <a:pt x="2249381" y="1278286"/>
                  <a:pt x="2230783" y="1276626"/>
                  <a:pt x="2213113" y="1272209"/>
                </a:cubicBezTo>
                <a:cubicBezTo>
                  <a:pt x="2208696" y="1258957"/>
                  <a:pt x="2206108" y="1244946"/>
                  <a:pt x="2199861" y="1232452"/>
                </a:cubicBezTo>
                <a:cubicBezTo>
                  <a:pt x="2192738" y="1218206"/>
                  <a:pt x="2179631" y="1207335"/>
                  <a:pt x="2173357" y="1192696"/>
                </a:cubicBezTo>
                <a:cubicBezTo>
                  <a:pt x="2166182" y="1175955"/>
                  <a:pt x="2164522" y="1157357"/>
                  <a:pt x="2160105" y="1139687"/>
                </a:cubicBezTo>
                <a:cubicBezTo>
                  <a:pt x="2173357" y="1122017"/>
                  <a:pt x="2188903" y="1105855"/>
                  <a:pt x="2199861" y="1086678"/>
                </a:cubicBezTo>
                <a:cubicBezTo>
                  <a:pt x="2223137" y="1045945"/>
                  <a:pt x="2199440" y="1016140"/>
                  <a:pt x="2266122" y="993913"/>
                </a:cubicBezTo>
                <a:lnTo>
                  <a:pt x="2305879" y="980661"/>
                </a:lnTo>
                <a:cubicBezTo>
                  <a:pt x="2325557" y="951145"/>
                  <a:pt x="2331913" y="935979"/>
                  <a:pt x="2358887" y="914400"/>
                </a:cubicBezTo>
                <a:cubicBezTo>
                  <a:pt x="2371324" y="904450"/>
                  <a:pt x="2385392" y="896731"/>
                  <a:pt x="2398644" y="887896"/>
                </a:cubicBezTo>
                <a:cubicBezTo>
                  <a:pt x="2458583" y="797987"/>
                  <a:pt x="2429128" y="830907"/>
                  <a:pt x="2478157" y="781878"/>
                </a:cubicBezTo>
                <a:cubicBezTo>
                  <a:pt x="2482574" y="768626"/>
                  <a:pt x="2485906" y="754961"/>
                  <a:pt x="2491409" y="742122"/>
                </a:cubicBezTo>
                <a:cubicBezTo>
                  <a:pt x="2499191" y="723964"/>
                  <a:pt x="2516875" y="708841"/>
                  <a:pt x="2517913" y="689113"/>
                </a:cubicBezTo>
                <a:cubicBezTo>
                  <a:pt x="2521403" y="622797"/>
                  <a:pt x="2520767" y="554756"/>
                  <a:pt x="2504661" y="490331"/>
                </a:cubicBezTo>
                <a:cubicBezTo>
                  <a:pt x="2501273" y="476779"/>
                  <a:pt x="2478157" y="481496"/>
                  <a:pt x="2464905" y="477078"/>
                </a:cubicBezTo>
                <a:cubicBezTo>
                  <a:pt x="2398786" y="410959"/>
                  <a:pt x="2404496" y="399906"/>
                  <a:pt x="2332383" y="371061"/>
                </a:cubicBezTo>
                <a:cubicBezTo>
                  <a:pt x="2306443" y="360685"/>
                  <a:pt x="2252870" y="344557"/>
                  <a:pt x="2252870" y="344557"/>
                </a:cubicBezTo>
                <a:cubicBezTo>
                  <a:pt x="2244035" y="335722"/>
                  <a:pt x="2238219" y="322003"/>
                  <a:pt x="2226366" y="318052"/>
                </a:cubicBezTo>
                <a:cubicBezTo>
                  <a:pt x="2183629" y="303806"/>
                  <a:pt x="2137739" y="301677"/>
                  <a:pt x="2093844" y="291548"/>
                </a:cubicBezTo>
                <a:cubicBezTo>
                  <a:pt x="2080233" y="288407"/>
                  <a:pt x="2067339" y="282713"/>
                  <a:pt x="2054087" y="278296"/>
                </a:cubicBezTo>
                <a:cubicBezTo>
                  <a:pt x="1948070" y="291548"/>
                  <a:pt x="1840955" y="297875"/>
                  <a:pt x="1736035" y="318052"/>
                </a:cubicBezTo>
                <a:cubicBezTo>
                  <a:pt x="1723765" y="320412"/>
                  <a:pt x="1720245" y="338129"/>
                  <a:pt x="1709531" y="344557"/>
                </a:cubicBezTo>
                <a:cubicBezTo>
                  <a:pt x="1697553" y="351744"/>
                  <a:pt x="1683026" y="353392"/>
                  <a:pt x="1669774" y="357809"/>
                </a:cubicBezTo>
                <a:cubicBezTo>
                  <a:pt x="1634435" y="379896"/>
                  <a:pt x="1593225" y="394603"/>
                  <a:pt x="1563757" y="424070"/>
                </a:cubicBezTo>
                <a:cubicBezTo>
                  <a:pt x="1554922" y="432905"/>
                  <a:pt x="1547966" y="444146"/>
                  <a:pt x="1537252" y="450574"/>
                </a:cubicBezTo>
                <a:cubicBezTo>
                  <a:pt x="1525274" y="457761"/>
                  <a:pt x="1510748" y="459409"/>
                  <a:pt x="1497496" y="463826"/>
                </a:cubicBezTo>
                <a:cubicBezTo>
                  <a:pt x="1479826" y="459409"/>
                  <a:pt x="1460301" y="459610"/>
                  <a:pt x="1444487" y="450574"/>
                </a:cubicBezTo>
                <a:cubicBezTo>
                  <a:pt x="1395478" y="422569"/>
                  <a:pt x="1395001" y="381629"/>
                  <a:pt x="1378226" y="331305"/>
                </a:cubicBezTo>
                <a:cubicBezTo>
                  <a:pt x="1340314" y="217569"/>
                  <a:pt x="1398361" y="398595"/>
                  <a:pt x="1351722" y="212035"/>
                </a:cubicBezTo>
                <a:cubicBezTo>
                  <a:pt x="1344946" y="184931"/>
                  <a:pt x="1334053" y="159026"/>
                  <a:pt x="1325218" y="132522"/>
                </a:cubicBezTo>
                <a:cubicBezTo>
                  <a:pt x="1325217" y="132520"/>
                  <a:pt x="1298715" y="53011"/>
                  <a:pt x="1298713" y="53009"/>
                </a:cubicBezTo>
                <a:cubicBezTo>
                  <a:pt x="1285461" y="44174"/>
                  <a:pt x="1273925" y="31948"/>
                  <a:pt x="1258957" y="26505"/>
                </a:cubicBezTo>
                <a:cubicBezTo>
                  <a:pt x="1224723" y="14056"/>
                  <a:pt x="1152939" y="0"/>
                  <a:pt x="1152939" y="0"/>
                </a:cubicBezTo>
                <a:cubicBezTo>
                  <a:pt x="1108765" y="4417"/>
                  <a:pt x="1064366" y="6974"/>
                  <a:pt x="1020418" y="13252"/>
                </a:cubicBezTo>
                <a:cubicBezTo>
                  <a:pt x="978998" y="19169"/>
                  <a:pt x="965406" y="28970"/>
                  <a:pt x="927652" y="39757"/>
                </a:cubicBezTo>
                <a:cubicBezTo>
                  <a:pt x="811171" y="73037"/>
                  <a:pt x="930211" y="34487"/>
                  <a:pt x="834887" y="66261"/>
                </a:cubicBezTo>
                <a:cubicBezTo>
                  <a:pt x="826052" y="79513"/>
                  <a:pt x="812574" y="90652"/>
                  <a:pt x="808383" y="106018"/>
                </a:cubicBezTo>
                <a:cubicBezTo>
                  <a:pt x="805050" y="118241"/>
                  <a:pt x="788070" y="286226"/>
                  <a:pt x="781879" y="304800"/>
                </a:cubicBezTo>
                <a:cubicBezTo>
                  <a:pt x="772783" y="332087"/>
                  <a:pt x="736721" y="337523"/>
                  <a:pt x="715618" y="344557"/>
                </a:cubicBezTo>
                <a:cubicBezTo>
                  <a:pt x="595193" y="327354"/>
                  <a:pt x="652487" y="341183"/>
                  <a:pt x="543339" y="304800"/>
                </a:cubicBezTo>
                <a:lnTo>
                  <a:pt x="503583" y="291548"/>
                </a:lnTo>
                <a:cubicBezTo>
                  <a:pt x="459636" y="276899"/>
                  <a:pt x="492540" y="269461"/>
                  <a:pt x="490331" y="265044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2" y="4181889"/>
            <a:ext cx="6477000" cy="323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" y="640883"/>
            <a:ext cx="945694" cy="10941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509991">
            <a:off x="397133" y="4634906"/>
            <a:ext cx="32103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grass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53426" y="3623798"/>
            <a:ext cx="57136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grasshopper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261906">
            <a:off x="8176497" y="1011920"/>
            <a:ext cx="41709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green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25676" y="1526715"/>
            <a:ext cx="3997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grain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5389" y="3244916"/>
            <a:ext cx="39979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groom</a:t>
            </a:r>
            <a:endParaRPr lang="en-US" sz="8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86388" y="296409"/>
            <a:ext cx="74639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Can you write </a:t>
            </a:r>
            <a:r>
              <a:rPr lang="en-US" sz="44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3 g</a:t>
            </a:r>
            <a:r>
              <a:rPr lang="en-US" sz="44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r words?</a:t>
            </a:r>
            <a:endParaRPr lang="en-US" sz="44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9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3" grpId="0"/>
      <p:bldP spid="25" grpId="0"/>
      <p:bldP spid="2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8" y="514933"/>
            <a:ext cx="972193" cy="1124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246" y="5641626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Have you used the word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grandparents?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95" y="2003209"/>
            <a:ext cx="5457625" cy="36384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732346" y="514933"/>
            <a:ext cx="96645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Can you write 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 </a:t>
            </a:r>
            <a:r>
              <a:rPr 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sentence about the picture?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2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971" y="198861"/>
            <a:ext cx="1142274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0" b="1" dirty="0">
                <a:solidFill>
                  <a:srgbClr val="10CF9B">
                    <a:lumMod val="75000"/>
                  </a:srgbClr>
                </a:solidFill>
                <a:latin typeface="Comic Sans MS" panose="030F0702030302020204" pitchFamily="66" charset="0"/>
              </a:rPr>
              <a:t>Phonics</a:t>
            </a:r>
            <a:endParaRPr lang="en-GB" sz="25000" b="1" dirty="0">
              <a:solidFill>
                <a:srgbClr val="10CF9B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42803" y="3774708"/>
            <a:ext cx="10522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i="1" dirty="0">
                <a:solidFill>
                  <a:srgbClr val="E834CE"/>
                </a:solidFill>
                <a:latin typeface="Comic Sans MS" panose="030F0702030302020204" pitchFamily="66" charset="0"/>
              </a:rPr>
              <a:t>Phase 4</a:t>
            </a:r>
            <a:endParaRPr lang="en-GB" sz="12000" i="1" dirty="0">
              <a:solidFill>
                <a:srgbClr val="E834CE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6743" y="198861"/>
            <a:ext cx="11654971" cy="6463196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6950" y="3590042"/>
            <a:ext cx="2236289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400" dirty="0">
                <a:solidFill>
                  <a:prstClr val="black"/>
                </a:solidFill>
                <a:latin typeface="Comic Sans MS" panose="030F0702030302020204" pitchFamily="66" charset="0"/>
              </a:rPr>
              <a:t>lf</a:t>
            </a:r>
            <a:endParaRPr lang="en-GB" sz="1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65">
            <a:off x="6836885" y="3560839"/>
            <a:ext cx="2460411" cy="25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019" y="1304363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3329" y="0"/>
            <a:ext cx="8834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rgbClr val="0BD0D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BD0D9"/>
                  </a:fgClr>
                  <a:bgClr>
                    <a:srgbClr val="0BD0D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BD0D9">
                      <a:lumMod val="50000"/>
                    </a:srgbClr>
                  </a:innerShdw>
                </a:effectLst>
              </a:rPr>
              <a:t>Sound of the day</a:t>
            </a:r>
            <a:endParaRPr lang="en-US" sz="9600" b="1" dirty="0">
              <a:ln w="12700">
                <a:solidFill>
                  <a:srgbClr val="0BD0D9">
                    <a:lumMod val="50000"/>
                  </a:srgbClr>
                </a:solidFill>
                <a:prstDash val="solid"/>
              </a:ln>
              <a:pattFill prst="narHorz">
                <a:fgClr>
                  <a:srgbClr val="0BD0D9"/>
                </a:fgClr>
                <a:bgClr>
                  <a:srgbClr val="0BD0D9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0BD0D9">
                    <a:lumMod val="50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1718" y="1304364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217" y="1180614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537" y="1375137"/>
            <a:ext cx="2060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Comic Sans MS" panose="030F0702030302020204" pitchFamily="66" charset="0"/>
              </a:rPr>
              <a:t>=</a:t>
            </a:r>
            <a:endParaRPr lang="en-GB" sz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2939" y="1180614"/>
            <a:ext cx="43556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prstClr val="black"/>
                </a:solidFill>
                <a:latin typeface="Comic Sans MS" panose="030F0702030302020204" pitchFamily="66" charset="0"/>
              </a:rPr>
              <a:t>lf</a:t>
            </a:r>
            <a:endParaRPr lang="en-GB" sz="30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5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82474" y="405770"/>
            <a:ext cx="564260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Find the odd one </a:t>
            </a:r>
            <a:r>
              <a:rPr lang="en-US" sz="6600" b="1" dirty="0" smtClean="0">
                <a:ln w="12700" cmpd="sng">
                  <a:solidFill>
                    <a:srgbClr val="10CF9B"/>
                  </a:solidFill>
                  <a:prstDash val="solid"/>
                </a:ln>
                <a:solidFill>
                  <a:srgbClr val="0BD0D9">
                    <a:lumMod val="50000"/>
                  </a:srgbClr>
                </a:solidFill>
              </a:rPr>
              <a:t>out!</a:t>
            </a:r>
            <a:endParaRPr lang="en-US" sz="6600" b="1" dirty="0">
              <a:ln w="12700" cmpd="sng">
                <a:solidFill>
                  <a:srgbClr val="10CF9B"/>
                </a:solidFill>
                <a:prstDash val="solid"/>
              </a:ln>
              <a:solidFill>
                <a:srgbClr val="0BD0D9">
                  <a:lumMod val="50000"/>
                </a:srgb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7633" y="3380106"/>
            <a:ext cx="4030891" cy="3041359"/>
          </a:xfrm>
          <a:prstGeom prst="ellipse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80" y="4006587"/>
            <a:ext cx="3622317" cy="241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47" y="457468"/>
            <a:ext cx="2114550" cy="3238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90" y="3540309"/>
            <a:ext cx="2216776" cy="272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35" y="3175927"/>
            <a:ext cx="4314825" cy="32385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75790" y="563841"/>
            <a:ext cx="2524259" cy="2362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35617" y="270456"/>
            <a:ext cx="2302" cy="2949446"/>
          </a:xfrm>
          <a:prstGeom prst="line">
            <a:avLst/>
          </a:prstGeom>
          <a:ln w="762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1817" y="1560958"/>
            <a:ext cx="478836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se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263" y="661379"/>
            <a:ext cx="99328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17406D">
                      <a:lumMod val="75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17406D">
                      <a:lumMod val="75000"/>
                    </a:srgbClr>
                  </a:outerShdw>
                </a:effectLst>
              </a:rPr>
              <a:t>Can you sound these words out?</a:t>
            </a:r>
            <a:endParaRPr lang="en-US" sz="4800" b="1" dirty="0">
              <a:ln w="12700">
                <a:solidFill>
                  <a:srgbClr val="17406D">
                    <a:lumMod val="75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17406D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77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6143" y="1507233"/>
            <a:ext cx="501971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9900" dirty="0">
                <a:solidFill>
                  <a:prstClr val="black"/>
                </a:solidFill>
                <a:latin typeface="Comic Sans MS" panose="030F0702030302020204" pitchFamily="66" charset="0"/>
              </a:rPr>
              <a:t>go</a:t>
            </a:r>
            <a:r>
              <a:rPr lang="en-GB" altLang="en-US" sz="19900" dirty="0">
                <a:solidFill>
                  <a:srgbClr val="FF0000"/>
                </a:solidFill>
                <a:latin typeface="Comic Sans MS" panose="030F0702030302020204" pitchFamily="66" charset="0"/>
              </a:rPr>
              <a:t>lf</a:t>
            </a:r>
            <a:endParaRPr lang="en-GB" altLang="en-US" sz="19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900</Words>
  <Application>Microsoft Office PowerPoint</Application>
  <PresentationFormat>Widescreen</PresentationFormat>
  <Paragraphs>396</Paragraphs>
  <Slides>111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111</vt:i4>
      </vt:variant>
    </vt:vector>
  </HeadingPairs>
  <TitlesOfParts>
    <vt:vector size="118" baseType="lpstr">
      <vt:lpstr>Arial</vt:lpstr>
      <vt:lpstr>Calibri</vt:lpstr>
      <vt:lpstr>Comic Sans MS</vt:lpstr>
      <vt:lpstr>1_Office Theme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Day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Kirk Smeaton Junior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Ghent</dc:creator>
  <cp:lastModifiedBy>Catherine Ghent</cp:lastModifiedBy>
  <cp:revision>6</cp:revision>
  <dcterms:created xsi:type="dcterms:W3CDTF">2020-06-07T17:59:04Z</dcterms:created>
  <dcterms:modified xsi:type="dcterms:W3CDTF">2020-06-07T21:56:05Z</dcterms:modified>
</cp:coreProperties>
</file>