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84" r:id="rId2"/>
    <p:sldId id="264" r:id="rId3"/>
    <p:sldId id="273" r:id="rId4"/>
    <p:sldId id="274" r:id="rId5"/>
    <p:sldId id="275" r:id="rId6"/>
    <p:sldId id="276" r:id="rId7"/>
    <p:sldId id="277" r:id="rId8"/>
    <p:sldId id="278" r:id="rId9"/>
    <p:sldId id="279" r:id="rId10"/>
    <p:sldId id="280" r:id="rId11"/>
    <p:sldId id="281" r:id="rId12"/>
    <p:sldId id="282" r:id="rId13"/>
    <p:sldId id="283" r:id="rId14"/>
  </p:sldIdLst>
  <p:sldSz cx="9144000" cy="6858000" type="screen4x3"/>
  <p:notesSz cx="6858000" cy="9144000"/>
  <p:embeddedFontLst>
    <p:embeddedFont>
      <p:font typeface="Comic Sans MS" panose="030F0702030302020204" pitchFamily="66" charset="0"/>
      <p:regular r:id="rId17"/>
      <p:bold r:id="rId18"/>
      <p:italic r:id="rId19"/>
      <p:boldItalic r:id="rId20"/>
    </p:embeddedFont>
    <p:embeddedFont>
      <p:font typeface="Twinkl" panose="020B0604020202020204" charset="0"/>
      <p:regular r:id="rId21"/>
      <p:bold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932"/>
    <a:srgbClr val="009F8F"/>
    <a:srgbClr val="ECD895"/>
    <a:srgbClr val="E4004F"/>
    <a:srgbClr val="BF0A27"/>
    <a:srgbClr val="CEA763"/>
    <a:srgbClr val="F8CACA"/>
    <a:srgbClr val="B9D26D"/>
    <a:srgbClr val="E7516C"/>
    <a:srgbClr val="CA4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4660"/>
  </p:normalViewPr>
  <p:slideViewPr>
    <p:cSldViewPr snapToGrid="0" showGuides="1">
      <p:cViewPr varScale="1">
        <p:scale>
          <a:sx n="74" d="100"/>
          <a:sy n="74" d="100"/>
        </p:scale>
        <p:origin x="1248" y="72"/>
      </p:cViewPr>
      <p:guideLst>
        <p:guide orient="horz" pos="2160"/>
        <p:guide pos="2880"/>
        <p:guide pos="340"/>
        <p:guide orient="horz" pos="3974"/>
        <p:guide pos="5420"/>
        <p:guide orient="horz" pos="346"/>
        <p:guide pos="476"/>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5.png"/><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369" y="1571222"/>
            <a:ext cx="7521261" cy="2123658"/>
          </a:xfrm>
          <a:prstGeom prst="rect">
            <a:avLst/>
          </a:prstGeom>
          <a:noFill/>
        </p:spPr>
        <p:txBody>
          <a:bodyPr wrap="square" rtlCol="0">
            <a:spAutoFit/>
          </a:bodyPr>
          <a:lstStyle/>
          <a:p>
            <a:pPr algn="ctr"/>
            <a:r>
              <a:rPr lang="en-GB" sz="4400" b="1" dirty="0" smtClean="0">
                <a:latin typeface="Comic Sans MS" panose="030F0702030302020204" pitchFamily="66" charset="0"/>
              </a:rPr>
              <a:t>Number Bonds to 10</a:t>
            </a:r>
          </a:p>
          <a:p>
            <a:pPr algn="ctr"/>
            <a:r>
              <a:rPr lang="en-GB" sz="4400" b="1" dirty="0" smtClean="0">
                <a:latin typeface="Comic Sans MS" panose="030F0702030302020204" pitchFamily="66" charset="0"/>
              </a:rPr>
              <a:t>Mastery and Reasoning Questions</a:t>
            </a:r>
            <a:endParaRPr lang="en-GB" sz="4400" b="1" dirty="0">
              <a:latin typeface="Comic Sans MS" panose="030F0702030302020204" pitchFamily="66" charset="0"/>
            </a:endParaRPr>
          </a:p>
        </p:txBody>
      </p:sp>
    </p:spTree>
    <p:extLst>
      <p:ext uri="{BB962C8B-B14F-4D97-AF65-F5344CB8AC3E}">
        <p14:creationId xmlns:p14="http://schemas.microsoft.com/office/powerpoint/2010/main" val="62333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3221" b="46205"/>
          <a:stretch/>
        </p:blipFill>
        <p:spPr>
          <a:xfrm>
            <a:off x="634850" y="3224938"/>
            <a:ext cx="7716987" cy="2759676"/>
          </a:xfrm>
          <a:prstGeom prst="rect">
            <a:avLst/>
          </a:prstGeom>
        </p:spPr>
      </p:pic>
      <p:sp>
        <p:nvSpPr>
          <p:cNvPr id="2" name="Title 1"/>
          <p:cNvSpPr>
            <a:spLocks noGrp="1"/>
          </p:cNvSpPr>
          <p:nvPr>
            <p:ph type="title"/>
          </p:nvPr>
        </p:nvSpPr>
        <p:spPr/>
        <p:txBody>
          <a:bodyPr/>
          <a:lstStyle/>
          <a:p>
            <a:r>
              <a:rPr lang="en-GB" sz="3200" dirty="0"/>
              <a:t>Number Bond Fish</a:t>
            </a:r>
          </a:p>
        </p:txBody>
      </p:sp>
      <p:sp>
        <p:nvSpPr>
          <p:cNvPr id="3" name="Title 1"/>
          <p:cNvSpPr txBox="1">
            <a:spLocks/>
          </p:cNvSpPr>
          <p:nvPr/>
        </p:nvSpPr>
        <p:spPr>
          <a:xfrm>
            <a:off x="573803" y="1514285"/>
            <a:ext cx="4524318" cy="144430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There are lots of fish in the sea. Can you find and click on the fish that show number bonds to 10? What happens when you click on the fish that do not show number bonds to 10?</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seagull to reveal questions that encourage the development of children’s mathematical reasoning skills.</a:t>
            </a:r>
          </a:p>
        </p:txBody>
      </p:sp>
      <p:grpSp>
        <p:nvGrpSpPr>
          <p:cNvPr id="20" name="Group 19"/>
          <p:cNvGrpSpPr/>
          <p:nvPr/>
        </p:nvGrpSpPr>
        <p:grpSpPr>
          <a:xfrm>
            <a:off x="795113" y="3429000"/>
            <a:ext cx="1243468" cy="988950"/>
            <a:chOff x="795113" y="3429000"/>
            <a:chExt cx="1243468" cy="98895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13" y="3429000"/>
              <a:ext cx="1243468" cy="988950"/>
            </a:xfrm>
            <a:prstGeom prst="rect">
              <a:avLst/>
            </a:prstGeom>
          </p:spPr>
        </p:pic>
        <p:sp>
          <p:nvSpPr>
            <p:cNvPr id="27" name="Title 1"/>
            <p:cNvSpPr txBox="1">
              <a:spLocks/>
            </p:cNvSpPr>
            <p:nvPr/>
          </p:nvSpPr>
          <p:spPr>
            <a:xfrm>
              <a:off x="894362" y="3687880"/>
              <a:ext cx="106144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2+3</a:t>
              </a:r>
            </a:p>
          </p:txBody>
        </p:sp>
      </p:grpSp>
      <p:grpSp>
        <p:nvGrpSpPr>
          <p:cNvPr id="19" name="Group 18"/>
          <p:cNvGrpSpPr/>
          <p:nvPr/>
        </p:nvGrpSpPr>
        <p:grpSpPr>
          <a:xfrm>
            <a:off x="765006" y="4528932"/>
            <a:ext cx="1243468" cy="988950"/>
            <a:chOff x="765006" y="4528932"/>
            <a:chExt cx="1243468" cy="98895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06" y="4528932"/>
              <a:ext cx="1243468" cy="988950"/>
            </a:xfrm>
            <a:prstGeom prst="rect">
              <a:avLst/>
            </a:prstGeom>
          </p:spPr>
        </p:pic>
        <p:sp>
          <p:nvSpPr>
            <p:cNvPr id="31" name="Title 1"/>
            <p:cNvSpPr txBox="1">
              <a:spLocks/>
            </p:cNvSpPr>
            <p:nvPr/>
          </p:nvSpPr>
          <p:spPr>
            <a:xfrm>
              <a:off x="765006" y="4787812"/>
              <a:ext cx="123922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10+0</a:t>
              </a:r>
            </a:p>
          </p:txBody>
        </p:sp>
      </p:grpSp>
      <p:grpSp>
        <p:nvGrpSpPr>
          <p:cNvPr id="21" name="Group 20"/>
          <p:cNvGrpSpPr/>
          <p:nvPr/>
        </p:nvGrpSpPr>
        <p:grpSpPr>
          <a:xfrm>
            <a:off x="2429878" y="3713980"/>
            <a:ext cx="1243468" cy="988950"/>
            <a:chOff x="2429878" y="3713980"/>
            <a:chExt cx="1243468" cy="98895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878" y="3713980"/>
              <a:ext cx="1243468" cy="988950"/>
            </a:xfrm>
            <a:prstGeom prst="rect">
              <a:avLst/>
            </a:prstGeom>
          </p:spPr>
        </p:pic>
        <p:sp>
          <p:nvSpPr>
            <p:cNvPr id="33" name="Title 1"/>
            <p:cNvSpPr txBox="1">
              <a:spLocks/>
            </p:cNvSpPr>
            <p:nvPr/>
          </p:nvSpPr>
          <p:spPr>
            <a:xfrm>
              <a:off x="2529127" y="3972860"/>
              <a:ext cx="106144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9+1</a:t>
              </a:r>
            </a:p>
          </p:txBody>
        </p:sp>
      </p:grpSp>
      <p:grpSp>
        <p:nvGrpSpPr>
          <p:cNvPr id="24" name="Group 23"/>
          <p:cNvGrpSpPr/>
          <p:nvPr/>
        </p:nvGrpSpPr>
        <p:grpSpPr>
          <a:xfrm>
            <a:off x="3446197" y="4623395"/>
            <a:ext cx="1243468" cy="988950"/>
            <a:chOff x="3446197" y="4623395"/>
            <a:chExt cx="1243468" cy="98895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197" y="4623395"/>
              <a:ext cx="1243468" cy="988950"/>
            </a:xfrm>
            <a:prstGeom prst="rect">
              <a:avLst/>
            </a:prstGeom>
          </p:spPr>
        </p:pic>
        <p:sp>
          <p:nvSpPr>
            <p:cNvPr id="35" name="Title 1"/>
            <p:cNvSpPr txBox="1">
              <a:spLocks/>
            </p:cNvSpPr>
            <p:nvPr/>
          </p:nvSpPr>
          <p:spPr>
            <a:xfrm>
              <a:off x="3545446" y="4882275"/>
              <a:ext cx="106144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7+1</a:t>
              </a:r>
            </a:p>
          </p:txBody>
        </p:sp>
      </p:grpSp>
      <p:grpSp>
        <p:nvGrpSpPr>
          <p:cNvPr id="25" name="Group 24"/>
          <p:cNvGrpSpPr/>
          <p:nvPr/>
        </p:nvGrpSpPr>
        <p:grpSpPr>
          <a:xfrm>
            <a:off x="3875384" y="3582445"/>
            <a:ext cx="1243468" cy="988950"/>
            <a:chOff x="3875384" y="3582445"/>
            <a:chExt cx="1243468" cy="98895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384" y="3582445"/>
              <a:ext cx="1243468" cy="988950"/>
            </a:xfrm>
            <a:prstGeom prst="rect">
              <a:avLst/>
            </a:prstGeom>
          </p:spPr>
        </p:pic>
        <p:sp>
          <p:nvSpPr>
            <p:cNvPr id="37" name="Title 1"/>
            <p:cNvSpPr txBox="1">
              <a:spLocks/>
            </p:cNvSpPr>
            <p:nvPr/>
          </p:nvSpPr>
          <p:spPr>
            <a:xfrm>
              <a:off x="3892253" y="3841325"/>
              <a:ext cx="1214422"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0+8</a:t>
              </a:r>
            </a:p>
          </p:txBody>
        </p:sp>
      </p:grpSp>
      <p:grpSp>
        <p:nvGrpSpPr>
          <p:cNvPr id="52" name="Group 51"/>
          <p:cNvGrpSpPr/>
          <p:nvPr/>
        </p:nvGrpSpPr>
        <p:grpSpPr>
          <a:xfrm>
            <a:off x="4746542" y="4789686"/>
            <a:ext cx="1243468" cy="988950"/>
            <a:chOff x="4746542" y="4789686"/>
            <a:chExt cx="1243468" cy="988950"/>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542" y="4789686"/>
              <a:ext cx="1243468" cy="988950"/>
            </a:xfrm>
            <a:prstGeom prst="rect">
              <a:avLst/>
            </a:prstGeom>
          </p:spPr>
        </p:pic>
        <p:sp>
          <p:nvSpPr>
            <p:cNvPr id="39" name="Title 1"/>
            <p:cNvSpPr txBox="1">
              <a:spLocks/>
            </p:cNvSpPr>
            <p:nvPr/>
          </p:nvSpPr>
          <p:spPr>
            <a:xfrm>
              <a:off x="4845791" y="5048566"/>
              <a:ext cx="106144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8+2</a:t>
              </a:r>
            </a:p>
          </p:txBody>
        </p:sp>
      </p:grpSp>
      <p:grpSp>
        <p:nvGrpSpPr>
          <p:cNvPr id="53" name="Group 52"/>
          <p:cNvGrpSpPr/>
          <p:nvPr/>
        </p:nvGrpSpPr>
        <p:grpSpPr>
          <a:xfrm>
            <a:off x="5271829" y="3530725"/>
            <a:ext cx="1243468" cy="988950"/>
            <a:chOff x="5271829" y="3530725"/>
            <a:chExt cx="1243468" cy="98895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829" y="3530725"/>
              <a:ext cx="1243468" cy="988950"/>
            </a:xfrm>
            <a:prstGeom prst="rect">
              <a:avLst/>
            </a:prstGeom>
          </p:spPr>
        </p:pic>
        <p:sp>
          <p:nvSpPr>
            <p:cNvPr id="42" name="Title 1"/>
            <p:cNvSpPr txBox="1">
              <a:spLocks/>
            </p:cNvSpPr>
            <p:nvPr/>
          </p:nvSpPr>
          <p:spPr>
            <a:xfrm>
              <a:off x="5371078" y="3789605"/>
              <a:ext cx="106144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7+3</a:t>
              </a:r>
            </a:p>
          </p:txBody>
        </p:sp>
      </p:grpSp>
      <p:grpSp>
        <p:nvGrpSpPr>
          <p:cNvPr id="55" name="Group 54"/>
          <p:cNvGrpSpPr/>
          <p:nvPr/>
        </p:nvGrpSpPr>
        <p:grpSpPr>
          <a:xfrm>
            <a:off x="6092388" y="4863338"/>
            <a:ext cx="1243468" cy="988950"/>
            <a:chOff x="6092388" y="4863338"/>
            <a:chExt cx="1243468" cy="98895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2388" y="4863338"/>
              <a:ext cx="1243468" cy="988950"/>
            </a:xfrm>
            <a:prstGeom prst="rect">
              <a:avLst/>
            </a:prstGeom>
          </p:spPr>
        </p:pic>
        <p:sp>
          <p:nvSpPr>
            <p:cNvPr id="47" name="Title 1"/>
            <p:cNvSpPr txBox="1">
              <a:spLocks/>
            </p:cNvSpPr>
            <p:nvPr/>
          </p:nvSpPr>
          <p:spPr>
            <a:xfrm>
              <a:off x="6191637" y="5122218"/>
              <a:ext cx="106144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6+4</a:t>
              </a:r>
            </a:p>
          </p:txBody>
        </p:sp>
      </p:grpSp>
      <p:grpSp>
        <p:nvGrpSpPr>
          <p:cNvPr id="54" name="Group 53"/>
          <p:cNvGrpSpPr/>
          <p:nvPr/>
        </p:nvGrpSpPr>
        <p:grpSpPr>
          <a:xfrm>
            <a:off x="6935197" y="3927873"/>
            <a:ext cx="1243468" cy="988950"/>
            <a:chOff x="6935197" y="3927873"/>
            <a:chExt cx="1243468" cy="98895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197" y="3927873"/>
              <a:ext cx="1243468" cy="988950"/>
            </a:xfrm>
            <a:prstGeom prst="rect">
              <a:avLst/>
            </a:prstGeom>
          </p:spPr>
        </p:pic>
        <p:sp>
          <p:nvSpPr>
            <p:cNvPr id="49" name="Title 1"/>
            <p:cNvSpPr txBox="1">
              <a:spLocks/>
            </p:cNvSpPr>
            <p:nvPr/>
          </p:nvSpPr>
          <p:spPr>
            <a:xfrm>
              <a:off x="7034446" y="4186753"/>
              <a:ext cx="106144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5+5</a:t>
              </a:r>
            </a:p>
          </p:txBody>
        </p:sp>
      </p:grpSp>
      <p:grpSp>
        <p:nvGrpSpPr>
          <p:cNvPr id="22" name="Group 21"/>
          <p:cNvGrpSpPr/>
          <p:nvPr/>
        </p:nvGrpSpPr>
        <p:grpSpPr>
          <a:xfrm>
            <a:off x="2107723" y="4837746"/>
            <a:ext cx="1243468" cy="988950"/>
            <a:chOff x="2107723" y="4837746"/>
            <a:chExt cx="1243468" cy="988950"/>
          </a:xfrm>
        </p:grpSpPr>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7723" y="4837746"/>
              <a:ext cx="1243468" cy="988950"/>
            </a:xfrm>
            <a:prstGeom prst="rect">
              <a:avLst/>
            </a:prstGeom>
          </p:spPr>
        </p:pic>
        <p:sp>
          <p:nvSpPr>
            <p:cNvPr id="51" name="Title 1"/>
            <p:cNvSpPr txBox="1">
              <a:spLocks/>
            </p:cNvSpPr>
            <p:nvPr/>
          </p:nvSpPr>
          <p:spPr>
            <a:xfrm>
              <a:off x="2206972" y="5096626"/>
              <a:ext cx="1061445" cy="3636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bg1"/>
                  </a:solidFill>
                  <a:latin typeface="Twinkl" pitchFamily="50" charset="0"/>
                </a:rPr>
                <a:t>5+2</a:t>
              </a:r>
            </a:p>
          </p:txBody>
        </p:sp>
      </p:grpSp>
      <p:grpSp>
        <p:nvGrpSpPr>
          <p:cNvPr id="56" name="Group 55"/>
          <p:cNvGrpSpPr/>
          <p:nvPr/>
        </p:nvGrpSpPr>
        <p:grpSpPr>
          <a:xfrm>
            <a:off x="236274" y="199475"/>
            <a:ext cx="558839" cy="558839"/>
            <a:chOff x="1308100" y="3224141"/>
            <a:chExt cx="635000" cy="635000"/>
          </a:xfrm>
        </p:grpSpPr>
        <p:sp>
          <p:nvSpPr>
            <p:cNvPr id="57" name="Oval 56"/>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Arrow: Right 15">
              <a:hlinkClick r:id="rId4"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Question 2"/>
          <p:cNvSpPr/>
          <p:nvPr/>
        </p:nvSpPr>
        <p:spPr>
          <a:xfrm>
            <a:off x="5169429" y="1439016"/>
            <a:ext cx="2200900" cy="903941"/>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Can you think of a different way to say a number bond to 10?</a:t>
            </a:r>
          </a:p>
        </p:txBody>
      </p:sp>
      <p:sp>
        <p:nvSpPr>
          <p:cNvPr id="60" name="Question 1"/>
          <p:cNvSpPr/>
          <p:nvPr/>
        </p:nvSpPr>
        <p:spPr>
          <a:xfrm>
            <a:off x="5169429" y="1439191"/>
            <a:ext cx="2208664" cy="897878"/>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do you notice about all of the fish left in the </a:t>
            </a:r>
            <a:r>
              <a:rPr lang="en-GB" sz="1400" dirty="0" smtClean="0">
                <a:solidFill>
                  <a:schemeClr val="bg1"/>
                </a:solidFill>
                <a:latin typeface="Twinkl" pitchFamily="50" charset="0"/>
              </a:rPr>
              <a:t>sea?</a:t>
            </a:r>
            <a:endParaRPr lang="en-GB" sz="1400" dirty="0">
              <a:solidFill>
                <a:schemeClr val="bg1"/>
              </a:solidFill>
              <a:latin typeface="Twinkl" pitchFamily="50" charset="0"/>
            </a:endParaRPr>
          </a:p>
        </p:txBody>
      </p:sp>
      <p:grpSp>
        <p:nvGrpSpPr>
          <p:cNvPr id="61" name="Reset Button"/>
          <p:cNvGrpSpPr/>
          <p:nvPr/>
        </p:nvGrpSpPr>
        <p:grpSpPr>
          <a:xfrm>
            <a:off x="6882626" y="2579400"/>
            <a:ext cx="1808779" cy="558839"/>
            <a:chOff x="2452090" y="4000699"/>
            <a:chExt cx="1808779" cy="558839"/>
          </a:xfrm>
        </p:grpSpPr>
        <p:sp>
          <p:nvSpPr>
            <p:cNvPr id="62"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64"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65"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66" name="Click Again Button"/>
          <p:cNvGrpSpPr/>
          <p:nvPr/>
        </p:nvGrpSpPr>
        <p:grpSpPr>
          <a:xfrm>
            <a:off x="4948434" y="2585864"/>
            <a:ext cx="1810288" cy="558839"/>
            <a:chOff x="3062247" y="3925433"/>
            <a:chExt cx="1810288" cy="558839"/>
          </a:xfrm>
        </p:grpSpPr>
        <p:sp>
          <p:nvSpPr>
            <p:cNvPr id="67" name="Rectangle"/>
            <p:cNvSpPr/>
            <p:nvPr/>
          </p:nvSpPr>
          <p:spPr>
            <a:xfrm>
              <a:off x="3063756" y="4016190"/>
              <a:ext cx="1483181" cy="356071"/>
            </a:xfrm>
            <a:prstGeom prst="roundRect">
              <a:avLst>
                <a:gd name="adj" fmla="val 10648"/>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69"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70"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1837" y="1220856"/>
            <a:ext cx="1686896" cy="1034887"/>
          </a:xfrm>
          <a:prstGeom prst="rect">
            <a:avLst/>
          </a:prstGeom>
        </p:spPr>
      </p:pic>
    </p:spTree>
    <p:extLst>
      <p:ext uri="{BB962C8B-B14F-4D97-AF65-F5344CB8AC3E}">
        <p14:creationId xmlns:p14="http://schemas.microsoft.com/office/powerpoint/2010/main" val="4010011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7.40741E-7 L -0.2342 0.0007 " pathEditMode="relative" rAng="0" ptsTypes="AA">
                                      <p:cBhvr>
                                        <p:cTn id="6" dur="2000" fill="hold"/>
                                        <p:tgtEl>
                                          <p:spTgt spid="20"/>
                                        </p:tgtEl>
                                        <p:attrNameLst>
                                          <p:attrName>ppt_x</p:attrName>
                                          <p:attrName>ppt_y</p:attrName>
                                        </p:attrNameLst>
                                      </p:cBhvr>
                                      <p:rCtr x="-11719" y="23"/>
                                    </p:animMotion>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3.33333E-6 -4.44444E-6 L -0.6073 -4.44444E-6 " pathEditMode="relative" rAng="0" ptsTypes="AA">
                                      <p:cBhvr>
                                        <p:cTn id="17" dur="2000" fill="hold"/>
                                        <p:tgtEl>
                                          <p:spTgt spid="25"/>
                                        </p:tgtEl>
                                        <p:attrNameLst>
                                          <p:attrName>ppt_x</p:attrName>
                                          <p:attrName>ppt_y</p:attrName>
                                        </p:attrNameLst>
                                      </p:cBhvr>
                                      <p:rCtr x="-30365" y="0"/>
                                    </p:animMotion>
                                  </p:childTnLst>
                                </p:cTn>
                              </p:par>
                            </p:childTnLst>
                          </p:cTn>
                        </p:par>
                      </p:childTnLst>
                    </p:cTn>
                  </p:par>
                </p:childTnLst>
              </p:cTn>
              <p:nextCondLst>
                <p:cond evt="onClick" delay="0">
                  <p:tgtEl>
                    <p:spTgt spid="25"/>
                  </p:tgtEl>
                </p:cond>
              </p:nextCondLst>
            </p:seq>
            <p:seq concurrent="1" nextAc="seek">
              <p:cTn id="18" restart="whenNotActive" fill="hold" evtFilter="cancelBubble" nodeType="interactiveSeq">
                <p:stCondLst>
                  <p:cond evt="onClick" delay="0">
                    <p:tgtEl>
                      <p:spTgt spid="53"/>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53"/>
                                        </p:tgtEl>
                                      </p:cBhvr>
                                    </p:animEffect>
                                    <p:animScale>
                                      <p:cBhvr>
                                        <p:cTn id="23" dur="250" autoRev="1" fill="hold"/>
                                        <p:tgtEl>
                                          <p:spTgt spid="53"/>
                                        </p:tgtEl>
                                      </p:cBhvr>
                                      <p:by x="105000" y="105000"/>
                                    </p:animScale>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54"/>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54"/>
                                        </p:tgtEl>
                                      </p:cBhvr>
                                    </p:animEffect>
                                    <p:animScale>
                                      <p:cBhvr>
                                        <p:cTn id="29" dur="250" autoRev="1" fill="hold"/>
                                        <p:tgtEl>
                                          <p:spTgt spid="54"/>
                                        </p:tgtEl>
                                      </p:cBhvr>
                                      <p:by x="105000" y="105000"/>
                                    </p:animScale>
                                  </p:childTnLst>
                                </p:cTn>
                              </p:par>
                            </p:childTnLst>
                          </p:cTn>
                        </p:par>
                      </p:childTnLst>
                    </p:cTn>
                  </p:par>
                </p:childTnLst>
              </p:cTn>
              <p:nextCondLst>
                <p:cond evt="onClick" delay="0">
                  <p:tgtEl>
                    <p:spTgt spid="54"/>
                  </p:tgtEl>
                </p:cond>
              </p:nextCondLst>
            </p:seq>
            <p:seq concurrent="1" nextAc="seek">
              <p:cTn id="30" restart="whenNotActive" fill="hold" evtFilter="cancelBubble" nodeType="interactiveSeq">
                <p:stCondLst>
                  <p:cond evt="onClick" delay="0">
                    <p:tgtEl>
                      <p:spTgt spid="55"/>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55"/>
                                        </p:tgtEl>
                                      </p:cBhvr>
                                    </p:animEffect>
                                    <p:animScale>
                                      <p:cBhvr>
                                        <p:cTn id="35" dur="250" autoRev="1" fill="hold"/>
                                        <p:tgtEl>
                                          <p:spTgt spid="55"/>
                                        </p:tgtEl>
                                      </p:cBhvr>
                                      <p:by x="105000" y="105000"/>
                                    </p:animScale>
                                  </p:childTnLst>
                                </p:cTn>
                              </p:par>
                            </p:childTnLst>
                          </p:cTn>
                        </p:par>
                      </p:childTnLst>
                    </p:cTn>
                  </p:par>
                </p:childTnLst>
              </p:cTn>
              <p:nextCondLst>
                <p:cond evt="onClick" delay="0">
                  <p:tgtEl>
                    <p:spTgt spid="55"/>
                  </p:tgtEl>
                </p:cond>
              </p:nextCondLst>
            </p:seq>
            <p:seq concurrent="1" nextAc="seek">
              <p:cTn id="36" restart="whenNotActive" fill="hold" evtFilter="cancelBubble" nodeType="interactiveSeq">
                <p:stCondLst>
                  <p:cond evt="onClick" delay="0">
                    <p:tgtEl>
                      <p:spTgt spid="52"/>
                    </p:tgtEl>
                  </p:cond>
                </p:stCondLst>
                <p:endSync evt="end" delay="0">
                  <p:rtn val="all"/>
                </p:endSync>
                <p:childTnLst>
                  <p:par>
                    <p:cTn id="37" fill="hold">
                      <p:stCondLst>
                        <p:cond delay="0"/>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52"/>
                                        </p:tgtEl>
                                      </p:cBhvr>
                                    </p:animEffect>
                                    <p:animScale>
                                      <p:cBhvr>
                                        <p:cTn id="41" dur="250" autoRev="1" fill="hold"/>
                                        <p:tgtEl>
                                          <p:spTgt spid="52"/>
                                        </p:tgtEl>
                                      </p:cBhvr>
                                      <p:by x="105000" y="105000"/>
                                    </p:animScale>
                                  </p:childTnLst>
                                </p:cTn>
                              </p:par>
                            </p:childTnLst>
                          </p:cTn>
                        </p:par>
                      </p:childTnLst>
                    </p:cTn>
                  </p:par>
                </p:childTnLst>
              </p:cTn>
              <p:nextCondLst>
                <p:cond evt="onClick" delay="0">
                  <p:tgtEl>
                    <p:spTgt spid="52"/>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66667E-6 -4.81481E-6 L -0.53472 0.00973 " pathEditMode="relative" rAng="0" ptsTypes="AA">
                                      <p:cBhvr>
                                        <p:cTn id="46" dur="2000" fill="hold"/>
                                        <p:tgtEl>
                                          <p:spTgt spid="24"/>
                                        </p:tgtEl>
                                        <p:attrNameLst>
                                          <p:attrName>ppt_x</p:attrName>
                                          <p:attrName>ppt_y</p:attrName>
                                        </p:attrNameLst>
                                      </p:cBhvr>
                                      <p:rCtr x="-26736" y="486"/>
                                    </p:animMotion>
                                  </p:childTnLst>
                                </p:cTn>
                              </p:par>
                            </p:childTnLst>
                          </p:cTn>
                        </p:par>
                      </p:childTnLst>
                    </p:cTn>
                  </p:par>
                </p:childTnLst>
              </p:cTn>
              <p:nextCondLst>
                <p:cond evt="onClick" delay="0">
                  <p:tgtEl>
                    <p:spTgt spid="24"/>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9"/>
                                        </p:tgtEl>
                                      </p:cBhvr>
                                    </p:animEffect>
                                    <p:animScale>
                                      <p:cBhvr>
                                        <p:cTn id="5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3" restart="whenNotActive" fill="hold" evtFilter="cancelBubble" nodeType="interactiveSeq">
                <p:stCondLst>
                  <p:cond evt="onClick" delay="0">
                    <p:tgtEl>
                      <p:spTgt spid="22"/>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5E-6 -4.81481E-6 L -0.44427 -0.00439 " pathEditMode="relative" rAng="0" ptsTypes="AA">
                                      <p:cBhvr>
                                        <p:cTn id="57" dur="2000" fill="hold"/>
                                        <p:tgtEl>
                                          <p:spTgt spid="22"/>
                                        </p:tgtEl>
                                        <p:attrNameLst>
                                          <p:attrName>ppt_x</p:attrName>
                                          <p:attrName>ppt_y</p:attrName>
                                        </p:attrNameLst>
                                      </p:cBhvr>
                                      <p:rCtr x="-22222" y="-231"/>
                                    </p:animMotion>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61"/>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63" restart="whenNotActive" fill="hold" evtFilter="cancelBubble" nodeType="interactiveSeq">
                <p:stCondLst>
                  <p:cond evt="onClick" delay="0">
                    <p:tgtEl>
                      <p:spTgt spid="71"/>
                    </p:tgtEl>
                  </p:cond>
                </p:stCondLst>
                <p:endSync evt="end" delay="0">
                  <p:rtn val="all"/>
                </p:endSync>
                <p:childTnLst>
                  <p:par>
                    <p:cTn id="64" fill="hold">
                      <p:stCondLst>
                        <p:cond delay="0"/>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childTnLst>
                    </p:cTn>
                  </p:par>
                </p:childTnLst>
              </p:cTn>
              <p:nextCondLst>
                <p:cond evt="onClick" delay="0">
                  <p:tgtEl>
                    <p:spTgt spid="71"/>
                  </p:tgtEl>
                </p:cond>
              </p:nextCondLst>
            </p:seq>
            <p:seq concurrent="1" nextAc="seek">
              <p:cTn id="69" restart="whenNotActive" fill="hold" evtFilter="cancelBubble" nodeType="interactiveSeq">
                <p:stCondLst>
                  <p:cond evt="onClick" delay="0">
                    <p:tgtEl>
                      <p:spTgt spid="66"/>
                    </p:tgtEl>
                  </p:cond>
                </p:stCondLst>
                <p:endSync evt="end" delay="0">
                  <p:rtn val="all"/>
                </p:endSync>
                <p:childTnLst>
                  <p:par>
                    <p:cTn id="70" fill="hold">
                      <p:stCondLst>
                        <p:cond delay="0"/>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500"/>
                                        <p:tgtEl>
                                          <p:spTgt spid="59"/>
                                        </p:tgtEl>
                                      </p:cBhvr>
                                    </p:animEffect>
                                  </p:childTnLst>
                                </p:cTn>
                              </p:par>
                              <p:par>
                                <p:cTn id="75" presetID="1" presetClass="exit" presetSubtype="0" fill="hold" grpId="1" nodeType="withEffect">
                                  <p:stCondLst>
                                    <p:cond delay="0"/>
                                  </p:stCondLst>
                                  <p:childTnLst>
                                    <p:set>
                                      <p:cBhvr>
                                        <p:cTn id="76"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59" grpId="0" animBg="1"/>
      <p:bldP spid="60" grpId="0" animBg="1"/>
      <p:bldP spid="60" grpId="1" animBg="1"/>
      <p:bldP spid="60"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Busy Bee Number Bonds</a:t>
            </a:r>
          </a:p>
        </p:txBody>
      </p:sp>
      <p:sp>
        <p:nvSpPr>
          <p:cNvPr id="3" name="Title 1"/>
          <p:cNvSpPr txBox="1">
            <a:spLocks/>
          </p:cNvSpPr>
          <p:nvPr/>
        </p:nvSpPr>
        <p:spPr>
          <a:xfrm>
            <a:off x="573804" y="1514285"/>
            <a:ext cx="4138240" cy="82867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The bees are very busy! How many bees are in the hives? Move the bees one at a time and work out the matching number bond. </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honey pot to reveal questions that encourage the development of children’s mathematical reasoning skills.</a:t>
            </a:r>
          </a:p>
        </p:txBody>
      </p:sp>
      <p:sp>
        <p:nvSpPr>
          <p:cNvPr id="9" name="Question 2"/>
          <p:cNvSpPr/>
          <p:nvPr/>
        </p:nvSpPr>
        <p:spPr>
          <a:xfrm>
            <a:off x="4725639" y="1439016"/>
            <a:ext cx="2200900" cy="903941"/>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Can you write a number sentence to show each of the number bonds to 10?</a:t>
            </a:r>
          </a:p>
        </p:txBody>
      </p:sp>
      <p:sp>
        <p:nvSpPr>
          <p:cNvPr id="10" name="Question 1"/>
          <p:cNvSpPr/>
          <p:nvPr/>
        </p:nvSpPr>
        <p:spPr>
          <a:xfrm>
            <a:off x="4712044" y="1445079"/>
            <a:ext cx="2208664" cy="897878"/>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is happening to the number bonds as the bees move?</a:t>
            </a:r>
          </a:p>
        </p:txBody>
      </p:sp>
      <p:grpSp>
        <p:nvGrpSpPr>
          <p:cNvPr id="26" name="Reset Button"/>
          <p:cNvGrpSpPr/>
          <p:nvPr/>
        </p:nvGrpSpPr>
        <p:grpSpPr>
          <a:xfrm>
            <a:off x="7124162" y="2443630"/>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30" name="Click Again Button"/>
          <p:cNvGrpSpPr/>
          <p:nvPr/>
        </p:nvGrpSpPr>
        <p:grpSpPr>
          <a:xfrm>
            <a:off x="5189970" y="2450094"/>
            <a:ext cx="1810288" cy="558839"/>
            <a:chOff x="3062247" y="3925433"/>
            <a:chExt cx="1810288" cy="558839"/>
          </a:xfrm>
        </p:grpSpPr>
        <p:sp>
          <p:nvSpPr>
            <p:cNvPr id="44" name="Rectangle"/>
            <p:cNvSpPr/>
            <p:nvPr/>
          </p:nvSpPr>
          <p:spPr>
            <a:xfrm>
              <a:off x="3063756" y="4016190"/>
              <a:ext cx="1483181" cy="356071"/>
            </a:xfrm>
            <a:prstGeom prst="roundRect">
              <a:avLst>
                <a:gd name="adj" fmla="val 10648"/>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6"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529" y="593644"/>
            <a:ext cx="1530721" cy="178563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508" y="2893743"/>
            <a:ext cx="2673658" cy="2901292"/>
          </a:xfrm>
          <a:prstGeom prst="rect">
            <a:avLst/>
          </a:prstGeom>
        </p:spPr>
      </p:pic>
      <p:sp>
        <p:nvSpPr>
          <p:cNvPr id="27" name="move the bees"/>
          <p:cNvSpPr/>
          <p:nvPr/>
        </p:nvSpPr>
        <p:spPr>
          <a:xfrm>
            <a:off x="886548" y="2737469"/>
            <a:ext cx="1162748" cy="1162748"/>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move a bee</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241" y="2893743"/>
            <a:ext cx="2673658" cy="2901292"/>
          </a:xfrm>
          <a:prstGeom prst="rect">
            <a:avLst/>
          </a:prstGeom>
        </p:spPr>
      </p:pic>
      <p:pic>
        <p:nvPicPr>
          <p:cNvPr id="13" name="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0129" y="3429000"/>
            <a:ext cx="450602" cy="384320"/>
          </a:xfrm>
          <a:prstGeom prst="rect">
            <a:avLst/>
          </a:prstGeom>
        </p:spPr>
      </p:pic>
      <p:pic>
        <p:nvPicPr>
          <p:cNvPr id="31" name="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823" y="3792321"/>
            <a:ext cx="450602" cy="384320"/>
          </a:xfrm>
          <a:prstGeom prst="rect">
            <a:avLst/>
          </a:prstGeom>
        </p:spPr>
      </p:pic>
      <p:pic>
        <p:nvPicPr>
          <p:cNvPr id="32" name="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036" y="3960069"/>
            <a:ext cx="450602" cy="384320"/>
          </a:xfrm>
          <a:prstGeom prst="rect">
            <a:avLst/>
          </a:prstGeom>
        </p:spPr>
      </p:pic>
      <p:pic>
        <p:nvPicPr>
          <p:cNvPr id="33" name="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513" y="3657680"/>
            <a:ext cx="450602" cy="384320"/>
          </a:xfrm>
          <a:prstGeom prst="rect">
            <a:avLst/>
          </a:prstGeom>
        </p:spPr>
      </p:pic>
      <p:pic>
        <p:nvPicPr>
          <p:cNvPr id="34" name="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322" y="4285208"/>
            <a:ext cx="450602" cy="384320"/>
          </a:xfrm>
          <a:prstGeom prst="rect">
            <a:avLst/>
          </a:prstGeom>
        </p:spPr>
      </p:pic>
      <p:pic>
        <p:nvPicPr>
          <p:cNvPr id="35" name="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9296" y="4785814"/>
            <a:ext cx="450602" cy="384320"/>
          </a:xfrm>
          <a:prstGeom prst="rect">
            <a:avLst/>
          </a:prstGeom>
        </p:spPr>
      </p:pic>
      <p:pic>
        <p:nvPicPr>
          <p:cNvPr id="36" name="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5938" y="4217726"/>
            <a:ext cx="450602" cy="384320"/>
          </a:xfrm>
          <a:prstGeom prst="rect">
            <a:avLst/>
          </a:prstGeom>
        </p:spPr>
      </p:pic>
      <p:pic>
        <p:nvPicPr>
          <p:cNvPr id="37" name="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5011" y="4450234"/>
            <a:ext cx="450602" cy="384320"/>
          </a:xfrm>
          <a:prstGeom prst="rect">
            <a:avLst/>
          </a:prstGeom>
        </p:spPr>
      </p:pic>
      <p:pic>
        <p:nvPicPr>
          <p:cNvPr id="38" name="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401" y="4743568"/>
            <a:ext cx="450602" cy="384320"/>
          </a:xfrm>
          <a:prstGeom prst="rect">
            <a:avLst/>
          </a:prstGeom>
        </p:spPr>
      </p:pic>
      <p:pic>
        <p:nvPicPr>
          <p:cNvPr id="39" name="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9814" y="5194884"/>
            <a:ext cx="450602" cy="384320"/>
          </a:xfrm>
          <a:prstGeom prst="rect">
            <a:avLst/>
          </a:prstGeom>
        </p:spPr>
      </p:pic>
      <p:grpSp>
        <p:nvGrpSpPr>
          <p:cNvPr id="47" name="Group 46"/>
          <p:cNvGrpSpPr/>
          <p:nvPr/>
        </p:nvGrpSpPr>
        <p:grpSpPr>
          <a:xfrm>
            <a:off x="236274" y="199475"/>
            <a:ext cx="558839" cy="558839"/>
            <a:chOff x="1308100" y="3224141"/>
            <a:chExt cx="635000" cy="635000"/>
          </a:xfrm>
        </p:grpSpPr>
        <p:sp>
          <p:nvSpPr>
            <p:cNvPr id="48" name="Oval 47"/>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Arrow: Right 15">
              <a:hlinkClick r:id="rId5"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62436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1" restart="whenNotActive" fill="hold" evtFilter="cancelBubble" nodeType="interactiveSeq">
                <p:stCondLst>
                  <p:cond evt="onClick" delay="0">
                    <p:tgtEl>
                      <p:spTgt spid="27"/>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88889E-6 7.40741E-7 L 0.43264 0.25764 " pathEditMode="relative" rAng="0" ptsTypes="AA">
                                      <p:cBhvr>
                                        <p:cTn id="25" dur="2000" fill="hold"/>
                                        <p:tgtEl>
                                          <p:spTgt spid="13"/>
                                        </p:tgtEl>
                                        <p:attrNameLst>
                                          <p:attrName>ppt_x</p:attrName>
                                          <p:attrName>ppt_y</p:attrName>
                                        </p:attrNameLst>
                                      </p:cBhvr>
                                      <p:rCtr x="21632" y="1287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1.38889E-6 -2.59259E-6 L 0.20035 0.21227 " pathEditMode="relative" rAng="0" ptsTypes="AA">
                                      <p:cBhvr>
                                        <p:cTn id="29" dur="2000" fill="hold"/>
                                        <p:tgtEl>
                                          <p:spTgt spid="33"/>
                                        </p:tgtEl>
                                        <p:attrNameLst>
                                          <p:attrName>ppt_x</p:attrName>
                                          <p:attrName>ppt_y</p:attrName>
                                        </p:attrNameLst>
                                      </p:cBhvr>
                                      <p:rCtr x="10017" y="10602"/>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1.11111E-6 4.44444E-6 L 0.24809 0.09236 " pathEditMode="relative" rAng="0" ptsTypes="AA">
                                      <p:cBhvr>
                                        <p:cTn id="33" dur="2000" fill="hold"/>
                                        <p:tgtEl>
                                          <p:spTgt spid="32"/>
                                        </p:tgtEl>
                                        <p:attrNameLst>
                                          <p:attrName>ppt_x</p:attrName>
                                          <p:attrName>ppt_y</p:attrName>
                                        </p:attrNameLst>
                                      </p:cBhvr>
                                      <p:rCtr x="12396" y="4606"/>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4.44444E-6 1.48148E-6 L 0.36632 0.08866 " pathEditMode="relative" rAng="0" ptsTypes="AA">
                                      <p:cBhvr>
                                        <p:cTn id="37" dur="2000" fill="hold"/>
                                        <p:tgtEl>
                                          <p:spTgt spid="31"/>
                                        </p:tgtEl>
                                        <p:attrNameLst>
                                          <p:attrName>ppt_x</p:attrName>
                                          <p:attrName>ppt_y</p:attrName>
                                        </p:attrNameLst>
                                      </p:cBhvr>
                                      <p:rCtr x="18316" y="4421"/>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2.77778E-7 2.22222E-6 L 0.35451 -0.05371 " pathEditMode="relative" rAng="0" ptsTypes="AA">
                                      <p:cBhvr>
                                        <p:cTn id="41" dur="2000" fill="hold"/>
                                        <p:tgtEl>
                                          <p:spTgt spid="34"/>
                                        </p:tgtEl>
                                        <p:attrNameLst>
                                          <p:attrName>ppt_x</p:attrName>
                                          <p:attrName>ppt_y</p:attrName>
                                        </p:attrNameLst>
                                      </p:cBhvr>
                                      <p:rCtr x="17726" y="-2685"/>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3.88889E-6 -1.85185E-6 L 0.34167 -0.15208 " pathEditMode="relative" rAng="0" ptsTypes="AA">
                                      <p:cBhvr>
                                        <p:cTn id="45" dur="2000" fill="hold"/>
                                        <p:tgtEl>
                                          <p:spTgt spid="37"/>
                                        </p:tgtEl>
                                        <p:attrNameLst>
                                          <p:attrName>ppt_x</p:attrName>
                                          <p:attrName>ppt_y</p:attrName>
                                        </p:attrNameLst>
                                      </p:cBhvr>
                                      <p:rCtr x="17083" y="-7616"/>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05556E-6 4.07407E-6 L 0.27535 -0.12524 " pathEditMode="relative" rAng="0" ptsTypes="AA">
                                      <p:cBhvr>
                                        <p:cTn id="49" dur="2000" fill="hold"/>
                                        <p:tgtEl>
                                          <p:spTgt spid="38"/>
                                        </p:tgtEl>
                                        <p:attrNameLst>
                                          <p:attrName>ppt_x</p:attrName>
                                          <p:attrName>ppt_y</p:attrName>
                                        </p:attrNameLst>
                                      </p:cBhvr>
                                      <p:rCtr x="13767" y="-6273"/>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72222E-6 4.07407E-6 L 0.50226 -0.1257 " pathEditMode="relative" rAng="0" ptsTypes="AA">
                                      <p:cBhvr>
                                        <p:cTn id="53" dur="2000" fill="hold"/>
                                        <p:tgtEl>
                                          <p:spTgt spid="35"/>
                                        </p:tgtEl>
                                        <p:attrNameLst>
                                          <p:attrName>ppt_x</p:attrName>
                                          <p:attrName>ppt_y</p:attrName>
                                        </p:attrNameLst>
                                      </p:cBhvr>
                                      <p:rCtr x="25104" y="-629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3.33333E-6 3.33333E-6 L 0.33646 -0.09167 " pathEditMode="relative" rAng="0" ptsTypes="AA">
                                      <p:cBhvr>
                                        <p:cTn id="57" dur="2000" fill="hold"/>
                                        <p:tgtEl>
                                          <p:spTgt spid="39"/>
                                        </p:tgtEl>
                                        <p:attrNameLst>
                                          <p:attrName>ppt_x</p:attrName>
                                          <p:attrName>ppt_y</p:attrName>
                                        </p:attrNameLst>
                                      </p:cBhvr>
                                      <p:rCtr x="16823" y="-4583"/>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66667E-6 4.44444E-6 L 0.29896 0.03287 " pathEditMode="relative" rAng="0" ptsTypes="AA">
                                      <p:cBhvr>
                                        <p:cTn id="61" dur="2000" fill="hold"/>
                                        <p:tgtEl>
                                          <p:spTgt spid="36"/>
                                        </p:tgtEl>
                                        <p:attrNameLst>
                                          <p:attrName>ppt_x</p:attrName>
                                          <p:attrName>ppt_y</p:attrName>
                                        </p:attrNameLst>
                                      </p:cBhvr>
                                      <p:rCtr x="14948" y="1644"/>
                                    </p:animMotion>
                                  </p:childTnLst>
                                </p:cTn>
                              </p:par>
                            </p:childTnLst>
                          </p:cTn>
                        </p:par>
                      </p:childTnLst>
                    </p:cTn>
                  </p:par>
                </p:childTnLst>
              </p:cTn>
              <p:nextCondLst>
                <p:cond evt="onClick" delay="0">
                  <p:tgtEl>
                    <p:spTgt spid="27"/>
                  </p:tgtEl>
                </p:cond>
              </p:nextCondLst>
            </p:seq>
          </p:childTnLst>
        </p:cTn>
      </p:par>
    </p:tnLst>
    <p:bldLst>
      <p:bldP spid="9" grpId="0" animBg="1"/>
      <p:bldP spid="10" grpId="0" animBg="1"/>
      <p:bldP spid="10" grpId="1" animBg="1"/>
      <p:bldP spid="1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Number Bonds Shells at the Seaside</a:t>
            </a:r>
          </a:p>
        </p:txBody>
      </p:sp>
      <p:sp>
        <p:nvSpPr>
          <p:cNvPr id="3" name="Title 1"/>
          <p:cNvSpPr txBox="1">
            <a:spLocks/>
          </p:cNvSpPr>
          <p:nvPr/>
        </p:nvSpPr>
        <p:spPr>
          <a:xfrm>
            <a:off x="573803" y="1514285"/>
            <a:ext cx="3652208" cy="82867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Click on the ‘wave’ button. Each time, can you count how many shells appear on the sand and how many shells appear in the sea? </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seagull to reveal questions that encourage the development of children’s mathematical reasoning skills.</a:t>
            </a:r>
          </a:p>
        </p:txBody>
      </p:sp>
      <p:sp>
        <p:nvSpPr>
          <p:cNvPr id="9" name="Question 2"/>
          <p:cNvSpPr/>
          <p:nvPr/>
        </p:nvSpPr>
        <p:spPr>
          <a:xfrm>
            <a:off x="4184255" y="1274675"/>
            <a:ext cx="3251875" cy="1381881"/>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If 9 shells landed on the sand and 1 shell landed in the sea, then a big wave came and 1 shell landed on the sand and 9 shells landed in the sea, would the total number of shells be the same or different?</a:t>
            </a:r>
          </a:p>
        </p:txBody>
      </p:sp>
      <p:sp>
        <p:nvSpPr>
          <p:cNvPr id="10" name="Question 1"/>
          <p:cNvSpPr/>
          <p:nvPr/>
        </p:nvSpPr>
        <p:spPr>
          <a:xfrm>
            <a:off x="4165227" y="1329835"/>
            <a:ext cx="3251875" cy="1379869"/>
          </a:xfrm>
          <a:prstGeom prst="roundRect">
            <a:avLst>
              <a:gd name="adj" fmla="val 15711"/>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Can you think of any other ways to show number bonds to 10 using the shells?</a:t>
            </a:r>
          </a:p>
        </p:txBody>
      </p:sp>
      <p:grpSp>
        <p:nvGrpSpPr>
          <p:cNvPr id="17" name="Group 16"/>
          <p:cNvGrpSpPr/>
          <p:nvPr/>
        </p:nvGrpSpPr>
        <p:grpSpPr>
          <a:xfrm>
            <a:off x="236274" y="199475"/>
            <a:ext cx="558839" cy="558839"/>
            <a:chOff x="1308100" y="3224141"/>
            <a:chExt cx="635000" cy="635000"/>
          </a:xfrm>
        </p:grpSpPr>
        <p:sp>
          <p:nvSpPr>
            <p:cNvPr id="15" name="Oval 14"/>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hlinkClick r:id="rId2"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Reset Button"/>
          <p:cNvGrpSpPr/>
          <p:nvPr/>
        </p:nvGrpSpPr>
        <p:grpSpPr>
          <a:xfrm>
            <a:off x="7124162" y="2696143"/>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30" name="Click Again Button"/>
          <p:cNvGrpSpPr/>
          <p:nvPr/>
        </p:nvGrpSpPr>
        <p:grpSpPr>
          <a:xfrm>
            <a:off x="5189970" y="2702607"/>
            <a:ext cx="1810288" cy="558839"/>
            <a:chOff x="3062247" y="3925433"/>
            <a:chExt cx="1810288" cy="558839"/>
          </a:xfrm>
        </p:grpSpPr>
        <p:sp>
          <p:nvSpPr>
            <p:cNvPr id="44" name="Rectangle"/>
            <p:cNvSpPr/>
            <p:nvPr/>
          </p:nvSpPr>
          <p:spPr>
            <a:xfrm>
              <a:off x="3063756" y="4016190"/>
              <a:ext cx="1483181" cy="356071"/>
            </a:xfrm>
            <a:prstGeom prst="roundRect">
              <a:avLst>
                <a:gd name="adj" fmla="val 10648"/>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6"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635902" y="3309517"/>
            <a:ext cx="7715936" cy="2504104"/>
            <a:chOff x="635902" y="3433087"/>
            <a:chExt cx="7715936" cy="2504104"/>
          </a:xfrm>
        </p:grpSpPr>
        <p:grpSp>
          <p:nvGrpSpPr>
            <p:cNvPr id="12" name="Group 11"/>
            <p:cNvGrpSpPr/>
            <p:nvPr/>
          </p:nvGrpSpPr>
          <p:grpSpPr>
            <a:xfrm>
              <a:off x="637180" y="3437722"/>
              <a:ext cx="7714658" cy="2499469"/>
              <a:chOff x="637180" y="3437722"/>
              <a:chExt cx="7714658" cy="2499469"/>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5311" b="-1"/>
              <a:stretch/>
            </p:blipFill>
            <p:spPr>
              <a:xfrm>
                <a:off x="637180" y="3437722"/>
                <a:ext cx="7714658" cy="1892422"/>
              </a:xfrm>
              <a:prstGeom prst="rect">
                <a:avLst/>
              </a:prstGeom>
            </p:spPr>
          </p:pic>
          <p:sp>
            <p:nvSpPr>
              <p:cNvPr id="11" name="Rectangle 10"/>
              <p:cNvSpPr/>
              <p:nvPr/>
            </p:nvSpPr>
            <p:spPr>
              <a:xfrm>
                <a:off x="637180" y="5315673"/>
                <a:ext cx="7714658" cy="621518"/>
              </a:xfrm>
              <a:prstGeom prst="rect">
                <a:avLst/>
              </a:prstGeom>
              <a:solidFill>
                <a:srgbClr val="ECD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80" y="4053352"/>
              <a:ext cx="7714658" cy="1072667"/>
            </a:xfrm>
            <a:prstGeom prst="rect">
              <a:avLst/>
            </a:prstGeom>
          </p:spPr>
        </p:pic>
        <p:sp>
          <p:nvSpPr>
            <p:cNvPr id="25" name="Rectangle 24"/>
            <p:cNvSpPr/>
            <p:nvPr/>
          </p:nvSpPr>
          <p:spPr>
            <a:xfrm>
              <a:off x="635902" y="3433087"/>
              <a:ext cx="7714658" cy="621518"/>
            </a:xfrm>
            <a:prstGeom prst="rect">
              <a:avLst/>
            </a:prstGeom>
            <a:solidFill>
              <a:srgbClr val="009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wave"/>
          <p:cNvSpPr/>
          <p:nvPr/>
        </p:nvSpPr>
        <p:spPr>
          <a:xfrm>
            <a:off x="870072" y="2668714"/>
            <a:ext cx="917539" cy="9175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wave</a:t>
            </a:r>
          </a:p>
        </p:txBody>
      </p:sp>
      <p:pic>
        <p:nvPicPr>
          <p:cNvPr id="20" name="seagul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5202" y="1224340"/>
            <a:ext cx="1471860" cy="1431106"/>
          </a:xfrm>
          <a:prstGeom prst="rect">
            <a:avLst/>
          </a:prstGeom>
        </p:spPr>
      </p:pic>
      <p:grpSp>
        <p:nvGrpSpPr>
          <p:cNvPr id="22" name="10"/>
          <p:cNvGrpSpPr/>
          <p:nvPr/>
        </p:nvGrpSpPr>
        <p:grpSpPr>
          <a:xfrm>
            <a:off x="795113" y="5087089"/>
            <a:ext cx="7345570" cy="596922"/>
            <a:chOff x="795113" y="5087089"/>
            <a:chExt cx="7345570" cy="596922"/>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13" y="5087089"/>
              <a:ext cx="631960" cy="596922"/>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070" y="5087089"/>
              <a:ext cx="631960" cy="596922"/>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7027" y="5087089"/>
              <a:ext cx="631960" cy="596922"/>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2984" y="5087089"/>
              <a:ext cx="631960" cy="596922"/>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941" y="5087089"/>
              <a:ext cx="631960" cy="596922"/>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4898" y="5087089"/>
              <a:ext cx="631960" cy="596922"/>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0855" y="5087089"/>
              <a:ext cx="631960" cy="59692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6812" y="5087089"/>
              <a:ext cx="631960" cy="596922"/>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2769" y="5087089"/>
              <a:ext cx="631960" cy="596922"/>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723" y="5087089"/>
              <a:ext cx="631960" cy="596922"/>
            </a:xfrm>
            <a:prstGeom prst="rect">
              <a:avLst/>
            </a:prstGeom>
          </p:spPr>
        </p:pic>
      </p:grpSp>
      <p:grpSp>
        <p:nvGrpSpPr>
          <p:cNvPr id="47" name="9"/>
          <p:cNvGrpSpPr/>
          <p:nvPr/>
        </p:nvGrpSpPr>
        <p:grpSpPr>
          <a:xfrm>
            <a:off x="1111093" y="5035283"/>
            <a:ext cx="6599616" cy="596922"/>
            <a:chOff x="795113" y="5087089"/>
            <a:chExt cx="6599616" cy="596922"/>
          </a:xfrm>
        </p:grpSpPr>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13" y="5087089"/>
              <a:ext cx="631960" cy="596922"/>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070" y="5087089"/>
              <a:ext cx="631960" cy="596922"/>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7027" y="5087089"/>
              <a:ext cx="631960" cy="596922"/>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2984" y="5087089"/>
              <a:ext cx="631960" cy="596922"/>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941" y="5087089"/>
              <a:ext cx="631960" cy="596922"/>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4898" y="5087089"/>
              <a:ext cx="631960" cy="596922"/>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0855" y="5087089"/>
              <a:ext cx="631960" cy="596922"/>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6812" y="5087089"/>
              <a:ext cx="631960" cy="596922"/>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2769" y="5087089"/>
              <a:ext cx="631960" cy="596922"/>
            </a:xfrm>
            <a:prstGeom prst="rect">
              <a:avLst/>
            </a:prstGeom>
          </p:spPr>
        </p:pic>
      </p:grpSp>
      <p:grpSp>
        <p:nvGrpSpPr>
          <p:cNvPr id="59" name="8"/>
          <p:cNvGrpSpPr/>
          <p:nvPr/>
        </p:nvGrpSpPr>
        <p:grpSpPr>
          <a:xfrm>
            <a:off x="1927356" y="5036102"/>
            <a:ext cx="5107702" cy="596922"/>
            <a:chOff x="795113" y="5087089"/>
            <a:chExt cx="5107702" cy="596922"/>
          </a:xfrm>
        </p:grpSpPr>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13" y="5087089"/>
              <a:ext cx="631960" cy="596922"/>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070" y="5087089"/>
              <a:ext cx="631960" cy="596922"/>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7027" y="5087089"/>
              <a:ext cx="631960" cy="596922"/>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2984" y="5087089"/>
              <a:ext cx="631960" cy="596922"/>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941" y="5087089"/>
              <a:ext cx="631960" cy="596922"/>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4898" y="5087089"/>
              <a:ext cx="631960" cy="596922"/>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0855" y="5087089"/>
              <a:ext cx="631960" cy="596922"/>
            </a:xfrm>
            <a:prstGeom prst="rect">
              <a:avLst/>
            </a:prstGeom>
          </p:spPr>
        </p:pic>
      </p:grpSp>
      <p:grpSp>
        <p:nvGrpSpPr>
          <p:cNvPr id="71" name="7"/>
          <p:cNvGrpSpPr/>
          <p:nvPr/>
        </p:nvGrpSpPr>
        <p:grpSpPr>
          <a:xfrm>
            <a:off x="1519987" y="5035283"/>
            <a:ext cx="5853659" cy="596922"/>
            <a:chOff x="795113" y="5087089"/>
            <a:chExt cx="5853659" cy="596922"/>
          </a:xfrm>
        </p:grpSpPr>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13" y="5087089"/>
              <a:ext cx="631960" cy="596922"/>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070" y="5087089"/>
              <a:ext cx="631960" cy="596922"/>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7027" y="5087089"/>
              <a:ext cx="631960" cy="596922"/>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2984" y="5087089"/>
              <a:ext cx="631960" cy="596922"/>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941" y="5087089"/>
              <a:ext cx="631960" cy="596922"/>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4898" y="5087089"/>
              <a:ext cx="631960" cy="596922"/>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0855" y="5087089"/>
              <a:ext cx="631960" cy="596922"/>
            </a:xfrm>
            <a:prstGeom prst="rect">
              <a:avLst/>
            </a:prstGeom>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6812" y="5087089"/>
              <a:ext cx="631960" cy="596922"/>
            </a:xfrm>
            <a:prstGeom prst="rect">
              <a:avLst/>
            </a:prstGeom>
          </p:spPr>
        </p:pic>
      </p:grpSp>
      <p:grpSp>
        <p:nvGrpSpPr>
          <p:cNvPr id="24" name="3"/>
          <p:cNvGrpSpPr/>
          <p:nvPr/>
        </p:nvGrpSpPr>
        <p:grpSpPr>
          <a:xfrm>
            <a:off x="1830567" y="3733243"/>
            <a:ext cx="2164980" cy="632439"/>
            <a:chOff x="3050442" y="3772546"/>
            <a:chExt cx="2164980" cy="632439"/>
          </a:xfrm>
        </p:grpSpPr>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0442" y="3781520"/>
              <a:ext cx="631960" cy="596922"/>
            </a:xfrm>
            <a:prstGeom prst="rect">
              <a:avLst/>
            </a:prstGeom>
          </p:spPr>
        </p:pic>
        <p:pic>
          <p:nvPicPr>
            <p:cNvPr id="81" name="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7341" y="3772546"/>
              <a:ext cx="631960" cy="596922"/>
            </a:xfrm>
            <a:prstGeom prst="rect">
              <a:avLst/>
            </a:prstGeom>
          </p:spPr>
        </p:pic>
        <p:pic>
          <p:nvPicPr>
            <p:cNvPr id="82" name="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3462" y="3808063"/>
              <a:ext cx="631960" cy="596922"/>
            </a:xfrm>
            <a:prstGeom prst="rect">
              <a:avLst/>
            </a:prstGeom>
          </p:spPr>
        </p:pic>
      </p:grpSp>
      <p:grpSp>
        <p:nvGrpSpPr>
          <p:cNvPr id="83" name="2"/>
          <p:cNvGrpSpPr/>
          <p:nvPr/>
        </p:nvGrpSpPr>
        <p:grpSpPr>
          <a:xfrm>
            <a:off x="2214016" y="3792620"/>
            <a:ext cx="1398859" cy="605896"/>
            <a:chOff x="3050442" y="3772546"/>
            <a:chExt cx="1398859" cy="605896"/>
          </a:xfrm>
        </p:grpSpPr>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0442" y="3781520"/>
              <a:ext cx="631960" cy="596922"/>
            </a:xfrm>
            <a:prstGeom prst="rect">
              <a:avLst/>
            </a:prstGeom>
          </p:spPr>
        </p:pic>
        <p:pic>
          <p:nvPicPr>
            <p:cNvPr id="85" name="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7341" y="3772546"/>
              <a:ext cx="631960" cy="596922"/>
            </a:xfrm>
            <a:prstGeom prst="rect">
              <a:avLst/>
            </a:prstGeom>
          </p:spPr>
        </p:pic>
      </p:grpSp>
      <p:pic>
        <p:nvPicPr>
          <p:cNvPr id="88" name="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5921" y="3845315"/>
            <a:ext cx="631960" cy="596922"/>
          </a:xfrm>
          <a:prstGeom prst="rect">
            <a:avLst/>
          </a:prstGeom>
        </p:spPr>
      </p:pic>
    </p:spTree>
    <p:extLst>
      <p:ext uri="{BB962C8B-B14F-4D97-AF65-F5344CB8AC3E}">
        <p14:creationId xmlns:p14="http://schemas.microsoft.com/office/powerpoint/2010/main" val="3152568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1" restart="whenNotActive" fill="hold" evtFilter="cancelBubble" nodeType="interactiveSeq">
                <p:stCondLst>
                  <p:cond evt="onClick" delay="0">
                    <p:tgtEl>
                      <p:spTgt spid="27"/>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1" presetClass="exit" presetSubtype="0" fill="hold"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par>
                                <p:cTn id="42" presetID="10" presetClass="entr" presetSubtype="0"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par>
                                <p:cTn id="45" presetID="1" presetClass="exit" presetSubtype="0" fill="hold" nodeType="withEffect">
                                  <p:stCondLst>
                                    <p:cond delay="0"/>
                                  </p:stCondLst>
                                  <p:childTnLst>
                                    <p:set>
                                      <p:cBhvr>
                                        <p:cTn id="46" dur="1" fill="hold">
                                          <p:stCondLst>
                                            <p:cond delay="0"/>
                                          </p:stCondLst>
                                        </p:cTn>
                                        <p:tgtEl>
                                          <p:spTgt spid="4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 presetClass="exit" presetSubtype="0" fill="hold" nodeType="withEffect">
                                  <p:stCondLst>
                                    <p:cond delay="0"/>
                                  </p:stCondLst>
                                  <p:childTnLst>
                                    <p:set>
                                      <p:cBhvr>
                                        <p:cTn id="58" dur="1" fill="hold">
                                          <p:stCondLst>
                                            <p:cond delay="0"/>
                                          </p:stCondLst>
                                        </p:cTn>
                                        <p:tgtEl>
                                          <p:spTgt spid="7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9" grpId="0" animBg="1"/>
      <p:bldP spid="10" grpId="0" animBg="1"/>
      <p:bldP spid="10" grpId="1" animBg="1"/>
      <p:bldP spid="10"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3802" y="1237683"/>
            <a:ext cx="8030448" cy="37218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solidFill>
                  <a:srgbClr val="000000"/>
                </a:solidFill>
                <a:latin typeface="Twinkl" pitchFamily="50" charset="0"/>
              </a:rPr>
              <a:t>Which number bonds to 10 can you spot in the picture? Click to see the answers. </a:t>
            </a:r>
          </a:p>
        </p:txBody>
      </p:sp>
      <p:sp>
        <p:nvSpPr>
          <p:cNvPr id="5" name="Title 4"/>
          <p:cNvSpPr>
            <a:spLocks noGrp="1"/>
          </p:cNvSpPr>
          <p:nvPr>
            <p:ph type="title"/>
          </p:nvPr>
        </p:nvSpPr>
        <p:spPr/>
        <p:txBody>
          <a:bodyPr/>
          <a:lstStyle/>
          <a:p>
            <a:r>
              <a:rPr lang="en-GB" sz="3600" dirty="0"/>
              <a:t>Number Bonds to 10 </a:t>
            </a:r>
            <a:r>
              <a:rPr lang="en-GB" sz="3600" dirty="0" err="1"/>
              <a:t>Minibeast</a:t>
            </a:r>
            <a:r>
              <a:rPr lang="en-GB" sz="3600" dirty="0"/>
              <a:t> Hunt</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8118" b="1129"/>
          <a:stretch/>
        </p:blipFill>
        <p:spPr>
          <a:xfrm>
            <a:off x="539751" y="1705232"/>
            <a:ext cx="8064500" cy="4604952"/>
          </a:xfrm>
          <a:prstGeom prst="rect">
            <a:avLst/>
          </a:prstGeom>
        </p:spPr>
      </p:pic>
      <p:grpSp>
        <p:nvGrpSpPr>
          <p:cNvPr id="13" name="Group 12"/>
          <p:cNvGrpSpPr/>
          <p:nvPr/>
        </p:nvGrpSpPr>
        <p:grpSpPr>
          <a:xfrm>
            <a:off x="1300921" y="5924342"/>
            <a:ext cx="6191713" cy="280639"/>
            <a:chOff x="625417" y="5924966"/>
            <a:chExt cx="6191713" cy="280639"/>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17" y="5930617"/>
              <a:ext cx="579430" cy="27498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446" y="5930617"/>
              <a:ext cx="579430" cy="274988"/>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475" y="5930617"/>
              <a:ext cx="579430" cy="274988"/>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058" y="5930617"/>
              <a:ext cx="579430" cy="274988"/>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087" y="5930617"/>
              <a:ext cx="579430" cy="274988"/>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116" y="5930617"/>
              <a:ext cx="579430" cy="274988"/>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546" y="5924966"/>
              <a:ext cx="579430" cy="274988"/>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575" y="5924966"/>
              <a:ext cx="579430" cy="274988"/>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604" y="5924966"/>
              <a:ext cx="579430" cy="27498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700" y="5924966"/>
              <a:ext cx="579430" cy="274988"/>
            </a:xfrm>
            <a:prstGeom prst="rect">
              <a:avLst/>
            </a:prstGeom>
          </p:spPr>
        </p:pic>
      </p:grpSp>
      <p:grpSp>
        <p:nvGrpSpPr>
          <p:cNvPr id="18" name="Group 17"/>
          <p:cNvGrpSpPr/>
          <p:nvPr/>
        </p:nvGrpSpPr>
        <p:grpSpPr>
          <a:xfrm>
            <a:off x="2121825" y="3914550"/>
            <a:ext cx="1419129" cy="1195148"/>
            <a:chOff x="2270106" y="3906312"/>
            <a:chExt cx="1419129" cy="1195148"/>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06" y="3910430"/>
              <a:ext cx="469916" cy="377366"/>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022" y="3906312"/>
              <a:ext cx="469916" cy="37736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319" y="3906312"/>
              <a:ext cx="469916" cy="377366"/>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06" y="4317262"/>
              <a:ext cx="469916" cy="377366"/>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022" y="4313144"/>
              <a:ext cx="469916" cy="377366"/>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319" y="4313144"/>
              <a:ext cx="469916" cy="377366"/>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06" y="4724094"/>
              <a:ext cx="469916" cy="377366"/>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022" y="4719976"/>
              <a:ext cx="469916" cy="377366"/>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319" y="4719976"/>
              <a:ext cx="469916" cy="377366"/>
            </a:xfrm>
            <a:prstGeom prst="rect">
              <a:avLst/>
            </a:prstGeom>
          </p:spPr>
        </p:pic>
      </p:gr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6097" y="4746296"/>
            <a:ext cx="469916" cy="377366"/>
          </a:xfrm>
          <a:prstGeom prst="rect">
            <a:avLst/>
          </a:prstGeom>
        </p:spPr>
      </p:pic>
      <p:grpSp>
        <p:nvGrpSpPr>
          <p:cNvPr id="19" name="Group 18"/>
          <p:cNvGrpSpPr/>
          <p:nvPr/>
        </p:nvGrpSpPr>
        <p:grpSpPr>
          <a:xfrm>
            <a:off x="4370021" y="2001998"/>
            <a:ext cx="1742683" cy="679281"/>
            <a:chOff x="3790591" y="2071670"/>
            <a:chExt cx="1742683" cy="679281"/>
          </a:xfrm>
        </p:grpSpPr>
        <p:pic>
          <p:nvPicPr>
            <p:cNvPr id="49"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591" y="2071670"/>
              <a:ext cx="361797" cy="308578"/>
            </a:xfrm>
            <a:prstGeom prst="rect">
              <a:avLst/>
            </a:prstGeom>
          </p:spPr>
        </p:pic>
        <p:pic>
          <p:nvPicPr>
            <p:cNvPr id="50"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5733" y="2075935"/>
              <a:ext cx="361797" cy="308578"/>
            </a:xfrm>
            <a:prstGeom prst="rect">
              <a:avLst/>
            </a:prstGeom>
          </p:spPr>
        </p:pic>
        <p:pic>
          <p:nvPicPr>
            <p:cNvPr id="51"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335" y="2071670"/>
              <a:ext cx="361797" cy="308578"/>
            </a:xfrm>
            <a:prstGeom prst="rect">
              <a:avLst/>
            </a:prstGeom>
          </p:spPr>
        </p:pic>
        <p:pic>
          <p:nvPicPr>
            <p:cNvPr id="52"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477" y="2071670"/>
              <a:ext cx="361797" cy="308578"/>
            </a:xfrm>
            <a:prstGeom prst="rect">
              <a:avLst/>
            </a:prstGeom>
          </p:spPr>
        </p:pic>
        <p:pic>
          <p:nvPicPr>
            <p:cNvPr id="53"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591" y="2438108"/>
              <a:ext cx="361797" cy="308578"/>
            </a:xfrm>
            <a:prstGeom prst="rect">
              <a:avLst/>
            </a:prstGeom>
          </p:spPr>
        </p:pic>
        <p:pic>
          <p:nvPicPr>
            <p:cNvPr id="54"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5733" y="2442373"/>
              <a:ext cx="361797" cy="308578"/>
            </a:xfrm>
            <a:prstGeom prst="rect">
              <a:avLst/>
            </a:prstGeom>
          </p:spPr>
        </p:pic>
        <p:pic>
          <p:nvPicPr>
            <p:cNvPr id="55"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335" y="2438108"/>
              <a:ext cx="361797" cy="308578"/>
            </a:xfrm>
            <a:prstGeom prst="rect">
              <a:avLst/>
            </a:prstGeom>
          </p:spPr>
        </p:pic>
        <p:pic>
          <p:nvPicPr>
            <p:cNvPr id="56"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477" y="2438108"/>
              <a:ext cx="361797" cy="308578"/>
            </a:xfrm>
            <a:prstGeom prst="rect">
              <a:avLst/>
            </a:prstGeom>
          </p:spPr>
        </p:pic>
      </p:grpSp>
      <p:pic>
        <p:nvPicPr>
          <p:cNvPr id="57"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893" y="1847709"/>
            <a:ext cx="361797" cy="308578"/>
          </a:xfrm>
          <a:prstGeom prst="rect">
            <a:avLst/>
          </a:prstGeom>
        </p:spPr>
      </p:pic>
      <p:pic>
        <p:nvPicPr>
          <p:cNvPr id="58"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214" y="2266963"/>
            <a:ext cx="361797" cy="308578"/>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5661" y="1984919"/>
            <a:ext cx="459148" cy="308578"/>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5003" y="1984918"/>
            <a:ext cx="459148" cy="308578"/>
          </a:xfrm>
          <a:prstGeom prst="rect">
            <a:avLst/>
          </a:prstGeom>
        </p:spPr>
      </p:pic>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215" y="1984918"/>
            <a:ext cx="459148" cy="308578"/>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500" y="1984918"/>
            <a:ext cx="459148" cy="308578"/>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2263" y="2421528"/>
            <a:ext cx="459148" cy="308578"/>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4475" y="2421528"/>
            <a:ext cx="459148" cy="308578"/>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3760" y="2421528"/>
            <a:ext cx="459148" cy="308578"/>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3060" y="1984918"/>
            <a:ext cx="459148" cy="308578"/>
          </a:xfrm>
          <a:prstGeom prst="rect">
            <a:avLst/>
          </a:prstGeom>
        </p:spPr>
      </p:pic>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0320" y="2421528"/>
            <a:ext cx="459148" cy="308578"/>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9605" y="2421528"/>
            <a:ext cx="459148" cy="308578"/>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3208" y="4613547"/>
            <a:ext cx="540838" cy="259175"/>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7665" y="4613547"/>
            <a:ext cx="540838" cy="259175"/>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9468" y="4616708"/>
            <a:ext cx="540838" cy="259175"/>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3208" y="4909273"/>
            <a:ext cx="540838" cy="259175"/>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7665" y="4909273"/>
            <a:ext cx="540838" cy="259175"/>
          </a:xfrm>
          <a:prstGeom prst="rect">
            <a:avLst/>
          </a:prstGeom>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9468" y="4912434"/>
            <a:ext cx="540838" cy="259175"/>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192" y="4969310"/>
            <a:ext cx="540838" cy="259175"/>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649" y="4969310"/>
            <a:ext cx="540838" cy="259175"/>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192" y="5265036"/>
            <a:ext cx="540838" cy="259175"/>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649" y="5265036"/>
            <a:ext cx="540838" cy="259175"/>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8342" y="5505418"/>
            <a:ext cx="316965" cy="217121"/>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7667" y="5767560"/>
            <a:ext cx="316965" cy="217121"/>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3353" y="5505507"/>
            <a:ext cx="316965" cy="217121"/>
          </a:xfrm>
          <a:prstGeom prst="rect">
            <a:avLst/>
          </a:prstGeom>
        </p:spPr>
      </p:pic>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262" y="5998953"/>
            <a:ext cx="316965" cy="217121"/>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5273" y="5999042"/>
            <a:ext cx="316965" cy="217121"/>
          </a:xfrm>
          <a:prstGeom prst="rect">
            <a:avLst/>
          </a:prstGeom>
        </p:spPr>
      </p:pic>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4783" y="4159219"/>
            <a:ext cx="316965" cy="217121"/>
          </a:xfrm>
          <a:prstGeom prst="rect">
            <a:avLst/>
          </a:prstGeom>
        </p:spPr>
      </p:pic>
      <p:pic>
        <p:nvPicPr>
          <p:cNvPr id="88" name="Picture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4108" y="4421361"/>
            <a:ext cx="316965" cy="217121"/>
          </a:xfrm>
          <a:prstGeom prst="rect">
            <a:avLst/>
          </a:prstGeom>
        </p:spPr>
      </p:pic>
      <p:pic>
        <p:nvPicPr>
          <p:cNvPr id="89" name="Picture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9794" y="4159308"/>
            <a:ext cx="316965" cy="217121"/>
          </a:xfrm>
          <a:prstGeom prst="rect">
            <a:avLst/>
          </a:prstGeom>
        </p:spPr>
      </p:pic>
      <p:pic>
        <p:nvPicPr>
          <p:cNvPr id="90" name="Picture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6703" y="4652754"/>
            <a:ext cx="316965" cy="217121"/>
          </a:xfrm>
          <a:prstGeom prst="rect">
            <a:avLst/>
          </a:prstGeom>
        </p:spPr>
      </p:pic>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1714" y="4652843"/>
            <a:ext cx="316965" cy="217121"/>
          </a:xfrm>
          <a:prstGeom prst="rect">
            <a:avLst/>
          </a:prstGeom>
        </p:spPr>
      </p:pic>
      <p:grpSp>
        <p:nvGrpSpPr>
          <p:cNvPr id="92" name="Group 91"/>
          <p:cNvGrpSpPr/>
          <p:nvPr/>
        </p:nvGrpSpPr>
        <p:grpSpPr>
          <a:xfrm>
            <a:off x="236274" y="199475"/>
            <a:ext cx="558839" cy="558839"/>
            <a:chOff x="1308100" y="3224141"/>
            <a:chExt cx="635000" cy="635000"/>
          </a:xfrm>
        </p:grpSpPr>
        <p:sp>
          <p:nvSpPr>
            <p:cNvPr id="93" name="Oval 92"/>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Arrow: Right 15">
              <a:hlinkClick r:id="rId9"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wave"/>
          <p:cNvSpPr/>
          <p:nvPr/>
        </p:nvSpPr>
        <p:spPr>
          <a:xfrm>
            <a:off x="7650262" y="3361577"/>
            <a:ext cx="1188947" cy="1188947"/>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t>Check answers</a:t>
            </a:r>
            <a:endParaRPr lang="en-GB" sz="1300" b="1" dirty="0"/>
          </a:p>
        </p:txBody>
      </p:sp>
      <p:grpSp>
        <p:nvGrpSpPr>
          <p:cNvPr id="2" name="Group 1"/>
          <p:cNvGrpSpPr/>
          <p:nvPr/>
        </p:nvGrpSpPr>
        <p:grpSpPr>
          <a:xfrm>
            <a:off x="550932" y="1719563"/>
            <a:ext cx="8064500" cy="4604952"/>
            <a:chOff x="550932" y="1719563"/>
            <a:chExt cx="8064500" cy="4604952"/>
          </a:xfrm>
        </p:grpSpPr>
        <p:pic>
          <p:nvPicPr>
            <p:cNvPr id="96" name="Picture 95"/>
            <p:cNvPicPr>
              <a:picLocks noChangeAspect="1"/>
            </p:cNvPicPr>
            <p:nvPr/>
          </p:nvPicPr>
          <p:blipFill rotWithShape="1">
            <a:blip r:embed="rId2" cstate="print">
              <a:extLst>
                <a:ext uri="{28A0092B-C50C-407E-A947-70E740481C1C}">
                  <a14:useLocalDpi xmlns:a14="http://schemas.microsoft.com/office/drawing/2010/main" val="0"/>
                </a:ext>
              </a:extLst>
            </a:blip>
            <a:srcRect t="18118" b="1129"/>
            <a:stretch/>
          </p:blipFill>
          <p:spPr>
            <a:xfrm>
              <a:off x="550932" y="1719563"/>
              <a:ext cx="8064500" cy="4604952"/>
            </a:xfrm>
            <a:prstGeom prst="rect">
              <a:avLst/>
            </a:prstGeom>
          </p:spPr>
        </p:pic>
        <p:grpSp>
          <p:nvGrpSpPr>
            <p:cNvPr id="97" name="Group 96"/>
            <p:cNvGrpSpPr/>
            <p:nvPr/>
          </p:nvGrpSpPr>
          <p:grpSpPr>
            <a:xfrm>
              <a:off x="1300921" y="5924342"/>
              <a:ext cx="6191713" cy="280639"/>
              <a:chOff x="625417" y="5924966"/>
              <a:chExt cx="6191713" cy="280639"/>
            </a:xfrm>
          </p:grpSpPr>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17" y="5930617"/>
                <a:ext cx="579430" cy="274988"/>
              </a:xfrm>
              <a:prstGeom prst="rect">
                <a:avLst/>
              </a:prstGeom>
            </p:spPr>
          </p:pic>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446" y="5930617"/>
                <a:ext cx="579430" cy="274988"/>
              </a:xfrm>
              <a:prstGeom prst="rect">
                <a:avLst/>
              </a:prstGeom>
            </p:spPr>
          </p:pic>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475" y="5930617"/>
                <a:ext cx="579430" cy="274988"/>
              </a:xfrm>
              <a:prstGeom prst="rect">
                <a:avLst/>
              </a:prstGeom>
            </p:spPr>
          </p:pic>
          <p:pic>
            <p:nvPicPr>
              <p:cNvPr id="101" name="Picture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058" y="5930617"/>
                <a:ext cx="579430" cy="274988"/>
              </a:xfrm>
              <a:prstGeom prst="rect">
                <a:avLst/>
              </a:prstGeom>
            </p:spPr>
          </p:pic>
          <p:pic>
            <p:nvPicPr>
              <p:cNvPr id="102" name="Pictur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087" y="5930617"/>
                <a:ext cx="579430" cy="274988"/>
              </a:xfrm>
              <a:prstGeom prst="rect">
                <a:avLst/>
              </a:prstGeom>
            </p:spPr>
          </p:pic>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116" y="5930617"/>
                <a:ext cx="579430" cy="274988"/>
              </a:xfrm>
              <a:prstGeom prst="rect">
                <a:avLst/>
              </a:prstGeom>
            </p:spPr>
          </p:pic>
          <p:pic>
            <p:nvPicPr>
              <p:cNvPr id="104" name="Picture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546" y="5924966"/>
                <a:ext cx="579430" cy="274988"/>
              </a:xfrm>
              <a:prstGeom prst="rect">
                <a:avLst/>
              </a:prstGeom>
            </p:spPr>
          </p:pic>
          <p:pic>
            <p:nvPicPr>
              <p:cNvPr id="105" name="Picture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575" y="5924966"/>
                <a:ext cx="579430" cy="274988"/>
              </a:xfrm>
              <a:prstGeom prst="rect">
                <a:avLst/>
              </a:prstGeom>
            </p:spPr>
          </p:pic>
          <p:pic>
            <p:nvPicPr>
              <p:cNvPr id="106"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604" y="5924966"/>
                <a:ext cx="579430" cy="274988"/>
              </a:xfrm>
              <a:prstGeom prst="rect">
                <a:avLst/>
              </a:prstGeom>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700" y="5924966"/>
                <a:ext cx="579430" cy="274988"/>
              </a:xfrm>
              <a:prstGeom prst="rect">
                <a:avLst/>
              </a:prstGeom>
            </p:spPr>
          </p:pic>
        </p:grpSp>
        <p:grpSp>
          <p:nvGrpSpPr>
            <p:cNvPr id="108" name="Group 107"/>
            <p:cNvGrpSpPr/>
            <p:nvPr/>
          </p:nvGrpSpPr>
          <p:grpSpPr>
            <a:xfrm>
              <a:off x="2121825" y="3914550"/>
              <a:ext cx="1419129" cy="1195148"/>
              <a:chOff x="2270106" y="3906312"/>
              <a:chExt cx="1419129" cy="1195148"/>
            </a:xfrm>
          </p:grpSpPr>
          <p:pic>
            <p:nvPicPr>
              <p:cNvPr id="109" name="Pictur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06" y="3910430"/>
                <a:ext cx="469916" cy="377366"/>
              </a:xfrm>
              <a:prstGeom prst="rect">
                <a:avLst/>
              </a:prstGeom>
            </p:spPr>
          </p:pic>
          <p:pic>
            <p:nvPicPr>
              <p:cNvPr id="110" name="Picture 1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022" y="3906312"/>
                <a:ext cx="469916" cy="377366"/>
              </a:xfrm>
              <a:prstGeom prst="rect">
                <a:avLst/>
              </a:prstGeom>
            </p:spPr>
          </p:pic>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319" y="3906312"/>
                <a:ext cx="469916" cy="377366"/>
              </a:xfrm>
              <a:prstGeom prst="rect">
                <a:avLst/>
              </a:prstGeom>
            </p:spPr>
          </p:pic>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06" y="4317262"/>
                <a:ext cx="469916" cy="377366"/>
              </a:xfrm>
              <a:prstGeom prst="rect">
                <a:avLst/>
              </a:prstGeom>
            </p:spPr>
          </p:pic>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022" y="4313144"/>
                <a:ext cx="469916" cy="377366"/>
              </a:xfrm>
              <a:prstGeom prst="rect">
                <a:avLst/>
              </a:prstGeom>
            </p:spPr>
          </p:pic>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319" y="4313144"/>
                <a:ext cx="469916" cy="377366"/>
              </a:xfrm>
              <a:prstGeom prst="rect">
                <a:avLst/>
              </a:prstGeom>
            </p:spPr>
          </p:pic>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06" y="4724094"/>
                <a:ext cx="469916" cy="377366"/>
              </a:xfrm>
              <a:prstGeom prst="rect">
                <a:avLst/>
              </a:prstGeom>
            </p:spPr>
          </p:pic>
          <p:pic>
            <p:nvPicPr>
              <p:cNvPr id="116" name="Picture 1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022" y="4719976"/>
                <a:ext cx="469916" cy="377366"/>
              </a:xfrm>
              <a:prstGeom prst="rect">
                <a:avLst/>
              </a:prstGeom>
            </p:spPr>
          </p:pic>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319" y="4719976"/>
                <a:ext cx="469916" cy="377366"/>
              </a:xfrm>
              <a:prstGeom prst="rect">
                <a:avLst/>
              </a:prstGeom>
            </p:spPr>
          </p:pic>
        </p:grpSp>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844" y="5378882"/>
              <a:ext cx="469916" cy="377366"/>
            </a:xfrm>
            <a:prstGeom prst="rect">
              <a:avLst/>
            </a:prstGeom>
          </p:spPr>
        </p:pic>
        <p:grpSp>
          <p:nvGrpSpPr>
            <p:cNvPr id="119" name="Group 118"/>
            <p:cNvGrpSpPr/>
            <p:nvPr/>
          </p:nvGrpSpPr>
          <p:grpSpPr>
            <a:xfrm>
              <a:off x="4370021" y="2001998"/>
              <a:ext cx="1742683" cy="679281"/>
              <a:chOff x="3790591" y="2071670"/>
              <a:chExt cx="1742683" cy="679281"/>
            </a:xfrm>
          </p:grpSpPr>
          <p:pic>
            <p:nvPicPr>
              <p:cNvPr id="120"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591" y="2071670"/>
                <a:ext cx="361797" cy="308578"/>
              </a:xfrm>
              <a:prstGeom prst="rect">
                <a:avLst/>
              </a:prstGeom>
            </p:spPr>
          </p:pic>
          <p:pic>
            <p:nvPicPr>
              <p:cNvPr id="121"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5733" y="2075935"/>
                <a:ext cx="361797" cy="308578"/>
              </a:xfrm>
              <a:prstGeom prst="rect">
                <a:avLst/>
              </a:prstGeom>
            </p:spPr>
          </p:pic>
          <p:pic>
            <p:nvPicPr>
              <p:cNvPr id="122"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335" y="2071670"/>
                <a:ext cx="361797" cy="308578"/>
              </a:xfrm>
              <a:prstGeom prst="rect">
                <a:avLst/>
              </a:prstGeom>
            </p:spPr>
          </p:pic>
          <p:pic>
            <p:nvPicPr>
              <p:cNvPr id="123"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477" y="2071670"/>
                <a:ext cx="361797" cy="308578"/>
              </a:xfrm>
              <a:prstGeom prst="rect">
                <a:avLst/>
              </a:prstGeom>
            </p:spPr>
          </p:pic>
          <p:pic>
            <p:nvPicPr>
              <p:cNvPr id="124"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591" y="2438108"/>
                <a:ext cx="361797" cy="308578"/>
              </a:xfrm>
              <a:prstGeom prst="rect">
                <a:avLst/>
              </a:prstGeom>
            </p:spPr>
          </p:pic>
          <p:pic>
            <p:nvPicPr>
              <p:cNvPr id="125"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5733" y="2442373"/>
                <a:ext cx="361797" cy="308578"/>
              </a:xfrm>
              <a:prstGeom prst="rect">
                <a:avLst/>
              </a:prstGeom>
            </p:spPr>
          </p:pic>
          <p:pic>
            <p:nvPicPr>
              <p:cNvPr id="126"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335" y="2438108"/>
                <a:ext cx="361797" cy="308578"/>
              </a:xfrm>
              <a:prstGeom prst="rect">
                <a:avLst/>
              </a:prstGeom>
            </p:spPr>
          </p:pic>
          <p:pic>
            <p:nvPicPr>
              <p:cNvPr id="127"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477" y="2438108"/>
                <a:ext cx="361797" cy="308578"/>
              </a:xfrm>
              <a:prstGeom prst="rect">
                <a:avLst/>
              </a:prstGeom>
            </p:spPr>
          </p:pic>
        </p:grpSp>
        <p:pic>
          <p:nvPicPr>
            <p:cNvPr id="128"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0234" y="2007416"/>
              <a:ext cx="361797" cy="308578"/>
            </a:xfrm>
            <a:prstGeom prst="rect">
              <a:avLst/>
            </a:prstGeom>
          </p:spPr>
        </p:pic>
        <p:pic>
          <p:nvPicPr>
            <p:cNvPr id="129" nam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160" y="2362364"/>
              <a:ext cx="361797" cy="308578"/>
            </a:xfrm>
            <a:prstGeom prst="rect">
              <a:avLst/>
            </a:prstGeom>
          </p:spPr>
        </p:pic>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5661" y="1984919"/>
              <a:ext cx="459148" cy="308578"/>
            </a:xfrm>
            <a:prstGeom prst="rect">
              <a:avLst/>
            </a:prstGeom>
          </p:spPr>
        </p:pic>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5003" y="1984918"/>
              <a:ext cx="459148" cy="308578"/>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215" y="1984918"/>
              <a:ext cx="459148" cy="308578"/>
            </a:xfrm>
            <a:prstGeom prst="rect">
              <a:avLst/>
            </a:prstGeom>
          </p:spPr>
        </p:pic>
        <p:pic>
          <p:nvPicPr>
            <p:cNvPr id="133" name="Picture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500" y="1984918"/>
              <a:ext cx="459148" cy="308578"/>
            </a:xfrm>
            <a:prstGeom prst="rect">
              <a:avLst/>
            </a:prstGeom>
          </p:spPr>
        </p:pic>
        <p:pic>
          <p:nvPicPr>
            <p:cNvPr id="134" name="Picture 1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2263" y="2421528"/>
              <a:ext cx="459148" cy="308578"/>
            </a:xfrm>
            <a:prstGeom prst="rect">
              <a:avLst/>
            </a:prstGeom>
          </p:spPr>
        </p:pic>
        <p:pic>
          <p:nvPicPr>
            <p:cNvPr id="135" name="Picture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4475" y="2421528"/>
              <a:ext cx="459148" cy="308578"/>
            </a:xfrm>
            <a:prstGeom prst="rect">
              <a:avLst/>
            </a:prstGeom>
          </p:spPr>
        </p:pic>
        <p:pic>
          <p:nvPicPr>
            <p:cNvPr id="136" name="Picture 1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3760" y="2421528"/>
              <a:ext cx="459148" cy="308578"/>
            </a:xfrm>
            <a:prstGeom prst="rect">
              <a:avLst/>
            </a:prstGeom>
          </p:spPr>
        </p:pic>
        <p:pic>
          <p:nvPicPr>
            <p:cNvPr id="137" name="Picture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1693" y="3285430"/>
              <a:ext cx="459148" cy="308578"/>
            </a:xfrm>
            <a:prstGeom prst="rect">
              <a:avLst/>
            </a:prstGeom>
          </p:spPr>
        </p:pic>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0351" y="3276195"/>
              <a:ext cx="459148" cy="308578"/>
            </a:xfrm>
            <a:prstGeom prst="rect">
              <a:avLst/>
            </a:prstGeom>
          </p:spPr>
        </p:pic>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1022" y="3284736"/>
              <a:ext cx="459148" cy="308578"/>
            </a:xfrm>
            <a:prstGeom prst="rect">
              <a:avLst/>
            </a:prstGeom>
          </p:spPr>
        </p:pic>
        <p:pic>
          <p:nvPicPr>
            <p:cNvPr id="140" name="Picture 1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8120" y="4324790"/>
              <a:ext cx="540838" cy="259175"/>
            </a:xfrm>
            <a:prstGeom prst="rect">
              <a:avLst/>
            </a:prstGeom>
          </p:spPr>
        </p:pic>
        <p:pic>
          <p:nvPicPr>
            <p:cNvPr id="141" name="Picture 1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3074" y="4627541"/>
              <a:ext cx="540838" cy="259175"/>
            </a:xfrm>
            <a:prstGeom prst="rect">
              <a:avLst/>
            </a:prstGeom>
          </p:spPr>
        </p:pic>
        <p:pic>
          <p:nvPicPr>
            <p:cNvPr id="142" name="Picture 1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9049" y="4270655"/>
              <a:ext cx="540838" cy="259175"/>
            </a:xfrm>
            <a:prstGeom prst="rect">
              <a:avLst/>
            </a:prstGeom>
          </p:spPr>
        </p:pic>
        <p:pic>
          <p:nvPicPr>
            <p:cNvPr id="143" name="Picture 1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3208" y="4909273"/>
              <a:ext cx="540838" cy="259175"/>
            </a:xfrm>
            <a:prstGeom prst="rect">
              <a:avLst/>
            </a:prstGeom>
          </p:spPr>
        </p:pic>
        <p:pic>
          <p:nvPicPr>
            <p:cNvPr id="144" name="Picture 1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0389" y="4893230"/>
              <a:ext cx="540838" cy="259175"/>
            </a:xfrm>
            <a:prstGeom prst="rect">
              <a:avLst/>
            </a:prstGeom>
          </p:spPr>
        </p:pic>
        <p:pic>
          <p:nvPicPr>
            <p:cNvPr id="145" name="Picture 1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4640" y="4587145"/>
              <a:ext cx="540838" cy="259175"/>
            </a:xfrm>
            <a:prstGeom prst="rect">
              <a:avLst/>
            </a:prstGeom>
          </p:spPr>
        </p:pic>
        <p:pic>
          <p:nvPicPr>
            <p:cNvPr id="146" name="Picture 1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0188" y="3965213"/>
              <a:ext cx="540838" cy="259175"/>
            </a:xfrm>
            <a:prstGeom prst="rect">
              <a:avLst/>
            </a:prstGeom>
          </p:spPr>
        </p:pic>
        <p:pic>
          <p:nvPicPr>
            <p:cNvPr id="147" name="Picture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7538" y="3622320"/>
              <a:ext cx="540838" cy="259175"/>
            </a:xfrm>
            <a:prstGeom prst="rect">
              <a:avLst/>
            </a:prstGeom>
          </p:spPr>
        </p:pic>
        <p:pic>
          <p:nvPicPr>
            <p:cNvPr id="148" name="Picture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6752" y="3937814"/>
              <a:ext cx="540838" cy="259175"/>
            </a:xfrm>
            <a:prstGeom prst="rect">
              <a:avLst/>
            </a:prstGeom>
          </p:spPr>
        </p:pic>
        <p:pic>
          <p:nvPicPr>
            <p:cNvPr id="149" name="Picture 1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6671" y="3622321"/>
              <a:ext cx="540838" cy="259175"/>
            </a:xfrm>
            <a:prstGeom prst="rect">
              <a:avLst/>
            </a:prstGeom>
          </p:spPr>
        </p:pic>
        <p:grpSp>
          <p:nvGrpSpPr>
            <p:cNvPr id="150" name="Group 149">
              <a:extLst>
                <a:ext uri="{FF2B5EF4-FFF2-40B4-BE49-F238E27FC236}">
                  <a16:creationId xmlns:a16="http://schemas.microsoft.com/office/drawing/2014/main" xmlns="" id="{0E057363-71F6-4995-BB4D-3015366418DD}"/>
                </a:ext>
              </a:extLst>
            </p:cNvPr>
            <p:cNvGrpSpPr/>
            <p:nvPr/>
          </p:nvGrpSpPr>
          <p:grpSpPr>
            <a:xfrm>
              <a:off x="4346590" y="4805697"/>
              <a:ext cx="850056" cy="710745"/>
              <a:chOff x="7526114" y="5364329"/>
              <a:chExt cx="850056" cy="710745"/>
            </a:xfrm>
          </p:grpSpPr>
          <p:pic>
            <p:nvPicPr>
              <p:cNvPr id="151" name="Picture 1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4194" y="5364329"/>
                <a:ext cx="316965" cy="217121"/>
              </a:xfrm>
              <a:prstGeom prst="rect">
                <a:avLst/>
              </a:prstGeom>
            </p:spPr>
          </p:pic>
          <p:pic>
            <p:nvPicPr>
              <p:cNvPr id="152" name="Picture 1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3519" y="5626471"/>
                <a:ext cx="316965" cy="217121"/>
              </a:xfrm>
              <a:prstGeom prst="rect">
                <a:avLst/>
              </a:prstGeom>
            </p:spPr>
          </p:pic>
          <p:pic>
            <p:nvPicPr>
              <p:cNvPr id="153" name="Picture 1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9205" y="5364418"/>
                <a:ext cx="316965" cy="217121"/>
              </a:xfrm>
              <a:prstGeom prst="rect">
                <a:avLst/>
              </a:prstGeom>
            </p:spPr>
          </p:pic>
          <p:pic>
            <p:nvPicPr>
              <p:cNvPr id="154" name="Picture 1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6114" y="5857864"/>
                <a:ext cx="316965" cy="217121"/>
              </a:xfrm>
              <a:prstGeom prst="rect">
                <a:avLst/>
              </a:prstGeom>
            </p:spPr>
          </p:pic>
          <p:pic>
            <p:nvPicPr>
              <p:cNvPr id="155" name="Picture 1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1125" y="5857953"/>
                <a:ext cx="316965" cy="217121"/>
              </a:xfrm>
              <a:prstGeom prst="rect">
                <a:avLst/>
              </a:prstGeom>
            </p:spPr>
          </p:pic>
        </p:grpSp>
        <p:grpSp>
          <p:nvGrpSpPr>
            <p:cNvPr id="156" name="Group 155">
              <a:extLst>
                <a:ext uri="{FF2B5EF4-FFF2-40B4-BE49-F238E27FC236}">
                  <a16:creationId xmlns:a16="http://schemas.microsoft.com/office/drawing/2014/main" xmlns="" id="{A99C78AA-E7D5-4C72-9194-91435DB47927}"/>
                </a:ext>
              </a:extLst>
            </p:cNvPr>
            <p:cNvGrpSpPr/>
            <p:nvPr/>
          </p:nvGrpSpPr>
          <p:grpSpPr>
            <a:xfrm>
              <a:off x="4316253" y="3692791"/>
              <a:ext cx="850056" cy="710745"/>
              <a:chOff x="4476703" y="4159219"/>
              <a:chExt cx="850056" cy="710745"/>
            </a:xfrm>
          </p:grpSpPr>
          <p:pic>
            <p:nvPicPr>
              <p:cNvPr id="157" name="Picture 1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4783" y="4159219"/>
                <a:ext cx="316965" cy="217121"/>
              </a:xfrm>
              <a:prstGeom prst="rect">
                <a:avLst/>
              </a:prstGeom>
            </p:spPr>
          </p:pic>
          <p:pic>
            <p:nvPicPr>
              <p:cNvPr id="158" name="Picture 1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4108" y="4421361"/>
                <a:ext cx="316965" cy="217121"/>
              </a:xfrm>
              <a:prstGeom prst="rect">
                <a:avLst/>
              </a:prstGeom>
            </p:spPr>
          </p:pic>
          <p:pic>
            <p:nvPicPr>
              <p:cNvPr id="159" name="Picture 1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9794" y="4159308"/>
                <a:ext cx="316965" cy="217121"/>
              </a:xfrm>
              <a:prstGeom prst="rect">
                <a:avLst/>
              </a:prstGeom>
            </p:spPr>
          </p:pic>
          <p:pic>
            <p:nvPicPr>
              <p:cNvPr id="160" name="Picture 1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6703" y="4652754"/>
                <a:ext cx="316965" cy="217121"/>
              </a:xfrm>
              <a:prstGeom prst="rect">
                <a:avLst/>
              </a:prstGeom>
            </p:spPr>
          </p:pic>
          <p:pic>
            <p:nvPicPr>
              <p:cNvPr id="161" name="Picture 1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1714" y="4652843"/>
                <a:ext cx="316965" cy="217121"/>
              </a:xfrm>
              <a:prstGeom prst="rect">
                <a:avLst/>
              </a:prstGeom>
            </p:spPr>
          </p:pic>
        </p:grpSp>
      </p:grpSp>
    </p:spTree>
    <p:extLst>
      <p:ext uri="{BB962C8B-B14F-4D97-AF65-F5344CB8AC3E}">
        <p14:creationId xmlns:p14="http://schemas.microsoft.com/office/powerpoint/2010/main" val="2646493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childTnLst>
        </p:cTn>
      </p:par>
    </p:tnLst>
    <p:bldLst>
      <p:bldP spid="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97113"/>
            <a:ext cx="8220075" cy="595304"/>
          </a:xfrm>
        </p:spPr>
        <p:txBody>
          <a:bodyPr anchor="ctr" anchorCtr="0"/>
          <a:lstStyle/>
          <a:p>
            <a:pPr algn="ctr"/>
            <a:r>
              <a:rPr lang="en-GB" sz="3600" dirty="0">
                <a:solidFill>
                  <a:schemeClr val="tx1"/>
                </a:solidFill>
                <a:latin typeface="Twinkl" pitchFamily="50" charset="0"/>
              </a:rPr>
              <a:t>Contents</a:t>
            </a:r>
            <a:endParaRPr lang="en-GB" sz="3600" dirty="0">
              <a:latin typeface="+mn-lt"/>
            </a:endParaRPr>
          </a:p>
        </p:txBody>
      </p:sp>
      <p:sp>
        <p:nvSpPr>
          <p:cNvPr id="14" name="1 Text">
            <a:hlinkClick r:id="rId2" action="ppaction://hlinksldjump"/>
          </p:cNvPr>
          <p:cNvSpPr/>
          <p:nvPr/>
        </p:nvSpPr>
        <p:spPr>
          <a:xfrm>
            <a:off x="761784" y="1317787"/>
            <a:ext cx="3653697" cy="432000"/>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dirty="0">
                <a:solidFill>
                  <a:schemeClr val="bg1"/>
                </a:solidFill>
                <a:latin typeface="Twinkl" pitchFamily="50" charset="0"/>
              </a:rPr>
              <a:t>Spotty the Dog (10+0, 0+10)</a:t>
            </a:r>
            <a:endParaRPr lang="en-GB" dirty="0">
              <a:solidFill>
                <a:schemeClr val="bg1"/>
              </a:solidFill>
            </a:endParaRPr>
          </a:p>
        </p:txBody>
      </p:sp>
      <p:sp>
        <p:nvSpPr>
          <p:cNvPr id="15" name="2 Text">
            <a:hlinkClick r:id="rId3" action="ppaction://hlinksldjump"/>
          </p:cNvPr>
          <p:cNvSpPr/>
          <p:nvPr/>
        </p:nvSpPr>
        <p:spPr>
          <a:xfrm>
            <a:off x="761784" y="1869081"/>
            <a:ext cx="3653697" cy="432000"/>
          </a:xfrm>
          <a:prstGeom prst="roundRect">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solidFill>
                  <a:schemeClr val="bg1"/>
                </a:solidFill>
                <a:latin typeface="Twinkl" pitchFamily="50" charset="0"/>
              </a:rPr>
              <a:t>Jumping Frogs (9+1, 1+9)</a:t>
            </a:r>
            <a:endParaRPr lang="en-GB" dirty="0">
              <a:solidFill>
                <a:schemeClr val="bg1"/>
              </a:solidFill>
            </a:endParaRPr>
          </a:p>
        </p:txBody>
      </p:sp>
      <p:sp>
        <p:nvSpPr>
          <p:cNvPr id="16" name="3 Text">
            <a:hlinkClick r:id="rId4" action="ppaction://hlinksldjump"/>
          </p:cNvPr>
          <p:cNvSpPr/>
          <p:nvPr/>
        </p:nvSpPr>
        <p:spPr>
          <a:xfrm>
            <a:off x="761784" y="2420375"/>
            <a:ext cx="3653697" cy="432000"/>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buClr>
                <a:srgbClr val="000000"/>
              </a:buClr>
            </a:pPr>
            <a:r>
              <a:rPr lang="en-GB" dirty="0">
                <a:solidFill>
                  <a:schemeClr val="bg1"/>
                </a:solidFill>
                <a:latin typeface="Twinkl" pitchFamily="50" charset="0"/>
              </a:rPr>
              <a:t>Strawberry Addition </a:t>
            </a:r>
            <a:r>
              <a:rPr lang="en-GB" dirty="0"/>
              <a:t>(8+2, 2+8)</a:t>
            </a:r>
            <a:endParaRPr lang="en-GB" dirty="0">
              <a:latin typeface="Arial"/>
              <a:ea typeface="Arial"/>
              <a:cs typeface="Arial"/>
              <a:sym typeface="Arial"/>
            </a:endParaRPr>
          </a:p>
        </p:txBody>
      </p:sp>
      <p:sp>
        <p:nvSpPr>
          <p:cNvPr id="17" name="4 Text">
            <a:hlinkClick r:id="rId5" action="ppaction://hlinksldjump"/>
          </p:cNvPr>
          <p:cNvSpPr/>
          <p:nvPr/>
        </p:nvSpPr>
        <p:spPr>
          <a:xfrm>
            <a:off x="761784" y="2971669"/>
            <a:ext cx="3653697" cy="427390"/>
          </a:xfrm>
          <a:prstGeom prst="roundRect">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solidFill>
                  <a:schemeClr val="bg1"/>
                </a:solidFill>
                <a:latin typeface="Twinkl" pitchFamily="50" charset="0"/>
              </a:rPr>
              <a:t>Penguin Party </a:t>
            </a:r>
            <a:r>
              <a:rPr lang="en-GB" dirty="0"/>
              <a:t>(3+7, 7+3)</a:t>
            </a:r>
            <a:endParaRPr lang="en-GB" dirty="0">
              <a:latin typeface="Arial"/>
              <a:ea typeface="Arial"/>
              <a:cs typeface="Arial"/>
              <a:sym typeface="Arial"/>
            </a:endParaRPr>
          </a:p>
        </p:txBody>
      </p:sp>
      <p:sp>
        <p:nvSpPr>
          <p:cNvPr id="18" name="5 Text">
            <a:hlinkClick r:id="rId6" action="ppaction://hlinksldjump"/>
          </p:cNvPr>
          <p:cNvSpPr/>
          <p:nvPr/>
        </p:nvSpPr>
        <p:spPr>
          <a:xfrm>
            <a:off x="761784" y="3518353"/>
            <a:ext cx="3653697" cy="432000"/>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solidFill>
                  <a:schemeClr val="bg1"/>
                </a:solidFill>
                <a:latin typeface="Twinkl" pitchFamily="50" charset="0"/>
              </a:rPr>
              <a:t>Ice Cream Matching </a:t>
            </a:r>
            <a:r>
              <a:rPr lang="en-GB" dirty="0"/>
              <a:t>(6+4, 4+6)</a:t>
            </a:r>
            <a:endParaRPr lang="en-GB" dirty="0">
              <a:solidFill>
                <a:schemeClr val="bg1"/>
              </a:solidFill>
            </a:endParaRPr>
          </a:p>
        </p:txBody>
      </p:sp>
      <p:sp>
        <p:nvSpPr>
          <p:cNvPr id="19" name="6 Text">
            <a:hlinkClick r:id="rId7" action="ppaction://hlinksldjump"/>
          </p:cNvPr>
          <p:cNvSpPr/>
          <p:nvPr/>
        </p:nvSpPr>
        <p:spPr>
          <a:xfrm>
            <a:off x="761784" y="4069647"/>
            <a:ext cx="3653697" cy="432000"/>
          </a:xfrm>
          <a:prstGeom prst="roundRect">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solidFill>
                  <a:schemeClr val="bg1"/>
                </a:solidFill>
                <a:latin typeface="Twinkl" pitchFamily="50" charset="0"/>
              </a:rPr>
              <a:t>Llama Drama! </a:t>
            </a:r>
            <a:r>
              <a:rPr lang="en-GB" dirty="0"/>
              <a:t>(5+5, 5+5)</a:t>
            </a:r>
            <a:endParaRPr lang="en-GB" dirty="0">
              <a:solidFill>
                <a:schemeClr val="bg1"/>
              </a:solidFill>
            </a:endParaRPr>
          </a:p>
        </p:txBody>
      </p:sp>
      <p:sp>
        <p:nvSpPr>
          <p:cNvPr id="20" name="7 Text">
            <a:hlinkClick r:id="rId8" action="ppaction://hlinksldjump"/>
          </p:cNvPr>
          <p:cNvSpPr/>
          <p:nvPr/>
        </p:nvSpPr>
        <p:spPr>
          <a:xfrm>
            <a:off x="755650" y="4614866"/>
            <a:ext cx="3653697" cy="432000"/>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solidFill>
                  <a:schemeClr val="bg1"/>
                </a:solidFill>
                <a:latin typeface="Twinkl" pitchFamily="50" charset="0"/>
              </a:rPr>
              <a:t>Number Bonds – </a:t>
            </a:r>
            <a:r>
              <a:rPr lang="en-GB" dirty="0"/>
              <a:t>Odd One Out</a:t>
            </a:r>
            <a:endParaRPr lang="en-GB" dirty="0">
              <a:solidFill>
                <a:schemeClr val="bg1"/>
              </a:solidFill>
            </a:endParaRPr>
          </a:p>
        </p:txBody>
      </p:sp>
      <p:sp>
        <p:nvSpPr>
          <p:cNvPr id="22" name="8 Text">
            <a:hlinkClick r:id="rId9" action="ppaction://hlinksldjump"/>
          </p:cNvPr>
          <p:cNvSpPr/>
          <p:nvPr/>
        </p:nvSpPr>
        <p:spPr>
          <a:xfrm>
            <a:off x="755650" y="5160085"/>
            <a:ext cx="3653697" cy="432000"/>
          </a:xfrm>
          <a:prstGeom prst="roundRect">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dirty="0"/>
              <a:t>Number Bond Fish</a:t>
            </a:r>
            <a:endParaRPr lang="en-GB" dirty="0">
              <a:latin typeface="Arial"/>
              <a:ea typeface="Arial"/>
              <a:cs typeface="Arial"/>
              <a:sym typeface="Arial"/>
            </a:endParaRPr>
          </a:p>
        </p:txBody>
      </p:sp>
      <p:sp>
        <p:nvSpPr>
          <p:cNvPr id="30" name="9 Text">
            <a:hlinkClick r:id="rId10" action="ppaction://hlinksldjump"/>
          </p:cNvPr>
          <p:cNvSpPr/>
          <p:nvPr/>
        </p:nvSpPr>
        <p:spPr>
          <a:xfrm>
            <a:off x="755650" y="5723530"/>
            <a:ext cx="3653697" cy="432000"/>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buClr>
                <a:srgbClr val="000000"/>
              </a:buClr>
            </a:pPr>
            <a:r>
              <a:rPr lang="en-GB" dirty="0"/>
              <a:t>Busy Bee Number Bonds</a:t>
            </a:r>
            <a:endParaRPr lang="en-GB" dirty="0">
              <a:latin typeface="Arial"/>
              <a:ea typeface="Arial"/>
              <a:cs typeface="Arial"/>
              <a:sym typeface="Arial"/>
            </a:endParaRPr>
          </a:p>
        </p:txBody>
      </p:sp>
      <p:sp>
        <p:nvSpPr>
          <p:cNvPr id="3" name="Hyperlink 1" hidden="1">
            <a:hlinkClick r:id="rId2" action="ppaction://hlinksldjump"/>
          </p:cNvPr>
          <p:cNvSpPr/>
          <p:nvPr/>
        </p:nvSpPr>
        <p:spPr>
          <a:xfrm>
            <a:off x="755650" y="1317787"/>
            <a:ext cx="3653697"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Hyperlink 2" hidden="1">
            <a:hlinkClick r:id="" action="ppaction://noaction"/>
          </p:cNvPr>
          <p:cNvSpPr/>
          <p:nvPr/>
        </p:nvSpPr>
        <p:spPr>
          <a:xfrm>
            <a:off x="755650" y="1866935"/>
            <a:ext cx="3653697" cy="437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yperlink 3" hidden="1">
            <a:hlinkClick r:id="" action="ppaction://noaction"/>
          </p:cNvPr>
          <p:cNvSpPr/>
          <p:nvPr/>
        </p:nvSpPr>
        <p:spPr>
          <a:xfrm>
            <a:off x="755650" y="2420819"/>
            <a:ext cx="3653697"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Hyperlink 4" hidden="1">
            <a:hlinkClick r:id="" action="ppaction://noaction"/>
          </p:cNvPr>
          <p:cNvSpPr/>
          <p:nvPr/>
        </p:nvSpPr>
        <p:spPr>
          <a:xfrm>
            <a:off x="755650" y="2972155"/>
            <a:ext cx="3653697"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Hyperlink 5" hidden="1">
            <a:hlinkClick r:id="" action="ppaction://noaction"/>
          </p:cNvPr>
          <p:cNvSpPr/>
          <p:nvPr/>
        </p:nvSpPr>
        <p:spPr>
          <a:xfrm>
            <a:off x="755650" y="3523491"/>
            <a:ext cx="3653697"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Hyperlink 6" hidden="1">
            <a:hlinkClick r:id="rId2" action="ppaction://hlinksldjump"/>
          </p:cNvPr>
          <p:cNvSpPr/>
          <p:nvPr/>
        </p:nvSpPr>
        <p:spPr>
          <a:xfrm>
            <a:off x="755650" y="4074827"/>
            <a:ext cx="3653697"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Hyperlink 7" hidden="1">
            <a:hlinkClick r:id="" action="ppaction://noaction"/>
          </p:cNvPr>
          <p:cNvSpPr/>
          <p:nvPr/>
        </p:nvSpPr>
        <p:spPr>
          <a:xfrm>
            <a:off x="755650" y="4626163"/>
            <a:ext cx="3653697"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yperlink 8" hidden="1">
            <a:hlinkClick r:id="" action="ppaction://noaction"/>
          </p:cNvPr>
          <p:cNvSpPr/>
          <p:nvPr/>
        </p:nvSpPr>
        <p:spPr>
          <a:xfrm>
            <a:off x="755650" y="5177499"/>
            <a:ext cx="3653697"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Hyperlink 9" hidden="1">
            <a:hlinkClick r:id="" action="ppaction://noaction"/>
          </p:cNvPr>
          <p:cNvSpPr/>
          <p:nvPr/>
        </p:nvSpPr>
        <p:spPr>
          <a:xfrm>
            <a:off x="755650" y="5728835"/>
            <a:ext cx="3653697"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Hyperlink 10" hidden="1">
            <a:hlinkClick r:id="" action="ppaction://noaction"/>
          </p:cNvPr>
          <p:cNvSpPr/>
          <p:nvPr/>
        </p:nvSpPr>
        <p:spPr>
          <a:xfrm>
            <a:off x="4728518" y="1325168"/>
            <a:ext cx="3659831"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Hyperlink 11" hidden="1">
            <a:hlinkClick r:id="" action="ppaction://noaction"/>
          </p:cNvPr>
          <p:cNvSpPr/>
          <p:nvPr/>
        </p:nvSpPr>
        <p:spPr>
          <a:xfrm>
            <a:off x="4728517" y="1866520"/>
            <a:ext cx="3659831" cy="42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1 Text">
            <a:hlinkClick r:id="rId11" action="ppaction://hlinksldjump"/>
          </p:cNvPr>
          <p:cNvSpPr/>
          <p:nvPr/>
        </p:nvSpPr>
        <p:spPr>
          <a:xfrm>
            <a:off x="4734653" y="1317787"/>
            <a:ext cx="3653697" cy="432000"/>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buClr>
                <a:srgbClr val="000000"/>
              </a:buClr>
            </a:pPr>
            <a:r>
              <a:rPr lang="en-GB" sz="1600" dirty="0"/>
              <a:t>Number Bond Shells at the Seaside</a:t>
            </a:r>
            <a:endParaRPr lang="en-GB" sz="1600" dirty="0">
              <a:latin typeface="Arial"/>
              <a:ea typeface="Arial"/>
              <a:cs typeface="Arial"/>
              <a:sym typeface="Arial"/>
            </a:endParaRPr>
          </a:p>
        </p:txBody>
      </p:sp>
      <p:sp>
        <p:nvSpPr>
          <p:cNvPr id="24" name="2 Text">
            <a:hlinkClick r:id="rId12" action="ppaction://hlinksldjump"/>
          </p:cNvPr>
          <p:cNvSpPr/>
          <p:nvPr/>
        </p:nvSpPr>
        <p:spPr>
          <a:xfrm>
            <a:off x="4734653" y="1869081"/>
            <a:ext cx="3653697" cy="432000"/>
          </a:xfrm>
          <a:prstGeom prst="roundRect">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sz="1600" dirty="0"/>
              <a:t>Number Bonds to 10 </a:t>
            </a:r>
            <a:r>
              <a:rPr lang="en-GB" sz="1600" dirty="0" err="1"/>
              <a:t>Minibeast</a:t>
            </a:r>
            <a:r>
              <a:rPr lang="en-GB" sz="1600" dirty="0"/>
              <a:t> Hunt</a:t>
            </a:r>
            <a:endParaRPr lang="en-GB" sz="1600" dirty="0">
              <a:latin typeface="Arial"/>
              <a:ea typeface="Arial"/>
              <a:cs typeface="Arial"/>
              <a:sym typeface="Arial"/>
            </a:endParaRPr>
          </a:p>
        </p:txBody>
      </p:sp>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r="47367" b="4500"/>
          <a:stretch/>
        </p:blipFill>
        <p:spPr>
          <a:xfrm flipH="1">
            <a:off x="4572000" y="2479757"/>
            <a:ext cx="3259857" cy="392633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Spotty the Dog</a:t>
            </a:r>
          </a:p>
        </p:txBody>
      </p:sp>
      <p:sp>
        <p:nvSpPr>
          <p:cNvPr id="3" name="Title 1"/>
          <p:cNvSpPr txBox="1">
            <a:spLocks/>
          </p:cNvSpPr>
          <p:nvPr/>
        </p:nvSpPr>
        <p:spPr>
          <a:xfrm>
            <a:off x="573803" y="1514285"/>
            <a:ext cx="4524318" cy="82867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Spotty has 10 spots and his friend has 0 spots. When Spotty shakes, his spots jump on to the other dog. How many spots are there altogether? </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dog to reveal questions that encourage the development of children’s mathematical reasoning skills.</a:t>
            </a:r>
          </a:p>
        </p:txBody>
      </p:sp>
      <p:sp>
        <p:nvSpPr>
          <p:cNvPr id="9" name="Question 2"/>
          <p:cNvSpPr/>
          <p:nvPr/>
        </p:nvSpPr>
        <p:spPr>
          <a:xfrm>
            <a:off x="5196703" y="1426704"/>
            <a:ext cx="2200900" cy="1417395"/>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Does 10+0 and 0+10 have the same answer? Why? </a:t>
            </a:r>
          </a:p>
        </p:txBody>
      </p:sp>
      <p:sp>
        <p:nvSpPr>
          <p:cNvPr id="10" name="Question 1"/>
          <p:cNvSpPr/>
          <p:nvPr/>
        </p:nvSpPr>
        <p:spPr>
          <a:xfrm>
            <a:off x="5164633" y="1420496"/>
            <a:ext cx="2208664" cy="1417220"/>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How many spots are there altogether? Does this number change when the dogs shake their spots?</a:t>
            </a:r>
          </a:p>
        </p:txBody>
      </p:sp>
      <p:grpSp>
        <p:nvGrpSpPr>
          <p:cNvPr id="17" name="Group 16"/>
          <p:cNvGrpSpPr/>
          <p:nvPr/>
        </p:nvGrpSpPr>
        <p:grpSpPr>
          <a:xfrm>
            <a:off x="236274" y="199475"/>
            <a:ext cx="558839" cy="558839"/>
            <a:chOff x="1308100" y="3224141"/>
            <a:chExt cx="635000" cy="635000"/>
          </a:xfrm>
        </p:grpSpPr>
        <p:sp>
          <p:nvSpPr>
            <p:cNvPr id="15" name="Oval 14"/>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hlinkClick r:id="rId2"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Reset Button"/>
          <p:cNvGrpSpPr/>
          <p:nvPr/>
        </p:nvGrpSpPr>
        <p:grpSpPr>
          <a:xfrm>
            <a:off x="7124162" y="2971286"/>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20" y="2600248"/>
            <a:ext cx="2509245" cy="2427193"/>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382" y="3306063"/>
            <a:ext cx="2509245" cy="2427193"/>
          </a:xfrm>
          <a:prstGeom prst="rect">
            <a:avLst/>
          </a:prstGeom>
        </p:spPr>
      </p:pic>
      <p:grpSp>
        <p:nvGrpSpPr>
          <p:cNvPr id="14" name="number bond 10"/>
          <p:cNvGrpSpPr/>
          <p:nvPr/>
        </p:nvGrpSpPr>
        <p:grpSpPr>
          <a:xfrm>
            <a:off x="1876742" y="3456590"/>
            <a:ext cx="732207" cy="746457"/>
            <a:chOff x="1864042" y="3488340"/>
            <a:chExt cx="732207" cy="746457"/>
          </a:xfrm>
        </p:grpSpPr>
        <p:grpSp>
          <p:nvGrpSpPr>
            <p:cNvPr id="13" name="Group 12"/>
            <p:cNvGrpSpPr/>
            <p:nvPr/>
          </p:nvGrpSpPr>
          <p:grpSpPr>
            <a:xfrm>
              <a:off x="1864042" y="3894797"/>
              <a:ext cx="315771" cy="340000"/>
              <a:chOff x="3777519" y="2606863"/>
              <a:chExt cx="315771" cy="340000"/>
            </a:xfrm>
          </p:grpSpPr>
          <p:sp>
            <p:nvSpPr>
              <p:cNvPr id="12" name="Oval 11"/>
              <p:cNvSpPr/>
              <p:nvPr/>
            </p:nvSpPr>
            <p:spPr>
              <a:xfrm>
                <a:off x="3777519" y="260686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986342" y="2606863"/>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777519" y="2839915"/>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986342" y="283991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881931" y="272171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p:cNvGrpSpPr/>
            <p:nvPr/>
          </p:nvGrpSpPr>
          <p:grpSpPr>
            <a:xfrm>
              <a:off x="2280478" y="3488340"/>
              <a:ext cx="315771" cy="340000"/>
              <a:chOff x="3777519" y="2606863"/>
              <a:chExt cx="315771" cy="340000"/>
            </a:xfrm>
          </p:grpSpPr>
          <p:sp>
            <p:nvSpPr>
              <p:cNvPr id="35" name="Oval 34"/>
              <p:cNvSpPr/>
              <p:nvPr/>
            </p:nvSpPr>
            <p:spPr>
              <a:xfrm>
                <a:off x="3777519" y="260686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986342" y="2606863"/>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777519" y="2839915"/>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986342" y="283991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881931" y="272171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 name="shake off"/>
          <p:cNvSpPr/>
          <p:nvPr/>
        </p:nvSpPr>
        <p:spPr>
          <a:xfrm>
            <a:off x="6115650" y="4110949"/>
            <a:ext cx="1504776" cy="1504776"/>
          </a:xfrm>
          <a:prstGeom prst="ellipse">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shake off the spots</a:t>
            </a:r>
          </a:p>
        </p:txBody>
      </p:sp>
      <p:grpSp>
        <p:nvGrpSpPr>
          <p:cNvPr id="21" name="dog"/>
          <p:cNvGrpSpPr/>
          <p:nvPr/>
        </p:nvGrpSpPr>
        <p:grpSpPr>
          <a:xfrm>
            <a:off x="7490483" y="1097279"/>
            <a:ext cx="1564550" cy="1745461"/>
            <a:chOff x="7490483" y="1097279"/>
            <a:chExt cx="1564550" cy="1745461"/>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483" y="1097279"/>
              <a:ext cx="1564550" cy="1745461"/>
            </a:xfrm>
            <a:prstGeom prst="rect">
              <a:avLst/>
            </a:prstGeom>
          </p:spPr>
        </p:pic>
        <p:sp>
          <p:nvSpPr>
            <p:cNvPr id="20" name="Oval 19"/>
            <p:cNvSpPr/>
            <p:nvPr/>
          </p:nvSpPr>
          <p:spPr>
            <a:xfrm>
              <a:off x="8096111" y="2648454"/>
              <a:ext cx="140163" cy="137940"/>
            </a:xfrm>
            <a:prstGeom prst="ellipse">
              <a:avLst/>
            </a:prstGeom>
            <a:solidFill>
              <a:srgbClr val="CEA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Click Again Button"/>
          <p:cNvGrpSpPr/>
          <p:nvPr/>
        </p:nvGrpSpPr>
        <p:grpSpPr>
          <a:xfrm>
            <a:off x="5189970" y="2977750"/>
            <a:ext cx="1810288" cy="558839"/>
            <a:chOff x="3062247" y="3925433"/>
            <a:chExt cx="1810288" cy="558839"/>
          </a:xfrm>
        </p:grpSpPr>
        <p:sp>
          <p:nvSpPr>
            <p:cNvPr id="47" name="Reset text"/>
            <p:cNvSpPr txBox="1"/>
            <p:nvPr/>
          </p:nvSpPr>
          <p:spPr>
            <a:xfrm>
              <a:off x="3062247" y="4033332"/>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8"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4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number bond 10"/>
          <p:cNvGrpSpPr/>
          <p:nvPr/>
        </p:nvGrpSpPr>
        <p:grpSpPr>
          <a:xfrm>
            <a:off x="3650042" y="4203046"/>
            <a:ext cx="732207" cy="746457"/>
            <a:chOff x="1864042" y="3488340"/>
            <a:chExt cx="732207" cy="746457"/>
          </a:xfrm>
        </p:grpSpPr>
        <p:grpSp>
          <p:nvGrpSpPr>
            <p:cNvPr id="51" name="Group 50"/>
            <p:cNvGrpSpPr/>
            <p:nvPr/>
          </p:nvGrpSpPr>
          <p:grpSpPr>
            <a:xfrm>
              <a:off x="1864042" y="3894797"/>
              <a:ext cx="315771" cy="340000"/>
              <a:chOff x="3777519" y="2606863"/>
              <a:chExt cx="315771" cy="340000"/>
            </a:xfrm>
          </p:grpSpPr>
          <p:sp>
            <p:nvSpPr>
              <p:cNvPr id="58" name="Oval 57"/>
              <p:cNvSpPr/>
              <p:nvPr/>
            </p:nvSpPr>
            <p:spPr>
              <a:xfrm>
                <a:off x="3777519" y="260686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3986342" y="2606863"/>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3777519" y="2839915"/>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3986342" y="283991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3881931" y="272171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p:cNvGrpSpPr/>
            <p:nvPr/>
          </p:nvGrpSpPr>
          <p:grpSpPr>
            <a:xfrm>
              <a:off x="2280478" y="3488340"/>
              <a:ext cx="315771" cy="340000"/>
              <a:chOff x="3777519" y="2606863"/>
              <a:chExt cx="315771" cy="340000"/>
            </a:xfrm>
          </p:grpSpPr>
          <p:sp>
            <p:nvSpPr>
              <p:cNvPr id="53" name="Oval 52"/>
              <p:cNvSpPr/>
              <p:nvPr/>
            </p:nvSpPr>
            <p:spPr>
              <a:xfrm>
                <a:off x="3777519" y="260686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3986342" y="2606863"/>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777519" y="2839915"/>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3986342" y="283991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3881931" y="2721714"/>
                <a:ext cx="106948" cy="106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 name="Group 24"/>
          <p:cNvGrpSpPr/>
          <p:nvPr/>
        </p:nvGrpSpPr>
        <p:grpSpPr>
          <a:xfrm>
            <a:off x="1800472" y="4926889"/>
            <a:ext cx="2665298" cy="972161"/>
            <a:chOff x="1800472" y="4926889"/>
            <a:chExt cx="2665298" cy="972161"/>
          </a:xfrm>
        </p:grpSpPr>
        <p:sp>
          <p:nvSpPr>
            <p:cNvPr id="64" name="10"/>
            <p:cNvSpPr txBox="1">
              <a:spLocks/>
            </p:cNvSpPr>
            <p:nvPr/>
          </p:nvSpPr>
          <p:spPr>
            <a:xfrm>
              <a:off x="1800472" y="4926889"/>
              <a:ext cx="912754" cy="38887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000000"/>
                  </a:solidFill>
                  <a:latin typeface="Twinkl" pitchFamily="50" charset="0"/>
                </a:rPr>
                <a:t>10</a:t>
              </a:r>
              <a:endParaRPr lang="en-GB" sz="2000" dirty="0">
                <a:solidFill>
                  <a:srgbClr val="000000"/>
                </a:solidFill>
                <a:latin typeface="Twinkl" pitchFamily="50" charset="0"/>
              </a:endParaRPr>
            </a:p>
          </p:txBody>
        </p:sp>
        <p:sp>
          <p:nvSpPr>
            <p:cNvPr id="74" name="10"/>
            <p:cNvSpPr txBox="1">
              <a:spLocks/>
            </p:cNvSpPr>
            <p:nvPr/>
          </p:nvSpPr>
          <p:spPr>
            <a:xfrm>
              <a:off x="3667186" y="5510171"/>
              <a:ext cx="798584" cy="38887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000000"/>
                  </a:solidFill>
                  <a:latin typeface="Twinkl" pitchFamily="50" charset="0"/>
                </a:rPr>
                <a:t>0</a:t>
              </a:r>
              <a:endParaRPr lang="en-GB" sz="2000" dirty="0">
                <a:solidFill>
                  <a:srgbClr val="000000"/>
                </a:solidFill>
                <a:latin typeface="Twinkl" pitchFamily="50" charset="0"/>
              </a:endParaRPr>
            </a:p>
          </p:txBody>
        </p:sp>
      </p:grpSp>
      <p:grpSp>
        <p:nvGrpSpPr>
          <p:cNvPr id="22" name="Group 21"/>
          <p:cNvGrpSpPr/>
          <p:nvPr/>
        </p:nvGrpSpPr>
        <p:grpSpPr>
          <a:xfrm>
            <a:off x="1857640" y="4974480"/>
            <a:ext cx="2643395" cy="982914"/>
            <a:chOff x="2770965" y="3249170"/>
            <a:chExt cx="2643395" cy="982914"/>
          </a:xfrm>
        </p:grpSpPr>
        <p:sp>
          <p:nvSpPr>
            <p:cNvPr id="75" name="10"/>
            <p:cNvSpPr txBox="1">
              <a:spLocks/>
            </p:cNvSpPr>
            <p:nvPr/>
          </p:nvSpPr>
          <p:spPr>
            <a:xfrm>
              <a:off x="4545245" y="3843205"/>
              <a:ext cx="869115" cy="38887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10</a:t>
              </a:r>
              <a:endParaRPr lang="en-GB" sz="2000" dirty="0">
                <a:solidFill>
                  <a:schemeClr val="tx1"/>
                </a:solidFill>
                <a:latin typeface="Twinkl" pitchFamily="50" charset="0"/>
              </a:endParaRPr>
            </a:p>
          </p:txBody>
        </p:sp>
        <p:sp>
          <p:nvSpPr>
            <p:cNvPr id="76" name="10"/>
            <p:cNvSpPr txBox="1">
              <a:spLocks/>
            </p:cNvSpPr>
            <p:nvPr/>
          </p:nvSpPr>
          <p:spPr>
            <a:xfrm>
              <a:off x="2770965" y="3249170"/>
              <a:ext cx="798584" cy="38887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0</a:t>
              </a:r>
              <a:endParaRPr lang="en-GB" sz="2000" dirty="0">
                <a:solidFill>
                  <a:schemeClr val="tx1"/>
                </a:solidFill>
                <a:latin typeface="Twinkl" pitchFamily="50" charset="0"/>
              </a:endParaRPr>
            </a:p>
          </p:txBody>
        </p:sp>
      </p:grpSp>
    </p:spTree>
    <p:extLst>
      <p:ext uri="{BB962C8B-B14F-4D97-AF65-F5344CB8AC3E}">
        <p14:creationId xmlns:p14="http://schemas.microsoft.com/office/powerpoint/2010/main" val="1908847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50"/>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9" grpId="0" animBg="1"/>
      <p:bldP spid="10" grpId="0" animBg="1"/>
      <p:bldP spid="10" grpId="1" animBg="1"/>
      <p:bldP spid="10"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57198" y="4611757"/>
            <a:ext cx="8235977" cy="1863559"/>
          </a:xfrm>
          <a:prstGeom prst="roundRect">
            <a:avLst>
              <a:gd name="adj" fmla="val 1282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200" dirty="0"/>
              <a:t>Jumping Frogs</a:t>
            </a:r>
          </a:p>
        </p:txBody>
      </p:sp>
      <p:sp>
        <p:nvSpPr>
          <p:cNvPr id="3" name="Title 1"/>
          <p:cNvSpPr txBox="1">
            <a:spLocks/>
          </p:cNvSpPr>
          <p:nvPr/>
        </p:nvSpPr>
        <p:spPr>
          <a:xfrm>
            <a:off x="573803" y="1514285"/>
            <a:ext cx="4524318" cy="82867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How many frogs are on the logs altogether? How do you know? What happens when the frogs jump? </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duck to reveal questions that encourage the development of children’s mathematical reasoning skills.</a:t>
            </a:r>
          </a:p>
        </p:txBody>
      </p:sp>
      <p:sp>
        <p:nvSpPr>
          <p:cNvPr id="9" name="Question 2"/>
          <p:cNvSpPr/>
          <p:nvPr/>
        </p:nvSpPr>
        <p:spPr>
          <a:xfrm>
            <a:off x="5253213" y="1330790"/>
            <a:ext cx="2200900" cy="903941"/>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do you notice about the number bonds 9+1 and 1+9? </a:t>
            </a:r>
          </a:p>
        </p:txBody>
      </p:sp>
      <p:sp>
        <p:nvSpPr>
          <p:cNvPr id="10" name="Question 1"/>
          <p:cNvSpPr/>
          <p:nvPr/>
        </p:nvSpPr>
        <p:spPr>
          <a:xfrm>
            <a:off x="5253213" y="1342615"/>
            <a:ext cx="2208664" cy="897878"/>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When the frogs jump, does the total number of frogs change?</a:t>
            </a:r>
          </a:p>
        </p:txBody>
      </p:sp>
      <p:grpSp>
        <p:nvGrpSpPr>
          <p:cNvPr id="26" name="Reset Button"/>
          <p:cNvGrpSpPr/>
          <p:nvPr/>
        </p:nvGrpSpPr>
        <p:grpSpPr>
          <a:xfrm>
            <a:off x="7124162" y="2579400"/>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30" name="Click Again Button"/>
          <p:cNvGrpSpPr/>
          <p:nvPr/>
        </p:nvGrpSpPr>
        <p:grpSpPr>
          <a:xfrm>
            <a:off x="5189970" y="2585864"/>
            <a:ext cx="1810288" cy="558839"/>
            <a:chOff x="3062247" y="3925433"/>
            <a:chExt cx="1810288" cy="558839"/>
          </a:xfrm>
        </p:grpSpPr>
        <p:sp>
          <p:nvSpPr>
            <p:cNvPr id="45"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6"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shake off"/>
          <p:cNvSpPr/>
          <p:nvPr/>
        </p:nvSpPr>
        <p:spPr>
          <a:xfrm>
            <a:off x="7446974" y="3429000"/>
            <a:ext cx="1504776" cy="1504776"/>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make the frogs jump</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8" y="3592493"/>
            <a:ext cx="3241462" cy="1529090"/>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44489" y="3767863"/>
            <a:ext cx="3251165" cy="1533667"/>
          </a:xfrm>
          <a:prstGeom prst="rect">
            <a:avLst/>
          </a:prstGeom>
        </p:spPr>
      </p:pic>
      <p:grpSp>
        <p:nvGrpSpPr>
          <p:cNvPr id="27" name="Group 26"/>
          <p:cNvGrpSpPr/>
          <p:nvPr/>
        </p:nvGrpSpPr>
        <p:grpSpPr>
          <a:xfrm>
            <a:off x="1847479" y="5039798"/>
            <a:ext cx="3824264" cy="635925"/>
            <a:chOff x="1847479" y="5039798"/>
            <a:chExt cx="3824264" cy="635925"/>
          </a:xfrm>
        </p:grpSpPr>
        <p:sp>
          <p:nvSpPr>
            <p:cNvPr id="31" name="9"/>
            <p:cNvSpPr txBox="1">
              <a:spLocks/>
            </p:cNvSpPr>
            <p:nvPr/>
          </p:nvSpPr>
          <p:spPr>
            <a:xfrm>
              <a:off x="1847479" y="5039798"/>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000000"/>
                  </a:solidFill>
                  <a:latin typeface="Twinkl" pitchFamily="50" charset="0"/>
                </a:rPr>
                <a:t>9</a:t>
              </a:r>
            </a:p>
          </p:txBody>
        </p:sp>
        <p:sp>
          <p:nvSpPr>
            <p:cNvPr id="32" name="1"/>
            <p:cNvSpPr txBox="1">
              <a:spLocks/>
            </p:cNvSpPr>
            <p:nvPr/>
          </p:nvSpPr>
          <p:spPr>
            <a:xfrm>
              <a:off x="5210843" y="5261387"/>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000000"/>
                  </a:solidFill>
                  <a:latin typeface="Twinkl" pitchFamily="50" charset="0"/>
                </a:rPr>
                <a:t>1</a:t>
              </a:r>
            </a:p>
          </p:txBody>
        </p:sp>
      </p:grpSp>
      <p:grpSp>
        <p:nvGrpSpPr>
          <p:cNvPr id="24" name="9 frogs"/>
          <p:cNvGrpSpPr/>
          <p:nvPr/>
        </p:nvGrpSpPr>
        <p:grpSpPr>
          <a:xfrm>
            <a:off x="981568" y="3499209"/>
            <a:ext cx="2768412" cy="1342057"/>
            <a:chOff x="981568" y="3499209"/>
            <a:chExt cx="2768412" cy="134205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568" y="3598245"/>
              <a:ext cx="679811" cy="570102"/>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647" y="3966535"/>
              <a:ext cx="679811" cy="570102"/>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6658" y="4271164"/>
              <a:ext cx="679811" cy="570102"/>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4787" y="3710157"/>
              <a:ext cx="679811" cy="570102"/>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5754" y="3619443"/>
              <a:ext cx="679811" cy="57010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0486" y="3499209"/>
              <a:ext cx="679811" cy="570102"/>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0169" y="3853587"/>
              <a:ext cx="679811" cy="570102"/>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8972" y="4125662"/>
              <a:ext cx="679811" cy="570102"/>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1812" y="4227787"/>
              <a:ext cx="679811" cy="570102"/>
            </a:xfrm>
            <a:prstGeom prst="rect">
              <a:avLst/>
            </a:prstGeom>
          </p:spPr>
        </p:pic>
      </p:grpSp>
      <p:pic>
        <p:nvPicPr>
          <p:cNvPr id="42" name="1 fro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770" y="3986384"/>
            <a:ext cx="679811" cy="570102"/>
          </a:xfrm>
          <a:prstGeom prst="rect">
            <a:avLst/>
          </a:prstGeom>
        </p:spPr>
      </p:pic>
      <p:pic>
        <p:nvPicPr>
          <p:cNvPr id="22" name="duc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59490" y="882595"/>
            <a:ext cx="1538707" cy="1514178"/>
          </a:xfrm>
          <a:prstGeom prst="rect">
            <a:avLst/>
          </a:prstGeom>
        </p:spPr>
      </p:pic>
      <p:grpSp>
        <p:nvGrpSpPr>
          <p:cNvPr id="25" name="Group 24"/>
          <p:cNvGrpSpPr/>
          <p:nvPr/>
        </p:nvGrpSpPr>
        <p:grpSpPr>
          <a:xfrm>
            <a:off x="1839944" y="5078711"/>
            <a:ext cx="3815455" cy="588047"/>
            <a:chOff x="2257795" y="5007820"/>
            <a:chExt cx="3815455" cy="588047"/>
          </a:xfrm>
        </p:grpSpPr>
        <p:sp>
          <p:nvSpPr>
            <p:cNvPr id="47" name="9"/>
            <p:cNvSpPr txBox="1">
              <a:spLocks/>
            </p:cNvSpPr>
            <p:nvPr/>
          </p:nvSpPr>
          <p:spPr>
            <a:xfrm>
              <a:off x="5612350" y="5181531"/>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9</a:t>
              </a:r>
            </a:p>
          </p:txBody>
        </p:sp>
        <p:sp>
          <p:nvSpPr>
            <p:cNvPr id="48" name="1"/>
            <p:cNvSpPr txBox="1">
              <a:spLocks/>
            </p:cNvSpPr>
            <p:nvPr/>
          </p:nvSpPr>
          <p:spPr>
            <a:xfrm>
              <a:off x="2257795" y="5007820"/>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1</a:t>
              </a:r>
            </a:p>
          </p:txBody>
        </p:sp>
      </p:grpSp>
      <p:grpSp>
        <p:nvGrpSpPr>
          <p:cNvPr id="43" name="Group 42"/>
          <p:cNvGrpSpPr/>
          <p:nvPr/>
        </p:nvGrpSpPr>
        <p:grpSpPr>
          <a:xfrm>
            <a:off x="236274" y="199475"/>
            <a:ext cx="558839" cy="558839"/>
            <a:chOff x="1308100" y="3224141"/>
            <a:chExt cx="635000" cy="635000"/>
          </a:xfrm>
        </p:grpSpPr>
        <p:sp>
          <p:nvSpPr>
            <p:cNvPr id="44" name="Oval 43"/>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Arrow: Right 15">
              <a:hlinkClick r:id="rId6"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57078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44" presetClass="path" presetSubtype="0" accel="50000" decel="50000" fill="hold" nodeType="clickEffect">
                                  <p:stCondLst>
                                    <p:cond delay="0"/>
                                  </p:stCondLst>
                                  <p:childTnLst>
                                    <p:animMotion origin="layout" path="M -5.55556E-7 -3.7037E-7 L 0.09375 -0.04005 C 0.11354 -0.04907 0.14306 -0.0537 0.17379 -0.0537 C 0.20868 -0.0537 0.23681 -0.04907 0.2566 -0.04005 L 0.3507 -3.7037E-7 " pathEditMode="relative" rAng="0" ptsTypes="AAAAA">
                                      <p:cBhvr>
                                        <p:cTn id="6" dur="2000" fill="hold"/>
                                        <p:tgtEl>
                                          <p:spTgt spid="24"/>
                                        </p:tgtEl>
                                        <p:attrNameLst>
                                          <p:attrName>ppt_x</p:attrName>
                                          <p:attrName>ppt_y</p:attrName>
                                        </p:attrNameLst>
                                      </p:cBhvr>
                                      <p:rCtr x="17535" y="-2685"/>
                                    </p:animMotion>
                                  </p:childTnLst>
                                </p:cTn>
                              </p:par>
                              <p:par>
                                <p:cTn id="7" presetID="42" presetClass="path" presetSubtype="0" accel="50000" decel="50000" fill="hold" nodeType="withEffect">
                                  <p:stCondLst>
                                    <p:cond delay="0"/>
                                  </p:stCondLst>
                                  <p:childTnLst>
                                    <p:animMotion origin="layout" path="M -1.11111E-6 4.81481E-6 L -0.40486 -0.03288 " pathEditMode="relative" rAng="0" ptsTypes="AA">
                                      <p:cBhvr>
                                        <p:cTn id="8" dur="2000" fill="hold"/>
                                        <p:tgtEl>
                                          <p:spTgt spid="42"/>
                                        </p:tgtEl>
                                        <p:attrNameLst>
                                          <p:attrName>ppt_x</p:attrName>
                                          <p:attrName>ppt_y</p:attrName>
                                        </p:attrNameLst>
                                      </p:cBhvr>
                                      <p:rCtr x="-20243" y="-1644"/>
                                    </p:animMotion>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nextCondLst>
                <p:cond evt="onClick" delay="0">
                  <p:tgtEl>
                    <p:spTgt spid="22"/>
                  </p:tgtEl>
                </p:cond>
              </p:nextCondLst>
            </p:seq>
            <p:seq concurrent="1" nextAc="seek">
              <p:cTn id="19" restart="whenNotActive" fill="hold" evtFilter="cancelBubble" nodeType="interactiveSeq">
                <p:stCondLst>
                  <p:cond evt="onClick" delay="0">
                    <p:tgtEl>
                      <p:spTgt spid="30"/>
                    </p:tgtEl>
                  </p:cond>
                </p:stCondLst>
                <p:endSync evt="end" delay="0">
                  <p:rtn val="all"/>
                </p:endSync>
                <p:childTnLst>
                  <p:par>
                    <p:cTn id="20" fill="hold">
                      <p:stCondLst>
                        <p:cond delay="0"/>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2"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9" grpId="0" animBg="1"/>
      <p:bldP spid="10" grpId="0" animBg="1"/>
      <p:bldP spid="10" grpId="1" animBg="1"/>
      <p:bldP spid="10"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irl"/>
          <p:cNvPicPr>
            <a:picLocks noChangeAspect="1"/>
          </p:cNvPicPr>
          <p:nvPr/>
        </p:nvPicPr>
        <p:blipFill rotWithShape="1">
          <a:blip r:embed="rId2" cstate="print">
            <a:extLst>
              <a:ext uri="{28A0092B-C50C-407E-A947-70E740481C1C}">
                <a14:useLocalDpi xmlns:a14="http://schemas.microsoft.com/office/drawing/2010/main" val="0"/>
              </a:ext>
            </a:extLst>
          </a:blip>
          <a:srcRect b="61766"/>
          <a:stretch/>
        </p:blipFill>
        <p:spPr>
          <a:xfrm>
            <a:off x="7427271" y="903383"/>
            <a:ext cx="1481123" cy="1759131"/>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52404"/>
          <a:stretch/>
        </p:blipFill>
        <p:spPr>
          <a:xfrm>
            <a:off x="4919090" y="3182604"/>
            <a:ext cx="2421164" cy="337677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7367"/>
          <a:stretch/>
        </p:blipFill>
        <p:spPr>
          <a:xfrm>
            <a:off x="627919" y="3125653"/>
            <a:ext cx="2677404" cy="3376779"/>
          </a:xfrm>
          <a:prstGeom prst="rect">
            <a:avLst/>
          </a:prstGeom>
        </p:spPr>
      </p:pic>
      <p:sp>
        <p:nvSpPr>
          <p:cNvPr id="2" name="Title 1"/>
          <p:cNvSpPr>
            <a:spLocks noGrp="1"/>
          </p:cNvSpPr>
          <p:nvPr>
            <p:ph type="title"/>
          </p:nvPr>
        </p:nvSpPr>
        <p:spPr/>
        <p:txBody>
          <a:bodyPr/>
          <a:lstStyle/>
          <a:p>
            <a:r>
              <a:rPr lang="en-GB" sz="3200" dirty="0"/>
              <a:t>Strawberry Addition</a:t>
            </a:r>
          </a:p>
        </p:txBody>
      </p:sp>
      <p:sp>
        <p:nvSpPr>
          <p:cNvPr id="3" name="Title 1"/>
          <p:cNvSpPr txBox="1">
            <a:spLocks/>
          </p:cNvSpPr>
          <p:nvPr/>
        </p:nvSpPr>
        <p:spPr>
          <a:xfrm>
            <a:off x="573803" y="1514285"/>
            <a:ext cx="4524318" cy="82867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Alfie and Ola have some strawberries for their snack. How many are there altogether? </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girl to reveal questions that encourage the development of children’s mathematical reasoning skills.</a:t>
            </a:r>
          </a:p>
        </p:txBody>
      </p:sp>
      <p:sp>
        <p:nvSpPr>
          <p:cNvPr id="9" name="Question 2"/>
          <p:cNvSpPr/>
          <p:nvPr/>
        </p:nvSpPr>
        <p:spPr>
          <a:xfrm>
            <a:off x="5225351" y="1439016"/>
            <a:ext cx="2200900" cy="1034875"/>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do you notice about the answer if the 2 and the 8 are swapped around?</a:t>
            </a:r>
          </a:p>
        </p:txBody>
      </p:sp>
      <p:sp>
        <p:nvSpPr>
          <p:cNvPr id="10" name="Question 1"/>
          <p:cNvSpPr/>
          <p:nvPr/>
        </p:nvSpPr>
        <p:spPr>
          <a:xfrm>
            <a:off x="5208872" y="1446820"/>
            <a:ext cx="2208664" cy="1027934"/>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is 8 + 2? What is 2 + 8? How did you work out the answers?</a:t>
            </a:r>
          </a:p>
        </p:txBody>
      </p:sp>
      <p:grpSp>
        <p:nvGrpSpPr>
          <p:cNvPr id="26" name="Reset Button"/>
          <p:cNvGrpSpPr/>
          <p:nvPr/>
        </p:nvGrpSpPr>
        <p:grpSpPr>
          <a:xfrm>
            <a:off x="7124162" y="2579400"/>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30" name="Click Again Button"/>
          <p:cNvGrpSpPr/>
          <p:nvPr/>
        </p:nvGrpSpPr>
        <p:grpSpPr>
          <a:xfrm>
            <a:off x="5189970" y="2585864"/>
            <a:ext cx="1810288" cy="558839"/>
            <a:chOff x="3062247" y="3925433"/>
            <a:chExt cx="1810288" cy="558839"/>
          </a:xfrm>
        </p:grpSpPr>
        <p:sp>
          <p:nvSpPr>
            <p:cNvPr id="45"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6"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swap"/>
          <p:cNvSpPr/>
          <p:nvPr/>
        </p:nvSpPr>
        <p:spPr>
          <a:xfrm>
            <a:off x="3409252" y="2373823"/>
            <a:ext cx="1617561" cy="1617561"/>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swap strawberries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6621" y="3702990"/>
            <a:ext cx="1901444" cy="1390469"/>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328" y="4118807"/>
            <a:ext cx="1901444" cy="1390469"/>
          </a:xfrm>
          <a:prstGeom prst="rect">
            <a:avLst/>
          </a:prstGeom>
        </p:spPr>
      </p:pic>
      <p:grpSp>
        <p:nvGrpSpPr>
          <p:cNvPr id="27" name="Group 26"/>
          <p:cNvGrpSpPr/>
          <p:nvPr/>
        </p:nvGrpSpPr>
        <p:grpSpPr>
          <a:xfrm>
            <a:off x="2638278" y="5214173"/>
            <a:ext cx="2228057" cy="751640"/>
            <a:chOff x="1847479" y="5039798"/>
            <a:chExt cx="2228057" cy="751640"/>
          </a:xfrm>
        </p:grpSpPr>
        <p:sp>
          <p:nvSpPr>
            <p:cNvPr id="28" name="9"/>
            <p:cNvSpPr txBox="1">
              <a:spLocks/>
            </p:cNvSpPr>
            <p:nvPr/>
          </p:nvSpPr>
          <p:spPr>
            <a:xfrm>
              <a:off x="1847479" y="5039798"/>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000000"/>
                  </a:solidFill>
                  <a:latin typeface="Twinkl" pitchFamily="50" charset="0"/>
                </a:rPr>
                <a:t>2</a:t>
              </a:r>
              <a:endParaRPr lang="en-GB" sz="1800" dirty="0">
                <a:solidFill>
                  <a:srgbClr val="000000"/>
                </a:solidFill>
                <a:latin typeface="Twinkl" pitchFamily="50" charset="0"/>
              </a:endParaRPr>
            </a:p>
          </p:txBody>
        </p:sp>
        <p:sp>
          <p:nvSpPr>
            <p:cNvPr id="31" name="1"/>
            <p:cNvSpPr txBox="1">
              <a:spLocks/>
            </p:cNvSpPr>
            <p:nvPr/>
          </p:nvSpPr>
          <p:spPr>
            <a:xfrm>
              <a:off x="3614636" y="5377102"/>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000000"/>
                  </a:solidFill>
                  <a:latin typeface="Twinkl" pitchFamily="50" charset="0"/>
                </a:rPr>
                <a:t>8</a:t>
              </a:r>
              <a:endParaRPr lang="en-GB" sz="1800" dirty="0">
                <a:solidFill>
                  <a:srgbClr val="000000"/>
                </a:solidFill>
                <a:latin typeface="Twinkl" pitchFamily="50" charset="0"/>
              </a:endParaRPr>
            </a:p>
          </p:txBody>
        </p:sp>
      </p:grpSp>
      <p:grpSp>
        <p:nvGrpSpPr>
          <p:cNvPr id="18" name="2 strawb"/>
          <p:cNvGrpSpPr/>
          <p:nvPr/>
        </p:nvGrpSpPr>
        <p:grpSpPr>
          <a:xfrm>
            <a:off x="2356610" y="4146600"/>
            <a:ext cx="1016560" cy="388891"/>
            <a:chOff x="2298026" y="4182041"/>
            <a:chExt cx="1016560" cy="388891"/>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8026" y="4182041"/>
              <a:ext cx="358257" cy="363437"/>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6329" y="4207495"/>
              <a:ext cx="358257" cy="363437"/>
            </a:xfrm>
            <a:prstGeom prst="rect">
              <a:avLst/>
            </a:prstGeom>
          </p:spPr>
        </p:pic>
      </p:grpSp>
      <p:grpSp>
        <p:nvGrpSpPr>
          <p:cNvPr id="14" name="8 strawb#"/>
          <p:cNvGrpSpPr/>
          <p:nvPr/>
        </p:nvGrpSpPr>
        <p:grpSpPr>
          <a:xfrm>
            <a:off x="4069250" y="4427840"/>
            <a:ext cx="1544838" cy="742379"/>
            <a:chOff x="4069250" y="4419131"/>
            <a:chExt cx="1544838" cy="742379"/>
          </a:xfrm>
        </p:grpSpPr>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9250" y="4419131"/>
              <a:ext cx="358257" cy="363437"/>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4277" y="4419131"/>
              <a:ext cx="358257" cy="363437"/>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9304" y="4419131"/>
              <a:ext cx="358257" cy="363437"/>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331" y="4419131"/>
              <a:ext cx="358257" cy="363437"/>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750" y="4798073"/>
              <a:ext cx="358257" cy="363437"/>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5777" y="4798073"/>
              <a:ext cx="358257" cy="363437"/>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804" y="4798073"/>
              <a:ext cx="358257" cy="363437"/>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831" y="4798073"/>
              <a:ext cx="358257" cy="363437"/>
            </a:xfrm>
            <a:prstGeom prst="rect">
              <a:avLst/>
            </a:prstGeom>
          </p:spPr>
        </p:pic>
      </p:grpSp>
      <p:grpSp>
        <p:nvGrpSpPr>
          <p:cNvPr id="42" name="2 strawb"/>
          <p:cNvGrpSpPr/>
          <p:nvPr/>
        </p:nvGrpSpPr>
        <p:grpSpPr>
          <a:xfrm>
            <a:off x="4347085" y="4633461"/>
            <a:ext cx="1016560" cy="388891"/>
            <a:chOff x="2298026" y="4182041"/>
            <a:chExt cx="1016560" cy="388891"/>
          </a:xfrm>
        </p:grpSpPr>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8026" y="4182041"/>
              <a:ext cx="358257" cy="363437"/>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6329" y="4207495"/>
              <a:ext cx="358257" cy="363437"/>
            </a:xfrm>
            <a:prstGeom prst="rect">
              <a:avLst/>
            </a:prstGeom>
          </p:spPr>
        </p:pic>
      </p:grpSp>
      <p:grpSp>
        <p:nvGrpSpPr>
          <p:cNvPr id="48" name="8 strawb#"/>
          <p:cNvGrpSpPr/>
          <p:nvPr/>
        </p:nvGrpSpPr>
        <p:grpSpPr>
          <a:xfrm>
            <a:off x="2154520" y="3992570"/>
            <a:ext cx="1544838" cy="742379"/>
            <a:chOff x="4069250" y="4419131"/>
            <a:chExt cx="1544838" cy="742379"/>
          </a:xfrm>
        </p:grpSpPr>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9250" y="4419131"/>
              <a:ext cx="358257" cy="363437"/>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4277" y="4419131"/>
              <a:ext cx="358257" cy="363437"/>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9304" y="4419131"/>
              <a:ext cx="358257" cy="363437"/>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331" y="4419131"/>
              <a:ext cx="358257" cy="363437"/>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750" y="4798073"/>
              <a:ext cx="358257" cy="363437"/>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5777" y="4798073"/>
              <a:ext cx="358257" cy="363437"/>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804" y="4798073"/>
              <a:ext cx="358257" cy="363437"/>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831" y="4798073"/>
              <a:ext cx="358257" cy="363437"/>
            </a:xfrm>
            <a:prstGeom prst="rect">
              <a:avLst/>
            </a:prstGeom>
          </p:spPr>
        </p:pic>
      </p:grpSp>
      <p:grpSp>
        <p:nvGrpSpPr>
          <p:cNvPr id="57" name="Group 56"/>
          <p:cNvGrpSpPr/>
          <p:nvPr/>
        </p:nvGrpSpPr>
        <p:grpSpPr>
          <a:xfrm>
            <a:off x="2664656" y="5233516"/>
            <a:ext cx="2220534" cy="705601"/>
            <a:chOff x="1874380" y="5024270"/>
            <a:chExt cx="2220534" cy="705601"/>
          </a:xfrm>
        </p:grpSpPr>
        <p:sp>
          <p:nvSpPr>
            <p:cNvPr id="58" name="9"/>
            <p:cNvSpPr txBox="1">
              <a:spLocks/>
            </p:cNvSpPr>
            <p:nvPr/>
          </p:nvSpPr>
          <p:spPr>
            <a:xfrm>
              <a:off x="1874380" y="5024270"/>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8</a:t>
              </a:r>
            </a:p>
          </p:txBody>
        </p:sp>
        <p:sp>
          <p:nvSpPr>
            <p:cNvPr id="59" name="1"/>
            <p:cNvSpPr txBox="1">
              <a:spLocks/>
            </p:cNvSpPr>
            <p:nvPr/>
          </p:nvSpPr>
          <p:spPr>
            <a:xfrm>
              <a:off x="3634014" y="5315535"/>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2</a:t>
              </a:r>
              <a:endParaRPr lang="en-GB" sz="2000" dirty="0">
                <a:solidFill>
                  <a:schemeClr val="tx1"/>
                </a:solidFill>
                <a:latin typeface="Twinkl" pitchFamily="50" charset="0"/>
              </a:endParaRPr>
            </a:p>
          </p:txBody>
        </p:sp>
      </p:grpSp>
      <p:grpSp>
        <p:nvGrpSpPr>
          <p:cNvPr id="63" name="Group 62"/>
          <p:cNvGrpSpPr/>
          <p:nvPr/>
        </p:nvGrpSpPr>
        <p:grpSpPr>
          <a:xfrm>
            <a:off x="236274" y="199475"/>
            <a:ext cx="558839" cy="558839"/>
            <a:chOff x="1308100" y="3224141"/>
            <a:chExt cx="635000" cy="635000"/>
          </a:xfrm>
        </p:grpSpPr>
        <p:sp>
          <p:nvSpPr>
            <p:cNvPr id="64" name="Oval 63"/>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Arrow: Right 15">
              <a:hlinkClick r:id="rId6"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0970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18"/>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9" grpId="0" animBg="1"/>
      <p:bldP spid="10" grpId="0" animBg="1"/>
      <p:bldP spid="10" grpId="1" animBg="1"/>
      <p:bldP spid="10"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959" y="2356919"/>
            <a:ext cx="3218812" cy="674157"/>
          </a:xfrm>
          <a:prstGeom prst="rect">
            <a:avLst/>
          </a:prstGeom>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321" y="2359291"/>
            <a:ext cx="3218812" cy="674157"/>
          </a:xfrm>
          <a:prstGeom prst="rect">
            <a:avLst/>
          </a:prstGeom>
        </p:spPr>
      </p:pic>
      <p:sp>
        <p:nvSpPr>
          <p:cNvPr id="2" name="Title 1"/>
          <p:cNvSpPr>
            <a:spLocks noGrp="1"/>
          </p:cNvSpPr>
          <p:nvPr>
            <p:ph type="title"/>
          </p:nvPr>
        </p:nvSpPr>
        <p:spPr/>
        <p:txBody>
          <a:bodyPr/>
          <a:lstStyle/>
          <a:p>
            <a:r>
              <a:rPr lang="en-GB" sz="3200" dirty="0"/>
              <a:t>Penguin Party</a:t>
            </a:r>
          </a:p>
        </p:txBody>
      </p:sp>
      <p:sp>
        <p:nvSpPr>
          <p:cNvPr id="3" name="Title 1"/>
          <p:cNvSpPr txBox="1">
            <a:spLocks/>
          </p:cNvSpPr>
          <p:nvPr/>
        </p:nvSpPr>
        <p:spPr>
          <a:xfrm>
            <a:off x="573803" y="1514285"/>
            <a:ext cx="4524318" cy="82867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The penguins are having a party! Click the penguins to make them move together. </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baby penguin to reveal questions that encourage the development of children’s mathematical reasoning skills.</a:t>
            </a:r>
          </a:p>
        </p:txBody>
      </p:sp>
      <p:sp>
        <p:nvSpPr>
          <p:cNvPr id="9" name="Question 2"/>
          <p:cNvSpPr/>
          <p:nvPr/>
        </p:nvSpPr>
        <p:spPr>
          <a:xfrm>
            <a:off x="5235801" y="1439016"/>
            <a:ext cx="2200900" cy="960732"/>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do you notice about adding the penguins together in different ways?</a:t>
            </a:r>
          </a:p>
        </p:txBody>
      </p:sp>
      <p:sp>
        <p:nvSpPr>
          <p:cNvPr id="10" name="Question 1"/>
          <p:cNvSpPr/>
          <p:nvPr/>
        </p:nvSpPr>
        <p:spPr>
          <a:xfrm>
            <a:off x="5247651" y="1451477"/>
            <a:ext cx="2208664" cy="954288"/>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How many penguins are there altogether?</a:t>
            </a:r>
          </a:p>
        </p:txBody>
      </p:sp>
      <p:grpSp>
        <p:nvGrpSpPr>
          <p:cNvPr id="26" name="Reset Button"/>
          <p:cNvGrpSpPr/>
          <p:nvPr/>
        </p:nvGrpSpPr>
        <p:grpSpPr>
          <a:xfrm>
            <a:off x="7124162" y="2579400"/>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30" name="Click Again Button"/>
          <p:cNvGrpSpPr/>
          <p:nvPr/>
        </p:nvGrpSpPr>
        <p:grpSpPr>
          <a:xfrm>
            <a:off x="5189970" y="2585864"/>
            <a:ext cx="1810288" cy="558839"/>
            <a:chOff x="3062247" y="3925433"/>
            <a:chExt cx="1810288" cy="558839"/>
          </a:xfrm>
        </p:grpSpPr>
        <p:sp>
          <p:nvSpPr>
            <p:cNvPr id="45"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6"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018" y="1061757"/>
            <a:ext cx="985236" cy="1453627"/>
          </a:xfrm>
          <a:prstGeom prst="rect">
            <a:avLst/>
          </a:prstGeom>
        </p:spPr>
      </p:pic>
      <p:grpSp>
        <p:nvGrpSpPr>
          <p:cNvPr id="8" name="Group 7"/>
          <p:cNvGrpSpPr/>
          <p:nvPr/>
        </p:nvGrpSpPr>
        <p:grpSpPr>
          <a:xfrm>
            <a:off x="755650" y="4634269"/>
            <a:ext cx="1939872" cy="1146132"/>
            <a:chOff x="755650" y="3893210"/>
            <a:chExt cx="1939872" cy="1146132"/>
          </a:xfrm>
        </p:grpSpPr>
        <p:pic>
          <p:nvPicPr>
            <p:cNvPr id="11" name="pe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3893210"/>
              <a:ext cx="572626" cy="1146132"/>
            </a:xfrm>
            <a:prstGeom prst="rect">
              <a:avLst/>
            </a:prstGeom>
          </p:spPr>
        </p:pic>
        <p:pic>
          <p:nvPicPr>
            <p:cNvPr id="24" name="pe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273" y="3893210"/>
              <a:ext cx="572626" cy="1146132"/>
            </a:xfrm>
            <a:prstGeom prst="rect">
              <a:avLst/>
            </a:prstGeom>
          </p:spPr>
        </p:pic>
        <p:pic>
          <p:nvPicPr>
            <p:cNvPr id="25" name="pe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896" y="3893210"/>
              <a:ext cx="572626" cy="1146132"/>
            </a:xfrm>
            <a:prstGeom prst="rect">
              <a:avLst/>
            </a:prstGeom>
          </p:spPr>
        </p:pic>
      </p:grpSp>
      <p:grpSp>
        <p:nvGrpSpPr>
          <p:cNvPr id="53" name="Group 52"/>
          <p:cNvGrpSpPr/>
          <p:nvPr/>
        </p:nvGrpSpPr>
        <p:grpSpPr>
          <a:xfrm>
            <a:off x="236274" y="199475"/>
            <a:ext cx="558839" cy="558839"/>
            <a:chOff x="1308100" y="3224141"/>
            <a:chExt cx="635000" cy="635000"/>
          </a:xfrm>
        </p:grpSpPr>
        <p:sp>
          <p:nvSpPr>
            <p:cNvPr id="54" name="Oval 53"/>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Arrow: Right 15">
              <a:hlinkClick r:id="rId5"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60" y="2530932"/>
            <a:ext cx="3218812" cy="67415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9552" y="1513809"/>
            <a:ext cx="2515543" cy="3557472"/>
          </a:xfrm>
          <a:prstGeom prst="rect">
            <a:avLst/>
          </a:prstGeom>
        </p:spPr>
      </p:pic>
      <p:grpSp>
        <p:nvGrpSpPr>
          <p:cNvPr id="12" name="Group 11"/>
          <p:cNvGrpSpPr/>
          <p:nvPr/>
        </p:nvGrpSpPr>
        <p:grpSpPr>
          <a:xfrm>
            <a:off x="5730673" y="3403569"/>
            <a:ext cx="2643429" cy="2442523"/>
            <a:chOff x="5730673" y="3403569"/>
            <a:chExt cx="2643429" cy="2442523"/>
          </a:xfrm>
        </p:grpSpPr>
        <p:pic>
          <p:nvPicPr>
            <p:cNvPr id="33" name="pe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34329" y="3407443"/>
              <a:ext cx="572626" cy="1146132"/>
            </a:xfrm>
            <a:prstGeom prst="rect">
              <a:avLst/>
            </a:prstGeom>
          </p:spPr>
        </p:pic>
        <p:pic>
          <p:nvPicPr>
            <p:cNvPr id="34" name="pe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17952" y="3440900"/>
              <a:ext cx="572626" cy="1146132"/>
            </a:xfrm>
            <a:prstGeom prst="rect">
              <a:avLst/>
            </a:prstGeom>
          </p:spPr>
        </p:pic>
        <p:pic>
          <p:nvPicPr>
            <p:cNvPr id="35" name="pe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01476" y="3444759"/>
              <a:ext cx="572626" cy="1146132"/>
            </a:xfrm>
            <a:prstGeom prst="rect">
              <a:avLst/>
            </a:prstGeom>
          </p:spPr>
        </p:pic>
        <p:pic>
          <p:nvPicPr>
            <p:cNvPr id="36" name="pe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25983" y="4662644"/>
              <a:ext cx="572626" cy="1146132"/>
            </a:xfrm>
            <a:prstGeom prst="rect">
              <a:avLst/>
            </a:prstGeom>
          </p:spPr>
        </p:pic>
        <p:pic>
          <p:nvPicPr>
            <p:cNvPr id="37" name="pe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09606" y="4651466"/>
              <a:ext cx="572626" cy="1146132"/>
            </a:xfrm>
            <a:prstGeom prst="rect">
              <a:avLst/>
            </a:prstGeom>
          </p:spPr>
        </p:pic>
        <p:pic>
          <p:nvPicPr>
            <p:cNvPr id="38" name="pe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93130" y="4699960"/>
              <a:ext cx="572626" cy="1146132"/>
            </a:xfrm>
            <a:prstGeom prst="rect">
              <a:avLst/>
            </a:prstGeom>
          </p:spPr>
        </p:pic>
        <p:pic>
          <p:nvPicPr>
            <p:cNvPr id="48" name="pe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30673" y="3403569"/>
              <a:ext cx="572626" cy="1146132"/>
            </a:xfrm>
            <a:prstGeom prst="rect">
              <a:avLst/>
            </a:prstGeom>
          </p:spPr>
        </p:pic>
      </p:grpSp>
      <p:grpSp>
        <p:nvGrpSpPr>
          <p:cNvPr id="49" name="Group 48"/>
          <p:cNvGrpSpPr/>
          <p:nvPr/>
        </p:nvGrpSpPr>
        <p:grpSpPr>
          <a:xfrm>
            <a:off x="753923" y="4634269"/>
            <a:ext cx="1939872" cy="1146132"/>
            <a:chOff x="755650" y="3893210"/>
            <a:chExt cx="1939872" cy="1146132"/>
          </a:xfrm>
        </p:grpSpPr>
        <p:pic>
          <p:nvPicPr>
            <p:cNvPr id="50" name="pe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3893210"/>
              <a:ext cx="572626" cy="1146132"/>
            </a:xfrm>
            <a:prstGeom prst="rect">
              <a:avLst/>
            </a:prstGeom>
          </p:spPr>
        </p:pic>
        <p:pic>
          <p:nvPicPr>
            <p:cNvPr id="51" name="pe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273" y="3893210"/>
              <a:ext cx="572626" cy="1146132"/>
            </a:xfrm>
            <a:prstGeom prst="rect">
              <a:avLst/>
            </a:prstGeom>
          </p:spPr>
        </p:pic>
        <p:pic>
          <p:nvPicPr>
            <p:cNvPr id="52" name="pe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896" y="3893210"/>
              <a:ext cx="572626" cy="1146132"/>
            </a:xfrm>
            <a:prstGeom prst="rect">
              <a:avLst/>
            </a:prstGeom>
          </p:spPr>
        </p:pic>
      </p:grpSp>
    </p:spTree>
    <p:extLst>
      <p:ext uri="{BB962C8B-B14F-4D97-AF65-F5344CB8AC3E}">
        <p14:creationId xmlns:p14="http://schemas.microsoft.com/office/powerpoint/2010/main" val="3518487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7.40741E-7 L 0.39322 0.00764 " pathEditMode="relative" rAng="0" ptsTypes="AA">
                                      <p:cBhvr>
                                        <p:cTn id="6" dur="2000" fill="hold"/>
                                        <p:tgtEl>
                                          <p:spTgt spid="8"/>
                                        </p:tgtEl>
                                        <p:attrNameLst>
                                          <p:attrName>ppt_x</p:attrName>
                                          <p:attrName>ppt_y</p:attrName>
                                        </p:attrNameLst>
                                      </p:cBhvr>
                                      <p:rCtr x="19653" y="370"/>
                                    </p:animMotion>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5.55556E-7 4.44444E-6 L -0.39549 0.00138 " pathEditMode="relative" rAng="0" ptsTypes="AA">
                                      <p:cBhvr>
                                        <p:cTn id="15" dur="2000" fill="hold"/>
                                        <p:tgtEl>
                                          <p:spTgt spid="12"/>
                                        </p:tgtEl>
                                        <p:attrNameLst>
                                          <p:attrName>ppt_x</p:attrName>
                                          <p:attrName>ppt_y</p:attrName>
                                        </p:attrNameLst>
                                      </p:cBhvr>
                                      <p:rCtr x="-19774" y="69"/>
                                    </p:animMotion>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Ice Cream Matching</a:t>
            </a:r>
          </a:p>
        </p:txBody>
      </p:sp>
      <p:sp>
        <p:nvSpPr>
          <p:cNvPr id="3" name="Title 1"/>
          <p:cNvSpPr txBox="1">
            <a:spLocks/>
          </p:cNvSpPr>
          <p:nvPr/>
        </p:nvSpPr>
        <p:spPr>
          <a:xfrm>
            <a:off x="573803" y="1514285"/>
            <a:ext cx="3849916" cy="98178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Ice cream time! Which numbers can you see on the ice creams? What does each ice cream add up to?</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ice cream van to reveal questions that encourage the development of children’s mathematical reasoning skills.</a:t>
            </a:r>
          </a:p>
        </p:txBody>
      </p:sp>
      <p:sp>
        <p:nvSpPr>
          <p:cNvPr id="8" name="Question 3"/>
          <p:cNvSpPr/>
          <p:nvPr/>
        </p:nvSpPr>
        <p:spPr>
          <a:xfrm>
            <a:off x="4894985" y="1445079"/>
            <a:ext cx="2200900" cy="897878"/>
          </a:xfrm>
          <a:prstGeom prst="roundRect">
            <a:avLst>
              <a:gd name="adj" fmla="val 20574"/>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Can you show this number bond using your fingers?</a:t>
            </a:r>
          </a:p>
        </p:txBody>
      </p:sp>
      <p:sp>
        <p:nvSpPr>
          <p:cNvPr id="9" name="Question 2"/>
          <p:cNvSpPr/>
          <p:nvPr/>
        </p:nvSpPr>
        <p:spPr>
          <a:xfrm>
            <a:off x="4894985" y="1439016"/>
            <a:ext cx="2200900" cy="903941"/>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is 4+6?</a:t>
            </a:r>
            <a:br>
              <a:rPr lang="en-GB" sz="1400" dirty="0">
                <a:solidFill>
                  <a:schemeClr val="bg1"/>
                </a:solidFill>
                <a:latin typeface="Twinkl" pitchFamily="50" charset="0"/>
              </a:rPr>
            </a:br>
            <a:r>
              <a:rPr lang="en-GB" sz="1400" dirty="0">
                <a:solidFill>
                  <a:schemeClr val="bg1"/>
                </a:solidFill>
                <a:latin typeface="Twinkl" pitchFamily="50" charset="0"/>
              </a:rPr>
              <a:t>What is 6+4?</a:t>
            </a:r>
          </a:p>
        </p:txBody>
      </p:sp>
      <p:sp>
        <p:nvSpPr>
          <p:cNvPr id="10" name="Question 1"/>
          <p:cNvSpPr/>
          <p:nvPr/>
        </p:nvSpPr>
        <p:spPr>
          <a:xfrm>
            <a:off x="4887221" y="1459140"/>
            <a:ext cx="2208664" cy="897878"/>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do you notice about the numbers on the ice creams?</a:t>
            </a:r>
          </a:p>
        </p:txBody>
      </p:sp>
      <p:grpSp>
        <p:nvGrpSpPr>
          <p:cNvPr id="26" name="Reset Button"/>
          <p:cNvGrpSpPr/>
          <p:nvPr/>
        </p:nvGrpSpPr>
        <p:grpSpPr>
          <a:xfrm>
            <a:off x="7124162" y="2579400"/>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30" name="Click Again Button"/>
          <p:cNvGrpSpPr/>
          <p:nvPr/>
        </p:nvGrpSpPr>
        <p:grpSpPr>
          <a:xfrm>
            <a:off x="5189970" y="2585864"/>
            <a:ext cx="1810288" cy="558839"/>
            <a:chOff x="3062247" y="3925433"/>
            <a:chExt cx="1810288" cy="558839"/>
          </a:xfrm>
        </p:grpSpPr>
        <p:sp>
          <p:nvSpPr>
            <p:cNvPr id="44" name="Rectangle"/>
            <p:cNvSpPr/>
            <p:nvPr/>
          </p:nvSpPr>
          <p:spPr>
            <a:xfrm>
              <a:off x="3063756" y="4016190"/>
              <a:ext cx="1483181" cy="356071"/>
            </a:xfrm>
            <a:prstGeom prst="roundRect">
              <a:avLst>
                <a:gd name="adj" fmla="val 10648"/>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6"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ice cream v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347" y="1452629"/>
            <a:ext cx="1672281" cy="91090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93" y="2729392"/>
            <a:ext cx="1869674" cy="284173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630" y="2729392"/>
            <a:ext cx="1869674" cy="2841739"/>
          </a:xfrm>
          <a:prstGeom prst="rect">
            <a:avLst/>
          </a:prstGeom>
        </p:spPr>
      </p:pic>
      <p:sp>
        <p:nvSpPr>
          <p:cNvPr id="25" name="4"/>
          <p:cNvSpPr txBox="1">
            <a:spLocks/>
          </p:cNvSpPr>
          <p:nvPr/>
        </p:nvSpPr>
        <p:spPr>
          <a:xfrm>
            <a:off x="3786113" y="4456683"/>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4</a:t>
            </a:r>
            <a:endParaRPr lang="en-GB" sz="1800" dirty="0">
              <a:solidFill>
                <a:schemeClr val="tx1"/>
              </a:solidFill>
              <a:latin typeface="Twinkl" pitchFamily="50" charset="0"/>
            </a:endParaRPr>
          </a:p>
        </p:txBody>
      </p:sp>
      <p:sp>
        <p:nvSpPr>
          <p:cNvPr id="27" name="6"/>
          <p:cNvSpPr txBox="1">
            <a:spLocks/>
          </p:cNvSpPr>
          <p:nvPr/>
        </p:nvSpPr>
        <p:spPr>
          <a:xfrm>
            <a:off x="3852017" y="3202221"/>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6</a:t>
            </a:r>
            <a:endParaRPr lang="en-GB" sz="1800" dirty="0">
              <a:solidFill>
                <a:schemeClr val="tx1"/>
              </a:solidFill>
              <a:latin typeface="Twinkl" pitchFamily="50" charset="0"/>
            </a:endParaRPr>
          </a:p>
        </p:txBody>
      </p:sp>
      <p:sp>
        <p:nvSpPr>
          <p:cNvPr id="28" name="4"/>
          <p:cNvSpPr txBox="1">
            <a:spLocks/>
          </p:cNvSpPr>
          <p:nvPr/>
        </p:nvSpPr>
        <p:spPr>
          <a:xfrm>
            <a:off x="1676953" y="3202221"/>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4</a:t>
            </a:r>
            <a:endParaRPr lang="en-GB" sz="1800" dirty="0">
              <a:solidFill>
                <a:schemeClr val="tx1"/>
              </a:solidFill>
              <a:latin typeface="Twinkl" pitchFamily="50" charset="0"/>
            </a:endParaRPr>
          </a:p>
        </p:txBody>
      </p:sp>
      <p:sp>
        <p:nvSpPr>
          <p:cNvPr id="31" name="6"/>
          <p:cNvSpPr txBox="1">
            <a:spLocks/>
          </p:cNvSpPr>
          <p:nvPr/>
        </p:nvSpPr>
        <p:spPr>
          <a:xfrm>
            <a:off x="1606909" y="4476394"/>
            <a:ext cx="460900" cy="414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chemeClr val="tx1"/>
                </a:solidFill>
                <a:latin typeface="Twinkl" pitchFamily="50" charset="0"/>
              </a:rPr>
              <a:t>6</a:t>
            </a:r>
            <a:endParaRPr lang="en-GB" sz="1800" dirty="0">
              <a:solidFill>
                <a:schemeClr val="tx1"/>
              </a:solidFill>
              <a:latin typeface="Twinkl" pitchFamily="50" charset="0"/>
            </a:endParaRPr>
          </a:p>
        </p:txBody>
      </p:sp>
      <p:grpSp>
        <p:nvGrpSpPr>
          <p:cNvPr id="32" name="Group 31"/>
          <p:cNvGrpSpPr/>
          <p:nvPr/>
        </p:nvGrpSpPr>
        <p:grpSpPr>
          <a:xfrm>
            <a:off x="236274" y="199475"/>
            <a:ext cx="558839" cy="558839"/>
            <a:chOff x="1308100" y="3224141"/>
            <a:chExt cx="635000" cy="635000"/>
          </a:xfrm>
        </p:grpSpPr>
        <p:sp>
          <p:nvSpPr>
            <p:cNvPr id="33" name="Oval 32"/>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Arrow: Right 15">
              <a:hlinkClick r:id="rId4"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54682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26"/>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2"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8" grpId="0" animBg="1"/>
      <p:bldP spid="9" grpId="0" animBg="1"/>
      <p:bldP spid="9" grpId="1" animBg="1"/>
      <p:bldP spid="9" grpId="2" animBg="1"/>
      <p:bldP spid="10" grpId="0" animBg="1"/>
      <p:bldP spid="10" grpId="1" animBg="1"/>
      <p:bldP spid="10"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b="16822"/>
          <a:stretch/>
        </p:blipFill>
        <p:spPr>
          <a:xfrm>
            <a:off x="4562737" y="3438829"/>
            <a:ext cx="4041513" cy="2377085"/>
          </a:xfrm>
          <a:prstGeom prst="rect">
            <a:avLst/>
          </a:prstGeom>
        </p:spPr>
      </p:pic>
      <p:sp>
        <p:nvSpPr>
          <p:cNvPr id="2" name="Title 1"/>
          <p:cNvSpPr>
            <a:spLocks noGrp="1"/>
          </p:cNvSpPr>
          <p:nvPr>
            <p:ph type="title"/>
          </p:nvPr>
        </p:nvSpPr>
        <p:spPr/>
        <p:txBody>
          <a:bodyPr/>
          <a:lstStyle/>
          <a:p>
            <a:r>
              <a:rPr lang="en-GB" sz="3200" dirty="0"/>
              <a:t>Llama Drama</a:t>
            </a:r>
          </a:p>
        </p:txBody>
      </p:sp>
      <p:sp>
        <p:nvSpPr>
          <p:cNvPr id="3" name="Title 1"/>
          <p:cNvSpPr txBox="1">
            <a:spLocks/>
          </p:cNvSpPr>
          <p:nvPr/>
        </p:nvSpPr>
        <p:spPr>
          <a:xfrm>
            <a:off x="573803" y="1722869"/>
            <a:ext cx="4162954" cy="82867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5 llamas have escaped from the field! They need to be caught and taken back to join the other 5 llamas in the field. </a:t>
            </a:r>
          </a:p>
          <a:p>
            <a:r>
              <a:rPr lang="en-GB" sz="1800" b="0" dirty="0">
                <a:solidFill>
                  <a:srgbClr val="000000"/>
                </a:solidFill>
                <a:latin typeface="Twinkl" pitchFamily="50" charset="0"/>
              </a:rPr>
              <a:t>How many llamas will there be when they are all back together?</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baby llama to reveal questions that encourage the development of children’s mathematical reasoning skills.</a:t>
            </a:r>
          </a:p>
        </p:txBody>
      </p:sp>
      <p:sp>
        <p:nvSpPr>
          <p:cNvPr id="9" name="Question 2"/>
          <p:cNvSpPr/>
          <p:nvPr/>
        </p:nvSpPr>
        <p:spPr>
          <a:xfrm>
            <a:off x="5114233" y="1330800"/>
            <a:ext cx="2200900" cy="1348876"/>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If the 5s were swapped over in the number sentence ‘5 + 5 = 10’, would it make any difference to the answer? </a:t>
            </a:r>
          </a:p>
        </p:txBody>
      </p:sp>
      <p:sp>
        <p:nvSpPr>
          <p:cNvPr id="10" name="Question 1"/>
          <p:cNvSpPr/>
          <p:nvPr/>
        </p:nvSpPr>
        <p:spPr>
          <a:xfrm>
            <a:off x="5110351" y="1339241"/>
            <a:ext cx="2208664" cy="1348701"/>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can you tell me about the number sentence 5 + 5? </a:t>
            </a:r>
          </a:p>
        </p:txBody>
      </p:sp>
      <p:grpSp>
        <p:nvGrpSpPr>
          <p:cNvPr id="26" name="Reset Button"/>
          <p:cNvGrpSpPr/>
          <p:nvPr/>
        </p:nvGrpSpPr>
        <p:grpSpPr>
          <a:xfrm>
            <a:off x="7124162" y="2745494"/>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30" name="Click Again Button"/>
          <p:cNvGrpSpPr/>
          <p:nvPr/>
        </p:nvGrpSpPr>
        <p:grpSpPr>
          <a:xfrm>
            <a:off x="5189970" y="2751958"/>
            <a:ext cx="1810288" cy="558839"/>
            <a:chOff x="3062247" y="3925433"/>
            <a:chExt cx="1810288" cy="558839"/>
          </a:xfrm>
        </p:grpSpPr>
        <p:sp>
          <p:nvSpPr>
            <p:cNvPr id="44" name="Rectangle"/>
            <p:cNvSpPr/>
            <p:nvPr/>
          </p:nvSpPr>
          <p:spPr>
            <a:xfrm>
              <a:off x="3063756" y="4016190"/>
              <a:ext cx="1483181" cy="356071"/>
            </a:xfrm>
            <a:prstGeom prst="roundRect">
              <a:avLst>
                <a:gd name="adj" fmla="val 10648"/>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6"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baby lla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006" y="1267428"/>
            <a:ext cx="1345713" cy="1299217"/>
          </a:xfrm>
          <a:prstGeom prst="rect">
            <a:avLst/>
          </a:prstGeom>
        </p:spPr>
      </p:pic>
      <p:grpSp>
        <p:nvGrpSpPr>
          <p:cNvPr id="19" name="Group 18"/>
          <p:cNvGrpSpPr/>
          <p:nvPr/>
        </p:nvGrpSpPr>
        <p:grpSpPr>
          <a:xfrm>
            <a:off x="795113" y="4470950"/>
            <a:ext cx="3330658" cy="770187"/>
            <a:chOff x="722633" y="3908909"/>
            <a:chExt cx="3849367" cy="89013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434" y="3908909"/>
              <a:ext cx="793140" cy="8487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738" y="3908910"/>
              <a:ext cx="652124" cy="8487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2967" y="3908909"/>
              <a:ext cx="640477" cy="80856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633" y="3913829"/>
              <a:ext cx="908246" cy="80365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3062" y="4062017"/>
              <a:ext cx="868938" cy="737026"/>
            </a:xfrm>
            <a:prstGeom prst="rect">
              <a:avLst/>
            </a:prstGeom>
          </p:spPr>
        </p:pic>
      </p:grpSp>
      <p:grpSp>
        <p:nvGrpSpPr>
          <p:cNvPr id="36" name="Group 35"/>
          <p:cNvGrpSpPr/>
          <p:nvPr/>
        </p:nvGrpSpPr>
        <p:grpSpPr>
          <a:xfrm>
            <a:off x="4942109" y="4891331"/>
            <a:ext cx="3330658" cy="770187"/>
            <a:chOff x="722633" y="3908909"/>
            <a:chExt cx="3849367" cy="890134"/>
          </a:xfrm>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434" y="3908909"/>
              <a:ext cx="793140" cy="848785"/>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738" y="3908910"/>
              <a:ext cx="652124" cy="848785"/>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2967" y="3908909"/>
              <a:ext cx="640477" cy="808569"/>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633" y="3913829"/>
              <a:ext cx="908246" cy="803650"/>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3062" y="4062017"/>
              <a:ext cx="868938" cy="737026"/>
            </a:xfrm>
            <a:prstGeom prst="rect">
              <a:avLst/>
            </a:prstGeom>
          </p:spPr>
        </p:pic>
      </p:grpSp>
      <p:sp>
        <p:nvSpPr>
          <p:cNvPr id="43" name="catch"/>
          <p:cNvSpPr/>
          <p:nvPr/>
        </p:nvSpPr>
        <p:spPr>
          <a:xfrm>
            <a:off x="2026145" y="3121128"/>
            <a:ext cx="1162748" cy="1162748"/>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catch the llamas</a:t>
            </a:r>
          </a:p>
        </p:txBody>
      </p:sp>
      <p:grpSp>
        <p:nvGrpSpPr>
          <p:cNvPr id="47" name="Group 46"/>
          <p:cNvGrpSpPr/>
          <p:nvPr/>
        </p:nvGrpSpPr>
        <p:grpSpPr>
          <a:xfrm>
            <a:off x="236274" y="199475"/>
            <a:ext cx="558839" cy="558839"/>
            <a:chOff x="1308100" y="3224141"/>
            <a:chExt cx="635000" cy="635000"/>
          </a:xfrm>
        </p:grpSpPr>
        <p:sp>
          <p:nvSpPr>
            <p:cNvPr id="48" name="Oval 47"/>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Arrow: Right 15">
              <a:hlinkClick r:id="rId9"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41802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1" restart="whenNotActive" fill="hold" evtFilter="cancelBubble" nodeType="interactiveSeq">
                <p:stCondLst>
                  <p:cond evt="onClick" delay="0">
                    <p:tgtEl>
                      <p:spTgt spid="43"/>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7778E-6 -1.85185E-6 L 0.4493 -0.04699 " pathEditMode="relative" rAng="0" ptsTypes="AA">
                                      <p:cBhvr>
                                        <p:cTn id="25" dur="2000" fill="hold"/>
                                        <p:tgtEl>
                                          <p:spTgt spid="19"/>
                                        </p:tgtEl>
                                        <p:attrNameLst>
                                          <p:attrName>ppt_x</p:attrName>
                                          <p:attrName>ppt_y</p:attrName>
                                        </p:attrNameLst>
                                      </p:cBhvr>
                                      <p:rCtr x="22465" y="-2361"/>
                                    </p:animMotion>
                                  </p:childTnLst>
                                </p:cTn>
                              </p:par>
                            </p:childTnLst>
                          </p:cTn>
                        </p:par>
                      </p:childTnLst>
                    </p:cTn>
                  </p:par>
                </p:childTnLst>
              </p:cTn>
              <p:nextCondLst>
                <p:cond evt="onClick" delay="0">
                  <p:tgtEl>
                    <p:spTgt spid="43"/>
                  </p:tgtEl>
                </p:cond>
              </p:nextCondLst>
            </p:seq>
          </p:childTnLst>
        </p:cTn>
      </p:par>
    </p:tnLst>
    <p:bldLst>
      <p:bldP spid="9" grpId="0" animBg="1"/>
      <p:bldP spid="10" grpId="0" animBg="1"/>
      <p:bldP spid="10" grpId="1" animBg="1"/>
      <p:bldP spid="10"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Number Bonds – Odd One Out</a:t>
            </a:r>
          </a:p>
        </p:txBody>
      </p:sp>
      <p:sp>
        <p:nvSpPr>
          <p:cNvPr id="3" name="Title 1"/>
          <p:cNvSpPr txBox="1">
            <a:spLocks/>
          </p:cNvSpPr>
          <p:nvPr/>
        </p:nvSpPr>
        <p:spPr>
          <a:xfrm>
            <a:off x="573803" y="1514285"/>
            <a:ext cx="4524318" cy="82867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000000"/>
                </a:solidFill>
                <a:latin typeface="Twinkl" pitchFamily="50" charset="0"/>
              </a:rPr>
              <a:t>Which one of these is the odd one out?</a:t>
            </a:r>
          </a:p>
        </p:txBody>
      </p:sp>
      <p:sp>
        <p:nvSpPr>
          <p:cNvPr id="6" name="Rectangle: Rounded Corners 5"/>
          <p:cNvSpPr/>
          <p:nvPr/>
        </p:nvSpPr>
        <p:spPr>
          <a:xfrm>
            <a:off x="637182" y="6016212"/>
            <a:ext cx="7728574" cy="664233"/>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Click on the star to reveal questions that encourage the development of children’s mathematical reasoning skills.</a:t>
            </a:r>
          </a:p>
        </p:txBody>
      </p:sp>
      <p:sp>
        <p:nvSpPr>
          <p:cNvPr id="9" name="Question 2"/>
          <p:cNvSpPr/>
          <p:nvPr/>
        </p:nvSpPr>
        <p:spPr>
          <a:xfrm>
            <a:off x="5344851" y="1430778"/>
            <a:ext cx="2200900" cy="1034837"/>
          </a:xfrm>
          <a:prstGeom prst="roundRect">
            <a:avLst>
              <a:gd name="adj" fmla="val 16118"/>
            </a:avLst>
          </a:prstGeom>
          <a:solidFill>
            <a:srgbClr val="85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What would need to change on the dice so that it is not the odd one out? </a:t>
            </a:r>
          </a:p>
        </p:txBody>
      </p:sp>
      <p:sp>
        <p:nvSpPr>
          <p:cNvPr id="10" name="Question 1"/>
          <p:cNvSpPr/>
          <p:nvPr/>
        </p:nvSpPr>
        <p:spPr>
          <a:xfrm>
            <a:off x="5337087" y="1430078"/>
            <a:ext cx="2208664" cy="1027896"/>
          </a:xfrm>
          <a:prstGeom prst="roundRect">
            <a:avLst>
              <a:gd name="adj" fmla="val 13323"/>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itchFamily="50" charset="0"/>
              </a:rPr>
              <a:t>Which is the odd one out? Why? </a:t>
            </a:r>
          </a:p>
        </p:txBody>
      </p:sp>
      <p:grpSp>
        <p:nvGrpSpPr>
          <p:cNvPr id="26" name="Reset Button"/>
          <p:cNvGrpSpPr/>
          <p:nvPr/>
        </p:nvGrpSpPr>
        <p:grpSpPr>
          <a:xfrm>
            <a:off x="7124162" y="2579400"/>
            <a:ext cx="1808779" cy="558839"/>
            <a:chOff x="2452090" y="4000699"/>
            <a:chExt cx="1808779" cy="558839"/>
          </a:xfrm>
        </p:grpSpPr>
        <p:sp>
          <p:nvSpPr>
            <p:cNvPr id="4" name="Rectangle"/>
            <p:cNvSpPr/>
            <p:nvPr/>
          </p:nvSpPr>
          <p:spPr>
            <a:xfrm>
              <a:off x="2452090" y="4088365"/>
              <a:ext cx="1529360" cy="356071"/>
            </a:xfrm>
            <a:prstGeom prst="roundRect">
              <a:avLst>
                <a:gd name="adj" fmla="val 10648"/>
              </a:avLst>
            </a:prstGeom>
            <a:solidFill>
              <a:srgbClr val="E7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set text"/>
            <p:cNvSpPr txBox="1"/>
            <p:nvPr/>
          </p:nvSpPr>
          <p:spPr>
            <a:xfrm>
              <a:off x="2764629" y="4075104"/>
              <a:ext cx="1216819" cy="369332"/>
            </a:xfrm>
            <a:prstGeom prst="rect">
              <a:avLst/>
            </a:prstGeom>
            <a:noFill/>
          </p:spPr>
          <p:txBody>
            <a:bodyPr wrap="square" rtlCol="0">
              <a:spAutoFit/>
            </a:bodyPr>
            <a:lstStyle/>
            <a:p>
              <a:r>
                <a:rPr lang="en-GB" b="1" dirty="0">
                  <a:solidFill>
                    <a:schemeClr val="bg1"/>
                  </a:solidFill>
                </a:rPr>
                <a:t>reset</a:t>
              </a:r>
            </a:p>
          </p:txBody>
        </p:sp>
        <p:sp>
          <p:nvSpPr>
            <p:cNvPr id="41" name="Circle"/>
            <p:cNvSpPr/>
            <p:nvPr/>
          </p:nvSpPr>
          <p:spPr>
            <a:xfrm>
              <a:off x="3702030" y="4000699"/>
              <a:ext cx="558839" cy="558839"/>
            </a:xfrm>
            <a:prstGeom prst="ellipse">
              <a:avLst/>
            </a:prstGeom>
            <a:solidFill>
              <a:srgbClr val="E4004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Arrow: Circular 22"/>
            <p:cNvSpPr/>
            <p:nvPr/>
          </p:nvSpPr>
          <p:spPr>
            <a:xfrm>
              <a:off x="3823596" y="4128731"/>
              <a:ext cx="315705" cy="315705"/>
            </a:xfrm>
            <a:prstGeom prst="circularArrow">
              <a:avLst>
                <a:gd name="adj1" fmla="val 12500"/>
                <a:gd name="adj2" fmla="val 1142319"/>
                <a:gd name="adj3" fmla="val 20457681"/>
                <a:gd name="adj4" fmla="val 1447423"/>
                <a:gd name="adj5" fmla="val 14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solidFill>
                  <a:schemeClr val="tx1"/>
                </a:solidFill>
              </a:endParaRPr>
            </a:p>
          </p:txBody>
        </p:sp>
      </p:grpSp>
      <p:grpSp>
        <p:nvGrpSpPr>
          <p:cNvPr id="30" name="Click Again Button"/>
          <p:cNvGrpSpPr/>
          <p:nvPr/>
        </p:nvGrpSpPr>
        <p:grpSpPr>
          <a:xfrm>
            <a:off x="5189970" y="2585864"/>
            <a:ext cx="1810288" cy="558839"/>
            <a:chOff x="3062247" y="3925433"/>
            <a:chExt cx="1810288" cy="558839"/>
          </a:xfrm>
        </p:grpSpPr>
        <p:sp>
          <p:nvSpPr>
            <p:cNvPr id="44" name="Rectangle"/>
            <p:cNvSpPr/>
            <p:nvPr/>
          </p:nvSpPr>
          <p:spPr>
            <a:xfrm>
              <a:off x="3063756" y="4016190"/>
              <a:ext cx="1483181" cy="356071"/>
            </a:xfrm>
            <a:prstGeom prst="roundRect">
              <a:avLst>
                <a:gd name="adj" fmla="val 10648"/>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set text"/>
            <p:cNvSpPr txBox="1"/>
            <p:nvPr/>
          </p:nvSpPr>
          <p:spPr>
            <a:xfrm>
              <a:off x="3062247" y="4018356"/>
              <a:ext cx="1325327" cy="353943"/>
            </a:xfrm>
            <a:prstGeom prst="rect">
              <a:avLst/>
            </a:prstGeom>
            <a:solidFill>
              <a:srgbClr val="B9D26D"/>
            </a:solidFill>
          </p:spPr>
          <p:txBody>
            <a:bodyPr wrap="square" rtlCol="0">
              <a:spAutoFit/>
            </a:bodyPr>
            <a:lstStyle/>
            <a:p>
              <a:r>
                <a:rPr lang="en-GB" sz="1700" b="1" dirty="0">
                  <a:solidFill>
                    <a:schemeClr val="bg1"/>
                  </a:solidFill>
                </a:rPr>
                <a:t>click again</a:t>
              </a:r>
            </a:p>
          </p:txBody>
        </p:sp>
        <p:sp>
          <p:nvSpPr>
            <p:cNvPr id="46" name="Circle"/>
            <p:cNvSpPr/>
            <p:nvPr/>
          </p:nvSpPr>
          <p:spPr>
            <a:xfrm>
              <a:off x="4313696" y="3925433"/>
              <a:ext cx="558839" cy="558839"/>
            </a:xfrm>
            <a:prstGeom prst="ellipse">
              <a:avLst/>
            </a:prstGeom>
            <a:solidFill>
              <a:srgbClr val="85B93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9" name="Arrow: Right 28"/>
            <p:cNvSpPr/>
            <p:nvPr/>
          </p:nvSpPr>
          <p:spPr>
            <a:xfrm>
              <a:off x="4441150" y="4127461"/>
              <a:ext cx="299165" cy="170695"/>
            </a:xfrm>
            <a:prstGeom prst="rightArrow">
              <a:avLst>
                <a:gd name="adj1" fmla="val 47210"/>
                <a:gd name="adj2" fmla="val 55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st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7625" y="1188055"/>
            <a:ext cx="1212954" cy="1157730"/>
          </a:xfrm>
          <a:prstGeom prst="rect">
            <a:avLst/>
          </a:prstGeom>
        </p:spPr>
      </p:pic>
      <p:grpSp>
        <p:nvGrpSpPr>
          <p:cNvPr id="8" name="Group 7"/>
          <p:cNvGrpSpPr/>
          <p:nvPr/>
        </p:nvGrpSpPr>
        <p:grpSpPr>
          <a:xfrm>
            <a:off x="1130534" y="2572891"/>
            <a:ext cx="1105090" cy="2834885"/>
            <a:chOff x="1130534" y="2572891"/>
            <a:chExt cx="1105090" cy="2834885"/>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4" y="3195917"/>
              <a:ext cx="1105090" cy="221185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534" y="2572891"/>
              <a:ext cx="1105090" cy="591403"/>
            </a:xfrm>
            <a:prstGeom prst="rect">
              <a:avLst/>
            </a:prstGeom>
          </p:spPr>
        </p:pic>
      </p:grpSp>
      <p:grpSp>
        <p:nvGrpSpPr>
          <p:cNvPr id="24" name="Group 23"/>
          <p:cNvGrpSpPr/>
          <p:nvPr/>
        </p:nvGrpSpPr>
        <p:grpSpPr>
          <a:xfrm>
            <a:off x="3262541" y="2585868"/>
            <a:ext cx="950635" cy="2821910"/>
            <a:chOff x="2469899" y="2585868"/>
            <a:chExt cx="950635" cy="2821910"/>
          </a:xfrm>
        </p:grpSpPr>
        <p:grpSp>
          <p:nvGrpSpPr>
            <p:cNvPr id="19" name="Group 18"/>
            <p:cNvGrpSpPr/>
            <p:nvPr/>
          </p:nvGrpSpPr>
          <p:grpSpPr>
            <a:xfrm>
              <a:off x="2469899" y="2585868"/>
              <a:ext cx="950635" cy="2821910"/>
              <a:chOff x="2469899" y="2585868"/>
              <a:chExt cx="950635" cy="2821910"/>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534262" y="3521505"/>
                <a:ext cx="2821910" cy="950635"/>
              </a:xfrm>
              <a:prstGeom prst="rect">
                <a:avLst/>
              </a:prstGeom>
            </p:spPr>
          </p:pic>
          <p:sp>
            <p:nvSpPr>
              <p:cNvPr id="18" name="Rectangle 17"/>
              <p:cNvSpPr/>
              <p:nvPr/>
            </p:nvSpPr>
            <p:spPr>
              <a:xfrm>
                <a:off x="2969932" y="2645567"/>
                <a:ext cx="382149" cy="490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Oval 19"/>
            <p:cNvSpPr/>
            <p:nvPr/>
          </p:nvSpPr>
          <p:spPr>
            <a:xfrm>
              <a:off x="2558133" y="2721267"/>
              <a:ext cx="310108" cy="31010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017260" y="2721117"/>
              <a:ext cx="310108" cy="31010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563553" y="3279544"/>
              <a:ext cx="310108" cy="310108"/>
            </a:xfrm>
            <a:prstGeom prst="ellipse">
              <a:avLst/>
            </a:prstGeom>
            <a:solidFill>
              <a:srgbClr val="BF0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017260" y="3279544"/>
              <a:ext cx="310108" cy="310108"/>
            </a:xfrm>
            <a:prstGeom prst="ellipse">
              <a:avLst/>
            </a:prstGeom>
            <a:solidFill>
              <a:srgbClr val="BF0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557414" y="3835776"/>
              <a:ext cx="310108" cy="310108"/>
            </a:xfrm>
            <a:prstGeom prst="ellipse">
              <a:avLst/>
            </a:prstGeom>
            <a:solidFill>
              <a:srgbClr val="BF0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011121" y="3835776"/>
              <a:ext cx="310108" cy="310108"/>
            </a:xfrm>
            <a:prstGeom prst="ellipse">
              <a:avLst/>
            </a:prstGeom>
            <a:solidFill>
              <a:srgbClr val="BF0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2557414" y="4386374"/>
              <a:ext cx="310108" cy="310108"/>
            </a:xfrm>
            <a:prstGeom prst="ellipse">
              <a:avLst/>
            </a:prstGeom>
            <a:solidFill>
              <a:srgbClr val="BF0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011121" y="4386374"/>
              <a:ext cx="310108" cy="310108"/>
            </a:xfrm>
            <a:prstGeom prst="ellipse">
              <a:avLst/>
            </a:prstGeom>
            <a:solidFill>
              <a:srgbClr val="BF0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554804" y="4956478"/>
              <a:ext cx="310108" cy="310108"/>
            </a:xfrm>
            <a:prstGeom prst="ellipse">
              <a:avLst/>
            </a:prstGeom>
            <a:solidFill>
              <a:srgbClr val="BF0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008511" y="4956478"/>
              <a:ext cx="310108" cy="310108"/>
            </a:xfrm>
            <a:prstGeom prst="ellipse">
              <a:avLst/>
            </a:prstGeom>
            <a:solidFill>
              <a:srgbClr val="BF0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5062427" y="3991534"/>
            <a:ext cx="2581743" cy="1203341"/>
            <a:chOff x="5062427" y="3991534"/>
            <a:chExt cx="2581743" cy="1203341"/>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1419" y="3991534"/>
              <a:ext cx="1202751" cy="1203341"/>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2427" y="3991534"/>
              <a:ext cx="1202751" cy="1203341"/>
            </a:xfrm>
            <a:prstGeom prst="rect">
              <a:avLst/>
            </a:prstGeom>
          </p:spPr>
        </p:pic>
      </p:grpSp>
      <p:grpSp>
        <p:nvGrpSpPr>
          <p:cNvPr id="42" name="Group 41"/>
          <p:cNvGrpSpPr/>
          <p:nvPr/>
        </p:nvGrpSpPr>
        <p:grpSpPr>
          <a:xfrm>
            <a:off x="236274" y="199475"/>
            <a:ext cx="558839" cy="558839"/>
            <a:chOff x="1308100" y="3224141"/>
            <a:chExt cx="635000" cy="635000"/>
          </a:xfrm>
        </p:grpSpPr>
        <p:sp>
          <p:nvSpPr>
            <p:cNvPr id="43" name="Oval 42"/>
            <p:cNvSpPr/>
            <p:nvPr/>
          </p:nvSpPr>
          <p:spPr>
            <a:xfrm>
              <a:off x="1308100" y="3224141"/>
              <a:ext cx="635000" cy="635000"/>
            </a:xfrm>
            <a:prstGeom prst="ellipse">
              <a:avLst/>
            </a:prstGeom>
            <a:solidFill>
              <a:srgbClr val="F8CACA"/>
            </a:solidFill>
            <a:ln w="19050">
              <a:solidFill>
                <a:srgbClr val="E4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Arrow: Right 15">
              <a:hlinkClick r:id="rId8" action="ppaction://hlinksldjump"/>
            </p:cNvPr>
            <p:cNvSpPr/>
            <p:nvPr/>
          </p:nvSpPr>
          <p:spPr>
            <a:xfrm flipH="1">
              <a:off x="1475799" y="3438306"/>
              <a:ext cx="293200" cy="231800"/>
            </a:xfrm>
            <a:prstGeom prst="rightArrow">
              <a:avLst/>
            </a:prstGeom>
            <a:solidFill>
              <a:srgbClr val="E4004F"/>
            </a:solidFill>
            <a:ln w="12700">
              <a:solidFill>
                <a:srgbClr val="C80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Oval 12"/>
          <p:cNvSpPr/>
          <p:nvPr/>
        </p:nvSpPr>
        <p:spPr>
          <a:xfrm>
            <a:off x="4676876" y="3575259"/>
            <a:ext cx="3362600" cy="201318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137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24"/>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4"/>
                                        </p:tgtEl>
                                      </p:cBhvr>
                                    </p:animEffect>
                                    <p:animScale>
                                      <p:cBhvr>
                                        <p:cTn id="32"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nextCondLst>
                <p:cond evt="onClick" delay="0">
                  <p:tgtEl>
                    <p:spTgt spid="15"/>
                  </p:tgtEl>
                </p:cond>
              </p:nextCondLst>
            </p:seq>
          </p:childTnLst>
        </p:cTn>
      </p:par>
    </p:tnLst>
    <p:bldLst>
      <p:bldP spid="9" grpId="0" animBg="1"/>
      <p:bldP spid="10" grpId="0" animBg="1"/>
      <p:bldP spid="10" grpId="1" animBg="1"/>
      <p:bldP spid="10" grpId="2" animBg="1"/>
      <p:bldP spid="1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976</TotalTime>
  <Words>986</Words>
  <Application>Microsoft Office PowerPoint</Application>
  <PresentationFormat>On-screen Show (4:3)</PresentationFormat>
  <Paragraphs>141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Comic Sans MS</vt:lpstr>
      <vt:lpstr>Twinkl</vt:lpstr>
      <vt:lpstr>Calibri</vt:lpstr>
      <vt:lpstr>Arial</vt:lpstr>
      <vt:lpstr>Office Theme</vt:lpstr>
      <vt:lpstr>PowerPoint Presentation</vt:lpstr>
      <vt:lpstr>Contents</vt:lpstr>
      <vt:lpstr>Spotty the Dog</vt:lpstr>
      <vt:lpstr>Jumping Frogs</vt:lpstr>
      <vt:lpstr>Strawberry Addition</vt:lpstr>
      <vt:lpstr>Penguin Party</vt:lpstr>
      <vt:lpstr>Ice Cream Matching</vt:lpstr>
      <vt:lpstr>Llama Drama</vt:lpstr>
      <vt:lpstr>Number Bonds – Odd One Out</vt:lpstr>
      <vt:lpstr>Number Bond Fish</vt:lpstr>
      <vt:lpstr>Busy Bee Number Bonds</vt:lpstr>
      <vt:lpstr>Number Bonds Shells at the Seaside</vt:lpstr>
      <vt:lpstr>Number Bonds to 10 Minibeast Hunt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Catherine Ghent</cp:lastModifiedBy>
  <cp:revision>96</cp:revision>
  <dcterms:created xsi:type="dcterms:W3CDTF">2019-03-07T12:47:10Z</dcterms:created>
  <dcterms:modified xsi:type="dcterms:W3CDTF">2020-04-24T09:55:33Z</dcterms:modified>
</cp:coreProperties>
</file>