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62"/>
  </p:notesMasterIdLst>
  <p:handoutMasterIdLst>
    <p:handoutMasterId r:id="rId63"/>
  </p:handoutMasterIdLst>
  <p:sldIdLst>
    <p:sldId id="305" r:id="rId3"/>
    <p:sldId id="307" r:id="rId4"/>
    <p:sldId id="371" r:id="rId5"/>
    <p:sldId id="310" r:id="rId6"/>
    <p:sldId id="309" r:id="rId7"/>
    <p:sldId id="374" r:id="rId8"/>
    <p:sldId id="363" r:id="rId9"/>
    <p:sldId id="311" r:id="rId10"/>
    <p:sldId id="369" r:id="rId11"/>
    <p:sldId id="370" r:id="rId12"/>
    <p:sldId id="313" r:id="rId13"/>
    <p:sldId id="364" r:id="rId14"/>
    <p:sldId id="358" r:id="rId15"/>
    <p:sldId id="365" r:id="rId16"/>
    <p:sldId id="366" r:id="rId17"/>
    <p:sldId id="359" r:id="rId18"/>
    <p:sldId id="367" r:id="rId19"/>
    <p:sldId id="368" r:id="rId20"/>
    <p:sldId id="372" r:id="rId21"/>
    <p:sldId id="373" r:id="rId22"/>
    <p:sldId id="360" r:id="rId23"/>
    <p:sldId id="361" r:id="rId24"/>
    <p:sldId id="354" r:id="rId25"/>
    <p:sldId id="321" r:id="rId26"/>
    <p:sldId id="355" r:id="rId27"/>
    <p:sldId id="323" r:id="rId28"/>
    <p:sldId id="336" r:id="rId29"/>
    <p:sldId id="375" r:id="rId30"/>
    <p:sldId id="356" r:id="rId31"/>
    <p:sldId id="357" r:id="rId32"/>
    <p:sldId id="376" r:id="rId33"/>
    <p:sldId id="308"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7" r:id="rId55"/>
    <p:sldId id="398" r:id="rId56"/>
    <p:sldId id="399" r:id="rId57"/>
    <p:sldId id="400" r:id="rId58"/>
    <p:sldId id="401" r:id="rId59"/>
    <p:sldId id="402" r:id="rId60"/>
    <p:sldId id="403" r:id="rId61"/>
  </p:sldIdLst>
  <p:sldSz cx="9144000" cy="6858000" type="screen4x3"/>
  <p:notesSz cx="6858000" cy="9144000"/>
  <p:embeddedFontLst>
    <p:embeddedFont>
      <p:font typeface="Calibri" panose="020F0502020204030204" pitchFamily="34" charset="0"/>
      <p:regular r:id="rId64"/>
      <p:bold r:id="rId65"/>
      <p:italic r:id="rId66"/>
      <p:boldItalic r:id="rId67"/>
    </p:embeddedFont>
    <p:embeddedFont>
      <p:font typeface="Roboto" panose="020B0604020202020204" charset="0"/>
      <p:regular r:id="rId68"/>
      <p:bold r:id="rId69"/>
      <p:italic r:id="rId70"/>
      <p:boldItalic r:id="rId71"/>
    </p:embeddedFont>
    <p:embeddedFont>
      <p:font typeface="Sassoon Infant Rg" panose="02000503030000020003" charset="0"/>
      <p:regular r:id="rId72"/>
      <p:bold r:id="rId73"/>
    </p:embeddedFont>
    <p:embeddedFont>
      <p:font typeface="Trebuchet MS" panose="020B0603020202020204" pitchFamily="34" charset="0"/>
      <p:regular r:id="rId74"/>
      <p:bold r:id="rId75"/>
      <p:italic r:id="rId76"/>
      <p:boldItalic r:id="rId77"/>
    </p:embeddedFont>
    <p:embeddedFont>
      <p:font typeface="Twinkl" panose="020B0604020202020204" charset="0"/>
      <p:regular r:id="rId78"/>
      <p:bold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861" userDrawn="1">
          <p15:clr>
            <a:srgbClr val="A4A3A4"/>
          </p15:clr>
        </p15:guide>
        <p15:guide id="8" pos="476" userDrawn="1">
          <p15:clr>
            <a:srgbClr val="A4A3A4"/>
          </p15:clr>
        </p15:guide>
        <p15:guide id="9" orient="horz" pos="935" userDrawn="1">
          <p15:clr>
            <a:srgbClr val="A4A3A4"/>
          </p15:clr>
        </p15:guide>
        <p15:guide id="11" pos="5284" userDrawn="1">
          <p15:clr>
            <a:srgbClr val="A4A3A4"/>
          </p15:clr>
        </p15:guide>
        <p15:guide id="12" pos="1610" userDrawn="1">
          <p15:clr>
            <a:srgbClr val="A4A3A4"/>
          </p15:clr>
        </p15:guide>
        <p15:guide id="13" orient="horz" pos="2001" userDrawn="1">
          <p15:clr>
            <a:srgbClr val="A4A3A4"/>
          </p15:clr>
        </p15:guide>
        <p15:guide id="14" orient="horz" pos="2795" userDrawn="1">
          <p15:clr>
            <a:srgbClr val="A4A3A4"/>
          </p15:clr>
        </p15:guide>
        <p15:guide id="15" orient="horz" pos="1911" userDrawn="1">
          <p15:clr>
            <a:srgbClr val="A4A3A4"/>
          </p15:clr>
        </p15:guide>
        <p15:guide id="16" orient="horz" pos="2772" userDrawn="1">
          <p15:clr>
            <a:srgbClr val="A4A3A4"/>
          </p15:clr>
        </p15:guide>
        <p15:guide id="17" pos="21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Pinkney" initials="KP" lastIdx="1" clrIdx="0">
    <p:extLst>
      <p:ext uri="{19B8F6BF-5375-455C-9EA6-DF929625EA0E}">
        <p15:presenceInfo xmlns:p15="http://schemas.microsoft.com/office/powerpoint/2012/main" userId="S-1-5-21-1651119330-1013474095-91958013-1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7BD"/>
    <a:srgbClr val="CA4692"/>
    <a:srgbClr val="87BD30"/>
    <a:srgbClr val="FFC000"/>
    <a:srgbClr val="E84D15"/>
    <a:srgbClr val="F1811A"/>
    <a:srgbClr val="00B0F0"/>
    <a:srgbClr val="8D358B"/>
    <a:srgbClr val="FAB001"/>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7" autoAdjust="0"/>
    <p:restoredTop sz="94660"/>
  </p:normalViewPr>
  <p:slideViewPr>
    <p:cSldViewPr snapToGrid="0" showGuides="1">
      <p:cViewPr varScale="1">
        <p:scale>
          <a:sx n="86" d="100"/>
          <a:sy n="86" d="100"/>
        </p:scale>
        <p:origin x="1277" y="72"/>
      </p:cViewPr>
      <p:guideLst>
        <p:guide orient="horz" pos="2183"/>
        <p:guide pos="2880"/>
        <p:guide pos="340"/>
        <p:guide orient="horz" pos="3974"/>
        <p:guide pos="5420"/>
        <p:guide orient="horz" pos="3861"/>
        <p:guide pos="476"/>
        <p:guide orient="horz" pos="935"/>
        <p:guide pos="5284"/>
        <p:guide pos="1610"/>
        <p:guide orient="horz" pos="2001"/>
        <p:guide orient="horz" pos="2795"/>
        <p:guide orient="horz" pos="1911"/>
        <p:guide orient="horz" pos="2772"/>
        <p:guide pos="2109"/>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24/11/2022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663358F4-2FC9-0C49-9790-5BA9BB17B40C}"/>
              </a:ext>
            </a:extLst>
          </p:cNvPr>
          <p:cNvSpPr/>
          <p:nvPr userDrawn="1"/>
        </p:nvSpPr>
        <p:spPr>
          <a:xfrm>
            <a:off x="4114800" y="540639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07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6" name="Rounded Rectangle 10">
            <a:extLst>
              <a:ext uri="{FF2B5EF4-FFF2-40B4-BE49-F238E27FC236}">
                <a16:creationId xmlns:a16="http://schemas.microsoft.com/office/drawing/2014/main" id="{551817E9-7223-4AA6-9854-60ED367758A6}"/>
              </a:ext>
            </a:extLst>
          </p:cNvPr>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46772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6D6FC7B-9F9D-4CCA-A72D-A3DE8A1FF612}"/>
              </a:ext>
            </a:extLst>
          </p:cNvPr>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612579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alpha val="90000"/>
            </a:srgb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alpha val="90000"/>
            </a:srgb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kern="1200" dirty="0">
                <a:solidFill>
                  <a:schemeClr val="tx1"/>
                </a:solidFill>
                <a:latin typeface="Twinkl" pitchFamily="2" charset="0"/>
                <a:ea typeface="+mj-ea"/>
                <a:cs typeface="+mj-cs"/>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pitchFamily="2"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292908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8D568673-D6AF-DE4C-8089-CFCF6E3F88F0}"/>
              </a:ext>
            </a:extLst>
          </p:cNvPr>
          <p:cNvSpPr/>
          <p:nvPr userDrawn="1"/>
        </p:nvSpPr>
        <p:spPr>
          <a:xfrm>
            <a:off x="4114800" y="297180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594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8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baseline="0">
                <a:latin typeface="Twinkl" pitchFamily="50" charset="0"/>
              </a:defRPr>
            </a:lvl1pPr>
          </a:lstStyle>
          <a:p>
            <a:r>
              <a:rPr lang="en-US" dirty="0"/>
              <a:t>Click to edit Master title style</a:t>
            </a:r>
          </a:p>
        </p:txBody>
      </p:sp>
    </p:spTree>
    <p:extLst>
      <p:ext uri="{BB962C8B-B14F-4D97-AF65-F5344CB8AC3E}">
        <p14:creationId xmlns:p14="http://schemas.microsoft.com/office/powerpoint/2010/main" val="337158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BC055672-6845-944D-8774-110926F9078F}"/>
              </a:ext>
            </a:extLst>
          </p:cNvPr>
          <p:cNvSpPr/>
          <p:nvPr userDrawn="1"/>
        </p:nvSpPr>
        <p:spPr>
          <a:xfrm>
            <a:off x="4114800" y="5652655"/>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6" name="Rounded Rectangle 10">
            <a:extLst>
              <a:ext uri="{FF2B5EF4-FFF2-40B4-BE49-F238E27FC236}">
                <a16:creationId xmlns:a16="http://schemas.microsoft.com/office/drawing/2014/main" id="{551817E9-7223-4AA6-9854-60ED367758A6}"/>
              </a:ext>
            </a:extLst>
          </p:cNvPr>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6D6FC7B-9F9D-4CCA-A72D-A3DE8A1FF612}"/>
              </a:ext>
            </a:extLst>
          </p:cNvPr>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sp>
        <p:nvSpPr>
          <p:cNvPr id="8" name="Title 5"/>
          <p:cNvSpPr>
            <a:spLocks noGrp="1"/>
          </p:cNvSpPr>
          <p:nvPr>
            <p:ph type="title"/>
          </p:nvPr>
        </p:nvSpPr>
        <p:spPr>
          <a:xfrm>
            <a:off x="457198" y="478895"/>
            <a:ext cx="8220075" cy="994306"/>
          </a:xfrm>
        </p:spPr>
        <p:txBody>
          <a:bodyPr>
            <a:noAutofit/>
          </a:bodyPr>
          <a:lstStyle>
            <a:lvl1pPr>
              <a:defRPr b="0"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alpha val="90000"/>
            </a:srgb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alpha val="90000"/>
            </a:srgbClr>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i="0" kern="1200" dirty="0">
                <a:solidFill>
                  <a:schemeClr val="tx1"/>
                </a:solidFill>
                <a:latin typeface="Twinkl" pitchFamily="2" charset="77"/>
                <a:ea typeface="+mj-ea"/>
                <a:cs typeface="+mj-cs"/>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i="0" dirty="0">
                <a:latin typeface="Twinkl" pitchFamily="2" charset="77"/>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6730E678-A6B6-274A-AB89-55AC6D276AD7}"/>
              </a:ext>
            </a:extLst>
          </p:cNvPr>
          <p:cNvSpPr/>
          <p:nvPr userDrawn="1"/>
        </p:nvSpPr>
        <p:spPr>
          <a:xfrm>
            <a:off x="4114800" y="2971800"/>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R="0" lvl="0" indent="0" algn="ctr" fontAlgn="auto">
              <a:lnSpc>
                <a:spcPct val="100000"/>
              </a:lnSpc>
              <a:spcBef>
                <a:spcPts val="0"/>
              </a:spcBef>
              <a:spcAft>
                <a:spcPts val="0"/>
              </a:spcAft>
              <a:buNone/>
              <a:tabLst/>
            </a:pPr>
            <a:r>
              <a:rPr lang="en-GB" sz="1350" b="0" i="0" u="none" strike="noStrike" cap="none" spc="0" baseline="0" dirty="0">
                <a:solidFill>
                  <a:srgbClr val="FFFFFF"/>
                </a:solidFill>
                <a:uFillTx/>
                <a:latin typeface="Twinkl"/>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baseline="0">
                <a:latin typeface="Twinkl" pitchFamily="50" charset="0"/>
              </a:defRPr>
            </a:lvl1pPr>
          </a:lstStyle>
          <a:p>
            <a:r>
              <a:rPr lang="en-US" dirty="0"/>
              <a:t>Click to edit Master title style</a:t>
            </a:r>
          </a:p>
        </p:txBody>
      </p:sp>
    </p:spTree>
    <p:extLst>
      <p:ext uri="{BB962C8B-B14F-4D97-AF65-F5344CB8AC3E}">
        <p14:creationId xmlns:p14="http://schemas.microsoft.com/office/powerpoint/2010/main" val="184632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8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 id="2147483673"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02686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13.png"/><Relationship Id="rId2" Type="http://schemas.openxmlformats.org/officeDocument/2006/relationships/image" Target="../media/image46.tiff"/><Relationship Id="rId1" Type="http://schemas.openxmlformats.org/officeDocument/2006/relationships/slideLayout" Target="../slideLayouts/slideLayout4.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30.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slide" Target="slide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image" Target="../media/image89.png"/><Relationship Id="rId7" Type="http://schemas.openxmlformats.org/officeDocument/2006/relationships/image" Target="../media/image93.tiff"/><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tiff"/><Relationship Id="rId4" Type="http://schemas.openxmlformats.org/officeDocument/2006/relationships/image" Target="../media/image90.jpe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image" Target="../media/image100.png"/><Relationship Id="rId7" Type="http://schemas.openxmlformats.org/officeDocument/2006/relationships/image" Target="../media/image104.tiff"/><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12.xml"/><Relationship Id="rId6" Type="http://schemas.openxmlformats.org/officeDocument/2006/relationships/image" Target="../media/image109.png"/><Relationship Id="rId11" Type="http://schemas.openxmlformats.org/officeDocument/2006/relationships/image" Target="../media/image7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79.png"/><Relationship Id="rId4" Type="http://schemas.openxmlformats.org/officeDocument/2006/relationships/image" Target="../media/image116.png"/><Relationship Id="rId9"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79.pn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52.xml"/><Relationship Id="rId1" Type="http://schemas.openxmlformats.org/officeDocument/2006/relationships/slideLayout" Target="../slideLayouts/slideLayout12.xml"/><Relationship Id="rId5" Type="http://schemas.openxmlformats.org/officeDocument/2006/relationships/slide" Target="slide49.xml"/><Relationship Id="rId4" Type="http://schemas.openxmlformats.org/officeDocument/2006/relationships/image" Target="../media/image7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140.tiff"/></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147.pn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jpeg"/><Relationship Id="rId1" Type="http://schemas.openxmlformats.org/officeDocument/2006/relationships/slideLayout" Target="../slideLayouts/slideLayout12.xml"/><Relationship Id="rId6" Type="http://schemas.openxmlformats.org/officeDocument/2006/relationships/image" Target="../media/image152.png"/><Relationship Id="rId11" Type="http://schemas.openxmlformats.org/officeDocument/2006/relationships/image" Target="../media/image84.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160.png"/><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tiff"/></Relationships>
</file>

<file path=ppt/slides/_rels/slide58.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93822" y="6464797"/>
            <a:ext cx="5958969" cy="132555"/>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LKS2 | Health and Wellbeing </a:t>
            </a:r>
            <a:r>
              <a:rPr lang="en-GB" sz="800" b="1" dirty="0">
                <a:solidFill>
                  <a:srgbClr val="FFFFFF"/>
                </a:solidFill>
                <a:latin typeface="Roboto" panose="02000000000000000000" pitchFamily="2" charset="0"/>
                <a:cs typeface="Arial" panose="020B0604020202020204" pitchFamily="34" charset="0"/>
              </a:rPr>
              <a:t>| Safety First | </a:t>
            </a:r>
            <a:r>
              <a:rPr lang="en-GB" sz="800" b="1" dirty="0">
                <a:solidFill>
                  <a:schemeClr val="bg1"/>
                </a:solidFill>
                <a:latin typeface="Roboto" panose="02000000000000000000" pitchFamily="2" charset="0"/>
              </a:rPr>
              <a:t>New Responsibilities | Lesson 1</a:t>
            </a:r>
            <a:endPar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Safety First</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Twinkl" pitchFamily="2" charset="0"/>
              </a:rPr>
              <a:t>I Am Independent</a:t>
            </a:r>
          </a:p>
        </p:txBody>
      </p:sp>
      <p:pic>
        <p:nvPicPr>
          <p:cNvPr id="28" name="Whole Class">
            <a:extLst>
              <a:ext uri="{FF2B5EF4-FFF2-40B4-BE49-F238E27FC236}">
                <a16:creationId xmlns:a16="http://schemas.microsoft.com/office/drawing/2014/main" id="{52556D6B-3048-4CFD-B8CF-BC1B668A00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grpSp>
        <p:nvGrpSpPr>
          <p:cNvPr id="5" name="Group 4"/>
          <p:cNvGrpSpPr/>
          <p:nvPr/>
        </p:nvGrpSpPr>
        <p:grpSpPr>
          <a:xfrm>
            <a:off x="5278860" y="3837569"/>
            <a:ext cx="2575172" cy="2575172"/>
            <a:chOff x="5349628" y="3795712"/>
            <a:chExt cx="2616200" cy="2616200"/>
          </a:xfrm>
        </p:grpSpPr>
        <p:sp>
          <p:nvSpPr>
            <p:cNvPr id="4" name="Oval 3"/>
            <p:cNvSpPr/>
            <p:nvPr/>
          </p:nvSpPr>
          <p:spPr>
            <a:xfrm>
              <a:off x="5349628" y="3795712"/>
              <a:ext cx="2616200" cy="261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8201" y="3912119"/>
              <a:ext cx="1854200" cy="2499793"/>
            </a:xfrm>
            <a:prstGeom prst="rect">
              <a:avLst/>
            </a:prstGeom>
          </p:spPr>
        </p:pic>
      </p:grpSp>
      <p:sp>
        <p:nvSpPr>
          <p:cNvPr id="9" name="Rectangle 8"/>
          <p:cNvSpPr/>
          <p:nvPr/>
        </p:nvSpPr>
        <p:spPr>
          <a:xfrm>
            <a:off x="539750" y="1484313"/>
            <a:ext cx="4502150" cy="2467837"/>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latin typeface="Twinkl" pitchFamily="2" charset="0"/>
              </a:rPr>
              <a:t>Remember</a:t>
            </a:r>
            <a:r>
              <a:rPr lang="en-GB" dirty="0">
                <a:latin typeface="Twinkl" pitchFamily="2" charset="0"/>
              </a:rPr>
              <a:t> - your body belongs to you and you are in charge of what happens to it. If someone ever tries to touch you in a place on your body that you are not comfortable with, or in a way that does not feel right, you must tell them to stop, say it is not appropriate and push </a:t>
            </a:r>
            <a:br>
              <a:rPr lang="en-GB" dirty="0">
                <a:latin typeface="Twinkl" pitchFamily="2" charset="0"/>
              </a:rPr>
            </a:br>
            <a:r>
              <a:rPr lang="en-GB" dirty="0">
                <a:latin typeface="Twinkl" pitchFamily="2" charset="0"/>
              </a:rPr>
              <a:t>them away.</a:t>
            </a:r>
          </a:p>
        </p:txBody>
      </p:sp>
      <p:grpSp>
        <p:nvGrpSpPr>
          <p:cNvPr id="11" name="Group 10"/>
          <p:cNvGrpSpPr/>
          <p:nvPr/>
        </p:nvGrpSpPr>
        <p:grpSpPr>
          <a:xfrm>
            <a:off x="6808777" y="2068919"/>
            <a:ext cx="1808174" cy="1697212"/>
            <a:chOff x="6935787" y="2100634"/>
            <a:chExt cx="1693863" cy="1589916"/>
          </a:xfrm>
        </p:grpSpPr>
        <p:sp>
          <p:nvSpPr>
            <p:cNvPr id="14" name="Rectangle 13"/>
            <p:cNvSpPr/>
            <p:nvPr/>
          </p:nvSpPr>
          <p:spPr>
            <a:xfrm>
              <a:off x="6935787" y="2100634"/>
              <a:ext cx="1693863" cy="1589916"/>
            </a:xfrm>
            <a:prstGeom prst="rect">
              <a:avLst/>
            </a:prstGeom>
            <a:solidFill>
              <a:srgbClr val="87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7695" y="2100634"/>
              <a:ext cx="1570046" cy="1589916"/>
            </a:xfrm>
            <a:prstGeom prst="rect">
              <a:avLst/>
            </a:prstGeom>
          </p:spPr>
        </p:pic>
      </p:grpSp>
      <p:grpSp>
        <p:nvGrpSpPr>
          <p:cNvPr id="15" name="Group 14"/>
          <p:cNvGrpSpPr/>
          <p:nvPr/>
        </p:nvGrpSpPr>
        <p:grpSpPr>
          <a:xfrm>
            <a:off x="5107986" y="1482259"/>
            <a:ext cx="1661660" cy="1694330"/>
            <a:chOff x="4711700" y="1632090"/>
            <a:chExt cx="1887089" cy="1924191"/>
          </a:xfrm>
        </p:grpSpPr>
        <p:sp>
          <p:nvSpPr>
            <p:cNvPr id="6" name="Rectangle 5"/>
            <p:cNvSpPr/>
            <p:nvPr/>
          </p:nvSpPr>
          <p:spPr>
            <a:xfrm>
              <a:off x="4711700" y="1632090"/>
              <a:ext cx="1887089" cy="19241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pic>
          <p:nvPicPr>
            <p:cNvPr id="13" name="Picture 12"/>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foregroundMark x1="42545" y1="97577" x2="42545" y2="97577"/>
                          <a14:foregroundMark x1="39396" y1="95942" x2="43123" y2="93156"/>
                          <a14:foregroundMark x1="22108" y1="98122" x2="16581" y2="99091"/>
                          <a14:foregroundMark x1="61761" y1="14052" x2="66902" y2="727"/>
                          <a14:foregroundMark x1="39203" y1="8359" x2="41774" y2="1090"/>
                          <a14:backgroundMark x1="51992" y1="98728" x2="57069" y2="99818"/>
                          <a14:backgroundMark x1="88882" y1="64627" x2="89524" y2="62205"/>
                        </a14:backgroundRemoval>
                      </a14:imgEffect>
                    </a14:imgLayer>
                  </a14:imgProps>
                </a:ext>
                <a:ext uri="{28A0092B-C50C-407E-A947-70E740481C1C}">
                  <a14:useLocalDpi xmlns:a14="http://schemas.microsoft.com/office/drawing/2010/main"/>
                </a:ext>
              </a:extLst>
            </a:blip>
            <a:stretch>
              <a:fillRect/>
            </a:stretch>
          </p:blipFill>
          <p:spPr>
            <a:xfrm>
              <a:off x="4752405" y="1632090"/>
              <a:ext cx="1805678" cy="1916143"/>
            </a:xfrm>
            <a:prstGeom prst="rect">
              <a:avLst/>
            </a:prstGeom>
          </p:spPr>
        </p:pic>
      </p:grpSp>
      <p:sp>
        <p:nvSpPr>
          <p:cNvPr id="22" name="Rectangle 21"/>
          <p:cNvSpPr/>
          <p:nvPr/>
        </p:nvSpPr>
        <p:spPr>
          <a:xfrm>
            <a:off x="539750" y="4002792"/>
            <a:ext cx="4502150" cy="2305933"/>
          </a:xfrm>
          <a:prstGeom prst="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latin typeface="Twinkl" pitchFamily="2" charset="0"/>
              </a:rPr>
              <a:t>You should then tell a trusted adult straight away so that it doesn't happen again. It's never your fault if somebody touches you in a way that makes you feel uncomfortable, and it's very important that you tell someone so that they can help to keep you safe.</a:t>
            </a:r>
          </a:p>
        </p:txBody>
      </p:sp>
    </p:spTree>
    <p:extLst>
      <p:ext uri="{BB962C8B-B14F-4D97-AF65-F5344CB8AC3E}">
        <p14:creationId xmlns:p14="http://schemas.microsoft.com/office/powerpoint/2010/main" val="307646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1000"/>
                                        <p:tgtEl>
                                          <p:spTgt spid="2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28625"/>
            <a:ext cx="8201025" cy="5991225"/>
          </a:xfrm>
        </p:spPr>
        <p:txBody>
          <a:bodyPr/>
          <a:lstStyle/>
          <a:p>
            <a:r>
              <a:rPr lang="en-GB" b="1" dirty="0"/>
              <a:t>Exploring </a:t>
            </a:r>
          </a:p>
        </p:txBody>
      </p:sp>
    </p:spTree>
    <p:extLst>
      <p:ext uri="{BB962C8B-B14F-4D97-AF65-F5344CB8AC3E}">
        <p14:creationId xmlns:p14="http://schemas.microsoft.com/office/powerpoint/2010/main" val="310122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Different Responsibilities</a:t>
            </a:r>
          </a:p>
        </p:txBody>
      </p:sp>
      <p:sp>
        <p:nvSpPr>
          <p:cNvPr id="4" name="Speech Bubble: Rectangle 3">
            <a:extLst>
              <a:ext uri="{FF2B5EF4-FFF2-40B4-BE49-F238E27FC236}">
                <a16:creationId xmlns:a16="http://schemas.microsoft.com/office/drawing/2014/main" id="{480D1D18-E83B-4BFF-9B82-45C0C0C3B39E}"/>
              </a:ext>
            </a:extLst>
          </p:cNvPr>
          <p:cNvSpPr/>
          <p:nvPr/>
        </p:nvSpPr>
        <p:spPr>
          <a:xfrm>
            <a:off x="755650" y="1779501"/>
            <a:ext cx="1978841" cy="1254212"/>
          </a:xfrm>
          <a:prstGeom prst="wedgeRectCallout">
            <a:avLst>
              <a:gd name="adj1" fmla="val 42463"/>
              <a:gd name="adj2" fmla="val 81244"/>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Different people have different responsibilities. </a:t>
            </a:r>
          </a:p>
        </p:txBody>
      </p:sp>
      <p:sp>
        <p:nvSpPr>
          <p:cNvPr id="24" name="Speech Bubble: Rectangle 23">
            <a:extLst>
              <a:ext uri="{FF2B5EF4-FFF2-40B4-BE49-F238E27FC236}">
                <a16:creationId xmlns:a16="http://schemas.microsoft.com/office/drawing/2014/main" id="{9AF4F1EC-B072-4367-8877-0C6433458E0B}"/>
              </a:ext>
            </a:extLst>
          </p:cNvPr>
          <p:cNvSpPr/>
          <p:nvPr/>
        </p:nvSpPr>
        <p:spPr>
          <a:xfrm>
            <a:off x="3100957" y="1385459"/>
            <a:ext cx="3930037" cy="1444238"/>
          </a:xfrm>
          <a:prstGeom prst="wedgeRectCallout">
            <a:avLst>
              <a:gd name="adj1" fmla="val -20224"/>
              <a:gd name="adj2" fmla="val 61294"/>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Our responsibilities might depend on our family, our culture, our ability to do something, our age and our experience.</a:t>
            </a:r>
          </a:p>
        </p:txBody>
      </p:sp>
      <p:sp>
        <p:nvSpPr>
          <p:cNvPr id="25" name="Speech Bubble: Rectangle 24">
            <a:extLst>
              <a:ext uri="{FF2B5EF4-FFF2-40B4-BE49-F238E27FC236}">
                <a16:creationId xmlns:a16="http://schemas.microsoft.com/office/drawing/2014/main" id="{6D664866-B5B9-4842-9490-5F0766CA10B0}"/>
              </a:ext>
            </a:extLst>
          </p:cNvPr>
          <p:cNvSpPr/>
          <p:nvPr/>
        </p:nvSpPr>
        <p:spPr>
          <a:xfrm>
            <a:off x="5955957" y="3457404"/>
            <a:ext cx="2432394" cy="1164024"/>
          </a:xfrm>
          <a:prstGeom prst="wedgeRectCallout">
            <a:avLst>
              <a:gd name="adj1" fmla="val -62338"/>
              <a:gd name="adj2" fmla="val -49509"/>
            </a:avLst>
          </a:prstGeom>
          <a:solidFill>
            <a:srgbClr val="87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Let’s take a look at some children and their responsibilities. </a:t>
            </a:r>
          </a:p>
        </p:txBody>
      </p:sp>
      <p:sp>
        <p:nvSpPr>
          <p:cNvPr id="27" name="Speech Bubble: Rectangle 26">
            <a:extLst>
              <a:ext uri="{FF2B5EF4-FFF2-40B4-BE49-F238E27FC236}">
                <a16:creationId xmlns:a16="http://schemas.microsoft.com/office/drawing/2014/main" id="{44B29CDA-784A-41B6-8885-6DF4AFC46296}"/>
              </a:ext>
            </a:extLst>
          </p:cNvPr>
          <p:cNvSpPr/>
          <p:nvPr/>
        </p:nvSpPr>
        <p:spPr>
          <a:xfrm>
            <a:off x="1760838" y="1828800"/>
            <a:ext cx="5622324" cy="817048"/>
          </a:xfrm>
          <a:prstGeom prst="wedgeRectCallout">
            <a:avLst>
              <a:gd name="adj1" fmla="val -11907"/>
              <a:gd name="adj2" fmla="val 9013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Have a think about whether their responsibilities are similar to yours or very different.</a:t>
            </a:r>
          </a:p>
        </p:txBody>
      </p:sp>
      <p:pic>
        <p:nvPicPr>
          <p:cNvPr id="7" name="Picture 6">
            <a:extLst>
              <a:ext uri="{FF2B5EF4-FFF2-40B4-BE49-F238E27FC236}">
                <a16:creationId xmlns:a16="http://schemas.microsoft.com/office/drawing/2014/main" id="{1B4A33CD-6DE1-44E9-A77D-FC2E726CAC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1548" y="3033713"/>
            <a:ext cx="3050772" cy="3700719"/>
          </a:xfrm>
          <a:prstGeom prst="rect">
            <a:avLst/>
          </a:prstGeom>
        </p:spPr>
      </p:pic>
      <p:pic>
        <p:nvPicPr>
          <p:cNvPr id="9" name="Whole Class">
            <a:extLst>
              <a:ext uri="{FF2B5EF4-FFF2-40B4-BE49-F238E27FC236}">
                <a16:creationId xmlns:a16="http://schemas.microsoft.com/office/drawing/2014/main" id="{58502BD3-9250-4F27-9100-F867F0E94E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0768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500"/>
                                        <p:tgtEl>
                                          <p:spTgt spid="24"/>
                                        </p:tgtEl>
                                        <p:attrNameLst>
                                          <p:attrName>ppt_w</p:attrName>
                                        </p:attrNameLst>
                                      </p:cBhvr>
                                      <p:tavLst>
                                        <p:tav tm="0">
                                          <p:val>
                                            <p:strVal val="ppt_w"/>
                                          </p:val>
                                        </p:tav>
                                        <p:tav tm="100000">
                                          <p:val>
                                            <p:fltVal val="0"/>
                                          </p:val>
                                        </p:tav>
                                      </p:tavLst>
                                    </p:anim>
                                    <p:anim calcmode="lin" valueType="num">
                                      <p:cBhvr>
                                        <p:cTn id="27" dur="500"/>
                                        <p:tgtEl>
                                          <p:spTgt spid="24"/>
                                        </p:tgtEl>
                                        <p:attrNameLst>
                                          <p:attrName>ppt_h</p:attrName>
                                        </p:attrNameLst>
                                      </p:cBhvr>
                                      <p:tavLst>
                                        <p:tav tm="0">
                                          <p:val>
                                            <p:strVal val="ppt_h"/>
                                          </p:val>
                                        </p:tav>
                                        <p:tav tm="100000">
                                          <p:val>
                                            <p:fltVal val="0"/>
                                          </p:val>
                                        </p:tav>
                                      </p:tavLst>
                                    </p:anim>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25"/>
                                        </p:tgtEl>
                                        <p:attrNameLst>
                                          <p:attrName>ppt_w</p:attrName>
                                        </p:attrNameLst>
                                      </p:cBhvr>
                                      <p:tavLst>
                                        <p:tav tm="0">
                                          <p:val>
                                            <p:strVal val="ppt_w"/>
                                          </p:val>
                                        </p:tav>
                                        <p:tav tm="100000">
                                          <p:val>
                                            <p:fltVal val="0"/>
                                          </p:val>
                                        </p:tav>
                                      </p:tavLst>
                                    </p:anim>
                                    <p:anim calcmode="lin" valueType="num">
                                      <p:cBhvr>
                                        <p:cTn id="32" dur="500"/>
                                        <p:tgtEl>
                                          <p:spTgt spid="25"/>
                                        </p:tgtEl>
                                        <p:attrNameLst>
                                          <p:attrName>ppt_h</p:attrName>
                                        </p:attrNameLst>
                                      </p:cBhvr>
                                      <p:tavLst>
                                        <p:tav tm="0">
                                          <p:val>
                                            <p:strVal val="ppt_h"/>
                                          </p:val>
                                        </p:tav>
                                        <p:tav tm="100000">
                                          <p:val>
                                            <p:fltVal val="0"/>
                                          </p:val>
                                        </p:tav>
                                      </p:tavLst>
                                    </p:anim>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4" grpId="0" animBg="1"/>
      <p:bldP spid="24" grpId="1" animBg="1"/>
      <p:bldP spid="25" grpId="0" animBg="1"/>
      <p:bldP spid="25" grpId="1"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Process 35">
            <a:extLst>
              <a:ext uri="{FF2B5EF4-FFF2-40B4-BE49-F238E27FC236}">
                <a16:creationId xmlns:a16="http://schemas.microsoft.com/office/drawing/2014/main" id="{EDC21AD0-A07C-4ACB-88D2-DCA3494E573B}"/>
              </a:ext>
            </a:extLst>
          </p:cNvPr>
          <p:cNvSpPr/>
          <p:nvPr/>
        </p:nvSpPr>
        <p:spPr>
          <a:xfrm>
            <a:off x="3475867" y="1524000"/>
            <a:ext cx="5218828" cy="1083276"/>
          </a:xfrm>
          <a:prstGeom prst="flowChartProcess">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This is Fran. She has a condition called diabetes. Fran has to be careful that her </a:t>
            </a:r>
            <a:br>
              <a:rPr lang="en-GB" dirty="0">
                <a:latin typeface="Twinkl" pitchFamily="2" charset="0"/>
              </a:rPr>
            </a:br>
            <a:r>
              <a:rPr lang="en-GB" dirty="0">
                <a:latin typeface="Twinkl" pitchFamily="2" charset="0"/>
              </a:rPr>
              <a:t>sugar levels don’t get too high </a:t>
            </a:r>
            <a:r>
              <a:rPr lang="en-GB" dirty="0">
                <a:latin typeface="Twinkl" pitchFamily="2" charset="77"/>
              </a:rPr>
              <a:t>or drop too low.</a:t>
            </a:r>
          </a:p>
        </p:txBody>
      </p:sp>
      <p:sp>
        <p:nvSpPr>
          <p:cNvPr id="2" name="Title 1"/>
          <p:cNvSpPr>
            <a:spLocks noGrp="1"/>
          </p:cNvSpPr>
          <p:nvPr>
            <p:ph type="title"/>
          </p:nvPr>
        </p:nvSpPr>
        <p:spPr/>
        <p:txBody>
          <a:bodyPr>
            <a:normAutofit fontScale="90000"/>
          </a:bodyPr>
          <a:lstStyle/>
          <a:p>
            <a:r>
              <a:rPr lang="en-GB" b="1" dirty="0"/>
              <a:t>Different Responsibilities</a:t>
            </a:r>
          </a:p>
        </p:txBody>
      </p:sp>
      <p:grpSp>
        <p:nvGrpSpPr>
          <p:cNvPr id="19" name="Group 18">
            <a:extLst>
              <a:ext uri="{FF2B5EF4-FFF2-40B4-BE49-F238E27FC236}">
                <a16:creationId xmlns:a16="http://schemas.microsoft.com/office/drawing/2014/main" id="{2680FFA8-273C-4F77-BB1E-8111B8A1C22D}"/>
              </a:ext>
            </a:extLst>
          </p:cNvPr>
          <p:cNvGrpSpPr/>
          <p:nvPr/>
        </p:nvGrpSpPr>
        <p:grpSpPr>
          <a:xfrm>
            <a:off x="722461" y="1828874"/>
            <a:ext cx="2625577" cy="2625577"/>
            <a:chOff x="9171773" y="-1037968"/>
            <a:chExt cx="2266588" cy="2266588"/>
          </a:xfrm>
        </p:grpSpPr>
        <p:sp>
          <p:nvSpPr>
            <p:cNvPr id="21" name="Oval 20">
              <a:extLst>
                <a:ext uri="{FF2B5EF4-FFF2-40B4-BE49-F238E27FC236}">
                  <a16:creationId xmlns:a16="http://schemas.microsoft.com/office/drawing/2014/main" id="{A2EA8569-C6DB-485F-B817-1239EBCF7504}"/>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Oval 23">
              <a:extLst>
                <a:ext uri="{FF2B5EF4-FFF2-40B4-BE49-F238E27FC236}">
                  <a16:creationId xmlns:a16="http://schemas.microsoft.com/office/drawing/2014/main" id="{112F61C1-1B5E-4651-BEE1-CB8F09A97D2E}"/>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5" name="Oval 24">
              <a:extLst>
                <a:ext uri="{FF2B5EF4-FFF2-40B4-BE49-F238E27FC236}">
                  <a16:creationId xmlns:a16="http://schemas.microsoft.com/office/drawing/2014/main" id="{57B50A9F-4ED5-48D0-8719-E97BBBE51730}"/>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8" name="Picture 7">
            <a:extLst>
              <a:ext uri="{FF2B5EF4-FFF2-40B4-BE49-F238E27FC236}">
                <a16:creationId xmlns:a16="http://schemas.microsoft.com/office/drawing/2014/main" id="{2CAE2B1A-73FD-4E00-B58F-B7B515F543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1547066"/>
            <a:ext cx="2808288" cy="4761659"/>
          </a:xfrm>
          <a:prstGeom prst="rect">
            <a:avLst/>
          </a:prstGeom>
        </p:spPr>
      </p:pic>
      <p:sp>
        <p:nvSpPr>
          <p:cNvPr id="29" name="Flowchart: Process 28">
            <a:extLst>
              <a:ext uri="{FF2B5EF4-FFF2-40B4-BE49-F238E27FC236}">
                <a16:creationId xmlns:a16="http://schemas.microsoft.com/office/drawing/2014/main" id="{4AD59FD4-447E-469A-BE46-389073EE0184}"/>
              </a:ext>
            </a:extLst>
          </p:cNvPr>
          <p:cNvSpPr/>
          <p:nvPr/>
        </p:nvSpPr>
        <p:spPr>
          <a:xfrm>
            <a:off x="3475867" y="2757816"/>
            <a:ext cx="5218828" cy="1083276"/>
          </a:xfrm>
          <a:prstGeom prst="flowChartProcess">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When she goes on a school trip, Fran has to make sure she has a snack on the long </a:t>
            </a:r>
            <a:br>
              <a:rPr lang="en-GB" dirty="0">
                <a:latin typeface="Twinkl" pitchFamily="2" charset="0"/>
              </a:rPr>
            </a:br>
            <a:r>
              <a:rPr lang="en-GB" dirty="0">
                <a:latin typeface="Twinkl" pitchFamily="2" charset="0"/>
              </a:rPr>
              <a:t>coach journey.</a:t>
            </a:r>
          </a:p>
        </p:txBody>
      </p:sp>
      <p:sp>
        <p:nvSpPr>
          <p:cNvPr id="30" name="Flowchart: Process 29">
            <a:extLst>
              <a:ext uri="{FF2B5EF4-FFF2-40B4-BE49-F238E27FC236}">
                <a16:creationId xmlns:a16="http://schemas.microsoft.com/office/drawing/2014/main" id="{A3A31727-DC30-43C9-858E-05DD7982D0D2}"/>
              </a:ext>
            </a:extLst>
          </p:cNvPr>
          <p:cNvSpPr/>
          <p:nvPr/>
        </p:nvSpPr>
        <p:spPr>
          <a:xfrm>
            <a:off x="3475867" y="3991632"/>
            <a:ext cx="5218828" cy="1083276"/>
          </a:xfrm>
          <a:prstGeom prst="flowChartProcess">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She also has to make sure she gets up and takes her insulin injection at the right time</a:t>
            </a:r>
            <a:br>
              <a:rPr lang="en-GB" dirty="0">
                <a:latin typeface="Twinkl" pitchFamily="2" charset="0"/>
              </a:rPr>
            </a:br>
            <a:r>
              <a:rPr lang="en-GB" dirty="0">
                <a:latin typeface="Twinkl" pitchFamily="2" charset="0"/>
              </a:rPr>
              <a:t>if she sleeps over at a friend’s house. </a:t>
            </a:r>
          </a:p>
        </p:txBody>
      </p:sp>
      <p:sp>
        <p:nvSpPr>
          <p:cNvPr id="31" name="Flowchart: Process 30">
            <a:extLst>
              <a:ext uri="{FF2B5EF4-FFF2-40B4-BE49-F238E27FC236}">
                <a16:creationId xmlns:a16="http://schemas.microsoft.com/office/drawing/2014/main" id="{BEF71982-4A93-4462-8C36-537C604A7199}"/>
              </a:ext>
            </a:extLst>
          </p:cNvPr>
          <p:cNvSpPr/>
          <p:nvPr/>
        </p:nvSpPr>
        <p:spPr>
          <a:xfrm>
            <a:off x="3475867" y="5225449"/>
            <a:ext cx="5218828" cy="1083276"/>
          </a:xfrm>
          <a:prstGeom prst="flowChart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Fran has the responsibility to look after herself with the help of adults, like doctors and her parents, when she needs them.</a:t>
            </a:r>
          </a:p>
        </p:txBody>
      </p:sp>
      <p:grpSp>
        <p:nvGrpSpPr>
          <p:cNvPr id="37" name="Group 36">
            <a:extLst>
              <a:ext uri="{FF2B5EF4-FFF2-40B4-BE49-F238E27FC236}">
                <a16:creationId xmlns:a16="http://schemas.microsoft.com/office/drawing/2014/main" id="{88E2CD7D-F0C1-4896-B0E7-E4671DCD5E18}"/>
              </a:ext>
            </a:extLst>
          </p:cNvPr>
          <p:cNvGrpSpPr/>
          <p:nvPr/>
        </p:nvGrpSpPr>
        <p:grpSpPr>
          <a:xfrm>
            <a:off x="5878515" y="3015071"/>
            <a:ext cx="2625577" cy="2625577"/>
            <a:chOff x="9171773" y="-1037968"/>
            <a:chExt cx="2266588" cy="2266588"/>
          </a:xfrm>
        </p:grpSpPr>
        <p:sp>
          <p:nvSpPr>
            <p:cNvPr id="38" name="Oval 37">
              <a:extLst>
                <a:ext uri="{FF2B5EF4-FFF2-40B4-BE49-F238E27FC236}">
                  <a16:creationId xmlns:a16="http://schemas.microsoft.com/office/drawing/2014/main" id="{7B1D2D7C-63BB-49F1-BB5E-5CE370C16B41}"/>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9" name="Oval 38">
              <a:extLst>
                <a:ext uri="{FF2B5EF4-FFF2-40B4-BE49-F238E27FC236}">
                  <a16:creationId xmlns:a16="http://schemas.microsoft.com/office/drawing/2014/main" id="{4692E748-7DE5-4BDD-9C1D-4A1EA8B3BC20}"/>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0" name="Oval 39">
              <a:extLst>
                <a:ext uri="{FF2B5EF4-FFF2-40B4-BE49-F238E27FC236}">
                  <a16:creationId xmlns:a16="http://schemas.microsoft.com/office/drawing/2014/main" id="{B6E08346-53F9-418F-80E7-8464D4D452DC}"/>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12" name="Picture 11">
            <a:extLst>
              <a:ext uri="{FF2B5EF4-FFF2-40B4-BE49-F238E27FC236}">
                <a16:creationId xmlns:a16="http://schemas.microsoft.com/office/drawing/2014/main" id="{7A73B480-F482-45EA-A016-37EF75CD2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363" y="3349837"/>
            <a:ext cx="3985676" cy="1933167"/>
          </a:xfrm>
          <a:prstGeom prst="rect">
            <a:avLst/>
          </a:prstGeom>
        </p:spPr>
      </p:pic>
      <p:grpSp>
        <p:nvGrpSpPr>
          <p:cNvPr id="10" name="Group 9">
            <a:extLst>
              <a:ext uri="{FF2B5EF4-FFF2-40B4-BE49-F238E27FC236}">
                <a16:creationId xmlns:a16="http://schemas.microsoft.com/office/drawing/2014/main" id="{B986F020-C165-475F-B4F1-C0B5CF8D39CD}"/>
              </a:ext>
            </a:extLst>
          </p:cNvPr>
          <p:cNvGrpSpPr/>
          <p:nvPr/>
        </p:nvGrpSpPr>
        <p:grpSpPr>
          <a:xfrm>
            <a:off x="4284203" y="2722108"/>
            <a:ext cx="3188623" cy="3188623"/>
            <a:chOff x="4842452" y="1664471"/>
            <a:chExt cx="3188623" cy="3188623"/>
          </a:xfrm>
        </p:grpSpPr>
        <p:sp>
          <p:nvSpPr>
            <p:cNvPr id="9" name="Oval 8">
              <a:extLst>
                <a:ext uri="{FF2B5EF4-FFF2-40B4-BE49-F238E27FC236}">
                  <a16:creationId xmlns:a16="http://schemas.microsoft.com/office/drawing/2014/main" id="{20CEF607-161B-4AB4-9CC3-B89D29EDA5FC}"/>
                </a:ext>
              </a:extLst>
            </p:cNvPr>
            <p:cNvSpPr/>
            <p:nvPr/>
          </p:nvSpPr>
          <p:spPr>
            <a:xfrm>
              <a:off x="4842452" y="1664471"/>
              <a:ext cx="3188623" cy="3188623"/>
            </a:xfrm>
            <a:prstGeom prst="ellipse">
              <a:avLst/>
            </a:prstGeom>
            <a:solidFill>
              <a:srgbClr val="F1811A"/>
            </a:solidFill>
            <a:ln w="9842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5" name="Oval 34">
              <a:extLst>
                <a:ext uri="{FF2B5EF4-FFF2-40B4-BE49-F238E27FC236}">
                  <a16:creationId xmlns:a16="http://schemas.microsoft.com/office/drawing/2014/main" id="{64C3ECC2-BFBF-4707-BF1D-CE852282ABE5}"/>
                </a:ext>
              </a:extLst>
            </p:cNvPr>
            <p:cNvSpPr/>
            <p:nvPr/>
          </p:nvSpPr>
          <p:spPr>
            <a:xfrm>
              <a:off x="5084107" y="1906126"/>
              <a:ext cx="2705313" cy="2705313"/>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2" charset="0"/>
                </a:rPr>
                <a:t>What are Fran’s responsibilities?</a:t>
              </a:r>
            </a:p>
          </p:txBody>
        </p:sp>
      </p:grpSp>
      <p:pic>
        <p:nvPicPr>
          <p:cNvPr id="22" name="Whole Class">
            <a:extLst>
              <a:ext uri="{FF2B5EF4-FFF2-40B4-BE49-F238E27FC236}">
                <a16:creationId xmlns:a16="http://schemas.microsoft.com/office/drawing/2014/main" id="{68162B14-2F7D-41B8-841A-37018C5A69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8643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500"/>
                                        <p:tgtEl>
                                          <p:spTgt spid="37"/>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37"/>
                                        </p:tgtEl>
                                        <p:attrNameLst>
                                          <p:attrName>ppt_w</p:attrName>
                                        </p:attrNameLst>
                                      </p:cBhvr>
                                      <p:tavLst>
                                        <p:tav tm="0">
                                          <p:val>
                                            <p:strVal val="ppt_w"/>
                                          </p:val>
                                        </p:tav>
                                        <p:tav tm="100000">
                                          <p:val>
                                            <p:fltVal val="0"/>
                                          </p:val>
                                        </p:tav>
                                      </p:tavLst>
                                    </p:anim>
                                    <p:anim calcmode="lin" valueType="num">
                                      <p:cBhvr>
                                        <p:cTn id="20" dur="500"/>
                                        <p:tgtEl>
                                          <p:spTgt spid="37"/>
                                        </p:tgtEl>
                                        <p:attrNameLst>
                                          <p:attrName>ppt_h</p:attrName>
                                        </p:attrNameLst>
                                      </p:cBhvr>
                                      <p:tavLst>
                                        <p:tav tm="0">
                                          <p:val>
                                            <p:strVal val="ppt_h"/>
                                          </p:val>
                                        </p:tav>
                                        <p:tav tm="100000">
                                          <p:val>
                                            <p:fltVal val="0"/>
                                          </p:val>
                                        </p:tav>
                                      </p:tavLst>
                                    </p:anim>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500"/>
                                        <p:tgtEl>
                                          <p:spTgt spid="12"/>
                                        </p:tgtEl>
                                        <p:attrNameLst>
                                          <p:attrName>ppt_w</p:attrName>
                                        </p:attrNameLst>
                                      </p:cBhvr>
                                      <p:tavLst>
                                        <p:tav tm="0">
                                          <p:val>
                                            <p:strVal val="ppt_w"/>
                                          </p:val>
                                        </p:tav>
                                        <p:tav tm="100000">
                                          <p:val>
                                            <p:fltVal val="0"/>
                                          </p:val>
                                        </p:tav>
                                      </p:tavLst>
                                    </p:anim>
                                    <p:anim calcmode="lin" valueType="num">
                                      <p:cBhvr>
                                        <p:cTn id="25" dur="500"/>
                                        <p:tgtEl>
                                          <p:spTgt spid="12"/>
                                        </p:tgtEl>
                                        <p:attrNameLst>
                                          <p:attrName>ppt_h</p:attrName>
                                        </p:attrNameLst>
                                      </p:cBhvr>
                                      <p:tavLst>
                                        <p:tav tm="0">
                                          <p:val>
                                            <p:strVal val="ppt_h"/>
                                          </p:val>
                                        </p:tav>
                                        <p:tav tm="100000">
                                          <p:val>
                                            <p:fltVal val="0"/>
                                          </p:val>
                                        </p:tav>
                                      </p:tavLst>
                                    </p:anim>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righ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53" presetClass="entr" presetSubtype="16"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9" grpId="0" animBg="1"/>
      <p:bldP spid="29" grpId="1" animBg="1"/>
      <p:bldP spid="30" grpId="0" animBg="1"/>
      <p:bldP spid="30" grpId="1" animBg="1"/>
      <p:bldP spid="31" grpId="0" animBg="1"/>
      <p:bldP spid="3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Process 35">
            <a:extLst>
              <a:ext uri="{FF2B5EF4-FFF2-40B4-BE49-F238E27FC236}">
                <a16:creationId xmlns:a16="http://schemas.microsoft.com/office/drawing/2014/main" id="{EDC21AD0-A07C-4ACB-88D2-DCA3494E573B}"/>
              </a:ext>
            </a:extLst>
          </p:cNvPr>
          <p:cNvSpPr/>
          <p:nvPr/>
        </p:nvSpPr>
        <p:spPr>
          <a:xfrm>
            <a:off x="436105" y="1684637"/>
            <a:ext cx="5186219" cy="1083276"/>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This is Elio. He lives with his dad and his gran. Elio’s dad works early morning shifts and has to leave at three o’clock in the morning.</a:t>
            </a:r>
          </a:p>
        </p:txBody>
      </p:sp>
      <p:sp>
        <p:nvSpPr>
          <p:cNvPr id="2" name="Title 1"/>
          <p:cNvSpPr>
            <a:spLocks noGrp="1"/>
          </p:cNvSpPr>
          <p:nvPr>
            <p:ph type="title"/>
          </p:nvPr>
        </p:nvSpPr>
        <p:spPr/>
        <p:txBody>
          <a:bodyPr>
            <a:normAutofit fontScale="90000"/>
          </a:bodyPr>
          <a:lstStyle/>
          <a:p>
            <a:r>
              <a:rPr lang="en-GB" b="1" dirty="0"/>
              <a:t>Different Responsibilities</a:t>
            </a:r>
          </a:p>
        </p:txBody>
      </p:sp>
      <p:grpSp>
        <p:nvGrpSpPr>
          <p:cNvPr id="19" name="Group 18">
            <a:extLst>
              <a:ext uri="{FF2B5EF4-FFF2-40B4-BE49-F238E27FC236}">
                <a16:creationId xmlns:a16="http://schemas.microsoft.com/office/drawing/2014/main" id="{2680FFA8-273C-4F77-BB1E-8111B8A1C22D}"/>
              </a:ext>
            </a:extLst>
          </p:cNvPr>
          <p:cNvGrpSpPr/>
          <p:nvPr/>
        </p:nvGrpSpPr>
        <p:grpSpPr>
          <a:xfrm>
            <a:off x="5879819" y="1618809"/>
            <a:ext cx="2625577" cy="2625577"/>
            <a:chOff x="9171773" y="-1037968"/>
            <a:chExt cx="2266588" cy="2266588"/>
          </a:xfrm>
        </p:grpSpPr>
        <p:sp>
          <p:nvSpPr>
            <p:cNvPr id="21" name="Oval 20">
              <a:extLst>
                <a:ext uri="{FF2B5EF4-FFF2-40B4-BE49-F238E27FC236}">
                  <a16:creationId xmlns:a16="http://schemas.microsoft.com/office/drawing/2014/main" id="{A2EA8569-C6DB-485F-B817-1239EBCF7504}"/>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Oval 23">
              <a:extLst>
                <a:ext uri="{FF2B5EF4-FFF2-40B4-BE49-F238E27FC236}">
                  <a16:creationId xmlns:a16="http://schemas.microsoft.com/office/drawing/2014/main" id="{112F61C1-1B5E-4651-BEE1-CB8F09A97D2E}"/>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5" name="Oval 24">
              <a:extLst>
                <a:ext uri="{FF2B5EF4-FFF2-40B4-BE49-F238E27FC236}">
                  <a16:creationId xmlns:a16="http://schemas.microsoft.com/office/drawing/2014/main" id="{57B50A9F-4ED5-48D0-8719-E97BBBE51730}"/>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29" name="Flowchart: Process 28">
            <a:extLst>
              <a:ext uri="{FF2B5EF4-FFF2-40B4-BE49-F238E27FC236}">
                <a16:creationId xmlns:a16="http://schemas.microsoft.com/office/drawing/2014/main" id="{4AD59FD4-447E-469A-BE46-389073EE0184}"/>
              </a:ext>
            </a:extLst>
          </p:cNvPr>
          <p:cNvSpPr/>
          <p:nvPr/>
        </p:nvSpPr>
        <p:spPr>
          <a:xfrm>
            <a:off x="436105" y="2926149"/>
            <a:ext cx="5186219" cy="1788683"/>
          </a:xfrm>
          <a:prstGeom prst="flowChartProcess">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Elio’s gran is not very well so she can’t really look after him. Every morning, Elio gets himself up and ready for school, makes breakfast for himself and his gran then walks to school on his own.</a:t>
            </a:r>
          </a:p>
        </p:txBody>
      </p:sp>
      <p:sp>
        <p:nvSpPr>
          <p:cNvPr id="30" name="Flowchart: Process 29">
            <a:extLst>
              <a:ext uri="{FF2B5EF4-FFF2-40B4-BE49-F238E27FC236}">
                <a16:creationId xmlns:a16="http://schemas.microsoft.com/office/drawing/2014/main" id="{A3A31727-DC30-43C9-858E-05DD7982D0D2}"/>
              </a:ext>
            </a:extLst>
          </p:cNvPr>
          <p:cNvSpPr/>
          <p:nvPr/>
        </p:nvSpPr>
        <p:spPr>
          <a:xfrm>
            <a:off x="436105" y="4873067"/>
            <a:ext cx="5186219" cy="1083276"/>
          </a:xfrm>
          <a:prstGeom prst="flowChartProces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Sometimes, Elio meets one of his friends on the way. It isn't far but he does have to cross three roads.</a:t>
            </a:r>
          </a:p>
        </p:txBody>
      </p:sp>
      <p:pic>
        <p:nvPicPr>
          <p:cNvPr id="4" name="Picture 3">
            <a:extLst>
              <a:ext uri="{FF2B5EF4-FFF2-40B4-BE49-F238E27FC236}">
                <a16:creationId xmlns:a16="http://schemas.microsoft.com/office/drawing/2014/main" id="{553A9111-DBB7-4A43-A9A0-8330018F4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840" y="1191075"/>
            <a:ext cx="3135584" cy="5117650"/>
          </a:xfrm>
          <a:prstGeom prst="rect">
            <a:avLst/>
          </a:prstGeom>
        </p:spPr>
      </p:pic>
      <p:grpSp>
        <p:nvGrpSpPr>
          <p:cNvPr id="26" name="Group 25">
            <a:extLst>
              <a:ext uri="{FF2B5EF4-FFF2-40B4-BE49-F238E27FC236}">
                <a16:creationId xmlns:a16="http://schemas.microsoft.com/office/drawing/2014/main" id="{90C1B27D-F05B-4E75-85F4-520E5C4AD297}"/>
              </a:ext>
            </a:extLst>
          </p:cNvPr>
          <p:cNvGrpSpPr/>
          <p:nvPr/>
        </p:nvGrpSpPr>
        <p:grpSpPr>
          <a:xfrm>
            <a:off x="1490039" y="3025683"/>
            <a:ext cx="3332131" cy="3332131"/>
            <a:chOff x="9171773" y="-1037968"/>
            <a:chExt cx="2266588" cy="2266588"/>
          </a:xfrm>
        </p:grpSpPr>
        <p:sp>
          <p:nvSpPr>
            <p:cNvPr id="27" name="Oval 26">
              <a:extLst>
                <a:ext uri="{FF2B5EF4-FFF2-40B4-BE49-F238E27FC236}">
                  <a16:creationId xmlns:a16="http://schemas.microsoft.com/office/drawing/2014/main" id="{3D884A54-F5EE-48F0-AC99-09AB8E543F03}"/>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8" name="Oval 27">
              <a:extLst>
                <a:ext uri="{FF2B5EF4-FFF2-40B4-BE49-F238E27FC236}">
                  <a16:creationId xmlns:a16="http://schemas.microsoft.com/office/drawing/2014/main" id="{C7040847-690D-44F9-8542-20694CC01FC1}"/>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2" name="Oval 31">
              <a:extLst>
                <a:ext uri="{FF2B5EF4-FFF2-40B4-BE49-F238E27FC236}">
                  <a16:creationId xmlns:a16="http://schemas.microsoft.com/office/drawing/2014/main" id="{5F84167E-CA8F-4305-936A-C3A535305760}"/>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6" name="Picture 5">
            <a:extLst>
              <a:ext uri="{FF2B5EF4-FFF2-40B4-BE49-F238E27FC236}">
                <a16:creationId xmlns:a16="http://schemas.microsoft.com/office/drawing/2014/main" id="{033E0A74-41C0-4518-A0B8-4087B70C46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0261" y="2685007"/>
            <a:ext cx="3282705" cy="4013481"/>
          </a:xfrm>
          <a:prstGeom prst="rect">
            <a:avLst/>
          </a:prstGeom>
        </p:spPr>
      </p:pic>
      <p:grpSp>
        <p:nvGrpSpPr>
          <p:cNvPr id="10" name="Group 9">
            <a:extLst>
              <a:ext uri="{FF2B5EF4-FFF2-40B4-BE49-F238E27FC236}">
                <a16:creationId xmlns:a16="http://schemas.microsoft.com/office/drawing/2014/main" id="{B986F020-C165-475F-B4F1-C0B5CF8D39CD}"/>
              </a:ext>
            </a:extLst>
          </p:cNvPr>
          <p:cNvGrpSpPr/>
          <p:nvPr/>
        </p:nvGrpSpPr>
        <p:grpSpPr>
          <a:xfrm>
            <a:off x="1561792" y="3134341"/>
            <a:ext cx="3188623" cy="3188623"/>
            <a:chOff x="4842452" y="1664471"/>
            <a:chExt cx="3188623" cy="3188623"/>
          </a:xfrm>
        </p:grpSpPr>
        <p:sp>
          <p:nvSpPr>
            <p:cNvPr id="9" name="Oval 8">
              <a:extLst>
                <a:ext uri="{FF2B5EF4-FFF2-40B4-BE49-F238E27FC236}">
                  <a16:creationId xmlns:a16="http://schemas.microsoft.com/office/drawing/2014/main" id="{20CEF607-161B-4AB4-9CC3-B89D29EDA5FC}"/>
                </a:ext>
              </a:extLst>
            </p:cNvPr>
            <p:cNvSpPr/>
            <p:nvPr/>
          </p:nvSpPr>
          <p:spPr>
            <a:xfrm>
              <a:off x="4842452" y="1664471"/>
              <a:ext cx="3188623" cy="3188623"/>
            </a:xfrm>
            <a:prstGeom prst="ellipse">
              <a:avLst/>
            </a:prstGeom>
            <a:solidFill>
              <a:srgbClr val="F1811A"/>
            </a:solidFill>
            <a:ln w="9842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5" name="Oval 34">
              <a:extLst>
                <a:ext uri="{FF2B5EF4-FFF2-40B4-BE49-F238E27FC236}">
                  <a16:creationId xmlns:a16="http://schemas.microsoft.com/office/drawing/2014/main" id="{64C3ECC2-BFBF-4707-BF1D-CE852282ABE5}"/>
                </a:ext>
              </a:extLst>
            </p:cNvPr>
            <p:cNvSpPr/>
            <p:nvPr/>
          </p:nvSpPr>
          <p:spPr>
            <a:xfrm>
              <a:off x="5084107" y="1906126"/>
              <a:ext cx="2705313" cy="2705313"/>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2" charset="0"/>
                </a:rPr>
                <a:t>What are Elio’s responsibilities?</a:t>
              </a:r>
            </a:p>
          </p:txBody>
        </p:sp>
      </p:grpSp>
      <p:pic>
        <p:nvPicPr>
          <p:cNvPr id="20" name="Whole Class">
            <a:extLst>
              <a:ext uri="{FF2B5EF4-FFF2-40B4-BE49-F238E27FC236}">
                <a16:creationId xmlns:a16="http://schemas.microsoft.com/office/drawing/2014/main" id="{E5F09875-E28E-4E65-9681-29621F8FD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49514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700"/>
                                        <p:tgtEl>
                                          <p:spTgt spid="26"/>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0" presetClass="exit" presetSubtype="0" fill="hold" nodeType="with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par>
                                <p:cTn id="43" presetID="53" presetClass="entr" presetSubtype="16"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9" grpId="0" animBg="1"/>
      <p:bldP spid="29" grpId="1"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Different Responsibilities</a:t>
            </a:r>
          </a:p>
        </p:txBody>
      </p:sp>
      <p:grpSp>
        <p:nvGrpSpPr>
          <p:cNvPr id="19" name="Group 18">
            <a:extLst>
              <a:ext uri="{FF2B5EF4-FFF2-40B4-BE49-F238E27FC236}">
                <a16:creationId xmlns:a16="http://schemas.microsoft.com/office/drawing/2014/main" id="{2680FFA8-273C-4F77-BB1E-8111B8A1C22D}"/>
              </a:ext>
            </a:extLst>
          </p:cNvPr>
          <p:cNvGrpSpPr/>
          <p:nvPr/>
        </p:nvGrpSpPr>
        <p:grpSpPr>
          <a:xfrm>
            <a:off x="722461" y="1828874"/>
            <a:ext cx="2625577" cy="2625577"/>
            <a:chOff x="9171773" y="-1037968"/>
            <a:chExt cx="2266588" cy="2266588"/>
          </a:xfrm>
        </p:grpSpPr>
        <p:sp>
          <p:nvSpPr>
            <p:cNvPr id="21" name="Oval 20">
              <a:extLst>
                <a:ext uri="{FF2B5EF4-FFF2-40B4-BE49-F238E27FC236}">
                  <a16:creationId xmlns:a16="http://schemas.microsoft.com/office/drawing/2014/main" id="{A2EA8569-C6DB-485F-B817-1239EBCF7504}"/>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Oval 23">
              <a:extLst>
                <a:ext uri="{FF2B5EF4-FFF2-40B4-BE49-F238E27FC236}">
                  <a16:creationId xmlns:a16="http://schemas.microsoft.com/office/drawing/2014/main" id="{112F61C1-1B5E-4651-BEE1-CB8F09A97D2E}"/>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5" name="Oval 24">
              <a:extLst>
                <a:ext uri="{FF2B5EF4-FFF2-40B4-BE49-F238E27FC236}">
                  <a16:creationId xmlns:a16="http://schemas.microsoft.com/office/drawing/2014/main" id="{57B50A9F-4ED5-48D0-8719-E97BBBE51730}"/>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6" name="Picture 5">
            <a:extLst>
              <a:ext uri="{FF2B5EF4-FFF2-40B4-BE49-F238E27FC236}">
                <a16:creationId xmlns:a16="http://schemas.microsoft.com/office/drawing/2014/main" id="{46AA35FE-4626-4071-A630-A0F8F673F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8023" y="1385673"/>
            <a:ext cx="1424431" cy="4916874"/>
          </a:xfrm>
          <a:prstGeom prst="rect">
            <a:avLst/>
          </a:prstGeom>
        </p:spPr>
      </p:pic>
      <p:grpSp>
        <p:nvGrpSpPr>
          <p:cNvPr id="46" name="Group 45">
            <a:extLst>
              <a:ext uri="{FF2B5EF4-FFF2-40B4-BE49-F238E27FC236}">
                <a16:creationId xmlns:a16="http://schemas.microsoft.com/office/drawing/2014/main" id="{5EC659D3-C137-4675-8751-742682F96E11}"/>
              </a:ext>
            </a:extLst>
          </p:cNvPr>
          <p:cNvGrpSpPr/>
          <p:nvPr/>
        </p:nvGrpSpPr>
        <p:grpSpPr>
          <a:xfrm>
            <a:off x="4121292" y="3200123"/>
            <a:ext cx="2929215" cy="2929215"/>
            <a:chOff x="428208" y="-3160946"/>
            <a:chExt cx="2085501" cy="2085501"/>
          </a:xfrm>
        </p:grpSpPr>
        <p:sp>
          <p:nvSpPr>
            <p:cNvPr id="47" name="Oval 46">
              <a:extLst>
                <a:ext uri="{FF2B5EF4-FFF2-40B4-BE49-F238E27FC236}">
                  <a16:creationId xmlns:a16="http://schemas.microsoft.com/office/drawing/2014/main" id="{C683DDF3-1AD5-4008-9326-AD0C69CE67AB}"/>
                </a:ext>
              </a:extLst>
            </p:cNvPr>
            <p:cNvSpPr/>
            <p:nvPr/>
          </p:nvSpPr>
          <p:spPr>
            <a:xfrm>
              <a:off x="428208" y="-3160946"/>
              <a:ext cx="2085501" cy="2085501"/>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8" name="Oval 47">
              <a:extLst>
                <a:ext uri="{FF2B5EF4-FFF2-40B4-BE49-F238E27FC236}">
                  <a16:creationId xmlns:a16="http://schemas.microsoft.com/office/drawing/2014/main" id="{0B23556F-7D52-4E40-B85F-D9542EC20A4F}"/>
                </a:ext>
              </a:extLst>
            </p:cNvPr>
            <p:cNvSpPr/>
            <p:nvPr/>
          </p:nvSpPr>
          <p:spPr>
            <a:xfrm>
              <a:off x="662004" y="-2927150"/>
              <a:ext cx="1617908" cy="161790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5" name="Group 14">
            <a:extLst>
              <a:ext uri="{FF2B5EF4-FFF2-40B4-BE49-F238E27FC236}">
                <a16:creationId xmlns:a16="http://schemas.microsoft.com/office/drawing/2014/main" id="{99C891B0-8DF5-43EF-959F-02FE8F30A8E8}"/>
              </a:ext>
            </a:extLst>
          </p:cNvPr>
          <p:cNvGrpSpPr/>
          <p:nvPr/>
        </p:nvGrpSpPr>
        <p:grpSpPr>
          <a:xfrm>
            <a:off x="5415627" y="2768728"/>
            <a:ext cx="3188623" cy="3188623"/>
            <a:chOff x="4475868" y="-3607745"/>
            <a:chExt cx="3188623" cy="3188623"/>
          </a:xfrm>
        </p:grpSpPr>
        <p:grpSp>
          <p:nvGrpSpPr>
            <p:cNvPr id="32" name="Group 31">
              <a:extLst>
                <a:ext uri="{FF2B5EF4-FFF2-40B4-BE49-F238E27FC236}">
                  <a16:creationId xmlns:a16="http://schemas.microsoft.com/office/drawing/2014/main" id="{87E8533F-15AA-42D1-9A58-B70DA27E4C1F}"/>
                </a:ext>
              </a:extLst>
            </p:cNvPr>
            <p:cNvGrpSpPr/>
            <p:nvPr/>
          </p:nvGrpSpPr>
          <p:grpSpPr>
            <a:xfrm>
              <a:off x="4475868" y="-3607745"/>
              <a:ext cx="3188623" cy="3188623"/>
              <a:chOff x="4842452" y="1664471"/>
              <a:chExt cx="3188623" cy="3188623"/>
            </a:xfrm>
          </p:grpSpPr>
          <p:sp>
            <p:nvSpPr>
              <p:cNvPr id="33" name="Oval 32">
                <a:extLst>
                  <a:ext uri="{FF2B5EF4-FFF2-40B4-BE49-F238E27FC236}">
                    <a16:creationId xmlns:a16="http://schemas.microsoft.com/office/drawing/2014/main" id="{E7DFA994-15BD-4CD9-B688-CF2E88FC8CFF}"/>
                  </a:ext>
                </a:extLst>
              </p:cNvPr>
              <p:cNvSpPr/>
              <p:nvPr/>
            </p:nvSpPr>
            <p:spPr>
              <a:xfrm>
                <a:off x="4842452" y="1664471"/>
                <a:ext cx="3188623" cy="3188623"/>
              </a:xfrm>
              <a:prstGeom prst="ellipse">
                <a:avLst/>
              </a:prstGeom>
              <a:solidFill>
                <a:srgbClr val="F1811A"/>
              </a:solidFill>
              <a:ln w="9842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1" name="Oval 40">
                <a:extLst>
                  <a:ext uri="{FF2B5EF4-FFF2-40B4-BE49-F238E27FC236}">
                    <a16:creationId xmlns:a16="http://schemas.microsoft.com/office/drawing/2014/main" id="{58696BDC-7AA9-43F9-8710-756C951AF734}"/>
                  </a:ext>
                </a:extLst>
              </p:cNvPr>
              <p:cNvSpPr/>
              <p:nvPr/>
            </p:nvSpPr>
            <p:spPr>
              <a:xfrm>
                <a:off x="5084107" y="1906126"/>
                <a:ext cx="2705313" cy="2705313"/>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14" name="Picture 13">
              <a:extLst>
                <a:ext uri="{FF2B5EF4-FFF2-40B4-BE49-F238E27FC236}">
                  <a16:creationId xmlns:a16="http://schemas.microsoft.com/office/drawing/2014/main" id="{CD4C19CA-52C7-4376-9C0F-F9E0A8646C73}"/>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828325" y="-3255338"/>
              <a:ext cx="2483708" cy="2483809"/>
            </a:xfrm>
            <a:prstGeom prst="ellipse">
              <a:avLst/>
            </a:prstGeom>
          </p:spPr>
        </p:pic>
      </p:grpSp>
      <p:grpSp>
        <p:nvGrpSpPr>
          <p:cNvPr id="16" name="Group 15">
            <a:extLst>
              <a:ext uri="{FF2B5EF4-FFF2-40B4-BE49-F238E27FC236}">
                <a16:creationId xmlns:a16="http://schemas.microsoft.com/office/drawing/2014/main" id="{7F9E29C4-817A-4F7E-BF41-F749314817CF}"/>
              </a:ext>
            </a:extLst>
          </p:cNvPr>
          <p:cNvGrpSpPr/>
          <p:nvPr/>
        </p:nvGrpSpPr>
        <p:grpSpPr>
          <a:xfrm>
            <a:off x="3282761" y="4043837"/>
            <a:ext cx="2085501" cy="2085501"/>
            <a:chOff x="428208" y="-3160946"/>
            <a:chExt cx="2085501" cy="2085501"/>
          </a:xfrm>
        </p:grpSpPr>
        <p:sp>
          <p:nvSpPr>
            <p:cNvPr id="44" name="Oval 43">
              <a:extLst>
                <a:ext uri="{FF2B5EF4-FFF2-40B4-BE49-F238E27FC236}">
                  <a16:creationId xmlns:a16="http://schemas.microsoft.com/office/drawing/2014/main" id="{179336FB-4C16-432E-9ACF-9733B455450B}"/>
                </a:ext>
              </a:extLst>
            </p:cNvPr>
            <p:cNvSpPr/>
            <p:nvPr/>
          </p:nvSpPr>
          <p:spPr>
            <a:xfrm>
              <a:off x="428208" y="-3160946"/>
              <a:ext cx="2085501" cy="20855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5" name="Oval 44">
              <a:extLst>
                <a:ext uri="{FF2B5EF4-FFF2-40B4-BE49-F238E27FC236}">
                  <a16:creationId xmlns:a16="http://schemas.microsoft.com/office/drawing/2014/main" id="{6B626022-C617-4443-B88A-7C228329A74C}"/>
                </a:ext>
              </a:extLst>
            </p:cNvPr>
            <p:cNvSpPr/>
            <p:nvPr/>
          </p:nvSpPr>
          <p:spPr>
            <a:xfrm>
              <a:off x="662004" y="-2927150"/>
              <a:ext cx="1617908" cy="1617908"/>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11" name="Picture 10">
            <a:extLst>
              <a:ext uri="{FF2B5EF4-FFF2-40B4-BE49-F238E27FC236}">
                <a16:creationId xmlns:a16="http://schemas.microsoft.com/office/drawing/2014/main" id="{38BD0F77-B1A4-496E-B2A8-E8C9B82555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7726" y="2644345"/>
            <a:ext cx="2167296" cy="3760119"/>
          </a:xfrm>
          <a:prstGeom prst="rect">
            <a:avLst/>
          </a:prstGeom>
        </p:spPr>
      </p:pic>
      <p:sp>
        <p:nvSpPr>
          <p:cNvPr id="36" name="Flowchart: Process 35">
            <a:extLst>
              <a:ext uri="{FF2B5EF4-FFF2-40B4-BE49-F238E27FC236}">
                <a16:creationId xmlns:a16="http://schemas.microsoft.com/office/drawing/2014/main" id="{EDC21AD0-A07C-4ACB-88D2-DCA3494E573B}"/>
              </a:ext>
            </a:extLst>
          </p:cNvPr>
          <p:cNvSpPr/>
          <p:nvPr/>
        </p:nvSpPr>
        <p:spPr>
          <a:xfrm>
            <a:off x="3475867" y="1524000"/>
            <a:ext cx="5218828" cy="1083276"/>
          </a:xfrm>
          <a:prstGeom prst="flowChartProcess">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This is Scotty. Scotty’s family travel around quite a lot, as they set up funfairs in </a:t>
            </a:r>
            <a:br>
              <a:rPr lang="en-GB" dirty="0">
                <a:latin typeface="Twinkl" pitchFamily="2" charset="0"/>
              </a:rPr>
            </a:br>
            <a:r>
              <a:rPr lang="en-GB" dirty="0">
                <a:latin typeface="Twinkl" pitchFamily="2" charset="0"/>
              </a:rPr>
              <a:t>different towns. </a:t>
            </a:r>
          </a:p>
        </p:txBody>
      </p:sp>
      <p:sp>
        <p:nvSpPr>
          <p:cNvPr id="29" name="Flowchart: Process 28">
            <a:extLst>
              <a:ext uri="{FF2B5EF4-FFF2-40B4-BE49-F238E27FC236}">
                <a16:creationId xmlns:a16="http://schemas.microsoft.com/office/drawing/2014/main" id="{4AD59FD4-447E-469A-BE46-389073EE0184}"/>
              </a:ext>
            </a:extLst>
          </p:cNvPr>
          <p:cNvSpPr/>
          <p:nvPr/>
        </p:nvSpPr>
        <p:spPr>
          <a:xfrm>
            <a:off x="3475867" y="2757816"/>
            <a:ext cx="5218828" cy="1083276"/>
          </a:xfrm>
          <a:prstGeom prst="flowChartProcess">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Scotty helps set up the stalls and rides, which involves using certain tools and doing some heavy lifting.</a:t>
            </a:r>
          </a:p>
        </p:txBody>
      </p:sp>
      <p:sp>
        <p:nvSpPr>
          <p:cNvPr id="30" name="Flowchart: Process 29">
            <a:extLst>
              <a:ext uri="{FF2B5EF4-FFF2-40B4-BE49-F238E27FC236}">
                <a16:creationId xmlns:a16="http://schemas.microsoft.com/office/drawing/2014/main" id="{A3A31727-DC30-43C9-858E-05DD7982D0D2}"/>
              </a:ext>
            </a:extLst>
          </p:cNvPr>
          <p:cNvSpPr/>
          <p:nvPr/>
        </p:nvSpPr>
        <p:spPr>
          <a:xfrm>
            <a:off x="3475867" y="3991632"/>
            <a:ext cx="5218828" cy="1083276"/>
          </a:xfrm>
          <a:prstGeom prst="flowChartProcess">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a:r>
              <a:rPr lang="en-GB" dirty="0">
                <a:latin typeface="Twinkl" pitchFamily="2" charset="0"/>
              </a:rPr>
              <a:t>Scotty watches the adults to see how to do it and listens to the instructions they give him so that he stays safe.</a:t>
            </a:r>
          </a:p>
        </p:txBody>
      </p:sp>
      <p:grpSp>
        <p:nvGrpSpPr>
          <p:cNvPr id="10" name="Group 9">
            <a:extLst>
              <a:ext uri="{FF2B5EF4-FFF2-40B4-BE49-F238E27FC236}">
                <a16:creationId xmlns:a16="http://schemas.microsoft.com/office/drawing/2014/main" id="{B986F020-C165-475F-B4F1-C0B5CF8D39CD}"/>
              </a:ext>
            </a:extLst>
          </p:cNvPr>
          <p:cNvGrpSpPr/>
          <p:nvPr/>
        </p:nvGrpSpPr>
        <p:grpSpPr>
          <a:xfrm>
            <a:off x="4323468" y="2146385"/>
            <a:ext cx="3188623" cy="3188623"/>
            <a:chOff x="4842452" y="1664471"/>
            <a:chExt cx="3188623" cy="3188623"/>
          </a:xfrm>
        </p:grpSpPr>
        <p:sp>
          <p:nvSpPr>
            <p:cNvPr id="9" name="Oval 8">
              <a:extLst>
                <a:ext uri="{FF2B5EF4-FFF2-40B4-BE49-F238E27FC236}">
                  <a16:creationId xmlns:a16="http://schemas.microsoft.com/office/drawing/2014/main" id="{20CEF607-161B-4AB4-9CC3-B89D29EDA5FC}"/>
                </a:ext>
              </a:extLst>
            </p:cNvPr>
            <p:cNvSpPr/>
            <p:nvPr/>
          </p:nvSpPr>
          <p:spPr>
            <a:xfrm>
              <a:off x="4842452" y="1664471"/>
              <a:ext cx="3188623" cy="3188623"/>
            </a:xfrm>
            <a:prstGeom prst="ellipse">
              <a:avLst/>
            </a:prstGeom>
            <a:solidFill>
              <a:srgbClr val="F1811A"/>
            </a:solidFill>
            <a:ln w="9842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5" name="Oval 34">
              <a:extLst>
                <a:ext uri="{FF2B5EF4-FFF2-40B4-BE49-F238E27FC236}">
                  <a16:creationId xmlns:a16="http://schemas.microsoft.com/office/drawing/2014/main" id="{64C3ECC2-BFBF-4707-BF1D-CE852282ABE5}"/>
                </a:ext>
              </a:extLst>
            </p:cNvPr>
            <p:cNvSpPr/>
            <p:nvPr/>
          </p:nvSpPr>
          <p:spPr>
            <a:xfrm>
              <a:off x="5084107" y="1906126"/>
              <a:ext cx="2705313" cy="2705313"/>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dirty="0">
                  <a:latin typeface="Twinkl" pitchFamily="2" charset="0"/>
                </a:rPr>
                <a:t>What are Scotty’s responsibilities?</a:t>
              </a:r>
            </a:p>
          </p:txBody>
        </p:sp>
      </p:grpSp>
      <p:pic>
        <p:nvPicPr>
          <p:cNvPr id="27" name="Whole Class">
            <a:extLst>
              <a:ext uri="{FF2B5EF4-FFF2-40B4-BE49-F238E27FC236}">
                <a16:creationId xmlns:a16="http://schemas.microsoft.com/office/drawing/2014/main" id="{359A659C-1AE5-442D-AE93-E06C039AD1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384880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par>
                                <p:cTn id="11" presetID="21" presetClass="entr" presetSubtype="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heel(1)">
                                      <p:cBhvr>
                                        <p:cTn id="13" dur="2000"/>
                                        <p:tgtEl>
                                          <p:spTgt spid="46"/>
                                        </p:tgtEl>
                                      </p:cBhvr>
                                    </p:animEffect>
                                  </p:childTnLst>
                                </p:cTn>
                              </p:par>
                              <p:par>
                                <p:cTn id="14" presetID="21" presetClass="entr" presetSubtype="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2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right)">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53" presetClass="entr" presetSubtype="16"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9" grpId="0" animBg="1"/>
      <p:bldP spid="29" grpId="1" animBg="1"/>
      <p:bldP spid="30" grpId="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2C7FEA3-0835-4976-8279-F44D782D0D8F}"/>
              </a:ext>
            </a:extLst>
          </p:cNvPr>
          <p:cNvGrpSpPr/>
          <p:nvPr/>
        </p:nvGrpSpPr>
        <p:grpSpPr>
          <a:xfrm>
            <a:off x="2555875" y="2582620"/>
            <a:ext cx="3635859" cy="3635859"/>
            <a:chOff x="9171773" y="-1037968"/>
            <a:chExt cx="2266588" cy="2266588"/>
          </a:xfrm>
        </p:grpSpPr>
        <p:sp>
          <p:nvSpPr>
            <p:cNvPr id="21" name="Oval 20">
              <a:extLst>
                <a:ext uri="{FF2B5EF4-FFF2-40B4-BE49-F238E27FC236}">
                  <a16:creationId xmlns:a16="http://schemas.microsoft.com/office/drawing/2014/main" id="{F426912E-29C7-4DD7-8137-3D13721F1A75}"/>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2" name="Oval 21">
              <a:extLst>
                <a:ext uri="{FF2B5EF4-FFF2-40B4-BE49-F238E27FC236}">
                  <a16:creationId xmlns:a16="http://schemas.microsoft.com/office/drawing/2014/main" id="{6400501A-E790-4660-8BDE-4AF203BE1B63}"/>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3" name="Oval 22">
              <a:extLst>
                <a:ext uri="{FF2B5EF4-FFF2-40B4-BE49-F238E27FC236}">
                  <a16:creationId xmlns:a16="http://schemas.microsoft.com/office/drawing/2014/main" id="{789DA3B6-1B53-45AD-B4C3-B0170BA53EBA}"/>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1" name="Group 10">
            <a:extLst>
              <a:ext uri="{FF2B5EF4-FFF2-40B4-BE49-F238E27FC236}">
                <a16:creationId xmlns:a16="http://schemas.microsoft.com/office/drawing/2014/main" id="{2726BA1C-D67E-4AC2-840E-8C3117239619}"/>
              </a:ext>
            </a:extLst>
          </p:cNvPr>
          <p:cNvGrpSpPr/>
          <p:nvPr/>
        </p:nvGrpSpPr>
        <p:grpSpPr>
          <a:xfrm>
            <a:off x="539750" y="3683148"/>
            <a:ext cx="2625577" cy="2625577"/>
            <a:chOff x="9171773" y="-1037968"/>
            <a:chExt cx="2266588" cy="2266588"/>
          </a:xfrm>
        </p:grpSpPr>
        <p:sp>
          <p:nvSpPr>
            <p:cNvPr id="12" name="Oval 11">
              <a:extLst>
                <a:ext uri="{FF2B5EF4-FFF2-40B4-BE49-F238E27FC236}">
                  <a16:creationId xmlns:a16="http://schemas.microsoft.com/office/drawing/2014/main" id="{B6D51028-73BD-4F4F-9A54-242D59610D80}"/>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3" name="Oval 12">
              <a:extLst>
                <a:ext uri="{FF2B5EF4-FFF2-40B4-BE49-F238E27FC236}">
                  <a16:creationId xmlns:a16="http://schemas.microsoft.com/office/drawing/2014/main" id="{0CD80121-5A51-4BAD-85EE-61E27D320106}"/>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Oval 14">
              <a:extLst>
                <a:ext uri="{FF2B5EF4-FFF2-40B4-BE49-F238E27FC236}">
                  <a16:creationId xmlns:a16="http://schemas.microsoft.com/office/drawing/2014/main" id="{8787B333-D62E-4B14-87C3-9DAEE1C0FF56}"/>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37" name="Flowchart: Process 36">
            <a:extLst>
              <a:ext uri="{FF2B5EF4-FFF2-40B4-BE49-F238E27FC236}">
                <a16:creationId xmlns:a16="http://schemas.microsoft.com/office/drawing/2014/main" id="{8EBFE097-B604-4BBA-B07B-FB8F944E8D04}"/>
              </a:ext>
            </a:extLst>
          </p:cNvPr>
          <p:cNvSpPr/>
          <p:nvPr/>
        </p:nvSpPr>
        <p:spPr>
          <a:xfrm>
            <a:off x="446270" y="1522799"/>
            <a:ext cx="8251459" cy="798369"/>
          </a:xfrm>
          <a:prstGeom prst="flowChartProcess">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GB" dirty="0">
                <a:solidFill>
                  <a:schemeClr val="bg1"/>
                </a:solidFill>
                <a:latin typeface="Twinkl" pitchFamily="2" charset="0"/>
              </a:rPr>
              <a:t>Some people have greater responsibilities than others. The older we get and the more independent we get, the more responsibilities we take on.</a:t>
            </a:r>
          </a:p>
        </p:txBody>
      </p:sp>
      <p:sp>
        <p:nvSpPr>
          <p:cNvPr id="2" name="Title 1"/>
          <p:cNvSpPr>
            <a:spLocks noGrp="1"/>
          </p:cNvSpPr>
          <p:nvPr>
            <p:ph type="title"/>
          </p:nvPr>
        </p:nvSpPr>
        <p:spPr/>
        <p:txBody>
          <a:bodyPr>
            <a:normAutofit fontScale="90000"/>
          </a:bodyPr>
          <a:lstStyle/>
          <a:p>
            <a:r>
              <a:rPr lang="en-GB" b="1" dirty="0"/>
              <a:t>Different Responsibilities</a:t>
            </a:r>
          </a:p>
        </p:txBody>
      </p:sp>
      <p:pic>
        <p:nvPicPr>
          <p:cNvPr id="8" name="Picture 7">
            <a:extLst>
              <a:ext uri="{FF2B5EF4-FFF2-40B4-BE49-F238E27FC236}">
                <a16:creationId xmlns:a16="http://schemas.microsoft.com/office/drawing/2014/main" id="{ABD5444E-C73B-4FED-BB0D-F25B8A11CB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880" y="2446638"/>
            <a:ext cx="2277747" cy="3862087"/>
          </a:xfrm>
          <a:prstGeom prst="rect">
            <a:avLst/>
          </a:prstGeom>
        </p:spPr>
      </p:pic>
      <p:pic>
        <p:nvPicPr>
          <p:cNvPr id="9" name="Picture 8">
            <a:extLst>
              <a:ext uri="{FF2B5EF4-FFF2-40B4-BE49-F238E27FC236}">
                <a16:creationId xmlns:a16="http://schemas.microsoft.com/office/drawing/2014/main" id="{B4D819C3-9079-4722-823F-152691EAA5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6056" y="2384854"/>
            <a:ext cx="2404156" cy="3923871"/>
          </a:xfrm>
          <a:prstGeom prst="rect">
            <a:avLst/>
          </a:prstGeom>
        </p:spPr>
      </p:pic>
      <p:grpSp>
        <p:nvGrpSpPr>
          <p:cNvPr id="16" name="Group 15">
            <a:extLst>
              <a:ext uri="{FF2B5EF4-FFF2-40B4-BE49-F238E27FC236}">
                <a16:creationId xmlns:a16="http://schemas.microsoft.com/office/drawing/2014/main" id="{4703AD79-FD27-490B-BA89-25F4CF3D30D5}"/>
              </a:ext>
            </a:extLst>
          </p:cNvPr>
          <p:cNvGrpSpPr/>
          <p:nvPr/>
        </p:nvGrpSpPr>
        <p:grpSpPr>
          <a:xfrm>
            <a:off x="5762773" y="2514729"/>
            <a:ext cx="2625577" cy="2625577"/>
            <a:chOff x="9171773" y="-1037968"/>
            <a:chExt cx="2266588" cy="2266588"/>
          </a:xfrm>
        </p:grpSpPr>
        <p:sp>
          <p:nvSpPr>
            <p:cNvPr id="17" name="Oval 16">
              <a:extLst>
                <a:ext uri="{FF2B5EF4-FFF2-40B4-BE49-F238E27FC236}">
                  <a16:creationId xmlns:a16="http://schemas.microsoft.com/office/drawing/2014/main" id="{E3309C65-3822-4D55-A90C-248CF26D897C}"/>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8" name="Oval 17">
              <a:extLst>
                <a:ext uri="{FF2B5EF4-FFF2-40B4-BE49-F238E27FC236}">
                  <a16:creationId xmlns:a16="http://schemas.microsoft.com/office/drawing/2014/main" id="{9FF65FAB-2773-4DB3-B374-3B986B784568}"/>
                </a:ext>
              </a:extLst>
            </p:cNvPr>
            <p:cNvSpPr/>
            <p:nvPr/>
          </p:nvSpPr>
          <p:spPr>
            <a:xfrm>
              <a:off x="9404890" y="-804851"/>
              <a:ext cx="1800355" cy="180035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9" name="Oval 18">
              <a:extLst>
                <a:ext uri="{FF2B5EF4-FFF2-40B4-BE49-F238E27FC236}">
                  <a16:creationId xmlns:a16="http://schemas.microsoft.com/office/drawing/2014/main" id="{17D4F2A9-F672-4525-8FC9-0C8FFADC490C}"/>
                </a:ext>
              </a:extLst>
            </p:cNvPr>
            <p:cNvSpPr/>
            <p:nvPr/>
          </p:nvSpPr>
          <p:spPr>
            <a:xfrm>
              <a:off x="9606720" y="-603021"/>
              <a:ext cx="1396695" cy="139669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10" name="Picture 9">
            <a:extLst>
              <a:ext uri="{FF2B5EF4-FFF2-40B4-BE49-F238E27FC236}">
                <a16:creationId xmlns:a16="http://schemas.microsoft.com/office/drawing/2014/main" id="{08517ECB-9F10-4CE3-8E50-70E9A7CF35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7288" y="2361491"/>
            <a:ext cx="1143524" cy="3947234"/>
          </a:xfrm>
          <a:prstGeom prst="rect">
            <a:avLst/>
          </a:prstGeom>
        </p:spPr>
      </p:pic>
      <p:sp>
        <p:nvSpPr>
          <p:cNvPr id="24" name="Flowchart: Process 23">
            <a:extLst>
              <a:ext uri="{FF2B5EF4-FFF2-40B4-BE49-F238E27FC236}">
                <a16:creationId xmlns:a16="http://schemas.microsoft.com/office/drawing/2014/main" id="{58119042-0EA3-43C3-A050-F2B395D03A1A}"/>
              </a:ext>
            </a:extLst>
          </p:cNvPr>
          <p:cNvSpPr/>
          <p:nvPr/>
        </p:nvSpPr>
        <p:spPr>
          <a:xfrm>
            <a:off x="446270" y="1521384"/>
            <a:ext cx="8251459" cy="798369"/>
          </a:xfrm>
          <a:prstGeom prst="flowChartProcess">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GB" dirty="0">
                <a:solidFill>
                  <a:schemeClr val="bg1"/>
                </a:solidFill>
                <a:latin typeface="Twinkl" pitchFamily="2" charset="0"/>
              </a:rPr>
              <a:t>Some responsibilities might seem challenging at first but with experience and maturity, we get more confident and can look after ourselves and others.</a:t>
            </a:r>
          </a:p>
        </p:txBody>
      </p:sp>
      <p:pic>
        <p:nvPicPr>
          <p:cNvPr id="25" name="Whole Class">
            <a:extLst>
              <a:ext uri="{FF2B5EF4-FFF2-40B4-BE49-F238E27FC236}">
                <a16:creationId xmlns:a16="http://schemas.microsoft.com/office/drawing/2014/main" id="{9CB81918-0D38-49EC-A900-01624F437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34713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5EC659D3-C137-4675-8751-742682F96E11}"/>
              </a:ext>
            </a:extLst>
          </p:cNvPr>
          <p:cNvGrpSpPr/>
          <p:nvPr/>
        </p:nvGrpSpPr>
        <p:grpSpPr>
          <a:xfrm>
            <a:off x="5675035" y="3379510"/>
            <a:ext cx="2929215" cy="2929215"/>
            <a:chOff x="428208" y="-3160946"/>
            <a:chExt cx="2085501" cy="2085501"/>
          </a:xfrm>
        </p:grpSpPr>
        <p:sp>
          <p:nvSpPr>
            <p:cNvPr id="47" name="Oval 46">
              <a:extLst>
                <a:ext uri="{FF2B5EF4-FFF2-40B4-BE49-F238E27FC236}">
                  <a16:creationId xmlns:a16="http://schemas.microsoft.com/office/drawing/2014/main" id="{C683DDF3-1AD5-4008-9326-AD0C69CE67AB}"/>
                </a:ext>
              </a:extLst>
            </p:cNvPr>
            <p:cNvSpPr/>
            <p:nvPr/>
          </p:nvSpPr>
          <p:spPr>
            <a:xfrm>
              <a:off x="428208" y="-3160946"/>
              <a:ext cx="2085501" cy="2085501"/>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8" name="Oval 47">
              <a:extLst>
                <a:ext uri="{FF2B5EF4-FFF2-40B4-BE49-F238E27FC236}">
                  <a16:creationId xmlns:a16="http://schemas.microsoft.com/office/drawing/2014/main" id="{0B23556F-7D52-4E40-B85F-D9542EC20A4F}"/>
                </a:ext>
              </a:extLst>
            </p:cNvPr>
            <p:cNvSpPr/>
            <p:nvPr/>
          </p:nvSpPr>
          <p:spPr>
            <a:xfrm>
              <a:off x="662004" y="-2927150"/>
              <a:ext cx="1617908" cy="1617908"/>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6" name="Group 15">
            <a:extLst>
              <a:ext uri="{FF2B5EF4-FFF2-40B4-BE49-F238E27FC236}">
                <a16:creationId xmlns:a16="http://schemas.microsoft.com/office/drawing/2014/main" id="{7F9E29C4-817A-4F7E-BF41-F749314817CF}"/>
              </a:ext>
            </a:extLst>
          </p:cNvPr>
          <p:cNvGrpSpPr/>
          <p:nvPr/>
        </p:nvGrpSpPr>
        <p:grpSpPr>
          <a:xfrm>
            <a:off x="4836504" y="4223224"/>
            <a:ext cx="2085501" cy="2085501"/>
            <a:chOff x="428208" y="-3160946"/>
            <a:chExt cx="2085501" cy="2085501"/>
          </a:xfrm>
        </p:grpSpPr>
        <p:sp>
          <p:nvSpPr>
            <p:cNvPr id="44" name="Oval 43">
              <a:extLst>
                <a:ext uri="{FF2B5EF4-FFF2-40B4-BE49-F238E27FC236}">
                  <a16:creationId xmlns:a16="http://schemas.microsoft.com/office/drawing/2014/main" id="{179336FB-4C16-432E-9ACF-9733B455450B}"/>
                </a:ext>
              </a:extLst>
            </p:cNvPr>
            <p:cNvSpPr/>
            <p:nvPr/>
          </p:nvSpPr>
          <p:spPr>
            <a:xfrm>
              <a:off x="428208" y="-3160946"/>
              <a:ext cx="2085501" cy="20855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5" name="Oval 44">
              <a:extLst>
                <a:ext uri="{FF2B5EF4-FFF2-40B4-BE49-F238E27FC236}">
                  <a16:creationId xmlns:a16="http://schemas.microsoft.com/office/drawing/2014/main" id="{6B626022-C617-4443-B88A-7C228329A74C}"/>
                </a:ext>
              </a:extLst>
            </p:cNvPr>
            <p:cNvSpPr/>
            <p:nvPr/>
          </p:nvSpPr>
          <p:spPr>
            <a:xfrm>
              <a:off x="662004" y="-2927150"/>
              <a:ext cx="1617908" cy="1617908"/>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42" name="Group 41">
            <a:extLst>
              <a:ext uri="{FF2B5EF4-FFF2-40B4-BE49-F238E27FC236}">
                <a16:creationId xmlns:a16="http://schemas.microsoft.com/office/drawing/2014/main" id="{88F4AAB1-954E-4E26-A932-6AFA95D8E67B}"/>
              </a:ext>
            </a:extLst>
          </p:cNvPr>
          <p:cNvGrpSpPr/>
          <p:nvPr/>
        </p:nvGrpSpPr>
        <p:grpSpPr>
          <a:xfrm>
            <a:off x="5597612" y="4400550"/>
            <a:ext cx="2064577" cy="2064577"/>
            <a:chOff x="9171773" y="-1037968"/>
            <a:chExt cx="2266588" cy="2266588"/>
          </a:xfrm>
        </p:grpSpPr>
        <p:sp>
          <p:nvSpPr>
            <p:cNvPr id="43" name="Oval 42">
              <a:extLst>
                <a:ext uri="{FF2B5EF4-FFF2-40B4-BE49-F238E27FC236}">
                  <a16:creationId xmlns:a16="http://schemas.microsoft.com/office/drawing/2014/main" id="{FB38BCA5-FB1E-4ECB-BFAD-DED0C66AF0EE}"/>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9" name="Oval 48">
              <a:extLst>
                <a:ext uri="{FF2B5EF4-FFF2-40B4-BE49-F238E27FC236}">
                  <a16:creationId xmlns:a16="http://schemas.microsoft.com/office/drawing/2014/main" id="{FF4EC1BC-D2B6-47D1-B367-74660FCA7C76}"/>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0" name="Oval 49">
              <a:extLst>
                <a:ext uri="{FF2B5EF4-FFF2-40B4-BE49-F238E27FC236}">
                  <a16:creationId xmlns:a16="http://schemas.microsoft.com/office/drawing/2014/main" id="{095B7DF1-F3D2-4FD3-946E-6BFF61E2090A}"/>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39" name="Picture 38">
            <a:extLst>
              <a:ext uri="{FF2B5EF4-FFF2-40B4-BE49-F238E27FC236}">
                <a16:creationId xmlns:a16="http://schemas.microsoft.com/office/drawing/2014/main" id="{5553EB88-078C-4EA5-87EE-56C73501BB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4679" y="1254002"/>
            <a:ext cx="1802113" cy="5141220"/>
          </a:xfrm>
          <a:prstGeom prst="rect">
            <a:avLst/>
          </a:prstGeom>
        </p:spPr>
      </p:pic>
      <p:pic>
        <p:nvPicPr>
          <p:cNvPr id="38" name="Picture 37">
            <a:extLst>
              <a:ext uri="{FF2B5EF4-FFF2-40B4-BE49-F238E27FC236}">
                <a16:creationId xmlns:a16="http://schemas.microsoft.com/office/drawing/2014/main" id="{2B30B609-E21B-495D-8825-12A13FA61D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0709" y="1335627"/>
            <a:ext cx="1729946" cy="5141220"/>
          </a:xfrm>
          <a:prstGeom prst="rect">
            <a:avLst/>
          </a:prstGeom>
        </p:spPr>
      </p:pic>
      <p:pic>
        <p:nvPicPr>
          <p:cNvPr id="37" name="Picture 36">
            <a:extLst>
              <a:ext uri="{FF2B5EF4-FFF2-40B4-BE49-F238E27FC236}">
                <a16:creationId xmlns:a16="http://schemas.microsoft.com/office/drawing/2014/main" id="{B0557457-55EF-4F02-B898-48D6BE9CBA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5703" y="1322390"/>
            <a:ext cx="1421027" cy="5141220"/>
          </a:xfrm>
          <a:prstGeom prst="rect">
            <a:avLst/>
          </a:prstGeom>
        </p:spPr>
      </p:pic>
      <p:sp>
        <p:nvSpPr>
          <p:cNvPr id="2" name="Title 1"/>
          <p:cNvSpPr>
            <a:spLocks noGrp="1"/>
          </p:cNvSpPr>
          <p:nvPr>
            <p:ph type="title"/>
          </p:nvPr>
        </p:nvSpPr>
        <p:spPr/>
        <p:txBody>
          <a:bodyPr>
            <a:normAutofit fontScale="90000"/>
          </a:bodyPr>
          <a:lstStyle/>
          <a:p>
            <a:r>
              <a:rPr lang="en-GB" b="1" dirty="0"/>
              <a:t>Choices and Consequences</a:t>
            </a:r>
          </a:p>
        </p:txBody>
      </p:sp>
      <p:pic>
        <p:nvPicPr>
          <p:cNvPr id="7" name="Picture 6">
            <a:extLst>
              <a:ext uri="{FF2B5EF4-FFF2-40B4-BE49-F238E27FC236}">
                <a16:creationId xmlns:a16="http://schemas.microsoft.com/office/drawing/2014/main" id="{68EBFBDA-FFB0-4ED0-90AB-797A5FF329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3027" y="3762207"/>
            <a:ext cx="1287076" cy="2645372"/>
          </a:xfrm>
          <a:prstGeom prst="rect">
            <a:avLst/>
          </a:prstGeom>
        </p:spPr>
      </p:pic>
      <p:pic>
        <p:nvPicPr>
          <p:cNvPr id="31" name="Picture 30">
            <a:extLst>
              <a:ext uri="{FF2B5EF4-FFF2-40B4-BE49-F238E27FC236}">
                <a16:creationId xmlns:a16="http://schemas.microsoft.com/office/drawing/2014/main" id="{41174519-3077-40AA-8826-0E4D7EBF72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85543" y="5049370"/>
            <a:ext cx="969019" cy="1438528"/>
          </a:xfrm>
          <a:prstGeom prst="rect">
            <a:avLst/>
          </a:prstGeom>
        </p:spPr>
      </p:pic>
      <p:sp>
        <p:nvSpPr>
          <p:cNvPr id="40" name="Title 1">
            <a:extLst>
              <a:ext uri="{FF2B5EF4-FFF2-40B4-BE49-F238E27FC236}">
                <a16:creationId xmlns:a16="http://schemas.microsoft.com/office/drawing/2014/main" id="{BD7F0EA3-0B12-4BE8-8721-603A242CDFB5}"/>
              </a:ext>
            </a:extLst>
          </p:cNvPr>
          <p:cNvSpPr txBox="1">
            <a:spLocks/>
          </p:cNvSpPr>
          <p:nvPr/>
        </p:nvSpPr>
        <p:spPr>
          <a:xfrm>
            <a:off x="288323" y="1038354"/>
            <a:ext cx="4926228" cy="5090984"/>
          </a:xfrm>
          <a:prstGeom prst="roundRect">
            <a:avLst>
              <a:gd name="adj" fmla="val 9641"/>
            </a:avLst>
          </a:prstGeom>
          <a:noFill/>
          <a:ln w="25400">
            <a:noFill/>
          </a:ln>
        </p:spPr>
        <p:txBody>
          <a:bodyPr vert="horz" lIns="252000" tIns="252000" rIns="252000" bIns="252000" rtlCol="0" anchor="ctr" anchorCtr="1">
            <a:normAutofit fontScale="97500"/>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spcBef>
                <a:spcPts val="2400"/>
              </a:spcBef>
            </a:pPr>
            <a:r>
              <a:rPr lang="en-GB" sz="1800" b="0" dirty="0">
                <a:latin typeface="Twinkl" pitchFamily="2" charset="0"/>
              </a:rPr>
              <a:t>As we get older, we have the responsibility to make good choices.</a:t>
            </a:r>
          </a:p>
          <a:p>
            <a:pPr>
              <a:spcBef>
                <a:spcPts val="2400"/>
              </a:spcBef>
            </a:pPr>
            <a:r>
              <a:rPr lang="en-GB" sz="1800" b="0" dirty="0">
                <a:latin typeface="Twinkl" pitchFamily="2" charset="0"/>
              </a:rPr>
              <a:t>Did you know that the choices and decisions we make can lead to certain consequences?</a:t>
            </a:r>
          </a:p>
          <a:p>
            <a:pPr>
              <a:spcBef>
                <a:spcPts val="2400"/>
              </a:spcBef>
            </a:pPr>
            <a:r>
              <a:rPr lang="en-GB" sz="1800" b="0" dirty="0">
                <a:latin typeface="Twinkl" pitchFamily="2" charset="0"/>
              </a:rPr>
              <a:t>If we decide to do or not do something, then the outcome will be affected by that decision.</a:t>
            </a:r>
          </a:p>
          <a:p>
            <a:pPr>
              <a:spcBef>
                <a:spcPts val="2400"/>
              </a:spcBef>
            </a:pPr>
            <a:r>
              <a:rPr lang="en-GB" sz="1800" b="0" dirty="0">
                <a:latin typeface="Twinkl" pitchFamily="2" charset="0"/>
              </a:rPr>
              <a:t>For example, if we choose to consume sweet, sugary food and drinks all the time, then we might find that the consequence of that choice is that we suffer with tooth decay.</a:t>
            </a:r>
          </a:p>
        </p:txBody>
      </p:sp>
      <p:pic>
        <p:nvPicPr>
          <p:cNvPr id="20" name="Whole Class">
            <a:extLst>
              <a:ext uri="{FF2B5EF4-FFF2-40B4-BE49-F238E27FC236}">
                <a16:creationId xmlns:a16="http://schemas.microsoft.com/office/drawing/2014/main" id="{EFE9BE6C-074F-421A-832B-FA92D499E4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1046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1000"/>
                                        <p:tgtEl>
                                          <p:spTgt spid="40">
                                            <p:txEl>
                                              <p:pRg st="0" end="0"/>
                                            </p:txEl>
                                          </p:spTgt>
                                        </p:tgtEl>
                                      </p:cBhvr>
                                    </p:animEffect>
                                    <p:anim calcmode="lin" valueType="num">
                                      <p:cBhvr>
                                        <p:cTn id="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42" presetClass="entr" presetSubtype="0" fill="hold" nodeType="withEffect">
                                  <p:stCondLst>
                                    <p:cond delay="0"/>
                                  </p:stCondLst>
                                  <p:childTnLst>
                                    <p:set>
                                      <p:cBhvr>
                                        <p:cTn id="19" dur="1" fill="hold">
                                          <p:stCondLst>
                                            <p:cond delay="0"/>
                                          </p:stCondLst>
                                        </p:cTn>
                                        <p:tgtEl>
                                          <p:spTgt spid="40">
                                            <p:txEl>
                                              <p:pRg st="1" end="1"/>
                                            </p:txEl>
                                          </p:spTgt>
                                        </p:tgtEl>
                                        <p:attrNameLst>
                                          <p:attrName>style.visibility</p:attrName>
                                        </p:attrNameLst>
                                      </p:cBhvr>
                                      <p:to>
                                        <p:strVal val="visible"/>
                                      </p:to>
                                    </p:set>
                                    <p:animEffect transition="in" filter="fade">
                                      <p:cBhvr>
                                        <p:cTn id="20" dur="1000"/>
                                        <p:tgtEl>
                                          <p:spTgt spid="40">
                                            <p:txEl>
                                              <p:pRg st="1" end="1"/>
                                            </p:txEl>
                                          </p:spTgt>
                                        </p:tgtEl>
                                      </p:cBhvr>
                                    </p:animEffect>
                                    <p:anim calcmode="lin" valueType="num">
                                      <p:cBhvr>
                                        <p:cTn id="21"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40">
                                            <p:txEl>
                                              <p:pRg st="2" end="2"/>
                                            </p:txEl>
                                          </p:spTgt>
                                        </p:tgtEl>
                                        <p:attrNameLst>
                                          <p:attrName>style.visibility</p:attrName>
                                        </p:attrNameLst>
                                      </p:cBhvr>
                                      <p:to>
                                        <p:strVal val="visible"/>
                                      </p:to>
                                    </p:set>
                                    <p:animEffect transition="in" filter="fade">
                                      <p:cBhvr>
                                        <p:cTn id="30" dur="1000"/>
                                        <p:tgtEl>
                                          <p:spTgt spid="40">
                                            <p:txEl>
                                              <p:pRg st="2" end="2"/>
                                            </p:txEl>
                                          </p:spTgt>
                                        </p:tgtEl>
                                      </p:cBhvr>
                                    </p:animEffect>
                                    <p:anim calcmode="lin" valueType="num">
                                      <p:cBhvr>
                                        <p:cTn id="31"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40">
                                            <p:txEl>
                                              <p:pRg st="2" end="2"/>
                                            </p:txEl>
                                          </p:spTgt>
                                        </p:tgtEl>
                                        <p:attrNameLst>
                                          <p:attrName>ppt_y</p:attrName>
                                        </p:attrNameLst>
                                      </p:cBhvr>
                                      <p:tavLst>
                                        <p:tav tm="0">
                                          <p:val>
                                            <p:strVal val="#ppt_y+.1"/>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40">
                                            <p:txEl>
                                              <p:pRg st="3" end="3"/>
                                            </p:txEl>
                                          </p:spTgt>
                                        </p:tgtEl>
                                        <p:attrNameLst>
                                          <p:attrName>style.visibility</p:attrName>
                                        </p:attrNameLst>
                                      </p:cBhvr>
                                      <p:to>
                                        <p:strVal val="visible"/>
                                      </p:to>
                                    </p:set>
                                    <p:animEffect transition="in" filter="fade">
                                      <p:cBhvr>
                                        <p:cTn id="43" dur="1000"/>
                                        <p:tgtEl>
                                          <p:spTgt spid="40">
                                            <p:txEl>
                                              <p:pRg st="3" end="3"/>
                                            </p:txEl>
                                          </p:spTgt>
                                        </p:tgtEl>
                                      </p:cBhvr>
                                    </p:animEffect>
                                    <p:anim calcmode="lin" valueType="num">
                                      <p:cBhvr>
                                        <p:cTn id="44"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0">
                                            <p:txEl>
                                              <p:pRg st="3" end="3"/>
                                            </p:txEl>
                                          </p:spTgt>
                                        </p:tgtEl>
                                        <p:attrNameLst>
                                          <p:attrName>ppt_y</p:attrName>
                                        </p:attrNameLst>
                                      </p:cBhvr>
                                      <p:tavLst>
                                        <p:tav tm="0">
                                          <p:val>
                                            <p:strVal val="#ppt_y+.1"/>
                                          </p:val>
                                        </p:tav>
                                        <p:tav tm="100000">
                                          <p:val>
                                            <p:strVal val="#ppt_y"/>
                                          </p:val>
                                        </p:tav>
                                      </p:tavLst>
                                    </p:anim>
                                  </p:childTnLst>
                                </p:cTn>
                              </p:par>
                              <p:par>
                                <p:cTn id="46" presetID="2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8"/>
                                        </p:tgtEl>
                                      </p:cBhvr>
                                    </p:animEffect>
                                    <p:set>
                                      <p:cBhvr>
                                        <p:cTn id="53" dur="1" fill="hold">
                                          <p:stCondLst>
                                            <p:cond delay="499"/>
                                          </p:stCondLst>
                                        </p:cTn>
                                        <p:tgtEl>
                                          <p:spTgt spid="38"/>
                                        </p:tgtEl>
                                        <p:attrNameLst>
                                          <p:attrName>style.visibility</p:attrName>
                                        </p:attrNameLst>
                                      </p:cBhvr>
                                      <p:to>
                                        <p:strVal val="hidden"/>
                                      </p:to>
                                    </p:set>
                                  </p:childTnLst>
                                </p:cTn>
                              </p:par>
                              <p:par>
                                <p:cTn id="54" presetID="22" presetClass="entr" presetSubtype="4"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2C7FEA3-0835-4976-8279-F44D782D0D8F}"/>
              </a:ext>
            </a:extLst>
          </p:cNvPr>
          <p:cNvGrpSpPr/>
          <p:nvPr/>
        </p:nvGrpSpPr>
        <p:grpSpPr>
          <a:xfrm>
            <a:off x="2555875" y="2582620"/>
            <a:ext cx="3635859" cy="3635859"/>
            <a:chOff x="9171773" y="-1037968"/>
            <a:chExt cx="2266588" cy="2266588"/>
          </a:xfrm>
        </p:grpSpPr>
        <p:sp>
          <p:nvSpPr>
            <p:cNvPr id="21" name="Oval 20">
              <a:extLst>
                <a:ext uri="{FF2B5EF4-FFF2-40B4-BE49-F238E27FC236}">
                  <a16:creationId xmlns:a16="http://schemas.microsoft.com/office/drawing/2014/main" id="{F426912E-29C7-4DD7-8137-3D13721F1A75}"/>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2" name="Oval 21">
              <a:extLst>
                <a:ext uri="{FF2B5EF4-FFF2-40B4-BE49-F238E27FC236}">
                  <a16:creationId xmlns:a16="http://schemas.microsoft.com/office/drawing/2014/main" id="{6400501A-E790-4660-8BDE-4AF203BE1B63}"/>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3" name="Oval 22">
              <a:extLst>
                <a:ext uri="{FF2B5EF4-FFF2-40B4-BE49-F238E27FC236}">
                  <a16:creationId xmlns:a16="http://schemas.microsoft.com/office/drawing/2014/main" id="{789DA3B6-1B53-45AD-B4C3-B0170BA53EBA}"/>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1" name="Group 10">
            <a:extLst>
              <a:ext uri="{FF2B5EF4-FFF2-40B4-BE49-F238E27FC236}">
                <a16:creationId xmlns:a16="http://schemas.microsoft.com/office/drawing/2014/main" id="{2726BA1C-D67E-4AC2-840E-8C3117239619}"/>
              </a:ext>
            </a:extLst>
          </p:cNvPr>
          <p:cNvGrpSpPr/>
          <p:nvPr/>
        </p:nvGrpSpPr>
        <p:grpSpPr>
          <a:xfrm>
            <a:off x="539750" y="3683148"/>
            <a:ext cx="2625577" cy="2625577"/>
            <a:chOff x="9171773" y="-1037968"/>
            <a:chExt cx="2266588" cy="2266588"/>
          </a:xfrm>
        </p:grpSpPr>
        <p:sp>
          <p:nvSpPr>
            <p:cNvPr id="12" name="Oval 11">
              <a:extLst>
                <a:ext uri="{FF2B5EF4-FFF2-40B4-BE49-F238E27FC236}">
                  <a16:creationId xmlns:a16="http://schemas.microsoft.com/office/drawing/2014/main" id="{B6D51028-73BD-4F4F-9A54-242D59610D80}"/>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3" name="Oval 12">
              <a:extLst>
                <a:ext uri="{FF2B5EF4-FFF2-40B4-BE49-F238E27FC236}">
                  <a16:creationId xmlns:a16="http://schemas.microsoft.com/office/drawing/2014/main" id="{0CD80121-5A51-4BAD-85EE-61E27D320106}"/>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Oval 14">
              <a:extLst>
                <a:ext uri="{FF2B5EF4-FFF2-40B4-BE49-F238E27FC236}">
                  <a16:creationId xmlns:a16="http://schemas.microsoft.com/office/drawing/2014/main" id="{8787B333-D62E-4B14-87C3-9DAEE1C0FF56}"/>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2" name="Title 1"/>
          <p:cNvSpPr>
            <a:spLocks noGrp="1"/>
          </p:cNvSpPr>
          <p:nvPr>
            <p:ph type="title"/>
          </p:nvPr>
        </p:nvSpPr>
        <p:spPr/>
        <p:txBody>
          <a:bodyPr>
            <a:normAutofit fontScale="90000"/>
          </a:bodyPr>
          <a:lstStyle/>
          <a:p>
            <a:r>
              <a:rPr lang="en-GB" b="1" dirty="0"/>
              <a:t>Choices and Consequences</a:t>
            </a:r>
          </a:p>
        </p:txBody>
      </p:sp>
      <p:grpSp>
        <p:nvGrpSpPr>
          <p:cNvPr id="16" name="Group 15">
            <a:extLst>
              <a:ext uri="{FF2B5EF4-FFF2-40B4-BE49-F238E27FC236}">
                <a16:creationId xmlns:a16="http://schemas.microsoft.com/office/drawing/2014/main" id="{4703AD79-FD27-490B-BA89-25F4CF3D30D5}"/>
              </a:ext>
            </a:extLst>
          </p:cNvPr>
          <p:cNvGrpSpPr/>
          <p:nvPr/>
        </p:nvGrpSpPr>
        <p:grpSpPr>
          <a:xfrm>
            <a:off x="5762773" y="3683148"/>
            <a:ext cx="2625577" cy="2625577"/>
            <a:chOff x="9171773" y="-1037968"/>
            <a:chExt cx="2266588" cy="2266588"/>
          </a:xfrm>
        </p:grpSpPr>
        <p:sp>
          <p:nvSpPr>
            <p:cNvPr id="17" name="Oval 16">
              <a:extLst>
                <a:ext uri="{FF2B5EF4-FFF2-40B4-BE49-F238E27FC236}">
                  <a16:creationId xmlns:a16="http://schemas.microsoft.com/office/drawing/2014/main" id="{E3309C65-3822-4D55-A90C-248CF26D897C}"/>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8" name="Oval 17">
              <a:extLst>
                <a:ext uri="{FF2B5EF4-FFF2-40B4-BE49-F238E27FC236}">
                  <a16:creationId xmlns:a16="http://schemas.microsoft.com/office/drawing/2014/main" id="{9FF65FAB-2773-4DB3-B374-3B986B784568}"/>
                </a:ext>
              </a:extLst>
            </p:cNvPr>
            <p:cNvSpPr/>
            <p:nvPr/>
          </p:nvSpPr>
          <p:spPr>
            <a:xfrm>
              <a:off x="9404890" y="-804851"/>
              <a:ext cx="1800355" cy="180035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9" name="Oval 18">
              <a:extLst>
                <a:ext uri="{FF2B5EF4-FFF2-40B4-BE49-F238E27FC236}">
                  <a16:creationId xmlns:a16="http://schemas.microsoft.com/office/drawing/2014/main" id="{17D4F2A9-F672-4525-8FC9-0C8FFADC490C}"/>
                </a:ext>
              </a:extLst>
            </p:cNvPr>
            <p:cNvSpPr/>
            <p:nvPr/>
          </p:nvSpPr>
          <p:spPr>
            <a:xfrm>
              <a:off x="9606720" y="-603021"/>
              <a:ext cx="1396695" cy="139669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24" name="Flowchart: Process 23">
            <a:extLst>
              <a:ext uri="{FF2B5EF4-FFF2-40B4-BE49-F238E27FC236}">
                <a16:creationId xmlns:a16="http://schemas.microsoft.com/office/drawing/2014/main" id="{58119042-0EA3-43C3-A050-F2B395D03A1A}"/>
              </a:ext>
            </a:extLst>
          </p:cNvPr>
          <p:cNvSpPr/>
          <p:nvPr/>
        </p:nvSpPr>
        <p:spPr>
          <a:xfrm>
            <a:off x="446270" y="1521385"/>
            <a:ext cx="8251459" cy="798369"/>
          </a:xfrm>
          <a:prstGeom prst="flowChartProcess">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GB" dirty="0">
                <a:solidFill>
                  <a:schemeClr val="bg1"/>
                </a:solidFill>
                <a:latin typeface="Twinkl" pitchFamily="2" charset="0"/>
              </a:rPr>
              <a:t>What do you think the consequences of these children’s choices might be?</a:t>
            </a:r>
          </a:p>
        </p:txBody>
      </p:sp>
      <p:pic>
        <p:nvPicPr>
          <p:cNvPr id="4" name="Picture 3">
            <a:extLst>
              <a:ext uri="{FF2B5EF4-FFF2-40B4-BE49-F238E27FC236}">
                <a16:creationId xmlns:a16="http://schemas.microsoft.com/office/drawing/2014/main" id="{C1927A35-53E6-431A-9E81-935C13D4C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4251156"/>
            <a:ext cx="3558746" cy="2057569"/>
          </a:xfrm>
          <a:prstGeom prst="rect">
            <a:avLst/>
          </a:prstGeom>
        </p:spPr>
      </p:pic>
      <p:pic>
        <p:nvPicPr>
          <p:cNvPr id="6" name="Picture 5">
            <a:extLst>
              <a:ext uri="{FF2B5EF4-FFF2-40B4-BE49-F238E27FC236}">
                <a16:creationId xmlns:a16="http://schemas.microsoft.com/office/drawing/2014/main" id="{4AE99115-13D7-40C5-867D-A4AE48A4AF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6873" y="2566819"/>
            <a:ext cx="1714382" cy="4146237"/>
          </a:xfrm>
          <a:prstGeom prst="rect">
            <a:avLst/>
          </a:prstGeom>
        </p:spPr>
      </p:pic>
      <p:pic>
        <p:nvPicPr>
          <p:cNvPr id="14" name="Picture 13">
            <a:extLst>
              <a:ext uri="{FF2B5EF4-FFF2-40B4-BE49-F238E27FC236}">
                <a16:creationId xmlns:a16="http://schemas.microsoft.com/office/drawing/2014/main" id="{0E8C4C43-3A28-412B-9D95-0DD116E90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8366" y="3524794"/>
            <a:ext cx="3428472" cy="3600012"/>
          </a:xfrm>
          <a:prstGeom prst="rect">
            <a:avLst/>
          </a:prstGeom>
        </p:spPr>
      </p:pic>
      <p:sp>
        <p:nvSpPr>
          <p:cNvPr id="25" name="Speech Bubble: Rectangle 24">
            <a:extLst>
              <a:ext uri="{FF2B5EF4-FFF2-40B4-BE49-F238E27FC236}">
                <a16:creationId xmlns:a16="http://schemas.microsoft.com/office/drawing/2014/main" id="{6BF087D0-66A3-4FD9-8D39-678BF36D45AF}"/>
              </a:ext>
            </a:extLst>
          </p:cNvPr>
          <p:cNvSpPr/>
          <p:nvPr/>
        </p:nvSpPr>
        <p:spPr>
          <a:xfrm>
            <a:off x="3069364" y="3141663"/>
            <a:ext cx="3148556" cy="757646"/>
          </a:xfrm>
          <a:prstGeom prst="wedgeRectCallout">
            <a:avLst>
              <a:gd name="adj1" fmla="val -76634"/>
              <a:gd name="adj2" fmla="val -6589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I’m going for a bike ride but I’m not wearing a helmet.</a:t>
            </a:r>
          </a:p>
        </p:txBody>
      </p:sp>
      <p:sp>
        <p:nvSpPr>
          <p:cNvPr id="26" name="Speech Bubble: Rectangle 25">
            <a:extLst>
              <a:ext uri="{FF2B5EF4-FFF2-40B4-BE49-F238E27FC236}">
                <a16:creationId xmlns:a16="http://schemas.microsoft.com/office/drawing/2014/main" id="{836AB7F9-8AF6-4B73-9461-60A621CE3A43}"/>
              </a:ext>
            </a:extLst>
          </p:cNvPr>
          <p:cNvSpPr/>
          <p:nvPr/>
        </p:nvSpPr>
        <p:spPr>
          <a:xfrm>
            <a:off x="6326127" y="4137433"/>
            <a:ext cx="2201562" cy="1399359"/>
          </a:xfrm>
          <a:prstGeom prst="wedgeRectCallout">
            <a:avLst>
              <a:gd name="adj1" fmla="val -85482"/>
              <a:gd name="adj2" fmla="val -474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I have a headache so I’m going to </a:t>
            </a:r>
            <a:br>
              <a:rPr lang="en-GB" dirty="0">
                <a:latin typeface="Twinkl" pitchFamily="2" charset="0"/>
              </a:rPr>
            </a:br>
            <a:r>
              <a:rPr lang="en-GB" dirty="0">
                <a:latin typeface="Twinkl" pitchFamily="2" charset="0"/>
              </a:rPr>
              <a:t>get myself </a:t>
            </a:r>
            <a:br>
              <a:rPr lang="en-GB" dirty="0">
                <a:latin typeface="Twinkl" pitchFamily="2" charset="0"/>
              </a:rPr>
            </a:br>
            <a:r>
              <a:rPr lang="en-GB" dirty="0">
                <a:latin typeface="Twinkl" pitchFamily="2" charset="0"/>
              </a:rPr>
              <a:t>some medicine.</a:t>
            </a:r>
          </a:p>
        </p:txBody>
      </p:sp>
      <p:pic>
        <p:nvPicPr>
          <p:cNvPr id="29" name="Picture 28">
            <a:extLst>
              <a:ext uri="{FF2B5EF4-FFF2-40B4-BE49-F238E27FC236}">
                <a16:creationId xmlns:a16="http://schemas.microsoft.com/office/drawing/2014/main" id="{0761E069-FCC0-49C7-8BC6-90ED7D6C3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3474" y="5196024"/>
            <a:ext cx="1580865" cy="1112701"/>
          </a:xfrm>
          <a:prstGeom prst="rect">
            <a:avLst/>
          </a:prstGeom>
        </p:spPr>
      </p:pic>
      <p:pic>
        <p:nvPicPr>
          <p:cNvPr id="8" name="Picture 7">
            <a:extLst>
              <a:ext uri="{FF2B5EF4-FFF2-40B4-BE49-F238E27FC236}">
                <a16:creationId xmlns:a16="http://schemas.microsoft.com/office/drawing/2014/main" id="{8009F1CD-5F75-4EE2-9FB9-7D64DED802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9430" y="2930005"/>
            <a:ext cx="1258616" cy="3577521"/>
          </a:xfrm>
          <a:prstGeom prst="rect">
            <a:avLst/>
          </a:prstGeom>
        </p:spPr>
      </p:pic>
      <p:pic>
        <p:nvPicPr>
          <p:cNvPr id="10" name="Picture 9">
            <a:extLst>
              <a:ext uri="{FF2B5EF4-FFF2-40B4-BE49-F238E27FC236}">
                <a16:creationId xmlns:a16="http://schemas.microsoft.com/office/drawing/2014/main" id="{01A02E98-8EB3-4956-A40D-40C85F4B9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9314" y="5199017"/>
            <a:ext cx="1923047" cy="1353548"/>
          </a:xfrm>
          <a:prstGeom prst="rect">
            <a:avLst/>
          </a:prstGeom>
        </p:spPr>
      </p:pic>
      <p:sp>
        <p:nvSpPr>
          <p:cNvPr id="30" name="Speech Bubble: Rectangle 29">
            <a:extLst>
              <a:ext uri="{FF2B5EF4-FFF2-40B4-BE49-F238E27FC236}">
                <a16:creationId xmlns:a16="http://schemas.microsoft.com/office/drawing/2014/main" id="{B6CE31CB-1FD5-49B8-8373-E2AE06917DAD}"/>
              </a:ext>
            </a:extLst>
          </p:cNvPr>
          <p:cNvSpPr/>
          <p:nvPr/>
        </p:nvSpPr>
        <p:spPr>
          <a:xfrm>
            <a:off x="3348038" y="2614025"/>
            <a:ext cx="4380411" cy="762771"/>
          </a:xfrm>
          <a:prstGeom prst="wedgeRectCallout">
            <a:avLst>
              <a:gd name="adj1" fmla="val 45654"/>
              <a:gd name="adj2" fmla="val 707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I’m going to play at the park with the older kids but I’m not telling my parents.</a:t>
            </a:r>
          </a:p>
        </p:txBody>
      </p:sp>
      <p:pic>
        <p:nvPicPr>
          <p:cNvPr id="27" name="Whole Class">
            <a:extLst>
              <a:ext uri="{FF2B5EF4-FFF2-40B4-BE49-F238E27FC236}">
                <a16:creationId xmlns:a16="http://schemas.microsoft.com/office/drawing/2014/main" id="{2DEE598A-41B3-4749-AF18-16F0C057BC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26556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8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42" presetClass="path" presetSubtype="0" accel="50000" decel="50000" fill="hold" nodeType="withEffect">
                                  <p:stCondLst>
                                    <p:cond delay="0"/>
                                  </p:stCondLst>
                                  <p:childTnLst>
                                    <p:animMotion origin="layout" path="M -2.77778E-6 -4.44444E-6 L 0.10138 -0.03171 " pathEditMode="relative" rAng="0" ptsTypes="AA">
                                      <p:cBhvr>
                                        <p:cTn id="46" dur="2000" fill="hold"/>
                                        <p:tgtEl>
                                          <p:spTgt spid="8"/>
                                        </p:tgtEl>
                                        <p:attrNameLst>
                                          <p:attrName>ppt_x</p:attrName>
                                          <p:attrName>ppt_y</p:attrName>
                                        </p:attrNameLst>
                                      </p:cBhvr>
                                      <p:rCtr x="5052" y="-1597"/>
                                    </p:animMotion>
                                  </p:childTnLst>
                                </p:cTn>
                              </p:par>
                              <p:par>
                                <p:cTn id="47" presetID="42" presetClass="entr" presetSubtype="0" fill="hold" grpId="0" nodeType="withEffect">
                                  <p:stCondLst>
                                    <p:cond delay="90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1" animBg="1"/>
      <p:bldP spid="25" grpId="2" animBg="1"/>
      <p:bldP spid="26" grpId="0" animBg="1"/>
      <p:bldP spid="26" grpId="1"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C126-958C-354B-B015-0FB443891A0E}"/>
              </a:ext>
            </a:extLst>
          </p:cNvPr>
          <p:cNvSpPr>
            <a:spLocks noGrp="1"/>
          </p:cNvSpPr>
          <p:nvPr>
            <p:ph type="title"/>
          </p:nvPr>
        </p:nvSpPr>
        <p:spPr>
          <a:xfrm>
            <a:off x="219580" y="489857"/>
            <a:ext cx="8220075" cy="994306"/>
          </a:xfrm>
        </p:spPr>
        <p:txBody>
          <a:bodyPr/>
          <a:lstStyle/>
          <a:p>
            <a:r>
              <a:rPr lang="en-GB" b="1" dirty="0"/>
              <a:t>Choices and Consequences</a:t>
            </a:r>
            <a:endParaRPr lang="en-US" b="1" dirty="0"/>
          </a:p>
        </p:txBody>
      </p:sp>
      <p:sp>
        <p:nvSpPr>
          <p:cNvPr id="3" name="Rectangle 2">
            <a:extLst>
              <a:ext uri="{FF2B5EF4-FFF2-40B4-BE49-F238E27FC236}">
                <a16:creationId xmlns:a16="http://schemas.microsoft.com/office/drawing/2014/main" id="{581E16FE-5C53-BE4C-B713-65E498F8C145}"/>
              </a:ext>
            </a:extLst>
          </p:cNvPr>
          <p:cNvSpPr/>
          <p:nvPr/>
        </p:nvSpPr>
        <p:spPr>
          <a:xfrm>
            <a:off x="607557" y="1355271"/>
            <a:ext cx="7919356" cy="1477328"/>
          </a:xfrm>
          <a:prstGeom prst="rect">
            <a:avLst/>
          </a:prstGeom>
          <a:solidFill>
            <a:srgbClr val="2CB7BD"/>
          </a:solidFill>
        </p:spPr>
        <p:txBody>
          <a:bodyPr wrap="square">
            <a:spAutoFit/>
          </a:bodyPr>
          <a:lstStyle/>
          <a:p>
            <a:r>
              <a:rPr lang="en-GB" dirty="0">
                <a:solidFill>
                  <a:srgbClr val="000000"/>
                </a:solidFill>
                <a:latin typeface="Twinkl" pitchFamily="2" charset="77"/>
              </a:rPr>
              <a:t>Sometimes, there are rules we should follow that are in place to keep us safe and these rules will inform our choices. Many rules protect us from being in dangerous or uncomfortable situations. Some rules protect us from the actions of other people. Some of these rules have age restrictions that keep us safe until we are old enough to be responsible for our choices.</a:t>
            </a:r>
            <a:endParaRPr lang="en-US" dirty="0">
              <a:latin typeface="Twinkl" pitchFamily="2" charset="77"/>
            </a:endParaRPr>
          </a:p>
        </p:txBody>
      </p:sp>
      <p:grpSp>
        <p:nvGrpSpPr>
          <p:cNvPr id="4" name="Group 3">
            <a:extLst>
              <a:ext uri="{FF2B5EF4-FFF2-40B4-BE49-F238E27FC236}">
                <a16:creationId xmlns:a16="http://schemas.microsoft.com/office/drawing/2014/main" id="{DAF2E8EA-3D78-A74E-BED1-5F53ABEBCDF3}"/>
              </a:ext>
            </a:extLst>
          </p:cNvPr>
          <p:cNvGrpSpPr/>
          <p:nvPr/>
        </p:nvGrpSpPr>
        <p:grpSpPr>
          <a:xfrm>
            <a:off x="594683" y="3065287"/>
            <a:ext cx="2625577" cy="2625577"/>
            <a:chOff x="9171773" y="-1037968"/>
            <a:chExt cx="2266588" cy="2266588"/>
          </a:xfrm>
        </p:grpSpPr>
        <p:sp>
          <p:nvSpPr>
            <p:cNvPr id="5" name="Oval 4">
              <a:extLst>
                <a:ext uri="{FF2B5EF4-FFF2-40B4-BE49-F238E27FC236}">
                  <a16:creationId xmlns:a16="http://schemas.microsoft.com/office/drawing/2014/main" id="{CFCD1981-A851-EC49-A8F3-B1C97967AED0}"/>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6" name="Oval 5">
              <a:extLst>
                <a:ext uri="{FF2B5EF4-FFF2-40B4-BE49-F238E27FC236}">
                  <a16:creationId xmlns:a16="http://schemas.microsoft.com/office/drawing/2014/main" id="{0B2342B7-3042-A741-A172-686937B88FA7}"/>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7" name="Oval 6">
              <a:extLst>
                <a:ext uri="{FF2B5EF4-FFF2-40B4-BE49-F238E27FC236}">
                  <a16:creationId xmlns:a16="http://schemas.microsoft.com/office/drawing/2014/main" id="{4D277FB4-D66B-8946-8448-0A86FF4F169D}"/>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8" name="Group 7">
            <a:extLst>
              <a:ext uri="{FF2B5EF4-FFF2-40B4-BE49-F238E27FC236}">
                <a16:creationId xmlns:a16="http://schemas.microsoft.com/office/drawing/2014/main" id="{D3046289-C374-5A42-8AE8-D18479A981D2}"/>
              </a:ext>
            </a:extLst>
          </p:cNvPr>
          <p:cNvGrpSpPr/>
          <p:nvPr/>
        </p:nvGrpSpPr>
        <p:grpSpPr>
          <a:xfrm>
            <a:off x="2474225" y="3556571"/>
            <a:ext cx="2295979" cy="2295979"/>
            <a:chOff x="9171773" y="-1037968"/>
            <a:chExt cx="2266588" cy="2266588"/>
          </a:xfrm>
        </p:grpSpPr>
        <p:sp>
          <p:nvSpPr>
            <p:cNvPr id="9" name="Oval 8">
              <a:extLst>
                <a:ext uri="{FF2B5EF4-FFF2-40B4-BE49-F238E27FC236}">
                  <a16:creationId xmlns:a16="http://schemas.microsoft.com/office/drawing/2014/main" id="{589996F9-CE2B-AB40-9978-68C5E5EBD463}"/>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0" name="Oval 9">
              <a:extLst>
                <a:ext uri="{FF2B5EF4-FFF2-40B4-BE49-F238E27FC236}">
                  <a16:creationId xmlns:a16="http://schemas.microsoft.com/office/drawing/2014/main" id="{4A7085D8-2D76-B74A-90E0-2D3A79C3A53A}"/>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1" name="Oval 10">
              <a:extLst>
                <a:ext uri="{FF2B5EF4-FFF2-40B4-BE49-F238E27FC236}">
                  <a16:creationId xmlns:a16="http://schemas.microsoft.com/office/drawing/2014/main" id="{82317399-39B2-F746-A516-D40581690DE1}"/>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2" name="Group 11">
            <a:extLst>
              <a:ext uri="{FF2B5EF4-FFF2-40B4-BE49-F238E27FC236}">
                <a16:creationId xmlns:a16="http://schemas.microsoft.com/office/drawing/2014/main" id="{96EE71FE-D305-3F49-9E3A-566EB074B22A}"/>
              </a:ext>
            </a:extLst>
          </p:cNvPr>
          <p:cNvGrpSpPr/>
          <p:nvPr/>
        </p:nvGrpSpPr>
        <p:grpSpPr>
          <a:xfrm>
            <a:off x="5505734" y="3193972"/>
            <a:ext cx="3021179" cy="3021179"/>
            <a:chOff x="9171773" y="-1037968"/>
            <a:chExt cx="2266588" cy="2266588"/>
          </a:xfrm>
        </p:grpSpPr>
        <p:sp>
          <p:nvSpPr>
            <p:cNvPr id="13" name="Oval 12">
              <a:extLst>
                <a:ext uri="{FF2B5EF4-FFF2-40B4-BE49-F238E27FC236}">
                  <a16:creationId xmlns:a16="http://schemas.microsoft.com/office/drawing/2014/main" id="{357C566E-235B-4743-B787-08972285880D}"/>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4" name="Oval 13">
              <a:extLst>
                <a:ext uri="{FF2B5EF4-FFF2-40B4-BE49-F238E27FC236}">
                  <a16:creationId xmlns:a16="http://schemas.microsoft.com/office/drawing/2014/main" id="{230F64C2-EBFB-3C4D-B803-88A3160181AF}"/>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Oval 14">
              <a:extLst>
                <a:ext uri="{FF2B5EF4-FFF2-40B4-BE49-F238E27FC236}">
                  <a16:creationId xmlns:a16="http://schemas.microsoft.com/office/drawing/2014/main" id="{4A60745E-846A-2848-BB27-4356FC7B1E6D}"/>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6" name="Group 15">
            <a:extLst>
              <a:ext uri="{FF2B5EF4-FFF2-40B4-BE49-F238E27FC236}">
                <a16:creationId xmlns:a16="http://schemas.microsoft.com/office/drawing/2014/main" id="{FEF8E084-6E0A-5144-B41E-1BBDD2A8BBE0}"/>
              </a:ext>
            </a:extLst>
          </p:cNvPr>
          <p:cNvGrpSpPr/>
          <p:nvPr/>
        </p:nvGrpSpPr>
        <p:grpSpPr>
          <a:xfrm>
            <a:off x="3971615" y="3011095"/>
            <a:ext cx="2643477" cy="2643477"/>
            <a:chOff x="9171773" y="-1037968"/>
            <a:chExt cx="2266588" cy="2266588"/>
          </a:xfrm>
        </p:grpSpPr>
        <p:sp>
          <p:nvSpPr>
            <p:cNvPr id="17" name="Oval 16">
              <a:extLst>
                <a:ext uri="{FF2B5EF4-FFF2-40B4-BE49-F238E27FC236}">
                  <a16:creationId xmlns:a16="http://schemas.microsoft.com/office/drawing/2014/main" id="{FAE8F0C8-AE82-584A-BEA8-24C0AA445DA6}"/>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8" name="Oval 17">
              <a:extLst>
                <a:ext uri="{FF2B5EF4-FFF2-40B4-BE49-F238E27FC236}">
                  <a16:creationId xmlns:a16="http://schemas.microsoft.com/office/drawing/2014/main" id="{09483D15-8B0C-3A42-97B1-F2392A6E538F}"/>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9" name="Oval 18">
              <a:extLst>
                <a:ext uri="{FF2B5EF4-FFF2-40B4-BE49-F238E27FC236}">
                  <a16:creationId xmlns:a16="http://schemas.microsoft.com/office/drawing/2014/main" id="{18729167-9308-8742-BA26-2901A9303243}"/>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21" name="Picture 20" descr="A close up of a person&#10;&#10;Description automatically generated">
            <a:extLst>
              <a:ext uri="{FF2B5EF4-FFF2-40B4-BE49-F238E27FC236}">
                <a16:creationId xmlns:a16="http://schemas.microsoft.com/office/drawing/2014/main" id="{3547B586-E251-184B-8C6F-21667671A5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930"/>
          <a:stretch/>
        </p:blipFill>
        <p:spPr>
          <a:xfrm>
            <a:off x="4544362" y="3569122"/>
            <a:ext cx="3452926" cy="2816269"/>
          </a:xfrm>
          <a:prstGeom prst="rect">
            <a:avLst/>
          </a:prstGeom>
        </p:spPr>
      </p:pic>
      <p:pic>
        <p:nvPicPr>
          <p:cNvPr id="25" name="Picture 24" descr="A picture containing person, holding, person, standing&#10;&#10;Description automatically generated">
            <a:extLst>
              <a:ext uri="{FF2B5EF4-FFF2-40B4-BE49-F238E27FC236}">
                <a16:creationId xmlns:a16="http://schemas.microsoft.com/office/drawing/2014/main" id="{1AFFCDE2-193D-7341-BD24-B1345BD6F8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8113"/>
          <a:stretch/>
        </p:blipFill>
        <p:spPr>
          <a:xfrm>
            <a:off x="1578591" y="3468599"/>
            <a:ext cx="2410056" cy="2922749"/>
          </a:xfrm>
          <a:prstGeom prst="rect">
            <a:avLst/>
          </a:prstGeom>
        </p:spPr>
      </p:pic>
      <p:pic>
        <p:nvPicPr>
          <p:cNvPr id="27" name="Picture 26" descr="A close up of a person&#10;&#10;Description automatically generated">
            <a:extLst>
              <a:ext uri="{FF2B5EF4-FFF2-40B4-BE49-F238E27FC236}">
                <a16:creationId xmlns:a16="http://schemas.microsoft.com/office/drawing/2014/main" id="{F04F01D3-A054-1B4E-AD15-746179F0D1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45"/>
          <a:stretch/>
        </p:blipFill>
        <p:spPr>
          <a:xfrm>
            <a:off x="455581" y="3556571"/>
            <a:ext cx="2282738" cy="2826560"/>
          </a:xfrm>
          <a:prstGeom prst="rect">
            <a:avLst/>
          </a:prstGeom>
        </p:spPr>
      </p:pic>
      <p:pic>
        <p:nvPicPr>
          <p:cNvPr id="29" name="Picture 28" descr="A person that is standing in the dark&#10;&#10;Description automatically generated">
            <a:extLst>
              <a:ext uri="{FF2B5EF4-FFF2-40B4-BE49-F238E27FC236}">
                <a16:creationId xmlns:a16="http://schemas.microsoft.com/office/drawing/2014/main" id="{63C0EF40-0767-9941-B255-0E75B0EB1D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1542"/>
          <a:stretch/>
        </p:blipFill>
        <p:spPr>
          <a:xfrm>
            <a:off x="2402323" y="3550077"/>
            <a:ext cx="3576321" cy="2854356"/>
          </a:xfrm>
          <a:prstGeom prst="rect">
            <a:avLst/>
          </a:prstGeom>
        </p:spPr>
      </p:pic>
      <p:pic>
        <p:nvPicPr>
          <p:cNvPr id="31" name="Picture 30" descr="A picture containing racket, holding, person, player&#10;&#10;Description automatically generated">
            <a:extLst>
              <a:ext uri="{FF2B5EF4-FFF2-40B4-BE49-F238E27FC236}">
                <a16:creationId xmlns:a16="http://schemas.microsoft.com/office/drawing/2014/main" id="{27F1E32F-AAA0-794E-85C4-3565ADEFC5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89" b="37401"/>
          <a:stretch/>
        </p:blipFill>
        <p:spPr>
          <a:xfrm>
            <a:off x="5891390" y="3569121"/>
            <a:ext cx="2797029" cy="2816269"/>
          </a:xfrm>
          <a:prstGeom prst="rect">
            <a:avLst/>
          </a:prstGeom>
        </p:spPr>
      </p:pic>
      <p:pic>
        <p:nvPicPr>
          <p:cNvPr id="26" name="Whole Class">
            <a:extLst>
              <a:ext uri="{FF2B5EF4-FFF2-40B4-BE49-F238E27FC236}">
                <a16:creationId xmlns:a16="http://schemas.microsoft.com/office/drawing/2014/main" id="{F9168DBB-2F86-074F-8514-C065E8CF65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34102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9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B11A-5F89-3A48-B5E6-8E7163E68517}"/>
              </a:ext>
            </a:extLst>
          </p:cNvPr>
          <p:cNvSpPr>
            <a:spLocks noGrp="1"/>
          </p:cNvSpPr>
          <p:nvPr>
            <p:ph type="title"/>
          </p:nvPr>
        </p:nvSpPr>
        <p:spPr>
          <a:xfrm>
            <a:off x="221797" y="489899"/>
            <a:ext cx="8220075" cy="994306"/>
          </a:xfrm>
        </p:spPr>
        <p:txBody>
          <a:bodyPr/>
          <a:lstStyle/>
          <a:p>
            <a:r>
              <a:rPr lang="en-GB" b="1" dirty="0"/>
              <a:t>Choices and Consequences</a:t>
            </a:r>
            <a:endParaRPr lang="en-US" b="1" dirty="0"/>
          </a:p>
        </p:txBody>
      </p:sp>
      <p:sp>
        <p:nvSpPr>
          <p:cNvPr id="3" name="Rectangle 2">
            <a:extLst>
              <a:ext uri="{FF2B5EF4-FFF2-40B4-BE49-F238E27FC236}">
                <a16:creationId xmlns:a16="http://schemas.microsoft.com/office/drawing/2014/main" id="{7E58585A-B219-BB4A-A1D7-5789EF6AE78D}"/>
              </a:ext>
            </a:extLst>
          </p:cNvPr>
          <p:cNvSpPr/>
          <p:nvPr/>
        </p:nvSpPr>
        <p:spPr>
          <a:xfrm>
            <a:off x="702128" y="1473201"/>
            <a:ext cx="7756072" cy="369332"/>
          </a:xfrm>
          <a:prstGeom prst="rect">
            <a:avLst/>
          </a:prstGeom>
          <a:solidFill>
            <a:srgbClr val="87BD30"/>
          </a:solidFill>
        </p:spPr>
        <p:txBody>
          <a:bodyPr wrap="square">
            <a:spAutoFit/>
          </a:bodyPr>
          <a:lstStyle/>
          <a:p>
            <a:r>
              <a:rPr lang="en-GB" dirty="0">
                <a:solidFill>
                  <a:srgbClr val="000000"/>
                </a:solidFill>
                <a:latin typeface="Twinkl" pitchFamily="2" charset="77"/>
              </a:rPr>
              <a:t>What do you think the consequences of these children’s choices might be?</a:t>
            </a:r>
            <a:endParaRPr lang="en-US" dirty="0">
              <a:latin typeface="Twinkl" pitchFamily="2" charset="77"/>
            </a:endParaRPr>
          </a:p>
        </p:txBody>
      </p:sp>
      <p:grpSp>
        <p:nvGrpSpPr>
          <p:cNvPr id="5" name="Group 4">
            <a:extLst>
              <a:ext uri="{FF2B5EF4-FFF2-40B4-BE49-F238E27FC236}">
                <a16:creationId xmlns:a16="http://schemas.microsoft.com/office/drawing/2014/main" id="{D5CBA733-2472-CD4A-9658-7B960F37CC3F}"/>
              </a:ext>
            </a:extLst>
          </p:cNvPr>
          <p:cNvGrpSpPr/>
          <p:nvPr/>
        </p:nvGrpSpPr>
        <p:grpSpPr>
          <a:xfrm>
            <a:off x="702128" y="2389891"/>
            <a:ext cx="2625577" cy="2625577"/>
            <a:chOff x="9171773" y="-1037968"/>
            <a:chExt cx="2266588" cy="2266588"/>
          </a:xfrm>
        </p:grpSpPr>
        <p:sp>
          <p:nvSpPr>
            <p:cNvPr id="6" name="Oval 5">
              <a:extLst>
                <a:ext uri="{FF2B5EF4-FFF2-40B4-BE49-F238E27FC236}">
                  <a16:creationId xmlns:a16="http://schemas.microsoft.com/office/drawing/2014/main" id="{71B90037-7689-414A-AB20-F5D8557C78B2}"/>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7" name="Oval 6">
              <a:extLst>
                <a:ext uri="{FF2B5EF4-FFF2-40B4-BE49-F238E27FC236}">
                  <a16:creationId xmlns:a16="http://schemas.microsoft.com/office/drawing/2014/main" id="{AFABF02A-53B4-A848-B79A-CF76CB97D27E}"/>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8" name="Oval 7">
              <a:extLst>
                <a:ext uri="{FF2B5EF4-FFF2-40B4-BE49-F238E27FC236}">
                  <a16:creationId xmlns:a16="http://schemas.microsoft.com/office/drawing/2014/main" id="{13229CA6-2DA8-2742-8763-715DE4BFEC92}"/>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9" name="Group 8">
            <a:extLst>
              <a:ext uri="{FF2B5EF4-FFF2-40B4-BE49-F238E27FC236}">
                <a16:creationId xmlns:a16="http://schemas.microsoft.com/office/drawing/2014/main" id="{DD7998EB-4D5D-A642-9AD9-23E0B8317FC4}"/>
              </a:ext>
            </a:extLst>
          </p:cNvPr>
          <p:cNvGrpSpPr/>
          <p:nvPr/>
        </p:nvGrpSpPr>
        <p:grpSpPr>
          <a:xfrm>
            <a:off x="5632124" y="2119854"/>
            <a:ext cx="2625577" cy="2625577"/>
            <a:chOff x="9171773" y="-1037968"/>
            <a:chExt cx="2266588" cy="2266588"/>
          </a:xfrm>
        </p:grpSpPr>
        <p:sp>
          <p:nvSpPr>
            <p:cNvPr id="10" name="Oval 9">
              <a:extLst>
                <a:ext uri="{FF2B5EF4-FFF2-40B4-BE49-F238E27FC236}">
                  <a16:creationId xmlns:a16="http://schemas.microsoft.com/office/drawing/2014/main" id="{0119C023-5BA5-3E42-9CE3-66D3B14549A7}"/>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1" name="Oval 10">
              <a:extLst>
                <a:ext uri="{FF2B5EF4-FFF2-40B4-BE49-F238E27FC236}">
                  <a16:creationId xmlns:a16="http://schemas.microsoft.com/office/drawing/2014/main" id="{B5DFB396-9A74-0A4B-A71E-63E9651687F9}"/>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2" name="Oval 11">
              <a:extLst>
                <a:ext uri="{FF2B5EF4-FFF2-40B4-BE49-F238E27FC236}">
                  <a16:creationId xmlns:a16="http://schemas.microsoft.com/office/drawing/2014/main" id="{3024DECB-7B66-A246-93DA-45EEBCB83D98}"/>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13" name="Group 12">
            <a:extLst>
              <a:ext uri="{FF2B5EF4-FFF2-40B4-BE49-F238E27FC236}">
                <a16:creationId xmlns:a16="http://schemas.microsoft.com/office/drawing/2014/main" id="{70A93F91-FE9D-6D40-86E1-62F11DB6E60C}"/>
              </a:ext>
            </a:extLst>
          </p:cNvPr>
          <p:cNvGrpSpPr/>
          <p:nvPr/>
        </p:nvGrpSpPr>
        <p:grpSpPr>
          <a:xfrm>
            <a:off x="2562576" y="2467507"/>
            <a:ext cx="4035176" cy="3704693"/>
            <a:chOff x="9171773" y="-1037968"/>
            <a:chExt cx="2266588" cy="2266588"/>
          </a:xfrm>
        </p:grpSpPr>
        <p:sp>
          <p:nvSpPr>
            <p:cNvPr id="14" name="Oval 13">
              <a:extLst>
                <a:ext uri="{FF2B5EF4-FFF2-40B4-BE49-F238E27FC236}">
                  <a16:creationId xmlns:a16="http://schemas.microsoft.com/office/drawing/2014/main" id="{6DF1F06A-1F79-BA4C-9400-90A3EF3CE494}"/>
                </a:ext>
              </a:extLst>
            </p:cNvPr>
            <p:cNvSpPr/>
            <p:nvPr/>
          </p:nvSpPr>
          <p:spPr>
            <a:xfrm>
              <a:off x="9171773" y="-1037968"/>
              <a:ext cx="2266588" cy="226658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Oval 14">
              <a:extLst>
                <a:ext uri="{FF2B5EF4-FFF2-40B4-BE49-F238E27FC236}">
                  <a16:creationId xmlns:a16="http://schemas.microsoft.com/office/drawing/2014/main" id="{4CF2D4E5-4DC2-9945-B08E-E62A12E1D456}"/>
                </a:ext>
              </a:extLst>
            </p:cNvPr>
            <p:cNvSpPr/>
            <p:nvPr/>
          </p:nvSpPr>
          <p:spPr>
            <a:xfrm>
              <a:off x="9404890" y="-804851"/>
              <a:ext cx="1800355" cy="180035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6" name="Oval 15">
              <a:extLst>
                <a:ext uri="{FF2B5EF4-FFF2-40B4-BE49-F238E27FC236}">
                  <a16:creationId xmlns:a16="http://schemas.microsoft.com/office/drawing/2014/main" id="{05C17B11-F04E-694C-A40D-C7AC3231E478}"/>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17" name="Rectangular Callout 16">
            <a:extLst>
              <a:ext uri="{FF2B5EF4-FFF2-40B4-BE49-F238E27FC236}">
                <a16:creationId xmlns:a16="http://schemas.microsoft.com/office/drawing/2014/main" id="{3532C73A-3574-1643-99A7-13C91B2C00BF}"/>
              </a:ext>
            </a:extLst>
          </p:cNvPr>
          <p:cNvSpPr/>
          <p:nvPr/>
        </p:nvSpPr>
        <p:spPr>
          <a:xfrm>
            <a:off x="989418" y="2076329"/>
            <a:ext cx="3477986" cy="1250445"/>
          </a:xfrm>
          <a:prstGeom prst="wedgeRect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77"/>
              </a:rPr>
              <a:t>I want to sign up for a new email account but I’m not telling my parents.</a:t>
            </a:r>
          </a:p>
        </p:txBody>
      </p:sp>
      <p:sp>
        <p:nvSpPr>
          <p:cNvPr id="18" name="Rectangular Callout 17">
            <a:extLst>
              <a:ext uri="{FF2B5EF4-FFF2-40B4-BE49-F238E27FC236}">
                <a16:creationId xmlns:a16="http://schemas.microsoft.com/office/drawing/2014/main" id="{337EF617-23AE-474F-BAC7-8AF23B01F50E}"/>
              </a:ext>
            </a:extLst>
          </p:cNvPr>
          <p:cNvSpPr/>
          <p:nvPr/>
        </p:nvSpPr>
        <p:spPr>
          <a:xfrm>
            <a:off x="1276708" y="2032797"/>
            <a:ext cx="3477986" cy="1250445"/>
          </a:xfrm>
          <a:prstGeom prst="wedgeRectCallou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77"/>
              </a:rPr>
              <a:t>I’m going to ask my older brother to buy a new game for me because I’m too young to buy it.</a:t>
            </a:r>
          </a:p>
        </p:txBody>
      </p:sp>
      <p:sp>
        <p:nvSpPr>
          <p:cNvPr id="19" name="Rectangular Callout 18">
            <a:extLst>
              <a:ext uri="{FF2B5EF4-FFF2-40B4-BE49-F238E27FC236}">
                <a16:creationId xmlns:a16="http://schemas.microsoft.com/office/drawing/2014/main" id="{43AC2A8E-A003-EB4A-A930-BE354046EF70}"/>
              </a:ext>
            </a:extLst>
          </p:cNvPr>
          <p:cNvSpPr/>
          <p:nvPr/>
        </p:nvSpPr>
        <p:spPr>
          <a:xfrm>
            <a:off x="5012479" y="1959659"/>
            <a:ext cx="3477986" cy="1250445"/>
          </a:xfrm>
          <a:prstGeom prst="wedgeRectCallou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77"/>
              </a:rPr>
              <a:t>I’m going to stay up extra late tonight to watch TV.</a:t>
            </a:r>
          </a:p>
        </p:txBody>
      </p:sp>
      <p:pic>
        <p:nvPicPr>
          <p:cNvPr id="21" name="Picture 20" descr="A picture containing person, sitting, room, person&#10;&#10;Description automatically generated">
            <a:extLst>
              <a:ext uri="{FF2B5EF4-FFF2-40B4-BE49-F238E27FC236}">
                <a16:creationId xmlns:a16="http://schemas.microsoft.com/office/drawing/2014/main" id="{044A692E-7F4E-E34D-ACF2-A4367F2A3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9356" y="3462317"/>
            <a:ext cx="4185396" cy="2923439"/>
          </a:xfrm>
          <a:prstGeom prst="rect">
            <a:avLst/>
          </a:prstGeom>
        </p:spPr>
      </p:pic>
      <p:pic>
        <p:nvPicPr>
          <p:cNvPr id="25" name="Picture 24" descr="A picture containing person, sitting, person, computer&#10;&#10;Description automatically generated">
            <a:extLst>
              <a:ext uri="{FF2B5EF4-FFF2-40B4-BE49-F238E27FC236}">
                <a16:creationId xmlns:a16="http://schemas.microsoft.com/office/drawing/2014/main" id="{EC11D334-5257-7D47-BB82-4479C8C10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0402" y="2913134"/>
            <a:ext cx="3361745" cy="3388856"/>
          </a:xfrm>
          <a:prstGeom prst="rect">
            <a:avLst/>
          </a:prstGeom>
        </p:spPr>
      </p:pic>
      <p:pic>
        <p:nvPicPr>
          <p:cNvPr id="23" name="Picture 22" descr="A close up of a mans face&#10;&#10;Description automatically generated">
            <a:extLst>
              <a:ext uri="{FF2B5EF4-FFF2-40B4-BE49-F238E27FC236}">
                <a16:creationId xmlns:a16="http://schemas.microsoft.com/office/drawing/2014/main" id="{1401A632-BD67-C847-B4C3-B8199DA13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783" y="3021628"/>
            <a:ext cx="3095190" cy="3388856"/>
          </a:xfrm>
          <a:prstGeom prst="rect">
            <a:avLst/>
          </a:prstGeom>
        </p:spPr>
      </p:pic>
      <p:pic>
        <p:nvPicPr>
          <p:cNvPr id="22" name="Whole Class">
            <a:extLst>
              <a:ext uri="{FF2B5EF4-FFF2-40B4-BE49-F238E27FC236}">
                <a16:creationId xmlns:a16="http://schemas.microsoft.com/office/drawing/2014/main" id="{FCB439DC-D706-B24B-8E36-3FFDC6185D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367471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childTnLst>
                          </p:cTn>
                        </p:par>
                        <p:par>
                          <p:cTn id="40" fill="hold">
                            <p:stCondLst>
                              <p:cond delay="1000"/>
                            </p:stCondLst>
                            <p:childTnLst>
                              <p:par>
                                <p:cTn id="41" presetID="9"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Acting Responsibly</a:t>
            </a:r>
          </a:p>
        </p:txBody>
      </p:sp>
      <p:sp>
        <p:nvSpPr>
          <p:cNvPr id="86" name="Flowchart: Process 85">
            <a:extLst>
              <a:ext uri="{FF2B5EF4-FFF2-40B4-BE49-F238E27FC236}">
                <a16:creationId xmlns:a16="http://schemas.microsoft.com/office/drawing/2014/main" id="{5AED2863-34FE-4211-A5A3-EA076BB4548C}"/>
              </a:ext>
            </a:extLst>
          </p:cNvPr>
          <p:cNvSpPr/>
          <p:nvPr/>
        </p:nvSpPr>
        <p:spPr>
          <a:xfrm>
            <a:off x="441000" y="1522800"/>
            <a:ext cx="8262000" cy="504000"/>
          </a:xfrm>
          <a:prstGeom prst="flowChartProcess">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GB" dirty="0">
                <a:latin typeface="Twinkl" pitchFamily="2" charset="0"/>
              </a:rPr>
              <a:t>What do you think acting responsibly means?</a:t>
            </a:r>
          </a:p>
        </p:txBody>
      </p:sp>
      <p:grpSp>
        <p:nvGrpSpPr>
          <p:cNvPr id="35" name="Group 34">
            <a:extLst>
              <a:ext uri="{FF2B5EF4-FFF2-40B4-BE49-F238E27FC236}">
                <a16:creationId xmlns:a16="http://schemas.microsoft.com/office/drawing/2014/main" id="{5AB8997C-FEEB-4498-8CB3-FD6BFF14D238}"/>
              </a:ext>
            </a:extLst>
          </p:cNvPr>
          <p:cNvGrpSpPr/>
          <p:nvPr/>
        </p:nvGrpSpPr>
        <p:grpSpPr>
          <a:xfrm>
            <a:off x="1766308" y="2759925"/>
            <a:ext cx="4301983" cy="4098075"/>
            <a:chOff x="249236" y="3335383"/>
            <a:chExt cx="3697892" cy="3522617"/>
          </a:xfrm>
        </p:grpSpPr>
        <p:pic>
          <p:nvPicPr>
            <p:cNvPr id="10" name="Picture 9">
              <a:extLst>
                <a:ext uri="{FF2B5EF4-FFF2-40B4-BE49-F238E27FC236}">
                  <a16:creationId xmlns:a16="http://schemas.microsoft.com/office/drawing/2014/main" id="{74084925-FC11-4BF3-B482-9E79F311CC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167889" y="4563124"/>
              <a:ext cx="1779239" cy="2294876"/>
            </a:xfrm>
            <a:prstGeom prst="rect">
              <a:avLst/>
            </a:prstGeom>
          </p:spPr>
        </p:pic>
        <p:pic>
          <p:nvPicPr>
            <p:cNvPr id="4" name="Picture 3">
              <a:extLst>
                <a:ext uri="{FF2B5EF4-FFF2-40B4-BE49-F238E27FC236}">
                  <a16:creationId xmlns:a16="http://schemas.microsoft.com/office/drawing/2014/main" id="{5B682E0C-C14F-4468-A91E-9C70EEDB8B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236" y="3335383"/>
              <a:ext cx="2306639" cy="3522617"/>
            </a:xfrm>
            <a:prstGeom prst="rect">
              <a:avLst/>
            </a:prstGeom>
          </p:spPr>
        </p:pic>
      </p:grpSp>
      <p:sp>
        <p:nvSpPr>
          <p:cNvPr id="16" name="Title 1">
            <a:extLst>
              <a:ext uri="{FF2B5EF4-FFF2-40B4-BE49-F238E27FC236}">
                <a16:creationId xmlns:a16="http://schemas.microsoft.com/office/drawing/2014/main" id="{C0DB7EE8-3C79-4491-ACF6-55AA08B2BEF3}"/>
              </a:ext>
            </a:extLst>
          </p:cNvPr>
          <p:cNvSpPr txBox="1">
            <a:spLocks/>
          </p:cNvSpPr>
          <p:nvPr/>
        </p:nvSpPr>
        <p:spPr>
          <a:xfrm>
            <a:off x="508577" y="1837195"/>
            <a:ext cx="7806315" cy="1137779"/>
          </a:xfrm>
          <a:prstGeom prst="roundRect">
            <a:avLst>
              <a:gd name="adj" fmla="val 9641"/>
            </a:avLst>
          </a:prstGeom>
          <a:noFill/>
          <a:ln w="25400">
            <a:noFill/>
          </a:ln>
        </p:spPr>
        <p:txBody>
          <a:bodyPr vert="horz" lIns="72000" tIns="252000" rIns="72000" bIns="252000" rtlCol="0" anchor="ctr" anchorCtr="1">
            <a:normAutofit fontScale="97500"/>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1800" b="0" dirty="0">
                <a:solidFill>
                  <a:schemeClr val="tx1"/>
                </a:solidFill>
                <a:latin typeface="Twinkl" pitchFamily="2" charset="0"/>
              </a:rPr>
              <a:t>We can all choose to act responsibly. To act responsibly, there are a few important things we need to do.</a:t>
            </a:r>
          </a:p>
        </p:txBody>
      </p:sp>
      <p:sp>
        <p:nvSpPr>
          <p:cNvPr id="18" name="Speech Bubble: Rectangle 17">
            <a:extLst>
              <a:ext uri="{FF2B5EF4-FFF2-40B4-BE49-F238E27FC236}">
                <a16:creationId xmlns:a16="http://schemas.microsoft.com/office/drawing/2014/main" id="{DD618CBC-D3B7-4F2B-8F60-AC62A0B79024}"/>
              </a:ext>
            </a:extLst>
          </p:cNvPr>
          <p:cNvSpPr/>
          <p:nvPr/>
        </p:nvSpPr>
        <p:spPr>
          <a:xfrm>
            <a:off x="4139627" y="2840327"/>
            <a:ext cx="2157264" cy="757646"/>
          </a:xfrm>
          <a:prstGeom prst="wedgeRectCallout">
            <a:avLst>
              <a:gd name="adj1" fmla="val -86547"/>
              <a:gd name="adj2" fmla="val 68506"/>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Listen to and </a:t>
            </a:r>
            <a:br>
              <a:rPr lang="en-GB" dirty="0">
                <a:latin typeface="Twinkl" pitchFamily="2" charset="0"/>
              </a:rPr>
            </a:br>
            <a:r>
              <a:rPr lang="en-GB" dirty="0">
                <a:latin typeface="Twinkl" pitchFamily="2" charset="0"/>
              </a:rPr>
              <a:t>follow instructions.</a:t>
            </a:r>
          </a:p>
        </p:txBody>
      </p:sp>
      <p:grpSp>
        <p:nvGrpSpPr>
          <p:cNvPr id="20" name="Group 19">
            <a:extLst>
              <a:ext uri="{FF2B5EF4-FFF2-40B4-BE49-F238E27FC236}">
                <a16:creationId xmlns:a16="http://schemas.microsoft.com/office/drawing/2014/main" id="{FF1225CD-4B3E-452E-B62D-322025B9D867}"/>
              </a:ext>
            </a:extLst>
          </p:cNvPr>
          <p:cNvGrpSpPr/>
          <p:nvPr/>
        </p:nvGrpSpPr>
        <p:grpSpPr>
          <a:xfrm>
            <a:off x="5933209" y="3182371"/>
            <a:ext cx="2787470" cy="3675629"/>
            <a:chOff x="5933209" y="3182371"/>
            <a:chExt cx="2787470" cy="3675629"/>
          </a:xfrm>
        </p:grpSpPr>
        <p:pic>
          <p:nvPicPr>
            <p:cNvPr id="17" name="Picture 16">
              <a:extLst>
                <a:ext uri="{FF2B5EF4-FFF2-40B4-BE49-F238E27FC236}">
                  <a16:creationId xmlns:a16="http://schemas.microsoft.com/office/drawing/2014/main" id="{8B4CB00C-C719-4938-92DA-11882F379E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209" y="3182371"/>
              <a:ext cx="2787470" cy="3675629"/>
            </a:xfrm>
            <a:prstGeom prst="rect">
              <a:avLst/>
            </a:prstGeom>
          </p:spPr>
        </p:pic>
        <p:sp>
          <p:nvSpPr>
            <p:cNvPr id="19" name="TextBox 18">
              <a:extLst>
                <a:ext uri="{FF2B5EF4-FFF2-40B4-BE49-F238E27FC236}">
                  <a16:creationId xmlns:a16="http://schemas.microsoft.com/office/drawing/2014/main" id="{1902BAB6-8D28-488E-A093-69A6891A6250}"/>
                </a:ext>
              </a:extLst>
            </p:cNvPr>
            <p:cNvSpPr txBox="1"/>
            <p:nvPr/>
          </p:nvSpPr>
          <p:spPr>
            <a:xfrm>
              <a:off x="7450281" y="4675909"/>
              <a:ext cx="861133" cy="646331"/>
            </a:xfrm>
            <a:prstGeom prst="rect">
              <a:avLst/>
            </a:prstGeom>
            <a:noFill/>
          </p:spPr>
          <p:txBody>
            <a:bodyPr wrap="none" rtlCol="0">
              <a:spAutoFit/>
            </a:bodyPr>
            <a:lstStyle/>
            <a:p>
              <a:pPr algn="ctr"/>
              <a:r>
                <a:rPr lang="en-GB" b="1" dirty="0">
                  <a:solidFill>
                    <a:schemeClr val="bg1"/>
                  </a:solidFill>
                  <a:latin typeface="Twinkl" pitchFamily="2" charset="0"/>
                </a:rPr>
                <a:t>RULES</a:t>
              </a:r>
              <a:br>
                <a:rPr lang="en-GB" b="1" dirty="0">
                  <a:solidFill>
                    <a:schemeClr val="bg1"/>
                  </a:solidFill>
                  <a:latin typeface="Twinkl" pitchFamily="2" charset="0"/>
                </a:rPr>
              </a:br>
              <a:r>
                <a:rPr lang="en-GB" b="1" dirty="0">
                  <a:solidFill>
                    <a:schemeClr val="bg1"/>
                  </a:solidFill>
                  <a:latin typeface="Twinkl" pitchFamily="2" charset="0"/>
                </a:rPr>
                <a:t>BOOK</a:t>
              </a:r>
            </a:p>
          </p:txBody>
        </p:sp>
      </p:grpSp>
      <p:sp>
        <p:nvSpPr>
          <p:cNvPr id="23" name="Speech Bubble: Rectangle 22">
            <a:extLst>
              <a:ext uri="{FF2B5EF4-FFF2-40B4-BE49-F238E27FC236}">
                <a16:creationId xmlns:a16="http://schemas.microsoft.com/office/drawing/2014/main" id="{644DAA87-25D3-4E87-B6BF-44F6DA1E5B96}"/>
              </a:ext>
            </a:extLst>
          </p:cNvPr>
          <p:cNvSpPr/>
          <p:nvPr/>
        </p:nvSpPr>
        <p:spPr>
          <a:xfrm>
            <a:off x="3855609" y="3141663"/>
            <a:ext cx="2261172" cy="757646"/>
          </a:xfrm>
          <a:prstGeom prst="wedgeRectCallout">
            <a:avLst>
              <a:gd name="adj1" fmla="val 73372"/>
              <a:gd name="adj2" fmla="val 90450"/>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Be aware of and stick to the rules.</a:t>
            </a:r>
          </a:p>
        </p:txBody>
      </p:sp>
      <p:grpSp>
        <p:nvGrpSpPr>
          <p:cNvPr id="33" name="Group 32">
            <a:extLst>
              <a:ext uri="{FF2B5EF4-FFF2-40B4-BE49-F238E27FC236}">
                <a16:creationId xmlns:a16="http://schemas.microsoft.com/office/drawing/2014/main" id="{5686AAA8-3F5B-4D6E-843D-BCE598C25D2A}"/>
              </a:ext>
            </a:extLst>
          </p:cNvPr>
          <p:cNvGrpSpPr/>
          <p:nvPr/>
        </p:nvGrpSpPr>
        <p:grpSpPr>
          <a:xfrm flipH="1">
            <a:off x="311150" y="2760062"/>
            <a:ext cx="3771065" cy="4222630"/>
            <a:chOff x="3159080" y="1363288"/>
            <a:chExt cx="4114028" cy="4606661"/>
          </a:xfrm>
        </p:grpSpPr>
        <p:pic>
          <p:nvPicPr>
            <p:cNvPr id="29" name="Picture 28">
              <a:extLst>
                <a:ext uri="{FF2B5EF4-FFF2-40B4-BE49-F238E27FC236}">
                  <a16:creationId xmlns:a16="http://schemas.microsoft.com/office/drawing/2014/main" id="{7AA85C0E-4B07-4893-907C-B75E53BE05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8940" y="1363288"/>
              <a:ext cx="2564168" cy="4606661"/>
            </a:xfrm>
            <a:prstGeom prst="rect">
              <a:avLst/>
            </a:prstGeom>
          </p:spPr>
        </p:pic>
        <p:pic>
          <p:nvPicPr>
            <p:cNvPr id="32" name="Picture 31">
              <a:extLst>
                <a:ext uri="{FF2B5EF4-FFF2-40B4-BE49-F238E27FC236}">
                  <a16:creationId xmlns:a16="http://schemas.microsoft.com/office/drawing/2014/main" id="{827CB8BF-BF22-4379-99D9-2B07FD1221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159080" y="2483427"/>
              <a:ext cx="2162479" cy="3382457"/>
            </a:xfrm>
            <a:prstGeom prst="rect">
              <a:avLst/>
            </a:prstGeom>
          </p:spPr>
        </p:pic>
      </p:grpSp>
      <p:sp>
        <p:nvSpPr>
          <p:cNvPr id="37" name="Speech Bubble: Rectangle 36">
            <a:extLst>
              <a:ext uri="{FF2B5EF4-FFF2-40B4-BE49-F238E27FC236}">
                <a16:creationId xmlns:a16="http://schemas.microsoft.com/office/drawing/2014/main" id="{2159774C-7324-40C0-98EF-355DE7700FD3}"/>
              </a:ext>
            </a:extLst>
          </p:cNvPr>
          <p:cNvSpPr/>
          <p:nvPr/>
        </p:nvSpPr>
        <p:spPr>
          <a:xfrm>
            <a:off x="3949128" y="3033713"/>
            <a:ext cx="2243855" cy="919955"/>
          </a:xfrm>
          <a:prstGeom prst="wedgeRectCallout">
            <a:avLst>
              <a:gd name="adj1" fmla="val -65245"/>
              <a:gd name="adj2" fmla="val 736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Ask for advice if we are unsure of what to do.</a:t>
            </a:r>
          </a:p>
        </p:txBody>
      </p:sp>
      <p:pic>
        <p:nvPicPr>
          <p:cNvPr id="38" name="Picture 37">
            <a:extLst>
              <a:ext uri="{FF2B5EF4-FFF2-40B4-BE49-F238E27FC236}">
                <a16:creationId xmlns:a16="http://schemas.microsoft.com/office/drawing/2014/main" id="{92631FA5-651A-4D3C-8261-B94C7DC0ED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1539" y="2519790"/>
            <a:ext cx="1807670" cy="4156374"/>
          </a:xfrm>
          <a:prstGeom prst="rect">
            <a:avLst/>
          </a:prstGeom>
        </p:spPr>
      </p:pic>
      <p:sp>
        <p:nvSpPr>
          <p:cNvPr id="40" name="Speech Bubble: Rectangle 39">
            <a:extLst>
              <a:ext uri="{FF2B5EF4-FFF2-40B4-BE49-F238E27FC236}">
                <a16:creationId xmlns:a16="http://schemas.microsoft.com/office/drawing/2014/main" id="{1BFDE81C-39D6-4818-8E15-C14B3A5BF3BB}"/>
              </a:ext>
            </a:extLst>
          </p:cNvPr>
          <p:cNvSpPr/>
          <p:nvPr/>
        </p:nvSpPr>
        <p:spPr>
          <a:xfrm>
            <a:off x="3883318" y="3141663"/>
            <a:ext cx="2261172" cy="1007773"/>
          </a:xfrm>
          <a:prstGeom prst="wedgeRectCallout">
            <a:avLst>
              <a:gd name="adj1" fmla="val 94971"/>
              <a:gd name="adj2" fmla="val -76584"/>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Know who can help us and ask for help when we need it.</a:t>
            </a:r>
          </a:p>
        </p:txBody>
      </p:sp>
      <p:pic>
        <p:nvPicPr>
          <p:cNvPr id="21" name="Whole Class">
            <a:extLst>
              <a:ext uri="{FF2B5EF4-FFF2-40B4-BE49-F238E27FC236}">
                <a16:creationId xmlns:a16="http://schemas.microsoft.com/office/drawing/2014/main" id="{1A8405E1-3350-449D-BA4B-A263C8EE5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044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2.22222E-6 2.59259E-6 L -0.16597 0.00046 " pathEditMode="relative" rAng="0" ptsTypes="AA">
                                      <p:cBhvr>
                                        <p:cTn id="21" dur="2000" fill="hold"/>
                                        <p:tgtEl>
                                          <p:spTgt spid="35"/>
                                        </p:tgtEl>
                                        <p:attrNameLst>
                                          <p:attrName>ppt_x</p:attrName>
                                          <p:attrName>ppt_y</p:attrName>
                                        </p:attrNameLst>
                                      </p:cBhvr>
                                      <p:rCtr x="-8299" y="23"/>
                                    </p:animMotion>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2" fill="hold" grpId="1"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40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42"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right)">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8" grpId="2" animBg="1"/>
      <p:bldP spid="23" grpId="1" animBg="1"/>
      <p:bldP spid="23" grpId="2" animBg="1"/>
      <p:bldP spid="37" grpId="0" animBg="1"/>
      <p:bldP spid="37" grpId="1"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Acting Responsibly</a:t>
            </a:r>
          </a:p>
        </p:txBody>
      </p:sp>
      <p:sp>
        <p:nvSpPr>
          <p:cNvPr id="86" name="Flowchart: Process 85">
            <a:extLst>
              <a:ext uri="{FF2B5EF4-FFF2-40B4-BE49-F238E27FC236}">
                <a16:creationId xmlns:a16="http://schemas.microsoft.com/office/drawing/2014/main" id="{5AED2863-34FE-4211-A5A3-EA076BB4548C}"/>
              </a:ext>
            </a:extLst>
          </p:cNvPr>
          <p:cNvSpPr/>
          <p:nvPr/>
        </p:nvSpPr>
        <p:spPr>
          <a:xfrm>
            <a:off x="441000" y="1522800"/>
            <a:ext cx="8262000" cy="659292"/>
          </a:xfrm>
          <a:prstGeom prst="flowChartProcess">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a:lnSpc>
                <a:spcPct val="90000"/>
              </a:lnSpc>
              <a:spcBef>
                <a:spcPts val="1000"/>
              </a:spcBef>
            </a:pPr>
            <a:r>
              <a:rPr lang="en-GB" dirty="0">
                <a:solidFill>
                  <a:schemeClr val="bg1"/>
                </a:solidFill>
                <a:latin typeface="Twinkl" pitchFamily="50" charset="0"/>
                <a:ea typeface="Sassoon Infant Rg" panose="02000503030000020003" pitchFamily="50" charset="0"/>
              </a:rPr>
              <a:t>In your groups, you are going to be looking at some scenarios and thinking about how you could act responsibly in the situation given.</a:t>
            </a:r>
          </a:p>
        </p:txBody>
      </p:sp>
      <p:pic>
        <p:nvPicPr>
          <p:cNvPr id="8" name="Picture 7">
            <a:extLst>
              <a:ext uri="{FF2B5EF4-FFF2-40B4-BE49-F238E27FC236}">
                <a16:creationId xmlns:a16="http://schemas.microsoft.com/office/drawing/2014/main" id="{02FA755C-6D98-4116-BB5E-BAC888E74D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0402" y="2547946"/>
            <a:ext cx="3994240" cy="2823749"/>
          </a:xfrm>
          <a:prstGeom prst="rect">
            <a:avLst/>
          </a:prstGeom>
        </p:spPr>
      </p:pic>
      <p:pic>
        <p:nvPicPr>
          <p:cNvPr id="12" name="Picture 11">
            <a:extLst>
              <a:ext uri="{FF2B5EF4-FFF2-40B4-BE49-F238E27FC236}">
                <a16:creationId xmlns:a16="http://schemas.microsoft.com/office/drawing/2014/main" id="{ECD60210-5425-4998-86A1-0F18AC5250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1" y="2547946"/>
            <a:ext cx="3994240" cy="2823749"/>
          </a:xfrm>
          <a:prstGeom prst="rect">
            <a:avLst/>
          </a:prstGeom>
        </p:spPr>
      </p:pic>
      <p:sp>
        <p:nvSpPr>
          <p:cNvPr id="16" name="Title 1">
            <a:extLst>
              <a:ext uri="{FF2B5EF4-FFF2-40B4-BE49-F238E27FC236}">
                <a16:creationId xmlns:a16="http://schemas.microsoft.com/office/drawing/2014/main" id="{31A35E97-1AF4-4A04-8074-7AF080A6C9B2}"/>
              </a:ext>
            </a:extLst>
          </p:cNvPr>
          <p:cNvSpPr txBox="1">
            <a:spLocks/>
          </p:cNvSpPr>
          <p:nvPr/>
        </p:nvSpPr>
        <p:spPr>
          <a:xfrm>
            <a:off x="498186" y="1951493"/>
            <a:ext cx="4819794" cy="853618"/>
          </a:xfrm>
          <a:prstGeom prst="roundRect">
            <a:avLst>
              <a:gd name="adj" fmla="val 9641"/>
            </a:avLst>
          </a:prstGeom>
          <a:noFill/>
          <a:ln w="25400">
            <a:noFill/>
          </a:ln>
        </p:spPr>
        <p:txBody>
          <a:bodyPr vert="horz" lIns="72000" tIns="252000" rIns="72000" bIns="252000" rtlCol="0" anchor="ctr" anchorCtr="1">
            <a:normAutofit fontScale="97500"/>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1800" b="0" dirty="0">
                <a:solidFill>
                  <a:schemeClr val="tx1"/>
                </a:solidFill>
                <a:latin typeface="Twinkl" pitchFamily="2" charset="0"/>
              </a:rPr>
              <a:t>Discuss what you would do then act it out!</a:t>
            </a:r>
          </a:p>
        </p:txBody>
      </p:sp>
      <p:sp>
        <p:nvSpPr>
          <p:cNvPr id="17" name="Flowchart: Process 16">
            <a:extLst>
              <a:ext uri="{FF2B5EF4-FFF2-40B4-BE49-F238E27FC236}">
                <a16:creationId xmlns:a16="http://schemas.microsoft.com/office/drawing/2014/main" id="{3DB4E7CA-7367-4BF3-9507-9EA2C406502C}"/>
              </a:ext>
            </a:extLst>
          </p:cNvPr>
          <p:cNvSpPr/>
          <p:nvPr/>
        </p:nvSpPr>
        <p:spPr>
          <a:xfrm>
            <a:off x="441000" y="5424608"/>
            <a:ext cx="8262000" cy="80993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a:lnSpc>
                <a:spcPct val="90000"/>
              </a:lnSpc>
              <a:spcBef>
                <a:spcPts val="1000"/>
              </a:spcBef>
            </a:pPr>
            <a:r>
              <a:rPr lang="en-GB" dirty="0">
                <a:solidFill>
                  <a:schemeClr val="bg1"/>
                </a:solidFill>
                <a:latin typeface="Twinkl" pitchFamily="50" charset="0"/>
                <a:ea typeface="Sassoon Infant Rg" panose="02000503030000020003" pitchFamily="50" charset="0"/>
              </a:rPr>
              <a:t>Remember, acting responsibly means thinking about the choices you have and the consequences of those choices. Consider an action that will lead to a safe outcome.</a:t>
            </a:r>
          </a:p>
        </p:txBody>
      </p:sp>
      <p:pic>
        <p:nvPicPr>
          <p:cNvPr id="9" name="Group Work">
            <a:extLst>
              <a:ext uri="{FF2B5EF4-FFF2-40B4-BE49-F238E27FC236}">
                <a16:creationId xmlns:a16="http://schemas.microsoft.com/office/drawing/2014/main" id="{FA9D6B76-FF82-4A47-8D56-35B13A269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7210" y="512363"/>
            <a:ext cx="864000" cy="864000"/>
          </a:xfrm>
          <a:prstGeom prst="rect">
            <a:avLst/>
          </a:prstGeom>
        </p:spPr>
      </p:pic>
    </p:spTree>
    <p:extLst>
      <p:ext uri="{BB962C8B-B14F-4D97-AF65-F5344CB8AC3E}">
        <p14:creationId xmlns:p14="http://schemas.microsoft.com/office/powerpoint/2010/main" val="40213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956574-3E64-45D3-9E94-3CC7ABBB10C0}"/>
              </a:ext>
            </a:extLst>
          </p:cNvPr>
          <p:cNvGrpSpPr/>
          <p:nvPr/>
        </p:nvGrpSpPr>
        <p:grpSpPr>
          <a:xfrm>
            <a:off x="755650" y="2733679"/>
            <a:ext cx="2135905" cy="2135905"/>
            <a:chOff x="755650" y="2733679"/>
            <a:chExt cx="2135905" cy="2135905"/>
          </a:xfrm>
        </p:grpSpPr>
        <p:sp>
          <p:nvSpPr>
            <p:cNvPr id="17" name="Oval 16">
              <a:hlinkClick r:id="rId2" action="ppaction://hlinksldjump"/>
              <a:extLst>
                <a:ext uri="{FF2B5EF4-FFF2-40B4-BE49-F238E27FC236}">
                  <a16:creationId xmlns:a16="http://schemas.microsoft.com/office/drawing/2014/main" id="{0912D268-F526-4418-AA3C-9981AE747C6A}"/>
                </a:ext>
              </a:extLst>
            </p:cNvPr>
            <p:cNvSpPr/>
            <p:nvPr/>
          </p:nvSpPr>
          <p:spPr>
            <a:xfrm>
              <a:off x="755650" y="2733679"/>
              <a:ext cx="2135905" cy="2135905"/>
            </a:xfrm>
            <a:prstGeom prst="ellipse">
              <a:avLst/>
            </a:prstGeom>
            <a:solidFill>
              <a:srgbClr val="F0821A"/>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prstClr val="white"/>
                </a:solidFill>
                <a:effectLst/>
                <a:uLnTx/>
                <a:uFillTx/>
                <a:latin typeface="Twinkl"/>
                <a:ea typeface="+mn-ea"/>
                <a:cs typeface="+mn-cs"/>
              </a:endParaRPr>
            </a:p>
          </p:txBody>
        </p:sp>
        <p:sp>
          <p:nvSpPr>
            <p:cNvPr id="18" name="Rectangle 17">
              <a:hlinkClick r:id="rId3" action="ppaction://hlinksldjump"/>
              <a:extLst>
                <a:ext uri="{FF2B5EF4-FFF2-40B4-BE49-F238E27FC236}">
                  <a16:creationId xmlns:a16="http://schemas.microsoft.com/office/drawing/2014/main" id="{DB2C2E12-EB2D-48C7-ADCB-19D2A0A3E73E}"/>
                </a:ext>
              </a:extLst>
            </p:cNvPr>
            <p:cNvSpPr/>
            <p:nvPr/>
          </p:nvSpPr>
          <p:spPr>
            <a:xfrm>
              <a:off x="755650" y="3634144"/>
              <a:ext cx="2135905" cy="365171"/>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Twinkl" pitchFamily="2" charset="0"/>
                </a:rPr>
                <a:t>Consolidating</a:t>
              </a:r>
            </a:p>
          </p:txBody>
        </p:sp>
      </p:grpSp>
      <p:grpSp>
        <p:nvGrpSpPr>
          <p:cNvPr id="19" name="Group 18">
            <a:extLst>
              <a:ext uri="{FF2B5EF4-FFF2-40B4-BE49-F238E27FC236}">
                <a16:creationId xmlns:a16="http://schemas.microsoft.com/office/drawing/2014/main" id="{EF2A0A05-93CF-460A-B804-E51EF8D78424}"/>
              </a:ext>
            </a:extLst>
          </p:cNvPr>
          <p:cNvGrpSpPr/>
          <p:nvPr/>
        </p:nvGrpSpPr>
        <p:grpSpPr>
          <a:xfrm>
            <a:off x="6261578" y="2733679"/>
            <a:ext cx="2145821" cy="2135905"/>
            <a:chOff x="6574042" y="4512842"/>
            <a:chExt cx="1577281" cy="1569992"/>
          </a:xfrm>
        </p:grpSpPr>
        <p:sp>
          <p:nvSpPr>
            <p:cNvPr id="20" name="Oval 19">
              <a:hlinkClick r:id="" action="ppaction://noaction"/>
              <a:extLst>
                <a:ext uri="{FF2B5EF4-FFF2-40B4-BE49-F238E27FC236}">
                  <a16:creationId xmlns:a16="http://schemas.microsoft.com/office/drawing/2014/main" id="{27EAAEE1-C1B4-4938-91DB-0E36E245F9A9}"/>
                </a:ext>
              </a:extLst>
            </p:cNvPr>
            <p:cNvSpPr/>
            <p:nvPr/>
          </p:nvSpPr>
          <p:spPr>
            <a:xfrm>
              <a:off x="6574042" y="4512842"/>
              <a:ext cx="1569992" cy="1569992"/>
            </a:xfrm>
            <a:prstGeom prst="ellipse">
              <a:avLst/>
            </a:prstGeom>
            <a:solidFill>
              <a:srgbClr val="F0821A"/>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prstClr val="white"/>
                </a:solidFill>
                <a:effectLst/>
                <a:uLnTx/>
                <a:uFillTx/>
                <a:latin typeface="Twinkl"/>
                <a:ea typeface="+mn-ea"/>
                <a:cs typeface="+mn-cs"/>
              </a:endParaRPr>
            </a:p>
          </p:txBody>
        </p:sp>
        <p:sp>
          <p:nvSpPr>
            <p:cNvPr id="21" name="Rectangle 20">
              <a:hlinkClick r:id="rId4" action="ppaction://hlinksldjump"/>
              <a:extLst>
                <a:ext uri="{FF2B5EF4-FFF2-40B4-BE49-F238E27FC236}">
                  <a16:creationId xmlns:a16="http://schemas.microsoft.com/office/drawing/2014/main" id="{7E6F48A6-0E77-481F-A06F-819E0F80B9D4}"/>
                </a:ext>
              </a:extLst>
            </p:cNvPr>
            <p:cNvSpPr/>
            <p:nvPr/>
          </p:nvSpPr>
          <p:spPr>
            <a:xfrm>
              <a:off x="6581331" y="5184718"/>
              <a:ext cx="1569992" cy="268418"/>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Twinkl" pitchFamily="2" charset="0"/>
                </a:rPr>
                <a:t>Reflecting </a:t>
              </a:r>
            </a:p>
          </p:txBody>
        </p:sp>
      </p:grpSp>
      <p:pic>
        <p:nvPicPr>
          <p:cNvPr id="24" name="Picture 23">
            <a:extLst>
              <a:ext uri="{FF2B5EF4-FFF2-40B4-BE49-F238E27FC236}">
                <a16:creationId xmlns:a16="http://schemas.microsoft.com/office/drawing/2014/main" id="{FD8A5B4F-A4C6-4CF0-940E-16CF7F5CCE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8750" y="2428619"/>
            <a:ext cx="3050772" cy="3700719"/>
          </a:xfrm>
          <a:prstGeom prst="rect">
            <a:avLst/>
          </a:prstGeom>
        </p:spPr>
      </p:pic>
    </p:spTree>
    <p:extLst>
      <p:ext uri="{BB962C8B-B14F-4D97-AF65-F5344CB8AC3E}">
        <p14:creationId xmlns:p14="http://schemas.microsoft.com/office/powerpoint/2010/main" val="29265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09576"/>
            <a:ext cx="8201025" cy="5991224"/>
          </a:xfrm>
        </p:spPr>
        <p:txBody>
          <a:bodyPr/>
          <a:lstStyle/>
          <a:p>
            <a:r>
              <a:rPr lang="en-GB" b="1" dirty="0"/>
              <a:t>Consolidating </a:t>
            </a:r>
          </a:p>
        </p:txBody>
      </p:sp>
    </p:spTree>
    <p:extLst>
      <p:ext uri="{BB962C8B-B14F-4D97-AF65-F5344CB8AC3E}">
        <p14:creationId xmlns:p14="http://schemas.microsoft.com/office/powerpoint/2010/main" val="309576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My Responsibility Tree</a:t>
            </a:r>
          </a:p>
        </p:txBody>
      </p:sp>
      <p:sp>
        <p:nvSpPr>
          <p:cNvPr id="25" name="Speech Bubble: Rectangle 24">
            <a:extLst>
              <a:ext uri="{FF2B5EF4-FFF2-40B4-BE49-F238E27FC236}">
                <a16:creationId xmlns:a16="http://schemas.microsoft.com/office/drawing/2014/main" id="{CEFF841C-1794-4C02-AFBE-75D2EABAE52B}"/>
              </a:ext>
            </a:extLst>
          </p:cNvPr>
          <p:cNvSpPr/>
          <p:nvPr/>
        </p:nvSpPr>
        <p:spPr>
          <a:xfrm>
            <a:off x="552885" y="1484313"/>
            <a:ext cx="4382797" cy="1310842"/>
          </a:xfrm>
          <a:prstGeom prst="wedgeRectCallout">
            <a:avLst>
              <a:gd name="adj1" fmla="val -15072"/>
              <a:gd name="adj2" fmla="val 764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We all have different responsibilities in our lives. We can take responsibility </a:t>
            </a:r>
            <a:br>
              <a:rPr lang="en-GB" dirty="0">
                <a:latin typeface="Twinkl" pitchFamily="2" charset="0"/>
              </a:rPr>
            </a:br>
            <a:r>
              <a:rPr lang="en-GB" dirty="0">
                <a:latin typeface="Twinkl" pitchFamily="2" charset="0"/>
              </a:rPr>
              <a:t>for ourselves and we might have responsibilities for others as we get older.</a:t>
            </a:r>
          </a:p>
        </p:txBody>
      </p:sp>
      <p:pic>
        <p:nvPicPr>
          <p:cNvPr id="21" name="Picture 20">
            <a:extLst>
              <a:ext uri="{FF2B5EF4-FFF2-40B4-BE49-F238E27FC236}">
                <a16:creationId xmlns:a16="http://schemas.microsoft.com/office/drawing/2014/main" id="{DE72F799-4C3C-4F05-A54B-EFFD406802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235" y="2715945"/>
            <a:ext cx="4426765" cy="4142056"/>
          </a:xfrm>
          <a:prstGeom prst="rect">
            <a:avLst/>
          </a:prstGeom>
        </p:spPr>
      </p:pic>
      <p:sp>
        <p:nvSpPr>
          <p:cNvPr id="26" name="Speech Bubble: Rectangle 25">
            <a:extLst>
              <a:ext uri="{FF2B5EF4-FFF2-40B4-BE49-F238E27FC236}">
                <a16:creationId xmlns:a16="http://schemas.microsoft.com/office/drawing/2014/main" id="{8601EDE1-6122-467D-8293-8DF86030C077}"/>
              </a:ext>
            </a:extLst>
          </p:cNvPr>
          <p:cNvSpPr/>
          <p:nvPr/>
        </p:nvSpPr>
        <p:spPr>
          <a:xfrm>
            <a:off x="539750" y="1484313"/>
            <a:ext cx="4385541" cy="947160"/>
          </a:xfrm>
          <a:prstGeom prst="wedgeRectCallout">
            <a:avLst>
              <a:gd name="adj1" fmla="val 15730"/>
              <a:gd name="adj2" fmla="val 1063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pitchFamily="2" charset="0"/>
              </a:rPr>
              <a:t>On your Responsibility Tree, write down any responsibilities you have.</a:t>
            </a:r>
          </a:p>
        </p:txBody>
      </p:sp>
      <p:pic>
        <p:nvPicPr>
          <p:cNvPr id="9" name="Individual Work">
            <a:extLst>
              <a:ext uri="{FF2B5EF4-FFF2-40B4-BE49-F238E27FC236}">
                <a16:creationId xmlns:a16="http://schemas.microsoft.com/office/drawing/2014/main" id="{88AC3316-2585-45A7-90E9-887953BAB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7210" y="512363"/>
            <a:ext cx="864000" cy="864000"/>
          </a:xfrm>
          <a:prstGeom prst="rect">
            <a:avLst/>
          </a:prstGeom>
        </p:spPr>
      </p:pic>
      <p:pic>
        <p:nvPicPr>
          <p:cNvPr id="4" name="Picture 3" descr="A close up of a map&#10;&#10;Description automatically generated">
            <a:extLst>
              <a:ext uri="{FF2B5EF4-FFF2-40B4-BE49-F238E27FC236}">
                <a16:creationId xmlns:a16="http://schemas.microsoft.com/office/drawing/2014/main" id="{CCC90F8A-37E6-CD40-AE1B-5C5CB6A5A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650" y="1473201"/>
            <a:ext cx="3409175" cy="4824412"/>
          </a:xfrm>
          <a:prstGeom prst="rect">
            <a:avLst/>
          </a:prstGeom>
        </p:spPr>
      </p:pic>
    </p:spTree>
    <p:extLst>
      <p:ext uri="{BB962C8B-B14F-4D97-AF65-F5344CB8AC3E}">
        <p14:creationId xmlns:p14="http://schemas.microsoft.com/office/powerpoint/2010/main" val="15649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28625"/>
            <a:ext cx="8201025" cy="5991225"/>
          </a:xfrm>
        </p:spPr>
        <p:txBody>
          <a:bodyPr/>
          <a:lstStyle/>
          <a:p>
            <a:r>
              <a:rPr lang="en-GB" b="1" dirty="0"/>
              <a:t>Reflecting</a:t>
            </a:r>
          </a:p>
        </p:txBody>
      </p:sp>
    </p:spTree>
    <p:extLst>
      <p:ext uri="{BB962C8B-B14F-4D97-AF65-F5344CB8AC3E}">
        <p14:creationId xmlns:p14="http://schemas.microsoft.com/office/powerpoint/2010/main" val="3436701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98294FAA-C818-412D-89EB-3C8CDDC75764}"/>
              </a:ext>
            </a:extLst>
          </p:cNvPr>
          <p:cNvSpPr/>
          <p:nvPr/>
        </p:nvSpPr>
        <p:spPr>
          <a:xfrm>
            <a:off x="2514881" y="1645623"/>
            <a:ext cx="4126938" cy="107852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ctr">
              <a:defRPr/>
            </a:pPr>
            <a:r>
              <a:rPr lang="en-GB" dirty="0">
                <a:solidFill>
                  <a:schemeClr val="tx1"/>
                </a:solidFill>
                <a:latin typeface="Twinkl" pitchFamily="2" charset="0"/>
              </a:rPr>
              <a:t>Some of you might not have </a:t>
            </a:r>
            <a:br>
              <a:rPr lang="en-GB" dirty="0">
                <a:solidFill>
                  <a:schemeClr val="tx1"/>
                </a:solidFill>
                <a:latin typeface="Twinkl" pitchFamily="2" charset="0"/>
              </a:rPr>
            </a:br>
            <a:r>
              <a:rPr lang="en-GB" dirty="0">
                <a:solidFill>
                  <a:schemeClr val="tx1"/>
                </a:solidFill>
                <a:latin typeface="Twinkl" pitchFamily="2" charset="0"/>
              </a:rPr>
              <a:t>many responsibilities right now. Some of you might already have quite a lot of responsibilities.</a:t>
            </a:r>
          </a:p>
        </p:txBody>
      </p:sp>
      <p:sp>
        <p:nvSpPr>
          <p:cNvPr id="2" name="Title 1"/>
          <p:cNvSpPr>
            <a:spLocks noGrp="1"/>
          </p:cNvSpPr>
          <p:nvPr>
            <p:ph type="title"/>
          </p:nvPr>
        </p:nvSpPr>
        <p:spPr>
          <a:xfrm>
            <a:off x="457198" y="530651"/>
            <a:ext cx="8220075" cy="994306"/>
          </a:xfrm>
        </p:spPr>
        <p:txBody>
          <a:bodyPr>
            <a:normAutofit fontScale="90000"/>
          </a:bodyPr>
          <a:lstStyle/>
          <a:p>
            <a:r>
              <a:rPr lang="en-GB" b="1" dirty="0"/>
              <a:t>Looking Ahead</a:t>
            </a:r>
          </a:p>
        </p:txBody>
      </p:sp>
      <p:sp>
        <p:nvSpPr>
          <p:cNvPr id="19" name="Flowchart: Process 18">
            <a:extLst>
              <a:ext uri="{FF2B5EF4-FFF2-40B4-BE49-F238E27FC236}">
                <a16:creationId xmlns:a16="http://schemas.microsoft.com/office/drawing/2014/main" id="{91B20F38-55EE-4DF8-AA3F-02F55E0CDC86}"/>
              </a:ext>
            </a:extLst>
          </p:cNvPr>
          <p:cNvSpPr/>
          <p:nvPr/>
        </p:nvSpPr>
        <p:spPr>
          <a:xfrm>
            <a:off x="2825750" y="3077049"/>
            <a:ext cx="3505200" cy="114479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ctr"/>
            <a:r>
              <a:rPr lang="en-GB" dirty="0">
                <a:solidFill>
                  <a:schemeClr val="tx1"/>
                </a:solidFill>
                <a:latin typeface="Twinkl" pitchFamily="2" charset="0"/>
              </a:rPr>
              <a:t>With your partner, think of three things you are likely to have responsibility for over the next few years.</a:t>
            </a:r>
          </a:p>
        </p:txBody>
      </p:sp>
      <p:sp>
        <p:nvSpPr>
          <p:cNvPr id="20" name="Flowchart: Process 19">
            <a:extLst>
              <a:ext uri="{FF2B5EF4-FFF2-40B4-BE49-F238E27FC236}">
                <a16:creationId xmlns:a16="http://schemas.microsoft.com/office/drawing/2014/main" id="{97ED71C9-57A9-40AB-BE4D-E75C798BFC8C}"/>
              </a:ext>
            </a:extLst>
          </p:cNvPr>
          <p:cNvSpPr/>
          <p:nvPr/>
        </p:nvSpPr>
        <p:spPr>
          <a:xfrm>
            <a:off x="2393950" y="4492317"/>
            <a:ext cx="4368800" cy="177513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lvl="0" algn="ctr"/>
            <a:r>
              <a:rPr lang="en-GB" dirty="0">
                <a:solidFill>
                  <a:schemeClr val="tx1"/>
                </a:solidFill>
                <a:latin typeface="Twinkl" pitchFamily="2" charset="0"/>
              </a:rPr>
              <a:t>These responsibilities could be at</a:t>
            </a:r>
            <a:br>
              <a:rPr lang="en-GB" dirty="0">
                <a:solidFill>
                  <a:schemeClr val="tx1"/>
                </a:solidFill>
                <a:latin typeface="Twinkl" pitchFamily="2" charset="0"/>
              </a:rPr>
            </a:br>
            <a:r>
              <a:rPr lang="en-GB" dirty="0">
                <a:solidFill>
                  <a:schemeClr val="tx1"/>
                </a:solidFill>
                <a:latin typeface="Twinkl" pitchFamily="2" charset="0"/>
              </a:rPr>
              <a:t> home or at school. They could</a:t>
            </a:r>
            <a:br>
              <a:rPr lang="en-GB" dirty="0">
                <a:solidFill>
                  <a:schemeClr val="tx1"/>
                </a:solidFill>
                <a:latin typeface="Twinkl" pitchFamily="2" charset="0"/>
              </a:rPr>
            </a:br>
            <a:r>
              <a:rPr lang="en-GB" dirty="0">
                <a:solidFill>
                  <a:schemeClr val="tx1"/>
                </a:solidFill>
                <a:latin typeface="Twinkl" pitchFamily="2" charset="0"/>
              </a:rPr>
              <a:t>be specific family or health responsibilities or everyday responsibilities that lots of </a:t>
            </a:r>
            <a:br>
              <a:rPr lang="en-GB" dirty="0">
                <a:solidFill>
                  <a:schemeClr val="tx1"/>
                </a:solidFill>
                <a:latin typeface="Twinkl" pitchFamily="2" charset="0"/>
              </a:rPr>
            </a:br>
            <a:r>
              <a:rPr lang="en-GB" dirty="0">
                <a:solidFill>
                  <a:schemeClr val="tx1"/>
                </a:solidFill>
                <a:latin typeface="Twinkl" pitchFamily="2" charset="0"/>
              </a:rPr>
              <a:t>people have.</a:t>
            </a:r>
          </a:p>
        </p:txBody>
      </p:sp>
      <p:grpSp>
        <p:nvGrpSpPr>
          <p:cNvPr id="40" name="Group 39">
            <a:extLst>
              <a:ext uri="{FF2B5EF4-FFF2-40B4-BE49-F238E27FC236}">
                <a16:creationId xmlns:a16="http://schemas.microsoft.com/office/drawing/2014/main" id="{C598AE80-4B0D-4BBD-B697-EAB897FD73F5}"/>
              </a:ext>
            </a:extLst>
          </p:cNvPr>
          <p:cNvGrpSpPr/>
          <p:nvPr/>
        </p:nvGrpSpPr>
        <p:grpSpPr>
          <a:xfrm>
            <a:off x="409575" y="4437063"/>
            <a:ext cx="2752725" cy="3483554"/>
            <a:chOff x="295070" y="348955"/>
            <a:chExt cx="3173895" cy="4016541"/>
          </a:xfrm>
        </p:grpSpPr>
        <p:grpSp>
          <p:nvGrpSpPr>
            <p:cNvPr id="30" name="Group 29">
              <a:extLst>
                <a:ext uri="{FF2B5EF4-FFF2-40B4-BE49-F238E27FC236}">
                  <a16:creationId xmlns:a16="http://schemas.microsoft.com/office/drawing/2014/main" id="{F763F217-CE59-4A10-B7A8-8F5B5C1DEE27}"/>
                </a:ext>
              </a:extLst>
            </p:cNvPr>
            <p:cNvGrpSpPr/>
            <p:nvPr/>
          </p:nvGrpSpPr>
          <p:grpSpPr>
            <a:xfrm>
              <a:off x="539750" y="479148"/>
              <a:ext cx="2929215" cy="2929215"/>
              <a:chOff x="428208" y="-3160946"/>
              <a:chExt cx="2085501" cy="2085501"/>
            </a:xfrm>
          </p:grpSpPr>
          <p:sp>
            <p:nvSpPr>
              <p:cNvPr id="31" name="Oval 30">
                <a:extLst>
                  <a:ext uri="{FF2B5EF4-FFF2-40B4-BE49-F238E27FC236}">
                    <a16:creationId xmlns:a16="http://schemas.microsoft.com/office/drawing/2014/main" id="{C17FF3F9-D29F-44CC-BEF4-A719D596FDFC}"/>
                  </a:ext>
                </a:extLst>
              </p:cNvPr>
              <p:cNvSpPr/>
              <p:nvPr/>
            </p:nvSpPr>
            <p:spPr>
              <a:xfrm>
                <a:off x="428208" y="-3160946"/>
                <a:ext cx="2085501" cy="2085501"/>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2" name="Oval 31">
                <a:extLst>
                  <a:ext uri="{FF2B5EF4-FFF2-40B4-BE49-F238E27FC236}">
                    <a16:creationId xmlns:a16="http://schemas.microsoft.com/office/drawing/2014/main" id="{DF8A448C-A5CF-4CAA-B43E-95CF450F2737}"/>
                  </a:ext>
                </a:extLst>
              </p:cNvPr>
              <p:cNvSpPr/>
              <p:nvPr/>
            </p:nvSpPr>
            <p:spPr>
              <a:xfrm>
                <a:off x="662004" y="-2927150"/>
                <a:ext cx="1617908" cy="1617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25" name="Picture 24">
              <a:extLst>
                <a:ext uri="{FF2B5EF4-FFF2-40B4-BE49-F238E27FC236}">
                  <a16:creationId xmlns:a16="http://schemas.microsoft.com/office/drawing/2014/main" id="{8AE74382-AB5B-4483-B235-C716A72F2D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070" y="348955"/>
              <a:ext cx="3149923" cy="4016541"/>
            </a:xfrm>
            <a:prstGeom prst="trapezoid">
              <a:avLst>
                <a:gd name="adj" fmla="val 28629"/>
              </a:avLst>
            </a:prstGeom>
          </p:spPr>
        </p:pic>
      </p:grpSp>
      <p:grpSp>
        <p:nvGrpSpPr>
          <p:cNvPr id="45" name="Group 44">
            <a:extLst>
              <a:ext uri="{FF2B5EF4-FFF2-40B4-BE49-F238E27FC236}">
                <a16:creationId xmlns:a16="http://schemas.microsoft.com/office/drawing/2014/main" id="{9C29163B-67A7-4A89-AAAB-33450BA60D6B}"/>
              </a:ext>
            </a:extLst>
          </p:cNvPr>
          <p:cNvGrpSpPr/>
          <p:nvPr/>
        </p:nvGrpSpPr>
        <p:grpSpPr>
          <a:xfrm>
            <a:off x="633412" y="384969"/>
            <a:ext cx="2198688" cy="2198688"/>
            <a:chOff x="3348038" y="936308"/>
            <a:chExt cx="2492692" cy="2492692"/>
          </a:xfrm>
        </p:grpSpPr>
        <p:grpSp>
          <p:nvGrpSpPr>
            <p:cNvPr id="44" name="Group 43">
              <a:extLst>
                <a:ext uri="{FF2B5EF4-FFF2-40B4-BE49-F238E27FC236}">
                  <a16:creationId xmlns:a16="http://schemas.microsoft.com/office/drawing/2014/main" id="{939217E0-73D0-4AC2-8C32-131747495CB1}"/>
                </a:ext>
              </a:extLst>
            </p:cNvPr>
            <p:cNvGrpSpPr/>
            <p:nvPr/>
          </p:nvGrpSpPr>
          <p:grpSpPr>
            <a:xfrm>
              <a:off x="3348038" y="936308"/>
              <a:ext cx="2492692" cy="2492692"/>
              <a:chOff x="3348038" y="936308"/>
              <a:chExt cx="2492692" cy="2492692"/>
            </a:xfrm>
          </p:grpSpPr>
          <p:sp>
            <p:nvSpPr>
              <p:cNvPr id="34" name="Oval 33">
                <a:extLst>
                  <a:ext uri="{FF2B5EF4-FFF2-40B4-BE49-F238E27FC236}">
                    <a16:creationId xmlns:a16="http://schemas.microsoft.com/office/drawing/2014/main" id="{4A755C68-56ED-4152-AB02-9DF707D38BD6}"/>
                  </a:ext>
                </a:extLst>
              </p:cNvPr>
              <p:cNvSpPr/>
              <p:nvPr/>
            </p:nvSpPr>
            <p:spPr>
              <a:xfrm>
                <a:off x="3348038" y="936308"/>
                <a:ext cx="2492692" cy="24926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5" name="Oval 34">
                <a:extLst>
                  <a:ext uri="{FF2B5EF4-FFF2-40B4-BE49-F238E27FC236}">
                    <a16:creationId xmlns:a16="http://schemas.microsoft.com/office/drawing/2014/main" id="{6B839F25-C205-40EE-9F5C-9FDAFCDC94B9}"/>
                  </a:ext>
                </a:extLst>
              </p:cNvPr>
              <p:cNvSpPr/>
              <p:nvPr/>
            </p:nvSpPr>
            <p:spPr>
              <a:xfrm>
                <a:off x="3627483" y="1215753"/>
                <a:ext cx="1933802" cy="1933802"/>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3" name="Oval 42">
                <a:extLst>
                  <a:ext uri="{FF2B5EF4-FFF2-40B4-BE49-F238E27FC236}">
                    <a16:creationId xmlns:a16="http://schemas.microsoft.com/office/drawing/2014/main" id="{94F22BA2-5002-409A-8C4F-55A3DB5FC9A5}"/>
                  </a:ext>
                </a:extLst>
              </p:cNvPr>
              <p:cNvSpPr/>
              <p:nvPr/>
            </p:nvSpPr>
            <p:spPr>
              <a:xfrm>
                <a:off x="4023716" y="1611986"/>
                <a:ext cx="1141336" cy="1141336"/>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42" name="Group 41">
              <a:extLst>
                <a:ext uri="{FF2B5EF4-FFF2-40B4-BE49-F238E27FC236}">
                  <a16:creationId xmlns:a16="http://schemas.microsoft.com/office/drawing/2014/main" id="{455D0899-110E-42B9-B6D3-ABC07D608E7C}"/>
                </a:ext>
              </a:extLst>
            </p:cNvPr>
            <p:cNvGrpSpPr/>
            <p:nvPr/>
          </p:nvGrpSpPr>
          <p:grpSpPr>
            <a:xfrm>
              <a:off x="3616475" y="1200151"/>
              <a:ext cx="2087094" cy="1951023"/>
              <a:chOff x="3611880" y="1211581"/>
              <a:chExt cx="2087094" cy="1951023"/>
            </a:xfrm>
          </p:grpSpPr>
          <p:pic>
            <p:nvPicPr>
              <p:cNvPr id="7" name="Picture 6">
                <a:extLst>
                  <a:ext uri="{FF2B5EF4-FFF2-40B4-BE49-F238E27FC236}">
                    <a16:creationId xmlns:a16="http://schemas.microsoft.com/office/drawing/2014/main" id="{BCE38D96-2FCF-4C7C-9856-E1450FA575C3}"/>
                  </a:ext>
                </a:extLst>
              </p:cNvPr>
              <p:cNvPicPr>
                <a:picLocks/>
              </p:cNvPicPr>
              <p:nvPr/>
            </p:nvPicPr>
            <p:blipFill rotWithShape="1">
              <a:blip r:embed="rId3" cstate="screen">
                <a:extLst>
                  <a:ext uri="{28A0092B-C50C-407E-A947-70E740481C1C}">
                    <a14:useLocalDpi xmlns:a14="http://schemas.microsoft.com/office/drawing/2010/main"/>
                  </a:ext>
                </a:extLst>
              </a:blip>
              <a:srcRect t="-1726"/>
              <a:stretch/>
            </p:blipFill>
            <p:spPr>
              <a:xfrm>
                <a:off x="3611880" y="1221091"/>
                <a:ext cx="1954530" cy="1941513"/>
              </a:xfrm>
              <a:prstGeom prst="ellipse">
                <a:avLst/>
              </a:prstGeom>
            </p:spPr>
          </p:pic>
          <p:pic>
            <p:nvPicPr>
              <p:cNvPr id="41" name="Picture 40">
                <a:extLst>
                  <a:ext uri="{FF2B5EF4-FFF2-40B4-BE49-F238E27FC236}">
                    <a16:creationId xmlns:a16="http://schemas.microsoft.com/office/drawing/2014/main" id="{8A1C5A13-0ADA-4A63-827F-2DFB22621E54}"/>
                  </a:ext>
                </a:extLst>
              </p:cNvPr>
              <p:cNvPicPr>
                <a:picLocks/>
              </p:cNvPicPr>
              <p:nvPr/>
            </p:nvPicPr>
            <p:blipFill rotWithShape="1">
              <a:blip r:embed="rId4" cstate="screen">
                <a:extLst>
                  <a:ext uri="{28A0092B-C50C-407E-A947-70E740481C1C}">
                    <a14:useLocalDpi xmlns:a14="http://schemas.microsoft.com/office/drawing/2010/main"/>
                  </a:ext>
                </a:extLst>
              </a:blip>
              <a:srcRect t="-3062" r="-4603"/>
              <a:stretch/>
            </p:blipFill>
            <p:spPr>
              <a:xfrm>
                <a:off x="3612999" y="1211581"/>
                <a:ext cx="2085975" cy="1108710"/>
              </a:xfrm>
              <a:prstGeom prst="rect">
                <a:avLst/>
              </a:prstGeom>
            </p:spPr>
          </p:pic>
        </p:grpSp>
      </p:grpSp>
      <p:grpSp>
        <p:nvGrpSpPr>
          <p:cNvPr id="56" name="Group 55">
            <a:extLst>
              <a:ext uri="{FF2B5EF4-FFF2-40B4-BE49-F238E27FC236}">
                <a16:creationId xmlns:a16="http://schemas.microsoft.com/office/drawing/2014/main" id="{29A54009-FDDC-4088-BDB2-DA6EC2CD0A0F}"/>
              </a:ext>
            </a:extLst>
          </p:cNvPr>
          <p:cNvGrpSpPr/>
          <p:nvPr/>
        </p:nvGrpSpPr>
        <p:grpSpPr>
          <a:xfrm>
            <a:off x="6089742" y="370426"/>
            <a:ext cx="1454058" cy="2056323"/>
            <a:chOff x="5696772" y="756743"/>
            <a:chExt cx="2296909" cy="3248280"/>
          </a:xfrm>
        </p:grpSpPr>
        <p:grpSp>
          <p:nvGrpSpPr>
            <p:cNvPr id="46" name="Group 45">
              <a:extLst>
                <a:ext uri="{FF2B5EF4-FFF2-40B4-BE49-F238E27FC236}">
                  <a16:creationId xmlns:a16="http://schemas.microsoft.com/office/drawing/2014/main" id="{E4AB38C9-E88C-44D8-9338-D63CAC98B90B}"/>
                </a:ext>
              </a:extLst>
            </p:cNvPr>
            <p:cNvGrpSpPr/>
            <p:nvPr/>
          </p:nvGrpSpPr>
          <p:grpSpPr>
            <a:xfrm>
              <a:off x="5761442" y="1400936"/>
              <a:ext cx="2064577" cy="2064577"/>
              <a:chOff x="9171773" y="-1037968"/>
              <a:chExt cx="2266588" cy="2266588"/>
            </a:xfrm>
          </p:grpSpPr>
          <p:sp>
            <p:nvSpPr>
              <p:cNvPr id="47" name="Oval 46">
                <a:extLst>
                  <a:ext uri="{FF2B5EF4-FFF2-40B4-BE49-F238E27FC236}">
                    <a16:creationId xmlns:a16="http://schemas.microsoft.com/office/drawing/2014/main" id="{7147BE33-9F25-4133-9884-9BD2101C1BED}"/>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8" name="Oval 47">
                <a:extLst>
                  <a:ext uri="{FF2B5EF4-FFF2-40B4-BE49-F238E27FC236}">
                    <a16:creationId xmlns:a16="http://schemas.microsoft.com/office/drawing/2014/main" id="{C26D7803-FFF0-4724-AA3F-DD6C97EE4830}"/>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9" name="Oval 48">
                <a:extLst>
                  <a:ext uri="{FF2B5EF4-FFF2-40B4-BE49-F238E27FC236}">
                    <a16:creationId xmlns:a16="http://schemas.microsoft.com/office/drawing/2014/main" id="{DAB523A3-AF74-41F5-96E8-93633AD9A125}"/>
                  </a:ext>
                </a:extLst>
              </p:cNvPr>
              <p:cNvSpPr/>
              <p:nvPr/>
            </p:nvSpPr>
            <p:spPr>
              <a:xfrm>
                <a:off x="9606720" y="-603021"/>
                <a:ext cx="1396695" cy="13966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23" name="Picture 22">
              <a:extLst>
                <a:ext uri="{FF2B5EF4-FFF2-40B4-BE49-F238E27FC236}">
                  <a16:creationId xmlns:a16="http://schemas.microsoft.com/office/drawing/2014/main" id="{C764599D-C9C5-4A0C-988F-5CF1FFABBF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6772" y="756743"/>
              <a:ext cx="2296909" cy="3248280"/>
            </a:xfrm>
            <a:prstGeom prst="rect">
              <a:avLst/>
            </a:prstGeom>
          </p:spPr>
        </p:pic>
      </p:grpSp>
      <p:grpSp>
        <p:nvGrpSpPr>
          <p:cNvPr id="50" name="Group 49">
            <a:extLst>
              <a:ext uri="{FF2B5EF4-FFF2-40B4-BE49-F238E27FC236}">
                <a16:creationId xmlns:a16="http://schemas.microsoft.com/office/drawing/2014/main" id="{D7D12234-8803-4E35-8F81-305D0653411E}"/>
              </a:ext>
            </a:extLst>
          </p:cNvPr>
          <p:cNvGrpSpPr/>
          <p:nvPr/>
        </p:nvGrpSpPr>
        <p:grpSpPr>
          <a:xfrm flipH="1">
            <a:off x="415925" y="2478882"/>
            <a:ext cx="2617592" cy="1973262"/>
            <a:chOff x="3147579" y="4059714"/>
            <a:chExt cx="3561537" cy="2684851"/>
          </a:xfrm>
        </p:grpSpPr>
        <p:grpSp>
          <p:nvGrpSpPr>
            <p:cNvPr id="36" name="Group 35">
              <a:extLst>
                <a:ext uri="{FF2B5EF4-FFF2-40B4-BE49-F238E27FC236}">
                  <a16:creationId xmlns:a16="http://schemas.microsoft.com/office/drawing/2014/main" id="{05A6301C-D35B-446A-BB50-8B3A51191C7B}"/>
                </a:ext>
              </a:extLst>
            </p:cNvPr>
            <p:cNvGrpSpPr/>
            <p:nvPr/>
          </p:nvGrpSpPr>
          <p:grpSpPr>
            <a:xfrm>
              <a:off x="4072698" y="4589463"/>
              <a:ext cx="2064577" cy="2064577"/>
              <a:chOff x="9171773" y="-1037968"/>
              <a:chExt cx="2266588" cy="2266588"/>
            </a:xfrm>
          </p:grpSpPr>
          <p:sp>
            <p:nvSpPr>
              <p:cNvPr id="37" name="Oval 36">
                <a:extLst>
                  <a:ext uri="{FF2B5EF4-FFF2-40B4-BE49-F238E27FC236}">
                    <a16:creationId xmlns:a16="http://schemas.microsoft.com/office/drawing/2014/main" id="{8A87085D-72C6-46C4-A2E1-89D4AA7541B2}"/>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8" name="Oval 37">
                <a:extLst>
                  <a:ext uri="{FF2B5EF4-FFF2-40B4-BE49-F238E27FC236}">
                    <a16:creationId xmlns:a16="http://schemas.microsoft.com/office/drawing/2014/main" id="{6C04C9BE-93E9-4335-B399-4C034E91FC65}"/>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39" name="Oval 38">
                <a:extLst>
                  <a:ext uri="{FF2B5EF4-FFF2-40B4-BE49-F238E27FC236}">
                    <a16:creationId xmlns:a16="http://schemas.microsoft.com/office/drawing/2014/main" id="{2812AEAD-04F1-47EB-A70B-1AEEEC66BB07}"/>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9" name="Picture 8">
              <a:extLst>
                <a:ext uri="{FF2B5EF4-FFF2-40B4-BE49-F238E27FC236}">
                  <a16:creationId xmlns:a16="http://schemas.microsoft.com/office/drawing/2014/main" id="{CA717E81-E0B3-48BE-A571-36BE75585C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7579" y="4059714"/>
              <a:ext cx="3561537" cy="2684851"/>
            </a:xfrm>
            <a:prstGeom prst="rect">
              <a:avLst/>
            </a:prstGeom>
          </p:spPr>
        </p:pic>
      </p:grpSp>
      <p:grpSp>
        <p:nvGrpSpPr>
          <p:cNvPr id="55" name="Group 54">
            <a:extLst>
              <a:ext uri="{FF2B5EF4-FFF2-40B4-BE49-F238E27FC236}">
                <a16:creationId xmlns:a16="http://schemas.microsoft.com/office/drawing/2014/main" id="{0826345A-C4B4-4F4A-85E2-DFCDF278FE52}"/>
              </a:ext>
            </a:extLst>
          </p:cNvPr>
          <p:cNvGrpSpPr/>
          <p:nvPr/>
        </p:nvGrpSpPr>
        <p:grpSpPr>
          <a:xfrm>
            <a:off x="6364154" y="2331209"/>
            <a:ext cx="2547068" cy="1963807"/>
            <a:chOff x="2015678" y="3051238"/>
            <a:chExt cx="3016519" cy="2325757"/>
          </a:xfrm>
        </p:grpSpPr>
        <p:grpSp>
          <p:nvGrpSpPr>
            <p:cNvPr id="51" name="Group 50">
              <a:extLst>
                <a:ext uri="{FF2B5EF4-FFF2-40B4-BE49-F238E27FC236}">
                  <a16:creationId xmlns:a16="http://schemas.microsoft.com/office/drawing/2014/main" id="{6278E31F-5885-46FC-A6B4-B2621728DE1F}"/>
                </a:ext>
              </a:extLst>
            </p:cNvPr>
            <p:cNvGrpSpPr/>
            <p:nvPr/>
          </p:nvGrpSpPr>
          <p:grpSpPr>
            <a:xfrm>
              <a:off x="2243999" y="3181828"/>
              <a:ext cx="2064577" cy="2064577"/>
              <a:chOff x="9171773" y="-1037968"/>
              <a:chExt cx="2266588" cy="2266588"/>
            </a:xfrm>
          </p:grpSpPr>
          <p:sp>
            <p:nvSpPr>
              <p:cNvPr id="52" name="Oval 51">
                <a:extLst>
                  <a:ext uri="{FF2B5EF4-FFF2-40B4-BE49-F238E27FC236}">
                    <a16:creationId xmlns:a16="http://schemas.microsoft.com/office/drawing/2014/main" id="{CCFA9D55-6601-4BE0-9C41-3A24B2ADA079}"/>
                  </a:ext>
                </a:extLst>
              </p:cNvPr>
              <p:cNvSpPr/>
              <p:nvPr/>
            </p:nvSpPr>
            <p:spPr>
              <a:xfrm>
                <a:off x="9171773" y="-1037968"/>
                <a:ext cx="2266588" cy="22665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3" name="Oval 52">
                <a:extLst>
                  <a:ext uri="{FF2B5EF4-FFF2-40B4-BE49-F238E27FC236}">
                    <a16:creationId xmlns:a16="http://schemas.microsoft.com/office/drawing/2014/main" id="{3414E4B0-68F3-470D-92D2-5265C2FBD6C0}"/>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4" name="Oval 53">
                <a:extLst>
                  <a:ext uri="{FF2B5EF4-FFF2-40B4-BE49-F238E27FC236}">
                    <a16:creationId xmlns:a16="http://schemas.microsoft.com/office/drawing/2014/main" id="{441E085A-2757-4DEC-9DF1-48C50F8018B6}"/>
                  </a:ext>
                </a:extLst>
              </p:cNvPr>
              <p:cNvSpPr/>
              <p:nvPr/>
            </p:nvSpPr>
            <p:spPr>
              <a:xfrm>
                <a:off x="9606720" y="-603021"/>
                <a:ext cx="1396695" cy="1396695"/>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27" name="Picture 26">
              <a:extLst>
                <a:ext uri="{FF2B5EF4-FFF2-40B4-BE49-F238E27FC236}">
                  <a16:creationId xmlns:a16="http://schemas.microsoft.com/office/drawing/2014/main" id="{B855CEF4-78B3-469B-87B9-6965AF525B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5678" y="3051238"/>
              <a:ext cx="3016519" cy="2325757"/>
            </a:xfrm>
            <a:prstGeom prst="rect">
              <a:avLst/>
            </a:prstGeom>
          </p:spPr>
        </p:pic>
      </p:grpSp>
      <p:grpSp>
        <p:nvGrpSpPr>
          <p:cNvPr id="61" name="Group 60">
            <a:extLst>
              <a:ext uri="{FF2B5EF4-FFF2-40B4-BE49-F238E27FC236}">
                <a16:creationId xmlns:a16="http://schemas.microsoft.com/office/drawing/2014/main" id="{C2E39A9A-D859-4D64-978F-5C7AA39299AA}"/>
              </a:ext>
            </a:extLst>
          </p:cNvPr>
          <p:cNvGrpSpPr/>
          <p:nvPr/>
        </p:nvGrpSpPr>
        <p:grpSpPr>
          <a:xfrm>
            <a:off x="5715000" y="4316418"/>
            <a:ext cx="3228974" cy="2739481"/>
            <a:chOff x="5443536" y="4130261"/>
            <a:chExt cx="3414713" cy="2897063"/>
          </a:xfrm>
        </p:grpSpPr>
        <p:grpSp>
          <p:nvGrpSpPr>
            <p:cNvPr id="57" name="Group 56">
              <a:extLst>
                <a:ext uri="{FF2B5EF4-FFF2-40B4-BE49-F238E27FC236}">
                  <a16:creationId xmlns:a16="http://schemas.microsoft.com/office/drawing/2014/main" id="{2278980D-D408-4886-A1E3-7DFC23DD1B79}"/>
                </a:ext>
              </a:extLst>
            </p:cNvPr>
            <p:cNvGrpSpPr/>
            <p:nvPr/>
          </p:nvGrpSpPr>
          <p:grpSpPr>
            <a:xfrm>
              <a:off x="5997161" y="4130261"/>
              <a:ext cx="2511839" cy="2511839"/>
              <a:chOff x="9171773" y="-1037968"/>
              <a:chExt cx="2266588" cy="2266588"/>
            </a:xfrm>
          </p:grpSpPr>
          <p:sp>
            <p:nvSpPr>
              <p:cNvPr id="58" name="Oval 57">
                <a:extLst>
                  <a:ext uri="{FF2B5EF4-FFF2-40B4-BE49-F238E27FC236}">
                    <a16:creationId xmlns:a16="http://schemas.microsoft.com/office/drawing/2014/main" id="{1B6E7490-D7B6-41A9-8295-67E4CE69137E}"/>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9" name="Oval 58">
                <a:extLst>
                  <a:ext uri="{FF2B5EF4-FFF2-40B4-BE49-F238E27FC236}">
                    <a16:creationId xmlns:a16="http://schemas.microsoft.com/office/drawing/2014/main" id="{AC734FE9-6ED5-485A-BD6D-D9FC687EEB02}"/>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60" name="Oval 59">
                <a:extLst>
                  <a:ext uri="{FF2B5EF4-FFF2-40B4-BE49-F238E27FC236}">
                    <a16:creationId xmlns:a16="http://schemas.microsoft.com/office/drawing/2014/main" id="{715861A5-94F8-40E7-A90D-1CC503731A3A}"/>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pic>
          <p:nvPicPr>
            <p:cNvPr id="29" name="Picture 28">
              <a:extLst>
                <a:ext uri="{FF2B5EF4-FFF2-40B4-BE49-F238E27FC236}">
                  <a16:creationId xmlns:a16="http://schemas.microsoft.com/office/drawing/2014/main" id="{56F60D56-B077-4E40-A4B6-EE3D56997B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43536" y="4438650"/>
              <a:ext cx="3414713" cy="2588674"/>
            </a:xfrm>
            <a:prstGeom prst="rect">
              <a:avLst/>
            </a:prstGeom>
          </p:spPr>
        </p:pic>
      </p:grpSp>
      <p:pic>
        <p:nvPicPr>
          <p:cNvPr id="62" name="Pairs">
            <a:extLst>
              <a:ext uri="{FF2B5EF4-FFF2-40B4-BE49-F238E27FC236}">
                <a16:creationId xmlns:a16="http://schemas.microsoft.com/office/drawing/2014/main" id="{2945DCBB-9DD5-4118-873F-1B1365617D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8584" y="508970"/>
            <a:ext cx="864000" cy="864000"/>
          </a:xfrm>
          <a:prstGeom prst="rect">
            <a:avLst/>
          </a:prstGeom>
        </p:spPr>
      </p:pic>
    </p:spTree>
    <p:extLst>
      <p:ext uri="{BB962C8B-B14F-4D97-AF65-F5344CB8AC3E}">
        <p14:creationId xmlns:p14="http://schemas.microsoft.com/office/powerpoint/2010/main" val="13028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19100"/>
            <a:ext cx="8201025" cy="5991225"/>
          </a:xfrm>
        </p:spPr>
        <p:txBody>
          <a:bodyPr/>
          <a:lstStyle/>
          <a:p>
            <a:r>
              <a:rPr lang="en-GB" b="1" dirty="0"/>
              <a:t>The Big Question</a:t>
            </a:r>
          </a:p>
        </p:txBody>
      </p:sp>
    </p:spTree>
    <p:extLst>
      <p:ext uri="{BB962C8B-B14F-4D97-AF65-F5344CB8AC3E}">
        <p14:creationId xmlns:p14="http://schemas.microsoft.com/office/powerpoint/2010/main" val="1034462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9DCDF-7FFA-4237-B20C-6789CCD964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8715" y="485773"/>
            <a:ext cx="864000" cy="864000"/>
          </a:xfrm>
          <a:prstGeom prst="rect">
            <a:avLst/>
          </a:prstGeom>
        </p:spPr>
      </p:pic>
      <p:grpSp>
        <p:nvGrpSpPr>
          <p:cNvPr id="13" name="Group 12"/>
          <p:cNvGrpSpPr/>
          <p:nvPr/>
        </p:nvGrpSpPr>
        <p:grpSpPr>
          <a:xfrm>
            <a:off x="2919978" y="2727998"/>
            <a:ext cx="3132593" cy="1539230"/>
            <a:chOff x="5384128" y="1457737"/>
            <a:chExt cx="3132593" cy="1405358"/>
          </a:xfrm>
        </p:grpSpPr>
        <p:sp>
          <p:nvSpPr>
            <p:cNvPr id="14" name="Thought Bubble: Cloud 13"/>
            <p:cNvSpPr/>
            <p:nvPr/>
          </p:nvSpPr>
          <p:spPr>
            <a:xfrm>
              <a:off x="5384128" y="1457737"/>
              <a:ext cx="3132593" cy="1405358"/>
            </a:xfrm>
            <a:prstGeom prst="cloudCallout">
              <a:avLst>
                <a:gd name="adj1" fmla="val -72739"/>
                <a:gd name="adj2" fmla="val -67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TextBox 14"/>
            <p:cNvSpPr txBox="1"/>
            <p:nvPr/>
          </p:nvSpPr>
          <p:spPr>
            <a:xfrm>
              <a:off x="5539981" y="1669580"/>
              <a:ext cx="2722808" cy="843025"/>
            </a:xfrm>
            <a:prstGeom prst="rect">
              <a:avLst/>
            </a:prstGeom>
            <a:noFill/>
            <a:ln>
              <a:noFill/>
            </a:ln>
          </p:spPr>
          <p:txBody>
            <a:bodyPr wrap="square" rtlCol="0">
              <a:spAutoFit/>
            </a:bodyPr>
            <a:lstStyle/>
            <a:p>
              <a:pPr algn="ctr"/>
              <a:r>
                <a:rPr lang="en-GB" dirty="0">
                  <a:solidFill>
                    <a:srgbClr val="FDFDFD"/>
                  </a:solidFill>
                  <a:latin typeface="Twinkl" pitchFamily="2" charset="0"/>
                </a:rPr>
                <a:t>What new responsibilities do we have as we get older?</a:t>
              </a:r>
            </a:p>
          </p:txBody>
        </p:sp>
      </p:grpSp>
      <p:pic>
        <p:nvPicPr>
          <p:cNvPr id="6" name="Picture 5">
            <a:extLst>
              <a:ext uri="{FF2B5EF4-FFF2-40B4-BE49-F238E27FC236}">
                <a16:creationId xmlns:a16="http://schemas.microsoft.com/office/drawing/2014/main" id="{EDD44110-8E9A-42C7-93D4-3288C8227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965"/>
          <a:stretch/>
        </p:blipFill>
        <p:spPr>
          <a:xfrm flipH="1">
            <a:off x="-1" y="2919752"/>
            <a:ext cx="3209925" cy="3938248"/>
          </a:xfrm>
          <a:prstGeom prst="rect">
            <a:avLst/>
          </a:prstGeom>
        </p:spPr>
      </p:pic>
      <p:pic>
        <p:nvPicPr>
          <p:cNvPr id="17" name="Picture 16">
            <a:extLst>
              <a:ext uri="{FF2B5EF4-FFF2-40B4-BE49-F238E27FC236}">
                <a16:creationId xmlns:a16="http://schemas.microsoft.com/office/drawing/2014/main" id="{AC9D4F32-61C7-4D8E-B21A-5A7E52344D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680714" y="3066725"/>
            <a:ext cx="2939411" cy="3791275"/>
          </a:xfrm>
          <a:prstGeom prst="rect">
            <a:avLst/>
          </a:prstGeom>
        </p:spPr>
      </p:pic>
      <p:grpSp>
        <p:nvGrpSpPr>
          <p:cNvPr id="18" name="Group 17">
            <a:extLst>
              <a:ext uri="{FF2B5EF4-FFF2-40B4-BE49-F238E27FC236}">
                <a16:creationId xmlns:a16="http://schemas.microsoft.com/office/drawing/2014/main" id="{1846C74F-049D-4057-837D-9B60A5D4F410}"/>
              </a:ext>
            </a:extLst>
          </p:cNvPr>
          <p:cNvGrpSpPr/>
          <p:nvPr/>
        </p:nvGrpSpPr>
        <p:grpSpPr>
          <a:xfrm>
            <a:off x="3079750" y="776639"/>
            <a:ext cx="3132593" cy="1780852"/>
            <a:chOff x="5384128" y="1459614"/>
            <a:chExt cx="3132593" cy="1405358"/>
          </a:xfrm>
        </p:grpSpPr>
        <p:sp>
          <p:nvSpPr>
            <p:cNvPr id="19" name="Thought Bubble: Cloud 18">
              <a:extLst>
                <a:ext uri="{FF2B5EF4-FFF2-40B4-BE49-F238E27FC236}">
                  <a16:creationId xmlns:a16="http://schemas.microsoft.com/office/drawing/2014/main" id="{25652EEA-9A2C-49FA-99A3-18444A2952CB}"/>
                </a:ext>
              </a:extLst>
            </p:cNvPr>
            <p:cNvSpPr/>
            <p:nvPr/>
          </p:nvSpPr>
          <p:spPr>
            <a:xfrm>
              <a:off x="5384128" y="1459614"/>
              <a:ext cx="3132593" cy="1405358"/>
            </a:xfrm>
            <a:prstGeom prst="cloudCallout">
              <a:avLst>
                <a:gd name="adj1" fmla="val 75644"/>
                <a:gd name="adj2" fmla="val 575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0" name="TextBox 19">
              <a:extLst>
                <a:ext uri="{FF2B5EF4-FFF2-40B4-BE49-F238E27FC236}">
                  <a16:creationId xmlns:a16="http://schemas.microsoft.com/office/drawing/2014/main" id="{E9F9494D-439D-4276-8323-32EFF2530677}"/>
                </a:ext>
              </a:extLst>
            </p:cNvPr>
            <p:cNvSpPr txBox="1"/>
            <p:nvPr/>
          </p:nvSpPr>
          <p:spPr>
            <a:xfrm>
              <a:off x="5568556" y="1740783"/>
              <a:ext cx="2722808" cy="843025"/>
            </a:xfrm>
            <a:prstGeom prst="rect">
              <a:avLst/>
            </a:prstGeom>
            <a:noFill/>
            <a:ln>
              <a:noFill/>
            </a:ln>
          </p:spPr>
          <p:txBody>
            <a:bodyPr wrap="square" rtlCol="0">
              <a:spAutoFit/>
            </a:bodyPr>
            <a:lstStyle/>
            <a:p>
              <a:pPr algn="ctr"/>
              <a:r>
                <a:rPr lang="en-GB" dirty="0">
                  <a:solidFill>
                    <a:srgbClr val="FDFDFD"/>
                  </a:solidFill>
                  <a:latin typeface="Twinkl" pitchFamily="2" charset="0"/>
                </a:rPr>
                <a:t>How are we becoming more independent now we are growing older?</a:t>
              </a:r>
            </a:p>
          </p:txBody>
        </p:sp>
      </p:grpSp>
      <p:grpSp>
        <p:nvGrpSpPr>
          <p:cNvPr id="16" name="Group 15"/>
          <p:cNvGrpSpPr/>
          <p:nvPr/>
        </p:nvGrpSpPr>
        <p:grpSpPr>
          <a:xfrm>
            <a:off x="2843779" y="4458982"/>
            <a:ext cx="3023622" cy="1539230"/>
            <a:chOff x="5222203" y="1630186"/>
            <a:chExt cx="3132593" cy="1405358"/>
          </a:xfrm>
        </p:grpSpPr>
        <p:sp>
          <p:nvSpPr>
            <p:cNvPr id="23" name="Thought Bubble: Cloud 22"/>
            <p:cNvSpPr/>
            <p:nvPr/>
          </p:nvSpPr>
          <p:spPr>
            <a:xfrm>
              <a:off x="5222203" y="1630186"/>
              <a:ext cx="3132593" cy="1405358"/>
            </a:xfrm>
            <a:prstGeom prst="cloudCallout">
              <a:avLst>
                <a:gd name="adj1" fmla="val 70660"/>
                <a:gd name="adj2" fmla="val -657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TextBox 23"/>
            <p:cNvSpPr txBox="1"/>
            <p:nvPr/>
          </p:nvSpPr>
          <p:spPr>
            <a:xfrm>
              <a:off x="5436942" y="1861766"/>
              <a:ext cx="2722808" cy="843025"/>
            </a:xfrm>
            <a:prstGeom prst="rect">
              <a:avLst/>
            </a:prstGeom>
            <a:noFill/>
            <a:ln>
              <a:noFill/>
            </a:ln>
          </p:spPr>
          <p:txBody>
            <a:bodyPr wrap="square" rtlCol="0">
              <a:spAutoFit/>
            </a:bodyPr>
            <a:lstStyle/>
            <a:p>
              <a:pPr algn="ctr"/>
              <a:r>
                <a:rPr lang="en-GB" dirty="0">
                  <a:solidFill>
                    <a:srgbClr val="FDFDFD"/>
                  </a:solidFill>
                  <a:latin typeface="Twinkl" pitchFamily="2" charset="0"/>
                </a:rPr>
                <a:t>What have you learnt today that will help you in everyday life? </a:t>
              </a:r>
            </a:p>
          </p:txBody>
        </p:sp>
      </p:grpSp>
    </p:spTree>
    <p:extLst>
      <p:ext uri="{BB962C8B-B14F-4D97-AF65-F5344CB8AC3E}">
        <p14:creationId xmlns:p14="http://schemas.microsoft.com/office/powerpoint/2010/main" val="399892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algn="ctr"/>
            <a:r>
              <a:rPr lang="en-GB" sz="1350" dirty="0">
                <a:solidFill>
                  <a:srgbClr val="FFFFFF"/>
                </a:solidFill>
                <a:latin typeface="Twinkl"/>
              </a:rPr>
              <a:t> </a:t>
            </a:r>
          </a:p>
        </p:txBody>
      </p:sp>
      <p:sp>
        <p:nvSpPr>
          <p:cNvPr id="24" name="Rounded Rectangle 23"/>
          <p:cNvSpPr/>
          <p:nvPr/>
        </p:nvSpPr>
        <p:spPr bwMode="auto">
          <a:xfrm>
            <a:off x="503239" y="502824"/>
            <a:ext cx="8137524" cy="2193019"/>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algn="ctr"/>
            <a:r>
              <a:rPr lang="en-GB" sz="1350" dirty="0">
                <a:solidFill>
                  <a:srgbClr val="FFFFFF"/>
                </a:solidFill>
                <a:latin typeface="Twinkl"/>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4294967295"/>
          </p:nvPr>
        </p:nvSpPr>
        <p:spPr>
          <a:xfrm>
            <a:off x="539750" y="1274763"/>
            <a:ext cx="7346950" cy="1262062"/>
          </a:xfrm>
        </p:spPr>
        <p:txBody>
          <a:bodyPr>
            <a:normAutofit/>
          </a:bodyPr>
          <a:lstStyle/>
          <a:p>
            <a:r>
              <a:rPr lang="en-GB" dirty="0"/>
              <a:t>I can be responsible for making good choices, to stay safe and healthy.</a:t>
            </a:r>
          </a:p>
        </p:txBody>
      </p:sp>
      <p:sp>
        <p:nvSpPr>
          <p:cNvPr id="20" name="Content Placeholder 15"/>
          <p:cNvSpPr txBox="1">
            <a:spLocks/>
          </p:cNvSpPr>
          <p:nvPr/>
        </p:nvSpPr>
        <p:spPr>
          <a:xfrm>
            <a:off x="628650" y="3597216"/>
            <a:ext cx="7886700" cy="226148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name some things I can now do independently.</a:t>
            </a:r>
          </a:p>
          <a:p>
            <a:r>
              <a:rPr lang="en-GB" dirty="0">
                <a:latin typeface="Twinkl" pitchFamily="50" charset="0"/>
              </a:rPr>
              <a:t>I can discuss my responsibilities.</a:t>
            </a:r>
          </a:p>
          <a:p>
            <a:r>
              <a:rPr lang="en-GB" dirty="0">
                <a:latin typeface="Twinkl" pitchFamily="50" charset="0"/>
              </a:rPr>
              <a:t>I can identify who is responsible for helping to keep me safe </a:t>
            </a:r>
            <a:br>
              <a:rPr lang="en-GB" dirty="0">
                <a:latin typeface="Twinkl" pitchFamily="50" charset="0"/>
              </a:rPr>
            </a:br>
            <a:r>
              <a:rPr lang="en-GB" dirty="0">
                <a:latin typeface="Twinkl" pitchFamily="50" charset="0"/>
              </a:rPr>
              <a:t>and healthy.</a:t>
            </a:r>
          </a:p>
        </p:txBody>
      </p:sp>
      <p:sp>
        <p:nvSpPr>
          <p:cNvPr id="8" name="TextBox 21">
            <a:extLst>
              <a:ext uri="{FF2B5EF4-FFF2-40B4-BE49-F238E27FC236}">
                <a16:creationId xmlns:a16="http://schemas.microsoft.com/office/drawing/2014/main" id="{9B2A86D4-9996-4F2C-AD84-109AEEADB033}"/>
              </a:ext>
            </a:extLst>
          </p:cNvPr>
          <p:cNvSpPr txBox="1">
            <a:spLocks noChangeArrowheads="1"/>
          </p:cNvSpPr>
          <p:nvPr/>
        </p:nvSpPr>
        <p:spPr bwMode="auto">
          <a:xfrm>
            <a:off x="2377440" y="6206490"/>
            <a:ext cx="4094053" cy="1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Font typeface="Arial" panose="020B0604020202020204" pitchFamily="34" charset="0"/>
              <a:buNone/>
            </a:pP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 </a:t>
            </a:r>
            <a:r>
              <a:rPr lang="en-GB" altLang="en-US" sz="800" u="sng" baseline="30000" dirty="0">
                <a:solidFill>
                  <a:srgbClr val="00B0F0"/>
                </a:solidFill>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880394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algn="ctr"/>
            <a:r>
              <a:rPr lang="en-GB" sz="1350" dirty="0">
                <a:solidFill>
                  <a:srgbClr val="FFFFFF"/>
                </a:solidFill>
                <a:latin typeface="Twinkl"/>
              </a:rPr>
              <a:t> </a:t>
            </a:r>
          </a:p>
        </p:txBody>
      </p:sp>
      <p:sp>
        <p:nvSpPr>
          <p:cNvPr id="24" name="Rounded Rectangle 23"/>
          <p:cNvSpPr/>
          <p:nvPr/>
        </p:nvSpPr>
        <p:spPr bwMode="auto">
          <a:xfrm>
            <a:off x="503239" y="502824"/>
            <a:ext cx="8137524" cy="2193019"/>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algn="ctr"/>
            <a:r>
              <a:rPr lang="en-GB" sz="1350" dirty="0">
                <a:solidFill>
                  <a:srgbClr val="FFFFFF"/>
                </a:solidFill>
                <a:latin typeface="Twinkl"/>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77"/>
              </a:rPr>
              <a:t>Aim</a:t>
            </a:r>
          </a:p>
        </p:txBody>
      </p:sp>
      <p:sp>
        <p:nvSpPr>
          <p:cNvPr id="16" name="Content Placeholder 15"/>
          <p:cNvSpPr>
            <a:spLocks noGrp="1"/>
          </p:cNvSpPr>
          <p:nvPr>
            <p:ph idx="4294967295"/>
          </p:nvPr>
        </p:nvSpPr>
        <p:spPr>
          <a:xfrm>
            <a:off x="539750" y="1274763"/>
            <a:ext cx="7346950" cy="1262062"/>
          </a:xfrm>
        </p:spPr>
        <p:txBody>
          <a:bodyPr>
            <a:normAutofit/>
          </a:bodyPr>
          <a:lstStyle/>
          <a:p>
            <a:r>
              <a:rPr lang="en-GB" dirty="0"/>
              <a:t>I can be responsible for making good choices, to stay safe and healthy.</a:t>
            </a:r>
          </a:p>
        </p:txBody>
      </p:sp>
      <p:sp>
        <p:nvSpPr>
          <p:cNvPr id="20" name="Content Placeholder 15"/>
          <p:cNvSpPr txBox="1">
            <a:spLocks/>
          </p:cNvSpPr>
          <p:nvPr/>
        </p:nvSpPr>
        <p:spPr>
          <a:xfrm>
            <a:off x="628650" y="3597216"/>
            <a:ext cx="7886700" cy="226148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name some things I can now do independently.</a:t>
            </a:r>
          </a:p>
          <a:p>
            <a:r>
              <a:rPr lang="en-GB" dirty="0">
                <a:latin typeface="Twinkl" pitchFamily="50" charset="0"/>
              </a:rPr>
              <a:t>I can discuss my responsibilities.</a:t>
            </a:r>
          </a:p>
          <a:p>
            <a:r>
              <a:rPr lang="en-GB" dirty="0">
                <a:latin typeface="Twinkl" pitchFamily="50" charset="0"/>
              </a:rPr>
              <a:t>I can identify who is responsible for helping to keep me safe </a:t>
            </a:r>
            <a:br>
              <a:rPr lang="en-GB" dirty="0">
                <a:latin typeface="Twinkl" pitchFamily="50" charset="0"/>
              </a:rPr>
            </a:br>
            <a:r>
              <a:rPr lang="en-GB" dirty="0">
                <a:latin typeface="Twinkl" pitchFamily="50" charset="0"/>
              </a:rPr>
              <a:t>and healthy.</a:t>
            </a:r>
          </a:p>
        </p:txBody>
      </p:sp>
      <p:sp>
        <p:nvSpPr>
          <p:cNvPr id="8" name="TextBox 21">
            <a:extLst>
              <a:ext uri="{FF2B5EF4-FFF2-40B4-BE49-F238E27FC236}">
                <a16:creationId xmlns:a16="http://schemas.microsoft.com/office/drawing/2014/main" id="{9B2A86D4-9996-4F2C-AD84-109AEEADB033}"/>
              </a:ext>
            </a:extLst>
          </p:cNvPr>
          <p:cNvSpPr txBox="1">
            <a:spLocks noChangeArrowheads="1"/>
          </p:cNvSpPr>
          <p:nvPr/>
        </p:nvSpPr>
        <p:spPr bwMode="auto">
          <a:xfrm>
            <a:off x="2377440" y="6206490"/>
            <a:ext cx="4094053" cy="10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Font typeface="Arial" panose="020B0604020202020204" pitchFamily="34" charset="0"/>
              <a:buNone/>
            </a:pP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 </a:t>
            </a:r>
            <a:r>
              <a:rPr lang="en-GB" altLang="en-US" sz="800" u="sng" baseline="30000" dirty="0">
                <a:solidFill>
                  <a:srgbClr val="00B0F0"/>
                </a:solidFill>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Programme of Study</a:t>
            </a:r>
            <a:r>
              <a:rPr lang="en-GB" altLang="en-US" sz="800" baseline="30000" dirty="0">
                <a:solidFill>
                  <a:schemeClr val="tx1"/>
                </a:solidFill>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1848945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01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Twinkl"/>
                <a:ea typeface="+mn-ea"/>
                <a:cs typeface="+mn-cs"/>
              </a:rPr>
              <a:t> </a:t>
            </a:r>
          </a:p>
        </p:txBody>
      </p:sp>
      <p:sp>
        <p:nvSpPr>
          <p:cNvPr id="24" name="Rounded Rectangle 23"/>
          <p:cNvSpPr/>
          <p:nvPr/>
        </p:nvSpPr>
        <p:spPr bwMode="auto">
          <a:xfrm>
            <a:off x="503239" y="502824"/>
            <a:ext cx="8137524" cy="2193019"/>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Twinkl"/>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4294967295"/>
          </p:nvPr>
        </p:nvSpPr>
        <p:spPr>
          <a:xfrm>
            <a:off x="539750" y="1274763"/>
            <a:ext cx="7346950" cy="1262062"/>
          </a:xfrm>
        </p:spPr>
        <p:txBody>
          <a:bodyPr>
            <a:normAutofit/>
          </a:bodyPr>
          <a:lstStyle/>
          <a:p>
            <a:r>
              <a:rPr lang="en-GB" dirty="0"/>
              <a:t>I can identify a risky situation and act responsibly. </a:t>
            </a:r>
          </a:p>
        </p:txBody>
      </p:sp>
      <p:sp>
        <p:nvSpPr>
          <p:cNvPr id="20" name="Content Placeholder 15"/>
          <p:cNvSpPr txBox="1">
            <a:spLocks/>
          </p:cNvSpPr>
          <p:nvPr/>
        </p:nvSpPr>
        <p:spPr>
          <a:xfrm>
            <a:off x="628650" y="3597216"/>
            <a:ext cx="7886700" cy="226148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understand that in life we need to take some risks but that other risks are dangerous.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understand the terms ‘risk’, ‘hazard’ and ‘danger’.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to get help in a risky or dangerous situation.</a:t>
            </a:r>
          </a:p>
        </p:txBody>
      </p:sp>
      <p:sp>
        <p:nvSpPr>
          <p:cNvPr id="8" name="TextBox 21">
            <a:extLst>
              <a:ext uri="{FF2B5EF4-FFF2-40B4-BE49-F238E27FC236}">
                <a16:creationId xmlns:a16="http://schemas.microsoft.com/office/drawing/2014/main" id="{6458AEF9-8B0D-4FBB-9DAB-46B91FBCC44F}"/>
              </a:ext>
            </a:extLst>
          </p:cNvPr>
          <p:cNvSpPr txBox="1">
            <a:spLocks noChangeArrowheads="1"/>
          </p:cNvSpPr>
          <p:nvPr/>
        </p:nvSpPr>
        <p:spPr bwMode="auto">
          <a:xfrm>
            <a:off x="2440641" y="6239435"/>
            <a:ext cx="4030852" cy="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kumimoji="0" lang="en-GB" altLang="en-US" sz="800" b="0" i="0" u="sng"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hlinkClick r:id="rId2"/>
              </a:rPr>
              <a:t>Programme of Study</a:t>
            </a: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Process 21">
            <a:extLst>
              <a:ext uri="{FF2B5EF4-FFF2-40B4-BE49-F238E27FC236}">
                <a16:creationId xmlns:a16="http://schemas.microsoft.com/office/drawing/2014/main" id="{684B1796-DB27-45C9-99A9-7D8558759564}"/>
              </a:ext>
            </a:extLst>
          </p:cNvPr>
          <p:cNvSpPr/>
          <p:nvPr/>
        </p:nvSpPr>
        <p:spPr>
          <a:xfrm>
            <a:off x="435428" y="4989261"/>
            <a:ext cx="8255725" cy="871608"/>
          </a:xfrm>
          <a:prstGeom prst="flowChartProcess">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Share your thoughts</a:t>
            </a:r>
            <a:b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b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 with a partner.</a:t>
            </a:r>
          </a:p>
        </p:txBody>
      </p:sp>
      <p:sp>
        <p:nvSpPr>
          <p:cNvPr id="2" name="Title 1"/>
          <p:cNvSpPr>
            <a:spLocks noGrp="1"/>
          </p:cNvSpPr>
          <p:nvPr>
            <p:ph type="title"/>
          </p:nvPr>
        </p:nvSpPr>
        <p:spPr/>
        <p:txBody>
          <a:bodyPr>
            <a:normAutofit fontScale="90000"/>
          </a:bodyPr>
          <a:lstStyle/>
          <a:p>
            <a:r>
              <a:rPr lang="en-GB" dirty="0"/>
              <a:t>The Big Questions </a:t>
            </a:r>
          </a:p>
        </p:txBody>
      </p:sp>
      <p:pic>
        <p:nvPicPr>
          <p:cNvPr id="5" name="Picture 4">
            <a:extLst>
              <a:ext uri="{FF2B5EF4-FFF2-40B4-BE49-F238E27FC236}">
                <a16:creationId xmlns:a16="http://schemas.microsoft.com/office/drawing/2014/main" id="{3A49DCDF-7FFA-4237-B20C-6789CCD96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8715" y="485773"/>
            <a:ext cx="864000" cy="864000"/>
          </a:xfrm>
          <a:prstGeom prst="rect">
            <a:avLst/>
          </a:prstGeom>
        </p:spPr>
      </p:pic>
      <p:grpSp>
        <p:nvGrpSpPr>
          <p:cNvPr id="13" name="Group 12"/>
          <p:cNvGrpSpPr/>
          <p:nvPr/>
        </p:nvGrpSpPr>
        <p:grpSpPr>
          <a:xfrm>
            <a:off x="2708366" y="1323704"/>
            <a:ext cx="3526971" cy="1817959"/>
            <a:chOff x="5384128" y="1604929"/>
            <a:chExt cx="3586686" cy="1497777"/>
          </a:xfrm>
        </p:grpSpPr>
        <p:sp>
          <p:nvSpPr>
            <p:cNvPr id="14" name="Thought Bubble: Cloud 13"/>
            <p:cNvSpPr/>
            <p:nvPr/>
          </p:nvSpPr>
          <p:spPr>
            <a:xfrm>
              <a:off x="5384128" y="1604929"/>
              <a:ext cx="3586686" cy="1497777"/>
            </a:xfrm>
            <a:prstGeom prst="cloudCallout">
              <a:avLst>
                <a:gd name="adj1" fmla="val -61792"/>
                <a:gd name="adj2" fmla="val 575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5" name="TextBox 14"/>
            <p:cNvSpPr txBox="1"/>
            <p:nvPr/>
          </p:nvSpPr>
          <p:spPr>
            <a:xfrm>
              <a:off x="5585293" y="1976938"/>
              <a:ext cx="3174683" cy="5324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What risks, hazards and dangers do we face in everyday life?</a:t>
              </a:r>
            </a:p>
          </p:txBody>
        </p:sp>
      </p:grpSp>
      <p:grpSp>
        <p:nvGrpSpPr>
          <p:cNvPr id="16" name="Group 15"/>
          <p:cNvGrpSpPr/>
          <p:nvPr/>
        </p:nvGrpSpPr>
        <p:grpSpPr>
          <a:xfrm>
            <a:off x="2938735" y="3307125"/>
            <a:ext cx="2918278" cy="1532708"/>
            <a:chOff x="4944766" y="1987138"/>
            <a:chExt cx="3132593" cy="1405358"/>
          </a:xfrm>
        </p:grpSpPr>
        <p:sp>
          <p:nvSpPr>
            <p:cNvPr id="23" name="Thought Bubble: Cloud 22"/>
            <p:cNvSpPr/>
            <p:nvPr/>
          </p:nvSpPr>
          <p:spPr>
            <a:xfrm>
              <a:off x="4944766" y="1987138"/>
              <a:ext cx="3132593" cy="1405358"/>
            </a:xfrm>
            <a:prstGeom prst="cloudCallout">
              <a:avLst>
                <a:gd name="adj1" fmla="val 73769"/>
                <a:gd name="adj2" fmla="val -52833"/>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4" name="TextBox 23"/>
            <p:cNvSpPr txBox="1"/>
            <p:nvPr/>
          </p:nvSpPr>
          <p:spPr>
            <a:xfrm>
              <a:off x="5205125" y="2298511"/>
              <a:ext cx="2722808" cy="104932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What can we do if we think we're in a </a:t>
              </a:r>
              <a:b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b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risky situation?</a:t>
              </a:r>
            </a:p>
          </p:txBody>
        </p:sp>
      </p:grpSp>
      <p:pic>
        <p:nvPicPr>
          <p:cNvPr id="6" name="Picture 5">
            <a:extLst>
              <a:ext uri="{FF2B5EF4-FFF2-40B4-BE49-F238E27FC236}">
                <a16:creationId xmlns:a16="http://schemas.microsoft.com/office/drawing/2014/main" id="{EDD44110-8E9A-42C7-93D4-3288C82279BB}"/>
              </a:ext>
            </a:extLst>
          </p:cNvPr>
          <p:cNvPicPr>
            <a:picLocks noChangeAspect="1"/>
          </p:cNvPicPr>
          <p:nvPr/>
        </p:nvPicPr>
        <p:blipFill rotWithShape="1">
          <a:blip r:embed="rId3">
            <a:extLst>
              <a:ext uri="{28A0092B-C50C-407E-A947-70E740481C1C}">
                <a14:useLocalDpi xmlns:a14="http://schemas.microsoft.com/office/drawing/2010/main" val="0"/>
              </a:ext>
            </a:extLst>
          </a:blip>
          <a:srcRect b="16956"/>
          <a:stretch/>
        </p:blipFill>
        <p:spPr>
          <a:xfrm>
            <a:off x="221976" y="2208942"/>
            <a:ext cx="3871051" cy="4649058"/>
          </a:xfrm>
          <a:prstGeom prst="rect">
            <a:avLst/>
          </a:prstGeom>
        </p:spPr>
      </p:pic>
      <p:pic>
        <p:nvPicPr>
          <p:cNvPr id="17" name="Picture 16">
            <a:extLst>
              <a:ext uri="{FF2B5EF4-FFF2-40B4-BE49-F238E27FC236}">
                <a16:creationId xmlns:a16="http://schemas.microsoft.com/office/drawing/2014/main" id="{AC9D4F32-61C7-4D8E-B21A-5A7E52344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54872" y="1963216"/>
            <a:ext cx="2908657" cy="4947693"/>
          </a:xfrm>
          <a:prstGeom prst="rect">
            <a:avLst/>
          </a:prstGeom>
        </p:spPr>
      </p:pic>
    </p:spTree>
    <p:extLst>
      <p:ext uri="{BB962C8B-B14F-4D97-AF65-F5344CB8AC3E}">
        <p14:creationId xmlns:p14="http://schemas.microsoft.com/office/powerpoint/2010/main" val="11106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26720"/>
            <a:ext cx="8201025" cy="5991497"/>
          </a:xfrm>
        </p:spPr>
        <p:txBody>
          <a:bodyPr>
            <a:normAutofit/>
          </a:bodyPr>
          <a:lstStyle/>
          <a:p>
            <a:r>
              <a:rPr lang="en-GB" sz="4800" b="1" dirty="0"/>
              <a:t>Reconnecting </a:t>
            </a:r>
          </a:p>
        </p:txBody>
      </p:sp>
    </p:spTree>
    <p:extLst>
      <p:ext uri="{BB962C8B-B14F-4D97-AF65-F5344CB8AC3E}">
        <p14:creationId xmlns:p14="http://schemas.microsoft.com/office/powerpoint/2010/main" val="20014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Taking Risks</a:t>
            </a:r>
          </a:p>
        </p:txBody>
      </p:sp>
      <p:pic>
        <p:nvPicPr>
          <p:cNvPr id="22" name="Whole Class">
            <a:extLst>
              <a:ext uri="{FF2B5EF4-FFF2-40B4-BE49-F238E27FC236}">
                <a16:creationId xmlns:a16="http://schemas.microsoft.com/office/drawing/2014/main" id="{99EEFF88-D185-43DB-A420-EAED54B74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7" name="Freeform: Shape 6">
            <a:extLst>
              <a:ext uri="{FF2B5EF4-FFF2-40B4-BE49-F238E27FC236}">
                <a16:creationId xmlns:a16="http://schemas.microsoft.com/office/drawing/2014/main" id="{E4DF3927-630A-4F6E-998E-17BF8C289C6E}"/>
              </a:ext>
            </a:extLst>
          </p:cNvPr>
          <p:cNvSpPr/>
          <p:nvPr/>
        </p:nvSpPr>
        <p:spPr>
          <a:xfrm>
            <a:off x="444136" y="1484313"/>
            <a:ext cx="7050217" cy="1288868"/>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All of us take risks sometimes. In fact, we have to take risks to take on new challenges and try new things. Sometimes it’s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great to take a risk and step outside of our comfort zone –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it’s one way we learn.</a:t>
            </a:r>
          </a:p>
        </p:txBody>
      </p:sp>
      <p:sp>
        <p:nvSpPr>
          <p:cNvPr id="9" name="Rectangle 8">
            <a:extLst>
              <a:ext uri="{FF2B5EF4-FFF2-40B4-BE49-F238E27FC236}">
                <a16:creationId xmlns:a16="http://schemas.microsoft.com/office/drawing/2014/main" id="{49427834-8383-4FEF-89DF-08273BFC1179}"/>
              </a:ext>
            </a:extLst>
          </p:cNvPr>
          <p:cNvSpPr/>
          <p:nvPr/>
        </p:nvSpPr>
        <p:spPr>
          <a:xfrm>
            <a:off x="701040" y="2867402"/>
            <a:ext cx="4572000" cy="31393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Many risks are not considered in any way dangerous.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We might put our hand up in class to answer a question and the risk we take is getting the answer wrong.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We might not want to get the answer wrong and might worry about what others will think of us but we certainly won’t be in any danger by having a go.</a:t>
            </a:r>
          </a:p>
        </p:txBody>
      </p:sp>
      <p:pic>
        <p:nvPicPr>
          <p:cNvPr id="11" name="Picture 10">
            <a:extLst>
              <a:ext uri="{FF2B5EF4-FFF2-40B4-BE49-F238E27FC236}">
                <a16:creationId xmlns:a16="http://schemas.microsoft.com/office/drawing/2014/main" id="{872320B6-7525-450F-B1D3-BEDF1AF81AF2}"/>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t="-299" r="875"/>
          <a:stretch/>
        </p:blipFill>
        <p:spPr>
          <a:xfrm>
            <a:off x="5590838" y="2818583"/>
            <a:ext cx="3236182" cy="3236960"/>
          </a:xfrm>
          <a:prstGeom prst="ellipse">
            <a:avLst/>
          </a:prstGeom>
          <a:ln w="76200">
            <a:solidFill>
              <a:srgbClr val="FAB001"/>
            </a:solidFill>
          </a:ln>
        </p:spPr>
      </p:pic>
      <p:pic>
        <p:nvPicPr>
          <p:cNvPr id="6" name="Picture 5">
            <a:extLst>
              <a:ext uri="{FF2B5EF4-FFF2-40B4-BE49-F238E27FC236}">
                <a16:creationId xmlns:a16="http://schemas.microsoft.com/office/drawing/2014/main" id="{C9C05ABD-4EDC-4860-878E-5BB09BEBE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441" y="1351800"/>
            <a:ext cx="1441416" cy="5421084"/>
          </a:xfrm>
          <a:prstGeom prst="rect">
            <a:avLst/>
          </a:prstGeom>
        </p:spPr>
      </p:pic>
    </p:spTree>
    <p:extLst>
      <p:ext uri="{BB962C8B-B14F-4D97-AF65-F5344CB8AC3E}">
        <p14:creationId xmlns:p14="http://schemas.microsoft.com/office/powerpoint/2010/main" val="247088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38" presetClass="path" presetSubtype="0" accel="50000" decel="50000" fill="hold" nodeType="withEffect">
                                  <p:stCondLst>
                                    <p:cond delay="0"/>
                                  </p:stCondLst>
                                  <p:childTnLst>
                                    <p:animMotion origin="layout" path="M -0.00955 1.11111E-6 C -0.0092 -0.00671 -0.0085 -0.01389 -0.00816 -0.02107 C -0.00746 -0.01389 -0.00711 -0.00671 -0.00642 1.11111E-6 C -0.00573 -0.00671 -0.00538 -0.01389 -0.00486 -0.02107 C -0.00416 -0.01389 -0.00382 -0.00671 -0.00312 1.11111E-6 C -0.00277 -0.00671 -0.00208 -0.01389 -0.00139 -0.02107 C -0.00104 -0.01389 -0.00034 -0.00671 -3.33333E-6 1.11111E-6 " pathEditMode="relative" rAng="0" ptsTypes="AAAAAAA">
                                      <p:cBhvr>
                                        <p:cTn id="25" dur="2000" fill="hold"/>
                                        <p:tgtEl>
                                          <p:spTgt spid="6"/>
                                        </p:tgtEl>
                                        <p:attrNameLst>
                                          <p:attrName>ppt_x</p:attrName>
                                          <p:attrName>ppt_y</p:attrName>
                                        </p:attrNameLst>
                                      </p:cBhvr>
                                      <p:rCtr x="469" y="-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498FA6-38B9-4398-B96F-5223600D9965}"/>
              </a:ext>
            </a:extLst>
          </p:cNvPr>
          <p:cNvSpPr/>
          <p:nvPr/>
        </p:nvSpPr>
        <p:spPr>
          <a:xfrm>
            <a:off x="539750" y="1959429"/>
            <a:ext cx="4267381" cy="914400"/>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Other types of risks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can lead to danger.</a:t>
            </a:r>
          </a:p>
        </p:txBody>
      </p:sp>
      <p:sp>
        <p:nvSpPr>
          <p:cNvPr id="2" name="Title 1"/>
          <p:cNvSpPr>
            <a:spLocks noGrp="1"/>
          </p:cNvSpPr>
          <p:nvPr>
            <p:ph type="title"/>
          </p:nvPr>
        </p:nvSpPr>
        <p:spPr/>
        <p:txBody>
          <a:bodyPr>
            <a:normAutofit fontScale="90000"/>
          </a:bodyPr>
          <a:lstStyle/>
          <a:p>
            <a:r>
              <a:rPr lang="en-GB" dirty="0"/>
              <a:t>Taking Risks</a:t>
            </a:r>
          </a:p>
        </p:txBody>
      </p:sp>
      <p:pic>
        <p:nvPicPr>
          <p:cNvPr id="22" name="Whole Class">
            <a:extLst>
              <a:ext uri="{FF2B5EF4-FFF2-40B4-BE49-F238E27FC236}">
                <a16:creationId xmlns:a16="http://schemas.microsoft.com/office/drawing/2014/main" id="{99EEFF88-D185-43DB-A420-EAED54B74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14" name="Rectangle 13">
            <a:extLst>
              <a:ext uri="{FF2B5EF4-FFF2-40B4-BE49-F238E27FC236}">
                <a16:creationId xmlns:a16="http://schemas.microsoft.com/office/drawing/2014/main" id="{3DFABE3F-53E9-40C6-8772-B2173283DBF9}"/>
              </a:ext>
            </a:extLst>
          </p:cNvPr>
          <p:cNvSpPr/>
          <p:nvPr/>
        </p:nvSpPr>
        <p:spPr>
          <a:xfrm>
            <a:off x="5434143" y="2342606"/>
            <a:ext cx="3174274" cy="224681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If we see a dog tied</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up outside a shop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and we decide to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go and stroke it,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we are aware that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there is a risk that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 dog will bite us.</a:t>
            </a:r>
          </a:p>
        </p:txBody>
      </p:sp>
      <p:sp>
        <p:nvSpPr>
          <p:cNvPr id="15" name="Rectangle 14">
            <a:extLst>
              <a:ext uri="{FF2B5EF4-FFF2-40B4-BE49-F238E27FC236}">
                <a16:creationId xmlns:a16="http://schemas.microsoft.com/office/drawing/2014/main" id="{79087521-0831-4DD4-9618-3BFB087709C6}"/>
              </a:ext>
            </a:extLst>
          </p:cNvPr>
          <p:cNvSpPr/>
          <p:nvPr/>
        </p:nvSpPr>
        <p:spPr>
          <a:xfrm>
            <a:off x="552405" y="3011028"/>
            <a:ext cx="4267381" cy="1930672"/>
          </a:xfrm>
          <a:prstGeom prst="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l" defTabSz="914400" rtl="0" eaLnBrk="1" fontAlgn="auto" latinLnBrk="0" hangingPunct="1">
              <a:lnSpc>
                <a:spcPct val="100000"/>
              </a:lnSpc>
              <a:spcBef>
                <a:spcPts val="180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We cannot be sure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there is any danger.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 dog might be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very friendly but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there is a risk that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we could get hurt.</a:t>
            </a:r>
          </a:p>
        </p:txBody>
      </p:sp>
      <p:pic>
        <p:nvPicPr>
          <p:cNvPr id="8" name="Picture 7">
            <a:extLst>
              <a:ext uri="{FF2B5EF4-FFF2-40B4-BE49-F238E27FC236}">
                <a16:creationId xmlns:a16="http://schemas.microsoft.com/office/drawing/2014/main" id="{9725B0FF-D5CD-430E-81A0-641B8C7BFEC2}"/>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5113" t="4374" r="4374" b="5113"/>
          <a:stretch/>
        </p:blipFill>
        <p:spPr>
          <a:xfrm>
            <a:off x="2949489" y="1632359"/>
            <a:ext cx="3391668" cy="3392487"/>
          </a:xfrm>
          <a:prstGeom prst="ellipse">
            <a:avLst/>
          </a:prstGeom>
          <a:ln w="76200">
            <a:solidFill>
              <a:srgbClr val="FAB001"/>
            </a:solidFill>
          </a:ln>
        </p:spPr>
      </p:pic>
      <p:pic>
        <p:nvPicPr>
          <p:cNvPr id="4" name="Picture 3">
            <a:extLst>
              <a:ext uri="{FF2B5EF4-FFF2-40B4-BE49-F238E27FC236}">
                <a16:creationId xmlns:a16="http://schemas.microsoft.com/office/drawing/2014/main" id="{C8774985-FBBC-43A9-8F6B-C4EF6D155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444" y="2171986"/>
            <a:ext cx="3045567" cy="4387277"/>
          </a:xfrm>
          <a:prstGeom prst="rect">
            <a:avLst/>
          </a:prstGeom>
        </p:spPr>
      </p:pic>
    </p:spTree>
    <p:extLst>
      <p:ext uri="{BB962C8B-B14F-4D97-AF65-F5344CB8AC3E}">
        <p14:creationId xmlns:p14="http://schemas.microsoft.com/office/powerpoint/2010/main" val="37803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142A4FFF-3590-4391-99B6-FFB9394E0C90}"/>
              </a:ext>
            </a:extLst>
          </p:cNvPr>
          <p:cNvSpPr/>
          <p:nvPr/>
        </p:nvSpPr>
        <p:spPr>
          <a:xfrm>
            <a:off x="444136" y="2140026"/>
            <a:ext cx="3162093" cy="578070"/>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Discuss it with a partner.</a:t>
            </a:r>
          </a:p>
        </p:txBody>
      </p:sp>
      <p:sp>
        <p:nvSpPr>
          <p:cNvPr id="37" name="Freeform: Shape 36">
            <a:extLst>
              <a:ext uri="{FF2B5EF4-FFF2-40B4-BE49-F238E27FC236}">
                <a16:creationId xmlns:a16="http://schemas.microsoft.com/office/drawing/2014/main" id="{C9593992-C2B9-4586-B585-2D11236BF275}"/>
              </a:ext>
            </a:extLst>
          </p:cNvPr>
          <p:cNvSpPr/>
          <p:nvPr/>
        </p:nvSpPr>
        <p:spPr>
          <a:xfrm>
            <a:off x="441680" y="2070448"/>
            <a:ext cx="7417307" cy="107121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Would anyone like to share their example of a time when they</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took a risk? Remember to explain what the outcome was.</a:t>
            </a:r>
          </a:p>
        </p:txBody>
      </p:sp>
      <p:grpSp>
        <p:nvGrpSpPr>
          <p:cNvPr id="28" name="Group 27">
            <a:extLst>
              <a:ext uri="{FF2B5EF4-FFF2-40B4-BE49-F238E27FC236}">
                <a16:creationId xmlns:a16="http://schemas.microsoft.com/office/drawing/2014/main" id="{BD31DF52-6C56-49AC-80ED-3CAC3086094C}"/>
              </a:ext>
            </a:extLst>
          </p:cNvPr>
          <p:cNvGrpSpPr/>
          <p:nvPr/>
        </p:nvGrpSpPr>
        <p:grpSpPr>
          <a:xfrm>
            <a:off x="1289763" y="4726112"/>
            <a:ext cx="2532223" cy="1231989"/>
            <a:chOff x="6072027" y="5681609"/>
            <a:chExt cx="2532223" cy="811658"/>
          </a:xfrm>
        </p:grpSpPr>
        <p:sp>
          <p:nvSpPr>
            <p:cNvPr id="29" name="Oval 28">
              <a:extLst>
                <a:ext uri="{FF2B5EF4-FFF2-40B4-BE49-F238E27FC236}">
                  <a16:creationId xmlns:a16="http://schemas.microsoft.com/office/drawing/2014/main" id="{93058485-9697-456F-9432-870195D9AC61}"/>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0" name="Oval 29">
              <a:extLst>
                <a:ext uri="{FF2B5EF4-FFF2-40B4-BE49-F238E27FC236}">
                  <a16:creationId xmlns:a16="http://schemas.microsoft.com/office/drawing/2014/main" id="{AAAB3B1E-B1AC-4815-BD89-4ABCCEEED1E2}"/>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1" name="Oval 30">
              <a:extLst>
                <a:ext uri="{FF2B5EF4-FFF2-40B4-BE49-F238E27FC236}">
                  <a16:creationId xmlns:a16="http://schemas.microsoft.com/office/drawing/2014/main" id="{8883A3D6-A5C7-4A77-BCBA-77D510C4CFB1}"/>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11" name="Group 10">
            <a:extLst>
              <a:ext uri="{FF2B5EF4-FFF2-40B4-BE49-F238E27FC236}">
                <a16:creationId xmlns:a16="http://schemas.microsoft.com/office/drawing/2014/main" id="{E63D69E5-CBFE-4DDC-BC0B-EC568C28A0AF}"/>
              </a:ext>
            </a:extLst>
          </p:cNvPr>
          <p:cNvGrpSpPr/>
          <p:nvPr/>
        </p:nvGrpSpPr>
        <p:grpSpPr>
          <a:xfrm>
            <a:off x="5116530" y="5311739"/>
            <a:ext cx="2532223" cy="1223428"/>
            <a:chOff x="6072027" y="5681609"/>
            <a:chExt cx="2532223" cy="811658"/>
          </a:xfrm>
        </p:grpSpPr>
        <p:sp>
          <p:nvSpPr>
            <p:cNvPr id="10" name="Oval 9">
              <a:extLst>
                <a:ext uri="{FF2B5EF4-FFF2-40B4-BE49-F238E27FC236}">
                  <a16:creationId xmlns:a16="http://schemas.microsoft.com/office/drawing/2014/main" id="{2C869EE4-E4AC-4EB5-8923-A29201F54181}"/>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4" name="Oval 23">
              <a:extLst>
                <a:ext uri="{FF2B5EF4-FFF2-40B4-BE49-F238E27FC236}">
                  <a16:creationId xmlns:a16="http://schemas.microsoft.com/office/drawing/2014/main" id="{9AD36550-3CED-404F-A8DC-8CBE36ABFD86}"/>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5" name="Oval 24">
              <a:extLst>
                <a:ext uri="{FF2B5EF4-FFF2-40B4-BE49-F238E27FC236}">
                  <a16:creationId xmlns:a16="http://schemas.microsoft.com/office/drawing/2014/main" id="{FBC36075-C250-4DA6-B60C-C95F47963C8C}"/>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sp>
        <p:nvSpPr>
          <p:cNvPr id="44" name="Oval 43">
            <a:extLst>
              <a:ext uri="{FF2B5EF4-FFF2-40B4-BE49-F238E27FC236}">
                <a16:creationId xmlns:a16="http://schemas.microsoft.com/office/drawing/2014/main" id="{5EF1DD89-7FE6-49D7-9604-3702B5498389}"/>
              </a:ext>
            </a:extLst>
          </p:cNvPr>
          <p:cNvSpPr/>
          <p:nvPr/>
        </p:nvSpPr>
        <p:spPr>
          <a:xfrm>
            <a:off x="2931267" y="4753525"/>
            <a:ext cx="3369600" cy="1555200"/>
          </a:xfrm>
          <a:prstGeom prst="ellipse">
            <a:avLst/>
          </a:prstGeom>
          <a:solidFill>
            <a:srgbClr val="2CB7BD"/>
          </a:solidFill>
          <a:ln w="762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6" name="Flowchart: Process 35">
            <a:extLst>
              <a:ext uri="{FF2B5EF4-FFF2-40B4-BE49-F238E27FC236}">
                <a16:creationId xmlns:a16="http://schemas.microsoft.com/office/drawing/2014/main" id="{EDC21AD0-A07C-4ACB-88D2-DCA3494E573B}"/>
              </a:ext>
            </a:extLst>
          </p:cNvPr>
          <p:cNvSpPr/>
          <p:nvPr/>
        </p:nvSpPr>
        <p:spPr>
          <a:xfrm>
            <a:off x="441433" y="1524000"/>
            <a:ext cx="8262000" cy="504000"/>
          </a:xfrm>
          <a:prstGeom prst="flowChartProcess">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Think about a risk that you have taken in the past.</a:t>
            </a:r>
          </a:p>
        </p:txBody>
      </p:sp>
      <p:sp>
        <p:nvSpPr>
          <p:cNvPr id="2" name="Title 1"/>
          <p:cNvSpPr>
            <a:spLocks noGrp="1"/>
          </p:cNvSpPr>
          <p:nvPr>
            <p:ph type="title"/>
          </p:nvPr>
        </p:nvSpPr>
        <p:spPr/>
        <p:txBody>
          <a:bodyPr>
            <a:normAutofit fontScale="90000"/>
          </a:bodyPr>
          <a:lstStyle/>
          <a:p>
            <a:r>
              <a:rPr lang="en-GB" dirty="0"/>
              <a:t>Taking Risks</a:t>
            </a:r>
          </a:p>
        </p:txBody>
      </p:sp>
      <p:pic>
        <p:nvPicPr>
          <p:cNvPr id="34" name="Pairs">
            <a:extLst>
              <a:ext uri="{FF2B5EF4-FFF2-40B4-BE49-F238E27FC236}">
                <a16:creationId xmlns:a16="http://schemas.microsoft.com/office/drawing/2014/main" id="{431A46FF-AE28-49BF-92F4-78CD94321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584" y="508970"/>
            <a:ext cx="864000" cy="864000"/>
          </a:xfrm>
          <a:prstGeom prst="rect">
            <a:avLst/>
          </a:prstGeom>
        </p:spPr>
      </p:pic>
      <p:grpSp>
        <p:nvGrpSpPr>
          <p:cNvPr id="9" name="Group 8">
            <a:extLst>
              <a:ext uri="{FF2B5EF4-FFF2-40B4-BE49-F238E27FC236}">
                <a16:creationId xmlns:a16="http://schemas.microsoft.com/office/drawing/2014/main" id="{C91E9323-F507-4473-B5F1-DD75B27F347E}"/>
              </a:ext>
            </a:extLst>
          </p:cNvPr>
          <p:cNvGrpSpPr/>
          <p:nvPr/>
        </p:nvGrpSpPr>
        <p:grpSpPr>
          <a:xfrm>
            <a:off x="2975597" y="2904135"/>
            <a:ext cx="3259950" cy="3382556"/>
            <a:chOff x="2907586" y="1193699"/>
            <a:chExt cx="4344747" cy="4214272"/>
          </a:xfrm>
          <a:noFill/>
        </p:grpSpPr>
        <p:pic>
          <p:nvPicPr>
            <p:cNvPr id="8" name="Picture 7">
              <a:extLst>
                <a:ext uri="{FF2B5EF4-FFF2-40B4-BE49-F238E27FC236}">
                  <a16:creationId xmlns:a16="http://schemas.microsoft.com/office/drawing/2014/main" id="{E975C3D5-B793-4F35-8B24-2ECD45A4F1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74" t="33109" b="38576"/>
            <a:stretch/>
          </p:blipFill>
          <p:spPr>
            <a:xfrm>
              <a:off x="2907586" y="3466155"/>
              <a:ext cx="4342698" cy="1941816"/>
            </a:xfrm>
            <a:prstGeom prst="ellipse">
              <a:avLst/>
            </a:prstGeom>
            <a:grpFill/>
            <a:ln w="76200">
              <a:noFill/>
            </a:ln>
          </p:spPr>
        </p:pic>
        <p:pic>
          <p:nvPicPr>
            <p:cNvPr id="21" name="Picture 20">
              <a:extLst>
                <a:ext uri="{FF2B5EF4-FFF2-40B4-BE49-F238E27FC236}">
                  <a16:creationId xmlns:a16="http://schemas.microsoft.com/office/drawing/2014/main" id="{E14288FF-5AC5-4CB8-95D3-5342F7E12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47" r="-1" b="57729"/>
            <a:stretch/>
          </p:blipFill>
          <p:spPr>
            <a:xfrm>
              <a:off x="3044913" y="1193699"/>
              <a:ext cx="4207420" cy="2899025"/>
            </a:xfrm>
            <a:prstGeom prst="rect">
              <a:avLst/>
            </a:prstGeom>
            <a:grpFill/>
            <a:ln>
              <a:noFill/>
            </a:ln>
          </p:spPr>
        </p:pic>
      </p:grpSp>
      <p:sp>
        <p:nvSpPr>
          <p:cNvPr id="12" name="Speech Bubble: Oval 11">
            <a:extLst>
              <a:ext uri="{FF2B5EF4-FFF2-40B4-BE49-F238E27FC236}">
                <a16:creationId xmlns:a16="http://schemas.microsoft.com/office/drawing/2014/main" id="{551ABE67-A276-43A0-8960-AEA723436020}"/>
              </a:ext>
            </a:extLst>
          </p:cNvPr>
          <p:cNvSpPr/>
          <p:nvPr/>
        </p:nvSpPr>
        <p:spPr>
          <a:xfrm>
            <a:off x="6133547" y="2684119"/>
            <a:ext cx="2856216" cy="2460758"/>
          </a:xfrm>
          <a:prstGeom prst="wedgeEllipseCallout">
            <a:avLst>
              <a:gd name="adj1" fmla="val -58295"/>
              <a:gd name="adj2" fmla="val 1858"/>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Did the risk have a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positive outcome?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Maybe you got braver 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doing something or</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learnt something new.</a:t>
            </a:r>
          </a:p>
        </p:txBody>
      </p:sp>
      <p:sp>
        <p:nvSpPr>
          <p:cNvPr id="35" name="Speech Bubble: Oval 34">
            <a:extLst>
              <a:ext uri="{FF2B5EF4-FFF2-40B4-BE49-F238E27FC236}">
                <a16:creationId xmlns:a16="http://schemas.microsoft.com/office/drawing/2014/main" id="{29E6231E-F857-4197-B457-9BC2B55DE3C9}"/>
              </a:ext>
            </a:extLst>
          </p:cNvPr>
          <p:cNvSpPr/>
          <p:nvPr/>
        </p:nvSpPr>
        <p:spPr>
          <a:xfrm>
            <a:off x="246580" y="3009570"/>
            <a:ext cx="2794571" cy="2712110"/>
          </a:xfrm>
          <a:prstGeom prst="wedgeEllipseCallout">
            <a:avLst>
              <a:gd name="adj1" fmla="val 57305"/>
              <a:gd name="adj2" fmla="val -28758"/>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Did the risk have a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negative outcome?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Maybe you got hurt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or injured someone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else, or maybe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something got</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broken or lost.</a:t>
            </a:r>
          </a:p>
        </p:txBody>
      </p:sp>
      <p:grpSp>
        <p:nvGrpSpPr>
          <p:cNvPr id="19" name="Group 18">
            <a:extLst>
              <a:ext uri="{FF2B5EF4-FFF2-40B4-BE49-F238E27FC236}">
                <a16:creationId xmlns:a16="http://schemas.microsoft.com/office/drawing/2014/main" id="{F34EEB9F-98FE-462D-BB71-F0013AB140FC}"/>
              </a:ext>
            </a:extLst>
          </p:cNvPr>
          <p:cNvGrpSpPr/>
          <p:nvPr/>
        </p:nvGrpSpPr>
        <p:grpSpPr>
          <a:xfrm>
            <a:off x="2953301" y="2926471"/>
            <a:ext cx="3369600" cy="3373727"/>
            <a:chOff x="4489806" y="1684961"/>
            <a:chExt cx="3369600" cy="3373727"/>
          </a:xfrm>
        </p:grpSpPr>
        <p:pic>
          <p:nvPicPr>
            <p:cNvPr id="17" name="Picture 16">
              <a:extLst>
                <a:ext uri="{FF2B5EF4-FFF2-40B4-BE49-F238E27FC236}">
                  <a16:creationId xmlns:a16="http://schemas.microsoft.com/office/drawing/2014/main" id="{CE306310-FB1D-4B8E-841D-89592F5566CF}"/>
                </a:ext>
              </a:extLst>
            </p:cNvPr>
            <p:cNvPicPr>
              <a:picLocks/>
            </p:cNvPicPr>
            <p:nvPr/>
          </p:nvPicPr>
          <p:blipFill rotWithShape="1">
            <a:blip r:embed="rId5" cstate="print">
              <a:extLst>
                <a:ext uri="{28A0092B-C50C-407E-A947-70E740481C1C}">
                  <a14:useLocalDpi xmlns:a14="http://schemas.microsoft.com/office/drawing/2010/main" val="0"/>
                </a:ext>
              </a:extLst>
            </a:blip>
            <a:srcRect l="-27700" t="48288" r="-30949" b="8774"/>
            <a:stretch/>
          </p:blipFill>
          <p:spPr>
            <a:xfrm>
              <a:off x="4489806" y="3503488"/>
              <a:ext cx="3369600" cy="1555200"/>
            </a:xfrm>
            <a:prstGeom prst="ellipse">
              <a:avLst/>
            </a:prstGeom>
            <a:noFill/>
            <a:ln w="76200">
              <a:noFill/>
            </a:ln>
          </p:spPr>
        </p:pic>
        <p:pic>
          <p:nvPicPr>
            <p:cNvPr id="42" name="Picture 41">
              <a:extLst>
                <a:ext uri="{FF2B5EF4-FFF2-40B4-BE49-F238E27FC236}">
                  <a16:creationId xmlns:a16="http://schemas.microsoft.com/office/drawing/2014/main" id="{7CB9A486-B082-4646-B03E-7F05C63CDE82}"/>
                </a:ext>
              </a:extLst>
            </p:cNvPr>
            <p:cNvPicPr>
              <a:picLocks/>
            </p:cNvPicPr>
            <p:nvPr/>
          </p:nvPicPr>
          <p:blipFill rotWithShape="1">
            <a:blip r:embed="rId5" cstate="print">
              <a:extLst>
                <a:ext uri="{28A0092B-C50C-407E-A947-70E740481C1C}">
                  <a14:useLocalDpi xmlns:a14="http://schemas.microsoft.com/office/drawing/2010/main" val="0"/>
                </a:ext>
              </a:extLst>
            </a:blip>
            <a:srcRect l="3340" t="-1871" r="-2505" b="30143"/>
            <a:stretch/>
          </p:blipFill>
          <p:spPr>
            <a:xfrm>
              <a:off x="5147352" y="1684961"/>
              <a:ext cx="2106202" cy="2597989"/>
            </a:xfrm>
            <a:prstGeom prst="rect">
              <a:avLst/>
            </a:prstGeom>
            <a:noFill/>
            <a:ln w="76200">
              <a:noFill/>
            </a:ln>
          </p:spPr>
        </p:pic>
      </p:grpSp>
    </p:spTree>
    <p:extLst>
      <p:ext uri="{BB962C8B-B14F-4D97-AF65-F5344CB8AC3E}">
        <p14:creationId xmlns:p14="http://schemas.microsoft.com/office/powerpoint/2010/main" val="138862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xit" presetSubtype="2" fill="hold" grpId="0" nodeType="withEffect">
                                  <p:stCondLst>
                                    <p:cond delay="0"/>
                                  </p:stCondLst>
                                  <p:childTnLst>
                                    <p:animEffect transition="out" filter="wipe(right)">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500"/>
                                        <p:tgtEl>
                                          <p:spTgt spid="12"/>
                                        </p:tgtEl>
                                        <p:attrNameLst>
                                          <p:attrName>ppt_w</p:attrName>
                                        </p:attrNameLst>
                                      </p:cBhvr>
                                      <p:tavLst>
                                        <p:tav tm="0">
                                          <p:val>
                                            <p:strVal val="ppt_w"/>
                                          </p:val>
                                        </p:tav>
                                        <p:tav tm="100000">
                                          <p:val>
                                            <p:fltVal val="0"/>
                                          </p:val>
                                        </p:tav>
                                      </p:tavLst>
                                    </p:anim>
                                    <p:anim calcmode="lin" valueType="num">
                                      <p:cBhvr>
                                        <p:cTn id="27" dur="500"/>
                                        <p:tgtEl>
                                          <p:spTgt spid="12"/>
                                        </p:tgtEl>
                                        <p:attrNameLst>
                                          <p:attrName>ppt_h</p:attrName>
                                        </p:attrNameLst>
                                      </p:cBhvr>
                                      <p:tavLst>
                                        <p:tav tm="0">
                                          <p:val>
                                            <p:strVal val="ppt_h"/>
                                          </p:val>
                                        </p:tav>
                                        <p:tav tm="100000">
                                          <p:val>
                                            <p:fltVal val="0"/>
                                          </p:val>
                                        </p:tav>
                                      </p:tavLst>
                                    </p:anim>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35"/>
                                        </p:tgtEl>
                                        <p:attrNameLst>
                                          <p:attrName>ppt_w</p:attrName>
                                        </p:attrNameLst>
                                      </p:cBhvr>
                                      <p:tavLst>
                                        <p:tav tm="0">
                                          <p:val>
                                            <p:strVal val="ppt_w"/>
                                          </p:val>
                                        </p:tav>
                                        <p:tav tm="100000">
                                          <p:val>
                                            <p:fltVal val="0"/>
                                          </p:val>
                                        </p:tav>
                                      </p:tavLst>
                                    </p:anim>
                                    <p:anim calcmode="lin" valueType="num">
                                      <p:cBhvr>
                                        <p:cTn id="32" dur="500"/>
                                        <p:tgtEl>
                                          <p:spTgt spid="35"/>
                                        </p:tgtEl>
                                        <p:attrNameLst>
                                          <p:attrName>ppt_h</p:attrName>
                                        </p:attrNameLst>
                                      </p:cBhvr>
                                      <p:tavLst>
                                        <p:tav tm="0">
                                          <p:val>
                                            <p:strVal val="ppt_h"/>
                                          </p:val>
                                        </p:tav>
                                        <p:tav tm="100000">
                                          <p:val>
                                            <p:fltVal val="0"/>
                                          </p:val>
                                        </p:tav>
                                      </p:tavLst>
                                    </p:anim>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12" grpId="0" animBg="1"/>
      <p:bldP spid="12" grpId="1" animBg="1"/>
      <p:bldP spid="35" grpId="0" animBg="1"/>
      <p:bldP spid="3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26722"/>
            <a:ext cx="8201025" cy="5965370"/>
          </a:xfrm>
        </p:spPr>
        <p:txBody>
          <a:bodyPr>
            <a:normAutofit/>
          </a:bodyPr>
          <a:lstStyle/>
          <a:p>
            <a:r>
              <a:rPr lang="en-GB" sz="4800" b="1" dirty="0"/>
              <a:t>Exploring</a:t>
            </a:r>
          </a:p>
        </p:txBody>
      </p:sp>
    </p:spTree>
    <p:extLst>
      <p:ext uri="{BB962C8B-B14F-4D97-AF65-F5344CB8AC3E}">
        <p14:creationId xmlns:p14="http://schemas.microsoft.com/office/powerpoint/2010/main" val="4981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Risks, Hazards and Danger</a:t>
            </a:r>
          </a:p>
        </p:txBody>
      </p:sp>
      <p:sp>
        <p:nvSpPr>
          <p:cNvPr id="8" name="Freeform: Shape 7">
            <a:extLst>
              <a:ext uri="{FF2B5EF4-FFF2-40B4-BE49-F238E27FC236}">
                <a16:creationId xmlns:a16="http://schemas.microsoft.com/office/drawing/2014/main" id="{5B3A3264-7C1E-438B-89CB-D57634CCF64B}"/>
              </a:ext>
            </a:extLst>
          </p:cNvPr>
          <p:cNvSpPr/>
          <p:nvPr/>
        </p:nvSpPr>
        <p:spPr>
          <a:xfrm>
            <a:off x="444136" y="1484313"/>
            <a:ext cx="5615141"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What do we mean when we use the words risk,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hazard and danger?</a:t>
            </a:r>
          </a:p>
        </p:txBody>
      </p:sp>
      <p:grpSp>
        <p:nvGrpSpPr>
          <p:cNvPr id="15" name="Group 14">
            <a:extLst>
              <a:ext uri="{FF2B5EF4-FFF2-40B4-BE49-F238E27FC236}">
                <a16:creationId xmlns:a16="http://schemas.microsoft.com/office/drawing/2014/main" id="{F63E9B1F-A377-4391-A4B2-276CDC9BDA4E}"/>
              </a:ext>
            </a:extLst>
          </p:cNvPr>
          <p:cNvGrpSpPr/>
          <p:nvPr/>
        </p:nvGrpSpPr>
        <p:grpSpPr>
          <a:xfrm>
            <a:off x="791991" y="2405529"/>
            <a:ext cx="5762870" cy="619514"/>
            <a:chOff x="539750" y="2804917"/>
            <a:chExt cx="5762870" cy="619514"/>
          </a:xfrm>
        </p:grpSpPr>
        <p:sp>
          <p:nvSpPr>
            <p:cNvPr id="18" name="Freeform: Shape 17">
              <a:extLst>
                <a:ext uri="{FF2B5EF4-FFF2-40B4-BE49-F238E27FC236}">
                  <a16:creationId xmlns:a16="http://schemas.microsoft.com/office/drawing/2014/main" id="{ED762122-C4D9-4EC6-BF84-88D0CD732F88}"/>
                </a:ext>
              </a:extLst>
            </p:cNvPr>
            <p:cNvSpPr/>
            <p:nvPr/>
          </p:nvSpPr>
          <p:spPr>
            <a:xfrm flipH="1">
              <a:off x="539750" y="2804917"/>
              <a:ext cx="3312797" cy="61306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marR="0" lvl="0" indent="98425"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Risk: </a:t>
              </a:r>
            </a:p>
          </p:txBody>
        </p:sp>
        <p:sp>
          <p:nvSpPr>
            <p:cNvPr id="16" name="Freeform: Shape 15">
              <a:extLst>
                <a:ext uri="{FF2B5EF4-FFF2-40B4-BE49-F238E27FC236}">
                  <a16:creationId xmlns:a16="http://schemas.microsoft.com/office/drawing/2014/main" id="{E083E540-CEB9-44CB-9280-E2D515AD5A2A}"/>
                </a:ext>
              </a:extLst>
            </p:cNvPr>
            <p:cNvSpPr/>
            <p:nvPr/>
          </p:nvSpPr>
          <p:spPr>
            <a:xfrm flipH="1">
              <a:off x="1491529" y="2804918"/>
              <a:ext cx="4811091" cy="619513"/>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889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 situation involving exposure to danger.</a:t>
              </a:r>
            </a:p>
          </p:txBody>
        </p:sp>
      </p:grpSp>
      <p:pic>
        <p:nvPicPr>
          <p:cNvPr id="5" name="Picture 4">
            <a:extLst>
              <a:ext uri="{FF2B5EF4-FFF2-40B4-BE49-F238E27FC236}">
                <a16:creationId xmlns:a16="http://schemas.microsoft.com/office/drawing/2014/main" id="{726E928F-D53B-4280-9BFB-F52A084D6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8288" y="1804892"/>
            <a:ext cx="1836211" cy="1836211"/>
          </a:xfrm>
          <a:prstGeom prst="ellipse">
            <a:avLst/>
          </a:prstGeom>
          <a:ln w="76200">
            <a:solidFill>
              <a:srgbClr val="FAB001"/>
            </a:solidFill>
          </a:ln>
        </p:spPr>
      </p:pic>
      <p:pic>
        <p:nvPicPr>
          <p:cNvPr id="11" name="Picture 10">
            <a:extLst>
              <a:ext uri="{FF2B5EF4-FFF2-40B4-BE49-F238E27FC236}">
                <a16:creationId xmlns:a16="http://schemas.microsoft.com/office/drawing/2014/main" id="{730747F6-ED0A-477A-83B1-67B19931C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498" y="2560801"/>
            <a:ext cx="2105311" cy="1214277"/>
          </a:xfrm>
          <a:prstGeom prst="rect">
            <a:avLst/>
          </a:prstGeom>
        </p:spPr>
      </p:pic>
      <p:grpSp>
        <p:nvGrpSpPr>
          <p:cNvPr id="32" name="Group 31">
            <a:extLst>
              <a:ext uri="{FF2B5EF4-FFF2-40B4-BE49-F238E27FC236}">
                <a16:creationId xmlns:a16="http://schemas.microsoft.com/office/drawing/2014/main" id="{54D07F8C-116C-4108-BA57-942908C2F972}"/>
              </a:ext>
            </a:extLst>
          </p:cNvPr>
          <p:cNvGrpSpPr/>
          <p:nvPr/>
        </p:nvGrpSpPr>
        <p:grpSpPr>
          <a:xfrm>
            <a:off x="920771" y="3782395"/>
            <a:ext cx="6523670" cy="619513"/>
            <a:chOff x="784141" y="4265855"/>
            <a:chExt cx="6523670" cy="619513"/>
          </a:xfrm>
        </p:grpSpPr>
        <p:sp>
          <p:nvSpPr>
            <p:cNvPr id="24" name="Freeform: Shape 23">
              <a:extLst>
                <a:ext uri="{FF2B5EF4-FFF2-40B4-BE49-F238E27FC236}">
                  <a16:creationId xmlns:a16="http://schemas.microsoft.com/office/drawing/2014/main" id="{7B88F6C8-F926-488D-AD19-204D077A9D68}"/>
                </a:ext>
              </a:extLst>
            </p:cNvPr>
            <p:cNvSpPr/>
            <p:nvPr/>
          </p:nvSpPr>
          <p:spPr>
            <a:xfrm>
              <a:off x="2496720" y="4265855"/>
              <a:ext cx="4811091" cy="619513"/>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809625" marR="0" lvl="0" indent="357188"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 potential source of danger.</a:t>
              </a:r>
            </a:p>
          </p:txBody>
        </p:sp>
        <p:sp>
          <p:nvSpPr>
            <p:cNvPr id="23" name="Freeform: Shape 22">
              <a:extLst>
                <a:ext uri="{FF2B5EF4-FFF2-40B4-BE49-F238E27FC236}">
                  <a16:creationId xmlns:a16="http://schemas.microsoft.com/office/drawing/2014/main" id="{E2F1F088-9476-4C84-BAD3-6C7AD0EF160F}"/>
                </a:ext>
              </a:extLst>
            </p:cNvPr>
            <p:cNvSpPr/>
            <p:nvPr/>
          </p:nvSpPr>
          <p:spPr>
            <a:xfrm>
              <a:off x="784141" y="4269079"/>
              <a:ext cx="3312797" cy="61306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54238" marR="0" lvl="0" indent="-17780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Hazard: </a:t>
              </a:r>
            </a:p>
          </p:txBody>
        </p:sp>
      </p:grpSp>
      <p:pic>
        <p:nvPicPr>
          <p:cNvPr id="29" name="Picture 28">
            <a:extLst>
              <a:ext uri="{FF2B5EF4-FFF2-40B4-BE49-F238E27FC236}">
                <a16:creationId xmlns:a16="http://schemas.microsoft.com/office/drawing/2014/main" id="{44C8CB38-DB0F-4D96-8E59-88C08447DC21}"/>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38154" y="3140601"/>
            <a:ext cx="1836000" cy="1836000"/>
          </a:xfrm>
          <a:prstGeom prst="ellipse">
            <a:avLst/>
          </a:prstGeom>
          <a:ln w="76200">
            <a:solidFill>
              <a:srgbClr val="FAB001"/>
            </a:solidFill>
          </a:ln>
        </p:spPr>
      </p:pic>
      <p:pic>
        <p:nvPicPr>
          <p:cNvPr id="30" name="Picture 29">
            <a:extLst>
              <a:ext uri="{FF2B5EF4-FFF2-40B4-BE49-F238E27FC236}">
                <a16:creationId xmlns:a16="http://schemas.microsoft.com/office/drawing/2014/main" id="{65041ED5-0936-441C-B5D5-E49680B2B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147" y="3705469"/>
            <a:ext cx="1838626" cy="1463187"/>
          </a:xfrm>
          <a:prstGeom prst="rect">
            <a:avLst/>
          </a:prstGeom>
        </p:spPr>
      </p:pic>
      <p:pic>
        <p:nvPicPr>
          <p:cNvPr id="21" name="Picture 20">
            <a:extLst>
              <a:ext uri="{FF2B5EF4-FFF2-40B4-BE49-F238E27FC236}">
                <a16:creationId xmlns:a16="http://schemas.microsoft.com/office/drawing/2014/main" id="{9467F143-5E7E-4653-8AD5-06973EB511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64" y="3245688"/>
            <a:ext cx="2310415" cy="1191375"/>
          </a:xfrm>
          <a:prstGeom prst="rect">
            <a:avLst/>
          </a:prstGeom>
        </p:spPr>
      </p:pic>
      <p:grpSp>
        <p:nvGrpSpPr>
          <p:cNvPr id="35" name="Group 34">
            <a:extLst>
              <a:ext uri="{FF2B5EF4-FFF2-40B4-BE49-F238E27FC236}">
                <a16:creationId xmlns:a16="http://schemas.microsoft.com/office/drawing/2014/main" id="{6CA2F112-2CDF-4F89-A6D3-5CBA73C3D51B}"/>
              </a:ext>
            </a:extLst>
          </p:cNvPr>
          <p:cNvGrpSpPr/>
          <p:nvPr/>
        </p:nvGrpSpPr>
        <p:grpSpPr>
          <a:xfrm>
            <a:off x="696364" y="5217050"/>
            <a:ext cx="5973077" cy="619514"/>
            <a:chOff x="539750" y="2804917"/>
            <a:chExt cx="5973077" cy="619514"/>
          </a:xfrm>
        </p:grpSpPr>
        <p:sp>
          <p:nvSpPr>
            <p:cNvPr id="36" name="Freeform: Shape 35">
              <a:extLst>
                <a:ext uri="{FF2B5EF4-FFF2-40B4-BE49-F238E27FC236}">
                  <a16:creationId xmlns:a16="http://schemas.microsoft.com/office/drawing/2014/main" id="{CECED40C-513F-40F6-B76F-B38B130E18DD}"/>
                </a:ext>
              </a:extLst>
            </p:cNvPr>
            <p:cNvSpPr/>
            <p:nvPr/>
          </p:nvSpPr>
          <p:spPr>
            <a:xfrm flipH="1">
              <a:off x="539750" y="2804917"/>
              <a:ext cx="3312797" cy="61306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marR="0" lvl="0" indent="7938"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Danger: </a:t>
              </a:r>
            </a:p>
          </p:txBody>
        </p:sp>
        <p:sp>
          <p:nvSpPr>
            <p:cNvPr id="38" name="Freeform: Shape 37">
              <a:extLst>
                <a:ext uri="{FF2B5EF4-FFF2-40B4-BE49-F238E27FC236}">
                  <a16:creationId xmlns:a16="http://schemas.microsoft.com/office/drawing/2014/main" id="{561DE977-36F1-4E68-8B2F-3C7A97C58557}"/>
                </a:ext>
              </a:extLst>
            </p:cNvPr>
            <p:cNvSpPr/>
            <p:nvPr/>
          </p:nvSpPr>
          <p:spPr>
            <a:xfrm flipH="1">
              <a:off x="1701736" y="2804918"/>
              <a:ext cx="4811091" cy="619513"/>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1964699 w 7538185"/>
                <a:gd name="connsiteY0" fmla="*/ 0 h 1018903"/>
                <a:gd name="connsiteX1" fmla="*/ 7538185 w 7538185"/>
                <a:gd name="connsiteY1" fmla="*/ 0 h 1018903"/>
                <a:gd name="connsiteX2" fmla="*/ 6937293 w 7538185"/>
                <a:gd name="connsiteY2" fmla="*/ 1018903 h 1018903"/>
                <a:gd name="connsiteX3" fmla="*/ 1964699 w 7538185"/>
                <a:gd name="connsiteY3" fmla="*/ 1018903 h 1018903"/>
                <a:gd name="connsiteX4" fmla="*/ 0 w 7538185"/>
                <a:gd name="connsiteY4" fmla="*/ 18310 h 1018903"/>
                <a:gd name="connsiteX5" fmla="*/ 2077911 w 7538185"/>
                <a:gd name="connsiteY5" fmla="*/ 0 h 1018903"/>
                <a:gd name="connsiteX0" fmla="*/ 1983234 w 7556720"/>
                <a:gd name="connsiteY0" fmla="*/ 0 h 1018903"/>
                <a:gd name="connsiteX1" fmla="*/ 7556720 w 7556720"/>
                <a:gd name="connsiteY1" fmla="*/ 0 h 1018903"/>
                <a:gd name="connsiteX2" fmla="*/ 6955828 w 7556720"/>
                <a:gd name="connsiteY2" fmla="*/ 1018903 h 1018903"/>
                <a:gd name="connsiteX3" fmla="*/ 1983234 w 7556720"/>
                <a:gd name="connsiteY3" fmla="*/ 1018903 h 1018903"/>
                <a:gd name="connsiteX4" fmla="*/ 0 w 7556720"/>
                <a:gd name="connsiteY4" fmla="*/ 0 h 1018903"/>
                <a:gd name="connsiteX5" fmla="*/ 2096446 w 7556720"/>
                <a:gd name="connsiteY5" fmla="*/ 0 h 1018903"/>
                <a:gd name="connsiteX0" fmla="*/ 1983234 w 7556720"/>
                <a:gd name="connsiteY0" fmla="*/ 0 h 1037213"/>
                <a:gd name="connsiteX1" fmla="*/ 7556720 w 7556720"/>
                <a:gd name="connsiteY1" fmla="*/ 0 h 1037213"/>
                <a:gd name="connsiteX2" fmla="*/ 6955828 w 7556720"/>
                <a:gd name="connsiteY2" fmla="*/ 1018903 h 1037213"/>
                <a:gd name="connsiteX3" fmla="*/ 18535 w 7556720"/>
                <a:gd name="connsiteY3" fmla="*/ 1037213 h 1037213"/>
                <a:gd name="connsiteX4" fmla="*/ 0 w 7556720"/>
                <a:gd name="connsiteY4" fmla="*/ 0 h 1037213"/>
                <a:gd name="connsiteX5" fmla="*/ 2096446 w 7556720"/>
                <a:gd name="connsiteY5" fmla="*/ 0 h 1037213"/>
                <a:gd name="connsiteX0" fmla="*/ 2520746 w 8094232"/>
                <a:gd name="connsiteY0" fmla="*/ 0 h 1037213"/>
                <a:gd name="connsiteX1" fmla="*/ 8094232 w 8094232"/>
                <a:gd name="connsiteY1" fmla="*/ 0 h 1037213"/>
                <a:gd name="connsiteX2" fmla="*/ 7493340 w 8094232"/>
                <a:gd name="connsiteY2" fmla="*/ 1018903 h 1037213"/>
                <a:gd name="connsiteX3" fmla="*/ 556047 w 8094232"/>
                <a:gd name="connsiteY3" fmla="*/ 1037213 h 1037213"/>
                <a:gd name="connsiteX4" fmla="*/ 0 w 8094232"/>
                <a:gd name="connsiteY4" fmla="*/ 0 h 1037213"/>
                <a:gd name="connsiteX5" fmla="*/ 2633958 w 8094232"/>
                <a:gd name="connsiteY5" fmla="*/ 0 h 1037213"/>
                <a:gd name="connsiteX0" fmla="*/ 2520746 w 8094232"/>
                <a:gd name="connsiteY0" fmla="*/ 0 h 1055523"/>
                <a:gd name="connsiteX1" fmla="*/ 8094232 w 8094232"/>
                <a:gd name="connsiteY1" fmla="*/ 0 h 1055523"/>
                <a:gd name="connsiteX2" fmla="*/ 7493340 w 8094232"/>
                <a:gd name="connsiteY2" fmla="*/ 1018903 h 1055523"/>
                <a:gd name="connsiteX3" fmla="*/ 55604 w 8094232"/>
                <a:gd name="connsiteY3" fmla="*/ 1055523 h 1055523"/>
                <a:gd name="connsiteX4" fmla="*/ 0 w 8094232"/>
                <a:gd name="connsiteY4" fmla="*/ 0 h 1055523"/>
                <a:gd name="connsiteX5" fmla="*/ 2633958 w 8094232"/>
                <a:gd name="connsiteY5" fmla="*/ 0 h 1055523"/>
                <a:gd name="connsiteX0" fmla="*/ 2520746 w 8094232"/>
                <a:gd name="connsiteY0" fmla="*/ 0 h 1029619"/>
                <a:gd name="connsiteX1" fmla="*/ 8094232 w 8094232"/>
                <a:gd name="connsiteY1" fmla="*/ 0 h 1029619"/>
                <a:gd name="connsiteX2" fmla="*/ 7493340 w 8094232"/>
                <a:gd name="connsiteY2" fmla="*/ 1018903 h 1029619"/>
                <a:gd name="connsiteX3" fmla="*/ 64344 w 8094232"/>
                <a:gd name="connsiteY3" fmla="*/ 1029619 h 1029619"/>
                <a:gd name="connsiteX4" fmla="*/ 0 w 8094232"/>
                <a:gd name="connsiteY4" fmla="*/ 0 h 1029619"/>
                <a:gd name="connsiteX5" fmla="*/ 2633958 w 8094232"/>
                <a:gd name="connsiteY5" fmla="*/ 0 h 10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232" h="1029619">
                  <a:moveTo>
                    <a:pt x="2520746" y="0"/>
                  </a:moveTo>
                  <a:lnTo>
                    <a:pt x="8094232" y="0"/>
                  </a:lnTo>
                  <a:lnTo>
                    <a:pt x="7493340" y="1018903"/>
                  </a:lnTo>
                  <a:lnTo>
                    <a:pt x="64344" y="1029619"/>
                  </a:lnTo>
                  <a:lnTo>
                    <a:pt x="0" y="0"/>
                  </a:lnTo>
                  <a:lnTo>
                    <a:pt x="2633958"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 possibility of suffering harm or injury.</a:t>
              </a:r>
            </a:p>
          </p:txBody>
        </p:sp>
      </p:grpSp>
      <p:pic>
        <p:nvPicPr>
          <p:cNvPr id="26" name="Picture 25">
            <a:extLst>
              <a:ext uri="{FF2B5EF4-FFF2-40B4-BE49-F238E27FC236}">
                <a16:creationId xmlns:a16="http://schemas.microsoft.com/office/drawing/2014/main" id="{788438DE-1B89-4171-8237-2AEFDA92CD3E}"/>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l="30987" t="41432" r="24788" b="3357"/>
          <a:stretch/>
        </p:blipFill>
        <p:spPr>
          <a:xfrm>
            <a:off x="6573159" y="4487918"/>
            <a:ext cx="1836000" cy="1836000"/>
          </a:xfrm>
          <a:prstGeom prst="ellipse">
            <a:avLst/>
          </a:prstGeom>
          <a:ln w="76200">
            <a:solidFill>
              <a:srgbClr val="FAB001"/>
            </a:solidFill>
          </a:ln>
        </p:spPr>
      </p:pic>
      <p:pic>
        <p:nvPicPr>
          <p:cNvPr id="39" name="Picture 38">
            <a:extLst>
              <a:ext uri="{FF2B5EF4-FFF2-40B4-BE49-F238E27FC236}">
                <a16:creationId xmlns:a16="http://schemas.microsoft.com/office/drawing/2014/main" id="{9744E930-D048-4C00-9DEC-E8CA0443A0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6731" y="4971724"/>
            <a:ext cx="1489525" cy="1798356"/>
          </a:xfrm>
          <a:prstGeom prst="rect">
            <a:avLst/>
          </a:prstGeom>
        </p:spPr>
      </p:pic>
      <p:pic>
        <p:nvPicPr>
          <p:cNvPr id="22" name="Whole Class">
            <a:extLst>
              <a:ext uri="{FF2B5EF4-FFF2-40B4-BE49-F238E27FC236}">
                <a16:creationId xmlns:a16="http://schemas.microsoft.com/office/drawing/2014/main" id="{6B026475-1803-4DCC-9B4F-96D211474A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7760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80">
                                          <p:stCondLst>
                                            <p:cond delay="0"/>
                                          </p:stCondLst>
                                        </p:cTn>
                                        <p:tgtEl>
                                          <p:spTgt spid="30"/>
                                        </p:tgtEl>
                                      </p:cBhvr>
                                    </p:animEffect>
                                    <p:anim calcmode="lin" valueType="num">
                                      <p:cBhvr>
                                        <p:cTn id="1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3" dur="26">
                                          <p:stCondLst>
                                            <p:cond delay="650"/>
                                          </p:stCondLst>
                                        </p:cTn>
                                        <p:tgtEl>
                                          <p:spTgt spid="30"/>
                                        </p:tgtEl>
                                      </p:cBhvr>
                                      <p:to x="100000" y="60000"/>
                                    </p:animScale>
                                    <p:animScale>
                                      <p:cBhvr>
                                        <p:cTn id="24" dur="166" decel="50000">
                                          <p:stCondLst>
                                            <p:cond delay="676"/>
                                          </p:stCondLst>
                                        </p:cTn>
                                        <p:tgtEl>
                                          <p:spTgt spid="30"/>
                                        </p:tgtEl>
                                      </p:cBhvr>
                                      <p:to x="100000" y="100000"/>
                                    </p:animScale>
                                    <p:animScale>
                                      <p:cBhvr>
                                        <p:cTn id="25" dur="26">
                                          <p:stCondLst>
                                            <p:cond delay="1312"/>
                                          </p:stCondLst>
                                        </p:cTn>
                                        <p:tgtEl>
                                          <p:spTgt spid="30"/>
                                        </p:tgtEl>
                                      </p:cBhvr>
                                      <p:to x="100000" y="80000"/>
                                    </p:animScale>
                                    <p:animScale>
                                      <p:cBhvr>
                                        <p:cTn id="26" dur="166" decel="50000">
                                          <p:stCondLst>
                                            <p:cond delay="1338"/>
                                          </p:stCondLst>
                                        </p:cTn>
                                        <p:tgtEl>
                                          <p:spTgt spid="30"/>
                                        </p:tgtEl>
                                      </p:cBhvr>
                                      <p:to x="100000" y="100000"/>
                                    </p:animScale>
                                    <p:animScale>
                                      <p:cBhvr>
                                        <p:cTn id="27" dur="26">
                                          <p:stCondLst>
                                            <p:cond delay="1642"/>
                                          </p:stCondLst>
                                        </p:cTn>
                                        <p:tgtEl>
                                          <p:spTgt spid="30"/>
                                        </p:tgtEl>
                                      </p:cBhvr>
                                      <p:to x="100000" y="90000"/>
                                    </p:animScale>
                                    <p:animScale>
                                      <p:cBhvr>
                                        <p:cTn id="28" dur="166" decel="50000">
                                          <p:stCondLst>
                                            <p:cond delay="1668"/>
                                          </p:stCondLst>
                                        </p:cTn>
                                        <p:tgtEl>
                                          <p:spTgt spid="30"/>
                                        </p:tgtEl>
                                      </p:cBhvr>
                                      <p:to x="100000" y="100000"/>
                                    </p:animScale>
                                    <p:animScale>
                                      <p:cBhvr>
                                        <p:cTn id="29" dur="26">
                                          <p:stCondLst>
                                            <p:cond delay="1808"/>
                                          </p:stCondLst>
                                        </p:cTn>
                                        <p:tgtEl>
                                          <p:spTgt spid="30"/>
                                        </p:tgtEl>
                                      </p:cBhvr>
                                      <p:to x="100000" y="95000"/>
                                    </p:animScale>
                                    <p:animScale>
                                      <p:cBhvr>
                                        <p:cTn id="30" dur="166" decel="50000">
                                          <p:stCondLst>
                                            <p:cond delay="1834"/>
                                          </p:stCondLst>
                                        </p:cTn>
                                        <p:tgtEl>
                                          <p:spTgt spid="30"/>
                                        </p:tgtEl>
                                      </p:cBhvr>
                                      <p:to x="100000" y="100000"/>
                                    </p:animScale>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par>
                                <p:cTn id="48" presetID="22" presetClass="entr" presetSubtype="2"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right)">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19100"/>
            <a:ext cx="8201025" cy="5991225"/>
          </a:xfrm>
        </p:spPr>
        <p:txBody>
          <a:bodyPr/>
          <a:lstStyle/>
          <a:p>
            <a:r>
              <a:rPr lang="en-GB" b="1" dirty="0"/>
              <a:t>The Big Question</a:t>
            </a:r>
          </a:p>
        </p:txBody>
      </p:sp>
    </p:spTree>
    <p:extLst>
      <p:ext uri="{BB962C8B-B14F-4D97-AF65-F5344CB8AC3E}">
        <p14:creationId xmlns:p14="http://schemas.microsoft.com/office/powerpoint/2010/main" val="309202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Risks, Hazards and Danger</a:t>
            </a:r>
          </a:p>
        </p:txBody>
      </p:sp>
      <p:grpSp>
        <p:nvGrpSpPr>
          <p:cNvPr id="10" name="Group 9">
            <a:extLst>
              <a:ext uri="{FF2B5EF4-FFF2-40B4-BE49-F238E27FC236}">
                <a16:creationId xmlns:a16="http://schemas.microsoft.com/office/drawing/2014/main" id="{A165FA4D-8B1E-4EA8-9B46-90DA69ED08EB}"/>
              </a:ext>
            </a:extLst>
          </p:cNvPr>
          <p:cNvGrpSpPr/>
          <p:nvPr/>
        </p:nvGrpSpPr>
        <p:grpSpPr>
          <a:xfrm>
            <a:off x="4933650" y="4907034"/>
            <a:ext cx="3243699" cy="1567173"/>
            <a:chOff x="6072027" y="5681609"/>
            <a:chExt cx="2532223" cy="811658"/>
          </a:xfrm>
        </p:grpSpPr>
        <p:sp>
          <p:nvSpPr>
            <p:cNvPr id="13" name="Oval 12">
              <a:extLst>
                <a:ext uri="{FF2B5EF4-FFF2-40B4-BE49-F238E27FC236}">
                  <a16:creationId xmlns:a16="http://schemas.microsoft.com/office/drawing/2014/main" id="{7FE909DE-AA73-4E88-9CB2-B00BC86B5B1D}"/>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4" name="Oval 13">
              <a:extLst>
                <a:ext uri="{FF2B5EF4-FFF2-40B4-BE49-F238E27FC236}">
                  <a16:creationId xmlns:a16="http://schemas.microsoft.com/office/drawing/2014/main" id="{A68D8256-F3EA-47E8-88F0-4B5C0A29B0D3}"/>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6" name="Oval 15">
              <a:extLst>
                <a:ext uri="{FF2B5EF4-FFF2-40B4-BE49-F238E27FC236}">
                  <a16:creationId xmlns:a16="http://schemas.microsoft.com/office/drawing/2014/main" id="{60CEF24D-AF05-4FED-B7FA-C129BD49A5D5}"/>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sp>
        <p:nvSpPr>
          <p:cNvPr id="17" name="Freeform: Shape 16">
            <a:extLst>
              <a:ext uri="{FF2B5EF4-FFF2-40B4-BE49-F238E27FC236}">
                <a16:creationId xmlns:a16="http://schemas.microsoft.com/office/drawing/2014/main" id="{0073DF45-4145-4241-BEDC-54AFC38DD098}"/>
              </a:ext>
            </a:extLst>
          </p:cNvPr>
          <p:cNvSpPr/>
          <p:nvPr/>
        </p:nvSpPr>
        <p:spPr>
          <a:xfrm>
            <a:off x="432971" y="1484313"/>
            <a:ext cx="6978024" cy="83216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When we are faced with a new situation that makes us feel uncomfortable, we need to assess it.</a:t>
            </a:r>
          </a:p>
        </p:txBody>
      </p:sp>
      <p:sp>
        <p:nvSpPr>
          <p:cNvPr id="18" name="Freeform: Shape 17">
            <a:extLst>
              <a:ext uri="{FF2B5EF4-FFF2-40B4-BE49-F238E27FC236}">
                <a16:creationId xmlns:a16="http://schemas.microsoft.com/office/drawing/2014/main" id="{4FBE4A0A-FA12-4E38-9ED7-901E2F6C3CD8}"/>
              </a:ext>
            </a:extLst>
          </p:cNvPr>
          <p:cNvSpPr/>
          <p:nvPr/>
        </p:nvSpPr>
        <p:spPr>
          <a:xfrm>
            <a:off x="446034" y="2420484"/>
            <a:ext cx="3612160" cy="49688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sym typeface="Wingdings" panose="05000000000000000000" pitchFamily="2" charset="2"/>
              </a:rPr>
              <a:t>We need to ask ourselves:</a:t>
            </a:r>
          </a:p>
        </p:txBody>
      </p:sp>
      <p:pic>
        <p:nvPicPr>
          <p:cNvPr id="21" name="Picture 20">
            <a:extLst>
              <a:ext uri="{FF2B5EF4-FFF2-40B4-BE49-F238E27FC236}">
                <a16:creationId xmlns:a16="http://schemas.microsoft.com/office/drawing/2014/main" id="{4196C331-8270-45AA-82AB-2F64549727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126" t="-16814" r="16006" b="898"/>
          <a:stretch/>
        </p:blipFill>
        <p:spPr>
          <a:xfrm>
            <a:off x="4868093" y="2190252"/>
            <a:ext cx="2246810" cy="2246811"/>
          </a:xfrm>
          <a:prstGeom prst="ellipse">
            <a:avLst/>
          </a:prstGeom>
          <a:solidFill>
            <a:srgbClr val="99CCFF"/>
          </a:solidFill>
          <a:ln w="57150">
            <a:solidFill>
              <a:srgbClr val="FAB001"/>
            </a:solidFill>
          </a:ln>
        </p:spPr>
      </p:pic>
      <p:grpSp>
        <p:nvGrpSpPr>
          <p:cNvPr id="23" name="Group 22">
            <a:extLst>
              <a:ext uri="{FF2B5EF4-FFF2-40B4-BE49-F238E27FC236}">
                <a16:creationId xmlns:a16="http://schemas.microsoft.com/office/drawing/2014/main" id="{F5EDC47B-5EF8-422C-9753-D35FCFB44F05}"/>
              </a:ext>
            </a:extLst>
          </p:cNvPr>
          <p:cNvGrpSpPr/>
          <p:nvPr/>
        </p:nvGrpSpPr>
        <p:grpSpPr>
          <a:xfrm>
            <a:off x="4798424" y="4101737"/>
            <a:ext cx="1097280" cy="1097280"/>
            <a:chOff x="3622766" y="3892731"/>
            <a:chExt cx="1097280" cy="1097280"/>
          </a:xfrm>
        </p:grpSpPr>
        <p:sp>
          <p:nvSpPr>
            <p:cNvPr id="22" name="Oval 21">
              <a:extLst>
                <a:ext uri="{FF2B5EF4-FFF2-40B4-BE49-F238E27FC236}">
                  <a16:creationId xmlns:a16="http://schemas.microsoft.com/office/drawing/2014/main" id="{847B5432-7C30-4890-99C8-BA061097076A}"/>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5" name="Oval 24">
              <a:extLst>
                <a:ext uri="{FF2B5EF4-FFF2-40B4-BE49-F238E27FC236}">
                  <a16:creationId xmlns:a16="http://schemas.microsoft.com/office/drawing/2014/main" id="{7EDAC46F-3D96-4F77-9AFE-789967D69CBD}"/>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6" name="Oval 25">
              <a:extLst>
                <a:ext uri="{FF2B5EF4-FFF2-40B4-BE49-F238E27FC236}">
                  <a16:creationId xmlns:a16="http://schemas.microsoft.com/office/drawing/2014/main" id="{2ED6F48A-2752-4215-8919-015E094287AB}"/>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8" name="Group 27">
            <a:extLst>
              <a:ext uri="{FF2B5EF4-FFF2-40B4-BE49-F238E27FC236}">
                <a16:creationId xmlns:a16="http://schemas.microsoft.com/office/drawing/2014/main" id="{8B5D2EF8-A83B-43EB-AD57-69422DEFA498}"/>
              </a:ext>
            </a:extLst>
          </p:cNvPr>
          <p:cNvGrpSpPr/>
          <p:nvPr/>
        </p:nvGrpSpPr>
        <p:grpSpPr>
          <a:xfrm>
            <a:off x="6383383" y="2867296"/>
            <a:ext cx="2148841" cy="2148841"/>
            <a:chOff x="3622766" y="3892731"/>
            <a:chExt cx="1097280" cy="1097280"/>
          </a:xfrm>
        </p:grpSpPr>
        <p:sp>
          <p:nvSpPr>
            <p:cNvPr id="29" name="Oval 28">
              <a:extLst>
                <a:ext uri="{FF2B5EF4-FFF2-40B4-BE49-F238E27FC236}">
                  <a16:creationId xmlns:a16="http://schemas.microsoft.com/office/drawing/2014/main" id="{BDDD7A3E-AA8B-48C8-A0A8-3CC08422C8D5}"/>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0" name="Oval 29">
              <a:extLst>
                <a:ext uri="{FF2B5EF4-FFF2-40B4-BE49-F238E27FC236}">
                  <a16:creationId xmlns:a16="http://schemas.microsoft.com/office/drawing/2014/main" id="{A2992B87-D179-40B2-BCD7-C59AFB2966A1}"/>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1" name="Oval 30">
              <a:extLst>
                <a:ext uri="{FF2B5EF4-FFF2-40B4-BE49-F238E27FC236}">
                  <a16:creationId xmlns:a16="http://schemas.microsoft.com/office/drawing/2014/main" id="{B1FE857C-712D-4C01-97D9-39DCB4A11DBD}"/>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4" name="Picture 3">
            <a:extLst>
              <a:ext uri="{FF2B5EF4-FFF2-40B4-BE49-F238E27FC236}">
                <a16:creationId xmlns:a16="http://schemas.microsoft.com/office/drawing/2014/main" id="{2877C057-A443-4022-A736-70CD72861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58932" y="2722563"/>
            <a:ext cx="3329418" cy="3429000"/>
          </a:xfrm>
          <a:prstGeom prst="rect">
            <a:avLst/>
          </a:prstGeom>
        </p:spPr>
      </p:pic>
      <p:sp>
        <p:nvSpPr>
          <p:cNvPr id="32" name="Rectangle 31">
            <a:extLst>
              <a:ext uri="{FF2B5EF4-FFF2-40B4-BE49-F238E27FC236}">
                <a16:creationId xmlns:a16="http://schemas.microsoft.com/office/drawing/2014/main" id="{F1E410FD-52AF-4C16-8C8D-DA61C078C8F4}"/>
              </a:ext>
            </a:extLst>
          </p:cNvPr>
          <p:cNvSpPr/>
          <p:nvPr/>
        </p:nvSpPr>
        <p:spPr>
          <a:xfrm>
            <a:off x="674914" y="3164346"/>
            <a:ext cx="4572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What are the risks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What might the outcome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Am I, or is anyone else, in danger?</a:t>
            </a:r>
          </a:p>
        </p:txBody>
      </p:sp>
      <p:pic>
        <p:nvPicPr>
          <p:cNvPr id="27" name="Picture 26">
            <a:extLst>
              <a:ext uri="{FF2B5EF4-FFF2-40B4-BE49-F238E27FC236}">
                <a16:creationId xmlns:a16="http://schemas.microsoft.com/office/drawing/2014/main" id="{08CDF18E-BE93-470E-B78D-144EE7514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12" y="5390606"/>
            <a:ext cx="1560013" cy="1180010"/>
          </a:xfrm>
          <a:prstGeom prst="rect">
            <a:avLst/>
          </a:prstGeom>
        </p:spPr>
      </p:pic>
      <p:pic>
        <p:nvPicPr>
          <p:cNvPr id="35" name="Picture 34">
            <a:extLst>
              <a:ext uri="{FF2B5EF4-FFF2-40B4-BE49-F238E27FC236}">
                <a16:creationId xmlns:a16="http://schemas.microsoft.com/office/drawing/2014/main" id="{C2E1AE5B-A012-4F4A-9B43-B9B01168D9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1964" y="4505758"/>
            <a:ext cx="1276092" cy="1890780"/>
          </a:xfrm>
          <a:prstGeom prst="rect">
            <a:avLst/>
          </a:prstGeom>
        </p:spPr>
      </p:pic>
      <p:pic>
        <p:nvPicPr>
          <p:cNvPr id="37" name="Whole Class">
            <a:extLst>
              <a:ext uri="{FF2B5EF4-FFF2-40B4-BE49-F238E27FC236}">
                <a16:creationId xmlns:a16="http://schemas.microsoft.com/office/drawing/2014/main" id="{E8E7933F-CB58-4713-9F97-6F2F35F58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6415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21"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000"/>
                                        <p:tgtEl>
                                          <p:spTgt spid="23"/>
                                        </p:tgtEl>
                                      </p:cBhvr>
                                    </p:animEffect>
                                  </p:childTnLst>
                                </p:cTn>
                              </p:par>
                              <p:par>
                                <p:cTn id="16" presetID="21" presetClass="entr" presetSubtype="1" fill="hold" nodeType="withEffect">
                                  <p:stCondLst>
                                    <p:cond delay="300"/>
                                  </p:stCondLst>
                                  <p:childTnLst>
                                    <p:set>
                                      <p:cBhvr>
                                        <p:cTn id="17" dur="1" fill="hold">
                                          <p:stCondLst>
                                            <p:cond delay="0"/>
                                          </p:stCondLst>
                                        </p:cTn>
                                        <p:tgtEl>
                                          <p:spTgt spid="28"/>
                                        </p:tgtEl>
                                        <p:attrNameLst>
                                          <p:attrName>style.visibility</p:attrName>
                                        </p:attrNameLst>
                                      </p:cBhvr>
                                      <p:to>
                                        <p:strVal val="visible"/>
                                      </p:to>
                                    </p:set>
                                    <p:animEffect transition="in" filter="wheel(1)">
                                      <p:cBhvr>
                                        <p:cTn id="18" dur="2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fade">
                                      <p:cBhvr>
                                        <p:cTn id="28" dur="1000"/>
                                        <p:tgtEl>
                                          <p:spTgt spid="32">
                                            <p:txEl>
                                              <p:pRg st="0" end="0"/>
                                            </p:txEl>
                                          </p:spTgt>
                                        </p:tgtEl>
                                      </p:cBhvr>
                                    </p:animEffect>
                                    <p:anim calcmode="lin" valueType="num">
                                      <p:cBhvr>
                                        <p:cTn id="2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xEl>
                                              <p:pRg st="2" end="2"/>
                                            </p:txEl>
                                          </p:spTgt>
                                        </p:tgtEl>
                                        <p:attrNameLst>
                                          <p:attrName>style.visibility</p:attrName>
                                        </p:attrNameLst>
                                      </p:cBhvr>
                                      <p:to>
                                        <p:strVal val="visible"/>
                                      </p:to>
                                    </p:set>
                                    <p:animEffect transition="in" filter="fade">
                                      <p:cBhvr>
                                        <p:cTn id="35" dur="1000"/>
                                        <p:tgtEl>
                                          <p:spTgt spid="32">
                                            <p:txEl>
                                              <p:pRg st="2" end="2"/>
                                            </p:txEl>
                                          </p:spTgt>
                                        </p:tgtEl>
                                      </p:cBhvr>
                                    </p:animEffect>
                                    <p:anim calcmode="lin" valueType="num">
                                      <p:cBhvr>
                                        <p:cTn id="3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6366BA9-D75D-4311-B338-08B3AD9A3F62}"/>
              </a:ext>
            </a:extLst>
          </p:cNvPr>
          <p:cNvGrpSpPr/>
          <p:nvPr/>
        </p:nvGrpSpPr>
        <p:grpSpPr>
          <a:xfrm>
            <a:off x="1265955" y="4978162"/>
            <a:ext cx="974194" cy="974194"/>
            <a:chOff x="3622766" y="3892731"/>
            <a:chExt cx="1097280" cy="1097280"/>
          </a:xfrm>
        </p:grpSpPr>
        <p:sp>
          <p:nvSpPr>
            <p:cNvPr id="37" name="Oval 36">
              <a:extLst>
                <a:ext uri="{FF2B5EF4-FFF2-40B4-BE49-F238E27FC236}">
                  <a16:creationId xmlns:a16="http://schemas.microsoft.com/office/drawing/2014/main" id="{8C344F0E-8276-46B9-A03C-8E4380CF2250}"/>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8" name="Oval 37">
              <a:extLst>
                <a:ext uri="{FF2B5EF4-FFF2-40B4-BE49-F238E27FC236}">
                  <a16:creationId xmlns:a16="http://schemas.microsoft.com/office/drawing/2014/main" id="{51CBA2D9-31C6-41F2-A65A-4A1CF71FE147}"/>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9" name="Oval 38">
              <a:extLst>
                <a:ext uri="{FF2B5EF4-FFF2-40B4-BE49-F238E27FC236}">
                  <a16:creationId xmlns:a16="http://schemas.microsoft.com/office/drawing/2014/main" id="{07642247-826A-4C05-AB3B-8024C668E019}"/>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2" name="Group 21">
            <a:extLst>
              <a:ext uri="{FF2B5EF4-FFF2-40B4-BE49-F238E27FC236}">
                <a16:creationId xmlns:a16="http://schemas.microsoft.com/office/drawing/2014/main" id="{3524A614-ADFF-42B7-86A2-3477A1AB792F}"/>
              </a:ext>
            </a:extLst>
          </p:cNvPr>
          <p:cNvGrpSpPr/>
          <p:nvPr/>
        </p:nvGrpSpPr>
        <p:grpSpPr>
          <a:xfrm>
            <a:off x="1982520" y="5212114"/>
            <a:ext cx="1097280" cy="1097280"/>
            <a:chOff x="3622766" y="3892731"/>
            <a:chExt cx="1097280" cy="1097280"/>
          </a:xfrm>
        </p:grpSpPr>
        <p:sp>
          <p:nvSpPr>
            <p:cNvPr id="23" name="Oval 22">
              <a:extLst>
                <a:ext uri="{FF2B5EF4-FFF2-40B4-BE49-F238E27FC236}">
                  <a16:creationId xmlns:a16="http://schemas.microsoft.com/office/drawing/2014/main" id="{8D580051-2345-4ED9-8290-6D579FDF30F8}"/>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4" name="Oval 23">
              <a:extLst>
                <a:ext uri="{FF2B5EF4-FFF2-40B4-BE49-F238E27FC236}">
                  <a16:creationId xmlns:a16="http://schemas.microsoft.com/office/drawing/2014/main" id="{9D82200A-60AB-43B2-B062-FE844588CDB7}"/>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5" name="Oval 24">
              <a:extLst>
                <a:ext uri="{FF2B5EF4-FFF2-40B4-BE49-F238E27FC236}">
                  <a16:creationId xmlns:a16="http://schemas.microsoft.com/office/drawing/2014/main" id="{EE6FA42C-2AB0-481C-B838-A12BC2BBE995}"/>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6" name="Group 25">
            <a:extLst>
              <a:ext uri="{FF2B5EF4-FFF2-40B4-BE49-F238E27FC236}">
                <a16:creationId xmlns:a16="http://schemas.microsoft.com/office/drawing/2014/main" id="{00F1CAD2-B596-4D76-97CB-42FA882E901C}"/>
              </a:ext>
            </a:extLst>
          </p:cNvPr>
          <p:cNvGrpSpPr/>
          <p:nvPr/>
        </p:nvGrpSpPr>
        <p:grpSpPr>
          <a:xfrm>
            <a:off x="4409000" y="4318907"/>
            <a:ext cx="2148841" cy="2148841"/>
            <a:chOff x="3622766" y="3892731"/>
            <a:chExt cx="1097280" cy="1097280"/>
          </a:xfrm>
        </p:grpSpPr>
        <p:sp>
          <p:nvSpPr>
            <p:cNvPr id="27" name="Oval 26">
              <a:extLst>
                <a:ext uri="{FF2B5EF4-FFF2-40B4-BE49-F238E27FC236}">
                  <a16:creationId xmlns:a16="http://schemas.microsoft.com/office/drawing/2014/main" id="{33437246-077A-460D-81D1-765C483A3129}"/>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8" name="Oval 27">
              <a:extLst>
                <a:ext uri="{FF2B5EF4-FFF2-40B4-BE49-F238E27FC236}">
                  <a16:creationId xmlns:a16="http://schemas.microsoft.com/office/drawing/2014/main" id="{C1EB6302-44CA-4CFA-A964-238A6BE0DCC8}"/>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9" name="Oval 28">
              <a:extLst>
                <a:ext uri="{FF2B5EF4-FFF2-40B4-BE49-F238E27FC236}">
                  <a16:creationId xmlns:a16="http://schemas.microsoft.com/office/drawing/2014/main" id="{BF7795D9-2431-41E2-88FB-7EB2AE6F4BAA}"/>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6" name="Picture 5" descr="A picture containing timeline&#10;&#10;Description automatically generated">
            <a:extLst>
              <a:ext uri="{FF2B5EF4-FFF2-40B4-BE49-F238E27FC236}">
                <a16:creationId xmlns:a16="http://schemas.microsoft.com/office/drawing/2014/main" id="{7A09B8E4-29B1-494E-9739-82614D45DA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538" y="2799178"/>
            <a:ext cx="4413303" cy="3118664"/>
          </a:xfrm>
          <a:prstGeom prst="rect">
            <a:avLst/>
          </a:prstGeom>
        </p:spPr>
      </p:pic>
      <p:sp>
        <p:nvSpPr>
          <p:cNvPr id="2" name="Title 1"/>
          <p:cNvSpPr>
            <a:spLocks noGrp="1"/>
          </p:cNvSpPr>
          <p:nvPr>
            <p:ph type="title"/>
          </p:nvPr>
        </p:nvSpPr>
        <p:spPr/>
        <p:txBody>
          <a:bodyPr>
            <a:normAutofit fontScale="90000"/>
          </a:bodyPr>
          <a:lstStyle/>
          <a:p>
            <a:r>
              <a:rPr lang="en-GB" dirty="0"/>
              <a:t>Risks, Hazards and Danger</a:t>
            </a:r>
          </a:p>
        </p:txBody>
      </p:sp>
      <p:sp>
        <p:nvSpPr>
          <p:cNvPr id="10" name="Freeform: Shape 9">
            <a:extLst>
              <a:ext uri="{FF2B5EF4-FFF2-40B4-BE49-F238E27FC236}">
                <a16:creationId xmlns:a16="http://schemas.microsoft.com/office/drawing/2014/main" id="{B7564102-2E94-497B-9999-44A666109C4C}"/>
              </a:ext>
            </a:extLst>
          </p:cNvPr>
          <p:cNvSpPr/>
          <p:nvPr/>
        </p:nvSpPr>
        <p:spPr>
          <a:xfrm>
            <a:off x="444136" y="1484313"/>
            <a:ext cx="7175864"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In your groups, look at the pictures and describe how the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item or situation might be something risky or dangerous. </a:t>
            </a:r>
          </a:p>
        </p:txBody>
      </p:sp>
      <p:sp>
        <p:nvSpPr>
          <p:cNvPr id="11" name="Freeform: Shape 10">
            <a:extLst>
              <a:ext uri="{FF2B5EF4-FFF2-40B4-BE49-F238E27FC236}">
                <a16:creationId xmlns:a16="http://schemas.microsoft.com/office/drawing/2014/main" id="{94A1BA4D-C5D5-49DF-B975-5E40E5B4CDCA}"/>
              </a:ext>
            </a:extLst>
          </p:cNvPr>
          <p:cNvSpPr/>
          <p:nvPr/>
        </p:nvSpPr>
        <p:spPr>
          <a:xfrm flipH="1">
            <a:off x="1367243" y="2397211"/>
            <a:ext cx="7323910"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4445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Use the word mat to help you describe the level of risk or danger when talking about the pictures.</a:t>
            </a:r>
          </a:p>
        </p:txBody>
      </p:sp>
      <p:sp>
        <p:nvSpPr>
          <p:cNvPr id="40" name="Freeform: Shape 39">
            <a:extLst>
              <a:ext uri="{FF2B5EF4-FFF2-40B4-BE49-F238E27FC236}">
                <a16:creationId xmlns:a16="http://schemas.microsoft.com/office/drawing/2014/main" id="{E59AF84D-379C-4698-AE3F-975F71B4F057}"/>
              </a:ext>
            </a:extLst>
          </p:cNvPr>
          <p:cNvSpPr/>
          <p:nvPr/>
        </p:nvSpPr>
        <p:spPr>
          <a:xfrm flipH="1">
            <a:off x="2407830" y="2397211"/>
            <a:ext cx="6287678"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87313" marR="0" lvl="0" indent="2698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How were the pictures risky, hazardous or dangerous?</a:t>
            </a:r>
          </a:p>
          <a:p>
            <a:pPr marL="87313" marR="0" lvl="0" indent="269875"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Share your thoughts with the class.</a:t>
            </a:r>
          </a:p>
        </p:txBody>
      </p:sp>
      <p:pic>
        <p:nvPicPr>
          <p:cNvPr id="49" name="Group Work">
            <a:extLst>
              <a:ext uri="{FF2B5EF4-FFF2-40B4-BE49-F238E27FC236}">
                <a16:creationId xmlns:a16="http://schemas.microsoft.com/office/drawing/2014/main" id="{36C0F472-CAAE-4F71-B900-B41D87DC9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7210" y="512363"/>
            <a:ext cx="864000" cy="864000"/>
          </a:xfrm>
          <a:prstGeom prst="rect">
            <a:avLst/>
          </a:prstGeom>
        </p:spPr>
      </p:pic>
      <p:pic>
        <p:nvPicPr>
          <p:cNvPr id="9" name="Picture 8">
            <a:extLst>
              <a:ext uri="{FF2B5EF4-FFF2-40B4-BE49-F238E27FC236}">
                <a16:creationId xmlns:a16="http://schemas.microsoft.com/office/drawing/2014/main" id="{ADFD97A5-77C6-41F0-9C05-1C305473E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741" y="3741547"/>
            <a:ext cx="2936448" cy="3084973"/>
          </a:xfrm>
          <a:prstGeom prst="rect">
            <a:avLst/>
          </a:prstGeom>
        </p:spPr>
      </p:pic>
      <p:pic>
        <p:nvPicPr>
          <p:cNvPr id="32" name="Picture 31">
            <a:extLst>
              <a:ext uri="{FF2B5EF4-FFF2-40B4-BE49-F238E27FC236}">
                <a16:creationId xmlns:a16="http://schemas.microsoft.com/office/drawing/2014/main" id="{DAB2B533-1E0D-406A-A74C-B1B4DF686C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2196" y="3432225"/>
            <a:ext cx="2934788" cy="2075305"/>
          </a:xfrm>
          <a:prstGeom prst="rect">
            <a:avLst/>
          </a:prstGeom>
        </p:spPr>
      </p:pic>
      <p:pic>
        <p:nvPicPr>
          <p:cNvPr id="31" name="Picture 30">
            <a:extLst>
              <a:ext uri="{FF2B5EF4-FFF2-40B4-BE49-F238E27FC236}">
                <a16:creationId xmlns:a16="http://schemas.microsoft.com/office/drawing/2014/main" id="{236AAD08-DEEE-4BE3-9B9D-A1DC3576E6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2879" y="2982547"/>
            <a:ext cx="2934788" cy="2075306"/>
          </a:xfrm>
          <a:prstGeom prst="rect">
            <a:avLst/>
          </a:prstGeom>
        </p:spPr>
      </p:pic>
      <p:pic>
        <p:nvPicPr>
          <p:cNvPr id="5" name="Picture 4">
            <a:extLst>
              <a:ext uri="{FF2B5EF4-FFF2-40B4-BE49-F238E27FC236}">
                <a16:creationId xmlns:a16="http://schemas.microsoft.com/office/drawing/2014/main" id="{41B2E486-751B-4698-A2F4-E721657368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879" y="2532868"/>
            <a:ext cx="2934789" cy="2075306"/>
          </a:xfrm>
          <a:prstGeom prst="rect">
            <a:avLst/>
          </a:prstGeom>
        </p:spPr>
      </p:pic>
      <p:pic>
        <p:nvPicPr>
          <p:cNvPr id="30" name="Picture 29">
            <a:extLst>
              <a:ext uri="{FF2B5EF4-FFF2-40B4-BE49-F238E27FC236}">
                <a16:creationId xmlns:a16="http://schemas.microsoft.com/office/drawing/2014/main" id="{947DF137-06EC-4619-B575-7448FA630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0952" y="4976348"/>
            <a:ext cx="1838626" cy="1463187"/>
          </a:xfrm>
          <a:prstGeom prst="rect">
            <a:avLst/>
          </a:prstGeom>
        </p:spPr>
      </p:pic>
    </p:spTree>
    <p:extLst>
      <p:ext uri="{BB962C8B-B14F-4D97-AF65-F5344CB8AC3E}">
        <p14:creationId xmlns:p14="http://schemas.microsoft.com/office/powerpoint/2010/main" val="38805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par>
                                <p:cTn id="11" presetID="26"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80">
                                          <p:stCondLst>
                                            <p:cond delay="0"/>
                                          </p:stCondLst>
                                        </p:cTn>
                                        <p:tgtEl>
                                          <p:spTgt spid="30"/>
                                        </p:tgtEl>
                                      </p:cBhvr>
                                    </p:animEffect>
                                    <p:anim calcmode="lin" valueType="num">
                                      <p:cBhvr>
                                        <p:cTn id="1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9" dur="26">
                                          <p:stCondLst>
                                            <p:cond delay="650"/>
                                          </p:stCondLst>
                                        </p:cTn>
                                        <p:tgtEl>
                                          <p:spTgt spid="30"/>
                                        </p:tgtEl>
                                      </p:cBhvr>
                                      <p:to x="100000" y="60000"/>
                                    </p:animScale>
                                    <p:animScale>
                                      <p:cBhvr>
                                        <p:cTn id="20" dur="166" decel="50000">
                                          <p:stCondLst>
                                            <p:cond delay="676"/>
                                          </p:stCondLst>
                                        </p:cTn>
                                        <p:tgtEl>
                                          <p:spTgt spid="30"/>
                                        </p:tgtEl>
                                      </p:cBhvr>
                                      <p:to x="100000" y="100000"/>
                                    </p:animScale>
                                    <p:animScale>
                                      <p:cBhvr>
                                        <p:cTn id="21" dur="26">
                                          <p:stCondLst>
                                            <p:cond delay="1312"/>
                                          </p:stCondLst>
                                        </p:cTn>
                                        <p:tgtEl>
                                          <p:spTgt spid="30"/>
                                        </p:tgtEl>
                                      </p:cBhvr>
                                      <p:to x="100000" y="80000"/>
                                    </p:animScale>
                                    <p:animScale>
                                      <p:cBhvr>
                                        <p:cTn id="22" dur="166" decel="50000">
                                          <p:stCondLst>
                                            <p:cond delay="1338"/>
                                          </p:stCondLst>
                                        </p:cTn>
                                        <p:tgtEl>
                                          <p:spTgt spid="30"/>
                                        </p:tgtEl>
                                      </p:cBhvr>
                                      <p:to x="100000" y="100000"/>
                                    </p:animScale>
                                    <p:animScale>
                                      <p:cBhvr>
                                        <p:cTn id="23" dur="26">
                                          <p:stCondLst>
                                            <p:cond delay="1642"/>
                                          </p:stCondLst>
                                        </p:cTn>
                                        <p:tgtEl>
                                          <p:spTgt spid="30"/>
                                        </p:tgtEl>
                                      </p:cBhvr>
                                      <p:to x="100000" y="90000"/>
                                    </p:animScale>
                                    <p:animScale>
                                      <p:cBhvr>
                                        <p:cTn id="24" dur="166" decel="50000">
                                          <p:stCondLst>
                                            <p:cond delay="1668"/>
                                          </p:stCondLst>
                                        </p:cTn>
                                        <p:tgtEl>
                                          <p:spTgt spid="30"/>
                                        </p:tgtEl>
                                      </p:cBhvr>
                                      <p:to x="100000" y="100000"/>
                                    </p:animScale>
                                    <p:animScale>
                                      <p:cBhvr>
                                        <p:cTn id="25" dur="26">
                                          <p:stCondLst>
                                            <p:cond delay="1808"/>
                                          </p:stCondLst>
                                        </p:cTn>
                                        <p:tgtEl>
                                          <p:spTgt spid="30"/>
                                        </p:tgtEl>
                                      </p:cBhvr>
                                      <p:to x="100000" y="95000"/>
                                    </p:animScale>
                                    <p:animScale>
                                      <p:cBhvr>
                                        <p:cTn id="26" dur="166" decel="50000">
                                          <p:stCondLst>
                                            <p:cond delay="1834"/>
                                          </p:stCondLst>
                                        </p:cTn>
                                        <p:tgtEl>
                                          <p:spTgt spid="30"/>
                                        </p:tgtEl>
                                      </p:cBhvr>
                                      <p:to x="100000" y="100000"/>
                                    </p:animScale>
                                  </p:childTnLst>
                                </p:cTn>
                              </p:par>
                              <p:par>
                                <p:cTn id="27" presetID="21"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heel(1)">
                                      <p:cBhvr>
                                        <p:cTn id="29" dur="2000"/>
                                        <p:tgtEl>
                                          <p:spTgt spid="36"/>
                                        </p:tgtEl>
                                      </p:cBhvr>
                                    </p:animEffect>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par>
                                <p:cTn id="52" presetID="42" presetClass="path" presetSubtype="0" accel="50000" decel="50000" fill="hold" nodeType="withEffect">
                                  <p:stCondLst>
                                    <p:cond delay="0"/>
                                  </p:stCondLst>
                                  <p:childTnLst>
                                    <p:animMotion origin="layout" path="M 3.88889E-6 -4.81481E-6 L 0.00277 0.04862 " pathEditMode="relative" rAng="0" ptsTypes="AA">
                                      <p:cBhvr>
                                        <p:cTn id="53" dur="2000" fill="hold"/>
                                        <p:tgtEl>
                                          <p:spTgt spid="22"/>
                                        </p:tgtEl>
                                        <p:attrNameLst>
                                          <p:attrName>ppt_x</p:attrName>
                                          <p:attrName>ppt_y</p:attrName>
                                        </p:attrNameLst>
                                      </p:cBhvr>
                                      <p:rCtr x="139" y="2431"/>
                                    </p:animMotion>
                                  </p:childTnLst>
                                </p:cTn>
                              </p:par>
                              <p:par>
                                <p:cTn id="54" presetID="42" presetClass="path" presetSubtype="0" accel="50000" decel="50000" fill="hold" nodeType="withEffect">
                                  <p:stCondLst>
                                    <p:cond delay="0"/>
                                  </p:stCondLst>
                                  <p:childTnLst>
                                    <p:animMotion origin="layout" path="M 3.33333E-6 -7.40741E-7 L 3.33333E-6 0.08079 " pathEditMode="relative" rAng="0" ptsTypes="AA">
                                      <p:cBhvr>
                                        <p:cTn id="55" dur="2000" fill="hold"/>
                                        <p:tgtEl>
                                          <p:spTgt spid="36"/>
                                        </p:tgtEl>
                                        <p:attrNameLst>
                                          <p:attrName>ppt_x</p:attrName>
                                          <p:attrName>ppt_y</p:attrName>
                                        </p:attrNameLst>
                                      </p:cBhvr>
                                      <p:rCtr x="0" y="4028"/>
                                    </p:animMotion>
                                  </p:childTnLst>
                                </p:cTn>
                              </p:par>
                              <p:par>
                                <p:cTn id="56" presetID="42" presetClass="path" presetSubtype="0" accel="50000" decel="50000" fill="hold" nodeType="withEffect">
                                  <p:stCondLst>
                                    <p:cond delay="0"/>
                                  </p:stCondLst>
                                  <p:childTnLst>
                                    <p:animMotion origin="layout" path="M 3.05556E-6 -3.7037E-7 L 3.05556E-6 0.10648 " pathEditMode="relative" rAng="0" ptsTypes="AA">
                                      <p:cBhvr>
                                        <p:cTn id="57" dur="2000" fill="hold"/>
                                        <p:tgtEl>
                                          <p:spTgt spid="32"/>
                                        </p:tgtEl>
                                        <p:attrNameLst>
                                          <p:attrName>ppt_x</p:attrName>
                                          <p:attrName>ppt_y</p:attrName>
                                        </p:attrNameLst>
                                      </p:cBhvr>
                                      <p:rCtr x="0" y="5324"/>
                                    </p:animMotion>
                                  </p:childTnLst>
                                </p:cTn>
                              </p:par>
                              <p:par>
                                <p:cTn id="58" presetID="42" presetClass="path" presetSubtype="0" accel="50000" decel="50000" fill="hold" nodeType="withEffect">
                                  <p:stCondLst>
                                    <p:cond delay="0"/>
                                  </p:stCondLst>
                                  <p:childTnLst>
                                    <p:animMotion origin="layout" path="M -0.00086 -0.00139 L -0.00104 0.10741 " pathEditMode="relative" rAng="0" ptsTypes="AA">
                                      <p:cBhvr>
                                        <p:cTn id="59" dur="2000" fill="hold"/>
                                        <p:tgtEl>
                                          <p:spTgt spid="31"/>
                                        </p:tgtEl>
                                        <p:attrNameLst>
                                          <p:attrName>ppt_x</p:attrName>
                                          <p:attrName>ppt_y</p:attrName>
                                        </p:attrNameLst>
                                      </p:cBhvr>
                                      <p:rCtr x="-17" y="5440"/>
                                    </p:animMotion>
                                  </p:childTnLst>
                                </p:cTn>
                              </p:par>
                              <p:par>
                                <p:cTn id="60" presetID="42" presetClass="path" presetSubtype="0" accel="50000" decel="50000" fill="hold" nodeType="withEffect">
                                  <p:stCondLst>
                                    <p:cond delay="0"/>
                                  </p:stCondLst>
                                  <p:childTnLst>
                                    <p:animMotion origin="layout" path="M -3.88889E-6 0.04213 L -3.88889E-6 0.10764 " pathEditMode="relative" rAng="0" ptsTypes="AA">
                                      <p:cBhvr>
                                        <p:cTn id="61" dur="2000" fill="hold"/>
                                        <p:tgtEl>
                                          <p:spTgt spid="5"/>
                                        </p:tgtEl>
                                        <p:attrNameLst>
                                          <p:attrName>ppt_x</p:attrName>
                                          <p:attrName>ppt_y</p:attrName>
                                        </p:attrNameLst>
                                      </p:cBhvr>
                                      <p:rCtr x="0" y="3264"/>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right)">
                                      <p:cBhvr>
                                        <p:cTn id="66" dur="500"/>
                                        <p:tgtEl>
                                          <p:spTgt spid="40"/>
                                        </p:tgtEl>
                                      </p:cBhvr>
                                    </p:animEffect>
                                  </p:childTnLst>
                                </p:cTn>
                              </p:par>
                              <p:par>
                                <p:cTn id="67" presetID="22" presetClass="exit" presetSubtype="8" fill="hold" grpId="1" nodeType="withEffect">
                                  <p:stCondLst>
                                    <p:cond delay="0"/>
                                  </p:stCondLst>
                                  <p:childTnLst>
                                    <p:animEffect transition="out" filter="wipe(left)">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ADCC8DD-AE33-42E8-8DB7-252DAA6F2C1C}"/>
              </a:ext>
            </a:extLst>
          </p:cNvPr>
          <p:cNvSpPr/>
          <p:nvPr/>
        </p:nvSpPr>
        <p:spPr>
          <a:xfrm>
            <a:off x="442128" y="1484313"/>
            <a:ext cx="7686989" cy="1006338"/>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809769"/>
              <a:gd name="connsiteY0" fmla="*/ 0 h 1018903"/>
              <a:gd name="connsiteX1" fmla="*/ 5809769 w 5809769"/>
              <a:gd name="connsiteY1" fmla="*/ 44086 h 1018903"/>
              <a:gd name="connsiteX2" fmla="*/ 4972594 w 5809769"/>
              <a:gd name="connsiteY2" fmla="*/ 1018903 h 1018903"/>
              <a:gd name="connsiteX3" fmla="*/ 0 w 5809769"/>
              <a:gd name="connsiteY3" fmla="*/ 1018903 h 1018903"/>
              <a:gd name="connsiteX4" fmla="*/ 0 w 5809769"/>
              <a:gd name="connsiteY4" fmla="*/ 0 h 1018903"/>
              <a:gd name="connsiteX5" fmla="*/ 113212 w 5809769"/>
              <a:gd name="connsiteY5" fmla="*/ 0 h 1018903"/>
              <a:gd name="connsiteX0" fmla="*/ 0 w 5809769"/>
              <a:gd name="connsiteY0" fmla="*/ 0 h 1018903"/>
              <a:gd name="connsiteX1" fmla="*/ 5809769 w 5809769"/>
              <a:gd name="connsiteY1" fmla="*/ 44086 h 1018903"/>
              <a:gd name="connsiteX2" fmla="*/ 5049038 w 5809769"/>
              <a:gd name="connsiteY2" fmla="*/ 1018903 h 1018903"/>
              <a:gd name="connsiteX3" fmla="*/ 0 w 5809769"/>
              <a:gd name="connsiteY3" fmla="*/ 1018903 h 1018903"/>
              <a:gd name="connsiteX4" fmla="*/ 0 w 5809769"/>
              <a:gd name="connsiteY4" fmla="*/ 0 h 1018903"/>
              <a:gd name="connsiteX5" fmla="*/ 113212 w 5809769"/>
              <a:gd name="connsiteY5" fmla="*/ 0 h 1018903"/>
              <a:gd name="connsiteX0" fmla="*/ 0 w 5874271"/>
              <a:gd name="connsiteY0" fmla="*/ 0 h 1018903"/>
              <a:gd name="connsiteX1" fmla="*/ 5874271 w 5874271"/>
              <a:gd name="connsiteY1" fmla="*/ 15598 h 1018903"/>
              <a:gd name="connsiteX2" fmla="*/ 5049038 w 5874271"/>
              <a:gd name="connsiteY2" fmla="*/ 1018903 h 1018903"/>
              <a:gd name="connsiteX3" fmla="*/ 0 w 5874271"/>
              <a:gd name="connsiteY3" fmla="*/ 1018903 h 1018903"/>
              <a:gd name="connsiteX4" fmla="*/ 0 w 5874271"/>
              <a:gd name="connsiteY4" fmla="*/ 0 h 1018903"/>
              <a:gd name="connsiteX5" fmla="*/ 113212 w 5874271"/>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4271" h="1018903">
                <a:moveTo>
                  <a:pt x="0" y="0"/>
                </a:moveTo>
                <a:lnTo>
                  <a:pt x="5874271" y="15598"/>
                </a:lnTo>
                <a:lnTo>
                  <a:pt x="5049038"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As you get older, you will get better at assessing situations for risk, making responsible choices and avoiding dangerous situations.</a:t>
            </a:r>
          </a:p>
        </p:txBody>
      </p:sp>
      <p:sp>
        <p:nvSpPr>
          <p:cNvPr id="4" name="Freeform: Shape 3">
            <a:extLst>
              <a:ext uri="{FF2B5EF4-FFF2-40B4-BE49-F238E27FC236}">
                <a16:creationId xmlns:a16="http://schemas.microsoft.com/office/drawing/2014/main" id="{3AC39C3C-87D0-47BD-A518-2BDDB120DD36}"/>
              </a:ext>
            </a:extLst>
          </p:cNvPr>
          <p:cNvSpPr/>
          <p:nvPr/>
        </p:nvSpPr>
        <p:spPr>
          <a:xfrm flipH="1">
            <a:off x="644615" y="1493022"/>
            <a:ext cx="7959635" cy="98473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53975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However, there might come a time when you do find yourself at</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risk or faced with a dangerous situation. </a:t>
            </a:r>
          </a:p>
        </p:txBody>
      </p:sp>
      <p:grpSp>
        <p:nvGrpSpPr>
          <p:cNvPr id="5" name="Group 4">
            <a:extLst>
              <a:ext uri="{FF2B5EF4-FFF2-40B4-BE49-F238E27FC236}">
                <a16:creationId xmlns:a16="http://schemas.microsoft.com/office/drawing/2014/main" id="{BBF0353A-EDCD-4EE2-A63B-9D462E61A2FB}"/>
              </a:ext>
            </a:extLst>
          </p:cNvPr>
          <p:cNvGrpSpPr/>
          <p:nvPr/>
        </p:nvGrpSpPr>
        <p:grpSpPr>
          <a:xfrm>
            <a:off x="2555875" y="2560252"/>
            <a:ext cx="3376661" cy="3931574"/>
            <a:chOff x="4185544" y="2025233"/>
            <a:chExt cx="2426841" cy="2825664"/>
          </a:xfrm>
        </p:grpSpPr>
        <p:grpSp>
          <p:nvGrpSpPr>
            <p:cNvPr id="6" name="Group 5">
              <a:extLst>
                <a:ext uri="{FF2B5EF4-FFF2-40B4-BE49-F238E27FC236}">
                  <a16:creationId xmlns:a16="http://schemas.microsoft.com/office/drawing/2014/main" id="{C0732321-85FE-4C41-A336-E764E0DA38BD}"/>
                </a:ext>
              </a:extLst>
            </p:cNvPr>
            <p:cNvGrpSpPr/>
            <p:nvPr/>
          </p:nvGrpSpPr>
          <p:grpSpPr>
            <a:xfrm>
              <a:off x="5420478" y="3485239"/>
              <a:ext cx="974194" cy="974194"/>
              <a:chOff x="1134015" y="3835792"/>
              <a:chExt cx="1097280" cy="1097280"/>
            </a:xfrm>
          </p:grpSpPr>
          <p:sp>
            <p:nvSpPr>
              <p:cNvPr id="9" name="Oval 8">
                <a:extLst>
                  <a:ext uri="{FF2B5EF4-FFF2-40B4-BE49-F238E27FC236}">
                    <a16:creationId xmlns:a16="http://schemas.microsoft.com/office/drawing/2014/main" id="{FCF191CC-C3B5-402A-B5B1-BAFC63B9DE09}"/>
                  </a:ext>
                </a:extLst>
              </p:cNvPr>
              <p:cNvSpPr/>
              <p:nvPr/>
            </p:nvSpPr>
            <p:spPr>
              <a:xfrm>
                <a:off x="1134015" y="3835792"/>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0" name="Oval 9">
                <a:extLst>
                  <a:ext uri="{FF2B5EF4-FFF2-40B4-BE49-F238E27FC236}">
                    <a16:creationId xmlns:a16="http://schemas.microsoft.com/office/drawing/2014/main" id="{E7FC3D24-A116-4DCF-BE11-A1FCB5B9D660}"/>
                  </a:ext>
                </a:extLst>
              </p:cNvPr>
              <p:cNvSpPr/>
              <p:nvPr/>
            </p:nvSpPr>
            <p:spPr>
              <a:xfrm>
                <a:off x="1323424" y="4025204"/>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1" name="Oval 10">
                <a:extLst>
                  <a:ext uri="{FF2B5EF4-FFF2-40B4-BE49-F238E27FC236}">
                    <a16:creationId xmlns:a16="http://schemas.microsoft.com/office/drawing/2014/main" id="{A762EDCD-5AB4-41D6-9759-09037A786995}"/>
                  </a:ext>
                </a:extLst>
              </p:cNvPr>
              <p:cNvSpPr/>
              <p:nvPr/>
            </p:nvSpPr>
            <p:spPr>
              <a:xfrm>
                <a:off x="1540053" y="4241830"/>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7" name="Picture 6">
              <a:extLst>
                <a:ext uri="{FF2B5EF4-FFF2-40B4-BE49-F238E27FC236}">
                  <a16:creationId xmlns:a16="http://schemas.microsoft.com/office/drawing/2014/main" id="{D383CE58-F3B2-4A9A-9237-6B0EA77032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86" t="22071" r="37137" b="34226"/>
            <a:stretch/>
          </p:blipFill>
          <p:spPr>
            <a:xfrm>
              <a:off x="4872248" y="2025233"/>
              <a:ext cx="1740137" cy="1741589"/>
            </a:xfrm>
            <a:prstGeom prst="ellipse">
              <a:avLst/>
            </a:prstGeom>
            <a:ln w="57150">
              <a:solidFill>
                <a:srgbClr val="FAB001"/>
              </a:solidFill>
            </a:ln>
          </p:spPr>
        </p:pic>
        <p:pic>
          <p:nvPicPr>
            <p:cNvPr id="8" name="Picture 7">
              <a:extLst>
                <a:ext uri="{FF2B5EF4-FFF2-40B4-BE49-F238E27FC236}">
                  <a16:creationId xmlns:a16="http://schemas.microsoft.com/office/drawing/2014/main" id="{D81DD011-A96A-43F4-AF23-35C932BEF8B9}"/>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b="26739"/>
            <a:stretch/>
          </p:blipFill>
          <p:spPr>
            <a:xfrm>
              <a:off x="4185544" y="3270497"/>
              <a:ext cx="1580400" cy="1580400"/>
            </a:xfrm>
            <a:prstGeom prst="ellipse">
              <a:avLst/>
            </a:prstGeom>
            <a:solidFill>
              <a:srgbClr val="99CCFF"/>
            </a:solidFill>
            <a:ln w="57150">
              <a:solidFill>
                <a:srgbClr val="FAB001"/>
              </a:solidFill>
            </a:ln>
          </p:spPr>
        </p:pic>
      </p:grpSp>
      <p:grpSp>
        <p:nvGrpSpPr>
          <p:cNvPr id="20" name="Group 19">
            <a:extLst>
              <a:ext uri="{FF2B5EF4-FFF2-40B4-BE49-F238E27FC236}">
                <a16:creationId xmlns:a16="http://schemas.microsoft.com/office/drawing/2014/main" id="{18C7BCC8-F9A2-455B-9BC5-79AC3EF5757D}"/>
              </a:ext>
            </a:extLst>
          </p:cNvPr>
          <p:cNvGrpSpPr/>
          <p:nvPr/>
        </p:nvGrpSpPr>
        <p:grpSpPr>
          <a:xfrm>
            <a:off x="3588114" y="3429000"/>
            <a:ext cx="2682337" cy="2682337"/>
            <a:chOff x="3622766" y="3892731"/>
            <a:chExt cx="1097280" cy="1097280"/>
          </a:xfrm>
        </p:grpSpPr>
        <p:sp>
          <p:nvSpPr>
            <p:cNvPr id="21" name="Oval 20">
              <a:extLst>
                <a:ext uri="{FF2B5EF4-FFF2-40B4-BE49-F238E27FC236}">
                  <a16:creationId xmlns:a16="http://schemas.microsoft.com/office/drawing/2014/main" id="{59AD5F6E-7290-4C16-A9AD-7B2B60B813E1}"/>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2" name="Oval 21">
              <a:extLst>
                <a:ext uri="{FF2B5EF4-FFF2-40B4-BE49-F238E27FC236}">
                  <a16:creationId xmlns:a16="http://schemas.microsoft.com/office/drawing/2014/main" id="{6715FDC5-0065-43AD-8ECF-3A35596BB8BC}"/>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3" name="Oval 22">
              <a:extLst>
                <a:ext uri="{FF2B5EF4-FFF2-40B4-BE49-F238E27FC236}">
                  <a16:creationId xmlns:a16="http://schemas.microsoft.com/office/drawing/2014/main" id="{E7DF525A-8ECD-4001-8883-1A82592EA4D7}"/>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4" name="Group 23">
            <a:extLst>
              <a:ext uri="{FF2B5EF4-FFF2-40B4-BE49-F238E27FC236}">
                <a16:creationId xmlns:a16="http://schemas.microsoft.com/office/drawing/2014/main" id="{5C8E59E2-DD91-474A-8265-1AA20E5CC982}"/>
              </a:ext>
            </a:extLst>
          </p:cNvPr>
          <p:cNvGrpSpPr/>
          <p:nvPr/>
        </p:nvGrpSpPr>
        <p:grpSpPr>
          <a:xfrm rot="20661824">
            <a:off x="2550093" y="2851861"/>
            <a:ext cx="1984728" cy="2284366"/>
            <a:chOff x="5821014" y="3887153"/>
            <a:chExt cx="1589981" cy="1830024"/>
          </a:xfrm>
        </p:grpSpPr>
        <p:pic>
          <p:nvPicPr>
            <p:cNvPr id="25" name="Picture 24">
              <a:extLst>
                <a:ext uri="{FF2B5EF4-FFF2-40B4-BE49-F238E27FC236}">
                  <a16:creationId xmlns:a16="http://schemas.microsoft.com/office/drawing/2014/main" id="{3CBBC705-0E07-44BF-8E61-37BA7719F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14929" b="10747"/>
            <a:stretch/>
          </p:blipFill>
          <p:spPr>
            <a:xfrm>
              <a:off x="5821014" y="3895363"/>
              <a:ext cx="1589981" cy="1591038"/>
            </a:xfrm>
            <a:prstGeom prst="ellipse">
              <a:avLst/>
            </a:prstGeom>
            <a:solidFill>
              <a:srgbClr val="2CB7BD"/>
            </a:solidFill>
            <a:ln w="57150">
              <a:solidFill>
                <a:srgbClr val="FAB001"/>
              </a:solidFill>
            </a:ln>
          </p:spPr>
        </p:pic>
        <p:pic>
          <p:nvPicPr>
            <p:cNvPr id="26" name="Picture 25">
              <a:extLst>
                <a:ext uri="{FF2B5EF4-FFF2-40B4-BE49-F238E27FC236}">
                  <a16:creationId xmlns:a16="http://schemas.microsoft.com/office/drawing/2014/main" id="{15775891-E73A-436F-97C0-FB6C103D47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1" r="-3284" b="43018"/>
            <a:stretch/>
          </p:blipFill>
          <p:spPr>
            <a:xfrm>
              <a:off x="6122125" y="3887153"/>
              <a:ext cx="1123405" cy="1015773"/>
            </a:xfrm>
            <a:prstGeom prst="rect">
              <a:avLst/>
            </a:prstGeom>
          </p:spPr>
        </p:pic>
        <p:pic>
          <p:nvPicPr>
            <p:cNvPr id="27" name="Picture 26">
              <a:extLst>
                <a:ext uri="{FF2B5EF4-FFF2-40B4-BE49-F238E27FC236}">
                  <a16:creationId xmlns:a16="http://schemas.microsoft.com/office/drawing/2014/main" id="{127CBFE3-1C8A-4073-82B7-45F0E50285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180" t="82141" r="-3284" b="-2415"/>
            <a:stretch/>
          </p:blipFill>
          <p:spPr>
            <a:xfrm>
              <a:off x="6810103" y="5355772"/>
              <a:ext cx="444137" cy="361405"/>
            </a:xfrm>
            <a:prstGeom prst="rect">
              <a:avLst/>
            </a:prstGeom>
          </p:spPr>
        </p:pic>
      </p:grpSp>
      <p:pic>
        <p:nvPicPr>
          <p:cNvPr id="28" name="Picture 27">
            <a:extLst>
              <a:ext uri="{FF2B5EF4-FFF2-40B4-BE49-F238E27FC236}">
                <a16:creationId xmlns:a16="http://schemas.microsoft.com/office/drawing/2014/main" id="{E663CA71-B0BE-49B4-86FD-0D9E2DB6C8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4174" y="2933961"/>
            <a:ext cx="2025911" cy="2581725"/>
          </a:xfrm>
          <a:prstGeom prst="rect">
            <a:avLst/>
          </a:prstGeom>
        </p:spPr>
      </p:pic>
      <p:sp>
        <p:nvSpPr>
          <p:cNvPr id="37" name="Freeform: Shape 36">
            <a:extLst>
              <a:ext uri="{FF2B5EF4-FFF2-40B4-BE49-F238E27FC236}">
                <a16:creationId xmlns:a16="http://schemas.microsoft.com/office/drawing/2014/main" id="{BE08732B-4112-4254-A24C-ABBD9FAB53C5}"/>
              </a:ext>
            </a:extLst>
          </p:cNvPr>
          <p:cNvSpPr/>
          <p:nvPr/>
        </p:nvSpPr>
        <p:spPr>
          <a:xfrm>
            <a:off x="445141" y="1484313"/>
            <a:ext cx="7686989" cy="1006338"/>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809769"/>
              <a:gd name="connsiteY0" fmla="*/ 0 h 1018903"/>
              <a:gd name="connsiteX1" fmla="*/ 5809769 w 5809769"/>
              <a:gd name="connsiteY1" fmla="*/ 44086 h 1018903"/>
              <a:gd name="connsiteX2" fmla="*/ 4972594 w 5809769"/>
              <a:gd name="connsiteY2" fmla="*/ 1018903 h 1018903"/>
              <a:gd name="connsiteX3" fmla="*/ 0 w 5809769"/>
              <a:gd name="connsiteY3" fmla="*/ 1018903 h 1018903"/>
              <a:gd name="connsiteX4" fmla="*/ 0 w 5809769"/>
              <a:gd name="connsiteY4" fmla="*/ 0 h 1018903"/>
              <a:gd name="connsiteX5" fmla="*/ 113212 w 5809769"/>
              <a:gd name="connsiteY5" fmla="*/ 0 h 1018903"/>
              <a:gd name="connsiteX0" fmla="*/ 0 w 5809769"/>
              <a:gd name="connsiteY0" fmla="*/ 0 h 1018903"/>
              <a:gd name="connsiteX1" fmla="*/ 5809769 w 5809769"/>
              <a:gd name="connsiteY1" fmla="*/ 44086 h 1018903"/>
              <a:gd name="connsiteX2" fmla="*/ 5049038 w 5809769"/>
              <a:gd name="connsiteY2" fmla="*/ 1018903 h 1018903"/>
              <a:gd name="connsiteX3" fmla="*/ 0 w 5809769"/>
              <a:gd name="connsiteY3" fmla="*/ 1018903 h 1018903"/>
              <a:gd name="connsiteX4" fmla="*/ 0 w 5809769"/>
              <a:gd name="connsiteY4" fmla="*/ 0 h 1018903"/>
              <a:gd name="connsiteX5" fmla="*/ 113212 w 5809769"/>
              <a:gd name="connsiteY5" fmla="*/ 0 h 1018903"/>
              <a:gd name="connsiteX0" fmla="*/ 0 w 5874271"/>
              <a:gd name="connsiteY0" fmla="*/ 0 h 1018903"/>
              <a:gd name="connsiteX1" fmla="*/ 5874271 w 5874271"/>
              <a:gd name="connsiteY1" fmla="*/ 15598 h 1018903"/>
              <a:gd name="connsiteX2" fmla="*/ 5049038 w 5874271"/>
              <a:gd name="connsiteY2" fmla="*/ 1018903 h 1018903"/>
              <a:gd name="connsiteX3" fmla="*/ 0 w 5874271"/>
              <a:gd name="connsiteY3" fmla="*/ 1018903 h 1018903"/>
              <a:gd name="connsiteX4" fmla="*/ 0 w 5874271"/>
              <a:gd name="connsiteY4" fmla="*/ 0 h 1018903"/>
              <a:gd name="connsiteX5" fmla="*/ 113212 w 5874271"/>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4271" h="1018903">
                <a:moveTo>
                  <a:pt x="0" y="0"/>
                </a:moveTo>
                <a:lnTo>
                  <a:pt x="5874271" y="15598"/>
                </a:lnTo>
                <a:lnTo>
                  <a:pt x="5049038"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If this happens, it is important to know where to get help and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who to ask for help.</a:t>
            </a:r>
          </a:p>
        </p:txBody>
      </p:sp>
      <p:grpSp>
        <p:nvGrpSpPr>
          <p:cNvPr id="30" name="Group 29">
            <a:extLst>
              <a:ext uri="{FF2B5EF4-FFF2-40B4-BE49-F238E27FC236}">
                <a16:creationId xmlns:a16="http://schemas.microsoft.com/office/drawing/2014/main" id="{05AA59FB-3022-4A13-9EC8-7C42CB81433D}"/>
              </a:ext>
            </a:extLst>
          </p:cNvPr>
          <p:cNvGrpSpPr/>
          <p:nvPr/>
        </p:nvGrpSpPr>
        <p:grpSpPr>
          <a:xfrm>
            <a:off x="3957775" y="2478721"/>
            <a:ext cx="3167954" cy="3169259"/>
            <a:chOff x="7815287" y="1335539"/>
            <a:chExt cx="2335237" cy="2336199"/>
          </a:xfrm>
        </p:grpSpPr>
        <p:pic>
          <p:nvPicPr>
            <p:cNvPr id="31" name="Picture 30">
              <a:extLst>
                <a:ext uri="{FF2B5EF4-FFF2-40B4-BE49-F238E27FC236}">
                  <a16:creationId xmlns:a16="http://schemas.microsoft.com/office/drawing/2014/main" id="{66766826-B5F0-4122-B7C4-3A60D8480C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5233"/>
            <a:stretch/>
          </p:blipFill>
          <p:spPr>
            <a:xfrm>
              <a:off x="7815287" y="1335539"/>
              <a:ext cx="2335237" cy="2336199"/>
            </a:xfrm>
            <a:prstGeom prst="ellipse">
              <a:avLst/>
            </a:prstGeom>
            <a:solidFill>
              <a:srgbClr val="99CCFF"/>
            </a:solidFill>
            <a:ln w="57150">
              <a:solidFill>
                <a:srgbClr val="FAB001"/>
              </a:solidFill>
            </a:ln>
          </p:spPr>
        </p:pic>
        <p:pic>
          <p:nvPicPr>
            <p:cNvPr id="32" name="Picture 31">
              <a:extLst>
                <a:ext uri="{FF2B5EF4-FFF2-40B4-BE49-F238E27FC236}">
                  <a16:creationId xmlns:a16="http://schemas.microsoft.com/office/drawing/2014/main" id="{109CA2B0-1682-438A-AADE-798A4E2F02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63249"/>
            <a:stretch/>
          </p:blipFill>
          <p:spPr>
            <a:xfrm>
              <a:off x="7815287" y="1335539"/>
              <a:ext cx="1328713" cy="2336199"/>
            </a:xfrm>
            <a:prstGeom prst="rect">
              <a:avLst/>
            </a:prstGeom>
          </p:spPr>
        </p:pic>
      </p:grpSp>
      <p:pic>
        <p:nvPicPr>
          <p:cNvPr id="33" name="Picture 32">
            <a:extLst>
              <a:ext uri="{FF2B5EF4-FFF2-40B4-BE49-F238E27FC236}">
                <a16:creationId xmlns:a16="http://schemas.microsoft.com/office/drawing/2014/main" id="{B5167CB5-AE58-4325-BE23-1DA184640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6787" y="1633990"/>
            <a:ext cx="1851563" cy="4293076"/>
          </a:xfrm>
          <a:prstGeom prst="rect">
            <a:avLst/>
          </a:prstGeom>
        </p:spPr>
      </p:pic>
      <p:grpSp>
        <p:nvGrpSpPr>
          <p:cNvPr id="34" name="Group 33">
            <a:extLst>
              <a:ext uri="{FF2B5EF4-FFF2-40B4-BE49-F238E27FC236}">
                <a16:creationId xmlns:a16="http://schemas.microsoft.com/office/drawing/2014/main" id="{09385CC8-BBF6-4AB3-BA2B-40705A5422DA}"/>
              </a:ext>
            </a:extLst>
          </p:cNvPr>
          <p:cNvGrpSpPr/>
          <p:nvPr/>
        </p:nvGrpSpPr>
        <p:grpSpPr>
          <a:xfrm>
            <a:off x="957755" y="2232975"/>
            <a:ext cx="3719580" cy="4261940"/>
            <a:chOff x="5352835" y="3429000"/>
            <a:chExt cx="2741865" cy="3141662"/>
          </a:xfrm>
        </p:grpSpPr>
        <p:pic>
          <p:nvPicPr>
            <p:cNvPr id="35" name="Picture 34">
              <a:extLst>
                <a:ext uri="{FF2B5EF4-FFF2-40B4-BE49-F238E27FC236}">
                  <a16:creationId xmlns:a16="http://schemas.microsoft.com/office/drawing/2014/main" id="{FE4F8F67-BAFA-4086-801D-2F9E94A672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0165" r="20165"/>
            <a:stretch/>
          </p:blipFill>
          <p:spPr>
            <a:xfrm flipH="1">
              <a:off x="5352835" y="3833099"/>
              <a:ext cx="2737563" cy="2737563"/>
            </a:xfrm>
            <a:prstGeom prst="ellipse">
              <a:avLst/>
            </a:prstGeom>
            <a:solidFill>
              <a:srgbClr val="E9506C"/>
            </a:solidFill>
            <a:ln w="57150">
              <a:solidFill>
                <a:srgbClr val="FAB001"/>
              </a:solidFill>
            </a:ln>
          </p:spPr>
        </p:pic>
        <p:pic>
          <p:nvPicPr>
            <p:cNvPr id="36" name="Picture 35">
              <a:extLst>
                <a:ext uri="{FF2B5EF4-FFF2-40B4-BE49-F238E27FC236}">
                  <a16:creationId xmlns:a16="http://schemas.microsoft.com/office/drawing/2014/main" id="{A40F5924-D9C3-4026-B1E3-8116C35B55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45" r="20165" b="30671"/>
            <a:stretch/>
          </p:blipFill>
          <p:spPr>
            <a:xfrm flipH="1">
              <a:off x="5357137" y="3429000"/>
              <a:ext cx="2737563" cy="2087717"/>
            </a:xfrm>
            <a:prstGeom prst="rect">
              <a:avLst/>
            </a:prstGeom>
          </p:spPr>
        </p:pic>
      </p:grpSp>
      <p:sp>
        <p:nvSpPr>
          <p:cNvPr id="38" name="Title 1">
            <a:extLst>
              <a:ext uri="{FF2B5EF4-FFF2-40B4-BE49-F238E27FC236}">
                <a16:creationId xmlns:a16="http://schemas.microsoft.com/office/drawing/2014/main" id="{B533F4BC-A0DC-4FCF-8B90-43DB6DA77BD8}"/>
              </a:ext>
            </a:extLst>
          </p:cNvPr>
          <p:cNvSpPr>
            <a:spLocks noGrp="1"/>
          </p:cNvSpPr>
          <p:nvPr>
            <p:ph type="title"/>
          </p:nvPr>
        </p:nvSpPr>
        <p:spPr/>
        <p:txBody>
          <a:bodyPr>
            <a:normAutofit fontScale="90000"/>
          </a:bodyPr>
          <a:lstStyle/>
          <a:p>
            <a:r>
              <a:rPr lang="en-GB" dirty="0"/>
              <a:t>Get Help</a:t>
            </a:r>
          </a:p>
        </p:txBody>
      </p:sp>
      <p:pic>
        <p:nvPicPr>
          <p:cNvPr id="39" name="Whole Class">
            <a:extLst>
              <a:ext uri="{FF2B5EF4-FFF2-40B4-BE49-F238E27FC236}">
                <a16:creationId xmlns:a16="http://schemas.microsoft.com/office/drawing/2014/main" id="{F6BC62FC-F5FE-4FE6-923A-14D1233461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2" name="Speech Bubble: Rectangle with Corners Rounded 1">
            <a:extLst>
              <a:ext uri="{FF2B5EF4-FFF2-40B4-BE49-F238E27FC236}">
                <a16:creationId xmlns:a16="http://schemas.microsoft.com/office/drawing/2014/main" id="{C3D31CCD-A75B-4A88-A5CF-1BE948AFF0A6}"/>
              </a:ext>
            </a:extLst>
          </p:cNvPr>
          <p:cNvSpPr/>
          <p:nvPr/>
        </p:nvSpPr>
        <p:spPr>
          <a:xfrm>
            <a:off x="4458789" y="5227955"/>
            <a:ext cx="3030583" cy="1080770"/>
          </a:xfrm>
          <a:prstGeom prst="wedgeRoundRectCallout">
            <a:avLst>
              <a:gd name="adj1" fmla="val -72557"/>
              <a:gd name="adj2" fmla="val -60361"/>
              <a:gd name="adj3" fmla="val 166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Who can help when there is a hazard, a danger or an emergency?</a:t>
            </a:r>
          </a:p>
        </p:txBody>
      </p:sp>
    </p:spTree>
    <p:extLst>
      <p:ext uri="{BB962C8B-B14F-4D97-AF65-F5344CB8AC3E}">
        <p14:creationId xmlns:p14="http://schemas.microsoft.com/office/powerpoint/2010/main" val="41971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500"/>
                            </p:stCondLst>
                            <p:childTnLst>
                              <p:par>
                                <p:cTn id="30" presetID="49" presetClass="path" presetSubtype="0" accel="50000" decel="50000" fill="hold" nodeType="afterEffect">
                                  <p:stCondLst>
                                    <p:cond delay="400"/>
                                  </p:stCondLst>
                                  <p:childTnLst>
                                    <p:animMotion origin="layout" path="M 4.44444E-6 -2.22222E-6 L 0.10868 0.08935 " pathEditMode="relative" rAng="0" ptsTypes="AA">
                                      <p:cBhvr>
                                        <p:cTn id="31" dur="900" fill="hold"/>
                                        <p:tgtEl>
                                          <p:spTgt spid="28"/>
                                        </p:tgtEl>
                                        <p:attrNameLst>
                                          <p:attrName>ppt_x</p:attrName>
                                          <p:attrName>ppt_y</p:attrName>
                                        </p:attrNameLst>
                                      </p:cBhvr>
                                      <p:rCtr x="5434" y="4468"/>
                                    </p:animMotion>
                                  </p:childTnLst>
                                </p:cTn>
                              </p:par>
                              <p:par>
                                <p:cTn id="32" presetID="8" presetClass="emph" presetSubtype="0" fill="hold" nodeType="withEffect">
                                  <p:stCondLst>
                                    <p:cond delay="500"/>
                                  </p:stCondLst>
                                  <p:childTnLst>
                                    <p:animRot by="1200000">
                                      <p:cBhvr>
                                        <p:cTn id="33" dur="600" fill="hold"/>
                                        <p:tgtEl>
                                          <p:spTgt spid="2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28"/>
                                        </p:tgtEl>
                                        <p:attrNameLst>
                                          <p:attrName>ppt_w</p:attrName>
                                        </p:attrNameLst>
                                      </p:cBhvr>
                                      <p:tavLst>
                                        <p:tav tm="0">
                                          <p:val>
                                            <p:strVal val="ppt_w"/>
                                          </p:val>
                                        </p:tav>
                                        <p:tav tm="100000">
                                          <p:val>
                                            <p:fltVal val="0"/>
                                          </p:val>
                                        </p:tav>
                                      </p:tavLst>
                                    </p:anim>
                                    <p:anim calcmode="lin" valueType="num">
                                      <p:cBhvr>
                                        <p:cTn id="38" dur="500"/>
                                        <p:tgtEl>
                                          <p:spTgt spid="28"/>
                                        </p:tgtEl>
                                        <p:attrNameLst>
                                          <p:attrName>ppt_h</p:attrName>
                                        </p:attrNameLst>
                                      </p:cBhvr>
                                      <p:tavLst>
                                        <p:tav tm="0">
                                          <p:val>
                                            <p:strVal val="ppt_h"/>
                                          </p:val>
                                        </p:tav>
                                        <p:tav tm="100000">
                                          <p:val>
                                            <p:fltVal val="0"/>
                                          </p:val>
                                        </p:tav>
                                      </p:tavLst>
                                    </p:anim>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20"/>
                                        </p:tgtEl>
                                        <p:attrNameLst>
                                          <p:attrName>ppt_w</p:attrName>
                                        </p:attrNameLst>
                                      </p:cBhvr>
                                      <p:tavLst>
                                        <p:tav tm="0">
                                          <p:val>
                                            <p:strVal val="ppt_w"/>
                                          </p:val>
                                        </p:tav>
                                        <p:tav tm="100000">
                                          <p:val>
                                            <p:fltVal val="0"/>
                                          </p:val>
                                        </p:tav>
                                      </p:tavLst>
                                    </p:anim>
                                    <p:anim calcmode="lin" valueType="num">
                                      <p:cBhvr>
                                        <p:cTn id="48" dur="500"/>
                                        <p:tgtEl>
                                          <p:spTgt spid="20"/>
                                        </p:tgtEl>
                                        <p:attrNameLst>
                                          <p:attrName>ppt_h</p:attrName>
                                        </p:attrNameLst>
                                      </p:cBhvr>
                                      <p:tavLst>
                                        <p:tav tm="0">
                                          <p:val>
                                            <p:strVal val="ppt_h"/>
                                          </p:val>
                                        </p:tav>
                                        <p:tav tm="100000">
                                          <p:val>
                                            <p:fltVal val="0"/>
                                          </p:val>
                                        </p:tav>
                                      </p:tavLst>
                                    </p:anim>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1+#ppt_w/2"/>
                                          </p:val>
                                        </p:tav>
                                        <p:tav tm="100000">
                                          <p:val>
                                            <p:strVal val="#ppt_x"/>
                                          </p:val>
                                        </p:tav>
                                      </p:tavLst>
                                    </p:anim>
                                    <p:anim calcmode="lin" valueType="num">
                                      <p:cBhvr additive="base">
                                        <p:cTn id="69" dur="500" fill="hold"/>
                                        <p:tgtEl>
                                          <p:spTgt spid="30"/>
                                        </p:tgtEl>
                                        <p:attrNameLst>
                                          <p:attrName>ppt_y</p:attrName>
                                        </p:attrNameLst>
                                      </p:cBhvr>
                                      <p:tavLst>
                                        <p:tav tm="0">
                                          <p:val>
                                            <p:strVal val="#ppt_y"/>
                                          </p:val>
                                        </p:tav>
                                        <p:tav tm="100000">
                                          <p:val>
                                            <p:strVal val="#ppt_y"/>
                                          </p:val>
                                        </p:tav>
                                      </p:tavLst>
                                    </p:anim>
                                  </p:childTnLst>
                                </p:cTn>
                              </p:par>
                              <p:par>
                                <p:cTn id="70" presetID="53" presetClass="entr" presetSubtype="16"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37"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6D23F75-07D7-4EDB-86A5-74007B14A400}"/>
              </a:ext>
            </a:extLst>
          </p:cNvPr>
          <p:cNvGrpSpPr/>
          <p:nvPr/>
        </p:nvGrpSpPr>
        <p:grpSpPr>
          <a:xfrm>
            <a:off x="3124528" y="3141663"/>
            <a:ext cx="2894944" cy="2894944"/>
            <a:chOff x="3622766" y="3892731"/>
            <a:chExt cx="1097280" cy="1097280"/>
          </a:xfrm>
        </p:grpSpPr>
        <p:sp>
          <p:nvSpPr>
            <p:cNvPr id="63" name="Oval 62">
              <a:extLst>
                <a:ext uri="{FF2B5EF4-FFF2-40B4-BE49-F238E27FC236}">
                  <a16:creationId xmlns:a16="http://schemas.microsoft.com/office/drawing/2014/main" id="{36BCEC52-273E-48AB-B279-42FACFE8D82D}"/>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64" name="Oval 63">
              <a:extLst>
                <a:ext uri="{FF2B5EF4-FFF2-40B4-BE49-F238E27FC236}">
                  <a16:creationId xmlns:a16="http://schemas.microsoft.com/office/drawing/2014/main" id="{CA74C862-0DD4-4F52-980F-EF6161EC492D}"/>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65" name="Oval 64">
              <a:extLst>
                <a:ext uri="{FF2B5EF4-FFF2-40B4-BE49-F238E27FC236}">
                  <a16:creationId xmlns:a16="http://schemas.microsoft.com/office/drawing/2014/main" id="{F7D8831E-8A03-42C0-A466-0EC5D2D09597}"/>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3" name="Group 22">
            <a:extLst>
              <a:ext uri="{FF2B5EF4-FFF2-40B4-BE49-F238E27FC236}">
                <a16:creationId xmlns:a16="http://schemas.microsoft.com/office/drawing/2014/main" id="{FA4B1454-61F2-4A0A-9BE1-DB9062409F49}"/>
              </a:ext>
            </a:extLst>
          </p:cNvPr>
          <p:cNvGrpSpPr/>
          <p:nvPr/>
        </p:nvGrpSpPr>
        <p:grpSpPr>
          <a:xfrm>
            <a:off x="2991506" y="3678529"/>
            <a:ext cx="4325989" cy="4325989"/>
            <a:chOff x="3622766" y="3892731"/>
            <a:chExt cx="1097280" cy="1097280"/>
          </a:xfrm>
        </p:grpSpPr>
        <p:sp>
          <p:nvSpPr>
            <p:cNvPr id="24" name="Oval 23">
              <a:extLst>
                <a:ext uri="{FF2B5EF4-FFF2-40B4-BE49-F238E27FC236}">
                  <a16:creationId xmlns:a16="http://schemas.microsoft.com/office/drawing/2014/main" id="{127D775B-585B-4724-B789-256A6D67EDFA}"/>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5" name="Oval 24">
              <a:extLst>
                <a:ext uri="{FF2B5EF4-FFF2-40B4-BE49-F238E27FC236}">
                  <a16:creationId xmlns:a16="http://schemas.microsoft.com/office/drawing/2014/main" id="{16DACEDE-B830-4377-992C-36654E12FC03}"/>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6" name="Oval 25">
              <a:extLst>
                <a:ext uri="{FF2B5EF4-FFF2-40B4-BE49-F238E27FC236}">
                  <a16:creationId xmlns:a16="http://schemas.microsoft.com/office/drawing/2014/main" id="{815CB27F-3F71-4F90-BA54-BF89E749AE12}"/>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sp>
        <p:nvSpPr>
          <p:cNvPr id="2" name="Title 1"/>
          <p:cNvSpPr>
            <a:spLocks noGrp="1"/>
          </p:cNvSpPr>
          <p:nvPr>
            <p:ph type="title"/>
          </p:nvPr>
        </p:nvSpPr>
        <p:spPr/>
        <p:txBody>
          <a:bodyPr>
            <a:normAutofit fontScale="90000"/>
          </a:bodyPr>
          <a:lstStyle/>
          <a:p>
            <a:r>
              <a:rPr lang="en-GB" dirty="0"/>
              <a:t>Get Help</a:t>
            </a:r>
          </a:p>
        </p:txBody>
      </p:sp>
      <p:sp>
        <p:nvSpPr>
          <p:cNvPr id="16" name="Freeform: Shape 15">
            <a:extLst>
              <a:ext uri="{FF2B5EF4-FFF2-40B4-BE49-F238E27FC236}">
                <a16:creationId xmlns:a16="http://schemas.microsoft.com/office/drawing/2014/main" id="{3B8CE22F-0843-4EBF-91A9-8AA39C737B23}"/>
              </a:ext>
            </a:extLst>
          </p:cNvPr>
          <p:cNvSpPr/>
          <p:nvPr/>
        </p:nvSpPr>
        <p:spPr>
          <a:xfrm>
            <a:off x="432971" y="1484313"/>
            <a:ext cx="6978024" cy="83216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Finding a nearby grown-up is always the best thing to do,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if there is a risky or dangerous situation. </a:t>
            </a:r>
          </a:p>
        </p:txBody>
      </p:sp>
      <p:pic>
        <p:nvPicPr>
          <p:cNvPr id="6" name="Picture 5">
            <a:extLst>
              <a:ext uri="{FF2B5EF4-FFF2-40B4-BE49-F238E27FC236}">
                <a16:creationId xmlns:a16="http://schemas.microsoft.com/office/drawing/2014/main" id="{6F69F034-C55F-418C-9649-98BFC9872F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863"/>
          <a:stretch/>
        </p:blipFill>
        <p:spPr>
          <a:xfrm>
            <a:off x="1730250" y="3318166"/>
            <a:ext cx="2722102" cy="3539834"/>
          </a:xfrm>
          <a:prstGeom prst="rect">
            <a:avLst/>
          </a:prstGeom>
        </p:spPr>
      </p:pic>
      <p:pic>
        <p:nvPicPr>
          <p:cNvPr id="8" name="Picture 7">
            <a:extLst>
              <a:ext uri="{FF2B5EF4-FFF2-40B4-BE49-F238E27FC236}">
                <a16:creationId xmlns:a16="http://schemas.microsoft.com/office/drawing/2014/main" id="{E94C8870-DA9E-4397-9348-629F0669B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997612"/>
            <a:ext cx="3347031" cy="4860388"/>
          </a:xfrm>
          <a:prstGeom prst="rect">
            <a:avLst/>
          </a:prstGeom>
        </p:spPr>
      </p:pic>
      <p:sp>
        <p:nvSpPr>
          <p:cNvPr id="27" name="Freeform: Shape 26">
            <a:extLst>
              <a:ext uri="{FF2B5EF4-FFF2-40B4-BE49-F238E27FC236}">
                <a16:creationId xmlns:a16="http://schemas.microsoft.com/office/drawing/2014/main" id="{18DBAAA0-CEE9-403E-9E9B-BAD8B8360401}"/>
              </a:ext>
            </a:extLst>
          </p:cNvPr>
          <p:cNvSpPr/>
          <p:nvPr/>
        </p:nvSpPr>
        <p:spPr>
          <a:xfrm flipH="1">
            <a:off x="480563" y="1484313"/>
            <a:ext cx="8200292" cy="117448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53975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Who you ask will depend on where you are. At home, you can get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help from a parent or carer. At school, you can get help from a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member of staff.</a:t>
            </a:r>
          </a:p>
        </p:txBody>
      </p:sp>
      <p:grpSp>
        <p:nvGrpSpPr>
          <p:cNvPr id="35" name="Group 34">
            <a:extLst>
              <a:ext uri="{FF2B5EF4-FFF2-40B4-BE49-F238E27FC236}">
                <a16:creationId xmlns:a16="http://schemas.microsoft.com/office/drawing/2014/main" id="{639F82D1-03D2-4594-B603-32E9F77683FD}"/>
              </a:ext>
            </a:extLst>
          </p:cNvPr>
          <p:cNvGrpSpPr/>
          <p:nvPr/>
        </p:nvGrpSpPr>
        <p:grpSpPr>
          <a:xfrm>
            <a:off x="2218585" y="5551451"/>
            <a:ext cx="2532223" cy="1223428"/>
            <a:chOff x="6072027" y="5681609"/>
            <a:chExt cx="2532223" cy="811658"/>
          </a:xfrm>
        </p:grpSpPr>
        <p:sp>
          <p:nvSpPr>
            <p:cNvPr id="36" name="Oval 35">
              <a:extLst>
                <a:ext uri="{FF2B5EF4-FFF2-40B4-BE49-F238E27FC236}">
                  <a16:creationId xmlns:a16="http://schemas.microsoft.com/office/drawing/2014/main" id="{D837DE4D-9395-4639-A10E-9999123E95D7}"/>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7" name="Oval 36">
              <a:extLst>
                <a:ext uri="{FF2B5EF4-FFF2-40B4-BE49-F238E27FC236}">
                  <a16:creationId xmlns:a16="http://schemas.microsoft.com/office/drawing/2014/main" id="{4A1EE515-05B2-4D8E-BDD5-6F855E77ACEB}"/>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8" name="Oval 37">
              <a:extLst>
                <a:ext uri="{FF2B5EF4-FFF2-40B4-BE49-F238E27FC236}">
                  <a16:creationId xmlns:a16="http://schemas.microsoft.com/office/drawing/2014/main" id="{8A56D67B-F096-4CBC-837B-577C94E4D792}"/>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39" name="Group 38">
            <a:extLst>
              <a:ext uri="{FF2B5EF4-FFF2-40B4-BE49-F238E27FC236}">
                <a16:creationId xmlns:a16="http://schemas.microsoft.com/office/drawing/2014/main" id="{47DB8E3A-8A37-474A-8BEA-F2D2AA979976}"/>
              </a:ext>
            </a:extLst>
          </p:cNvPr>
          <p:cNvGrpSpPr/>
          <p:nvPr/>
        </p:nvGrpSpPr>
        <p:grpSpPr>
          <a:xfrm>
            <a:off x="4468152" y="6092826"/>
            <a:ext cx="2079720" cy="1004804"/>
            <a:chOff x="6072027" y="5681609"/>
            <a:chExt cx="2532223" cy="811658"/>
          </a:xfrm>
        </p:grpSpPr>
        <p:sp>
          <p:nvSpPr>
            <p:cNvPr id="40" name="Oval 39">
              <a:extLst>
                <a:ext uri="{FF2B5EF4-FFF2-40B4-BE49-F238E27FC236}">
                  <a16:creationId xmlns:a16="http://schemas.microsoft.com/office/drawing/2014/main" id="{7B276E24-A143-4BA0-8E03-E70E65F974A3}"/>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1" name="Oval 40">
              <a:extLst>
                <a:ext uri="{FF2B5EF4-FFF2-40B4-BE49-F238E27FC236}">
                  <a16:creationId xmlns:a16="http://schemas.microsoft.com/office/drawing/2014/main" id="{98E7444F-D0B5-485C-BD06-203E4364FE6A}"/>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2" name="Oval 41">
              <a:extLst>
                <a:ext uri="{FF2B5EF4-FFF2-40B4-BE49-F238E27FC236}">
                  <a16:creationId xmlns:a16="http://schemas.microsoft.com/office/drawing/2014/main" id="{E00A6094-BC64-459A-92C0-C5D08DF59EDB}"/>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15" name="Group 14">
            <a:extLst>
              <a:ext uri="{FF2B5EF4-FFF2-40B4-BE49-F238E27FC236}">
                <a16:creationId xmlns:a16="http://schemas.microsoft.com/office/drawing/2014/main" id="{ECC09345-6E5D-4110-A2E9-79FE6F2C9064}"/>
              </a:ext>
            </a:extLst>
          </p:cNvPr>
          <p:cNvGrpSpPr/>
          <p:nvPr/>
        </p:nvGrpSpPr>
        <p:grpSpPr>
          <a:xfrm>
            <a:off x="2577533" y="2221213"/>
            <a:ext cx="3555977" cy="4510177"/>
            <a:chOff x="2690078" y="2757267"/>
            <a:chExt cx="3133334" cy="3974123"/>
          </a:xfrm>
        </p:grpSpPr>
        <p:pic>
          <p:nvPicPr>
            <p:cNvPr id="12" name="Picture 11">
              <a:extLst>
                <a:ext uri="{FF2B5EF4-FFF2-40B4-BE49-F238E27FC236}">
                  <a16:creationId xmlns:a16="http://schemas.microsoft.com/office/drawing/2014/main" id="{A56DC0F8-01A6-468E-9B19-D8C746D20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0078" y="2757267"/>
              <a:ext cx="1740890" cy="3974123"/>
            </a:xfrm>
            <a:prstGeom prst="rect">
              <a:avLst/>
            </a:prstGeom>
          </p:spPr>
        </p:pic>
        <p:pic>
          <p:nvPicPr>
            <p:cNvPr id="14" name="Picture 13">
              <a:extLst>
                <a:ext uri="{FF2B5EF4-FFF2-40B4-BE49-F238E27FC236}">
                  <a16:creationId xmlns:a16="http://schemas.microsoft.com/office/drawing/2014/main" id="{41741745-01E1-4994-8AF7-90E00498A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98608" y="2926080"/>
              <a:ext cx="1124804" cy="3686858"/>
            </a:xfrm>
            <a:prstGeom prst="rect">
              <a:avLst/>
            </a:prstGeom>
          </p:spPr>
        </p:pic>
      </p:grpSp>
      <p:sp>
        <p:nvSpPr>
          <p:cNvPr id="50" name="Freeform: Shape 49">
            <a:extLst>
              <a:ext uri="{FF2B5EF4-FFF2-40B4-BE49-F238E27FC236}">
                <a16:creationId xmlns:a16="http://schemas.microsoft.com/office/drawing/2014/main" id="{B66AB660-6C1D-475A-AACA-B4FF545678BF}"/>
              </a:ext>
            </a:extLst>
          </p:cNvPr>
          <p:cNvSpPr/>
          <p:nvPr/>
        </p:nvSpPr>
        <p:spPr>
          <a:xfrm>
            <a:off x="436098" y="1493023"/>
            <a:ext cx="8168152" cy="1092419"/>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Sometimes, you might have to ask for help from an adult in a position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of trust. For example, a shop worker or a security guard.</a:t>
            </a:r>
          </a:p>
        </p:txBody>
      </p:sp>
      <p:grpSp>
        <p:nvGrpSpPr>
          <p:cNvPr id="21" name="Group 20">
            <a:extLst>
              <a:ext uri="{FF2B5EF4-FFF2-40B4-BE49-F238E27FC236}">
                <a16:creationId xmlns:a16="http://schemas.microsoft.com/office/drawing/2014/main" id="{A6212F67-9EC6-483A-BF2A-3F8EE41EF4BC}"/>
              </a:ext>
            </a:extLst>
          </p:cNvPr>
          <p:cNvGrpSpPr/>
          <p:nvPr/>
        </p:nvGrpSpPr>
        <p:grpSpPr>
          <a:xfrm>
            <a:off x="5738448" y="2644727"/>
            <a:ext cx="2434881" cy="2947705"/>
            <a:chOff x="6666915" y="337626"/>
            <a:chExt cx="2434881" cy="2947705"/>
          </a:xfrm>
        </p:grpSpPr>
        <p:pic>
          <p:nvPicPr>
            <p:cNvPr id="20" name="Picture 19">
              <a:extLst>
                <a:ext uri="{FF2B5EF4-FFF2-40B4-BE49-F238E27FC236}">
                  <a16:creationId xmlns:a16="http://schemas.microsoft.com/office/drawing/2014/main" id="{355C6316-C69E-43EE-AF6D-C2E5091E6C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029" t="22301" r="8356" b="39649"/>
            <a:stretch/>
          </p:blipFill>
          <p:spPr>
            <a:xfrm>
              <a:off x="6666915" y="855137"/>
              <a:ext cx="2433710" cy="2430194"/>
            </a:xfrm>
            <a:prstGeom prst="ellipse">
              <a:avLst/>
            </a:prstGeom>
            <a:solidFill>
              <a:srgbClr val="00B0F0"/>
            </a:solidFill>
            <a:ln w="57150">
              <a:solidFill>
                <a:srgbClr val="FAB001"/>
              </a:solidFill>
            </a:ln>
          </p:spPr>
        </p:pic>
        <p:pic>
          <p:nvPicPr>
            <p:cNvPr id="52" name="Picture 51">
              <a:extLst>
                <a:ext uri="{FF2B5EF4-FFF2-40B4-BE49-F238E27FC236}">
                  <a16:creationId xmlns:a16="http://schemas.microsoft.com/office/drawing/2014/main" id="{6BC0F793-7BE4-4893-993B-96E1F5694F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029" t="14080" r="8356" b="67966"/>
            <a:stretch/>
          </p:blipFill>
          <p:spPr>
            <a:xfrm>
              <a:off x="6668086" y="337626"/>
              <a:ext cx="2433710" cy="1146688"/>
            </a:xfrm>
            <a:prstGeom prst="rect">
              <a:avLst/>
            </a:prstGeom>
          </p:spPr>
        </p:pic>
      </p:grpSp>
      <p:grpSp>
        <p:nvGrpSpPr>
          <p:cNvPr id="30" name="Group 29">
            <a:extLst>
              <a:ext uri="{FF2B5EF4-FFF2-40B4-BE49-F238E27FC236}">
                <a16:creationId xmlns:a16="http://schemas.microsoft.com/office/drawing/2014/main" id="{5B57F58D-5D8B-4F56-9799-699017E37003}"/>
              </a:ext>
            </a:extLst>
          </p:cNvPr>
          <p:cNvGrpSpPr/>
          <p:nvPr/>
        </p:nvGrpSpPr>
        <p:grpSpPr>
          <a:xfrm>
            <a:off x="1039813" y="2631520"/>
            <a:ext cx="2440731" cy="3461305"/>
            <a:chOff x="539750" y="2006484"/>
            <a:chExt cx="2440731" cy="3461305"/>
          </a:xfrm>
        </p:grpSpPr>
        <p:pic>
          <p:nvPicPr>
            <p:cNvPr id="28" name="Picture 27">
              <a:extLst>
                <a:ext uri="{FF2B5EF4-FFF2-40B4-BE49-F238E27FC236}">
                  <a16:creationId xmlns:a16="http://schemas.microsoft.com/office/drawing/2014/main" id="{9DDA820C-B276-4158-8F06-DF67D6B26D82}"/>
                </a:ext>
              </a:extLst>
            </p:cNvPr>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l="12923" t="2981" r="20001" b="2108"/>
            <a:stretch/>
          </p:blipFill>
          <p:spPr>
            <a:xfrm>
              <a:off x="539750" y="3033713"/>
              <a:ext cx="2432753" cy="2434076"/>
            </a:xfrm>
            <a:prstGeom prst="ellipse">
              <a:avLst/>
            </a:prstGeom>
            <a:ln w="57150">
              <a:solidFill>
                <a:srgbClr val="FAB001"/>
              </a:solidFill>
            </a:ln>
          </p:spPr>
        </p:pic>
        <p:grpSp>
          <p:nvGrpSpPr>
            <p:cNvPr id="29" name="Group 28">
              <a:extLst>
                <a:ext uri="{FF2B5EF4-FFF2-40B4-BE49-F238E27FC236}">
                  <a16:creationId xmlns:a16="http://schemas.microsoft.com/office/drawing/2014/main" id="{BA0A51F0-387C-4C8C-8D7B-9532DF5B858C}"/>
                </a:ext>
              </a:extLst>
            </p:cNvPr>
            <p:cNvGrpSpPr/>
            <p:nvPr/>
          </p:nvGrpSpPr>
          <p:grpSpPr>
            <a:xfrm>
              <a:off x="539750" y="2006484"/>
              <a:ext cx="2440731" cy="3459452"/>
              <a:chOff x="3350383" y="640757"/>
              <a:chExt cx="2440731" cy="3459452"/>
            </a:xfrm>
          </p:grpSpPr>
          <p:pic>
            <p:nvPicPr>
              <p:cNvPr id="18" name="Picture 17">
                <a:extLst>
                  <a:ext uri="{FF2B5EF4-FFF2-40B4-BE49-F238E27FC236}">
                    <a16:creationId xmlns:a16="http://schemas.microsoft.com/office/drawing/2014/main" id="{D4CC7F6C-54D0-45C6-BFE3-C8449A95330C}"/>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l="-82165" t="16871" r="-3161" b="25156"/>
              <a:stretch/>
            </p:blipFill>
            <p:spPr>
              <a:xfrm>
                <a:off x="3350383" y="1666609"/>
                <a:ext cx="2433600" cy="2433600"/>
              </a:xfrm>
              <a:prstGeom prst="ellipse">
                <a:avLst/>
              </a:prstGeom>
            </p:spPr>
          </p:pic>
          <p:pic>
            <p:nvPicPr>
              <p:cNvPr id="59" name="Picture 58">
                <a:extLst>
                  <a:ext uri="{FF2B5EF4-FFF2-40B4-BE49-F238E27FC236}">
                    <a16:creationId xmlns:a16="http://schemas.microsoft.com/office/drawing/2014/main" id="{7F98889B-1434-4370-9E3B-E83548B62DDC}"/>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l="-82165" t="-7556" r="-3161" b="41473"/>
              <a:stretch/>
            </p:blipFill>
            <p:spPr>
              <a:xfrm>
                <a:off x="3357514" y="640757"/>
                <a:ext cx="2433600" cy="2774029"/>
              </a:xfrm>
              <a:prstGeom prst="rect">
                <a:avLst/>
              </a:prstGeom>
            </p:spPr>
          </p:pic>
        </p:grpSp>
      </p:grpSp>
      <p:pic>
        <p:nvPicPr>
          <p:cNvPr id="32" name="Picture 31">
            <a:extLst>
              <a:ext uri="{FF2B5EF4-FFF2-40B4-BE49-F238E27FC236}">
                <a16:creationId xmlns:a16="http://schemas.microsoft.com/office/drawing/2014/main" id="{D14E4FD9-7966-41E0-A5BC-3A8B28C6F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602" y="2381250"/>
            <a:ext cx="1387699" cy="4343400"/>
          </a:xfrm>
          <a:prstGeom prst="rect">
            <a:avLst/>
          </a:prstGeom>
        </p:spPr>
      </p:pic>
      <p:pic>
        <p:nvPicPr>
          <p:cNvPr id="43" name="Whole Class">
            <a:extLst>
              <a:ext uri="{FF2B5EF4-FFF2-40B4-BE49-F238E27FC236}">
                <a16:creationId xmlns:a16="http://schemas.microsoft.com/office/drawing/2014/main" id="{F6BC62FC-F5FE-4FE6-923A-14D1233461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305320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300"/>
                                        <p:tgtEl>
                                          <p:spTgt spid="23"/>
                                        </p:tgtEl>
                                      </p:cBhvr>
                                    </p:animEffect>
                                    <p:set>
                                      <p:cBhvr>
                                        <p:cTn id="7" dur="1" fill="hold">
                                          <p:stCondLst>
                                            <p:cond delay="299"/>
                                          </p:stCondLst>
                                        </p:cTn>
                                        <p:tgtEl>
                                          <p:spTgt spid="23"/>
                                        </p:tgtEl>
                                        <p:attrNameLst>
                                          <p:attrName>style.visibility</p:attrName>
                                        </p:attrNameLst>
                                      </p:cBhvr>
                                      <p:to>
                                        <p:strVal val="hidden"/>
                                      </p:to>
                                    </p:set>
                                  </p:childTnLst>
                                </p:cTn>
                              </p:par>
                              <p:par>
                                <p:cTn id="8" presetID="53" presetClass="exit" presetSubtype="32" fill="hold" nodeType="withEffect">
                                  <p:stCondLst>
                                    <p:cond delay="0"/>
                                  </p:stCondLst>
                                  <p:childTnLst>
                                    <p:anim calcmode="lin" valueType="num">
                                      <p:cBhvr>
                                        <p:cTn id="9" dur="500"/>
                                        <p:tgtEl>
                                          <p:spTgt spid="8"/>
                                        </p:tgtEl>
                                        <p:attrNameLst>
                                          <p:attrName>ppt_w</p:attrName>
                                        </p:attrNameLst>
                                      </p:cBhvr>
                                      <p:tavLst>
                                        <p:tav tm="0">
                                          <p:val>
                                            <p:strVal val="ppt_w"/>
                                          </p:val>
                                        </p:tav>
                                        <p:tav tm="100000">
                                          <p:val>
                                            <p:fltVal val="0"/>
                                          </p:val>
                                        </p:tav>
                                      </p:tavLst>
                                    </p:anim>
                                    <p:anim calcmode="lin" valueType="num">
                                      <p:cBhvr>
                                        <p:cTn id="10" dur="500"/>
                                        <p:tgtEl>
                                          <p:spTgt spid="8"/>
                                        </p:tgtEl>
                                        <p:attrNameLst>
                                          <p:attrName>ppt_h</p:attrName>
                                        </p:attrNameLst>
                                      </p:cBhvr>
                                      <p:tavLst>
                                        <p:tav tm="0">
                                          <p:val>
                                            <p:strVal val="ppt_h"/>
                                          </p:val>
                                        </p:tav>
                                        <p:tav tm="100000">
                                          <p:val>
                                            <p:fltVal val="0"/>
                                          </p:val>
                                        </p:tav>
                                      </p:tavLst>
                                    </p:anim>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53" presetClass="exit" presetSubtype="32" fill="hold" nodeType="with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22" presetClass="entr" presetSubtype="8"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par>
                                <p:cTn id="52" presetID="53" presetClass="entr" presetSubtype="16"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42"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53" presetClass="entr" presetSubtype="16"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Effect transition="in" filter="fade">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P spid="27" grpId="1"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6D23F75-07D7-4EDB-86A5-74007B14A400}"/>
              </a:ext>
            </a:extLst>
          </p:cNvPr>
          <p:cNvGrpSpPr/>
          <p:nvPr/>
        </p:nvGrpSpPr>
        <p:grpSpPr>
          <a:xfrm>
            <a:off x="3211047" y="2389188"/>
            <a:ext cx="2894944" cy="2894944"/>
            <a:chOff x="3622766" y="3892731"/>
            <a:chExt cx="1097280" cy="1097280"/>
          </a:xfrm>
        </p:grpSpPr>
        <p:sp>
          <p:nvSpPr>
            <p:cNvPr id="63" name="Oval 62">
              <a:extLst>
                <a:ext uri="{FF2B5EF4-FFF2-40B4-BE49-F238E27FC236}">
                  <a16:creationId xmlns:a16="http://schemas.microsoft.com/office/drawing/2014/main" id="{36BCEC52-273E-48AB-B279-42FACFE8D82D}"/>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64" name="Oval 63">
              <a:extLst>
                <a:ext uri="{FF2B5EF4-FFF2-40B4-BE49-F238E27FC236}">
                  <a16:creationId xmlns:a16="http://schemas.microsoft.com/office/drawing/2014/main" id="{CA74C862-0DD4-4F52-980F-EF6161EC492D}"/>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65" name="Oval 64">
              <a:extLst>
                <a:ext uri="{FF2B5EF4-FFF2-40B4-BE49-F238E27FC236}">
                  <a16:creationId xmlns:a16="http://schemas.microsoft.com/office/drawing/2014/main" id="{F7D8831E-8A03-42C0-A466-0EC5D2D09597}"/>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sp>
        <p:nvSpPr>
          <p:cNvPr id="2" name="Title 1"/>
          <p:cNvSpPr>
            <a:spLocks noGrp="1"/>
          </p:cNvSpPr>
          <p:nvPr>
            <p:ph type="title"/>
          </p:nvPr>
        </p:nvSpPr>
        <p:spPr/>
        <p:txBody>
          <a:bodyPr>
            <a:normAutofit fontScale="90000"/>
          </a:bodyPr>
          <a:lstStyle/>
          <a:p>
            <a:r>
              <a:rPr lang="en-GB" dirty="0"/>
              <a:t>Get Help</a:t>
            </a:r>
          </a:p>
        </p:txBody>
      </p:sp>
      <p:sp>
        <p:nvSpPr>
          <p:cNvPr id="16" name="Freeform: Shape 15">
            <a:extLst>
              <a:ext uri="{FF2B5EF4-FFF2-40B4-BE49-F238E27FC236}">
                <a16:creationId xmlns:a16="http://schemas.microsoft.com/office/drawing/2014/main" id="{3B8CE22F-0843-4EBF-91A9-8AA39C737B23}"/>
              </a:ext>
            </a:extLst>
          </p:cNvPr>
          <p:cNvSpPr/>
          <p:nvPr/>
        </p:nvSpPr>
        <p:spPr>
          <a:xfrm>
            <a:off x="432971" y="1484313"/>
            <a:ext cx="6978024" cy="83216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In an emergency, you would need to get specialist help. For example, from a paramedic, a police officer or a firefighter.</a:t>
            </a:r>
          </a:p>
        </p:txBody>
      </p:sp>
      <p:grpSp>
        <p:nvGrpSpPr>
          <p:cNvPr id="35" name="Group 34">
            <a:extLst>
              <a:ext uri="{FF2B5EF4-FFF2-40B4-BE49-F238E27FC236}">
                <a16:creationId xmlns:a16="http://schemas.microsoft.com/office/drawing/2014/main" id="{639F82D1-03D2-4594-B603-32E9F77683FD}"/>
              </a:ext>
            </a:extLst>
          </p:cNvPr>
          <p:cNvGrpSpPr/>
          <p:nvPr/>
        </p:nvGrpSpPr>
        <p:grpSpPr>
          <a:xfrm>
            <a:off x="539750" y="5188485"/>
            <a:ext cx="2532223" cy="1223428"/>
            <a:chOff x="6072027" y="5681609"/>
            <a:chExt cx="2532223" cy="811658"/>
          </a:xfrm>
        </p:grpSpPr>
        <p:sp>
          <p:nvSpPr>
            <p:cNvPr id="36" name="Oval 35">
              <a:extLst>
                <a:ext uri="{FF2B5EF4-FFF2-40B4-BE49-F238E27FC236}">
                  <a16:creationId xmlns:a16="http://schemas.microsoft.com/office/drawing/2014/main" id="{D837DE4D-9395-4639-A10E-9999123E95D7}"/>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7" name="Oval 36">
              <a:extLst>
                <a:ext uri="{FF2B5EF4-FFF2-40B4-BE49-F238E27FC236}">
                  <a16:creationId xmlns:a16="http://schemas.microsoft.com/office/drawing/2014/main" id="{4A1EE515-05B2-4D8E-BDD5-6F855E77ACEB}"/>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8" name="Oval 37">
              <a:extLst>
                <a:ext uri="{FF2B5EF4-FFF2-40B4-BE49-F238E27FC236}">
                  <a16:creationId xmlns:a16="http://schemas.microsoft.com/office/drawing/2014/main" id="{8A56D67B-F096-4CBC-837B-577C94E4D792}"/>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39" name="Group 38">
            <a:extLst>
              <a:ext uri="{FF2B5EF4-FFF2-40B4-BE49-F238E27FC236}">
                <a16:creationId xmlns:a16="http://schemas.microsoft.com/office/drawing/2014/main" id="{47DB8E3A-8A37-474A-8BEA-F2D2AA979976}"/>
              </a:ext>
            </a:extLst>
          </p:cNvPr>
          <p:cNvGrpSpPr/>
          <p:nvPr/>
        </p:nvGrpSpPr>
        <p:grpSpPr>
          <a:xfrm>
            <a:off x="6254871" y="5373771"/>
            <a:ext cx="2500299" cy="1208004"/>
            <a:chOff x="6072027" y="5681609"/>
            <a:chExt cx="2532223" cy="811658"/>
          </a:xfrm>
        </p:grpSpPr>
        <p:sp>
          <p:nvSpPr>
            <p:cNvPr id="40" name="Oval 39">
              <a:extLst>
                <a:ext uri="{FF2B5EF4-FFF2-40B4-BE49-F238E27FC236}">
                  <a16:creationId xmlns:a16="http://schemas.microsoft.com/office/drawing/2014/main" id="{7B276E24-A143-4BA0-8E03-E70E65F974A3}"/>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1" name="Oval 40">
              <a:extLst>
                <a:ext uri="{FF2B5EF4-FFF2-40B4-BE49-F238E27FC236}">
                  <a16:creationId xmlns:a16="http://schemas.microsoft.com/office/drawing/2014/main" id="{98E7444F-D0B5-485C-BD06-203E4364FE6A}"/>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2" name="Oval 41">
              <a:extLst>
                <a:ext uri="{FF2B5EF4-FFF2-40B4-BE49-F238E27FC236}">
                  <a16:creationId xmlns:a16="http://schemas.microsoft.com/office/drawing/2014/main" id="{E00A6094-BC64-459A-92C0-C5D08DF59EDB}"/>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4" name="Picture 3">
            <a:extLst>
              <a:ext uri="{FF2B5EF4-FFF2-40B4-BE49-F238E27FC236}">
                <a16:creationId xmlns:a16="http://schemas.microsoft.com/office/drawing/2014/main" id="{33E4827A-9221-4B87-AAA2-E85480E7B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1194" y="1911350"/>
            <a:ext cx="1597156" cy="4067175"/>
          </a:xfrm>
          <a:prstGeom prst="rect">
            <a:avLst/>
          </a:prstGeom>
        </p:spPr>
      </p:pic>
      <p:pic>
        <p:nvPicPr>
          <p:cNvPr id="7" name="Picture 6">
            <a:extLst>
              <a:ext uri="{FF2B5EF4-FFF2-40B4-BE49-F238E27FC236}">
                <a16:creationId xmlns:a16="http://schemas.microsoft.com/office/drawing/2014/main" id="{4B14C693-03C7-44CF-99E1-50A8FE578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519" y="2214562"/>
            <a:ext cx="1649379" cy="3824287"/>
          </a:xfrm>
          <a:prstGeom prst="rect">
            <a:avLst/>
          </a:prstGeom>
        </p:spPr>
      </p:pic>
      <p:grpSp>
        <p:nvGrpSpPr>
          <p:cNvPr id="45" name="Group 44">
            <a:extLst>
              <a:ext uri="{FF2B5EF4-FFF2-40B4-BE49-F238E27FC236}">
                <a16:creationId xmlns:a16="http://schemas.microsoft.com/office/drawing/2014/main" id="{82788FA8-AED5-4323-B2D7-6448EBE115C8}"/>
              </a:ext>
            </a:extLst>
          </p:cNvPr>
          <p:cNvGrpSpPr/>
          <p:nvPr/>
        </p:nvGrpSpPr>
        <p:grpSpPr>
          <a:xfrm>
            <a:off x="3163888" y="5221370"/>
            <a:ext cx="2989262" cy="1444243"/>
            <a:chOff x="6072027" y="5681609"/>
            <a:chExt cx="2532223" cy="811658"/>
          </a:xfrm>
        </p:grpSpPr>
        <p:sp>
          <p:nvSpPr>
            <p:cNvPr id="46" name="Oval 45">
              <a:extLst>
                <a:ext uri="{FF2B5EF4-FFF2-40B4-BE49-F238E27FC236}">
                  <a16:creationId xmlns:a16="http://schemas.microsoft.com/office/drawing/2014/main" id="{77601BB7-A1D9-4172-AF7E-636BBCA5D570}"/>
                </a:ext>
              </a:extLst>
            </p:cNvPr>
            <p:cNvSpPr/>
            <p:nvPr/>
          </p:nvSpPr>
          <p:spPr>
            <a:xfrm>
              <a:off x="6072027" y="5681609"/>
              <a:ext cx="2532223" cy="811658"/>
            </a:xfrm>
            <a:prstGeom prst="ellipse">
              <a:avLst/>
            </a:prstGeom>
            <a:solidFill>
              <a:srgbClr val="FAB001"/>
            </a:solidFill>
            <a:ln w="44450"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7" name="Oval 46">
              <a:extLst>
                <a:ext uri="{FF2B5EF4-FFF2-40B4-BE49-F238E27FC236}">
                  <a16:creationId xmlns:a16="http://schemas.microsoft.com/office/drawing/2014/main" id="{0E815087-1A2A-4217-98B7-C17647124B73}"/>
                </a:ext>
              </a:extLst>
            </p:cNvPr>
            <p:cNvSpPr/>
            <p:nvPr/>
          </p:nvSpPr>
          <p:spPr>
            <a:xfrm>
              <a:off x="6309866" y="5766378"/>
              <a:ext cx="2056544" cy="586411"/>
            </a:xfrm>
            <a:prstGeom prst="ellipse">
              <a:avLst/>
            </a:prstGeom>
            <a:solidFill>
              <a:srgbClr val="FAB001"/>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8" name="Oval 47">
              <a:extLst>
                <a:ext uri="{FF2B5EF4-FFF2-40B4-BE49-F238E27FC236}">
                  <a16:creationId xmlns:a16="http://schemas.microsoft.com/office/drawing/2014/main" id="{3EA65B09-3D65-4373-8064-4A4357FEFFAA}"/>
                </a:ext>
              </a:extLst>
            </p:cNvPr>
            <p:cNvSpPr/>
            <p:nvPr/>
          </p:nvSpPr>
          <p:spPr>
            <a:xfrm>
              <a:off x="6979149" y="5904063"/>
              <a:ext cx="717978" cy="204727"/>
            </a:xfrm>
            <a:prstGeom prst="ellipse">
              <a:avLst/>
            </a:prstGeom>
            <a:solidFill>
              <a:srgbClr val="E84D15"/>
            </a:solidFill>
            <a:ln w="73025" cmpd="sng">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17" name="Group 16">
            <a:extLst>
              <a:ext uri="{FF2B5EF4-FFF2-40B4-BE49-F238E27FC236}">
                <a16:creationId xmlns:a16="http://schemas.microsoft.com/office/drawing/2014/main" id="{7B63638D-0D24-4203-AC02-05BABD07A26B}"/>
              </a:ext>
            </a:extLst>
          </p:cNvPr>
          <p:cNvGrpSpPr/>
          <p:nvPr/>
        </p:nvGrpSpPr>
        <p:grpSpPr>
          <a:xfrm>
            <a:off x="3348038" y="2225675"/>
            <a:ext cx="2971787" cy="3714750"/>
            <a:chOff x="3348038" y="2225675"/>
            <a:chExt cx="2971787" cy="3714750"/>
          </a:xfrm>
        </p:grpSpPr>
        <p:pic>
          <p:nvPicPr>
            <p:cNvPr id="10" name="Picture 9">
              <a:extLst>
                <a:ext uri="{FF2B5EF4-FFF2-40B4-BE49-F238E27FC236}">
                  <a16:creationId xmlns:a16="http://schemas.microsoft.com/office/drawing/2014/main" id="{9A64EBA4-E6E2-47B4-9583-B17AF0ED1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621" y="2225675"/>
              <a:ext cx="1630204" cy="3714750"/>
            </a:xfrm>
            <a:prstGeom prst="rect">
              <a:avLst/>
            </a:prstGeom>
          </p:spPr>
        </p:pic>
        <p:pic>
          <p:nvPicPr>
            <p:cNvPr id="13" name="Picture 12">
              <a:extLst>
                <a:ext uri="{FF2B5EF4-FFF2-40B4-BE49-F238E27FC236}">
                  <a16:creationId xmlns:a16="http://schemas.microsoft.com/office/drawing/2014/main" id="{6B6BEB8B-6CB4-46F6-B4F9-5419AE13C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038" y="2225675"/>
              <a:ext cx="1839115" cy="3714750"/>
            </a:xfrm>
            <a:prstGeom prst="rect">
              <a:avLst/>
            </a:prstGeom>
          </p:spPr>
        </p:pic>
      </p:grpSp>
      <p:pic>
        <p:nvPicPr>
          <p:cNvPr id="26" name="Whole Class">
            <a:extLst>
              <a:ext uri="{FF2B5EF4-FFF2-40B4-BE49-F238E27FC236}">
                <a16:creationId xmlns:a16="http://schemas.microsoft.com/office/drawing/2014/main" id="{D69D95D9-11A3-4230-B919-6874232690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16351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Get Help</a:t>
            </a:r>
          </a:p>
        </p:txBody>
      </p:sp>
      <p:sp>
        <p:nvSpPr>
          <p:cNvPr id="16" name="Freeform: Shape 15">
            <a:extLst>
              <a:ext uri="{FF2B5EF4-FFF2-40B4-BE49-F238E27FC236}">
                <a16:creationId xmlns:a16="http://schemas.microsoft.com/office/drawing/2014/main" id="{3B8CE22F-0843-4EBF-91A9-8AA39C737B23}"/>
              </a:ext>
            </a:extLst>
          </p:cNvPr>
          <p:cNvSpPr/>
          <p:nvPr/>
        </p:nvSpPr>
        <p:spPr>
          <a:xfrm>
            <a:off x="432970" y="1484313"/>
            <a:ext cx="8171279" cy="82708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When someone is harmed or injured in a serious way, or there is an immediate danger like a fire, it is time to call the emergency services. </a:t>
            </a:r>
          </a:p>
        </p:txBody>
      </p:sp>
      <p:pic>
        <p:nvPicPr>
          <p:cNvPr id="26" name="Whole Class">
            <a:extLst>
              <a:ext uri="{FF2B5EF4-FFF2-40B4-BE49-F238E27FC236}">
                <a16:creationId xmlns:a16="http://schemas.microsoft.com/office/drawing/2014/main" id="{D69D95D9-11A3-4230-B919-687423269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5" name="Oval 4"/>
          <p:cNvSpPr/>
          <p:nvPr/>
        </p:nvSpPr>
        <p:spPr>
          <a:xfrm>
            <a:off x="539751" y="2622021"/>
            <a:ext cx="2836333" cy="2836333"/>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Usually, a responsible adult will do this, but there might be a time when a child has to make the call.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096" y="2235013"/>
            <a:ext cx="2273829" cy="3765923"/>
          </a:xfrm>
          <a:prstGeom prst="rect">
            <a:avLst/>
          </a:prstGeom>
        </p:spPr>
      </p:pic>
      <p:sp>
        <p:nvSpPr>
          <p:cNvPr id="6" name="Rectangle 5"/>
          <p:cNvSpPr/>
          <p:nvPr/>
        </p:nvSpPr>
        <p:spPr>
          <a:xfrm>
            <a:off x="539751" y="5768975"/>
            <a:ext cx="8064499" cy="571502"/>
          </a:xfrm>
          <a:custGeom>
            <a:avLst/>
            <a:gdLst>
              <a:gd name="connsiteX0" fmla="*/ 0 w 8064499"/>
              <a:gd name="connsiteY0" fmla="*/ 0 h 571502"/>
              <a:gd name="connsiteX1" fmla="*/ 8064499 w 8064499"/>
              <a:gd name="connsiteY1" fmla="*/ 0 h 571502"/>
              <a:gd name="connsiteX2" fmla="*/ 8064499 w 8064499"/>
              <a:gd name="connsiteY2" fmla="*/ 571502 h 571502"/>
              <a:gd name="connsiteX3" fmla="*/ 0 w 8064499"/>
              <a:gd name="connsiteY3" fmla="*/ 571502 h 571502"/>
              <a:gd name="connsiteX4" fmla="*/ 0 w 8064499"/>
              <a:gd name="connsiteY4" fmla="*/ 0 h 571502"/>
              <a:gd name="connsiteX0" fmla="*/ 0 w 8064499"/>
              <a:gd name="connsiteY0" fmla="*/ 0 h 571502"/>
              <a:gd name="connsiteX1" fmla="*/ 8064499 w 8064499"/>
              <a:gd name="connsiteY1" fmla="*/ 0 h 571502"/>
              <a:gd name="connsiteX2" fmla="*/ 7743030 w 8064499"/>
              <a:gd name="connsiteY2" fmla="*/ 571502 h 571502"/>
              <a:gd name="connsiteX3" fmla="*/ 0 w 8064499"/>
              <a:gd name="connsiteY3" fmla="*/ 571502 h 571502"/>
              <a:gd name="connsiteX4" fmla="*/ 0 w 8064499"/>
              <a:gd name="connsiteY4" fmla="*/ 0 h 57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499" h="571502">
                <a:moveTo>
                  <a:pt x="0" y="0"/>
                </a:moveTo>
                <a:lnTo>
                  <a:pt x="8064499" y="0"/>
                </a:lnTo>
                <a:lnTo>
                  <a:pt x="7743030" y="571502"/>
                </a:lnTo>
                <a:lnTo>
                  <a:pt x="0" y="571502"/>
                </a:lnTo>
                <a:lnTo>
                  <a:pt x="0" y="0"/>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Would you know what to do?</a:t>
            </a:r>
          </a:p>
        </p:txBody>
      </p:sp>
      <p:grpSp>
        <p:nvGrpSpPr>
          <p:cNvPr id="18" name="Group 17"/>
          <p:cNvGrpSpPr/>
          <p:nvPr/>
        </p:nvGrpSpPr>
        <p:grpSpPr>
          <a:xfrm>
            <a:off x="5784210" y="2408688"/>
            <a:ext cx="1738841" cy="1368673"/>
            <a:chOff x="5573302" y="2475991"/>
            <a:chExt cx="1738841" cy="1368673"/>
          </a:xfrm>
        </p:grpSpPr>
        <p:sp>
          <p:nvSpPr>
            <p:cNvPr id="15" name="Oval 14"/>
            <p:cNvSpPr/>
            <p:nvPr/>
          </p:nvSpPr>
          <p:spPr>
            <a:xfrm>
              <a:off x="5891448" y="2475991"/>
              <a:ext cx="1368673" cy="1368673"/>
            </a:xfrm>
            <a:prstGeom prst="ellipse">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302" y="2881588"/>
              <a:ext cx="1738841" cy="691495"/>
            </a:xfrm>
            <a:prstGeom prst="rect">
              <a:avLst/>
            </a:prstGeom>
          </p:spPr>
        </p:pic>
      </p:grpSp>
      <p:grpSp>
        <p:nvGrpSpPr>
          <p:cNvPr id="19" name="Group 18"/>
          <p:cNvGrpSpPr/>
          <p:nvPr/>
        </p:nvGrpSpPr>
        <p:grpSpPr>
          <a:xfrm>
            <a:off x="5318412" y="3913126"/>
            <a:ext cx="1468280" cy="1489722"/>
            <a:chOff x="5313520" y="4090036"/>
            <a:chExt cx="1212369" cy="1230074"/>
          </a:xfrm>
        </p:grpSpPr>
        <p:sp>
          <p:nvSpPr>
            <p:cNvPr id="44" name="Oval 43"/>
            <p:cNvSpPr/>
            <p:nvPr/>
          </p:nvSpPr>
          <p:spPr>
            <a:xfrm>
              <a:off x="5413051" y="4207272"/>
              <a:ext cx="1112838" cy="1112838"/>
            </a:xfrm>
            <a:prstGeom prst="ellipse">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520" y="4090036"/>
              <a:ext cx="1171100" cy="1230074"/>
            </a:xfrm>
            <a:prstGeom prst="rect">
              <a:avLst/>
            </a:prstGeom>
          </p:spPr>
        </p:pic>
      </p:grpSp>
      <p:grpSp>
        <p:nvGrpSpPr>
          <p:cNvPr id="20" name="Group 19"/>
          <p:cNvGrpSpPr/>
          <p:nvPr/>
        </p:nvGrpSpPr>
        <p:grpSpPr>
          <a:xfrm>
            <a:off x="7067063" y="3787915"/>
            <a:ext cx="1391397" cy="1740144"/>
            <a:chOff x="7067063" y="3955333"/>
            <a:chExt cx="1214913" cy="1519425"/>
          </a:xfrm>
        </p:grpSpPr>
        <p:sp>
          <p:nvSpPr>
            <p:cNvPr id="43" name="Oval 42"/>
            <p:cNvSpPr/>
            <p:nvPr/>
          </p:nvSpPr>
          <p:spPr>
            <a:xfrm>
              <a:off x="7067063" y="4090628"/>
              <a:ext cx="1214913" cy="1214913"/>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2258" y="3955333"/>
              <a:ext cx="810225" cy="1519425"/>
            </a:xfrm>
            <a:prstGeom prst="rect">
              <a:avLst/>
            </a:prstGeom>
          </p:spPr>
        </p:pic>
      </p:grpSp>
    </p:spTree>
    <p:extLst>
      <p:ext uri="{BB962C8B-B14F-4D97-AF65-F5344CB8AC3E}">
        <p14:creationId xmlns:p14="http://schemas.microsoft.com/office/powerpoint/2010/main" val="374469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6">
                                            <p:bg/>
                                          </p:spTgt>
                                        </p:tgtEl>
                                      </p:cBhvr>
                                    </p:animEffect>
                                    <p:animScale>
                                      <p:cBhvr>
                                        <p:cTn id="37" dur="250" autoRev="1" fill="hold"/>
                                        <p:tgtEl>
                                          <p:spTgt spid="6">
                                            <p:bg/>
                                          </p:spTgt>
                                        </p:tgtEl>
                                      </p:cBhvr>
                                      <p:by x="105000" y="105000"/>
                                    </p:animScale>
                                  </p:childTnLst>
                                </p:cTn>
                              </p:par>
                              <p:par>
                                <p:cTn id="38" presetID="26" presetClass="emph" presetSubtype="0" fill="hold" grpId="0" nodeType="withEffect">
                                  <p:stCondLst>
                                    <p:cond delay="0"/>
                                  </p:stCondLst>
                                  <p:childTnLst>
                                    <p:animEffect transition="out" filter="fade">
                                      <p:cBhvr>
                                        <p:cTn id="39" dur="500" tmFilter="0, 0; .2, .5; .8, .5; 1, 0"/>
                                        <p:tgtEl>
                                          <p:spTgt spid="6">
                                            <p:txEl>
                                              <p:pRg st="0" end="0"/>
                                            </p:txEl>
                                          </p:spTgt>
                                        </p:tgtEl>
                                      </p:cBhvr>
                                    </p:animEffect>
                                    <p:animScale>
                                      <p:cBhvr>
                                        <p:cTn id="40"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6" grpId="0" uiExpand="1"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6342069" y="4182784"/>
            <a:ext cx="2245996" cy="2196205"/>
            <a:chOff x="6342069" y="4182784"/>
            <a:chExt cx="2245996" cy="2196205"/>
          </a:xfrm>
        </p:grpSpPr>
        <p:sp>
          <p:nvSpPr>
            <p:cNvPr id="46" name="Oval 45"/>
            <p:cNvSpPr/>
            <p:nvPr/>
          </p:nvSpPr>
          <p:spPr>
            <a:xfrm>
              <a:off x="6342069" y="4319428"/>
              <a:ext cx="1995481" cy="1995481"/>
            </a:xfrm>
            <a:prstGeom prst="ellipse">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nvGrpSpPr>
            <p:cNvPr id="50" name="Group 49"/>
            <p:cNvGrpSpPr/>
            <p:nvPr/>
          </p:nvGrpSpPr>
          <p:grpSpPr>
            <a:xfrm>
              <a:off x="6342069" y="4182784"/>
              <a:ext cx="2245996" cy="2196205"/>
              <a:chOff x="6342069" y="4182784"/>
              <a:chExt cx="2245996" cy="2196205"/>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069" y="4262966"/>
                <a:ext cx="815969" cy="2084873"/>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9468" y="4249109"/>
                <a:ext cx="918597" cy="2129880"/>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072" y="4182784"/>
                <a:ext cx="862436" cy="2196204"/>
              </a:xfrm>
              <a:prstGeom prst="rect">
                <a:avLst/>
              </a:prstGeom>
            </p:spPr>
          </p:pic>
        </p:grpSp>
      </p:grpSp>
      <p:sp>
        <p:nvSpPr>
          <p:cNvPr id="2" name="Title 1"/>
          <p:cNvSpPr>
            <a:spLocks noGrp="1"/>
          </p:cNvSpPr>
          <p:nvPr>
            <p:ph type="title"/>
          </p:nvPr>
        </p:nvSpPr>
        <p:spPr/>
        <p:txBody>
          <a:bodyPr>
            <a:normAutofit fontScale="90000"/>
          </a:bodyPr>
          <a:lstStyle/>
          <a:p>
            <a:r>
              <a:rPr lang="en-GB" dirty="0">
                <a:latin typeface="Twinkl" pitchFamily="2" charset="0"/>
              </a:rPr>
              <a:t>Get Help</a:t>
            </a:r>
          </a:p>
        </p:txBody>
      </p:sp>
      <p:pic>
        <p:nvPicPr>
          <p:cNvPr id="26" name="Whole Class">
            <a:extLst>
              <a:ext uri="{FF2B5EF4-FFF2-40B4-BE49-F238E27FC236}">
                <a16:creationId xmlns:a16="http://schemas.microsoft.com/office/drawing/2014/main" id="{D69D95D9-11A3-4230-B919-687423269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23" name="Freeform: Shape 15">
            <a:extLst>
              <a:ext uri="{FF2B5EF4-FFF2-40B4-BE49-F238E27FC236}">
                <a16:creationId xmlns:a16="http://schemas.microsoft.com/office/drawing/2014/main" id="{3B8CE22F-0843-4EBF-91A9-8AA39C737B23}"/>
              </a:ext>
            </a:extLst>
          </p:cNvPr>
          <p:cNvSpPr/>
          <p:nvPr/>
        </p:nvSpPr>
        <p:spPr>
          <a:xfrm>
            <a:off x="457198" y="1702027"/>
            <a:ext cx="5265964" cy="82708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1</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Stay calm and find a phone.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This could be a landline or a mobile phone. </a:t>
            </a:r>
          </a:p>
        </p:txBody>
      </p:sp>
      <p:sp>
        <p:nvSpPr>
          <p:cNvPr id="24" name="Freeform: Shape 15">
            <a:extLst>
              <a:ext uri="{FF2B5EF4-FFF2-40B4-BE49-F238E27FC236}">
                <a16:creationId xmlns:a16="http://schemas.microsoft.com/office/drawing/2014/main" id="{3B8CE22F-0843-4EBF-91A9-8AA39C737B23}"/>
              </a:ext>
            </a:extLst>
          </p:cNvPr>
          <p:cNvSpPr/>
          <p:nvPr/>
        </p:nvSpPr>
        <p:spPr>
          <a:xfrm>
            <a:off x="457115" y="2870200"/>
            <a:ext cx="5479228" cy="133191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2: </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Call 999, then wait for an operator to answer. You don't have to unlock a mobile phone before calling 999, just press on the word 'emergency'.</a:t>
            </a:r>
          </a:p>
        </p:txBody>
      </p:sp>
      <p:sp>
        <p:nvSpPr>
          <p:cNvPr id="25" name="Freeform: Shape 15">
            <a:extLst>
              <a:ext uri="{FF2B5EF4-FFF2-40B4-BE49-F238E27FC236}">
                <a16:creationId xmlns:a16="http://schemas.microsoft.com/office/drawing/2014/main" id="{3B8CE22F-0843-4EBF-91A9-8AA39C737B23}"/>
              </a:ext>
            </a:extLst>
          </p:cNvPr>
          <p:cNvSpPr/>
          <p:nvPr/>
        </p:nvSpPr>
        <p:spPr>
          <a:xfrm>
            <a:off x="457116" y="4760913"/>
            <a:ext cx="5900142" cy="133191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3: </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Listen to the operator's questions and answer them as best you can. The first question will be, 'Which service do you require? Fire and rescue, ambulance, police or coastguard.' </a:t>
            </a:r>
          </a:p>
        </p:txBody>
      </p:sp>
      <p:grpSp>
        <p:nvGrpSpPr>
          <p:cNvPr id="27" name="Group 26"/>
          <p:cNvGrpSpPr/>
          <p:nvPr/>
        </p:nvGrpSpPr>
        <p:grpSpPr>
          <a:xfrm>
            <a:off x="5809881" y="1162611"/>
            <a:ext cx="1817827" cy="1738781"/>
            <a:chOff x="5584438" y="1135449"/>
            <a:chExt cx="2001394" cy="1914366"/>
          </a:xfrm>
        </p:grpSpPr>
        <p:sp>
          <p:nvSpPr>
            <p:cNvPr id="28" name="Oval 27"/>
            <p:cNvSpPr/>
            <p:nvPr/>
          </p:nvSpPr>
          <p:spPr>
            <a:xfrm>
              <a:off x="5798332" y="1293586"/>
              <a:ext cx="1756229" cy="1756229"/>
            </a:xfrm>
            <a:prstGeom prst="ellipse">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7040">
              <a:off x="5584438" y="1711644"/>
              <a:ext cx="686540" cy="106185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9678" y="1135449"/>
              <a:ext cx="1146154" cy="1898264"/>
            </a:xfrm>
            <a:prstGeom prst="rect">
              <a:avLst/>
            </a:prstGeom>
          </p:spPr>
        </p:pic>
      </p:grpSp>
      <p:sp>
        <p:nvSpPr>
          <p:cNvPr id="37" name="TextBox 36"/>
          <p:cNvSpPr txBox="1"/>
          <p:nvPr/>
        </p:nvSpPr>
        <p:spPr>
          <a:xfrm>
            <a:off x="6079966" y="2769218"/>
            <a:ext cx="74945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rPr>
              <a:t>9</a:t>
            </a:r>
            <a:endParaRPr kumimoji="0" lang="en-GB" sz="40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endParaRPr>
          </a:p>
        </p:txBody>
      </p:sp>
      <p:sp>
        <p:nvSpPr>
          <p:cNvPr id="52" name="TextBox 51"/>
          <p:cNvSpPr txBox="1"/>
          <p:nvPr/>
        </p:nvSpPr>
        <p:spPr>
          <a:xfrm>
            <a:off x="6714167" y="2769218"/>
            <a:ext cx="74945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rPr>
              <a:t>9</a:t>
            </a:r>
            <a:endParaRPr kumimoji="0" lang="en-GB" sz="40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endParaRPr>
          </a:p>
        </p:txBody>
      </p:sp>
      <p:sp>
        <p:nvSpPr>
          <p:cNvPr id="53" name="TextBox 52"/>
          <p:cNvSpPr txBox="1"/>
          <p:nvPr/>
        </p:nvSpPr>
        <p:spPr>
          <a:xfrm>
            <a:off x="7348367" y="2769218"/>
            <a:ext cx="74945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rPr>
              <a:t>9</a:t>
            </a:r>
            <a:endParaRPr kumimoji="0" lang="en-GB" sz="4000" b="1" i="0" u="none" strike="noStrike" kern="1200" cap="none" spc="0" normalizeH="0" baseline="0" noProof="0" dirty="0">
              <a:ln w="28575">
                <a:solidFill>
                  <a:srgbClr val="E84D15"/>
                </a:solidFill>
              </a:ln>
              <a:solidFill>
                <a:srgbClr val="FAB001"/>
              </a:solidFill>
              <a:effectLst>
                <a:outerShdw blurRad="50800" dist="38100" dir="5400000" algn="t" rotWithShape="0">
                  <a:prstClr val="black">
                    <a:alpha val="40000"/>
                  </a:prstClr>
                </a:outerShdw>
              </a:effectLst>
              <a:uLnTx/>
              <a:uFillTx/>
              <a:latin typeface="Twinkl" pitchFamily="2" charset="0"/>
              <a:ea typeface="+mn-ea"/>
              <a:cs typeface="+mn-cs"/>
            </a:endParaRPr>
          </a:p>
        </p:txBody>
      </p:sp>
    </p:spTree>
    <p:extLst>
      <p:ext uri="{BB962C8B-B14F-4D97-AF65-F5344CB8AC3E}">
        <p14:creationId xmlns:p14="http://schemas.microsoft.com/office/powerpoint/2010/main" val="42923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7" presetClass="entr" presetSubtype="0"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anim calcmode="lin" valueType="num">
                                      <p:cBhvr>
                                        <p:cTn id="35" dur="1000" fill="hold"/>
                                        <p:tgtEl>
                                          <p:spTgt spid="53"/>
                                        </p:tgtEl>
                                        <p:attrNameLst>
                                          <p:attrName>ppt_x</p:attrName>
                                        </p:attrNameLst>
                                      </p:cBhvr>
                                      <p:tavLst>
                                        <p:tav tm="0">
                                          <p:val>
                                            <p:strVal val="#ppt_x"/>
                                          </p:val>
                                        </p:tav>
                                        <p:tav tm="100000">
                                          <p:val>
                                            <p:strVal val="#ppt_x"/>
                                          </p:val>
                                        </p:tav>
                                      </p:tavLst>
                                    </p:anim>
                                    <p:anim calcmode="lin" valueType="num">
                                      <p:cBhvr>
                                        <p:cTn id="36" dur="1000" fill="hold"/>
                                        <p:tgtEl>
                                          <p:spTgt spid="53"/>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6" presetClass="emph" presetSubtype="0" fill="hold" grpId="1" nodeType="afterEffect">
                                  <p:stCondLst>
                                    <p:cond delay="0"/>
                                  </p:stCondLst>
                                  <p:childTnLst>
                                    <p:animEffect transition="out" filter="fade">
                                      <p:cBhvr>
                                        <p:cTn id="39" dur="1000" tmFilter="0, 0; .2, .5; .8, .5; 1, 0"/>
                                        <p:tgtEl>
                                          <p:spTgt spid="37"/>
                                        </p:tgtEl>
                                      </p:cBhvr>
                                    </p:animEffect>
                                    <p:animScale>
                                      <p:cBhvr>
                                        <p:cTn id="40" dur="500" autoRev="1" fill="hold"/>
                                        <p:tgtEl>
                                          <p:spTgt spid="37"/>
                                        </p:tgtEl>
                                      </p:cBhvr>
                                      <p:by x="105000" y="105000"/>
                                    </p:animScale>
                                  </p:childTnLst>
                                </p:cTn>
                              </p:par>
                              <p:par>
                                <p:cTn id="41" presetID="26" presetClass="emph" presetSubtype="0" fill="hold" grpId="1" nodeType="withEffect">
                                  <p:stCondLst>
                                    <p:cond delay="0"/>
                                  </p:stCondLst>
                                  <p:childTnLst>
                                    <p:animEffect transition="out" filter="fade">
                                      <p:cBhvr>
                                        <p:cTn id="42" dur="1000" tmFilter="0, 0; .2, .5; .8, .5; 1, 0"/>
                                        <p:tgtEl>
                                          <p:spTgt spid="52"/>
                                        </p:tgtEl>
                                      </p:cBhvr>
                                    </p:animEffect>
                                    <p:animScale>
                                      <p:cBhvr>
                                        <p:cTn id="43" dur="500" autoRev="1" fill="hold"/>
                                        <p:tgtEl>
                                          <p:spTgt spid="52"/>
                                        </p:tgtEl>
                                      </p:cBhvr>
                                      <p:by x="105000" y="105000"/>
                                    </p:animScale>
                                  </p:childTnLst>
                                </p:cTn>
                              </p:par>
                              <p:par>
                                <p:cTn id="44" presetID="26" presetClass="emph" presetSubtype="0" fill="hold" grpId="1" nodeType="withEffect">
                                  <p:stCondLst>
                                    <p:cond delay="0"/>
                                  </p:stCondLst>
                                  <p:childTnLst>
                                    <p:animEffect transition="out" filter="fade">
                                      <p:cBhvr>
                                        <p:cTn id="45" dur="1000" tmFilter="0, 0; .2, .5; .8, .5; 1, 0"/>
                                        <p:tgtEl>
                                          <p:spTgt spid="53"/>
                                        </p:tgtEl>
                                      </p:cBhvr>
                                    </p:animEffect>
                                    <p:animScale>
                                      <p:cBhvr>
                                        <p:cTn id="46" dur="500" autoRev="1" fill="hold"/>
                                        <p:tgtEl>
                                          <p:spTgt spid="5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1000"/>
                                        <p:tgtEl>
                                          <p:spTgt spid="25"/>
                                        </p:tgtEl>
                                      </p:cBhvr>
                                    </p:animEffect>
                                  </p:childTnLst>
                                </p:cTn>
                              </p:par>
                            </p:childTnLst>
                          </p:cTn>
                        </p:par>
                        <p:par>
                          <p:cTn id="52" fill="hold">
                            <p:stCondLst>
                              <p:cond delay="1000"/>
                            </p:stCondLst>
                            <p:childTnLst>
                              <p:par>
                                <p:cTn id="53" presetID="47"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anim calcmode="lin" valueType="num">
                                      <p:cBhvr>
                                        <p:cTn id="56" dur="1000" fill="hold"/>
                                        <p:tgtEl>
                                          <p:spTgt spid="51"/>
                                        </p:tgtEl>
                                        <p:attrNameLst>
                                          <p:attrName>ppt_x</p:attrName>
                                        </p:attrNameLst>
                                      </p:cBhvr>
                                      <p:tavLst>
                                        <p:tav tm="0">
                                          <p:val>
                                            <p:strVal val="#ppt_x"/>
                                          </p:val>
                                        </p:tav>
                                        <p:tav tm="100000">
                                          <p:val>
                                            <p:strVal val="#ppt_x"/>
                                          </p:val>
                                        </p:tav>
                                      </p:tavLst>
                                    </p:anim>
                                    <p:anim calcmode="lin" valueType="num">
                                      <p:cBhvr>
                                        <p:cTn id="5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7" grpId="0"/>
      <p:bldP spid="37" grpId="1"/>
      <p:bldP spid="52" grpId="0"/>
      <p:bldP spid="52" grpId="1"/>
      <p:bldP spid="53" grpId="0"/>
      <p:bldP spid="5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442" r="21442"/>
          <a:stretch/>
        </p:blipFill>
        <p:spPr>
          <a:xfrm>
            <a:off x="6031143" y="3076084"/>
            <a:ext cx="1371122" cy="1371122"/>
          </a:xfrm>
          <a:prstGeom prst="ellipse">
            <a:avLst/>
          </a:prstGeom>
          <a:ln w="38100">
            <a:solidFill>
              <a:srgbClr val="CA4692"/>
            </a:solidFill>
          </a:ln>
        </p:spPr>
      </p:pic>
      <p:sp>
        <p:nvSpPr>
          <p:cNvPr id="19" name="Oval 18"/>
          <p:cNvSpPr/>
          <p:nvPr/>
        </p:nvSpPr>
        <p:spPr>
          <a:xfrm>
            <a:off x="6205498" y="4550726"/>
            <a:ext cx="1858045" cy="1858045"/>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 name="Title 1"/>
          <p:cNvSpPr>
            <a:spLocks noGrp="1"/>
          </p:cNvSpPr>
          <p:nvPr>
            <p:ph type="title"/>
          </p:nvPr>
        </p:nvSpPr>
        <p:spPr/>
        <p:txBody>
          <a:bodyPr>
            <a:normAutofit fontScale="90000"/>
          </a:bodyPr>
          <a:lstStyle/>
          <a:p>
            <a:r>
              <a:rPr lang="en-GB" dirty="0">
                <a:latin typeface="Twinkl" pitchFamily="2" charset="0"/>
              </a:rPr>
              <a:t>Get Help</a:t>
            </a:r>
          </a:p>
        </p:txBody>
      </p:sp>
      <p:pic>
        <p:nvPicPr>
          <p:cNvPr id="26" name="Whole Class">
            <a:extLst>
              <a:ext uri="{FF2B5EF4-FFF2-40B4-BE49-F238E27FC236}">
                <a16:creationId xmlns:a16="http://schemas.microsoft.com/office/drawing/2014/main" id="{D69D95D9-11A3-4230-B919-687423269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65" y="512363"/>
            <a:ext cx="1238498" cy="864000"/>
          </a:xfrm>
          <a:prstGeom prst="rect">
            <a:avLst/>
          </a:prstGeom>
        </p:spPr>
      </p:pic>
      <p:sp>
        <p:nvSpPr>
          <p:cNvPr id="23" name="Freeform: Shape 15">
            <a:extLst>
              <a:ext uri="{FF2B5EF4-FFF2-40B4-BE49-F238E27FC236}">
                <a16:creationId xmlns:a16="http://schemas.microsoft.com/office/drawing/2014/main" id="{3B8CE22F-0843-4EBF-91A9-8AA39C737B23}"/>
              </a:ext>
            </a:extLst>
          </p:cNvPr>
          <p:cNvSpPr/>
          <p:nvPr/>
        </p:nvSpPr>
        <p:spPr>
          <a:xfrm>
            <a:off x="457198" y="1702027"/>
            <a:ext cx="5265964" cy="827087"/>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4: </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Try to calmly and clearly explain what has happened. </a:t>
            </a:r>
          </a:p>
        </p:txBody>
      </p:sp>
      <p:sp>
        <p:nvSpPr>
          <p:cNvPr id="24" name="Freeform: Shape 15">
            <a:extLst>
              <a:ext uri="{FF2B5EF4-FFF2-40B4-BE49-F238E27FC236}">
                <a16:creationId xmlns:a16="http://schemas.microsoft.com/office/drawing/2014/main" id="{3B8CE22F-0843-4EBF-91A9-8AA39C737B23}"/>
              </a:ext>
            </a:extLst>
          </p:cNvPr>
          <p:cNvSpPr/>
          <p:nvPr/>
        </p:nvSpPr>
        <p:spPr>
          <a:xfrm>
            <a:off x="457114" y="2760641"/>
            <a:ext cx="5900143" cy="961551"/>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5: </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Try to give the address of where you are or a description of where you think you are. </a:t>
            </a:r>
          </a:p>
        </p:txBody>
      </p:sp>
      <p:sp>
        <p:nvSpPr>
          <p:cNvPr id="25" name="Freeform: Shape 15">
            <a:extLst>
              <a:ext uri="{FF2B5EF4-FFF2-40B4-BE49-F238E27FC236}">
                <a16:creationId xmlns:a16="http://schemas.microsoft.com/office/drawing/2014/main" id="{3B8CE22F-0843-4EBF-91A9-8AA39C737B23}"/>
              </a:ext>
            </a:extLst>
          </p:cNvPr>
          <p:cNvSpPr/>
          <p:nvPr/>
        </p:nvSpPr>
        <p:spPr>
          <a:xfrm>
            <a:off x="457114" y="3953718"/>
            <a:ext cx="5500081" cy="1270215"/>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54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n-ea"/>
                <a:cs typeface="+mn-cs"/>
              </a:rPr>
              <a:t>Step 6: </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Follow any advice the operator gives you, such as leaving the house if there is a danger or checking the injured person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for bleeding. </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13994" y="4439708"/>
            <a:ext cx="2190256" cy="1969063"/>
          </a:xfrm>
          <a:prstGeom prst="rect">
            <a:avLst/>
          </a:prstGeom>
        </p:spPr>
      </p:pic>
      <p:grpSp>
        <p:nvGrpSpPr>
          <p:cNvPr id="5" name="Group 4"/>
          <p:cNvGrpSpPr/>
          <p:nvPr/>
        </p:nvGrpSpPr>
        <p:grpSpPr>
          <a:xfrm>
            <a:off x="5789678" y="837272"/>
            <a:ext cx="1582513" cy="1904319"/>
            <a:chOff x="5991225" y="942975"/>
            <a:chExt cx="1482210" cy="1783620"/>
          </a:xfrm>
        </p:grpSpPr>
        <p:sp>
          <p:nvSpPr>
            <p:cNvPr id="20" name="Oval 19"/>
            <p:cNvSpPr/>
            <p:nvPr/>
          </p:nvSpPr>
          <p:spPr>
            <a:xfrm>
              <a:off x="6046969" y="1344346"/>
              <a:ext cx="1368673" cy="1368673"/>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313" r="8586"/>
            <a:stretch/>
          </p:blipFill>
          <p:spPr>
            <a:xfrm>
              <a:off x="5991225" y="942975"/>
              <a:ext cx="1482210" cy="1783620"/>
            </a:xfrm>
            <a:prstGeom prst="ellipse">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8111" y="2152937"/>
            <a:ext cx="1114375" cy="1295113"/>
          </a:xfrm>
          <a:prstGeom prst="rect">
            <a:avLst/>
          </a:prstGeom>
        </p:spPr>
      </p:pic>
      <p:sp>
        <p:nvSpPr>
          <p:cNvPr id="3" name="Rectangle 2"/>
          <p:cNvSpPr/>
          <p:nvPr/>
        </p:nvSpPr>
        <p:spPr>
          <a:xfrm>
            <a:off x="539749" y="5385395"/>
            <a:ext cx="509058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pitchFamily="2" charset="0"/>
                <a:ea typeface="+mn-ea"/>
                <a:cs typeface="+mn-cs"/>
              </a:rPr>
              <a:t>When a child calls 999, the operator will stay on the phone, if they can, until the emergency services arrive.</a:t>
            </a:r>
          </a:p>
        </p:txBody>
      </p:sp>
    </p:spTree>
    <p:extLst>
      <p:ext uri="{BB962C8B-B14F-4D97-AF65-F5344CB8AC3E}">
        <p14:creationId xmlns:p14="http://schemas.microsoft.com/office/powerpoint/2010/main" val="381346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F2A0A05-93CF-460A-B804-E51EF8D78424}"/>
              </a:ext>
            </a:extLst>
          </p:cNvPr>
          <p:cNvGrpSpPr/>
          <p:nvPr/>
        </p:nvGrpSpPr>
        <p:grpSpPr>
          <a:xfrm>
            <a:off x="4676670" y="1484313"/>
            <a:ext cx="2165737" cy="2155729"/>
            <a:chOff x="6574042" y="4512842"/>
            <a:chExt cx="1577281" cy="1569992"/>
          </a:xfrm>
        </p:grpSpPr>
        <p:sp>
          <p:nvSpPr>
            <p:cNvPr id="20" name="Oval 19">
              <a:hlinkClick r:id="rId2" action="ppaction://hlinksldjump"/>
              <a:extLst>
                <a:ext uri="{FF2B5EF4-FFF2-40B4-BE49-F238E27FC236}">
                  <a16:creationId xmlns:a16="http://schemas.microsoft.com/office/drawing/2014/main" id="{27EAAEE1-C1B4-4938-91DB-0E36E245F9A9}"/>
                </a:ext>
              </a:extLst>
            </p:cNvPr>
            <p:cNvSpPr/>
            <p:nvPr/>
          </p:nvSpPr>
          <p:spPr>
            <a:xfrm>
              <a:off x="6574042" y="4512842"/>
              <a:ext cx="1569992" cy="1569992"/>
            </a:xfrm>
            <a:prstGeom prst="ellipse">
              <a:avLst/>
            </a:prstGeom>
            <a:solidFill>
              <a:srgbClr val="F0821A"/>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prstClr val="white"/>
                </a:solidFill>
                <a:effectLst/>
                <a:uLnTx/>
                <a:uFillTx/>
                <a:latin typeface="Twinkl"/>
                <a:ea typeface="+mn-ea"/>
                <a:cs typeface="+mn-cs"/>
              </a:endParaRPr>
            </a:p>
          </p:txBody>
        </p:sp>
        <p:sp>
          <p:nvSpPr>
            <p:cNvPr id="21" name="Rectangle 20">
              <a:hlinkClick r:id="rId2" action="ppaction://hlinksldjump"/>
              <a:extLst>
                <a:ext uri="{FF2B5EF4-FFF2-40B4-BE49-F238E27FC236}">
                  <a16:creationId xmlns:a16="http://schemas.microsoft.com/office/drawing/2014/main" id="{7E6F48A6-0E77-481F-A06F-819E0F80B9D4}"/>
                </a:ext>
              </a:extLst>
            </p:cNvPr>
            <p:cNvSpPr/>
            <p:nvPr/>
          </p:nvSpPr>
          <p:spPr>
            <a:xfrm>
              <a:off x="6581331" y="5184718"/>
              <a:ext cx="1569992" cy="26841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Twinkl" pitchFamily="2" charset="0"/>
                  <a:ea typeface="+mn-ea"/>
                  <a:cs typeface="+mn-cs"/>
                </a:rPr>
                <a:t>Reflecting </a:t>
              </a:r>
            </a:p>
          </p:txBody>
        </p:sp>
      </p:grpSp>
      <p:pic>
        <p:nvPicPr>
          <p:cNvPr id="24" name="Picture 23">
            <a:extLst>
              <a:ext uri="{FF2B5EF4-FFF2-40B4-BE49-F238E27FC236}">
                <a16:creationId xmlns:a16="http://schemas.microsoft.com/office/drawing/2014/main" id="{EF47BC9A-3C7D-4ACC-8F14-FA77AAB2788B}"/>
              </a:ext>
            </a:extLst>
          </p:cNvPr>
          <p:cNvPicPr>
            <a:picLocks noChangeAspect="1"/>
          </p:cNvPicPr>
          <p:nvPr/>
        </p:nvPicPr>
        <p:blipFill rotWithShape="1">
          <a:blip r:embed="rId3">
            <a:extLst>
              <a:ext uri="{28A0092B-C50C-407E-A947-70E740481C1C}">
                <a14:useLocalDpi xmlns:a14="http://schemas.microsoft.com/office/drawing/2010/main" val="0"/>
              </a:ext>
            </a:extLst>
          </a:blip>
          <a:srcRect b="16956"/>
          <a:stretch/>
        </p:blipFill>
        <p:spPr>
          <a:xfrm>
            <a:off x="221976" y="2208942"/>
            <a:ext cx="3871051" cy="4649058"/>
          </a:xfrm>
          <a:prstGeom prst="rect">
            <a:avLst/>
          </a:prstGeom>
        </p:spPr>
      </p:pic>
      <p:pic>
        <p:nvPicPr>
          <p:cNvPr id="25" name="Picture 24">
            <a:extLst>
              <a:ext uri="{FF2B5EF4-FFF2-40B4-BE49-F238E27FC236}">
                <a16:creationId xmlns:a16="http://schemas.microsoft.com/office/drawing/2014/main" id="{B5252977-1131-4DB3-831A-243218DF9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54872" y="1963216"/>
            <a:ext cx="2908657" cy="4947693"/>
          </a:xfrm>
          <a:prstGeom prst="rect">
            <a:avLst/>
          </a:prstGeom>
        </p:spPr>
      </p:pic>
      <p:grpSp>
        <p:nvGrpSpPr>
          <p:cNvPr id="16" name="Group 15">
            <a:extLst>
              <a:ext uri="{FF2B5EF4-FFF2-40B4-BE49-F238E27FC236}">
                <a16:creationId xmlns:a16="http://schemas.microsoft.com/office/drawing/2014/main" id="{A7171D5B-E42D-4A4B-B795-91200F0E0DFC}"/>
              </a:ext>
            </a:extLst>
          </p:cNvPr>
          <p:cNvGrpSpPr/>
          <p:nvPr/>
        </p:nvGrpSpPr>
        <p:grpSpPr>
          <a:xfrm>
            <a:off x="2270173" y="1484313"/>
            <a:ext cx="2155729" cy="2155729"/>
            <a:chOff x="4788025" y="4522833"/>
            <a:chExt cx="1569992" cy="1569992"/>
          </a:xfrm>
        </p:grpSpPr>
        <p:sp>
          <p:nvSpPr>
            <p:cNvPr id="17" name="Oval 16">
              <a:hlinkClick r:id="rId5" action="ppaction://hlinksldjump"/>
              <a:extLst>
                <a:ext uri="{FF2B5EF4-FFF2-40B4-BE49-F238E27FC236}">
                  <a16:creationId xmlns:a16="http://schemas.microsoft.com/office/drawing/2014/main" id="{0912D268-F526-4418-AA3C-9981AE747C6A}"/>
                </a:ext>
              </a:extLst>
            </p:cNvPr>
            <p:cNvSpPr/>
            <p:nvPr/>
          </p:nvSpPr>
          <p:spPr>
            <a:xfrm>
              <a:off x="4788025" y="4522833"/>
              <a:ext cx="1569992" cy="1569992"/>
            </a:xfrm>
            <a:prstGeom prst="ellipse">
              <a:avLst/>
            </a:prstGeom>
            <a:solidFill>
              <a:srgbClr val="F0821A"/>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prstClr val="white"/>
                </a:solidFill>
                <a:effectLst/>
                <a:uLnTx/>
                <a:uFillTx/>
                <a:latin typeface="Twinkl"/>
                <a:ea typeface="+mn-ea"/>
                <a:cs typeface="+mn-cs"/>
              </a:endParaRPr>
            </a:p>
          </p:txBody>
        </p:sp>
        <p:sp>
          <p:nvSpPr>
            <p:cNvPr id="18" name="Rectangle 17">
              <a:hlinkClick r:id="rId5" action="ppaction://hlinksldjump"/>
              <a:extLst>
                <a:ext uri="{FF2B5EF4-FFF2-40B4-BE49-F238E27FC236}">
                  <a16:creationId xmlns:a16="http://schemas.microsoft.com/office/drawing/2014/main" id="{DB2C2E12-EB2D-48C7-ADCB-19D2A0A3E73E}"/>
                </a:ext>
              </a:extLst>
            </p:cNvPr>
            <p:cNvSpPr/>
            <p:nvPr/>
          </p:nvSpPr>
          <p:spPr>
            <a:xfrm>
              <a:off x="4788025" y="5184718"/>
              <a:ext cx="1569992" cy="26841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Twinkl" pitchFamily="2" charset="0"/>
                  <a:ea typeface="+mn-ea"/>
                  <a:cs typeface="+mn-cs"/>
                </a:rPr>
                <a:t>Consolidating</a:t>
              </a:r>
            </a:p>
          </p:txBody>
        </p:sp>
      </p:grpSp>
    </p:spTree>
    <p:extLst>
      <p:ext uri="{BB962C8B-B14F-4D97-AF65-F5344CB8AC3E}">
        <p14:creationId xmlns:p14="http://schemas.microsoft.com/office/powerpoint/2010/main" val="20755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18012"/>
            <a:ext cx="8201025" cy="5982788"/>
          </a:xfrm>
        </p:spPr>
        <p:txBody>
          <a:bodyPr>
            <a:normAutofit/>
          </a:bodyPr>
          <a:lstStyle/>
          <a:p>
            <a:r>
              <a:rPr lang="en-GB" sz="4800" b="1" dirty="0"/>
              <a:t>Consolidating </a:t>
            </a:r>
          </a:p>
        </p:txBody>
      </p:sp>
    </p:spTree>
    <p:extLst>
      <p:ext uri="{BB962C8B-B14F-4D97-AF65-F5344CB8AC3E}">
        <p14:creationId xmlns:p14="http://schemas.microsoft.com/office/powerpoint/2010/main" val="343560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9DCDF-7FFA-4237-B20C-6789CCD964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8715" y="485773"/>
            <a:ext cx="864000" cy="864000"/>
          </a:xfrm>
          <a:prstGeom prst="rect">
            <a:avLst/>
          </a:prstGeom>
        </p:spPr>
      </p:pic>
      <p:grpSp>
        <p:nvGrpSpPr>
          <p:cNvPr id="13" name="Group 12"/>
          <p:cNvGrpSpPr/>
          <p:nvPr/>
        </p:nvGrpSpPr>
        <p:grpSpPr>
          <a:xfrm>
            <a:off x="3060545" y="1110370"/>
            <a:ext cx="3132593" cy="1766069"/>
            <a:chOff x="5384128" y="1835424"/>
            <a:chExt cx="3132593" cy="1405358"/>
          </a:xfrm>
        </p:grpSpPr>
        <p:sp>
          <p:nvSpPr>
            <p:cNvPr id="14" name="Thought Bubble: Cloud 13"/>
            <p:cNvSpPr/>
            <p:nvPr/>
          </p:nvSpPr>
          <p:spPr>
            <a:xfrm>
              <a:off x="5384128" y="1835424"/>
              <a:ext cx="3132593" cy="1405358"/>
            </a:xfrm>
            <a:prstGeom prst="cloudCallout">
              <a:avLst>
                <a:gd name="adj1" fmla="val -61792"/>
                <a:gd name="adj2" fmla="val 575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15" name="TextBox 14"/>
            <p:cNvSpPr txBox="1"/>
            <p:nvPr/>
          </p:nvSpPr>
          <p:spPr>
            <a:xfrm>
              <a:off x="5593318" y="2086775"/>
              <a:ext cx="2722808" cy="843025"/>
            </a:xfrm>
            <a:prstGeom prst="rect">
              <a:avLst/>
            </a:prstGeom>
            <a:noFill/>
            <a:ln>
              <a:noFill/>
            </a:ln>
          </p:spPr>
          <p:txBody>
            <a:bodyPr wrap="square" rtlCol="0">
              <a:spAutoFit/>
            </a:bodyPr>
            <a:lstStyle/>
            <a:p>
              <a:pPr algn="ctr"/>
              <a:r>
                <a:rPr lang="en-GB" dirty="0">
                  <a:solidFill>
                    <a:srgbClr val="FDFDFD"/>
                  </a:solidFill>
                  <a:latin typeface="Twinkl" pitchFamily="2" charset="0"/>
                </a:rPr>
                <a:t>How are we becoming more independent now we are growing older?</a:t>
              </a:r>
            </a:p>
          </p:txBody>
        </p:sp>
      </p:grpSp>
      <p:grpSp>
        <p:nvGrpSpPr>
          <p:cNvPr id="16" name="Group 15"/>
          <p:cNvGrpSpPr/>
          <p:nvPr/>
        </p:nvGrpSpPr>
        <p:grpSpPr>
          <a:xfrm>
            <a:off x="3266514" y="3527159"/>
            <a:ext cx="3132593" cy="1539230"/>
            <a:chOff x="5384128" y="1835424"/>
            <a:chExt cx="3132593" cy="1405358"/>
          </a:xfrm>
        </p:grpSpPr>
        <p:sp>
          <p:nvSpPr>
            <p:cNvPr id="23" name="Thought Bubble: Cloud 22"/>
            <p:cNvSpPr/>
            <p:nvPr/>
          </p:nvSpPr>
          <p:spPr>
            <a:xfrm>
              <a:off x="5384128" y="1835424"/>
              <a:ext cx="3132593" cy="1405358"/>
            </a:xfrm>
            <a:prstGeom prst="cloudCallout">
              <a:avLst>
                <a:gd name="adj1" fmla="val 66484"/>
                <a:gd name="adj2" fmla="val -708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TextBox 23"/>
            <p:cNvSpPr txBox="1"/>
            <p:nvPr/>
          </p:nvSpPr>
          <p:spPr>
            <a:xfrm>
              <a:off x="5589678" y="2071842"/>
              <a:ext cx="2722808" cy="843025"/>
            </a:xfrm>
            <a:prstGeom prst="rect">
              <a:avLst/>
            </a:prstGeom>
            <a:noFill/>
            <a:ln>
              <a:noFill/>
            </a:ln>
          </p:spPr>
          <p:txBody>
            <a:bodyPr wrap="square" rtlCol="0">
              <a:spAutoFit/>
            </a:bodyPr>
            <a:lstStyle/>
            <a:p>
              <a:pPr algn="ctr"/>
              <a:r>
                <a:rPr lang="en-GB" dirty="0">
                  <a:solidFill>
                    <a:srgbClr val="FDFDFD"/>
                  </a:solidFill>
                  <a:latin typeface="Twinkl" pitchFamily="2" charset="0"/>
                </a:rPr>
                <a:t>What new responsibilities do we have as we get older?</a:t>
              </a:r>
            </a:p>
          </p:txBody>
        </p:sp>
      </p:grpSp>
      <p:pic>
        <p:nvPicPr>
          <p:cNvPr id="6" name="Picture 5">
            <a:extLst>
              <a:ext uri="{FF2B5EF4-FFF2-40B4-BE49-F238E27FC236}">
                <a16:creationId xmlns:a16="http://schemas.microsoft.com/office/drawing/2014/main" id="{EDD44110-8E9A-42C7-93D4-3288C8227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965"/>
          <a:stretch/>
        </p:blipFill>
        <p:spPr>
          <a:xfrm flipH="1">
            <a:off x="441079" y="2691164"/>
            <a:ext cx="3031403" cy="3719220"/>
          </a:xfrm>
          <a:prstGeom prst="rect">
            <a:avLst/>
          </a:prstGeom>
        </p:spPr>
      </p:pic>
      <p:pic>
        <p:nvPicPr>
          <p:cNvPr id="17" name="Picture 16">
            <a:extLst>
              <a:ext uri="{FF2B5EF4-FFF2-40B4-BE49-F238E27FC236}">
                <a16:creationId xmlns:a16="http://schemas.microsoft.com/office/drawing/2014/main" id="{AC9D4F32-61C7-4D8E-B21A-5A7E52344D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12160" y="3005909"/>
            <a:ext cx="2647311" cy="3414522"/>
          </a:xfrm>
          <a:prstGeom prst="rect">
            <a:avLst/>
          </a:prstGeom>
        </p:spPr>
      </p:pic>
    </p:spTree>
    <p:extLst>
      <p:ext uri="{BB962C8B-B14F-4D97-AF65-F5344CB8AC3E}">
        <p14:creationId xmlns:p14="http://schemas.microsoft.com/office/powerpoint/2010/main" val="36449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Play It Safe</a:t>
            </a:r>
          </a:p>
        </p:txBody>
      </p:sp>
      <p:sp>
        <p:nvSpPr>
          <p:cNvPr id="10" name="Freeform: Shape 9">
            <a:extLst>
              <a:ext uri="{FF2B5EF4-FFF2-40B4-BE49-F238E27FC236}">
                <a16:creationId xmlns:a16="http://schemas.microsoft.com/office/drawing/2014/main" id="{B7564102-2E94-497B-9999-44A666109C4C}"/>
              </a:ext>
            </a:extLst>
          </p:cNvPr>
          <p:cNvSpPr/>
          <p:nvPr/>
        </p:nvSpPr>
        <p:spPr>
          <a:xfrm>
            <a:off x="409575" y="1484313"/>
            <a:ext cx="5724525"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There are lots of situations in our everyday lives that can be risky and even lead to danger. </a:t>
            </a:r>
          </a:p>
        </p:txBody>
      </p:sp>
      <p:sp>
        <p:nvSpPr>
          <p:cNvPr id="11" name="Freeform: Shape 10">
            <a:extLst>
              <a:ext uri="{FF2B5EF4-FFF2-40B4-BE49-F238E27FC236}">
                <a16:creationId xmlns:a16="http://schemas.microsoft.com/office/drawing/2014/main" id="{94A1BA4D-C5D5-49DF-B975-5E40E5B4CDCA}"/>
              </a:ext>
            </a:extLst>
          </p:cNvPr>
          <p:cNvSpPr/>
          <p:nvPr/>
        </p:nvSpPr>
        <p:spPr>
          <a:xfrm flipH="1">
            <a:off x="1376768" y="2395034"/>
            <a:ext cx="7323910" cy="84024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4445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It helps to be aware of these situations so we can deal with them responsibly. This helps to keep ourselves and others safe.</a:t>
            </a:r>
          </a:p>
        </p:txBody>
      </p:sp>
      <p:grpSp>
        <p:nvGrpSpPr>
          <p:cNvPr id="26" name="Group 25">
            <a:extLst>
              <a:ext uri="{FF2B5EF4-FFF2-40B4-BE49-F238E27FC236}">
                <a16:creationId xmlns:a16="http://schemas.microsoft.com/office/drawing/2014/main" id="{00F1CAD2-B596-4D76-97CB-42FA882E901C}"/>
              </a:ext>
            </a:extLst>
          </p:cNvPr>
          <p:cNvGrpSpPr/>
          <p:nvPr/>
        </p:nvGrpSpPr>
        <p:grpSpPr>
          <a:xfrm>
            <a:off x="6637205" y="3321050"/>
            <a:ext cx="802639" cy="802639"/>
            <a:chOff x="3622766" y="3892731"/>
            <a:chExt cx="1097280" cy="1097280"/>
          </a:xfrm>
        </p:grpSpPr>
        <p:sp>
          <p:nvSpPr>
            <p:cNvPr id="27" name="Oval 26">
              <a:extLst>
                <a:ext uri="{FF2B5EF4-FFF2-40B4-BE49-F238E27FC236}">
                  <a16:creationId xmlns:a16="http://schemas.microsoft.com/office/drawing/2014/main" id="{33437246-077A-460D-81D1-765C483A3129}"/>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8" name="Oval 27">
              <a:extLst>
                <a:ext uri="{FF2B5EF4-FFF2-40B4-BE49-F238E27FC236}">
                  <a16:creationId xmlns:a16="http://schemas.microsoft.com/office/drawing/2014/main" id="{C1EB6302-44CA-4CFA-A964-238A6BE0DCC8}"/>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9" name="Oval 28">
              <a:extLst>
                <a:ext uri="{FF2B5EF4-FFF2-40B4-BE49-F238E27FC236}">
                  <a16:creationId xmlns:a16="http://schemas.microsoft.com/office/drawing/2014/main" id="{BF7795D9-2431-41E2-88FB-7EB2AE6F4BAA}"/>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grpSp>
        <p:nvGrpSpPr>
          <p:cNvPr id="22" name="Group 21">
            <a:extLst>
              <a:ext uri="{FF2B5EF4-FFF2-40B4-BE49-F238E27FC236}">
                <a16:creationId xmlns:a16="http://schemas.microsoft.com/office/drawing/2014/main" id="{3524A614-ADFF-42B7-86A2-3477A1AB792F}"/>
              </a:ext>
            </a:extLst>
          </p:cNvPr>
          <p:cNvGrpSpPr/>
          <p:nvPr/>
        </p:nvGrpSpPr>
        <p:grpSpPr>
          <a:xfrm>
            <a:off x="2358142" y="5802630"/>
            <a:ext cx="942340" cy="942340"/>
            <a:chOff x="3622766" y="3892731"/>
            <a:chExt cx="1097280" cy="1097280"/>
          </a:xfrm>
        </p:grpSpPr>
        <p:sp>
          <p:nvSpPr>
            <p:cNvPr id="23" name="Oval 22">
              <a:extLst>
                <a:ext uri="{FF2B5EF4-FFF2-40B4-BE49-F238E27FC236}">
                  <a16:creationId xmlns:a16="http://schemas.microsoft.com/office/drawing/2014/main" id="{8D580051-2345-4ED9-8290-6D579FDF30F8}"/>
                </a:ext>
              </a:extLst>
            </p:cNvPr>
            <p:cNvSpPr/>
            <p:nvPr/>
          </p:nvSpPr>
          <p:spPr>
            <a:xfrm>
              <a:off x="3622766" y="3892731"/>
              <a:ext cx="1097280" cy="1097280"/>
            </a:xfrm>
            <a:prstGeom prst="ellipse">
              <a:avLst/>
            </a:prstGeom>
            <a:solidFill>
              <a:srgbClr val="FAB00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4" name="Oval 23">
              <a:extLst>
                <a:ext uri="{FF2B5EF4-FFF2-40B4-BE49-F238E27FC236}">
                  <a16:creationId xmlns:a16="http://schemas.microsoft.com/office/drawing/2014/main" id="{9D82200A-60AB-43B2-B062-FE844588CDB7}"/>
                </a:ext>
              </a:extLst>
            </p:cNvPr>
            <p:cNvSpPr/>
            <p:nvPr/>
          </p:nvSpPr>
          <p:spPr>
            <a:xfrm>
              <a:off x="3812178" y="4082143"/>
              <a:ext cx="718457" cy="718457"/>
            </a:xfrm>
            <a:prstGeom prst="ellipse">
              <a:avLst/>
            </a:prstGeom>
            <a:solidFill>
              <a:srgbClr val="FAB001"/>
            </a:solidFill>
            <a:ln w="762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5" name="Oval 24">
              <a:extLst>
                <a:ext uri="{FF2B5EF4-FFF2-40B4-BE49-F238E27FC236}">
                  <a16:creationId xmlns:a16="http://schemas.microsoft.com/office/drawing/2014/main" id="{EE6FA42C-2AB0-481C-B838-A12BC2BBE995}"/>
                </a:ext>
              </a:extLst>
            </p:cNvPr>
            <p:cNvSpPr/>
            <p:nvPr/>
          </p:nvSpPr>
          <p:spPr>
            <a:xfrm>
              <a:off x="4028804" y="4298769"/>
              <a:ext cx="285204" cy="285204"/>
            </a:xfrm>
            <a:prstGeom prst="ellipse">
              <a:avLst/>
            </a:prstGeom>
            <a:solidFill>
              <a:srgbClr val="E84D15"/>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17" name="Picture 16">
            <a:extLst>
              <a:ext uri="{FF2B5EF4-FFF2-40B4-BE49-F238E27FC236}">
                <a16:creationId xmlns:a16="http://schemas.microsoft.com/office/drawing/2014/main" id="{E71C56F7-B035-478E-8EBE-247051FF1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726" y="2736664"/>
            <a:ext cx="4324692" cy="3058598"/>
          </a:xfrm>
          <a:prstGeom prst="rect">
            <a:avLst/>
          </a:prstGeom>
        </p:spPr>
      </p:pic>
      <p:sp>
        <p:nvSpPr>
          <p:cNvPr id="31" name="Freeform: Shape 30">
            <a:extLst>
              <a:ext uri="{FF2B5EF4-FFF2-40B4-BE49-F238E27FC236}">
                <a16:creationId xmlns:a16="http://schemas.microsoft.com/office/drawing/2014/main" id="{0BADE965-B329-4199-B086-9D02155F17A8}"/>
              </a:ext>
            </a:extLst>
          </p:cNvPr>
          <p:cNvSpPr/>
          <p:nvPr/>
        </p:nvSpPr>
        <p:spPr>
          <a:xfrm>
            <a:off x="419101" y="4256088"/>
            <a:ext cx="2790825" cy="105886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6329579"/>
              <a:gd name="connsiteY0" fmla="*/ 0 h 1018903"/>
              <a:gd name="connsiteX1" fmla="*/ 6329579 w 6329579"/>
              <a:gd name="connsiteY1" fmla="*/ 0 h 1018903"/>
              <a:gd name="connsiteX2" fmla="*/ 4972594 w 6329579"/>
              <a:gd name="connsiteY2" fmla="*/ 1018903 h 1018903"/>
              <a:gd name="connsiteX3" fmla="*/ 0 w 6329579"/>
              <a:gd name="connsiteY3" fmla="*/ 1018903 h 1018903"/>
              <a:gd name="connsiteX4" fmla="*/ 0 w 6329579"/>
              <a:gd name="connsiteY4" fmla="*/ 0 h 1018903"/>
              <a:gd name="connsiteX5" fmla="*/ 113212 w 6329579"/>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9579" h="1018903">
                <a:moveTo>
                  <a:pt x="0" y="0"/>
                </a:moveTo>
                <a:lnTo>
                  <a:pt x="6329579" y="0"/>
                </a:lnTo>
                <a:lnTo>
                  <a:pt x="4972594" y="1018903"/>
                </a:lnTo>
                <a:lnTo>
                  <a:pt x="0" y="1018903"/>
                </a:lnTo>
                <a:lnTo>
                  <a:pt x="0" y="0"/>
                </a:lnTo>
                <a:lnTo>
                  <a:pt x="113212" y="0"/>
                </a:lnTo>
              </a:path>
            </a:pathLst>
          </a:cu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You are going to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play a game called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‘Play It Safe’.</a:t>
            </a:r>
          </a:p>
        </p:txBody>
      </p:sp>
      <p:pic>
        <p:nvPicPr>
          <p:cNvPr id="41" name="Picture 40">
            <a:extLst>
              <a:ext uri="{FF2B5EF4-FFF2-40B4-BE49-F238E27FC236}">
                <a16:creationId xmlns:a16="http://schemas.microsoft.com/office/drawing/2014/main" id="{57C72E6E-C8AB-417B-90CD-03E5C0DDCE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724" y="4892982"/>
            <a:ext cx="1838626" cy="1463187"/>
          </a:xfrm>
          <a:prstGeom prst="rect">
            <a:avLst/>
          </a:prstGeom>
        </p:spPr>
      </p:pic>
      <p:pic>
        <p:nvPicPr>
          <p:cNvPr id="4" name="Picture 3">
            <a:extLst>
              <a:ext uri="{FF2B5EF4-FFF2-40B4-BE49-F238E27FC236}">
                <a16:creationId xmlns:a16="http://schemas.microsoft.com/office/drawing/2014/main" id="{BB9064B8-2D88-430F-AA8D-507AA4C3F5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37" y="3130777"/>
            <a:ext cx="2050061" cy="2058657"/>
          </a:xfrm>
          <a:prstGeom prst="rect">
            <a:avLst/>
          </a:prstGeom>
        </p:spPr>
      </p:pic>
      <p:pic>
        <p:nvPicPr>
          <p:cNvPr id="18" name="Group Work">
            <a:extLst>
              <a:ext uri="{FF2B5EF4-FFF2-40B4-BE49-F238E27FC236}">
                <a16:creationId xmlns:a16="http://schemas.microsoft.com/office/drawing/2014/main" id="{09C051C9-C3CA-4278-8FD1-8E443A2DEC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7210" y="512363"/>
            <a:ext cx="864000" cy="864000"/>
          </a:xfrm>
          <a:prstGeom prst="rect">
            <a:avLst/>
          </a:prstGeom>
        </p:spPr>
      </p:pic>
    </p:spTree>
    <p:extLst>
      <p:ext uri="{BB962C8B-B14F-4D97-AF65-F5344CB8AC3E}">
        <p14:creationId xmlns:p14="http://schemas.microsoft.com/office/powerpoint/2010/main" val="39633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42" presetClass="path" presetSubtype="0" accel="50000" decel="50000" fill="hold" nodeType="withEffect">
                                  <p:stCondLst>
                                    <p:cond delay="0"/>
                                  </p:stCondLst>
                                  <p:childTnLst>
                                    <p:animMotion origin="layout" path="M 4.16667E-6 -7.40741E-7 L 4.16667E-6 0.09676 " pathEditMode="relative" rAng="0" ptsTypes="AA">
                                      <p:cBhvr>
                                        <p:cTn id="31" dur="2000" fill="hold"/>
                                        <p:tgtEl>
                                          <p:spTgt spid="17"/>
                                        </p:tgtEl>
                                        <p:attrNameLst>
                                          <p:attrName>ppt_x</p:attrName>
                                          <p:attrName>ppt_y</p:attrName>
                                        </p:attrNameLst>
                                      </p:cBhvr>
                                      <p:rCtr x="0" y="4838"/>
                                    </p:animMotion>
                                  </p:childTnLst>
                                </p:cTn>
                              </p:par>
                              <p:par>
                                <p:cTn id="32" presetID="21" presetClass="entr" presetSubtype="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1)">
                                      <p:cBhvr>
                                        <p:cTn id="34" dur="2000"/>
                                        <p:tgtEl>
                                          <p:spTgt spid="22"/>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par>
                                <p:cTn id="43" presetID="2" presetClass="exit" presetSubtype="2" fill="hold" nodeType="withEffect">
                                  <p:stCondLst>
                                    <p:cond delay="0"/>
                                  </p:stCondLst>
                                  <p:childTnLst>
                                    <p:anim calcmode="lin" valueType="num">
                                      <p:cBhvr additive="base">
                                        <p:cTn id="44" dur="500"/>
                                        <p:tgtEl>
                                          <p:spTgt spid="4"/>
                                        </p:tgtEl>
                                        <p:attrNameLst>
                                          <p:attrName>ppt_x</p:attrName>
                                        </p:attrNameLst>
                                      </p:cBhvr>
                                      <p:tavLst>
                                        <p:tav tm="0">
                                          <p:val>
                                            <p:strVal val="ppt_x"/>
                                          </p:val>
                                        </p:tav>
                                        <p:tav tm="100000">
                                          <p:val>
                                            <p:strVal val="1+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Play It Safe</a:t>
            </a:r>
          </a:p>
        </p:txBody>
      </p:sp>
      <p:sp>
        <p:nvSpPr>
          <p:cNvPr id="10" name="Freeform: Shape 9">
            <a:extLst>
              <a:ext uri="{FF2B5EF4-FFF2-40B4-BE49-F238E27FC236}">
                <a16:creationId xmlns:a16="http://schemas.microsoft.com/office/drawing/2014/main" id="{B7564102-2E94-497B-9999-44A666109C4C}"/>
              </a:ext>
            </a:extLst>
          </p:cNvPr>
          <p:cNvSpPr/>
          <p:nvPr/>
        </p:nvSpPr>
        <p:spPr>
          <a:xfrm>
            <a:off x="444136" y="1484313"/>
            <a:ext cx="7175864" cy="1039812"/>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6" h="1018903">
                <a:moveTo>
                  <a:pt x="0" y="0"/>
                </a:moveTo>
                <a:lnTo>
                  <a:pt x="5573486" y="0"/>
                </a:lnTo>
                <a:lnTo>
                  <a:pt x="4972594" y="1018903"/>
                </a:lnTo>
                <a:lnTo>
                  <a:pt x="0" y="1018903"/>
                </a:lnTo>
                <a:lnTo>
                  <a:pt x="0" y="0"/>
                </a:lnTo>
                <a:lnTo>
                  <a:pt x="113212" y="0"/>
                </a:lnTo>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In the game, you will come across lots of risky situations, some dangerous situations and some examples of people making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choices that keep themselves and others safe.</a:t>
            </a:r>
          </a:p>
        </p:txBody>
      </p:sp>
      <p:sp>
        <p:nvSpPr>
          <p:cNvPr id="11" name="Freeform: Shape 10">
            <a:extLst>
              <a:ext uri="{FF2B5EF4-FFF2-40B4-BE49-F238E27FC236}">
                <a16:creationId xmlns:a16="http://schemas.microsoft.com/office/drawing/2014/main" id="{94A1BA4D-C5D5-49DF-B975-5E40E5B4CDCA}"/>
              </a:ext>
            </a:extLst>
          </p:cNvPr>
          <p:cNvSpPr/>
          <p:nvPr/>
        </p:nvSpPr>
        <p:spPr>
          <a:xfrm flipH="1">
            <a:off x="2361018" y="2622047"/>
            <a:ext cx="6243232" cy="519616"/>
          </a:xfrm>
          <a:custGeom>
            <a:avLst/>
            <a:gdLst>
              <a:gd name="connsiteX0" fmla="*/ 0 w 5573486"/>
              <a:gd name="connsiteY0" fmla="*/ 0 h 1018903"/>
              <a:gd name="connsiteX1" fmla="*/ 5573486 w 5573486"/>
              <a:gd name="connsiteY1" fmla="*/ 0 h 1018903"/>
              <a:gd name="connsiteX2" fmla="*/ 4972594 w 5573486"/>
              <a:gd name="connsiteY2" fmla="*/ 1018903 h 1018903"/>
              <a:gd name="connsiteX3" fmla="*/ 0 w 5573486"/>
              <a:gd name="connsiteY3" fmla="*/ 1018903 h 1018903"/>
              <a:gd name="connsiteX4" fmla="*/ 0 w 5573486"/>
              <a:gd name="connsiteY4" fmla="*/ 0 h 1018903"/>
              <a:gd name="connsiteX5" fmla="*/ 113212 w 5573486"/>
              <a:gd name="connsiteY5" fmla="*/ 0 h 1018903"/>
              <a:gd name="connsiteX0" fmla="*/ 0 w 5182066"/>
              <a:gd name="connsiteY0" fmla="*/ 0 h 1018903"/>
              <a:gd name="connsiteX1" fmla="*/ 5182066 w 5182066"/>
              <a:gd name="connsiteY1" fmla="*/ 0 h 1018903"/>
              <a:gd name="connsiteX2" fmla="*/ 4972594 w 5182066"/>
              <a:gd name="connsiteY2" fmla="*/ 1018903 h 1018903"/>
              <a:gd name="connsiteX3" fmla="*/ 0 w 5182066"/>
              <a:gd name="connsiteY3" fmla="*/ 1018903 h 1018903"/>
              <a:gd name="connsiteX4" fmla="*/ 0 w 5182066"/>
              <a:gd name="connsiteY4" fmla="*/ 0 h 1018903"/>
              <a:gd name="connsiteX5" fmla="*/ 113212 w 5182066"/>
              <a:gd name="connsiteY5" fmla="*/ 0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2066" h="1018903">
                <a:moveTo>
                  <a:pt x="0" y="0"/>
                </a:moveTo>
                <a:lnTo>
                  <a:pt x="5182066" y="0"/>
                </a:lnTo>
                <a:lnTo>
                  <a:pt x="4972594" y="1018903"/>
                </a:lnTo>
                <a:lnTo>
                  <a:pt x="0" y="1018903"/>
                </a:lnTo>
                <a:lnTo>
                  <a:pt x="0" y="0"/>
                </a:lnTo>
                <a:lnTo>
                  <a:pt x="113212" y="0"/>
                </a:lnTo>
              </a:path>
            </a:pathLst>
          </a:cu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Follow the instructions to play the game in your groups.</a:t>
            </a:r>
          </a:p>
        </p:txBody>
      </p:sp>
      <p:pic>
        <p:nvPicPr>
          <p:cNvPr id="8" name="Picture 7">
            <a:extLst>
              <a:ext uri="{FF2B5EF4-FFF2-40B4-BE49-F238E27FC236}">
                <a16:creationId xmlns:a16="http://schemas.microsoft.com/office/drawing/2014/main" id="{917576F9-A144-4BD0-8448-7E5322139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5" y="3329257"/>
            <a:ext cx="2119224" cy="2996468"/>
          </a:xfrm>
          <a:prstGeom prst="rect">
            <a:avLst/>
          </a:prstGeom>
        </p:spPr>
      </p:pic>
      <p:pic>
        <p:nvPicPr>
          <p:cNvPr id="12" name="Picture 11">
            <a:extLst>
              <a:ext uri="{FF2B5EF4-FFF2-40B4-BE49-F238E27FC236}">
                <a16:creationId xmlns:a16="http://schemas.microsoft.com/office/drawing/2014/main" id="{AA3A6673-C9D2-4760-9C0A-1D30AF924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233" y="3329257"/>
            <a:ext cx="2119224" cy="2996468"/>
          </a:xfrm>
          <a:prstGeom prst="rect">
            <a:avLst/>
          </a:prstGeom>
        </p:spPr>
      </p:pic>
      <p:pic>
        <p:nvPicPr>
          <p:cNvPr id="15" name="Picture 14">
            <a:extLst>
              <a:ext uri="{FF2B5EF4-FFF2-40B4-BE49-F238E27FC236}">
                <a16:creationId xmlns:a16="http://schemas.microsoft.com/office/drawing/2014/main" id="{B5589535-AB1C-49CF-AC32-1AE16FBF1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171" y="3329257"/>
            <a:ext cx="2119224" cy="2996468"/>
          </a:xfrm>
          <a:prstGeom prst="rect">
            <a:avLst/>
          </a:prstGeom>
        </p:spPr>
      </p:pic>
      <p:grpSp>
        <p:nvGrpSpPr>
          <p:cNvPr id="5" name="Group 4">
            <a:extLst>
              <a:ext uri="{FF2B5EF4-FFF2-40B4-BE49-F238E27FC236}">
                <a16:creationId xmlns:a16="http://schemas.microsoft.com/office/drawing/2014/main" id="{052C8614-3278-4739-A288-2EB77DA3375F}"/>
              </a:ext>
            </a:extLst>
          </p:cNvPr>
          <p:cNvGrpSpPr/>
          <p:nvPr/>
        </p:nvGrpSpPr>
        <p:grpSpPr>
          <a:xfrm>
            <a:off x="6867525" y="4511676"/>
            <a:ext cx="2135187" cy="2135187"/>
            <a:chOff x="5581650" y="4121151"/>
            <a:chExt cx="2135187" cy="2135187"/>
          </a:xfrm>
        </p:grpSpPr>
        <p:sp>
          <p:nvSpPr>
            <p:cNvPr id="30" name="Oval 29">
              <a:extLst>
                <a:ext uri="{FF2B5EF4-FFF2-40B4-BE49-F238E27FC236}">
                  <a16:creationId xmlns:a16="http://schemas.microsoft.com/office/drawing/2014/main" id="{6FA55902-A960-473B-911C-7575AC6E4BC4}"/>
                </a:ext>
              </a:extLst>
            </p:cNvPr>
            <p:cNvSpPr/>
            <p:nvPr/>
          </p:nvSpPr>
          <p:spPr>
            <a:xfrm>
              <a:off x="5581650" y="4121151"/>
              <a:ext cx="2135187" cy="2135187"/>
            </a:xfrm>
            <a:prstGeom prst="ellipse">
              <a:avLst/>
            </a:prstGeom>
            <a:solidFill>
              <a:srgbClr val="FAB001"/>
            </a:solidFill>
            <a:ln w="5715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3" name="Oval 2">
              <a:extLst>
                <a:ext uri="{FF2B5EF4-FFF2-40B4-BE49-F238E27FC236}">
                  <a16:creationId xmlns:a16="http://schemas.microsoft.com/office/drawing/2014/main" id="{B0E4976F-4F05-4C51-B8B8-F8DCE0A8E2A0}"/>
                </a:ext>
              </a:extLst>
            </p:cNvPr>
            <p:cNvSpPr/>
            <p:nvPr/>
          </p:nvSpPr>
          <p:spPr>
            <a:xfrm>
              <a:off x="5744368" y="4283869"/>
              <a:ext cx="1809750" cy="1809750"/>
            </a:xfrm>
            <a:prstGeom prst="ellipse">
              <a:avLst/>
            </a:prstGeom>
            <a:solidFill>
              <a:srgbClr val="FAB001"/>
            </a:solidFill>
            <a:ln w="5715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4" name="Rectangle 3">
              <a:extLst>
                <a:ext uri="{FF2B5EF4-FFF2-40B4-BE49-F238E27FC236}">
                  <a16:creationId xmlns:a16="http://schemas.microsoft.com/office/drawing/2014/main" id="{9B9A7E4F-D3E8-49EF-980E-4CBDF7B78228}"/>
                </a:ext>
              </a:extLst>
            </p:cNvPr>
            <p:cNvSpPr/>
            <p:nvPr/>
          </p:nvSpPr>
          <p:spPr>
            <a:xfrm>
              <a:off x="5796756" y="4865579"/>
              <a:ext cx="17049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sym typeface="Wingdings" panose="05000000000000000000" pitchFamily="2" charset="2"/>
                </a:rPr>
                <a:t>Have fun and stay safe!</a:t>
              </a: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grpSp>
      <p:pic>
        <p:nvPicPr>
          <p:cNvPr id="13" name="Group Work">
            <a:extLst>
              <a:ext uri="{FF2B5EF4-FFF2-40B4-BE49-F238E27FC236}">
                <a16:creationId xmlns:a16="http://schemas.microsoft.com/office/drawing/2014/main" id="{120C9F05-D40C-4A00-9FA0-638CB1712A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7210" y="512363"/>
            <a:ext cx="864000" cy="864000"/>
          </a:xfrm>
          <a:prstGeom prst="rect">
            <a:avLst/>
          </a:prstGeom>
        </p:spPr>
      </p:pic>
    </p:spTree>
    <p:extLst>
      <p:ext uri="{BB962C8B-B14F-4D97-AF65-F5344CB8AC3E}">
        <p14:creationId xmlns:p14="http://schemas.microsoft.com/office/powerpoint/2010/main" val="6359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09303"/>
            <a:ext cx="8201025" cy="6017623"/>
          </a:xfrm>
        </p:spPr>
        <p:txBody>
          <a:bodyPr>
            <a:normAutofit/>
          </a:bodyPr>
          <a:lstStyle/>
          <a:p>
            <a:r>
              <a:rPr lang="en-GB" sz="4800" b="1" dirty="0"/>
              <a:t>Reflecting</a:t>
            </a:r>
          </a:p>
        </p:txBody>
      </p:sp>
    </p:spTree>
    <p:extLst>
      <p:ext uri="{BB962C8B-B14F-4D97-AF65-F5344CB8AC3E}">
        <p14:creationId xmlns:p14="http://schemas.microsoft.com/office/powerpoint/2010/main" val="2363731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498FA6-38B9-4398-B96F-5223600D9965}"/>
              </a:ext>
            </a:extLst>
          </p:cNvPr>
          <p:cNvSpPr/>
          <p:nvPr/>
        </p:nvSpPr>
        <p:spPr>
          <a:xfrm>
            <a:off x="539750" y="1613354"/>
            <a:ext cx="4267381" cy="2275600"/>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As we grow up and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experience the world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around us, we learn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about dangers and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how to keep ourselves</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and others safe.</a:t>
            </a:r>
          </a:p>
        </p:txBody>
      </p:sp>
      <p:sp>
        <p:nvSpPr>
          <p:cNvPr id="2" name="Title 1"/>
          <p:cNvSpPr>
            <a:spLocks noGrp="1"/>
          </p:cNvSpPr>
          <p:nvPr>
            <p:ph type="title"/>
          </p:nvPr>
        </p:nvSpPr>
        <p:spPr/>
        <p:txBody>
          <a:bodyPr>
            <a:normAutofit fontScale="90000"/>
          </a:bodyPr>
          <a:lstStyle/>
          <a:p>
            <a:r>
              <a:rPr lang="en-GB" dirty="0"/>
              <a:t>Live and Learn</a:t>
            </a:r>
          </a:p>
        </p:txBody>
      </p:sp>
      <p:sp>
        <p:nvSpPr>
          <p:cNvPr id="14" name="Rectangle 13">
            <a:extLst>
              <a:ext uri="{FF2B5EF4-FFF2-40B4-BE49-F238E27FC236}">
                <a16:creationId xmlns:a16="http://schemas.microsoft.com/office/drawing/2014/main" id="{3DFABE3F-53E9-40C6-8772-B2173283DBF9}"/>
              </a:ext>
            </a:extLst>
          </p:cNvPr>
          <p:cNvSpPr/>
          <p:nvPr/>
        </p:nvSpPr>
        <p:spPr>
          <a:xfrm>
            <a:off x="5086350" y="1626916"/>
            <a:ext cx="3517900" cy="22674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Even experiences that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put us in danger or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situations where we</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were harmed teach</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us something about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how to stay safe</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in the future.</a:t>
            </a:r>
          </a:p>
        </p:txBody>
      </p:sp>
      <p:sp>
        <p:nvSpPr>
          <p:cNvPr id="15" name="Rectangle 14">
            <a:extLst>
              <a:ext uri="{FF2B5EF4-FFF2-40B4-BE49-F238E27FC236}">
                <a16:creationId xmlns:a16="http://schemas.microsoft.com/office/drawing/2014/main" id="{79087521-0831-4DD4-9618-3BFB087709C6}"/>
              </a:ext>
            </a:extLst>
          </p:cNvPr>
          <p:cNvSpPr/>
          <p:nvPr/>
        </p:nvSpPr>
        <p:spPr>
          <a:xfrm>
            <a:off x="552405" y="4131325"/>
            <a:ext cx="5121281" cy="1476261"/>
          </a:xfrm>
          <a:custGeom>
            <a:avLst/>
            <a:gdLst>
              <a:gd name="connsiteX0" fmla="*/ 0 w 5121281"/>
              <a:gd name="connsiteY0" fmla="*/ 0 h 1465244"/>
              <a:gd name="connsiteX1" fmla="*/ 5121281 w 5121281"/>
              <a:gd name="connsiteY1" fmla="*/ 0 h 1465244"/>
              <a:gd name="connsiteX2" fmla="*/ 5121281 w 5121281"/>
              <a:gd name="connsiteY2" fmla="*/ 1465244 h 1465244"/>
              <a:gd name="connsiteX3" fmla="*/ 0 w 5121281"/>
              <a:gd name="connsiteY3" fmla="*/ 1465244 h 1465244"/>
              <a:gd name="connsiteX4" fmla="*/ 0 w 5121281"/>
              <a:gd name="connsiteY4" fmla="*/ 0 h 1465244"/>
              <a:gd name="connsiteX0" fmla="*/ 0 w 5121281"/>
              <a:gd name="connsiteY0" fmla="*/ 0 h 1476261"/>
              <a:gd name="connsiteX1" fmla="*/ 5121281 w 5121281"/>
              <a:gd name="connsiteY1" fmla="*/ 0 h 1476261"/>
              <a:gd name="connsiteX2" fmla="*/ 4856876 w 5121281"/>
              <a:gd name="connsiteY2" fmla="*/ 1476261 h 1476261"/>
              <a:gd name="connsiteX3" fmla="*/ 0 w 5121281"/>
              <a:gd name="connsiteY3" fmla="*/ 1465244 h 1476261"/>
              <a:gd name="connsiteX4" fmla="*/ 0 w 5121281"/>
              <a:gd name="connsiteY4" fmla="*/ 0 h 147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281" h="1476261">
                <a:moveTo>
                  <a:pt x="0" y="0"/>
                </a:moveTo>
                <a:lnTo>
                  <a:pt x="5121281" y="0"/>
                </a:lnTo>
                <a:lnTo>
                  <a:pt x="4856876" y="1476261"/>
                </a:lnTo>
                <a:lnTo>
                  <a:pt x="0" y="1465244"/>
                </a:lnTo>
                <a:lnTo>
                  <a:pt x="0" y="0"/>
                </a:lnTo>
                <a:close/>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180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With your partner, look at</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 following examples and discuss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what you think the child will have learnt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from their experience.</a:t>
            </a:r>
          </a:p>
        </p:txBody>
      </p:sp>
      <p:pic>
        <p:nvPicPr>
          <p:cNvPr id="17" name="Picture 16">
            <a:extLst>
              <a:ext uri="{FF2B5EF4-FFF2-40B4-BE49-F238E27FC236}">
                <a16:creationId xmlns:a16="http://schemas.microsoft.com/office/drawing/2014/main" id="{A4BEC5AC-2EFA-4F5C-8391-FDA3D08E9B68}"/>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24201" y="1601718"/>
            <a:ext cx="2911674" cy="2911793"/>
          </a:xfrm>
          <a:prstGeom prst="ellipse">
            <a:avLst/>
          </a:prstGeom>
          <a:ln w="57150">
            <a:solidFill>
              <a:srgbClr val="FAB001"/>
            </a:solidFill>
          </a:ln>
        </p:spPr>
      </p:pic>
      <p:grpSp>
        <p:nvGrpSpPr>
          <p:cNvPr id="20" name="Group 19">
            <a:extLst>
              <a:ext uri="{FF2B5EF4-FFF2-40B4-BE49-F238E27FC236}">
                <a16:creationId xmlns:a16="http://schemas.microsoft.com/office/drawing/2014/main" id="{6FCB590E-54E0-47B3-B225-EA7A93AE5C14}"/>
              </a:ext>
            </a:extLst>
          </p:cNvPr>
          <p:cNvGrpSpPr/>
          <p:nvPr/>
        </p:nvGrpSpPr>
        <p:grpSpPr>
          <a:xfrm>
            <a:off x="3135486" y="1602051"/>
            <a:ext cx="2911230" cy="2911230"/>
            <a:chOff x="3135485" y="1602050"/>
            <a:chExt cx="3208165" cy="3208165"/>
          </a:xfrm>
        </p:grpSpPr>
        <p:pic>
          <p:nvPicPr>
            <p:cNvPr id="7" name="Picture 6">
              <a:extLst>
                <a:ext uri="{FF2B5EF4-FFF2-40B4-BE49-F238E27FC236}">
                  <a16:creationId xmlns:a16="http://schemas.microsoft.com/office/drawing/2014/main" id="{DF8D5BE2-B29C-4A29-A743-CFE1CC95DD73}"/>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12405" t="-24834" r="-317" b="-14020"/>
            <a:stretch/>
          </p:blipFill>
          <p:spPr>
            <a:xfrm flipH="1">
              <a:off x="3135485" y="1602050"/>
              <a:ext cx="3208165" cy="3208165"/>
            </a:xfrm>
            <a:prstGeom prst="ellipse">
              <a:avLst/>
            </a:prstGeom>
          </p:spPr>
        </p:pic>
        <p:pic>
          <p:nvPicPr>
            <p:cNvPr id="19" name="Picture 18">
              <a:extLst>
                <a:ext uri="{FF2B5EF4-FFF2-40B4-BE49-F238E27FC236}">
                  <a16:creationId xmlns:a16="http://schemas.microsoft.com/office/drawing/2014/main" id="{48FEB578-4584-4CB3-8C9F-64338E4C015E}"/>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67246" t="85705" r="10443" b="-12871"/>
            <a:stretch/>
          </p:blipFill>
          <p:spPr>
            <a:xfrm flipH="1">
              <a:off x="3437467" y="4169833"/>
              <a:ext cx="635000" cy="627681"/>
            </a:xfrm>
            <a:prstGeom prst="ellipse">
              <a:avLst/>
            </a:prstGeom>
          </p:spPr>
        </p:pic>
      </p:grpSp>
      <p:pic>
        <p:nvPicPr>
          <p:cNvPr id="23" name="Picture 22">
            <a:extLst>
              <a:ext uri="{FF2B5EF4-FFF2-40B4-BE49-F238E27FC236}">
                <a16:creationId xmlns:a16="http://schemas.microsoft.com/office/drawing/2014/main" id="{5341F4E9-1ADC-4547-B734-DF6202356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0770">
            <a:off x="3477416" y="3416383"/>
            <a:ext cx="2740813" cy="1282050"/>
          </a:xfrm>
          <a:prstGeom prst="rect">
            <a:avLst/>
          </a:prstGeom>
        </p:spPr>
      </p:pic>
      <p:pic>
        <p:nvPicPr>
          <p:cNvPr id="5" name="Picture 4">
            <a:extLst>
              <a:ext uri="{FF2B5EF4-FFF2-40B4-BE49-F238E27FC236}">
                <a16:creationId xmlns:a16="http://schemas.microsoft.com/office/drawing/2014/main" id="{B6488BAD-958C-4B21-AB3A-ECE1606BE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002838"/>
            <a:ext cx="1431285" cy="2852323"/>
          </a:xfrm>
          <a:prstGeom prst="rect">
            <a:avLst/>
          </a:prstGeom>
        </p:spPr>
      </p:pic>
      <p:pic>
        <p:nvPicPr>
          <p:cNvPr id="13" name="Pairs">
            <a:extLst>
              <a:ext uri="{FF2B5EF4-FFF2-40B4-BE49-F238E27FC236}">
                <a16:creationId xmlns:a16="http://schemas.microsoft.com/office/drawing/2014/main" id="{DA976B6F-7E0F-4675-A6E6-0D37E6C81C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8584" y="508970"/>
            <a:ext cx="864000" cy="864000"/>
          </a:xfrm>
          <a:prstGeom prst="rect">
            <a:avLst/>
          </a:prstGeom>
        </p:spPr>
      </p:pic>
    </p:spTree>
    <p:extLst>
      <p:ext uri="{BB962C8B-B14F-4D97-AF65-F5344CB8AC3E}">
        <p14:creationId xmlns:p14="http://schemas.microsoft.com/office/powerpoint/2010/main" val="9146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par>
                                <p:cTn id="9" presetID="53" presetClass="entr" presetSubtype="16"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49" presetClass="path" presetSubtype="0" accel="50000" decel="50000" fill="hold" nodeType="withEffect">
                                  <p:stCondLst>
                                    <p:cond delay="0"/>
                                  </p:stCondLst>
                                  <p:childTnLst>
                                    <p:animMotion origin="layout" path="M 1.38889E-6 0 L 0.08437 0.12338 " pathEditMode="relative" rAng="0" ptsTypes="AA">
                                      <p:cBhvr>
                                        <p:cTn id="15" dur="2000" fill="hold"/>
                                        <p:tgtEl>
                                          <p:spTgt spid="5"/>
                                        </p:tgtEl>
                                        <p:attrNameLst>
                                          <p:attrName>ppt_x</p:attrName>
                                          <p:attrName>ppt_y</p:attrName>
                                        </p:attrNameLst>
                                      </p:cBhvr>
                                      <p:rCtr x="4219" y="6157"/>
                                    </p:animMotion>
                                  </p:childTnLst>
                                </p:cTn>
                              </p:par>
                              <p:par>
                                <p:cTn id="16" presetID="49" presetClass="path" presetSubtype="0" accel="50000" decel="50000" fill="hold" nodeType="withEffect">
                                  <p:stCondLst>
                                    <p:cond delay="0"/>
                                  </p:stCondLst>
                                  <p:childTnLst>
                                    <p:animMotion origin="layout" path="M -4.72222E-6 3.33333E-6 L 0.16875 0.10393 " pathEditMode="relative" rAng="0" ptsTypes="AA">
                                      <p:cBhvr>
                                        <p:cTn id="17" dur="2000" fill="hold"/>
                                        <p:tgtEl>
                                          <p:spTgt spid="23"/>
                                        </p:tgtEl>
                                        <p:attrNameLst>
                                          <p:attrName>ppt_x</p:attrName>
                                          <p:attrName>ppt_y</p:attrName>
                                        </p:attrNameLst>
                                      </p:cBhvr>
                                      <p:rCtr x="8438" y="5185"/>
                                    </p:animMotion>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ppt_x</p:attrName>
                                        </p:attrNameLst>
                                      </p:cBhvr>
                                      <p:tavLst>
                                        <p:tav tm="0">
                                          <p:val>
                                            <p:strVal val="#ppt_x+#ppt_w*1.125000"/>
                                          </p:val>
                                        </p:tav>
                                        <p:tav tm="100000">
                                          <p:val>
                                            <p:strVal val="#ppt_x"/>
                                          </p:val>
                                        </p:tav>
                                      </p:tavLst>
                                    </p:anim>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0AFD849-FE67-4EDE-92BD-DD36EE183E4F}"/>
              </a:ext>
            </a:extLst>
          </p:cNvPr>
          <p:cNvSpPr/>
          <p:nvPr/>
        </p:nvSpPr>
        <p:spPr>
          <a:xfrm>
            <a:off x="539750" y="3759994"/>
            <a:ext cx="3517900" cy="1211262"/>
          </a:xfrm>
          <a:prstGeom prst="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180975" marR="0" lvl="0" indent="0" algn="l"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What do you think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she learnt from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this experience?</a:t>
            </a:r>
          </a:p>
        </p:txBody>
      </p:sp>
      <p:sp>
        <p:nvSpPr>
          <p:cNvPr id="11" name="Rectangle 10">
            <a:extLst>
              <a:ext uri="{FF2B5EF4-FFF2-40B4-BE49-F238E27FC236}">
                <a16:creationId xmlns:a16="http://schemas.microsoft.com/office/drawing/2014/main" id="{DF498FA6-38B9-4398-B96F-5223600D9965}"/>
              </a:ext>
            </a:extLst>
          </p:cNvPr>
          <p:cNvSpPr/>
          <p:nvPr/>
        </p:nvSpPr>
        <p:spPr>
          <a:xfrm>
            <a:off x="539750" y="1746703"/>
            <a:ext cx="4267381" cy="1977571"/>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Karly loves gymnastics.</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When she was younger,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she tried doing a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cartwheel along the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top of the wall outside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her house.</a:t>
            </a:r>
          </a:p>
        </p:txBody>
      </p:sp>
      <p:sp>
        <p:nvSpPr>
          <p:cNvPr id="2" name="Title 1"/>
          <p:cNvSpPr>
            <a:spLocks noGrp="1"/>
          </p:cNvSpPr>
          <p:nvPr>
            <p:ph type="title"/>
          </p:nvPr>
        </p:nvSpPr>
        <p:spPr/>
        <p:txBody>
          <a:bodyPr>
            <a:normAutofit fontScale="90000"/>
          </a:bodyPr>
          <a:lstStyle/>
          <a:p>
            <a:r>
              <a:rPr lang="en-GB" dirty="0"/>
              <a:t>Live and Learn</a:t>
            </a:r>
          </a:p>
        </p:txBody>
      </p:sp>
      <p:sp>
        <p:nvSpPr>
          <p:cNvPr id="14" name="Rectangle 13">
            <a:extLst>
              <a:ext uri="{FF2B5EF4-FFF2-40B4-BE49-F238E27FC236}">
                <a16:creationId xmlns:a16="http://schemas.microsoft.com/office/drawing/2014/main" id="{3DFABE3F-53E9-40C6-8772-B2173283DBF9}"/>
              </a:ext>
            </a:extLst>
          </p:cNvPr>
          <p:cNvSpPr/>
          <p:nvPr/>
        </p:nvSpPr>
        <p:spPr>
          <a:xfrm>
            <a:off x="5086350" y="2471738"/>
            <a:ext cx="3517900" cy="11239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She fell, split her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lip and chipped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her tooth.</a:t>
            </a:r>
          </a:p>
        </p:txBody>
      </p:sp>
      <p:grpSp>
        <p:nvGrpSpPr>
          <p:cNvPr id="4" name="Group 3">
            <a:extLst>
              <a:ext uri="{FF2B5EF4-FFF2-40B4-BE49-F238E27FC236}">
                <a16:creationId xmlns:a16="http://schemas.microsoft.com/office/drawing/2014/main" id="{9D960B86-EE24-47E2-B3AA-3E7FEB827CDE}"/>
              </a:ext>
            </a:extLst>
          </p:cNvPr>
          <p:cNvGrpSpPr/>
          <p:nvPr/>
        </p:nvGrpSpPr>
        <p:grpSpPr>
          <a:xfrm>
            <a:off x="3175769" y="1363236"/>
            <a:ext cx="3348856" cy="3753973"/>
            <a:chOff x="4834867" y="2943922"/>
            <a:chExt cx="2894400" cy="3244541"/>
          </a:xfrm>
        </p:grpSpPr>
        <p:pic>
          <p:nvPicPr>
            <p:cNvPr id="13" name="Picture 12">
              <a:extLst>
                <a:ext uri="{FF2B5EF4-FFF2-40B4-BE49-F238E27FC236}">
                  <a16:creationId xmlns:a16="http://schemas.microsoft.com/office/drawing/2014/main" id="{E1613552-6E8D-4D6C-967E-0A2ABB4DB82E}"/>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834867" y="3294326"/>
              <a:ext cx="2894400" cy="2894137"/>
            </a:xfrm>
            <a:prstGeom prst="ellipse">
              <a:avLst/>
            </a:prstGeom>
            <a:ln w="57150">
              <a:noFill/>
            </a:ln>
          </p:spPr>
        </p:pic>
        <p:grpSp>
          <p:nvGrpSpPr>
            <p:cNvPr id="3" name="Group 2">
              <a:extLst>
                <a:ext uri="{FF2B5EF4-FFF2-40B4-BE49-F238E27FC236}">
                  <a16:creationId xmlns:a16="http://schemas.microsoft.com/office/drawing/2014/main" id="{729BEAFB-2CF5-47FD-8516-CFF3CB428142}"/>
                </a:ext>
              </a:extLst>
            </p:cNvPr>
            <p:cNvGrpSpPr/>
            <p:nvPr/>
          </p:nvGrpSpPr>
          <p:grpSpPr>
            <a:xfrm>
              <a:off x="4834867" y="2943922"/>
              <a:ext cx="2894400" cy="3244541"/>
              <a:chOff x="4834867" y="2943922"/>
              <a:chExt cx="2894400" cy="3244541"/>
            </a:xfrm>
          </p:grpSpPr>
          <p:pic>
            <p:nvPicPr>
              <p:cNvPr id="16" name="Picture 15">
                <a:extLst>
                  <a:ext uri="{FF2B5EF4-FFF2-40B4-BE49-F238E27FC236}">
                    <a16:creationId xmlns:a16="http://schemas.microsoft.com/office/drawing/2014/main" id="{0C021773-8F16-4BEA-8091-5DF8EA30F873}"/>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34974" t="22218" r="-284" b="10514"/>
              <a:stretch/>
            </p:blipFill>
            <p:spPr>
              <a:xfrm>
                <a:off x="4834867" y="3294063"/>
                <a:ext cx="2894400" cy="2894400"/>
              </a:xfrm>
              <a:prstGeom prst="ellipse">
                <a:avLst/>
              </a:prstGeom>
              <a:ln w="57150">
                <a:solidFill>
                  <a:srgbClr val="FAB001"/>
                </a:solidFill>
              </a:ln>
            </p:spPr>
          </p:pic>
          <p:pic>
            <p:nvPicPr>
              <p:cNvPr id="21" name="Picture 20">
                <a:extLst>
                  <a:ext uri="{FF2B5EF4-FFF2-40B4-BE49-F238E27FC236}">
                    <a16:creationId xmlns:a16="http://schemas.microsoft.com/office/drawing/2014/main" id="{76D6C819-BCC1-455E-8D81-6E73AD09A01D}"/>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l="63263" t="14081" r="11324" b="30458"/>
              <a:stretch/>
            </p:blipFill>
            <p:spPr>
              <a:xfrm>
                <a:off x="6088566" y="2943922"/>
                <a:ext cx="1126274" cy="2386361"/>
              </a:xfrm>
              <a:prstGeom prst="rect">
                <a:avLst/>
              </a:prstGeom>
              <a:ln w="57150">
                <a:noFill/>
              </a:ln>
            </p:spPr>
          </p:pic>
        </p:grpSp>
      </p:grpSp>
      <p:sp>
        <p:nvSpPr>
          <p:cNvPr id="24" name="Chord 23">
            <a:extLst>
              <a:ext uri="{FF2B5EF4-FFF2-40B4-BE49-F238E27FC236}">
                <a16:creationId xmlns:a16="http://schemas.microsoft.com/office/drawing/2014/main" id="{CC4DE3A6-E732-4681-9428-9A625A761D6D}"/>
              </a:ext>
            </a:extLst>
          </p:cNvPr>
          <p:cNvSpPr/>
          <p:nvPr/>
        </p:nvSpPr>
        <p:spPr>
          <a:xfrm rot="17623801">
            <a:off x="3891991" y="2865551"/>
            <a:ext cx="1730396" cy="2816571"/>
          </a:xfrm>
          <a:custGeom>
            <a:avLst/>
            <a:gdLst>
              <a:gd name="connsiteX0" fmla="*/ 1670907 w 1976144"/>
              <a:gd name="connsiteY0" fmla="*/ 1627571 h 1889471"/>
              <a:gd name="connsiteX1" fmla="*/ 510555 w 1976144"/>
              <a:gd name="connsiteY1" fmla="*/ 1771819 h 1889471"/>
              <a:gd name="connsiteX2" fmla="*/ 36653 w 1976144"/>
              <a:gd name="connsiteY2" fmla="*/ 689804 h 1889471"/>
              <a:gd name="connsiteX3" fmla="*/ 988071 w 1976144"/>
              <a:gd name="connsiteY3" fmla="*/ 0 h 1889471"/>
              <a:gd name="connsiteX4" fmla="*/ 1670907 w 1976144"/>
              <a:gd name="connsiteY4" fmla="*/ 1627571 h 1889471"/>
              <a:gd name="connsiteX0" fmla="*/ 1671010 w 1671010"/>
              <a:gd name="connsiteY0" fmla="*/ 2234213 h 2496132"/>
              <a:gd name="connsiteX1" fmla="*/ 510658 w 1671010"/>
              <a:gd name="connsiteY1" fmla="*/ 2378461 h 2496132"/>
              <a:gd name="connsiteX2" fmla="*/ 36756 w 1671010"/>
              <a:gd name="connsiteY2" fmla="*/ 1296446 h 2496132"/>
              <a:gd name="connsiteX3" fmla="*/ 806706 w 1671010"/>
              <a:gd name="connsiteY3" fmla="*/ 0 h 2496132"/>
              <a:gd name="connsiteX4" fmla="*/ 1671010 w 1671010"/>
              <a:gd name="connsiteY4" fmla="*/ 2234213 h 2496132"/>
              <a:gd name="connsiteX0" fmla="*/ 1949633 w 1949633"/>
              <a:gd name="connsiteY0" fmla="*/ 2624788 h 2739507"/>
              <a:gd name="connsiteX1" fmla="*/ 503974 w 1949633"/>
              <a:gd name="connsiteY1" fmla="*/ 2378461 h 2739507"/>
              <a:gd name="connsiteX2" fmla="*/ 30072 w 1949633"/>
              <a:gd name="connsiteY2" fmla="*/ 1296446 h 2739507"/>
              <a:gd name="connsiteX3" fmla="*/ 800022 w 1949633"/>
              <a:gd name="connsiteY3" fmla="*/ 0 h 2739507"/>
              <a:gd name="connsiteX4" fmla="*/ 1949633 w 1949633"/>
              <a:gd name="connsiteY4" fmla="*/ 2624788 h 2739507"/>
              <a:gd name="connsiteX0" fmla="*/ 1998576 w 1998576"/>
              <a:gd name="connsiteY0" fmla="*/ 2624788 h 2739811"/>
              <a:gd name="connsiteX1" fmla="*/ 552917 w 1998576"/>
              <a:gd name="connsiteY1" fmla="*/ 2378461 h 2739811"/>
              <a:gd name="connsiteX2" fmla="*/ 27135 w 1998576"/>
              <a:gd name="connsiteY2" fmla="*/ 1286115 h 2739811"/>
              <a:gd name="connsiteX3" fmla="*/ 848965 w 1998576"/>
              <a:gd name="connsiteY3" fmla="*/ 0 h 2739811"/>
              <a:gd name="connsiteX4" fmla="*/ 1998576 w 1998576"/>
              <a:gd name="connsiteY4" fmla="*/ 2624788 h 2739811"/>
              <a:gd name="connsiteX0" fmla="*/ 1971441 w 1971441"/>
              <a:gd name="connsiteY0" fmla="*/ 2624788 h 2739811"/>
              <a:gd name="connsiteX1" fmla="*/ 525782 w 1971441"/>
              <a:gd name="connsiteY1" fmla="*/ 2378461 h 2739811"/>
              <a:gd name="connsiteX2" fmla="*/ 0 w 1971441"/>
              <a:gd name="connsiteY2" fmla="*/ 1286115 h 2739811"/>
              <a:gd name="connsiteX3" fmla="*/ 821830 w 1971441"/>
              <a:gd name="connsiteY3" fmla="*/ 0 h 2739811"/>
              <a:gd name="connsiteX4" fmla="*/ 1971441 w 1971441"/>
              <a:gd name="connsiteY4" fmla="*/ 2624788 h 2739811"/>
              <a:gd name="connsiteX0" fmla="*/ 1971442 w 1971442"/>
              <a:gd name="connsiteY0" fmla="*/ 2624788 h 2739811"/>
              <a:gd name="connsiteX1" fmla="*/ 525783 w 1971442"/>
              <a:gd name="connsiteY1" fmla="*/ 2378461 h 2739811"/>
              <a:gd name="connsiteX2" fmla="*/ 0 w 1971442"/>
              <a:gd name="connsiteY2" fmla="*/ 1286115 h 2739811"/>
              <a:gd name="connsiteX3" fmla="*/ 821831 w 1971442"/>
              <a:gd name="connsiteY3" fmla="*/ 0 h 2739811"/>
              <a:gd name="connsiteX4" fmla="*/ 1971442 w 1971442"/>
              <a:gd name="connsiteY4" fmla="*/ 2624788 h 2739811"/>
              <a:gd name="connsiteX0" fmla="*/ 1514117 w 1514117"/>
              <a:gd name="connsiteY0" fmla="*/ 2625416 h 2788327"/>
              <a:gd name="connsiteX1" fmla="*/ 68458 w 1514117"/>
              <a:gd name="connsiteY1" fmla="*/ 2379089 h 2788327"/>
              <a:gd name="connsiteX2" fmla="*/ 364506 w 1514117"/>
              <a:gd name="connsiteY2" fmla="*/ 628 h 2788327"/>
              <a:gd name="connsiteX3" fmla="*/ 1514117 w 1514117"/>
              <a:gd name="connsiteY3" fmla="*/ 2625416 h 2788327"/>
              <a:gd name="connsiteX0" fmla="*/ 1904458 w 1904458"/>
              <a:gd name="connsiteY0" fmla="*/ 2625676 h 2693260"/>
              <a:gd name="connsiteX1" fmla="*/ 33933 w 1904458"/>
              <a:gd name="connsiteY1" fmla="*/ 1789760 h 2693260"/>
              <a:gd name="connsiteX2" fmla="*/ 754847 w 1904458"/>
              <a:gd name="connsiteY2" fmla="*/ 888 h 2693260"/>
              <a:gd name="connsiteX3" fmla="*/ 1904458 w 1904458"/>
              <a:gd name="connsiteY3" fmla="*/ 2625676 h 2693260"/>
              <a:gd name="connsiteX0" fmla="*/ 1905126 w 1905126"/>
              <a:gd name="connsiteY0" fmla="*/ 2625676 h 2732544"/>
              <a:gd name="connsiteX1" fmla="*/ 34601 w 1905126"/>
              <a:gd name="connsiteY1" fmla="*/ 1789760 h 2732544"/>
              <a:gd name="connsiteX2" fmla="*/ 755515 w 1905126"/>
              <a:gd name="connsiteY2" fmla="*/ 888 h 2732544"/>
              <a:gd name="connsiteX3" fmla="*/ 1905126 w 1905126"/>
              <a:gd name="connsiteY3" fmla="*/ 2625676 h 2732544"/>
              <a:gd name="connsiteX0" fmla="*/ 1905126 w 1905126"/>
              <a:gd name="connsiteY0" fmla="*/ 2625676 h 2703237"/>
              <a:gd name="connsiteX1" fmla="*/ 34601 w 1905126"/>
              <a:gd name="connsiteY1" fmla="*/ 1789760 h 2703237"/>
              <a:gd name="connsiteX2" fmla="*/ 755515 w 1905126"/>
              <a:gd name="connsiteY2" fmla="*/ 888 h 2703237"/>
              <a:gd name="connsiteX3" fmla="*/ 1905126 w 1905126"/>
              <a:gd name="connsiteY3" fmla="*/ 2625676 h 2703237"/>
              <a:gd name="connsiteX0" fmla="*/ 1905126 w 1905126"/>
              <a:gd name="connsiteY0" fmla="*/ 2625676 h 2691159"/>
              <a:gd name="connsiteX1" fmla="*/ 34601 w 1905126"/>
              <a:gd name="connsiteY1" fmla="*/ 1789760 h 2691159"/>
              <a:gd name="connsiteX2" fmla="*/ 755515 w 1905126"/>
              <a:gd name="connsiteY2" fmla="*/ 888 h 2691159"/>
              <a:gd name="connsiteX3" fmla="*/ 1905126 w 1905126"/>
              <a:gd name="connsiteY3" fmla="*/ 2625676 h 2691159"/>
              <a:gd name="connsiteX0" fmla="*/ 1905126 w 1905126"/>
              <a:gd name="connsiteY0" fmla="*/ 2625676 h 2720155"/>
              <a:gd name="connsiteX1" fmla="*/ 34601 w 1905126"/>
              <a:gd name="connsiteY1" fmla="*/ 1789760 h 2720155"/>
              <a:gd name="connsiteX2" fmla="*/ 755515 w 1905126"/>
              <a:gd name="connsiteY2" fmla="*/ 888 h 2720155"/>
              <a:gd name="connsiteX3" fmla="*/ 1905126 w 1905126"/>
              <a:gd name="connsiteY3" fmla="*/ 2625676 h 2720155"/>
              <a:gd name="connsiteX0" fmla="*/ 1962366 w 1962366"/>
              <a:gd name="connsiteY0" fmla="*/ 2624788 h 2719267"/>
              <a:gd name="connsiteX1" fmla="*/ 91841 w 1962366"/>
              <a:gd name="connsiteY1" fmla="*/ 1788872 h 2719267"/>
              <a:gd name="connsiteX2" fmla="*/ 812755 w 1962366"/>
              <a:gd name="connsiteY2" fmla="*/ 0 h 2719267"/>
              <a:gd name="connsiteX3" fmla="*/ 1962366 w 1962366"/>
              <a:gd name="connsiteY3" fmla="*/ 2624788 h 2719267"/>
              <a:gd name="connsiteX0" fmla="*/ 2126452 w 2126452"/>
              <a:gd name="connsiteY0" fmla="*/ 2360587 h 2415605"/>
              <a:gd name="connsiteX1" fmla="*/ 255927 w 2126452"/>
              <a:gd name="connsiteY1" fmla="*/ 1524671 h 2415605"/>
              <a:gd name="connsiteX2" fmla="*/ 580398 w 2126452"/>
              <a:gd name="connsiteY2" fmla="*/ 0 h 2415605"/>
              <a:gd name="connsiteX3" fmla="*/ 2126452 w 2126452"/>
              <a:gd name="connsiteY3" fmla="*/ 2360587 h 2415605"/>
              <a:gd name="connsiteX0" fmla="*/ 1644622 w 1644622"/>
              <a:gd name="connsiteY0" fmla="*/ 2433978 h 2485530"/>
              <a:gd name="connsiteX1" fmla="*/ 227443 w 1644622"/>
              <a:gd name="connsiteY1" fmla="*/ 1524671 h 2485530"/>
              <a:gd name="connsiteX2" fmla="*/ 551914 w 1644622"/>
              <a:gd name="connsiteY2" fmla="*/ 0 h 2485530"/>
              <a:gd name="connsiteX3" fmla="*/ 1644622 w 1644622"/>
              <a:gd name="connsiteY3" fmla="*/ 2433978 h 2485530"/>
              <a:gd name="connsiteX0" fmla="*/ 1625264 w 1625264"/>
              <a:gd name="connsiteY0" fmla="*/ 2433978 h 2485500"/>
              <a:gd name="connsiteX1" fmla="*/ 208085 w 1625264"/>
              <a:gd name="connsiteY1" fmla="*/ 1524671 h 2485500"/>
              <a:gd name="connsiteX2" fmla="*/ 532556 w 1625264"/>
              <a:gd name="connsiteY2" fmla="*/ 0 h 2485500"/>
              <a:gd name="connsiteX3" fmla="*/ 1625264 w 1625264"/>
              <a:gd name="connsiteY3" fmla="*/ 2433978 h 2485500"/>
              <a:gd name="connsiteX0" fmla="*/ 1573993 w 1573993"/>
              <a:gd name="connsiteY0" fmla="*/ 2433978 h 2485500"/>
              <a:gd name="connsiteX1" fmla="*/ 156814 w 1573993"/>
              <a:gd name="connsiteY1" fmla="*/ 1524671 h 2485500"/>
              <a:gd name="connsiteX2" fmla="*/ 481285 w 1573993"/>
              <a:gd name="connsiteY2" fmla="*/ 0 h 2485500"/>
              <a:gd name="connsiteX3" fmla="*/ 1573993 w 1573993"/>
              <a:gd name="connsiteY3" fmla="*/ 2433978 h 2485500"/>
              <a:gd name="connsiteX0" fmla="*/ 1573993 w 1573993"/>
              <a:gd name="connsiteY0" fmla="*/ 2433978 h 2433978"/>
              <a:gd name="connsiteX1" fmla="*/ 156814 w 1573993"/>
              <a:gd name="connsiteY1" fmla="*/ 1524671 h 2433978"/>
              <a:gd name="connsiteX2" fmla="*/ 481285 w 1573993"/>
              <a:gd name="connsiteY2" fmla="*/ 0 h 2433978"/>
              <a:gd name="connsiteX3" fmla="*/ 1573993 w 1573993"/>
              <a:gd name="connsiteY3" fmla="*/ 2433978 h 2433978"/>
              <a:gd name="connsiteX0" fmla="*/ 1573993 w 1573993"/>
              <a:gd name="connsiteY0" fmla="*/ 2433978 h 2434351"/>
              <a:gd name="connsiteX1" fmla="*/ 156814 w 1573993"/>
              <a:gd name="connsiteY1" fmla="*/ 1524671 h 2434351"/>
              <a:gd name="connsiteX2" fmla="*/ 481285 w 1573993"/>
              <a:gd name="connsiteY2" fmla="*/ 0 h 2434351"/>
              <a:gd name="connsiteX3" fmla="*/ 1573993 w 1573993"/>
              <a:gd name="connsiteY3" fmla="*/ 2433978 h 2434351"/>
              <a:gd name="connsiteX0" fmla="*/ 1558069 w 1558069"/>
              <a:gd name="connsiteY0" fmla="*/ 2433978 h 2434351"/>
              <a:gd name="connsiteX1" fmla="*/ 140890 w 1558069"/>
              <a:gd name="connsiteY1" fmla="*/ 1524671 h 2434351"/>
              <a:gd name="connsiteX2" fmla="*/ 465361 w 1558069"/>
              <a:gd name="connsiteY2" fmla="*/ 0 h 2434351"/>
              <a:gd name="connsiteX3" fmla="*/ 1558069 w 1558069"/>
              <a:gd name="connsiteY3" fmla="*/ 2433978 h 2434351"/>
              <a:gd name="connsiteX0" fmla="*/ 1530170 w 1530170"/>
              <a:gd name="connsiteY0" fmla="*/ 2433978 h 2434361"/>
              <a:gd name="connsiteX1" fmla="*/ 112991 w 1530170"/>
              <a:gd name="connsiteY1" fmla="*/ 1524671 h 2434361"/>
              <a:gd name="connsiteX2" fmla="*/ 437462 w 1530170"/>
              <a:gd name="connsiteY2" fmla="*/ 0 h 2434361"/>
              <a:gd name="connsiteX3" fmla="*/ 1530170 w 1530170"/>
              <a:gd name="connsiteY3" fmla="*/ 2433978 h 2434361"/>
              <a:gd name="connsiteX0" fmla="*/ 1494525 w 1494525"/>
              <a:gd name="connsiteY0" fmla="*/ 2433978 h 2434351"/>
              <a:gd name="connsiteX1" fmla="*/ 151799 w 1494525"/>
              <a:gd name="connsiteY1" fmla="*/ 1509928 h 2434351"/>
              <a:gd name="connsiteX2" fmla="*/ 401817 w 1494525"/>
              <a:gd name="connsiteY2" fmla="*/ 0 h 2434351"/>
              <a:gd name="connsiteX3" fmla="*/ 1494525 w 1494525"/>
              <a:gd name="connsiteY3" fmla="*/ 2433978 h 2434351"/>
              <a:gd name="connsiteX0" fmla="*/ 1507181 w 1507181"/>
              <a:gd name="connsiteY0" fmla="*/ 2433978 h 2434380"/>
              <a:gd name="connsiteX1" fmla="*/ 136712 w 1507181"/>
              <a:gd name="connsiteY1" fmla="*/ 1549103 h 2434380"/>
              <a:gd name="connsiteX2" fmla="*/ 414473 w 1507181"/>
              <a:gd name="connsiteY2" fmla="*/ 0 h 2434380"/>
              <a:gd name="connsiteX3" fmla="*/ 1507181 w 1507181"/>
              <a:gd name="connsiteY3" fmla="*/ 2433978 h 2434380"/>
              <a:gd name="connsiteX0" fmla="*/ 1485083 w 1485083"/>
              <a:gd name="connsiteY0" fmla="*/ 2433978 h 2434380"/>
              <a:gd name="connsiteX1" fmla="*/ 114614 w 1485083"/>
              <a:gd name="connsiteY1" fmla="*/ 1549103 h 2434380"/>
              <a:gd name="connsiteX2" fmla="*/ 392375 w 1485083"/>
              <a:gd name="connsiteY2" fmla="*/ 0 h 2434380"/>
              <a:gd name="connsiteX3" fmla="*/ 1485083 w 1485083"/>
              <a:gd name="connsiteY3" fmla="*/ 2433978 h 2434380"/>
              <a:gd name="connsiteX0" fmla="*/ 1497244 w 1497244"/>
              <a:gd name="connsiteY0" fmla="*/ 2433978 h 2434380"/>
              <a:gd name="connsiteX1" fmla="*/ 126775 w 1497244"/>
              <a:gd name="connsiteY1" fmla="*/ 1549103 h 2434380"/>
              <a:gd name="connsiteX2" fmla="*/ 404536 w 1497244"/>
              <a:gd name="connsiteY2" fmla="*/ 0 h 2434380"/>
              <a:gd name="connsiteX3" fmla="*/ 1497244 w 1497244"/>
              <a:gd name="connsiteY3" fmla="*/ 2433978 h 2434380"/>
              <a:gd name="connsiteX0" fmla="*/ 1500887 w 1500887"/>
              <a:gd name="connsiteY0" fmla="*/ 2433978 h 2434379"/>
              <a:gd name="connsiteX1" fmla="*/ 130418 w 1500887"/>
              <a:gd name="connsiteY1" fmla="*/ 1549103 h 2434379"/>
              <a:gd name="connsiteX2" fmla="*/ 408179 w 1500887"/>
              <a:gd name="connsiteY2" fmla="*/ 0 h 2434379"/>
              <a:gd name="connsiteX3" fmla="*/ 1500887 w 1500887"/>
              <a:gd name="connsiteY3" fmla="*/ 2433978 h 2434379"/>
              <a:gd name="connsiteX0" fmla="*/ 1500887 w 1500887"/>
              <a:gd name="connsiteY0" fmla="*/ 2433978 h 2434379"/>
              <a:gd name="connsiteX1" fmla="*/ 130418 w 1500887"/>
              <a:gd name="connsiteY1" fmla="*/ 1549103 h 2434379"/>
              <a:gd name="connsiteX2" fmla="*/ 408179 w 1500887"/>
              <a:gd name="connsiteY2" fmla="*/ 0 h 2434379"/>
              <a:gd name="connsiteX3" fmla="*/ 1500887 w 1500887"/>
              <a:gd name="connsiteY3" fmla="*/ 2433978 h 2434379"/>
              <a:gd name="connsiteX0" fmla="*/ 1514601 w 1514601"/>
              <a:gd name="connsiteY0" fmla="*/ 2433978 h 2434348"/>
              <a:gd name="connsiteX1" fmla="*/ 116718 w 1514601"/>
              <a:gd name="connsiteY1" fmla="*/ 1507198 h 2434348"/>
              <a:gd name="connsiteX2" fmla="*/ 421893 w 1514601"/>
              <a:gd name="connsiteY2" fmla="*/ 0 h 2434348"/>
              <a:gd name="connsiteX3" fmla="*/ 1514601 w 1514601"/>
              <a:gd name="connsiteY3" fmla="*/ 2433978 h 2434348"/>
              <a:gd name="connsiteX0" fmla="*/ 1510816 w 1510816"/>
              <a:gd name="connsiteY0" fmla="*/ 2433978 h 2434349"/>
              <a:gd name="connsiteX1" fmla="*/ 112933 w 1510816"/>
              <a:gd name="connsiteY1" fmla="*/ 1507198 h 2434349"/>
              <a:gd name="connsiteX2" fmla="*/ 418108 w 1510816"/>
              <a:gd name="connsiteY2" fmla="*/ 0 h 2434349"/>
              <a:gd name="connsiteX3" fmla="*/ 1510816 w 1510816"/>
              <a:gd name="connsiteY3" fmla="*/ 2433978 h 2434349"/>
              <a:gd name="connsiteX0" fmla="*/ 1479730 w 1479730"/>
              <a:gd name="connsiteY0" fmla="*/ 2433978 h 2434349"/>
              <a:gd name="connsiteX1" fmla="*/ 81847 w 1479730"/>
              <a:gd name="connsiteY1" fmla="*/ 1507198 h 2434349"/>
              <a:gd name="connsiteX2" fmla="*/ 387022 w 1479730"/>
              <a:gd name="connsiteY2" fmla="*/ 0 h 2434349"/>
              <a:gd name="connsiteX3" fmla="*/ 1479730 w 1479730"/>
              <a:gd name="connsiteY3" fmla="*/ 2433978 h 2434349"/>
              <a:gd name="connsiteX0" fmla="*/ 1495573 w 1495573"/>
              <a:gd name="connsiteY0" fmla="*/ 2433978 h 2434349"/>
              <a:gd name="connsiteX1" fmla="*/ 97690 w 1495573"/>
              <a:gd name="connsiteY1" fmla="*/ 1507198 h 2434349"/>
              <a:gd name="connsiteX2" fmla="*/ 402865 w 1495573"/>
              <a:gd name="connsiteY2" fmla="*/ 0 h 2434349"/>
              <a:gd name="connsiteX3" fmla="*/ 1495573 w 1495573"/>
              <a:gd name="connsiteY3" fmla="*/ 2433978 h 2434349"/>
            </a:gdLst>
            <a:ahLst/>
            <a:cxnLst>
              <a:cxn ang="0">
                <a:pos x="connsiteX0" y="connsiteY0"/>
              </a:cxn>
              <a:cxn ang="0">
                <a:pos x="connsiteX1" y="connsiteY1"/>
              </a:cxn>
              <a:cxn ang="0">
                <a:pos x="connsiteX2" y="connsiteY2"/>
              </a:cxn>
              <a:cxn ang="0">
                <a:pos x="connsiteX3" y="connsiteY3"/>
              </a:cxn>
            </a:cxnLst>
            <a:rect l="l" t="t" r="r" b="b"/>
            <a:pathLst>
              <a:path w="1495573" h="2434349">
                <a:moveTo>
                  <a:pt x="1495573" y="2433978"/>
                </a:moveTo>
                <a:cubicBezTo>
                  <a:pt x="712376" y="2450279"/>
                  <a:pt x="245641" y="1926530"/>
                  <a:pt x="97690" y="1507198"/>
                </a:cubicBezTo>
                <a:cubicBezTo>
                  <a:pt x="39972" y="1343610"/>
                  <a:pt x="-205451" y="707362"/>
                  <a:pt x="402865" y="0"/>
                </a:cubicBezTo>
                <a:cubicBezTo>
                  <a:pt x="630477" y="542524"/>
                  <a:pt x="1267961" y="1891454"/>
                  <a:pt x="1495573" y="243397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9" name="Oval 8">
            <a:extLst>
              <a:ext uri="{FF2B5EF4-FFF2-40B4-BE49-F238E27FC236}">
                <a16:creationId xmlns:a16="http://schemas.microsoft.com/office/drawing/2014/main" id="{A73A8D9D-93ED-4113-A7B0-E18871ED283F}"/>
              </a:ext>
            </a:extLst>
          </p:cNvPr>
          <p:cNvSpPr/>
          <p:nvPr/>
        </p:nvSpPr>
        <p:spPr>
          <a:xfrm>
            <a:off x="3179846" y="1773622"/>
            <a:ext cx="3344779" cy="3348856"/>
          </a:xfrm>
          <a:prstGeom prst="ellipse">
            <a:avLst/>
          </a:prstGeom>
          <a:blipFill dpi="0" rotWithShape="1">
            <a:blip r:embed="rId4"/>
            <a:srcRect/>
            <a:stretch>
              <a:fillRect t="6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pic>
        <p:nvPicPr>
          <p:cNvPr id="27" name="Picture 26">
            <a:extLst>
              <a:ext uri="{FF2B5EF4-FFF2-40B4-BE49-F238E27FC236}">
                <a16:creationId xmlns:a16="http://schemas.microsoft.com/office/drawing/2014/main" id="{CE044738-FF6A-412B-992A-1F136EB8D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5087" y="1804098"/>
            <a:ext cx="2605087" cy="2596452"/>
          </a:xfrm>
          <a:prstGeom prst="rect">
            <a:avLst/>
          </a:prstGeom>
        </p:spPr>
      </p:pic>
      <p:pic>
        <p:nvPicPr>
          <p:cNvPr id="28" name="Picture 27">
            <a:extLst>
              <a:ext uri="{FF2B5EF4-FFF2-40B4-BE49-F238E27FC236}">
                <a16:creationId xmlns:a16="http://schemas.microsoft.com/office/drawing/2014/main" id="{8D4AA1C6-6CA2-4A45-A481-7F170F076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633" y="1432624"/>
            <a:ext cx="2605087" cy="2596452"/>
          </a:xfrm>
          <a:prstGeom prst="rect">
            <a:avLst/>
          </a:prstGeom>
        </p:spPr>
      </p:pic>
      <p:pic>
        <p:nvPicPr>
          <p:cNvPr id="35" name="Picture 34">
            <a:extLst>
              <a:ext uri="{FF2B5EF4-FFF2-40B4-BE49-F238E27FC236}">
                <a16:creationId xmlns:a16="http://schemas.microsoft.com/office/drawing/2014/main" id="{9A02AFE9-719E-4B1E-A8A0-62FC8FFC66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05" t="34381" r="21458"/>
          <a:stretch/>
        </p:blipFill>
        <p:spPr>
          <a:xfrm>
            <a:off x="5578909" y="4029375"/>
            <a:ext cx="1310841" cy="1323676"/>
          </a:xfrm>
          <a:prstGeom prst="rect">
            <a:avLst/>
          </a:prstGeom>
        </p:spPr>
      </p:pic>
      <p:pic>
        <p:nvPicPr>
          <p:cNvPr id="38" name="Picture 37">
            <a:extLst>
              <a:ext uri="{FF2B5EF4-FFF2-40B4-BE49-F238E27FC236}">
                <a16:creationId xmlns:a16="http://schemas.microsoft.com/office/drawing/2014/main" id="{145DEF4E-16B0-43CC-8778-6B317634D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44813" flipH="1">
            <a:off x="7020102" y="5287222"/>
            <a:ext cx="1198700" cy="963504"/>
          </a:xfrm>
          <a:prstGeom prst="rect">
            <a:avLst/>
          </a:prstGeom>
        </p:spPr>
      </p:pic>
      <p:pic>
        <p:nvPicPr>
          <p:cNvPr id="31" name="Picture 30">
            <a:extLst>
              <a:ext uri="{FF2B5EF4-FFF2-40B4-BE49-F238E27FC236}">
                <a16:creationId xmlns:a16="http://schemas.microsoft.com/office/drawing/2014/main" id="{402E3BC5-F020-4DCF-B5CF-0E3BF6FF3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6250" y="3819242"/>
            <a:ext cx="4318000" cy="3251765"/>
          </a:xfrm>
          <a:prstGeom prst="rect">
            <a:avLst/>
          </a:prstGeom>
        </p:spPr>
      </p:pic>
      <p:pic>
        <p:nvPicPr>
          <p:cNvPr id="33" name="Picture 32">
            <a:extLst>
              <a:ext uri="{FF2B5EF4-FFF2-40B4-BE49-F238E27FC236}">
                <a16:creationId xmlns:a16="http://schemas.microsoft.com/office/drawing/2014/main" id="{AE189B54-0E81-4209-8CA9-CE387B16E2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733" y="4046134"/>
            <a:ext cx="4962525" cy="2982383"/>
          </a:xfrm>
          <a:prstGeom prst="rect">
            <a:avLst/>
          </a:prstGeom>
        </p:spPr>
      </p:pic>
      <p:pic>
        <p:nvPicPr>
          <p:cNvPr id="37" name="Picture 36">
            <a:extLst>
              <a:ext uri="{FF2B5EF4-FFF2-40B4-BE49-F238E27FC236}">
                <a16:creationId xmlns:a16="http://schemas.microsoft.com/office/drawing/2014/main" id="{9E6F411D-FE95-4DC2-ACCA-8AA66EF340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72391" flipH="1">
            <a:off x="5383647" y="5252110"/>
            <a:ext cx="1286070" cy="1033731"/>
          </a:xfrm>
          <a:prstGeom prst="rect">
            <a:avLst/>
          </a:prstGeom>
        </p:spPr>
      </p:pic>
      <p:pic>
        <p:nvPicPr>
          <p:cNvPr id="23" name="Pairs">
            <a:extLst>
              <a:ext uri="{FF2B5EF4-FFF2-40B4-BE49-F238E27FC236}">
                <a16:creationId xmlns:a16="http://schemas.microsoft.com/office/drawing/2014/main" id="{602B8B35-B801-4FD0-B061-707FD7749C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8584" y="508970"/>
            <a:ext cx="864000" cy="864000"/>
          </a:xfrm>
          <a:prstGeom prst="rect">
            <a:avLst/>
          </a:prstGeom>
        </p:spPr>
      </p:pic>
    </p:spTree>
    <p:extLst>
      <p:ext uri="{BB962C8B-B14F-4D97-AF65-F5344CB8AC3E}">
        <p14:creationId xmlns:p14="http://schemas.microsoft.com/office/powerpoint/2010/main" val="161733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0.00104 -0.05416 L 0.17396 -0.10439 C 0.21094 -0.11574 0.26597 -0.12175 0.32292 -0.12175 C 0.38889 -0.12175 0.44097 -0.11574 0.47812 -0.10439 L 0.65382 -0.05416 " pathEditMode="relative" rAng="0" ptsTypes="AAAAA">
                                      <p:cBhvr>
                                        <p:cTn id="12" dur="2000" fill="hold"/>
                                        <p:tgtEl>
                                          <p:spTgt spid="27"/>
                                        </p:tgtEl>
                                        <p:attrNameLst>
                                          <p:attrName>ppt_x</p:attrName>
                                          <p:attrName>ppt_y</p:attrName>
                                        </p:attrNameLst>
                                      </p:cBhvr>
                                      <p:rCtr x="32743" y="-3380"/>
                                    </p:animMotion>
                                  </p:childTnLst>
                                </p:cTn>
                              </p:par>
                              <p:par>
                                <p:cTn id="13" presetID="8" presetClass="emph" presetSubtype="0" fill="hold" nodeType="withEffect">
                                  <p:stCondLst>
                                    <p:cond delay="0"/>
                                  </p:stCondLst>
                                  <p:childTnLst>
                                    <p:animRot by="21600000">
                                      <p:cBhvr>
                                        <p:cTn id="14" dur="2000" fill="hold"/>
                                        <p:tgtEl>
                                          <p:spTgt spid="27"/>
                                        </p:tgtEl>
                                        <p:attrNameLst>
                                          <p:attrName>r</p:attrName>
                                        </p:attrNameLst>
                                      </p:cBhvr>
                                    </p:animRot>
                                  </p:childTnLst>
                                </p:cTn>
                              </p:par>
                            </p:childTnLst>
                          </p:cTn>
                        </p:par>
                        <p:par>
                          <p:cTn id="15" fill="hold">
                            <p:stCondLst>
                              <p:cond delay="2000"/>
                            </p:stCondLst>
                            <p:childTnLst>
                              <p:par>
                                <p:cTn id="16" presetID="1" presetClass="exit" presetSubtype="0" fill="hold" nodeType="afterEffect">
                                  <p:stCondLst>
                                    <p:cond delay="500"/>
                                  </p:stCondLst>
                                  <p:childTnLst>
                                    <p:set>
                                      <p:cBhvr>
                                        <p:cTn id="17" dur="1" fill="hold">
                                          <p:stCondLst>
                                            <p:cond delay="0"/>
                                          </p:stCondLst>
                                        </p:cTn>
                                        <p:tgtEl>
                                          <p:spTgt spid="27"/>
                                        </p:tgtEl>
                                        <p:attrNameLst>
                                          <p:attrName>style.visibility</p:attrName>
                                        </p:attrNameLst>
                                      </p:cBhvr>
                                      <p:to>
                                        <p:strVal val="hidden"/>
                                      </p:to>
                                    </p:set>
                                  </p:childTnLst>
                                </p:cTn>
                              </p:par>
                              <p:par>
                                <p:cTn id="18" presetID="1" presetClass="entr" presetSubtype="0" fill="hold" nodeType="withEffect">
                                  <p:stCondLst>
                                    <p:cond delay="50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ppt_x</p:attrName>
                                        </p:attrNameLst>
                                      </p:cBhvr>
                                      <p:tavLst>
                                        <p:tav tm="0">
                                          <p:val>
                                            <p:strVal val="#ppt_x-#ppt_w*1.125000"/>
                                          </p:val>
                                        </p:tav>
                                        <p:tav tm="100000">
                                          <p:val>
                                            <p:strVal val="#ppt_x"/>
                                          </p:val>
                                        </p:tav>
                                      </p:tavLst>
                                    </p:anim>
                                    <p:animEffect transition="in" filter="wipe(right)">
                                      <p:cBhvr>
                                        <p:cTn id="25" dur="500"/>
                                        <p:tgtEl>
                                          <p:spTgt spid="14"/>
                                        </p:tgtEl>
                                      </p:cBhvr>
                                    </p:animEffect>
                                  </p:childTnLst>
                                </p:cTn>
                              </p:par>
                              <p:par>
                                <p:cTn id="26" presetID="37" presetClass="path" presetSubtype="0" accel="50000" decel="50000" fill="hold" nodeType="withEffect">
                                  <p:stCondLst>
                                    <p:cond delay="0"/>
                                  </p:stCondLst>
                                  <p:childTnLst>
                                    <p:animMotion origin="layout" path="M -0.00104 -0.05509 L 0.15538 -0.10509 C 0.18785 -0.11644 0.22778 -0.11158 0.27674 -0.07222 C 0.32552 -0.03334 0.39271 0.02801 0.44757 0.12963 C 0.52153 0.32986 0.48646 0.52569 0.53889 0.54305 " pathEditMode="relative" rAng="0" ptsTypes="AAAAA">
                                      <p:cBhvr>
                                        <p:cTn id="27" dur="2000" fill="hold"/>
                                        <p:tgtEl>
                                          <p:spTgt spid="28"/>
                                        </p:tgtEl>
                                        <p:attrNameLst>
                                          <p:attrName>ppt_x</p:attrName>
                                          <p:attrName>ppt_y</p:attrName>
                                        </p:attrNameLst>
                                      </p:cBhvr>
                                      <p:rCtr x="26997" y="27130"/>
                                    </p:animMotion>
                                  </p:childTnLst>
                                </p:cTn>
                              </p:par>
                              <p:par>
                                <p:cTn id="28" presetID="8" presetClass="emph" presetSubtype="0" fill="hold" nodeType="withEffect">
                                  <p:stCondLst>
                                    <p:cond delay="0"/>
                                  </p:stCondLst>
                                  <p:childTnLst>
                                    <p:animRot by="21600000">
                                      <p:cBhvr>
                                        <p:cTn id="29" dur="2000" fill="hold"/>
                                        <p:tgtEl>
                                          <p:spTgt spid="28"/>
                                        </p:tgtEl>
                                        <p:attrNameLst>
                                          <p:attrName>r</p:attrName>
                                        </p:attrNameLst>
                                      </p:cBhvr>
                                    </p:animRot>
                                  </p:childTnLst>
                                </p:cTn>
                              </p:par>
                              <p:par>
                                <p:cTn id="30" presetID="2" presetClass="exit" presetSubtype="9" fill="hold" nodeType="withEffect">
                                  <p:stCondLst>
                                    <p:cond delay="1500"/>
                                  </p:stCondLst>
                                  <p:childTnLst>
                                    <p:anim calcmode="lin" valueType="num">
                                      <p:cBhvr additive="base">
                                        <p:cTn id="31" dur="1900"/>
                                        <p:tgtEl>
                                          <p:spTgt spid="37"/>
                                        </p:tgtEl>
                                        <p:attrNameLst>
                                          <p:attrName>ppt_x</p:attrName>
                                        </p:attrNameLst>
                                      </p:cBhvr>
                                      <p:tavLst>
                                        <p:tav tm="0">
                                          <p:val>
                                            <p:strVal val="ppt_x"/>
                                          </p:val>
                                        </p:tav>
                                        <p:tav tm="100000">
                                          <p:val>
                                            <p:strVal val="0-ppt_w/2"/>
                                          </p:val>
                                        </p:tav>
                                      </p:tavLst>
                                    </p:anim>
                                    <p:anim calcmode="lin" valueType="num">
                                      <p:cBhvr additive="base">
                                        <p:cTn id="32" dur="1900"/>
                                        <p:tgtEl>
                                          <p:spTgt spid="37"/>
                                        </p:tgtEl>
                                        <p:attrNameLst>
                                          <p:attrName>ppt_y</p:attrName>
                                        </p:attrNameLst>
                                      </p:cBhvr>
                                      <p:tavLst>
                                        <p:tav tm="0">
                                          <p:val>
                                            <p:strVal val="ppt_y"/>
                                          </p:val>
                                        </p:tav>
                                        <p:tav tm="100000">
                                          <p:val>
                                            <p:strVal val="0-ppt_h/2"/>
                                          </p:val>
                                        </p:tav>
                                      </p:tavLst>
                                    </p:anim>
                                    <p:set>
                                      <p:cBhvr>
                                        <p:cTn id="33" dur="1" fill="hold">
                                          <p:stCondLst>
                                            <p:cond delay="1899"/>
                                          </p:stCondLst>
                                        </p:cTn>
                                        <p:tgtEl>
                                          <p:spTgt spid="37"/>
                                        </p:tgtEl>
                                        <p:attrNameLst>
                                          <p:attrName>style.visibility</p:attrName>
                                        </p:attrNameLst>
                                      </p:cBhvr>
                                      <p:to>
                                        <p:strVal val="hidden"/>
                                      </p:to>
                                    </p:set>
                                  </p:childTnLst>
                                </p:cTn>
                              </p:par>
                              <p:par>
                                <p:cTn id="34" presetID="2" presetClass="exit" presetSubtype="9" fill="hold" nodeType="withEffect">
                                  <p:stCondLst>
                                    <p:cond delay="2500"/>
                                  </p:stCondLst>
                                  <p:childTnLst>
                                    <p:anim calcmode="lin" valueType="num">
                                      <p:cBhvr additive="base">
                                        <p:cTn id="35" dur="1300"/>
                                        <p:tgtEl>
                                          <p:spTgt spid="38"/>
                                        </p:tgtEl>
                                        <p:attrNameLst>
                                          <p:attrName>ppt_x</p:attrName>
                                        </p:attrNameLst>
                                      </p:cBhvr>
                                      <p:tavLst>
                                        <p:tav tm="0">
                                          <p:val>
                                            <p:strVal val="ppt_x"/>
                                          </p:val>
                                        </p:tav>
                                        <p:tav tm="100000">
                                          <p:val>
                                            <p:strVal val="0-ppt_w/2"/>
                                          </p:val>
                                        </p:tav>
                                      </p:tavLst>
                                    </p:anim>
                                    <p:anim calcmode="lin" valueType="num">
                                      <p:cBhvr additive="base">
                                        <p:cTn id="36" dur="1300"/>
                                        <p:tgtEl>
                                          <p:spTgt spid="38"/>
                                        </p:tgtEl>
                                        <p:attrNameLst>
                                          <p:attrName>ppt_y</p:attrName>
                                        </p:attrNameLst>
                                      </p:cBhvr>
                                      <p:tavLst>
                                        <p:tav tm="0">
                                          <p:val>
                                            <p:strVal val="ppt_y"/>
                                          </p:val>
                                        </p:tav>
                                        <p:tav tm="100000">
                                          <p:val>
                                            <p:strVal val="0-ppt_h/2"/>
                                          </p:val>
                                        </p:tav>
                                      </p:tavLst>
                                    </p:anim>
                                    <p:set>
                                      <p:cBhvr>
                                        <p:cTn id="37" dur="1" fill="hold">
                                          <p:stCondLst>
                                            <p:cond delay="1299"/>
                                          </p:stCondLst>
                                        </p:cTn>
                                        <p:tgtEl>
                                          <p:spTgt spid="38"/>
                                        </p:tgtEl>
                                        <p:attrNameLst>
                                          <p:attrName>style.visibility</p:attrName>
                                        </p:attrNameLst>
                                      </p:cBhvr>
                                      <p:to>
                                        <p:strVal val="hidden"/>
                                      </p:to>
                                    </p:set>
                                  </p:childTnLst>
                                </p:cTn>
                              </p:par>
                              <p:par>
                                <p:cTn id="38" presetID="2" presetClass="exit" presetSubtype="9" fill="hold" nodeType="withEffect">
                                  <p:stCondLst>
                                    <p:cond delay="2800"/>
                                  </p:stCondLst>
                                  <p:childTnLst>
                                    <p:anim calcmode="lin" valueType="num">
                                      <p:cBhvr additive="base">
                                        <p:cTn id="39" dur="1700"/>
                                        <p:tgtEl>
                                          <p:spTgt spid="35"/>
                                        </p:tgtEl>
                                        <p:attrNameLst>
                                          <p:attrName>ppt_x</p:attrName>
                                        </p:attrNameLst>
                                      </p:cBhvr>
                                      <p:tavLst>
                                        <p:tav tm="0">
                                          <p:val>
                                            <p:strVal val="ppt_x"/>
                                          </p:val>
                                        </p:tav>
                                        <p:tav tm="100000">
                                          <p:val>
                                            <p:strVal val="0-ppt_w/2"/>
                                          </p:val>
                                        </p:tav>
                                      </p:tavLst>
                                    </p:anim>
                                    <p:anim calcmode="lin" valueType="num">
                                      <p:cBhvr additive="base">
                                        <p:cTn id="40" dur="1700"/>
                                        <p:tgtEl>
                                          <p:spTgt spid="35"/>
                                        </p:tgtEl>
                                        <p:attrNameLst>
                                          <p:attrName>ppt_y</p:attrName>
                                        </p:attrNameLst>
                                      </p:cBhvr>
                                      <p:tavLst>
                                        <p:tav tm="0">
                                          <p:val>
                                            <p:strVal val="ppt_y"/>
                                          </p:val>
                                        </p:tav>
                                        <p:tav tm="100000">
                                          <p:val>
                                            <p:strVal val="0-ppt_h/2"/>
                                          </p:val>
                                        </p:tav>
                                      </p:tavLst>
                                    </p:anim>
                                    <p:set>
                                      <p:cBhvr>
                                        <p:cTn id="41" dur="1" fill="hold">
                                          <p:stCondLst>
                                            <p:cond delay="1699"/>
                                          </p:stCondLst>
                                        </p:cTn>
                                        <p:tgtEl>
                                          <p:spTgt spid="3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p:tgtEl>
                                          <p:spTgt spid="29"/>
                                        </p:tgtEl>
                                        <p:attrNameLst>
                                          <p:attrName>ppt_x</p:attrName>
                                        </p:attrNameLst>
                                      </p:cBhvr>
                                      <p:tavLst>
                                        <p:tav tm="0">
                                          <p:val>
                                            <p:strVal val="#ppt_x+#ppt_w*1.125000"/>
                                          </p:val>
                                        </p:tav>
                                        <p:tav tm="100000">
                                          <p:val>
                                            <p:strVal val="#ppt_x"/>
                                          </p:val>
                                        </p:tav>
                                      </p:tavLst>
                                    </p:anim>
                                    <p:animEffect transition="in" filter="wipe(left)">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261BDC3-6A34-4E56-9463-492F285745AD}"/>
              </a:ext>
            </a:extLst>
          </p:cNvPr>
          <p:cNvSpPr/>
          <p:nvPr/>
        </p:nvSpPr>
        <p:spPr>
          <a:xfrm>
            <a:off x="3914079" y="1554802"/>
            <a:ext cx="4690172" cy="1062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180975"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Adnan went on a school trip to a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museum with his class but he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didn’t stay with his group. </a:t>
            </a:r>
          </a:p>
        </p:txBody>
      </p:sp>
      <p:sp>
        <p:nvSpPr>
          <p:cNvPr id="14" name="Rectangle 13">
            <a:extLst>
              <a:ext uri="{FF2B5EF4-FFF2-40B4-BE49-F238E27FC236}">
                <a16:creationId xmlns:a16="http://schemas.microsoft.com/office/drawing/2014/main" id="{3DFABE3F-53E9-40C6-8772-B2173283DBF9}"/>
              </a:ext>
            </a:extLst>
          </p:cNvPr>
          <p:cNvSpPr/>
          <p:nvPr/>
        </p:nvSpPr>
        <p:spPr>
          <a:xfrm>
            <a:off x="3969835" y="2667774"/>
            <a:ext cx="4634416" cy="278517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He wandered into an exhibition</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that looked interesting and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later realised that he wasn’t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with anyone he knew.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This made him anxious and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frightened until someone who</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worked at the museum spotted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him and helped him find his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classmates and teacher.</a:t>
            </a:r>
          </a:p>
        </p:txBody>
      </p:sp>
      <p:pic>
        <p:nvPicPr>
          <p:cNvPr id="42" name="Picture 41">
            <a:extLst>
              <a:ext uri="{FF2B5EF4-FFF2-40B4-BE49-F238E27FC236}">
                <a16:creationId xmlns:a16="http://schemas.microsoft.com/office/drawing/2014/main" id="{A0A8C1BD-E8C9-4429-851A-3DE02860A1CB}"/>
              </a:ext>
            </a:extLst>
          </p:cNvPr>
          <p:cNvPicPr preferRelativeResize="0">
            <a:picLocks noChangeAspect="1"/>
          </p:cNvPicPr>
          <p:nvPr/>
        </p:nvPicPr>
        <p:blipFill rotWithShape="1">
          <a:blip r:embed="rId2" cstate="print">
            <a:extLst>
              <a:ext uri="{28A0092B-C50C-407E-A947-70E740481C1C}">
                <a14:useLocalDpi xmlns:a14="http://schemas.microsoft.com/office/drawing/2010/main" val="0"/>
              </a:ext>
            </a:extLst>
          </a:blip>
          <a:srcRect l="10366" t="1796" r="20244" b="1"/>
          <a:stretch/>
        </p:blipFill>
        <p:spPr>
          <a:xfrm>
            <a:off x="539750" y="1300532"/>
            <a:ext cx="4598885" cy="4602258"/>
          </a:xfrm>
          <a:prstGeom prst="ellipse">
            <a:avLst/>
          </a:prstGeom>
          <a:solidFill>
            <a:srgbClr val="FFC000"/>
          </a:solidFill>
          <a:ln w="57150">
            <a:solidFill>
              <a:srgbClr val="FAB001"/>
            </a:solidFill>
          </a:ln>
        </p:spPr>
      </p:pic>
      <p:sp>
        <p:nvSpPr>
          <p:cNvPr id="2" name="Title 1"/>
          <p:cNvSpPr>
            <a:spLocks noGrp="1"/>
          </p:cNvSpPr>
          <p:nvPr>
            <p:ph type="title"/>
          </p:nvPr>
        </p:nvSpPr>
        <p:spPr/>
        <p:txBody>
          <a:bodyPr>
            <a:normAutofit fontScale="90000"/>
          </a:bodyPr>
          <a:lstStyle/>
          <a:p>
            <a:r>
              <a:rPr lang="en-GB" dirty="0"/>
              <a:t>Live and Learn</a:t>
            </a:r>
          </a:p>
        </p:txBody>
      </p:sp>
      <p:sp>
        <p:nvSpPr>
          <p:cNvPr id="24" name="Rectangle 23">
            <a:extLst>
              <a:ext uri="{FF2B5EF4-FFF2-40B4-BE49-F238E27FC236}">
                <a16:creationId xmlns:a16="http://schemas.microsoft.com/office/drawing/2014/main" id="{A69D0357-36CE-40E0-9820-41557A60096E}"/>
              </a:ext>
            </a:extLst>
          </p:cNvPr>
          <p:cNvSpPr/>
          <p:nvPr/>
        </p:nvSpPr>
        <p:spPr>
          <a:xfrm>
            <a:off x="443957" y="5246687"/>
            <a:ext cx="3889375" cy="1062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268288" marR="0" lvl="0" indent="0" algn="l"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What do you think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Adnan learnt from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this experience?</a:t>
            </a:r>
          </a:p>
        </p:txBody>
      </p:sp>
      <p:grpSp>
        <p:nvGrpSpPr>
          <p:cNvPr id="57" name="Group 56">
            <a:extLst>
              <a:ext uri="{FF2B5EF4-FFF2-40B4-BE49-F238E27FC236}">
                <a16:creationId xmlns:a16="http://schemas.microsoft.com/office/drawing/2014/main" id="{4518D4B6-4971-48C7-AD8E-41D03DF2AE3A}"/>
              </a:ext>
            </a:extLst>
          </p:cNvPr>
          <p:cNvGrpSpPr/>
          <p:nvPr/>
        </p:nvGrpSpPr>
        <p:grpSpPr>
          <a:xfrm flipH="1">
            <a:off x="2520185" y="3017628"/>
            <a:ext cx="3445725" cy="3840372"/>
            <a:chOff x="-156116" y="2044254"/>
            <a:chExt cx="4319072" cy="4813745"/>
          </a:xfrm>
        </p:grpSpPr>
        <p:pic>
          <p:nvPicPr>
            <p:cNvPr id="56" name="Picture 55">
              <a:extLst>
                <a:ext uri="{FF2B5EF4-FFF2-40B4-BE49-F238E27FC236}">
                  <a16:creationId xmlns:a16="http://schemas.microsoft.com/office/drawing/2014/main" id="{253961B7-249B-4949-9636-2743B5D547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3" b="31149"/>
            <a:stretch/>
          </p:blipFill>
          <p:spPr>
            <a:xfrm>
              <a:off x="-156116" y="4877712"/>
              <a:ext cx="4319072" cy="1980287"/>
            </a:xfrm>
            <a:prstGeom prst="rect">
              <a:avLst/>
            </a:prstGeom>
          </p:spPr>
        </p:pic>
        <p:pic>
          <p:nvPicPr>
            <p:cNvPr id="46" name="Picture 45">
              <a:extLst>
                <a:ext uri="{FF2B5EF4-FFF2-40B4-BE49-F238E27FC236}">
                  <a16:creationId xmlns:a16="http://schemas.microsoft.com/office/drawing/2014/main" id="{55586AF8-D7D3-40E8-8F90-EC9DB7423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871" y="2044254"/>
              <a:ext cx="2150688" cy="3308476"/>
            </a:xfrm>
            <a:prstGeom prst="rect">
              <a:avLst/>
            </a:prstGeom>
          </p:spPr>
        </p:pic>
      </p:grpSp>
      <p:pic>
        <p:nvPicPr>
          <p:cNvPr id="48" name="Picture 47">
            <a:extLst>
              <a:ext uri="{FF2B5EF4-FFF2-40B4-BE49-F238E27FC236}">
                <a16:creationId xmlns:a16="http://schemas.microsoft.com/office/drawing/2014/main" id="{A1EF5715-009D-4115-AC4E-A14A88A60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950" y="3022562"/>
            <a:ext cx="1740857" cy="2639478"/>
          </a:xfrm>
          <a:prstGeom prst="rect">
            <a:avLst/>
          </a:prstGeom>
        </p:spPr>
      </p:pic>
      <p:pic>
        <p:nvPicPr>
          <p:cNvPr id="16" name="Pairs">
            <a:extLst>
              <a:ext uri="{FF2B5EF4-FFF2-40B4-BE49-F238E27FC236}">
                <a16:creationId xmlns:a16="http://schemas.microsoft.com/office/drawing/2014/main" id="{40A6F9A1-DF1C-42C4-8C29-F9B76EEAE0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8584" y="508970"/>
            <a:ext cx="864000" cy="864000"/>
          </a:xfrm>
          <a:prstGeom prst="rect">
            <a:avLst/>
          </a:prstGeom>
        </p:spPr>
      </p:pic>
    </p:spTree>
    <p:extLst>
      <p:ext uri="{BB962C8B-B14F-4D97-AF65-F5344CB8AC3E}">
        <p14:creationId xmlns:p14="http://schemas.microsoft.com/office/powerpoint/2010/main" val="10950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ppt_x</p:attrName>
                                        </p:attrNameLst>
                                      </p:cBhvr>
                                      <p:tavLst>
                                        <p:tav tm="0">
                                          <p:val>
                                            <p:strVal val="#ppt_x+#ppt_w*1.125000"/>
                                          </p:val>
                                        </p:tav>
                                        <p:tav tm="100000">
                                          <p:val>
                                            <p:strVal val="#ppt_x"/>
                                          </p:val>
                                        </p:tav>
                                      </p:tavLst>
                                    </p:anim>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4"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498FA6-38B9-4398-B96F-5223600D9965}"/>
              </a:ext>
            </a:extLst>
          </p:cNvPr>
          <p:cNvSpPr/>
          <p:nvPr/>
        </p:nvSpPr>
        <p:spPr>
          <a:xfrm>
            <a:off x="539750" y="1613354"/>
            <a:ext cx="4267381" cy="2275600"/>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winkl" pitchFamily="2" charset="0"/>
                <a:ea typeface="+mn-ea"/>
                <a:cs typeface="+mn-cs"/>
              </a:rPr>
              <a:t>Hania</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is allergic to nuts.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At a friend’s party, she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wanted to eat what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everyone else was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eating and decided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to have one small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peanut butter sandwich.</a:t>
            </a:r>
          </a:p>
        </p:txBody>
      </p:sp>
      <p:sp>
        <p:nvSpPr>
          <p:cNvPr id="2" name="Title 1"/>
          <p:cNvSpPr>
            <a:spLocks noGrp="1"/>
          </p:cNvSpPr>
          <p:nvPr>
            <p:ph type="title"/>
          </p:nvPr>
        </p:nvSpPr>
        <p:spPr/>
        <p:txBody>
          <a:bodyPr>
            <a:normAutofit fontScale="90000"/>
          </a:bodyPr>
          <a:lstStyle/>
          <a:p>
            <a:r>
              <a:rPr lang="en-GB" dirty="0"/>
              <a:t>Live and Learn</a:t>
            </a:r>
          </a:p>
        </p:txBody>
      </p:sp>
      <p:sp>
        <p:nvSpPr>
          <p:cNvPr id="14" name="Rectangle 13">
            <a:extLst>
              <a:ext uri="{FF2B5EF4-FFF2-40B4-BE49-F238E27FC236}">
                <a16:creationId xmlns:a16="http://schemas.microsoft.com/office/drawing/2014/main" id="{3DFABE3F-53E9-40C6-8772-B2173283DBF9}"/>
              </a:ext>
            </a:extLst>
          </p:cNvPr>
          <p:cNvSpPr/>
          <p:nvPr/>
        </p:nvSpPr>
        <p:spPr>
          <a:xfrm>
            <a:off x="5086350" y="1626916"/>
            <a:ext cx="3517900" cy="16941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1800"/>
              </a:spcBef>
              <a:spcAft>
                <a:spcPts val="0"/>
              </a:spcAft>
              <a:buClrTx/>
              <a:buSzTx/>
              <a:buFontTx/>
              <a:buNone/>
              <a:tabLst>
                <a:tab pos="2778125" algn="r"/>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This made her very poorly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and she had to go into hospital, meaning she</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missed the end of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the party.</a:t>
            </a:r>
          </a:p>
        </p:txBody>
      </p:sp>
      <p:sp>
        <p:nvSpPr>
          <p:cNvPr id="15" name="Rectangle 14">
            <a:extLst>
              <a:ext uri="{FF2B5EF4-FFF2-40B4-BE49-F238E27FC236}">
                <a16:creationId xmlns:a16="http://schemas.microsoft.com/office/drawing/2014/main" id="{79087521-0831-4DD4-9618-3BFB087709C6}"/>
              </a:ext>
            </a:extLst>
          </p:cNvPr>
          <p:cNvSpPr/>
          <p:nvPr/>
        </p:nvSpPr>
        <p:spPr>
          <a:xfrm>
            <a:off x="539750" y="3946036"/>
            <a:ext cx="5121281" cy="971651"/>
          </a:xfrm>
          <a:custGeom>
            <a:avLst/>
            <a:gdLst>
              <a:gd name="connsiteX0" fmla="*/ 0 w 5121281"/>
              <a:gd name="connsiteY0" fmla="*/ 0 h 1465244"/>
              <a:gd name="connsiteX1" fmla="*/ 5121281 w 5121281"/>
              <a:gd name="connsiteY1" fmla="*/ 0 h 1465244"/>
              <a:gd name="connsiteX2" fmla="*/ 5121281 w 5121281"/>
              <a:gd name="connsiteY2" fmla="*/ 1465244 h 1465244"/>
              <a:gd name="connsiteX3" fmla="*/ 0 w 5121281"/>
              <a:gd name="connsiteY3" fmla="*/ 1465244 h 1465244"/>
              <a:gd name="connsiteX4" fmla="*/ 0 w 5121281"/>
              <a:gd name="connsiteY4" fmla="*/ 0 h 1465244"/>
              <a:gd name="connsiteX0" fmla="*/ 0 w 5121281"/>
              <a:gd name="connsiteY0" fmla="*/ 0 h 1476261"/>
              <a:gd name="connsiteX1" fmla="*/ 5121281 w 5121281"/>
              <a:gd name="connsiteY1" fmla="*/ 0 h 1476261"/>
              <a:gd name="connsiteX2" fmla="*/ 4856876 w 5121281"/>
              <a:gd name="connsiteY2" fmla="*/ 1476261 h 1476261"/>
              <a:gd name="connsiteX3" fmla="*/ 0 w 5121281"/>
              <a:gd name="connsiteY3" fmla="*/ 1465244 h 1476261"/>
              <a:gd name="connsiteX4" fmla="*/ 0 w 5121281"/>
              <a:gd name="connsiteY4" fmla="*/ 0 h 147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281" h="1476261">
                <a:moveTo>
                  <a:pt x="0" y="0"/>
                </a:moveTo>
                <a:lnTo>
                  <a:pt x="5121281" y="0"/>
                </a:lnTo>
                <a:lnTo>
                  <a:pt x="4856876" y="1476261"/>
                </a:lnTo>
                <a:lnTo>
                  <a:pt x="0" y="1465244"/>
                </a:lnTo>
                <a:lnTo>
                  <a:pt x="0" y="0"/>
                </a:lnTo>
                <a:close/>
              </a:path>
            </a:pathLst>
          </a:cu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180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What do you think </a:t>
            </a:r>
            <a:r>
              <a:rPr kumimoji="0" lang="en-GB" sz="1800" b="0" i="0" u="none" strike="noStrike" kern="1200" cap="none" spc="0" normalizeH="0" baseline="0" noProof="0" dirty="0" err="1">
                <a:ln>
                  <a:noFill/>
                </a:ln>
                <a:solidFill>
                  <a:prstClr val="white"/>
                </a:solidFill>
                <a:effectLst/>
                <a:uLnTx/>
                <a:uFillTx/>
                <a:latin typeface="Twinkl" pitchFamily="2" charset="0"/>
                <a:ea typeface="+mn-ea"/>
                <a:cs typeface="+mn-cs"/>
              </a:rPr>
              <a:t>Hania</a:t>
            </a: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 </a:t>
            </a:r>
            <a:b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br>
            <a:r>
              <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rPr>
              <a:t>learnt from this experience?</a:t>
            </a:r>
          </a:p>
        </p:txBody>
      </p:sp>
      <p:pic>
        <p:nvPicPr>
          <p:cNvPr id="17" name="Picture 16">
            <a:extLst>
              <a:ext uri="{FF2B5EF4-FFF2-40B4-BE49-F238E27FC236}">
                <a16:creationId xmlns:a16="http://schemas.microsoft.com/office/drawing/2014/main" id="{A4BEC5AC-2EFA-4F5C-8391-FDA3D08E9B68}"/>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34796" t="5673" r="12072" b="1423"/>
          <a:stretch/>
        </p:blipFill>
        <p:spPr>
          <a:xfrm>
            <a:off x="3126522" y="1577513"/>
            <a:ext cx="2911674" cy="2912400"/>
          </a:xfrm>
          <a:prstGeom prst="ellipse">
            <a:avLst/>
          </a:prstGeom>
          <a:ln w="57150">
            <a:solidFill>
              <a:srgbClr val="FAB001"/>
            </a:solidFill>
          </a:ln>
        </p:spPr>
      </p:pic>
      <p:pic>
        <p:nvPicPr>
          <p:cNvPr id="4" name="Picture 3">
            <a:extLst>
              <a:ext uri="{FF2B5EF4-FFF2-40B4-BE49-F238E27FC236}">
                <a16:creationId xmlns:a16="http://schemas.microsoft.com/office/drawing/2014/main" id="{ACD5D1FE-1184-445E-A737-E45E60BFC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748" y="2935957"/>
            <a:ext cx="3468029" cy="5100887"/>
          </a:xfrm>
          <a:prstGeom prst="rect">
            <a:avLst/>
          </a:prstGeom>
        </p:spPr>
      </p:pic>
      <p:pic>
        <p:nvPicPr>
          <p:cNvPr id="8" name="Picture 7">
            <a:extLst>
              <a:ext uri="{FF2B5EF4-FFF2-40B4-BE49-F238E27FC236}">
                <a16:creationId xmlns:a16="http://schemas.microsoft.com/office/drawing/2014/main" id="{18EF8AFE-2A91-44BD-9B12-D6324233F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088" y="4491367"/>
            <a:ext cx="3613574" cy="2555215"/>
          </a:xfrm>
          <a:prstGeom prst="rect">
            <a:avLst/>
          </a:prstGeom>
        </p:spPr>
      </p:pic>
      <p:pic>
        <p:nvPicPr>
          <p:cNvPr id="10" name="Pairs">
            <a:extLst>
              <a:ext uri="{FF2B5EF4-FFF2-40B4-BE49-F238E27FC236}">
                <a16:creationId xmlns:a16="http://schemas.microsoft.com/office/drawing/2014/main" id="{8AE4C94F-6F48-4FE3-9D74-9422B5349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584" y="508970"/>
            <a:ext cx="864000" cy="864000"/>
          </a:xfrm>
          <a:prstGeom prst="rect">
            <a:avLst/>
          </a:prstGeom>
        </p:spPr>
      </p:pic>
    </p:spTree>
    <p:extLst>
      <p:ext uri="{BB962C8B-B14F-4D97-AF65-F5344CB8AC3E}">
        <p14:creationId xmlns:p14="http://schemas.microsoft.com/office/powerpoint/2010/main" val="10853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p:tgtEl>
                                          <p:spTgt spid="14"/>
                                        </p:tgtEl>
                                        <p:attrNameLst>
                                          <p:attrName>ppt_x</p:attrName>
                                        </p:attrNameLst>
                                      </p:cBhvr>
                                      <p:tavLst>
                                        <p:tav tm="0">
                                          <p:val>
                                            <p:strVal val="#ppt_x-#ppt_w*1.125000"/>
                                          </p:val>
                                        </p:tav>
                                        <p:tav tm="100000">
                                          <p:val>
                                            <p:strVal val="#ppt_x"/>
                                          </p:val>
                                        </p:tav>
                                      </p:tavLst>
                                    </p:anim>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Big Questions </a:t>
            </a:r>
          </a:p>
        </p:txBody>
      </p:sp>
      <p:pic>
        <p:nvPicPr>
          <p:cNvPr id="5" name="Picture 4">
            <a:extLst>
              <a:ext uri="{FF2B5EF4-FFF2-40B4-BE49-F238E27FC236}">
                <a16:creationId xmlns:a16="http://schemas.microsoft.com/office/drawing/2014/main" id="{3A49DCDF-7FFA-4237-B20C-6789CCD96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8715" y="485773"/>
            <a:ext cx="864000" cy="864000"/>
          </a:xfrm>
          <a:prstGeom prst="rect">
            <a:avLst/>
          </a:prstGeom>
        </p:spPr>
      </p:pic>
      <p:grpSp>
        <p:nvGrpSpPr>
          <p:cNvPr id="13" name="Group 12"/>
          <p:cNvGrpSpPr/>
          <p:nvPr/>
        </p:nvGrpSpPr>
        <p:grpSpPr>
          <a:xfrm>
            <a:off x="2072746" y="1323704"/>
            <a:ext cx="3526971" cy="1817959"/>
            <a:chOff x="5384128" y="1604929"/>
            <a:chExt cx="3586686" cy="1497777"/>
          </a:xfrm>
        </p:grpSpPr>
        <p:sp>
          <p:nvSpPr>
            <p:cNvPr id="14" name="Thought Bubble: Cloud 13"/>
            <p:cNvSpPr/>
            <p:nvPr/>
          </p:nvSpPr>
          <p:spPr>
            <a:xfrm>
              <a:off x="5384128" y="1604929"/>
              <a:ext cx="3586686" cy="1497777"/>
            </a:xfrm>
            <a:prstGeom prst="cloudCallout">
              <a:avLst>
                <a:gd name="adj1" fmla="val -61792"/>
                <a:gd name="adj2" fmla="val 5759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15" name="TextBox 14"/>
            <p:cNvSpPr txBox="1"/>
            <p:nvPr/>
          </p:nvSpPr>
          <p:spPr>
            <a:xfrm>
              <a:off x="5585293" y="1976938"/>
              <a:ext cx="3174683" cy="76071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What risks, hazards and dangers do we face in everyday life?</a:t>
              </a:r>
            </a:p>
          </p:txBody>
        </p:sp>
      </p:grpSp>
      <p:grpSp>
        <p:nvGrpSpPr>
          <p:cNvPr id="16" name="Group 15"/>
          <p:cNvGrpSpPr/>
          <p:nvPr/>
        </p:nvGrpSpPr>
        <p:grpSpPr>
          <a:xfrm>
            <a:off x="2927584" y="3141663"/>
            <a:ext cx="2918278" cy="1532708"/>
            <a:chOff x="4944766" y="1987138"/>
            <a:chExt cx="3132593" cy="1405358"/>
          </a:xfrm>
        </p:grpSpPr>
        <p:sp>
          <p:nvSpPr>
            <p:cNvPr id="23" name="Thought Bubble: Cloud 22"/>
            <p:cNvSpPr/>
            <p:nvPr/>
          </p:nvSpPr>
          <p:spPr>
            <a:xfrm>
              <a:off x="4944766" y="1987138"/>
              <a:ext cx="3132593" cy="1405358"/>
            </a:xfrm>
            <a:prstGeom prst="cloudCallout">
              <a:avLst>
                <a:gd name="adj1" fmla="val 73769"/>
                <a:gd name="adj2" fmla="val -52833"/>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4" name="TextBox 23"/>
            <p:cNvSpPr txBox="1"/>
            <p:nvPr/>
          </p:nvSpPr>
          <p:spPr>
            <a:xfrm>
              <a:off x="5205125" y="2298511"/>
              <a:ext cx="2722808" cy="84661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What can we do if we think we're in a </a:t>
              </a:r>
              <a:b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b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risky situation?</a:t>
              </a:r>
            </a:p>
          </p:txBody>
        </p:sp>
      </p:grpSp>
      <p:pic>
        <p:nvPicPr>
          <p:cNvPr id="6" name="Picture 5">
            <a:extLst>
              <a:ext uri="{FF2B5EF4-FFF2-40B4-BE49-F238E27FC236}">
                <a16:creationId xmlns:a16="http://schemas.microsoft.com/office/drawing/2014/main" id="{EDD44110-8E9A-42C7-93D4-3288C82279BB}"/>
              </a:ext>
            </a:extLst>
          </p:cNvPr>
          <p:cNvPicPr>
            <a:picLocks noChangeAspect="1"/>
          </p:cNvPicPr>
          <p:nvPr/>
        </p:nvPicPr>
        <p:blipFill rotWithShape="1">
          <a:blip r:embed="rId3">
            <a:extLst>
              <a:ext uri="{28A0092B-C50C-407E-A947-70E740481C1C}">
                <a14:useLocalDpi xmlns:a14="http://schemas.microsoft.com/office/drawing/2010/main" val="0"/>
              </a:ext>
            </a:extLst>
          </a:blip>
          <a:srcRect l="14241" b="25534"/>
          <a:stretch/>
        </p:blipFill>
        <p:spPr>
          <a:xfrm>
            <a:off x="1" y="2208941"/>
            <a:ext cx="3702204" cy="4649059"/>
          </a:xfrm>
          <a:prstGeom prst="rect">
            <a:avLst/>
          </a:prstGeom>
        </p:spPr>
      </p:pic>
      <p:pic>
        <p:nvPicPr>
          <p:cNvPr id="17" name="Picture 16">
            <a:extLst>
              <a:ext uri="{FF2B5EF4-FFF2-40B4-BE49-F238E27FC236}">
                <a16:creationId xmlns:a16="http://schemas.microsoft.com/office/drawing/2014/main" id="{AC9D4F32-61C7-4D8E-B21A-5A7E52344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54872" y="1963216"/>
            <a:ext cx="2908657" cy="4947693"/>
          </a:xfrm>
          <a:prstGeom prst="rect">
            <a:avLst/>
          </a:prstGeom>
        </p:spPr>
      </p:pic>
      <p:grpSp>
        <p:nvGrpSpPr>
          <p:cNvPr id="18" name="Group 17">
            <a:extLst>
              <a:ext uri="{FF2B5EF4-FFF2-40B4-BE49-F238E27FC236}">
                <a16:creationId xmlns:a16="http://schemas.microsoft.com/office/drawing/2014/main" id="{F40D5BE2-6A11-418A-BDEE-6339F86B7E7A}"/>
              </a:ext>
            </a:extLst>
          </p:cNvPr>
          <p:cNvGrpSpPr/>
          <p:nvPr/>
        </p:nvGrpSpPr>
        <p:grpSpPr>
          <a:xfrm>
            <a:off x="2860463" y="4776017"/>
            <a:ext cx="3264635" cy="1532708"/>
            <a:chOff x="4944766" y="1987138"/>
            <a:chExt cx="3132593" cy="1405358"/>
          </a:xfrm>
        </p:grpSpPr>
        <p:sp>
          <p:nvSpPr>
            <p:cNvPr id="19" name="Thought Bubble: Cloud 18">
              <a:extLst>
                <a:ext uri="{FF2B5EF4-FFF2-40B4-BE49-F238E27FC236}">
                  <a16:creationId xmlns:a16="http://schemas.microsoft.com/office/drawing/2014/main" id="{C4CABA8C-FEEF-4841-A35B-3CC58036E188}"/>
                </a:ext>
              </a:extLst>
            </p:cNvPr>
            <p:cNvSpPr/>
            <p:nvPr/>
          </p:nvSpPr>
          <p:spPr>
            <a:xfrm>
              <a:off x="4944766" y="1987138"/>
              <a:ext cx="3132593" cy="1405358"/>
            </a:xfrm>
            <a:prstGeom prst="cloudCallout">
              <a:avLst>
                <a:gd name="adj1" fmla="val -61781"/>
                <a:gd name="adj2" fmla="val -60905"/>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pitchFamily="2" charset="0"/>
                <a:ea typeface="+mn-ea"/>
                <a:cs typeface="+mn-cs"/>
              </a:endParaRPr>
            </a:p>
          </p:txBody>
        </p:sp>
        <p:sp>
          <p:nvSpPr>
            <p:cNvPr id="20" name="TextBox 19">
              <a:extLst>
                <a:ext uri="{FF2B5EF4-FFF2-40B4-BE49-F238E27FC236}">
                  <a16:creationId xmlns:a16="http://schemas.microsoft.com/office/drawing/2014/main" id="{F9B427A7-2A47-400F-88F1-A14DA4226C42}"/>
                </a:ext>
              </a:extLst>
            </p:cNvPr>
            <p:cNvSpPr txBox="1"/>
            <p:nvPr/>
          </p:nvSpPr>
          <p:spPr>
            <a:xfrm>
              <a:off x="5205125" y="2298511"/>
              <a:ext cx="2722808" cy="84661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DFDFD"/>
                  </a:solidFill>
                  <a:effectLst/>
                  <a:uLnTx/>
                  <a:uFillTx/>
                  <a:latin typeface="Twinkl" pitchFamily="2" charset="0"/>
                  <a:ea typeface="+mn-ea"/>
                  <a:cs typeface="+mn-cs"/>
                </a:rPr>
                <a:t>What have you learnt today that will help you in everyday life? </a:t>
              </a:r>
            </a:p>
          </p:txBody>
        </p:sp>
      </p:grpSp>
    </p:spTree>
    <p:extLst>
      <p:ext uri="{BB962C8B-B14F-4D97-AF65-F5344CB8AC3E}">
        <p14:creationId xmlns:p14="http://schemas.microsoft.com/office/powerpoint/2010/main" val="358360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Twinkl"/>
                <a:ea typeface="+mn-ea"/>
                <a:cs typeface="+mn-cs"/>
              </a:rPr>
              <a:t> </a:t>
            </a:r>
          </a:p>
        </p:txBody>
      </p:sp>
      <p:sp>
        <p:nvSpPr>
          <p:cNvPr id="24" name="Rounded Rectangle 23"/>
          <p:cNvSpPr/>
          <p:nvPr/>
        </p:nvSpPr>
        <p:spPr bwMode="auto">
          <a:xfrm>
            <a:off x="503239" y="502824"/>
            <a:ext cx="8137524" cy="2193019"/>
          </a:xfrm>
          <a:prstGeom prst="roundRect">
            <a:avLst>
              <a:gd name="adj" fmla="val 6409"/>
            </a:avLst>
          </a:prstGeom>
          <a:solidFill>
            <a:srgbClr val="FFF9E7">
              <a:alpha val="90000"/>
            </a:srgbClr>
          </a:solidFill>
          <a:ln w="25402" cap="rnd">
            <a:solidFill>
              <a:srgbClr val="FEFBDA"/>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Twinkl"/>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4294967295"/>
          </p:nvPr>
        </p:nvSpPr>
        <p:spPr>
          <a:xfrm>
            <a:off x="539750" y="1274763"/>
            <a:ext cx="7346950" cy="1262062"/>
          </a:xfrm>
        </p:spPr>
        <p:txBody>
          <a:bodyPr>
            <a:normAutofit/>
          </a:bodyPr>
          <a:lstStyle/>
          <a:p>
            <a:r>
              <a:rPr lang="en-GB" dirty="0"/>
              <a:t>I can identify a risky situation and act responsibly. </a:t>
            </a:r>
          </a:p>
        </p:txBody>
      </p:sp>
      <p:sp>
        <p:nvSpPr>
          <p:cNvPr id="20" name="Content Placeholder 15"/>
          <p:cNvSpPr txBox="1">
            <a:spLocks/>
          </p:cNvSpPr>
          <p:nvPr/>
        </p:nvSpPr>
        <p:spPr>
          <a:xfrm>
            <a:off x="628650" y="3597216"/>
            <a:ext cx="7886700" cy="226148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understand that in life we need to take some risks but that other risks are dangerous.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understand the terms ‘risk’, ‘hazard’ and ‘danger’.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explain how to get help in a risky or dangerous situation.</a:t>
            </a:r>
          </a:p>
        </p:txBody>
      </p:sp>
      <p:sp>
        <p:nvSpPr>
          <p:cNvPr id="8" name="TextBox 21">
            <a:extLst>
              <a:ext uri="{FF2B5EF4-FFF2-40B4-BE49-F238E27FC236}">
                <a16:creationId xmlns:a16="http://schemas.microsoft.com/office/drawing/2014/main" id="{93D2066F-6886-42D4-BF99-057B94CBCA71}"/>
              </a:ext>
            </a:extLst>
          </p:cNvPr>
          <p:cNvSpPr txBox="1">
            <a:spLocks noChangeArrowheads="1"/>
          </p:cNvSpPr>
          <p:nvPr/>
        </p:nvSpPr>
        <p:spPr bwMode="auto">
          <a:xfrm>
            <a:off x="2672507" y="6245225"/>
            <a:ext cx="3798986"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This resource is fully in line with the Learning Outcomes and Core Themes outlined in the PSHE Association’s </a:t>
            </a:r>
            <a:r>
              <a:rPr kumimoji="0" lang="en-GB" altLang="en-US" sz="800" b="0" i="0" u="sng"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hlinkClick r:id="rId2"/>
              </a:rPr>
              <a:t>Programme of Study</a:t>
            </a:r>
            <a:r>
              <a:rPr kumimoji="0" lang="en-GB" altLang="en-US" sz="800" b="0" i="0" u="none" strike="noStrike" kern="1200" cap="none" spc="0" normalizeH="0" baseline="30000" noProof="0" dirty="0">
                <a:ln>
                  <a:noFill/>
                </a:ln>
                <a:solidFill>
                  <a:srgbClr val="1C1C1C"/>
                </a:solidFill>
                <a:effectLst/>
                <a:uLnTx/>
                <a:uFillTx/>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921740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5FDA-CAE9-4227-BDDD-6AB69F63B4A0}"/>
              </a:ext>
            </a:extLst>
          </p:cNvPr>
          <p:cNvSpPr>
            <a:spLocks noGrp="1"/>
          </p:cNvSpPr>
          <p:nvPr>
            <p:ph type="title"/>
          </p:nvPr>
        </p:nvSpPr>
        <p:spPr/>
        <p:txBody>
          <a:bodyPr/>
          <a:lstStyle/>
          <a:p>
            <a:r>
              <a:rPr lang="en-GB"/>
              <a:t>Prayer </a:t>
            </a:r>
          </a:p>
        </p:txBody>
      </p:sp>
    </p:spTree>
    <p:extLst>
      <p:ext uri="{BB962C8B-B14F-4D97-AF65-F5344CB8AC3E}">
        <p14:creationId xmlns:p14="http://schemas.microsoft.com/office/powerpoint/2010/main" val="798400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419100"/>
            <a:ext cx="8201025" cy="5991225"/>
          </a:xfrm>
        </p:spPr>
        <p:txBody>
          <a:bodyPr/>
          <a:lstStyle/>
          <a:p>
            <a:r>
              <a:rPr lang="en-GB" b="1" dirty="0"/>
              <a:t>Reconnecting </a:t>
            </a:r>
          </a:p>
        </p:txBody>
      </p:sp>
    </p:spTree>
    <p:extLst>
      <p:ext uri="{BB962C8B-B14F-4D97-AF65-F5344CB8AC3E}">
        <p14:creationId xmlns:p14="http://schemas.microsoft.com/office/powerpoint/2010/main" val="352891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I Am Independent</a:t>
            </a:r>
          </a:p>
        </p:txBody>
      </p:sp>
      <p:sp>
        <p:nvSpPr>
          <p:cNvPr id="4" name="Speech Bubble: Rectangle 3">
            <a:extLst>
              <a:ext uri="{FF2B5EF4-FFF2-40B4-BE49-F238E27FC236}">
                <a16:creationId xmlns:a16="http://schemas.microsoft.com/office/drawing/2014/main" id="{480D1D18-E83B-4BFF-9B82-45C0C0C3B39E}"/>
              </a:ext>
            </a:extLst>
          </p:cNvPr>
          <p:cNvSpPr/>
          <p:nvPr/>
        </p:nvSpPr>
        <p:spPr>
          <a:xfrm>
            <a:off x="755650" y="1985555"/>
            <a:ext cx="1978841" cy="1443446"/>
          </a:xfrm>
          <a:prstGeom prst="wedgeRectCallout">
            <a:avLst>
              <a:gd name="adj1" fmla="val 48083"/>
              <a:gd name="adj2" fmla="val 67451"/>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Does anyone know what being independent means?</a:t>
            </a:r>
            <a:endParaRPr lang="en-GB" dirty="0">
              <a:latin typeface="Twinkl" pitchFamily="2" charset="0"/>
            </a:endParaRPr>
          </a:p>
        </p:txBody>
      </p:sp>
      <p:sp>
        <p:nvSpPr>
          <p:cNvPr id="24" name="Speech Bubble: Rectangle 23">
            <a:extLst>
              <a:ext uri="{FF2B5EF4-FFF2-40B4-BE49-F238E27FC236}">
                <a16:creationId xmlns:a16="http://schemas.microsoft.com/office/drawing/2014/main" id="{9AF4F1EC-B072-4367-8877-0C6433458E0B}"/>
              </a:ext>
            </a:extLst>
          </p:cNvPr>
          <p:cNvSpPr/>
          <p:nvPr/>
        </p:nvSpPr>
        <p:spPr>
          <a:xfrm>
            <a:off x="3113314" y="1484313"/>
            <a:ext cx="2917371" cy="1123406"/>
          </a:xfrm>
          <a:prstGeom prst="wedgeRectCallout">
            <a:avLst>
              <a:gd name="adj1" fmla="val -14565"/>
              <a:gd name="adj2" fmla="val 74128"/>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Being independent means being able to do things for yourself or by yourself.</a:t>
            </a:r>
          </a:p>
        </p:txBody>
      </p:sp>
      <p:sp>
        <p:nvSpPr>
          <p:cNvPr id="25" name="Speech Bubble: Rectangle 24">
            <a:extLst>
              <a:ext uri="{FF2B5EF4-FFF2-40B4-BE49-F238E27FC236}">
                <a16:creationId xmlns:a16="http://schemas.microsoft.com/office/drawing/2014/main" id="{6D664866-B5B9-4842-9490-5F0766CA10B0}"/>
              </a:ext>
            </a:extLst>
          </p:cNvPr>
          <p:cNvSpPr/>
          <p:nvPr/>
        </p:nvSpPr>
        <p:spPr>
          <a:xfrm>
            <a:off x="6287589" y="2930480"/>
            <a:ext cx="2100761" cy="2294663"/>
          </a:xfrm>
          <a:prstGeom prst="wedgeRectCallout">
            <a:avLst>
              <a:gd name="adj1" fmla="val -78913"/>
              <a:gd name="adj2" fmla="val -37776"/>
            </a:avLst>
          </a:prstGeom>
          <a:solidFill>
            <a:srgbClr val="87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nSpc>
                <a:spcPct val="90000"/>
              </a:lnSpc>
              <a:spcBef>
                <a:spcPts val="1000"/>
              </a:spcBef>
            </a:pPr>
            <a:r>
              <a:rPr lang="en-GB" dirty="0">
                <a:solidFill>
                  <a:schemeClr val="bg1"/>
                </a:solidFill>
                <a:latin typeface="Twinkl" pitchFamily="50" charset="0"/>
                <a:ea typeface="Sassoon Infant Rg" panose="02000503030000020003" pitchFamily="50" charset="0"/>
              </a:rPr>
              <a:t>As we get older, </a:t>
            </a:r>
            <a:br>
              <a:rPr lang="en-GB" dirty="0">
                <a:solidFill>
                  <a:schemeClr val="bg1"/>
                </a:solidFill>
                <a:latin typeface="Twinkl" pitchFamily="50" charset="0"/>
                <a:ea typeface="Sassoon Infant Rg" panose="02000503030000020003" pitchFamily="50" charset="0"/>
              </a:rPr>
            </a:br>
            <a:r>
              <a:rPr lang="en-GB" dirty="0">
                <a:solidFill>
                  <a:schemeClr val="bg1"/>
                </a:solidFill>
                <a:latin typeface="Twinkl" pitchFamily="50" charset="0"/>
                <a:ea typeface="Sassoon Infant Rg" panose="02000503030000020003" pitchFamily="50" charset="0"/>
              </a:rPr>
              <a:t>we can do more and more things on our own – things we used to need a lot of help with.</a:t>
            </a:r>
          </a:p>
        </p:txBody>
      </p:sp>
      <p:sp>
        <p:nvSpPr>
          <p:cNvPr id="27" name="Speech Bubble: Rectangle 26">
            <a:extLst>
              <a:ext uri="{FF2B5EF4-FFF2-40B4-BE49-F238E27FC236}">
                <a16:creationId xmlns:a16="http://schemas.microsoft.com/office/drawing/2014/main" id="{44B29CDA-784A-41B6-8885-6DF4AFC46296}"/>
              </a:ext>
            </a:extLst>
          </p:cNvPr>
          <p:cNvSpPr/>
          <p:nvPr/>
        </p:nvSpPr>
        <p:spPr>
          <a:xfrm>
            <a:off x="1811380" y="1484313"/>
            <a:ext cx="5538652" cy="1397000"/>
          </a:xfrm>
          <a:prstGeom prst="wedgeRectCallout">
            <a:avLst>
              <a:gd name="adj1" fmla="val 35794"/>
              <a:gd name="adj2" fmla="val 8972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2" charset="0"/>
              </a:rPr>
              <a:t>What can you think of that you used to need more help with but that you can now do all by yourself? Let’s go around the class and share ideas of things we do independently.</a:t>
            </a:r>
          </a:p>
        </p:txBody>
      </p:sp>
      <p:pic>
        <p:nvPicPr>
          <p:cNvPr id="22" name="Picture 21">
            <a:extLst>
              <a:ext uri="{FF2B5EF4-FFF2-40B4-BE49-F238E27FC236}">
                <a16:creationId xmlns:a16="http://schemas.microsoft.com/office/drawing/2014/main" id="{C1AD90F7-CD84-45A7-8F8E-040F9A0E1D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0778" y="2497735"/>
            <a:ext cx="4426765" cy="4360265"/>
          </a:xfrm>
          <a:prstGeom prst="rect">
            <a:avLst/>
          </a:prstGeom>
        </p:spPr>
      </p:pic>
      <p:pic>
        <p:nvPicPr>
          <p:cNvPr id="26" name="Picture 25">
            <a:extLst>
              <a:ext uri="{FF2B5EF4-FFF2-40B4-BE49-F238E27FC236}">
                <a16:creationId xmlns:a16="http://schemas.microsoft.com/office/drawing/2014/main" id="{6ECFE8EC-A3E9-47ED-A443-279EC86DD8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542" y="3385455"/>
            <a:ext cx="2638808" cy="3481088"/>
          </a:xfrm>
          <a:prstGeom prst="rect">
            <a:avLst/>
          </a:prstGeom>
        </p:spPr>
      </p:pic>
      <p:pic>
        <p:nvPicPr>
          <p:cNvPr id="10" name="Whole Class">
            <a:extLst>
              <a:ext uri="{FF2B5EF4-FFF2-40B4-BE49-F238E27FC236}">
                <a16:creationId xmlns:a16="http://schemas.microsoft.com/office/drawing/2014/main" id="{5DAF3DDF-B452-4772-8D9A-28F3A3A09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28020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500"/>
                                        <p:tgtEl>
                                          <p:spTgt spid="24"/>
                                        </p:tgtEl>
                                        <p:attrNameLst>
                                          <p:attrName>ppt_w</p:attrName>
                                        </p:attrNameLst>
                                      </p:cBhvr>
                                      <p:tavLst>
                                        <p:tav tm="0">
                                          <p:val>
                                            <p:strVal val="ppt_w"/>
                                          </p:val>
                                        </p:tav>
                                        <p:tav tm="100000">
                                          <p:val>
                                            <p:fltVal val="0"/>
                                          </p:val>
                                        </p:tav>
                                      </p:tavLst>
                                    </p:anim>
                                    <p:anim calcmode="lin" valueType="num">
                                      <p:cBhvr>
                                        <p:cTn id="27" dur="500"/>
                                        <p:tgtEl>
                                          <p:spTgt spid="24"/>
                                        </p:tgtEl>
                                        <p:attrNameLst>
                                          <p:attrName>ppt_h</p:attrName>
                                        </p:attrNameLst>
                                      </p:cBhvr>
                                      <p:tavLst>
                                        <p:tav tm="0">
                                          <p:val>
                                            <p:strVal val="ppt_h"/>
                                          </p:val>
                                        </p:tav>
                                        <p:tav tm="100000">
                                          <p:val>
                                            <p:fltVal val="0"/>
                                          </p:val>
                                        </p:tav>
                                      </p:tavLst>
                                    </p:anim>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25"/>
                                        </p:tgtEl>
                                        <p:attrNameLst>
                                          <p:attrName>ppt_w</p:attrName>
                                        </p:attrNameLst>
                                      </p:cBhvr>
                                      <p:tavLst>
                                        <p:tav tm="0">
                                          <p:val>
                                            <p:strVal val="ppt_w"/>
                                          </p:val>
                                        </p:tav>
                                        <p:tav tm="100000">
                                          <p:val>
                                            <p:fltVal val="0"/>
                                          </p:val>
                                        </p:tav>
                                      </p:tavLst>
                                    </p:anim>
                                    <p:anim calcmode="lin" valueType="num">
                                      <p:cBhvr>
                                        <p:cTn id="32" dur="500"/>
                                        <p:tgtEl>
                                          <p:spTgt spid="25"/>
                                        </p:tgtEl>
                                        <p:attrNameLst>
                                          <p:attrName>ppt_h</p:attrName>
                                        </p:attrNameLst>
                                      </p:cBhvr>
                                      <p:tavLst>
                                        <p:tav tm="0">
                                          <p:val>
                                            <p:strVal val="ppt_h"/>
                                          </p:val>
                                        </p:tav>
                                        <p:tav tm="100000">
                                          <p:val>
                                            <p:fltVal val="0"/>
                                          </p:val>
                                        </p:tav>
                                      </p:tavLst>
                                    </p:anim>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4" grpId="0" animBg="1"/>
      <p:bldP spid="24" grpId="1" animBg="1"/>
      <p:bldP spid="25" grpId="0" animBg="1"/>
      <p:bldP spid="25"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Process 35">
            <a:extLst>
              <a:ext uri="{FF2B5EF4-FFF2-40B4-BE49-F238E27FC236}">
                <a16:creationId xmlns:a16="http://schemas.microsoft.com/office/drawing/2014/main" id="{EDC21AD0-A07C-4ACB-88D2-DCA3494E573B}"/>
              </a:ext>
            </a:extLst>
          </p:cNvPr>
          <p:cNvSpPr/>
          <p:nvPr/>
        </p:nvSpPr>
        <p:spPr>
          <a:xfrm>
            <a:off x="2319458" y="1771135"/>
            <a:ext cx="6396331" cy="747932"/>
          </a:xfrm>
          <a:prstGeom prst="flowChartProcess">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2925"/>
            <a:r>
              <a:rPr lang="en-GB" dirty="0">
                <a:solidFill>
                  <a:schemeClr val="bg1"/>
                </a:solidFill>
                <a:latin typeface="Twinkl" pitchFamily="2" charset="0"/>
              </a:rPr>
              <a:t>Part of becoming more independent includes looking after ourselves and staying safe and healthy.</a:t>
            </a:r>
          </a:p>
        </p:txBody>
      </p:sp>
      <p:grpSp>
        <p:nvGrpSpPr>
          <p:cNvPr id="49" name="Group 48">
            <a:extLst>
              <a:ext uri="{FF2B5EF4-FFF2-40B4-BE49-F238E27FC236}">
                <a16:creationId xmlns:a16="http://schemas.microsoft.com/office/drawing/2014/main" id="{DD84F239-8A1A-4424-9A75-EA7EAAE326C1}"/>
              </a:ext>
            </a:extLst>
          </p:cNvPr>
          <p:cNvGrpSpPr/>
          <p:nvPr/>
        </p:nvGrpSpPr>
        <p:grpSpPr>
          <a:xfrm>
            <a:off x="539750" y="875075"/>
            <a:ext cx="2266588" cy="2266588"/>
            <a:chOff x="9171773" y="-1037968"/>
            <a:chExt cx="2266588" cy="2266588"/>
          </a:xfrm>
        </p:grpSpPr>
        <p:sp>
          <p:nvSpPr>
            <p:cNvPr id="50" name="Oval 49">
              <a:extLst>
                <a:ext uri="{FF2B5EF4-FFF2-40B4-BE49-F238E27FC236}">
                  <a16:creationId xmlns:a16="http://schemas.microsoft.com/office/drawing/2014/main" id="{E687E79E-F922-44CA-B62B-5401887E9236}"/>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1" name="Oval 50">
              <a:extLst>
                <a:ext uri="{FF2B5EF4-FFF2-40B4-BE49-F238E27FC236}">
                  <a16:creationId xmlns:a16="http://schemas.microsoft.com/office/drawing/2014/main" id="{F9B34B6E-59CC-4097-8AC1-1D0C46AEB3A1}"/>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52" name="Oval 51">
              <a:extLst>
                <a:ext uri="{FF2B5EF4-FFF2-40B4-BE49-F238E27FC236}">
                  <a16:creationId xmlns:a16="http://schemas.microsoft.com/office/drawing/2014/main" id="{0A3E3F06-45F7-422A-B14E-E4E0D2266A7E}"/>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sp>
        <p:nvSpPr>
          <p:cNvPr id="2" name="Title 1"/>
          <p:cNvSpPr>
            <a:spLocks noGrp="1"/>
          </p:cNvSpPr>
          <p:nvPr>
            <p:ph type="title"/>
          </p:nvPr>
        </p:nvSpPr>
        <p:spPr/>
        <p:txBody>
          <a:bodyPr>
            <a:normAutofit fontScale="90000"/>
          </a:bodyPr>
          <a:lstStyle/>
          <a:p>
            <a:r>
              <a:rPr lang="en-GB" b="1" dirty="0"/>
              <a:t>I Am Independent</a:t>
            </a:r>
          </a:p>
        </p:txBody>
      </p:sp>
      <p:sp>
        <p:nvSpPr>
          <p:cNvPr id="86" name="Flowchart: Process 85">
            <a:extLst>
              <a:ext uri="{FF2B5EF4-FFF2-40B4-BE49-F238E27FC236}">
                <a16:creationId xmlns:a16="http://schemas.microsoft.com/office/drawing/2014/main" id="{5AED2863-34FE-4211-A5A3-EA076BB4548C}"/>
              </a:ext>
            </a:extLst>
          </p:cNvPr>
          <p:cNvSpPr/>
          <p:nvPr/>
        </p:nvSpPr>
        <p:spPr>
          <a:xfrm>
            <a:off x="436741" y="3562255"/>
            <a:ext cx="6841387" cy="1380448"/>
          </a:xfrm>
          <a:prstGeom prst="flowChartProcess">
            <a:avLst/>
          </a:prstGeom>
          <a:solidFill>
            <a:srgbClr val="87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0475" lvl="0">
              <a:lnSpc>
                <a:spcPct val="90000"/>
              </a:lnSpc>
              <a:spcBef>
                <a:spcPts val="1000"/>
              </a:spcBef>
            </a:pPr>
            <a:r>
              <a:rPr lang="en-GB" dirty="0">
                <a:solidFill>
                  <a:schemeClr val="bg1"/>
                </a:solidFill>
                <a:latin typeface="Twinkl" pitchFamily="50" charset="0"/>
                <a:ea typeface="Sassoon Infant Rg" panose="02000503030000020003" pitchFamily="50" charset="0"/>
              </a:rPr>
              <a:t>As babies and very young children, we need</a:t>
            </a:r>
            <a:br>
              <a:rPr lang="en-GB" dirty="0">
                <a:solidFill>
                  <a:schemeClr val="bg1"/>
                </a:solidFill>
                <a:latin typeface="Twinkl" pitchFamily="50" charset="0"/>
                <a:ea typeface="Sassoon Infant Rg" panose="02000503030000020003" pitchFamily="50" charset="0"/>
              </a:rPr>
            </a:br>
            <a:r>
              <a:rPr lang="en-GB" dirty="0">
                <a:solidFill>
                  <a:schemeClr val="bg1"/>
                </a:solidFill>
                <a:latin typeface="Twinkl" pitchFamily="50" charset="0"/>
                <a:ea typeface="Sassoon Infant Rg" panose="02000503030000020003" pitchFamily="50" charset="0"/>
              </a:rPr>
              <a:t>looking after all the time by our parents or</a:t>
            </a:r>
            <a:br>
              <a:rPr lang="en-GB" dirty="0">
                <a:solidFill>
                  <a:schemeClr val="bg1"/>
                </a:solidFill>
                <a:latin typeface="Twinkl" pitchFamily="50" charset="0"/>
                <a:ea typeface="Sassoon Infant Rg" panose="02000503030000020003" pitchFamily="50" charset="0"/>
              </a:rPr>
            </a:br>
            <a:r>
              <a:rPr lang="en-GB" dirty="0">
                <a:solidFill>
                  <a:schemeClr val="bg1"/>
                </a:solidFill>
                <a:latin typeface="Twinkl" pitchFamily="50" charset="0"/>
                <a:ea typeface="Sassoon Infant Rg" panose="02000503030000020003" pitchFamily="50" charset="0"/>
              </a:rPr>
              <a:t>carers. They make sure we are not in risky </a:t>
            </a:r>
            <a:br>
              <a:rPr lang="en-GB" dirty="0">
                <a:solidFill>
                  <a:schemeClr val="bg1"/>
                </a:solidFill>
                <a:latin typeface="Twinkl" pitchFamily="50" charset="0"/>
                <a:ea typeface="Sassoon Infant Rg" panose="02000503030000020003" pitchFamily="50" charset="0"/>
              </a:rPr>
            </a:br>
            <a:r>
              <a:rPr lang="en-GB" dirty="0">
                <a:solidFill>
                  <a:schemeClr val="bg1"/>
                </a:solidFill>
                <a:latin typeface="Twinkl" pitchFamily="50" charset="0"/>
                <a:ea typeface="Sassoon Infant Rg" panose="02000503030000020003" pitchFamily="50" charset="0"/>
              </a:rPr>
              <a:t>situations and that we are safe from </a:t>
            </a:r>
            <a:br>
              <a:rPr lang="en-GB" dirty="0">
                <a:solidFill>
                  <a:schemeClr val="bg1"/>
                </a:solidFill>
                <a:latin typeface="Twinkl" pitchFamily="50" charset="0"/>
                <a:ea typeface="Sassoon Infant Rg" panose="02000503030000020003" pitchFamily="50" charset="0"/>
              </a:rPr>
            </a:br>
            <a:r>
              <a:rPr lang="en-GB" dirty="0">
                <a:solidFill>
                  <a:schemeClr val="bg1"/>
                </a:solidFill>
                <a:latin typeface="Twinkl" pitchFamily="50" charset="0"/>
                <a:ea typeface="Sassoon Infant Rg" panose="02000503030000020003" pitchFamily="50" charset="0"/>
              </a:rPr>
              <a:t>potential dangers or hazards.</a:t>
            </a:r>
          </a:p>
        </p:txBody>
      </p:sp>
      <p:pic>
        <p:nvPicPr>
          <p:cNvPr id="9" name="Picture 8">
            <a:extLst>
              <a:ext uri="{FF2B5EF4-FFF2-40B4-BE49-F238E27FC236}">
                <a16:creationId xmlns:a16="http://schemas.microsoft.com/office/drawing/2014/main" id="{8FCEF1B5-336A-41B6-86D9-C98D1A6DEE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9652" y="2515555"/>
            <a:ext cx="1029789" cy="1029789"/>
          </a:xfrm>
          <a:prstGeom prst="rect">
            <a:avLst/>
          </a:prstGeom>
        </p:spPr>
      </p:pic>
      <p:pic>
        <p:nvPicPr>
          <p:cNvPr id="27" name="Picture 26">
            <a:extLst>
              <a:ext uri="{FF2B5EF4-FFF2-40B4-BE49-F238E27FC236}">
                <a16:creationId xmlns:a16="http://schemas.microsoft.com/office/drawing/2014/main" id="{E812E19A-344C-455A-B144-ECDBD1093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151" y="2515555"/>
            <a:ext cx="1029789" cy="1029789"/>
          </a:xfrm>
          <a:prstGeom prst="rect">
            <a:avLst/>
          </a:prstGeom>
        </p:spPr>
      </p:pic>
      <p:pic>
        <p:nvPicPr>
          <p:cNvPr id="6" name="Picture 5">
            <a:extLst>
              <a:ext uri="{FF2B5EF4-FFF2-40B4-BE49-F238E27FC236}">
                <a16:creationId xmlns:a16="http://schemas.microsoft.com/office/drawing/2014/main" id="{1EC86478-A051-4C47-9781-1EF2B81472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854" y="875214"/>
            <a:ext cx="1919438" cy="2586446"/>
          </a:xfrm>
          <a:prstGeom prst="rect">
            <a:avLst/>
          </a:prstGeom>
        </p:spPr>
      </p:pic>
      <p:grpSp>
        <p:nvGrpSpPr>
          <p:cNvPr id="23" name="Group 22">
            <a:extLst>
              <a:ext uri="{FF2B5EF4-FFF2-40B4-BE49-F238E27FC236}">
                <a16:creationId xmlns:a16="http://schemas.microsoft.com/office/drawing/2014/main" id="{2C55902C-C68D-42DA-9456-5B8EEDFFEA48}"/>
              </a:ext>
            </a:extLst>
          </p:cNvPr>
          <p:cNvGrpSpPr/>
          <p:nvPr/>
        </p:nvGrpSpPr>
        <p:grpSpPr>
          <a:xfrm>
            <a:off x="6337662" y="2734534"/>
            <a:ext cx="2266588" cy="2266588"/>
            <a:chOff x="9171773" y="-1037968"/>
            <a:chExt cx="2266588" cy="2266588"/>
          </a:xfrm>
        </p:grpSpPr>
        <p:sp>
          <p:nvSpPr>
            <p:cNvPr id="21" name="Oval 20">
              <a:extLst>
                <a:ext uri="{FF2B5EF4-FFF2-40B4-BE49-F238E27FC236}">
                  <a16:creationId xmlns:a16="http://schemas.microsoft.com/office/drawing/2014/main" id="{55FB6E69-EEB0-466C-8785-F8A0D2A911B6}"/>
                </a:ext>
              </a:extLst>
            </p:cNvPr>
            <p:cNvSpPr/>
            <p:nvPr/>
          </p:nvSpPr>
          <p:spPr>
            <a:xfrm>
              <a:off x="9171773" y="-1037968"/>
              <a:ext cx="2266588" cy="22665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2" name="Oval 41">
              <a:extLst>
                <a:ext uri="{FF2B5EF4-FFF2-40B4-BE49-F238E27FC236}">
                  <a16:creationId xmlns:a16="http://schemas.microsoft.com/office/drawing/2014/main" id="{F6696095-B2EF-442D-A62A-39119A4D0A14}"/>
                </a:ext>
              </a:extLst>
            </p:cNvPr>
            <p:cNvSpPr/>
            <p:nvPr/>
          </p:nvSpPr>
          <p:spPr>
            <a:xfrm>
              <a:off x="9404890" y="-804851"/>
              <a:ext cx="1800355" cy="18003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43" name="Oval 42">
              <a:extLst>
                <a:ext uri="{FF2B5EF4-FFF2-40B4-BE49-F238E27FC236}">
                  <a16:creationId xmlns:a16="http://schemas.microsoft.com/office/drawing/2014/main" id="{1EC9B223-940E-48F1-804C-219C7A1B1C87}"/>
                </a:ext>
              </a:extLst>
            </p:cNvPr>
            <p:cNvSpPr/>
            <p:nvPr/>
          </p:nvSpPr>
          <p:spPr>
            <a:xfrm>
              <a:off x="9606720" y="-603021"/>
              <a:ext cx="1396695" cy="1396695"/>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grpSp>
      <p:grpSp>
        <p:nvGrpSpPr>
          <p:cNvPr id="26" name="Group 25">
            <a:extLst>
              <a:ext uri="{FF2B5EF4-FFF2-40B4-BE49-F238E27FC236}">
                <a16:creationId xmlns:a16="http://schemas.microsoft.com/office/drawing/2014/main" id="{F3321B24-2E87-4D17-97B0-0A96E0F44DA6}"/>
              </a:ext>
            </a:extLst>
          </p:cNvPr>
          <p:cNvGrpSpPr/>
          <p:nvPr/>
        </p:nvGrpSpPr>
        <p:grpSpPr>
          <a:xfrm>
            <a:off x="2026508" y="5387546"/>
            <a:ext cx="6672650" cy="1032389"/>
            <a:chOff x="2026508" y="5387546"/>
            <a:chExt cx="6672650" cy="1032389"/>
          </a:xfrm>
        </p:grpSpPr>
        <p:sp>
          <p:nvSpPr>
            <p:cNvPr id="25" name="Rectangle 24">
              <a:extLst>
                <a:ext uri="{FF2B5EF4-FFF2-40B4-BE49-F238E27FC236}">
                  <a16:creationId xmlns:a16="http://schemas.microsoft.com/office/drawing/2014/main" id="{D84BE309-BCF7-42C1-B315-1B4C06B5BE12}"/>
                </a:ext>
              </a:extLst>
            </p:cNvPr>
            <p:cNvSpPr/>
            <p:nvPr/>
          </p:nvSpPr>
          <p:spPr>
            <a:xfrm>
              <a:off x="2026508" y="5387546"/>
              <a:ext cx="6672649" cy="271849"/>
            </a:xfrm>
            <a:prstGeom prst="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
          <p:nvSpPr>
            <p:cNvPr id="24" name="Rectangle: Rounded Corners 23">
              <a:extLst>
                <a:ext uri="{FF2B5EF4-FFF2-40B4-BE49-F238E27FC236}">
                  <a16:creationId xmlns:a16="http://schemas.microsoft.com/office/drawing/2014/main" id="{5A1E57F3-1083-4DD1-8537-E4C2038C37C8}"/>
                </a:ext>
              </a:extLst>
            </p:cNvPr>
            <p:cNvSpPr/>
            <p:nvPr/>
          </p:nvSpPr>
          <p:spPr>
            <a:xfrm>
              <a:off x="2026508" y="5412259"/>
              <a:ext cx="6672650" cy="1007676"/>
            </a:xfrm>
            <a:prstGeom prst="round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2925"/>
              <a:r>
                <a:rPr lang="en-GB" dirty="0">
                  <a:solidFill>
                    <a:schemeClr val="bg1"/>
                  </a:solidFill>
                  <a:latin typeface="Twinkl" pitchFamily="2" charset="0"/>
                </a:rPr>
                <a:t>As we grow older, we learn about risks, dangers and hazards so that we can look out for them and take care of ourselves and others.</a:t>
              </a:r>
            </a:p>
          </p:txBody>
        </p:sp>
      </p:grpSp>
      <p:pic>
        <p:nvPicPr>
          <p:cNvPr id="11" name="Picture 10">
            <a:extLst>
              <a:ext uri="{FF2B5EF4-FFF2-40B4-BE49-F238E27FC236}">
                <a16:creationId xmlns:a16="http://schemas.microsoft.com/office/drawing/2014/main" id="{084D52FC-83F1-40D9-9202-376720D40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0555" y="2637692"/>
            <a:ext cx="2117795" cy="2686930"/>
          </a:xfrm>
          <a:prstGeom prst="rect">
            <a:avLst/>
          </a:prstGeom>
        </p:spPr>
      </p:pic>
      <p:pic>
        <p:nvPicPr>
          <p:cNvPr id="20" name="Picture 19">
            <a:extLst>
              <a:ext uri="{FF2B5EF4-FFF2-40B4-BE49-F238E27FC236}">
                <a16:creationId xmlns:a16="http://schemas.microsoft.com/office/drawing/2014/main" id="{2697C7DB-AD28-4A59-810A-71122F43D8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7574" y="5387546"/>
            <a:ext cx="4391025" cy="1020033"/>
          </a:xfrm>
          <a:prstGeom prst="rect">
            <a:avLst/>
          </a:prstGeom>
        </p:spPr>
      </p:pic>
      <p:pic>
        <p:nvPicPr>
          <p:cNvPr id="15" name="Picture 14">
            <a:extLst>
              <a:ext uri="{FF2B5EF4-FFF2-40B4-BE49-F238E27FC236}">
                <a16:creationId xmlns:a16="http://schemas.microsoft.com/office/drawing/2014/main" id="{7EB1A643-5CB4-434C-8E16-1B04045DF5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6686" y="3888314"/>
            <a:ext cx="957776" cy="2241024"/>
          </a:xfrm>
          <a:prstGeom prst="rect">
            <a:avLst/>
          </a:prstGeom>
        </p:spPr>
      </p:pic>
      <p:pic>
        <p:nvPicPr>
          <p:cNvPr id="13" name="Picture 12">
            <a:extLst>
              <a:ext uri="{FF2B5EF4-FFF2-40B4-BE49-F238E27FC236}">
                <a16:creationId xmlns:a16="http://schemas.microsoft.com/office/drawing/2014/main" id="{39DA584E-C88A-45A7-9441-551BB19147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054" y="3633517"/>
            <a:ext cx="1277132" cy="2675208"/>
          </a:xfrm>
          <a:prstGeom prst="rect">
            <a:avLst/>
          </a:prstGeom>
        </p:spPr>
      </p:pic>
      <p:pic>
        <p:nvPicPr>
          <p:cNvPr id="28" name="Whole Class">
            <a:extLst>
              <a:ext uri="{FF2B5EF4-FFF2-40B4-BE49-F238E27FC236}">
                <a16:creationId xmlns:a16="http://schemas.microsoft.com/office/drawing/2014/main" id="{52556D6B-3048-4CFD-B8CF-BC1B668A00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Tree>
    <p:extLst>
      <p:ext uri="{BB962C8B-B14F-4D97-AF65-F5344CB8AC3E}">
        <p14:creationId xmlns:p14="http://schemas.microsoft.com/office/powerpoint/2010/main" val="40475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7"/>
                                        </p:tgtEl>
                                        <p:attrNameLst>
                                          <p:attrName>r</p:attrName>
                                        </p:attrNameLst>
                                      </p:cBhvr>
                                    </p:animRot>
                                  </p:childTnLst>
                                </p:cTn>
                              </p:par>
                              <p:par>
                                <p:cTn id="9" presetID="2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heel(1)">
                                      <p:cBhvr>
                                        <p:cTn id="16" dur="2000"/>
                                        <p:tgtEl>
                                          <p:spTgt spid="2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wipe(right)">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1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par>
                                <p:cTn id="39" presetID="22" presetClass="entr" presetSubtype="8" fill="hold"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Twinkl" pitchFamily="2" charset="0"/>
              </a:rPr>
              <a:t>I Am Independent</a:t>
            </a:r>
          </a:p>
        </p:txBody>
      </p:sp>
      <p:pic>
        <p:nvPicPr>
          <p:cNvPr id="28" name="Whole Class">
            <a:extLst>
              <a:ext uri="{FF2B5EF4-FFF2-40B4-BE49-F238E27FC236}">
                <a16:creationId xmlns:a16="http://schemas.microsoft.com/office/drawing/2014/main" id="{52556D6B-3048-4CFD-B8CF-BC1B668A00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2265" y="512363"/>
            <a:ext cx="1238498" cy="864000"/>
          </a:xfrm>
          <a:prstGeom prst="rect">
            <a:avLst/>
          </a:prstGeom>
        </p:spPr>
      </p:pic>
      <p:sp>
        <p:nvSpPr>
          <p:cNvPr id="7" name="Rectangle 6"/>
          <p:cNvSpPr/>
          <p:nvPr/>
        </p:nvSpPr>
        <p:spPr>
          <a:xfrm>
            <a:off x="755650" y="1376363"/>
            <a:ext cx="3816350" cy="1590414"/>
          </a:xfrm>
          <a:prstGeom prst="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2" charset="0"/>
              </a:rPr>
              <a:t>As we become more independent and take care of ourselves more, we need to learn to speak out about things that worry or upset us, or make us feel uncomfortable.</a:t>
            </a:r>
          </a:p>
        </p:txBody>
      </p:sp>
      <p:sp>
        <p:nvSpPr>
          <p:cNvPr id="30" name="Rectangle 29"/>
          <p:cNvSpPr/>
          <p:nvPr/>
        </p:nvSpPr>
        <p:spPr>
          <a:xfrm>
            <a:off x="768350" y="3033713"/>
            <a:ext cx="3816350" cy="2132012"/>
          </a:xfrm>
          <a:prstGeom prst="rect">
            <a:avLst/>
          </a:prstGeom>
          <a:solidFill>
            <a:srgbClr val="87BD3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2" charset="0"/>
              </a:rPr>
              <a:t>This might include something we have done, something someone has said or done to us or a problem we have at school. It is important to tell a trusted adult about concerns you have, even if that concern is about another adult.</a:t>
            </a:r>
          </a:p>
        </p:txBody>
      </p:sp>
      <p:sp>
        <p:nvSpPr>
          <p:cNvPr id="32" name="Rectangle 31"/>
          <p:cNvSpPr/>
          <p:nvPr/>
        </p:nvSpPr>
        <p:spPr>
          <a:xfrm>
            <a:off x="768350" y="5232662"/>
            <a:ext cx="7620000" cy="1076064"/>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2" charset="0"/>
              </a:rPr>
              <a:t>It is our responsibility to ask for advice or get help if we feel unsafe. </a:t>
            </a:r>
            <a:br>
              <a:rPr lang="en-GB" dirty="0">
                <a:latin typeface="Twinkl" pitchFamily="2" charset="0"/>
              </a:rPr>
            </a:br>
            <a:r>
              <a:rPr lang="en-GB" dirty="0">
                <a:latin typeface="Twinkl" pitchFamily="2" charset="0"/>
              </a:rPr>
              <a:t>If you ask for help and nothing happens, ask again or ask </a:t>
            </a:r>
            <a:br>
              <a:rPr lang="en-GB" dirty="0">
                <a:latin typeface="Twinkl" pitchFamily="2" charset="0"/>
              </a:rPr>
            </a:br>
            <a:r>
              <a:rPr lang="en-GB" dirty="0">
                <a:latin typeface="Twinkl" pitchFamily="2" charset="0"/>
              </a:rPr>
              <a:t>someone different.</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6300" y="1900288"/>
            <a:ext cx="3702050" cy="3062087"/>
          </a:xfrm>
          <a:prstGeom prst="rect">
            <a:avLst/>
          </a:prstGeom>
        </p:spPr>
      </p:pic>
    </p:spTree>
    <p:extLst>
      <p:ext uri="{BB962C8B-B14F-4D97-AF65-F5344CB8AC3E}">
        <p14:creationId xmlns:p14="http://schemas.microsoft.com/office/powerpoint/2010/main" val="4379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 id="{53A60B04-3F35-4B12-9676-15614EEAFFBE}" vid="{A95E2AE9-83D5-490C-8126-9547A377CDD6}"/>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 id="{53A60B04-3F35-4B12-9676-15614EEAFFBE}" vid="{A95E2AE9-83D5-490C-8126-9547A377CD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1890</TotalTime>
  <Words>3234</Words>
  <Application>Microsoft Office PowerPoint</Application>
  <PresentationFormat>On-screen Show (4:3)</PresentationFormat>
  <Paragraphs>232</Paragraphs>
  <Slides>59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Calibri</vt:lpstr>
      <vt:lpstr>Arial</vt:lpstr>
      <vt:lpstr>Twinkl</vt:lpstr>
      <vt:lpstr>Roboto</vt:lpstr>
      <vt:lpstr>Trebuchet MS</vt:lpstr>
      <vt:lpstr>Wingdings</vt:lpstr>
      <vt:lpstr>Sassoon Infant Rg</vt:lpstr>
      <vt:lpstr>Office Theme</vt:lpstr>
      <vt:lpstr>1_Office Theme</vt:lpstr>
      <vt:lpstr>PowerPoint Presentation</vt:lpstr>
      <vt:lpstr>PowerPoint Presentation</vt:lpstr>
      <vt:lpstr>PowerPoint Presentation</vt:lpstr>
      <vt:lpstr>The Big Question</vt:lpstr>
      <vt:lpstr>PowerPoint Presentation</vt:lpstr>
      <vt:lpstr>Reconnecting </vt:lpstr>
      <vt:lpstr>I Am Independent</vt:lpstr>
      <vt:lpstr>I Am Independent</vt:lpstr>
      <vt:lpstr>I Am Independent</vt:lpstr>
      <vt:lpstr>I Am Independent</vt:lpstr>
      <vt:lpstr>Exploring </vt:lpstr>
      <vt:lpstr>Different Responsibilities</vt:lpstr>
      <vt:lpstr>Different Responsibilities</vt:lpstr>
      <vt:lpstr>Different Responsibilities</vt:lpstr>
      <vt:lpstr>Different Responsibilities</vt:lpstr>
      <vt:lpstr>Different Responsibilities</vt:lpstr>
      <vt:lpstr>Choices and Consequences</vt:lpstr>
      <vt:lpstr>Choices and Consequences</vt:lpstr>
      <vt:lpstr>Choices and Consequences</vt:lpstr>
      <vt:lpstr>Choices and Consequences</vt:lpstr>
      <vt:lpstr>Acting Responsibly</vt:lpstr>
      <vt:lpstr>Acting Responsibly</vt:lpstr>
      <vt:lpstr>PowerPoint Presentation</vt:lpstr>
      <vt:lpstr>Consolidating </vt:lpstr>
      <vt:lpstr>My Responsibility Tree</vt:lpstr>
      <vt:lpstr>Reflecting</vt:lpstr>
      <vt:lpstr>Looking Ahead</vt:lpstr>
      <vt:lpstr>The Big Question</vt:lpstr>
      <vt:lpstr>PowerPoint Presentation</vt:lpstr>
      <vt:lpstr>PowerPoint Presentation</vt:lpstr>
      <vt:lpstr>PowerPoint Presentation</vt:lpstr>
      <vt:lpstr>PowerPoint Presentation</vt:lpstr>
      <vt:lpstr>The Big Questions </vt:lpstr>
      <vt:lpstr>Reconnecting </vt:lpstr>
      <vt:lpstr>Taking Risks</vt:lpstr>
      <vt:lpstr>Taking Risks</vt:lpstr>
      <vt:lpstr>Taking Risks</vt:lpstr>
      <vt:lpstr>Exploring</vt:lpstr>
      <vt:lpstr>Risks, Hazards and Danger</vt:lpstr>
      <vt:lpstr>Risks, Hazards and Danger</vt:lpstr>
      <vt:lpstr>Risks, Hazards and Danger</vt:lpstr>
      <vt:lpstr>Get Help</vt:lpstr>
      <vt:lpstr>Get Help</vt:lpstr>
      <vt:lpstr>Get Help</vt:lpstr>
      <vt:lpstr>Get Help</vt:lpstr>
      <vt:lpstr>Get Help</vt:lpstr>
      <vt:lpstr>Get Help</vt:lpstr>
      <vt:lpstr>PowerPoint Presentation</vt:lpstr>
      <vt:lpstr>Consolidating </vt:lpstr>
      <vt:lpstr>Play It Safe</vt:lpstr>
      <vt:lpstr>Play It Safe</vt:lpstr>
      <vt:lpstr>Reflecting</vt:lpstr>
      <vt:lpstr>Live and Learn</vt:lpstr>
      <vt:lpstr>Live and Learn</vt:lpstr>
      <vt:lpstr>Live and Learn</vt:lpstr>
      <vt:lpstr>Live and Learn</vt:lpstr>
      <vt:lpstr>The Big Questions </vt:lpstr>
      <vt:lpstr>PowerPoint Presentation</vt:lpstr>
      <vt:lpstr>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Pinkney</dc:creator>
  <cp:lastModifiedBy>Hannah Cuddy</cp:lastModifiedBy>
  <cp:revision>194</cp:revision>
  <dcterms:created xsi:type="dcterms:W3CDTF">2019-02-25T11:21:10Z</dcterms:created>
  <dcterms:modified xsi:type="dcterms:W3CDTF">2022-11-24T12:17:44Z</dcterms:modified>
</cp:coreProperties>
</file>