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51"/>
  </p:notesMasterIdLst>
  <p:handoutMasterIdLst>
    <p:handoutMasterId r:id="rId52"/>
  </p:handoutMasterIdLst>
  <p:sldIdLst>
    <p:sldId id="305" r:id="rId3"/>
    <p:sldId id="258" r:id="rId4"/>
    <p:sldId id="313" r:id="rId5"/>
    <p:sldId id="338" r:id="rId6"/>
    <p:sldId id="343" r:id="rId7"/>
    <p:sldId id="316" r:id="rId8"/>
    <p:sldId id="317" r:id="rId9"/>
    <p:sldId id="318" r:id="rId10"/>
    <p:sldId id="319" r:id="rId11"/>
    <p:sldId id="296" r:id="rId12"/>
    <p:sldId id="309" r:id="rId13"/>
    <p:sldId id="306" r:id="rId14"/>
    <p:sldId id="291" r:id="rId15"/>
    <p:sldId id="297" r:id="rId16"/>
    <p:sldId id="292" r:id="rId17"/>
    <p:sldId id="298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40" r:id="rId28"/>
    <p:sldId id="342" r:id="rId29"/>
    <p:sldId id="341" r:id="rId30"/>
    <p:sldId id="344" r:id="rId31"/>
    <p:sldId id="263" r:id="rId32"/>
    <p:sldId id="315" r:id="rId33"/>
    <p:sldId id="345" r:id="rId34"/>
    <p:sldId id="289" r:id="rId35"/>
    <p:sldId id="295" r:id="rId36"/>
    <p:sldId id="307" r:id="rId37"/>
    <p:sldId id="290" r:id="rId38"/>
    <p:sldId id="346" r:id="rId39"/>
    <p:sldId id="347" r:id="rId40"/>
    <p:sldId id="308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56" r:id="rId50"/>
  </p:sldIdLst>
  <p:sldSz cx="9144000" cy="6858000" type="screen4x3"/>
  <p:notesSz cx="6858000" cy="9144000"/>
  <p:embeddedFontLst>
    <p:embeddedFont>
      <p:font typeface="Roboto" panose="020B0604020202020204" charset="0"/>
      <p:regular r:id="rId53"/>
      <p:bold r:id="rId54"/>
      <p:italic r:id="rId55"/>
      <p:boldItalic r:id="rId56"/>
    </p:embeddedFont>
    <p:embeddedFont>
      <p:font typeface="Twinkl" panose="020B0604020202020204" charset="0"/>
      <p:regular r:id="rId57"/>
      <p:bold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ABD4"/>
    <a:srgbClr val="9F73B2"/>
    <a:srgbClr val="601872"/>
    <a:srgbClr val="803B91"/>
    <a:srgbClr val="B9D26D"/>
    <a:srgbClr val="699327"/>
    <a:srgbClr val="87BD31"/>
    <a:srgbClr val="009541"/>
    <a:srgbClr val="C0DEC2"/>
    <a:srgbClr val="6CBB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39" autoAdjust="0"/>
    <p:restoredTop sz="95820"/>
  </p:normalViewPr>
  <p:slideViewPr>
    <p:cSldViewPr showGuides="1">
      <p:cViewPr varScale="1">
        <p:scale>
          <a:sx n="86" d="100"/>
          <a:sy n="86" d="100"/>
        </p:scale>
        <p:origin x="1550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>
                <a:latin typeface="Roboto" panose="02000000000000000000" pitchFamily="2" charset="0"/>
              </a:rPr>
              <a:t>18/11/2022</a:t>
            </a:fld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>
                <a:latin typeface="Roboto" panose="02000000000000000000" pitchFamily="2" charset="0"/>
              </a:rPr>
              <a:t>‹#›</a:t>
            </a:fld>
            <a:endParaRPr lang="en-GB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3D02C5D1-7818-41B5-ABAD-5E4B38A5388F}" type="datetimeFigureOut">
              <a:rPr lang="en-GB" smtClean="0"/>
              <a:pPr/>
              <a:t>18/11/2022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FA521341-850D-40E1-BB3D-87946DC9B0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jpeg"/><Relationship Id="rId4" Type="http://schemas.openxmlformats.org/officeDocument/2006/relationships/hyperlink" Target="https://www.twinkl.co.uk/resources/twinkl-life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twinkl-life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hyperlink" Target="https://www.twinkl.co.uk/resources/twinkl-life" TargetMode="Externa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twinkl.co.uk/resources/twinkl-life" TargetMode="Externa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tanding, posing&#10;&#10;Description automatically generated">
            <a:extLst>
              <a:ext uri="{FF2B5EF4-FFF2-40B4-BE49-F238E27FC236}">
                <a16:creationId xmlns:a16="http://schemas.microsoft.com/office/drawing/2014/main" id="{DC4C627A-36E4-277D-A4FD-8E08C6F3A5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7">
            <a:extLst>
              <a:ext uri="{FF2B5EF4-FFF2-40B4-BE49-F238E27FC236}">
                <a16:creationId xmlns:a16="http://schemas.microsoft.com/office/drawing/2014/main" id="{4F526C05-988E-97DB-6C9B-269F528C2F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1086" y="3908291"/>
            <a:ext cx="5514653" cy="655638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Santander Text" panose="020B0504020201020104" pitchFamily="34" charset="0"/>
                <a:ea typeface="Roboto" panose="02000000000000000000" pitchFamily="2" charset="0"/>
                <a:cs typeface="Arial" panose="020B0604020202020204" pitchFamily="34" charset="0"/>
              </a:rPr>
              <a:t>Lesson 3: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0000"/>
                </a:solidFill>
                <a:latin typeface="Santander Text" panose="020B0504020201020104" pitchFamily="34" charset="0"/>
                <a:ea typeface="Roboto" panose="02000000000000000000" pitchFamily="2" charset="0"/>
                <a:cs typeface="Arial" panose="020B0604020202020204" pitchFamily="34" charset="0"/>
              </a:rPr>
              <a:t>Look After It</a:t>
            </a:r>
          </a:p>
        </p:txBody>
      </p:sp>
      <p:sp>
        <p:nvSpPr>
          <p:cNvPr id="7" name="Title 17">
            <a:extLst>
              <a:ext uri="{FF2B5EF4-FFF2-40B4-BE49-F238E27FC236}">
                <a16:creationId xmlns:a16="http://schemas.microsoft.com/office/drawing/2014/main" id="{72361DF2-8008-B775-FB3C-BD50C7187B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1085" y="1814770"/>
            <a:ext cx="5514653" cy="1767580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rgbClr val="FF0000"/>
                </a:solidFill>
                <a:latin typeface="Santander Headline" panose="020B0504020201020104" pitchFamily="34" charset="77"/>
                <a:ea typeface="Roboto" panose="02000000000000000000" pitchFamily="2" charset="0"/>
                <a:cs typeface="Arial" panose="020B0604020202020204" pitchFamily="34" charset="0"/>
              </a:rPr>
              <a:t>PSHE and Citizenship</a:t>
            </a:r>
            <a:endParaRPr lang="en-GB" altLang="en-US" sz="6000" dirty="0">
              <a:solidFill>
                <a:srgbClr val="FF0000"/>
              </a:solidFill>
              <a:latin typeface="Santander Headline" panose="020B0504020201020104" pitchFamily="34" charset="77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51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3953AD13-DE0B-DC47-AACB-6E6A0F2C3703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5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0" i="0">
                <a:latin typeface="Twinkl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33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E7E25AA6-CBA2-C140-83DF-0924FF7C2C0E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597D0631-ABEC-5140-BFA0-450F6D8D9177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DEDBEB-AFFC-204F-875E-0A0764C7BFEB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87E8A9-418A-364C-BBE9-D42C6720BFE9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F934992B-46E1-AA40-A5F3-BA638E56BFCA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b="0" i="0" dirty="0">
                <a:latin typeface="Twinkl" pitchFamily="50" charset="0"/>
              </a:rPr>
              <a:t>Statement 1 Lorem ipsum </a:t>
            </a:r>
            <a:r>
              <a:rPr lang="en-GB" b="0" i="0" dirty="0" err="1">
                <a:latin typeface="Twinkl" pitchFamily="50" charset="0"/>
              </a:rPr>
              <a:t>dolor</a:t>
            </a:r>
            <a:r>
              <a:rPr lang="en-GB" b="0" i="0" dirty="0">
                <a:latin typeface="Twinkl" pitchFamily="50" charset="0"/>
              </a:rPr>
              <a:t> sit </a:t>
            </a:r>
            <a:r>
              <a:rPr lang="en-GB" b="0" i="0" dirty="0" err="1">
                <a:latin typeface="Twinkl" pitchFamily="50" charset="0"/>
              </a:rPr>
              <a:t>amet</a:t>
            </a:r>
            <a:r>
              <a:rPr lang="en-GB" b="0" i="0" dirty="0">
                <a:latin typeface="Twinkl" pitchFamily="50" charset="0"/>
              </a:rPr>
              <a:t>, </a:t>
            </a:r>
            <a:r>
              <a:rPr lang="en-GB" b="0" i="0" dirty="0" err="1">
                <a:latin typeface="Twinkl" pitchFamily="50" charset="0"/>
              </a:rPr>
              <a:t>consectetur</a:t>
            </a:r>
            <a:r>
              <a:rPr lang="en-GB" b="0" i="0" dirty="0">
                <a:latin typeface="Twinkl" pitchFamily="50" charset="0"/>
              </a:rPr>
              <a:t> </a:t>
            </a:r>
            <a:r>
              <a:rPr lang="en-GB" b="0" i="0" dirty="0" err="1">
                <a:latin typeface="Twinkl" pitchFamily="50" charset="0"/>
              </a:rPr>
              <a:t>adipiscing</a:t>
            </a:r>
            <a:r>
              <a:rPr lang="en-GB" b="0" i="0" dirty="0">
                <a:latin typeface="Twinkl" pitchFamily="50" charset="0"/>
              </a:rPr>
              <a:t> </a:t>
            </a:r>
            <a:r>
              <a:rPr lang="en-GB" b="0" i="0" dirty="0" err="1">
                <a:latin typeface="Twinkl" pitchFamily="50" charset="0"/>
              </a:rPr>
              <a:t>elit</a:t>
            </a:r>
            <a:r>
              <a:rPr lang="en-GB" b="0" i="0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b="0" i="0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b="0" i="0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0644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F806A02-57E9-9844-909B-1A4C5E1AB9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C2AC6575-834D-144D-951A-FD8905884B14}"/>
              </a:ext>
            </a:extLst>
          </p:cNvPr>
          <p:cNvSpPr/>
          <p:nvPr userDrawn="1"/>
        </p:nvSpPr>
        <p:spPr>
          <a:xfrm>
            <a:off x="4114800" y="342106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3" descr="A picture containing text, person, standing, posing&#10;&#10;Description automatically generated">
            <a:extLst>
              <a:ext uri="{FF2B5EF4-FFF2-40B4-BE49-F238E27FC236}">
                <a16:creationId xmlns:a16="http://schemas.microsoft.com/office/drawing/2014/main" id="{4FBEF76C-F7F4-A6B4-8051-B7B9D0ACC6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7">
            <a:extLst>
              <a:ext uri="{FF2B5EF4-FFF2-40B4-BE49-F238E27FC236}">
                <a16:creationId xmlns:a16="http://schemas.microsoft.com/office/drawing/2014/main" id="{7AF85D29-0323-2EBF-75D9-5DDBF4822A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1086" y="3908291"/>
            <a:ext cx="5514653" cy="655638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Santander Text" panose="020B0504020201020104" pitchFamily="34" charset="0"/>
                <a:ea typeface="Roboto" panose="02000000000000000000" pitchFamily="2" charset="0"/>
                <a:cs typeface="Arial" panose="020B0604020202020204" pitchFamily="34" charset="0"/>
              </a:rPr>
              <a:t>Lesson 4: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0000"/>
                </a:solidFill>
                <a:latin typeface="Santander Text" panose="020B0504020201020104" pitchFamily="34" charset="0"/>
                <a:ea typeface="Roboto" panose="02000000000000000000" pitchFamily="2" charset="0"/>
                <a:cs typeface="Arial" panose="020B0604020202020204" pitchFamily="34" charset="0"/>
              </a:rPr>
              <a:t>Save or Spend?</a:t>
            </a:r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E2DD0601-64DA-2C73-FB84-E572146CAF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1085" y="1814770"/>
            <a:ext cx="5514653" cy="1767580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rgbClr val="FF0000"/>
                </a:solidFill>
                <a:latin typeface="Santander Headline" panose="020B0504020201020104" pitchFamily="34" charset="77"/>
                <a:ea typeface="Roboto" panose="02000000000000000000" pitchFamily="2" charset="0"/>
                <a:cs typeface="Arial" panose="020B0604020202020204" pitchFamily="34" charset="0"/>
              </a:rPr>
              <a:t>PSHE and Citizenship</a:t>
            </a:r>
            <a:endParaRPr lang="en-GB" altLang="en-US" sz="6000" dirty="0">
              <a:solidFill>
                <a:srgbClr val="FF0000"/>
              </a:solidFill>
              <a:latin typeface="Santander Headline" panose="020B0504020201020104" pitchFamily="34" charset="77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95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DCB46151-51FE-DE4F-A516-30BDE90A1A3F}"/>
              </a:ext>
            </a:extLst>
          </p:cNvPr>
          <p:cNvSpPr/>
          <p:nvPr userDrawn="1"/>
        </p:nvSpPr>
        <p:spPr>
          <a:xfrm>
            <a:off x="4114800" y="5373216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5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5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0" i="0">
                <a:latin typeface="Twinkl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CD7ED957-81EB-C245-B450-8F04A59658DB}"/>
              </a:ext>
            </a:extLst>
          </p:cNvPr>
          <p:cNvSpPr/>
          <p:nvPr userDrawn="1"/>
        </p:nvSpPr>
        <p:spPr>
          <a:xfrm>
            <a:off x="4114800" y="29718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person, standing, posing&#10;&#10;Description automatically generated">
            <a:extLst>
              <a:ext uri="{FF2B5EF4-FFF2-40B4-BE49-F238E27FC236}">
                <a16:creationId xmlns:a16="http://schemas.microsoft.com/office/drawing/2014/main" id="{8AD04EC9-F6AE-1B1F-D4F8-3A90ED0593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7">
            <a:extLst>
              <a:ext uri="{FF2B5EF4-FFF2-40B4-BE49-F238E27FC236}">
                <a16:creationId xmlns:a16="http://schemas.microsoft.com/office/drawing/2014/main" id="{56D2C018-3449-7E39-3E3B-1C5FD1F17E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1086" y="3908291"/>
            <a:ext cx="5514653" cy="655638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Santander Text" panose="020B0504020201020104" pitchFamily="34" charset="0"/>
                <a:ea typeface="Roboto" panose="02000000000000000000" pitchFamily="2" charset="0"/>
                <a:cs typeface="Arial" panose="020B0604020202020204" pitchFamily="34" charset="0"/>
              </a:rPr>
              <a:t>Lesson 3: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0000"/>
                </a:solidFill>
                <a:latin typeface="Santander Text" panose="020B0504020201020104" pitchFamily="34" charset="0"/>
                <a:ea typeface="Roboto" panose="02000000000000000000" pitchFamily="2" charset="0"/>
                <a:cs typeface="Arial" panose="020B0604020202020204" pitchFamily="34" charset="0"/>
              </a:rPr>
              <a:t>Look After It</a:t>
            </a:r>
          </a:p>
        </p:txBody>
      </p:sp>
      <p:sp>
        <p:nvSpPr>
          <p:cNvPr id="7" name="Title 17">
            <a:extLst>
              <a:ext uri="{FF2B5EF4-FFF2-40B4-BE49-F238E27FC236}">
                <a16:creationId xmlns:a16="http://schemas.microsoft.com/office/drawing/2014/main" id="{0FDD772B-E4A4-D914-FFBB-21D9CECBE6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1085" y="1814770"/>
            <a:ext cx="5514653" cy="1767580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rgbClr val="FF0000"/>
                </a:solidFill>
                <a:latin typeface="Santander Headline" panose="020B0504020201020104" pitchFamily="34" charset="77"/>
                <a:ea typeface="Roboto" panose="02000000000000000000" pitchFamily="2" charset="0"/>
                <a:cs typeface="Arial" panose="020B0604020202020204" pitchFamily="34" charset="0"/>
              </a:rPr>
              <a:t>PSHE and Citizenship</a:t>
            </a:r>
            <a:endParaRPr lang="en-GB" altLang="en-US" sz="6000" dirty="0">
              <a:solidFill>
                <a:srgbClr val="FF0000"/>
              </a:solidFill>
              <a:latin typeface="Santander Headline" panose="020B0504020201020104" pitchFamily="34" charset="77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Title Slide">
    <p:bg>
      <p:bgPr>
        <a:solidFill>
          <a:srgbClr val="31B7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tanding, posing&#10;&#10;Description automatically generated">
            <a:extLst>
              <a:ext uri="{FF2B5EF4-FFF2-40B4-BE49-F238E27FC236}">
                <a16:creationId xmlns:a16="http://schemas.microsoft.com/office/drawing/2014/main" id="{BEE05838-6F28-51D7-052E-BA03AF7C77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7">
            <a:extLst>
              <a:ext uri="{FF2B5EF4-FFF2-40B4-BE49-F238E27FC236}">
                <a16:creationId xmlns:a16="http://schemas.microsoft.com/office/drawing/2014/main" id="{73FC2EC6-C74C-8B4A-9BB7-4D32169161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1086" y="3908291"/>
            <a:ext cx="5514653" cy="655638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Santander Text" panose="020B0504020201020104" pitchFamily="34" charset="0"/>
                <a:ea typeface="Roboto" panose="02000000000000000000" pitchFamily="2" charset="0"/>
                <a:cs typeface="Arial" panose="020B0604020202020204" pitchFamily="34" charset="0"/>
              </a:rPr>
              <a:t>Lesson 4: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0000"/>
                </a:solidFill>
                <a:latin typeface="Santander Text" panose="020B0504020201020104" pitchFamily="34" charset="0"/>
                <a:ea typeface="Roboto" panose="02000000000000000000" pitchFamily="2" charset="0"/>
                <a:cs typeface="Arial" panose="020B0604020202020204" pitchFamily="34" charset="0"/>
              </a:rPr>
              <a:t>Save or Spend?</a:t>
            </a:r>
          </a:p>
        </p:txBody>
      </p:sp>
      <p:sp>
        <p:nvSpPr>
          <p:cNvPr id="5" name="Title 17">
            <a:extLst>
              <a:ext uri="{FF2B5EF4-FFF2-40B4-BE49-F238E27FC236}">
                <a16:creationId xmlns:a16="http://schemas.microsoft.com/office/drawing/2014/main" id="{EE14B6E3-91E3-9C77-4D51-57A968AF8B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1085" y="1814770"/>
            <a:ext cx="5514653" cy="1767580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rgbClr val="FF0000"/>
                </a:solidFill>
                <a:latin typeface="Santander Headline" panose="020B0504020201020104" pitchFamily="34" charset="77"/>
                <a:ea typeface="Roboto" panose="02000000000000000000" pitchFamily="2" charset="0"/>
                <a:cs typeface="Arial" panose="020B0604020202020204" pitchFamily="34" charset="0"/>
              </a:rPr>
              <a:t>PSHE and Citizenship</a:t>
            </a:r>
            <a:endParaRPr lang="en-GB" altLang="en-US" sz="6000" dirty="0">
              <a:solidFill>
                <a:srgbClr val="FF0000"/>
              </a:solidFill>
              <a:latin typeface="Santander Headline" panose="020B0504020201020104" pitchFamily="34" charset="77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59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2E22DA7-225E-9E41-A586-FE2F82911C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3BC56124-9147-3C4B-B873-19B95374F074}"/>
              </a:ext>
            </a:extLst>
          </p:cNvPr>
          <p:cNvSpPr/>
          <p:nvPr userDrawn="1"/>
        </p:nvSpPr>
        <p:spPr>
          <a:xfrm>
            <a:off x="4114800" y="5445125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7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4E27EF-8750-C544-A449-A6B2072A21AE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5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01D0A9E-7ACF-3D4B-BC38-269473F662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82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7" r:id="rId3"/>
    <p:sldLayoutId id="2147483662" r:id="rId4"/>
    <p:sldLayoutId id="2147483663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7EF4085-586B-3E4E-B0EC-F45BE27546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C9455BE-B508-A34F-926F-406210D39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40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"/><Relationship Id="rId3" Type="http://schemas.openxmlformats.org/officeDocument/2006/relationships/slide" Target="slide13.xml"/><Relationship Id="rId7" Type="http://schemas.openxmlformats.org/officeDocument/2006/relationships/image" Target="../media/image34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tif"/><Relationship Id="rId5" Type="http://schemas.openxmlformats.org/officeDocument/2006/relationships/image" Target="../media/image32.tif"/><Relationship Id="rId4" Type="http://schemas.openxmlformats.org/officeDocument/2006/relationships/slide" Target="slide15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tif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25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he-association.org.uk/curriculum-and-resources/resources/programme-study-pshe-education-key-stages-1%E2%80%935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he-association.org.uk/curriculum-and-resources/resources/programme-study-pshe-education-key-stages-1%E2%80%935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he-association.org.uk/curriculum-and-resources/resources/programme-study-pshe-education-key-stages-1%E2%80%935" TargetMode="Externa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8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9.tiff"/><Relationship Id="rId4" Type="http://schemas.openxmlformats.org/officeDocument/2006/relationships/image" Target="../media/image74.png"/><Relationship Id="rId9" Type="http://schemas.openxmlformats.org/officeDocument/2006/relationships/image" Target="../media/image78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1.png"/><Relationship Id="rId7" Type="http://schemas.openxmlformats.org/officeDocument/2006/relationships/image" Target="../media/image6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png"/><Relationship Id="rId11" Type="http://schemas.openxmlformats.org/officeDocument/2006/relationships/image" Target="../media/image65.png"/><Relationship Id="rId5" Type="http://schemas.openxmlformats.org/officeDocument/2006/relationships/image" Target="../media/image83.png"/><Relationship Id="rId10" Type="http://schemas.openxmlformats.org/officeDocument/2006/relationships/image" Target="../media/image60.png"/><Relationship Id="rId4" Type="http://schemas.openxmlformats.org/officeDocument/2006/relationships/image" Target="../media/image82.png"/><Relationship Id="rId9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slide" Target="slide4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he-association.org.uk/curriculum-and-resources/resources/programme-study-pshe-education-key-stages-1%E2%80%935" TargetMode="Externa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606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Looking After My Money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6E1575-9DCF-4167-93E3-262C337C9E02}"/>
              </a:ext>
            </a:extLst>
          </p:cNvPr>
          <p:cNvSpPr/>
          <p:nvPr/>
        </p:nvSpPr>
        <p:spPr>
          <a:xfrm>
            <a:off x="457197" y="4124421"/>
            <a:ext cx="8220075" cy="1449216"/>
          </a:xfrm>
          <a:prstGeom prst="rect">
            <a:avLst/>
          </a:prstGeom>
          <a:solidFill>
            <a:srgbClr val="C5A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CB418BB-3D64-4DF0-9CDD-45BC32FDD74B}"/>
              </a:ext>
            </a:extLst>
          </p:cNvPr>
          <p:cNvGrpSpPr/>
          <p:nvPr/>
        </p:nvGrpSpPr>
        <p:grpSpPr>
          <a:xfrm>
            <a:off x="1777900" y="1615926"/>
            <a:ext cx="2570163" cy="2206340"/>
            <a:chOff x="1776212" y="1507508"/>
            <a:chExt cx="2570163" cy="22063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FF76DE-186E-437F-863C-E412D42A8E04}"/>
                </a:ext>
              </a:extLst>
            </p:cNvPr>
            <p:cNvGrpSpPr/>
            <p:nvPr/>
          </p:nvGrpSpPr>
          <p:grpSpPr>
            <a:xfrm>
              <a:off x="1776212" y="1507508"/>
              <a:ext cx="2520280" cy="2080122"/>
              <a:chOff x="663414" y="1502668"/>
              <a:chExt cx="2520280" cy="2080122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CCA3380-53F5-4F64-B757-B5C948F31981}"/>
                  </a:ext>
                </a:extLst>
              </p:cNvPr>
              <p:cNvSpPr/>
              <p:nvPr/>
            </p:nvSpPr>
            <p:spPr>
              <a:xfrm>
                <a:off x="663414" y="1502668"/>
                <a:ext cx="2520280" cy="2080122"/>
              </a:xfrm>
              <a:prstGeom prst="roundRect">
                <a:avLst>
                  <a:gd name="adj" fmla="val 9341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AAC92A-E6A7-4189-9DF9-C5B120FBDD74}"/>
                  </a:ext>
                </a:extLst>
              </p:cNvPr>
              <p:cNvSpPr txBox="1"/>
              <p:nvPr/>
            </p:nvSpPr>
            <p:spPr>
              <a:xfrm>
                <a:off x="683568" y="1559350"/>
                <a:ext cx="2449489" cy="1941658"/>
              </a:xfrm>
              <a:prstGeom prst="rect">
                <a:avLst/>
              </a:prstGeom>
              <a:noFill/>
            </p:spPr>
            <p:txBody>
              <a:bodyPr wrap="square" lIns="108000" tIns="108000" rIns="108000" bIns="108000" rtlCol="0">
                <a:spAutoFit/>
              </a:bodyPr>
              <a:lstStyle/>
              <a:p>
                <a:r>
                  <a:rPr lang="en-GB" sz="1600" dirty="0"/>
                  <a:t>There are lots of ways</a:t>
                </a:r>
                <a:br>
                  <a:rPr lang="en-GB" sz="1600" dirty="0"/>
                </a:br>
                <a:r>
                  <a:rPr lang="en-GB" sz="1600" dirty="0"/>
                  <a:t>we can keep money safe. If we are looking after money that we carry around, we might </a:t>
                </a:r>
              </a:p>
              <a:p>
                <a:r>
                  <a:rPr lang="en-GB" sz="1600" dirty="0"/>
                  <a:t>use a purse or </a:t>
                </a:r>
              </a:p>
              <a:p>
                <a:r>
                  <a:rPr lang="en-GB" sz="1600" dirty="0"/>
                  <a:t>wallet.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4AB1B5-8DE5-4BEB-96FD-03E722A83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6016" y="2832567"/>
              <a:ext cx="1080359" cy="88128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1102FC-0D11-4C37-A4B2-76D3AE28F054}"/>
              </a:ext>
            </a:extLst>
          </p:cNvPr>
          <p:cNvGrpSpPr/>
          <p:nvPr/>
        </p:nvGrpSpPr>
        <p:grpSpPr>
          <a:xfrm>
            <a:off x="4871747" y="1619684"/>
            <a:ext cx="2520280" cy="1998342"/>
            <a:chOff x="3301783" y="1502667"/>
            <a:chExt cx="2520280" cy="199834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1C3D374-0B2C-4698-A45E-97FDA964AE66}"/>
                </a:ext>
              </a:extLst>
            </p:cNvPr>
            <p:cNvSpPr/>
            <p:nvPr/>
          </p:nvSpPr>
          <p:spPr>
            <a:xfrm>
              <a:off x="3301783" y="1502667"/>
              <a:ext cx="2520280" cy="1998342"/>
            </a:xfrm>
            <a:prstGeom prst="roundRect">
              <a:avLst>
                <a:gd name="adj" fmla="val 934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303C23-E696-4B49-AC34-15EF08603FAC}"/>
                </a:ext>
              </a:extLst>
            </p:cNvPr>
            <p:cNvSpPr txBox="1"/>
            <p:nvPr/>
          </p:nvSpPr>
          <p:spPr>
            <a:xfrm>
              <a:off x="3328501" y="1559350"/>
              <a:ext cx="2449489" cy="1695437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spAutoFit/>
            </a:bodyPr>
            <a:lstStyle/>
            <a:p>
              <a:r>
                <a:rPr lang="en-GB" sz="1600" dirty="0"/>
                <a:t>If we are given some money as a gift that we want to save, we might put it in a safe place at home, like a </a:t>
              </a:r>
            </a:p>
            <a:p>
              <a:r>
                <a:rPr lang="en-GB" sz="1600" dirty="0"/>
                <a:t>piggy bank.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373DA8-8069-4E04-88A3-28253FB8453C}"/>
              </a:ext>
            </a:extLst>
          </p:cNvPr>
          <p:cNvSpPr txBox="1"/>
          <p:nvPr/>
        </p:nvSpPr>
        <p:spPr>
          <a:xfrm>
            <a:off x="1798054" y="4132336"/>
            <a:ext cx="5799970" cy="1449216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r>
              <a:rPr lang="en-GB" sz="1600" dirty="0"/>
              <a:t>If we are given a larger amount of money, or a regular payment, we might use a bank. Banks are </a:t>
            </a:r>
          </a:p>
          <a:p>
            <a:r>
              <a:rPr lang="en-GB" sz="1600" dirty="0"/>
              <a:t>safe places that people keep large amounts </a:t>
            </a:r>
          </a:p>
          <a:p>
            <a:r>
              <a:rPr lang="en-GB" sz="1600" dirty="0"/>
              <a:t>of money. If you use a bank, you have a </a:t>
            </a:r>
            <a:br>
              <a:rPr lang="en-GB" sz="1600" dirty="0"/>
            </a:br>
            <a:r>
              <a:rPr lang="en-GB" sz="1600" dirty="0"/>
              <a:t>bank account.</a:t>
            </a:r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EAF4B4AC-4050-824A-B1CC-9EDBCFD6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5" y="2883226"/>
            <a:ext cx="1262569" cy="1093435"/>
          </a:xfrm>
          <a:prstGeom prst="rect">
            <a:avLst/>
          </a:prstGeom>
        </p:spPr>
      </p:pic>
      <p:pic>
        <p:nvPicPr>
          <p:cNvPr id="19" name="Pairs">
            <a:extLst>
              <a:ext uri="{FF2B5EF4-FFF2-40B4-BE49-F238E27FC236}">
                <a16:creationId xmlns:a16="http://schemas.microsoft.com/office/drawing/2014/main" id="{842ED7C6-FA1D-DC46-A8F3-EE72B9173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34988"/>
            <a:ext cx="86518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object, train, station, platform&#10;&#10;Description automatically generated">
            <a:extLst>
              <a:ext uri="{FF2B5EF4-FFF2-40B4-BE49-F238E27FC236}">
                <a16:creationId xmlns:a16="http://schemas.microsoft.com/office/drawing/2014/main" id="{48DB3DA3-5076-814C-A2AC-44D0F0D68A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492174"/>
            <a:ext cx="2809702" cy="16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1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b="1" dirty="0"/>
              <a:t>Looking After My Money</a:t>
            </a:r>
            <a:r>
              <a:rPr lang="en-GB" sz="3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494413-14EC-4826-B6FD-3EB4A209046F}"/>
              </a:ext>
            </a:extLst>
          </p:cNvPr>
          <p:cNvSpPr txBox="1"/>
          <p:nvPr/>
        </p:nvSpPr>
        <p:spPr>
          <a:xfrm>
            <a:off x="836340" y="2888653"/>
            <a:ext cx="7505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Around the room there are pictures of ways we can save different amounts of money.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AA71E0-6415-C74C-BE7B-163683370043}"/>
              </a:ext>
            </a:extLst>
          </p:cNvPr>
          <p:cNvGrpSpPr/>
          <p:nvPr/>
        </p:nvGrpSpPr>
        <p:grpSpPr>
          <a:xfrm>
            <a:off x="827584" y="3556560"/>
            <a:ext cx="7505260" cy="1638437"/>
            <a:chOff x="827584" y="3556560"/>
            <a:chExt cx="7505260" cy="16384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256C1C4-9E6C-4A63-8138-892CB80F95AD}"/>
                </a:ext>
              </a:extLst>
            </p:cNvPr>
            <p:cNvSpPr/>
            <p:nvPr/>
          </p:nvSpPr>
          <p:spPr>
            <a:xfrm>
              <a:off x="827584" y="3556560"/>
              <a:ext cx="7505260" cy="1570131"/>
            </a:xfrm>
            <a:prstGeom prst="roundRect">
              <a:avLst>
                <a:gd name="adj" fmla="val 8851"/>
              </a:avLst>
            </a:prstGeom>
            <a:solidFill>
              <a:srgbClr val="C5A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091C67-71CA-4170-ACF7-D36E8F70744C}"/>
                </a:ext>
              </a:extLst>
            </p:cNvPr>
            <p:cNvSpPr txBox="1"/>
            <p:nvPr/>
          </p:nvSpPr>
          <p:spPr>
            <a:xfrm>
              <a:off x="966834" y="3591893"/>
              <a:ext cx="7200801" cy="1603104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Using your Keeping Money Safe Scenario Cards, read the scenario on the card you have and talk about it together. </a:t>
              </a:r>
            </a:p>
            <a:p>
              <a:pPr algn="ctr"/>
              <a:endParaRPr lang="en-GB" dirty="0">
                <a:solidFill>
                  <a:schemeClr val="bg1"/>
                </a:solidFill>
              </a:endParaRP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Then, move to the poster that you think shows how you can keep the money safe.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A1B8B3-4B4D-42FF-800E-0517C5D32CD4}"/>
              </a:ext>
            </a:extLst>
          </p:cNvPr>
          <p:cNvGrpSpPr/>
          <p:nvPr/>
        </p:nvGrpSpPr>
        <p:grpSpPr>
          <a:xfrm>
            <a:off x="702747" y="5230330"/>
            <a:ext cx="7901253" cy="1071965"/>
            <a:chOff x="675355" y="4954800"/>
            <a:chExt cx="7901253" cy="107196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979ACE7-8AD6-4599-8F9C-04B3F0020F8D}"/>
                </a:ext>
              </a:extLst>
            </p:cNvPr>
            <p:cNvSpPr/>
            <p:nvPr/>
          </p:nvSpPr>
          <p:spPr>
            <a:xfrm>
              <a:off x="800192" y="4954800"/>
              <a:ext cx="7505260" cy="1071965"/>
            </a:xfrm>
            <a:prstGeom prst="roundRect">
              <a:avLst>
                <a:gd name="adj" fmla="val 885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E29AD8-3D04-4C3A-8B88-A29DAAD4ADC8}"/>
                </a:ext>
              </a:extLst>
            </p:cNvPr>
            <p:cNvSpPr txBox="1"/>
            <p:nvPr/>
          </p:nvSpPr>
          <p:spPr>
            <a:xfrm>
              <a:off x="675355" y="4977659"/>
              <a:ext cx="7901253" cy="1049106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spAutoFit/>
            </a:bodyPr>
            <a:lstStyle/>
            <a:p>
              <a:pPr algn="ctr"/>
              <a:r>
                <a:rPr lang="en-GB" dirty="0"/>
                <a:t>Now, let’s listen to each pair read their scenario and see which picture they went to. </a:t>
              </a:r>
            </a:p>
            <a:p>
              <a:pPr algn="ctr"/>
              <a:r>
                <a:rPr lang="en-GB" dirty="0"/>
                <a:t> Do you think this would be the best way to keep their money safe?</a:t>
              </a:r>
            </a:p>
          </p:txBody>
        </p:sp>
      </p:grpSp>
      <p:pic>
        <p:nvPicPr>
          <p:cNvPr id="35" name="Pairs">
            <a:extLst>
              <a:ext uri="{FF2B5EF4-FFF2-40B4-BE49-F238E27FC236}">
                <a16:creationId xmlns:a16="http://schemas.microsoft.com/office/drawing/2014/main" id="{40B3CAD8-1993-48BA-81EA-D066E8868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000" y="543600"/>
            <a:ext cx="864000" cy="8640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E8920C1-20E0-5B47-94B6-7070B9C2E4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1" y="1512693"/>
            <a:ext cx="1791016" cy="126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C046B6-0699-9049-AEA3-58F942704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15" y="1497816"/>
            <a:ext cx="1791017" cy="1265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20BAAF8-E76E-014F-966C-CA2F3496E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76" y="1496927"/>
            <a:ext cx="1791017" cy="1265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2F3633D-9E0B-054B-BD67-ECFF6865B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151" y="1508534"/>
            <a:ext cx="1774592" cy="1254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434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DE974B-9947-476B-B8F3-EBEE95356C94}"/>
              </a:ext>
            </a:extLst>
          </p:cNvPr>
          <p:cNvSpPr/>
          <p:nvPr/>
        </p:nvSpPr>
        <p:spPr>
          <a:xfrm>
            <a:off x="755650" y="1498750"/>
            <a:ext cx="7632700" cy="3353044"/>
          </a:xfrm>
          <a:prstGeom prst="roundRect">
            <a:avLst>
              <a:gd name="adj" fmla="val 8366"/>
            </a:avLst>
          </a:prstGeom>
          <a:solidFill>
            <a:srgbClr val="C5A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02" y="478447"/>
            <a:ext cx="7485670" cy="994306"/>
          </a:xfrm>
        </p:spPr>
        <p:txBody>
          <a:bodyPr/>
          <a:lstStyle/>
          <a:p>
            <a:r>
              <a:rPr lang="en-GB" sz="2800" dirty="0"/>
              <a:t>Why Do We Need to Look After Our Money?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9" name="Whole Class">
            <a:extLst>
              <a:ext uri="{FF2B5EF4-FFF2-40B4-BE49-F238E27FC236}">
                <a16:creationId xmlns:a16="http://schemas.microsoft.com/office/drawing/2014/main" id="{4CF78D58-0310-4A8E-BFA4-10DDE9E159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79419" y="5042864"/>
            <a:ext cx="1291315" cy="1291315"/>
            <a:chOff x="4788025" y="4522833"/>
            <a:chExt cx="1569992" cy="1569992"/>
          </a:xfrm>
        </p:grpSpPr>
        <p:sp>
          <p:nvSpPr>
            <p:cNvPr id="4" name="Oval 3">
              <a:hlinkClick r:id="rId3" action="ppaction://hlinksldjump"/>
            </p:cNvPr>
            <p:cNvSpPr/>
            <p:nvPr/>
          </p:nvSpPr>
          <p:spPr>
            <a:xfrm>
              <a:off x="4788025" y="4522833"/>
              <a:ext cx="1569992" cy="15699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hlinkClick r:id="rId3" action="ppaction://hlinksldjump"/>
            </p:cNvPr>
            <p:cNvSpPr/>
            <p:nvPr/>
          </p:nvSpPr>
          <p:spPr>
            <a:xfrm>
              <a:off x="4788025" y="5184718"/>
              <a:ext cx="1569992" cy="26193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Consolidating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11897" y="5048831"/>
            <a:ext cx="1291315" cy="1285348"/>
            <a:chOff x="6574042" y="4512842"/>
            <a:chExt cx="1577281" cy="1569992"/>
          </a:xfrm>
        </p:grpSpPr>
        <p:sp>
          <p:nvSpPr>
            <p:cNvPr id="7" name="Oval 6">
              <a:hlinkClick r:id="rId4" action="ppaction://hlinksldjump"/>
            </p:cNvPr>
            <p:cNvSpPr/>
            <p:nvPr/>
          </p:nvSpPr>
          <p:spPr>
            <a:xfrm>
              <a:off x="6574042" y="4512842"/>
              <a:ext cx="1569992" cy="15699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hlinkClick r:id="rId4" action="ppaction://hlinksldjump"/>
            </p:cNvPr>
            <p:cNvSpPr/>
            <p:nvPr/>
          </p:nvSpPr>
          <p:spPr>
            <a:xfrm>
              <a:off x="6581330" y="5184718"/>
              <a:ext cx="1569993" cy="26315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Reflecting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F4CF79-00FE-4409-9594-B3332A65895B}"/>
              </a:ext>
            </a:extLst>
          </p:cNvPr>
          <p:cNvSpPr txBox="1"/>
          <p:nvPr/>
        </p:nvSpPr>
        <p:spPr>
          <a:xfrm>
            <a:off x="1835696" y="1504717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Why is it important that we keep our money safe?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F54D92-AF24-4E47-93EF-B11D28068227}"/>
              </a:ext>
            </a:extLst>
          </p:cNvPr>
          <p:cNvSpPr txBox="1"/>
          <p:nvPr/>
        </p:nvSpPr>
        <p:spPr>
          <a:xfrm>
            <a:off x="972446" y="1892104"/>
            <a:ext cx="719960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700" dirty="0"/>
              <a:t>Sometimes we may want to buy things that are more expensive. </a:t>
            </a:r>
            <a:br>
              <a:rPr lang="en-GB" sz="1700" dirty="0"/>
            </a:br>
            <a:r>
              <a:rPr lang="en-GB" sz="1700" dirty="0"/>
              <a:t>It may take a long time to save up for something special, so we </a:t>
            </a:r>
            <a:br>
              <a:rPr lang="en-GB" sz="1700" dirty="0"/>
            </a:br>
            <a:r>
              <a:rPr lang="en-GB" sz="1700" dirty="0"/>
              <a:t>need to make sure our money is kept somewhere secure while we </a:t>
            </a:r>
            <a:br>
              <a:rPr lang="en-GB" sz="1700" dirty="0"/>
            </a:br>
            <a:r>
              <a:rPr lang="en-GB" sz="1700" dirty="0"/>
              <a:t>are saving. </a:t>
            </a:r>
          </a:p>
          <a:p>
            <a:pPr algn="just"/>
            <a:endParaRPr lang="en-GB" sz="1700" dirty="0">
              <a:solidFill>
                <a:srgbClr val="FF0000"/>
              </a:solidFill>
            </a:endParaRPr>
          </a:p>
          <a:p>
            <a:pPr algn="just"/>
            <a:r>
              <a:rPr lang="en-GB" sz="1700" dirty="0"/>
              <a:t>If you wanted to buy the things shown in these pictures, where might you keep your money to make sure it is secure whilst you save?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471F3A56-AE5E-1746-A9BD-B63B46D64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26416" y="4061532"/>
            <a:ext cx="1063980" cy="846689"/>
          </a:xfrm>
          <a:prstGeom prst="rect">
            <a:avLst/>
          </a:prstGeom>
        </p:spPr>
      </p:pic>
      <p:pic>
        <p:nvPicPr>
          <p:cNvPr id="20" name="Picture 19" descr="A screenshot of a house&#10;&#10;Description automatically generated">
            <a:extLst>
              <a:ext uri="{FF2B5EF4-FFF2-40B4-BE49-F238E27FC236}">
                <a16:creationId xmlns:a16="http://schemas.microsoft.com/office/drawing/2014/main" id="{0EE89991-4F40-9A45-A330-76776BB7D2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0" t="2021" r="6330" b="-2021"/>
          <a:stretch/>
        </p:blipFill>
        <p:spPr>
          <a:xfrm>
            <a:off x="6777324" y="3591253"/>
            <a:ext cx="1820343" cy="1457578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838B22-F764-414E-A6DC-4598FA0BC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133400"/>
            <a:ext cx="580043" cy="1048540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3E51AA-2BC6-534F-9E5E-7924C380A6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439" y="4146550"/>
            <a:ext cx="580043" cy="1048540"/>
          </a:xfrm>
          <a:prstGeom prst="rect">
            <a:avLst/>
          </a:prstGeom>
        </p:spPr>
      </p:pic>
      <p:pic>
        <p:nvPicPr>
          <p:cNvPr id="27" name="Picture 26" descr="A wheel of a bicycle&#10;&#10;Description automatically generated">
            <a:extLst>
              <a:ext uri="{FF2B5EF4-FFF2-40B4-BE49-F238E27FC236}">
                <a16:creationId xmlns:a16="http://schemas.microsoft.com/office/drawing/2014/main" id="{F2041E1C-D0B3-7C4F-8748-CAAC8D697E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866" y="4029584"/>
            <a:ext cx="1812462" cy="1087946"/>
          </a:xfrm>
          <a:prstGeom prst="rect">
            <a:avLst/>
          </a:prstGeom>
        </p:spPr>
      </p:pic>
      <p:pic>
        <p:nvPicPr>
          <p:cNvPr id="29" name="Picture 28" descr="A close up of a car&#10;&#10;Description automatically generated">
            <a:extLst>
              <a:ext uri="{FF2B5EF4-FFF2-40B4-BE49-F238E27FC236}">
                <a16:creationId xmlns:a16="http://schemas.microsoft.com/office/drawing/2014/main" id="{454FA6DC-CA3B-0147-BD49-2F8E77F50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484" y="4065403"/>
            <a:ext cx="1548122" cy="95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b="1" dirty="0">
                <a:latin typeface="Twinkl" pitchFamily="2" charset="0"/>
              </a:rPr>
              <a:t>Consolidating</a:t>
            </a:r>
          </a:p>
        </p:txBody>
      </p:sp>
    </p:spTree>
    <p:extLst>
      <p:ext uri="{BB962C8B-B14F-4D97-AF65-F5344CB8AC3E}">
        <p14:creationId xmlns:p14="http://schemas.microsoft.com/office/powerpoint/2010/main" val="3978299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>
                <a:solidFill>
                  <a:schemeClr val="tx1"/>
                </a:solidFill>
              </a:rPr>
              <a:t>Helping Others Look After Their Money</a:t>
            </a:r>
          </a:p>
        </p:txBody>
      </p:sp>
      <p:pic>
        <p:nvPicPr>
          <p:cNvPr id="3" name="Individual Work">
            <a:extLst>
              <a:ext uri="{FF2B5EF4-FFF2-40B4-BE49-F238E27FC236}">
                <a16:creationId xmlns:a16="http://schemas.microsoft.com/office/drawing/2014/main" id="{92C9F2DA-A9FA-4481-8675-7667AC421C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000" y="543600"/>
            <a:ext cx="864000" cy="8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8A7E62-6A85-41CE-91D0-148FB8C5F5B4}"/>
              </a:ext>
            </a:extLst>
          </p:cNvPr>
          <p:cNvSpPr txBox="1"/>
          <p:nvPr/>
        </p:nvSpPr>
        <p:spPr>
          <a:xfrm>
            <a:off x="4275113" y="1649378"/>
            <a:ext cx="4104456" cy="2434101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algn="just"/>
            <a:r>
              <a:rPr lang="en-GB" dirty="0"/>
              <a:t>You are now going to make your own poster explaining to people why it is important to save money. 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Think about all the ways we have learned how to keep money safe and the reasons why it is important to save money.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32725C-964F-4F74-9A1F-DD795CBB931D}"/>
              </a:ext>
            </a:extLst>
          </p:cNvPr>
          <p:cNvGrpSpPr/>
          <p:nvPr/>
        </p:nvGrpSpPr>
        <p:grpSpPr>
          <a:xfrm>
            <a:off x="4376413" y="4123560"/>
            <a:ext cx="3960440" cy="1686694"/>
            <a:chOff x="4355976" y="3830538"/>
            <a:chExt cx="3960440" cy="168669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C63B900-EFBB-4C0F-B432-CF036F24ABD1}"/>
                </a:ext>
              </a:extLst>
            </p:cNvPr>
            <p:cNvSpPr/>
            <p:nvPr/>
          </p:nvSpPr>
          <p:spPr>
            <a:xfrm>
              <a:off x="4355976" y="3830538"/>
              <a:ext cx="3960440" cy="360040"/>
            </a:xfrm>
            <a:prstGeom prst="roundRect">
              <a:avLst>
                <a:gd name="adj" fmla="val 12442"/>
              </a:avLst>
            </a:prstGeom>
            <a:solidFill>
              <a:srgbClr val="9F73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Word Bank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D5DEDC2-B098-45D5-9011-D00B6B6FF29C}"/>
                </a:ext>
              </a:extLst>
            </p:cNvPr>
            <p:cNvSpPr/>
            <p:nvPr/>
          </p:nvSpPr>
          <p:spPr>
            <a:xfrm>
              <a:off x="4355976" y="4221088"/>
              <a:ext cx="3960440" cy="1296144"/>
            </a:xfrm>
            <a:prstGeom prst="roundRect">
              <a:avLst>
                <a:gd name="adj" fmla="val 2267"/>
              </a:avLst>
            </a:prstGeom>
            <a:solidFill>
              <a:srgbClr val="C5A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25F43E-526C-433E-8CB4-9A4CD83BCF29}"/>
                </a:ext>
              </a:extLst>
            </p:cNvPr>
            <p:cNvSpPr txBox="1"/>
            <p:nvPr/>
          </p:nvSpPr>
          <p:spPr>
            <a:xfrm>
              <a:off x="4543588" y="4229483"/>
              <a:ext cx="16561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money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piggy bank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save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wallet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BD7B60-A80C-402B-9178-273FB2546271}"/>
                </a:ext>
              </a:extLst>
            </p:cNvPr>
            <p:cNvSpPr txBox="1"/>
            <p:nvPr/>
          </p:nvSpPr>
          <p:spPr>
            <a:xfrm>
              <a:off x="6327390" y="4221088"/>
              <a:ext cx="18614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savings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purse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bank account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96D7743-DE80-5A49-BC8B-4AD3D3263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89" y="1474836"/>
            <a:ext cx="3340347" cy="4723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881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b="1" dirty="0">
                <a:latin typeface="Twinkl" pitchFamily="2" charset="0"/>
              </a:rPr>
              <a:t>Reflecting</a:t>
            </a:r>
          </a:p>
        </p:txBody>
      </p:sp>
    </p:spTree>
    <p:extLst>
      <p:ext uri="{BB962C8B-B14F-4D97-AF65-F5344CB8AC3E}">
        <p14:creationId xmlns:p14="http://schemas.microsoft.com/office/powerpoint/2010/main" val="4043001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Saving Up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D5C88F1B-59C7-47BB-849A-8343C7400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B2361-6E14-478B-B15D-852E88ED1CBC}"/>
              </a:ext>
            </a:extLst>
          </p:cNvPr>
          <p:cNvSpPr txBox="1"/>
          <p:nvPr/>
        </p:nvSpPr>
        <p:spPr>
          <a:xfrm>
            <a:off x="755650" y="1462428"/>
            <a:ext cx="763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For the pictures that are about to appear, show how you think you should keep your money safe to save up for each item. If you think you should: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1D4E6F-4AF5-1D42-906B-967515C837C3}"/>
              </a:ext>
            </a:extLst>
          </p:cNvPr>
          <p:cNvGrpSpPr/>
          <p:nvPr/>
        </p:nvGrpSpPr>
        <p:grpSpPr>
          <a:xfrm>
            <a:off x="789342" y="2370128"/>
            <a:ext cx="7382707" cy="3554105"/>
            <a:chOff x="789342" y="2370128"/>
            <a:chExt cx="7382707" cy="355410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7F5E516-5C63-944B-9E78-38D4EEC66E0F}"/>
                </a:ext>
              </a:extLst>
            </p:cNvPr>
            <p:cNvGrpSpPr/>
            <p:nvPr/>
          </p:nvGrpSpPr>
          <p:grpSpPr>
            <a:xfrm>
              <a:off x="789342" y="2370128"/>
              <a:ext cx="7382707" cy="3554105"/>
              <a:chOff x="806545" y="2656676"/>
              <a:chExt cx="7382707" cy="3554105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E9A59B4-FF2A-4555-8257-78E8662DA4AB}"/>
                  </a:ext>
                </a:extLst>
              </p:cNvPr>
              <p:cNvGrpSpPr/>
              <p:nvPr/>
            </p:nvGrpSpPr>
            <p:grpSpPr>
              <a:xfrm>
                <a:off x="806545" y="2681434"/>
                <a:ext cx="7382707" cy="3529347"/>
                <a:chOff x="826594" y="2457560"/>
                <a:chExt cx="7382707" cy="3529347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4351A1B3-8407-45CF-90BE-A46B14860DCD}"/>
                    </a:ext>
                  </a:extLst>
                </p:cNvPr>
                <p:cNvGrpSpPr/>
                <p:nvPr/>
              </p:nvGrpSpPr>
              <p:grpSpPr>
                <a:xfrm>
                  <a:off x="4983888" y="2457560"/>
                  <a:ext cx="3225413" cy="3529347"/>
                  <a:chOff x="4983888" y="2457560"/>
                  <a:chExt cx="3225413" cy="3529347"/>
                </a:xfrm>
              </p:grpSpPr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E438EB89-5001-48BE-82D6-917D590991F3}"/>
                      </a:ext>
                    </a:extLst>
                  </p:cNvPr>
                  <p:cNvSpPr/>
                  <p:nvPr/>
                </p:nvSpPr>
                <p:spPr>
                  <a:xfrm>
                    <a:off x="4983888" y="2681155"/>
                    <a:ext cx="2950105" cy="2950105"/>
                  </a:xfrm>
                  <a:prstGeom prst="ellipse">
                    <a:avLst/>
                  </a:prstGeom>
                  <a:solidFill>
                    <a:srgbClr val="B9D2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C44C6C9F-7933-4B82-B028-2B980E1B2E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06897" y="2457560"/>
                    <a:ext cx="1602404" cy="3529347"/>
                  </a:xfrm>
                  <a:prstGeom prst="rect">
                    <a:avLst/>
                  </a:prstGeom>
                </p:spPr>
              </p:pic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482270DE-7962-4257-BDB2-621087DEF958}"/>
                      </a:ext>
                    </a:extLst>
                  </p:cNvPr>
                  <p:cNvSpPr txBox="1"/>
                  <p:nvPr/>
                </p:nvSpPr>
                <p:spPr>
                  <a:xfrm>
                    <a:off x="5108536" y="3566222"/>
                    <a:ext cx="1602404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dirty="0"/>
                      <a:t>Put your hands on your head</a:t>
                    </a:r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D2C8C1A1-27DF-4A57-AF5C-07C75F6FE17C}"/>
                    </a:ext>
                  </a:extLst>
                </p:cNvPr>
                <p:cNvGrpSpPr/>
                <p:nvPr/>
              </p:nvGrpSpPr>
              <p:grpSpPr>
                <a:xfrm>
                  <a:off x="826594" y="2681157"/>
                  <a:ext cx="3326802" cy="2950105"/>
                  <a:chOff x="826594" y="2681157"/>
                  <a:chExt cx="3326802" cy="2950105"/>
                </a:xfrm>
              </p:grpSpPr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93940014-1F46-459E-97EB-FCE505B97807}"/>
                      </a:ext>
                    </a:extLst>
                  </p:cNvPr>
                  <p:cNvSpPr/>
                  <p:nvPr/>
                </p:nvSpPr>
                <p:spPr>
                  <a:xfrm>
                    <a:off x="1203291" y="2681157"/>
                    <a:ext cx="2950105" cy="2950105"/>
                  </a:xfrm>
                  <a:prstGeom prst="ellipse">
                    <a:avLst/>
                  </a:prstGeom>
                  <a:solidFill>
                    <a:srgbClr val="B9D2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672D1F0-3F83-40DF-9A4F-E1338DC0AE12}"/>
                      </a:ext>
                    </a:extLst>
                  </p:cNvPr>
                  <p:cNvSpPr txBox="1"/>
                  <p:nvPr/>
                </p:nvSpPr>
                <p:spPr>
                  <a:xfrm>
                    <a:off x="1849513" y="2878006"/>
                    <a:ext cx="1738396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dirty="0"/>
                      <a:t>Use a purse or wallet</a:t>
                    </a:r>
                  </a:p>
                </p:txBody>
              </p:sp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6BEA3D23-ECA3-492E-BFDA-50A67744C1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6594" y="3566222"/>
                    <a:ext cx="1828441" cy="149151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6" name="Picture 25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138FB07C-CAC3-3542-A9F1-FEEB4CDA6D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11442" y="2656676"/>
                <a:ext cx="1148181" cy="583047"/>
              </a:xfrm>
              <a:prstGeom prst="rect">
                <a:avLst/>
              </a:prstGeom>
            </p:spPr>
          </p:pic>
        </p:grpSp>
        <p:pic>
          <p:nvPicPr>
            <p:cNvPr id="6" name="Picture 5" descr="A picture containing table, remote&#10;&#10;Description automatically generated">
              <a:extLst>
                <a:ext uri="{FF2B5EF4-FFF2-40B4-BE49-F238E27FC236}">
                  <a16:creationId xmlns:a16="http://schemas.microsoft.com/office/drawing/2014/main" id="{A8799044-90BA-A642-97C1-B3F5E86CA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875" y="4209042"/>
              <a:ext cx="1870312" cy="1491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322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Saving Up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D5C88F1B-59C7-47BB-849A-8343C7400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B2361-6E14-478B-B15D-852E88ED1CBC}"/>
              </a:ext>
            </a:extLst>
          </p:cNvPr>
          <p:cNvSpPr txBox="1"/>
          <p:nvPr/>
        </p:nvSpPr>
        <p:spPr>
          <a:xfrm>
            <a:off x="755650" y="1462428"/>
            <a:ext cx="763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For the pictures that are about to appear, show how you think you should keep your money safe to save up for each item. If you think you should: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1D4746-6084-C743-B508-A6A81398B3EA}"/>
              </a:ext>
            </a:extLst>
          </p:cNvPr>
          <p:cNvGrpSpPr/>
          <p:nvPr/>
        </p:nvGrpSpPr>
        <p:grpSpPr>
          <a:xfrm>
            <a:off x="813465" y="2275734"/>
            <a:ext cx="7688103" cy="3893325"/>
            <a:chOff x="-7888670" y="5317317"/>
            <a:chExt cx="7688103" cy="389332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57E876-A717-489A-B23C-A299F423116A}"/>
                </a:ext>
              </a:extLst>
            </p:cNvPr>
            <p:cNvGrpSpPr/>
            <p:nvPr/>
          </p:nvGrpSpPr>
          <p:grpSpPr>
            <a:xfrm>
              <a:off x="-7623471" y="5317317"/>
              <a:ext cx="7422904" cy="3893325"/>
              <a:chOff x="1196575" y="2083380"/>
              <a:chExt cx="7422904" cy="3893325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BB01A6-37B7-47AB-B1F7-C990263B431F}"/>
                  </a:ext>
                </a:extLst>
              </p:cNvPr>
              <p:cNvSpPr/>
              <p:nvPr/>
            </p:nvSpPr>
            <p:spPr>
              <a:xfrm>
                <a:off x="1196575" y="2671995"/>
                <a:ext cx="2950105" cy="2950105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53447E9-A855-4DD5-9572-34CDE3BA45CE}"/>
                  </a:ext>
                </a:extLst>
              </p:cNvPr>
              <p:cNvSpPr txBox="1"/>
              <p:nvPr/>
            </p:nvSpPr>
            <p:spPr>
              <a:xfrm>
                <a:off x="2336883" y="3429879"/>
                <a:ext cx="156127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2400" dirty="0"/>
                  <a:t>Give it to a trusted adult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5BA3757-77BA-4536-9A39-94154BB5B221}"/>
                  </a:ext>
                </a:extLst>
              </p:cNvPr>
              <p:cNvSpPr/>
              <p:nvPr/>
            </p:nvSpPr>
            <p:spPr>
              <a:xfrm>
                <a:off x="4988213" y="2689699"/>
                <a:ext cx="2950105" cy="2950105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FE8D820-CDEF-4160-A58D-1E2FDCFB0BE4}"/>
                  </a:ext>
                </a:extLst>
              </p:cNvPr>
              <p:cNvSpPr txBox="1"/>
              <p:nvPr/>
            </p:nvSpPr>
            <p:spPr>
              <a:xfrm>
                <a:off x="5222877" y="3618921"/>
                <a:ext cx="171078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Put your finger on nose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4277027-68F2-471A-BBB4-C814D4323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80118" y="2083380"/>
                <a:ext cx="2039361" cy="3893325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sitting, dark, clock, table&#10;&#10;Description automatically generated">
              <a:extLst>
                <a:ext uri="{FF2B5EF4-FFF2-40B4-BE49-F238E27FC236}">
                  <a16:creationId xmlns:a16="http://schemas.microsoft.com/office/drawing/2014/main" id="{55F4BD03-5410-D14E-AD25-5670EA36A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5875"/>
            <a:stretch/>
          </p:blipFill>
          <p:spPr>
            <a:xfrm>
              <a:off x="-7888670" y="6075998"/>
              <a:ext cx="1876724" cy="2780040"/>
            </a:xfrm>
            <a:prstGeom prst="rect">
              <a:avLst/>
            </a:prstGeom>
          </p:spPr>
        </p:pic>
        <p:pic>
          <p:nvPicPr>
            <p:cNvPr id="49" name="Picture 4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863C0EF9-7944-2646-B712-0F01EDF3E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2211"/>
            <a:stretch/>
          </p:blipFill>
          <p:spPr>
            <a:xfrm>
              <a:off x="-2209134" y="5678495"/>
              <a:ext cx="1394829" cy="942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096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Saving Up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D5C88F1B-59C7-47BB-849A-8343C7400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B2361-6E14-478B-B15D-852E88ED1CBC}"/>
              </a:ext>
            </a:extLst>
          </p:cNvPr>
          <p:cNvSpPr txBox="1"/>
          <p:nvPr/>
        </p:nvSpPr>
        <p:spPr>
          <a:xfrm>
            <a:off x="755650" y="1462428"/>
            <a:ext cx="763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For the pictures that are about to appear, show how you think you should keep your money safe to save up for each item. If you think you should: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90E8FD0-F141-6740-8F44-E2BDD03D357B}"/>
              </a:ext>
            </a:extLst>
          </p:cNvPr>
          <p:cNvGrpSpPr/>
          <p:nvPr/>
        </p:nvGrpSpPr>
        <p:grpSpPr>
          <a:xfrm>
            <a:off x="755650" y="2359712"/>
            <a:ext cx="7632774" cy="3802554"/>
            <a:chOff x="1116631" y="6693245"/>
            <a:chExt cx="7632774" cy="38025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A54CAC-57D7-4D4D-8C5F-4CB11659E799}"/>
                </a:ext>
              </a:extLst>
            </p:cNvPr>
            <p:cNvGrpSpPr/>
            <p:nvPr/>
          </p:nvGrpSpPr>
          <p:grpSpPr>
            <a:xfrm>
              <a:off x="1289502" y="6693245"/>
              <a:ext cx="7459903" cy="3802554"/>
              <a:chOff x="1173406" y="2385758"/>
              <a:chExt cx="7459903" cy="380255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120DC273-FEBA-4489-99AD-C751DD8630A3}"/>
                  </a:ext>
                </a:extLst>
              </p:cNvPr>
              <p:cNvGrpSpPr/>
              <p:nvPr/>
            </p:nvGrpSpPr>
            <p:grpSpPr>
              <a:xfrm>
                <a:off x="1173406" y="2385758"/>
                <a:ext cx="7459903" cy="3802554"/>
                <a:chOff x="1203289" y="2185440"/>
                <a:chExt cx="7459903" cy="3802554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AD79B8D5-6B30-43B1-890C-D49B80B4886E}"/>
                    </a:ext>
                  </a:extLst>
                </p:cNvPr>
                <p:cNvSpPr/>
                <p:nvPr/>
              </p:nvSpPr>
              <p:spPr>
                <a:xfrm>
                  <a:off x="1203289" y="2679731"/>
                  <a:ext cx="2950105" cy="2950105"/>
                </a:xfrm>
                <a:prstGeom prst="ellipse">
                  <a:avLst/>
                </a:prstGeom>
                <a:solidFill>
                  <a:srgbClr val="B9D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1DACF26-6E7B-48AE-9099-0207291D182E}"/>
                    </a:ext>
                  </a:extLst>
                </p:cNvPr>
                <p:cNvSpPr txBox="1"/>
                <p:nvPr/>
              </p:nvSpPr>
              <p:spPr>
                <a:xfrm>
                  <a:off x="1381109" y="3028984"/>
                  <a:ext cx="2593578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800" dirty="0"/>
                    <a:t>Keep it in a bank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314A486E-F717-40A2-8592-5A3D1FC96E0F}"/>
                    </a:ext>
                  </a:extLst>
                </p:cNvPr>
                <p:cNvSpPr/>
                <p:nvPr/>
              </p:nvSpPr>
              <p:spPr>
                <a:xfrm>
                  <a:off x="4987129" y="2698105"/>
                  <a:ext cx="2950105" cy="2950105"/>
                </a:xfrm>
                <a:prstGeom prst="ellipse">
                  <a:avLst/>
                </a:prstGeom>
                <a:solidFill>
                  <a:srgbClr val="B9D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D685427-662E-4241-8585-2B213712BFF3}"/>
                    </a:ext>
                  </a:extLst>
                </p:cNvPr>
                <p:cNvSpPr txBox="1"/>
                <p:nvPr/>
              </p:nvSpPr>
              <p:spPr>
                <a:xfrm>
                  <a:off x="5160001" y="3506037"/>
                  <a:ext cx="1692352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800" dirty="0"/>
                    <a:t>Put your hands on knees</a:t>
                  </a:r>
                </a:p>
              </p:txBody>
            </p:sp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50167DB3-5A7B-4730-9BCC-D3027E063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1477" y="2185440"/>
                  <a:ext cx="2201715" cy="3802554"/>
                </a:xfrm>
                <a:prstGeom prst="rect">
                  <a:avLst/>
                </a:prstGeom>
              </p:spPr>
            </p:pic>
          </p:grp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867745D-7336-AD48-B5BC-6DA6CECE7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590487">
                <a:off x="6644302" y="3014224"/>
                <a:ext cx="734992" cy="315149"/>
              </a:xfrm>
              <a:prstGeom prst="rect">
                <a:avLst/>
              </a:prstGeom>
            </p:spPr>
          </p:pic>
        </p:grpSp>
        <p:pic>
          <p:nvPicPr>
            <p:cNvPr id="10" name="Picture 9" descr="A picture containing object, train, station, platform&#10;&#10;Description automatically generated">
              <a:extLst>
                <a:ext uri="{FF2B5EF4-FFF2-40B4-BE49-F238E27FC236}">
                  <a16:creationId xmlns:a16="http://schemas.microsoft.com/office/drawing/2014/main" id="{ACD960C2-933C-8546-B8E3-B3E63E4B9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6631" y="8449346"/>
              <a:ext cx="2950104" cy="1724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518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Saving Up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D5C88F1B-59C7-47BB-849A-8343C7400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B2361-6E14-478B-B15D-852E88ED1CBC}"/>
              </a:ext>
            </a:extLst>
          </p:cNvPr>
          <p:cNvSpPr txBox="1"/>
          <p:nvPr/>
        </p:nvSpPr>
        <p:spPr>
          <a:xfrm>
            <a:off x="755650" y="1462428"/>
            <a:ext cx="763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For the pictures that are about to appear, show how you think you should keep your money safe to save up for each item. If you think you should: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E457ADB-FFCB-794A-A149-05A86DA076AF}"/>
              </a:ext>
            </a:extLst>
          </p:cNvPr>
          <p:cNvGrpSpPr/>
          <p:nvPr/>
        </p:nvGrpSpPr>
        <p:grpSpPr>
          <a:xfrm>
            <a:off x="645935" y="2568518"/>
            <a:ext cx="8102529" cy="3812810"/>
            <a:chOff x="-5490908" y="-3690055"/>
            <a:chExt cx="8102529" cy="38128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0A3003B-004A-46C9-A619-8635A04151F2}"/>
                </a:ext>
              </a:extLst>
            </p:cNvPr>
            <p:cNvGrpSpPr/>
            <p:nvPr/>
          </p:nvGrpSpPr>
          <p:grpSpPr>
            <a:xfrm>
              <a:off x="-5012864" y="-3690055"/>
              <a:ext cx="7624485" cy="3812810"/>
              <a:chOff x="1210007" y="2344967"/>
              <a:chExt cx="7624485" cy="381281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C3F6C19-61A4-4FFA-BDED-1B61FB3969ED}"/>
                  </a:ext>
                </a:extLst>
              </p:cNvPr>
              <p:cNvSpPr/>
              <p:nvPr/>
            </p:nvSpPr>
            <p:spPr>
              <a:xfrm>
                <a:off x="1210007" y="2662835"/>
                <a:ext cx="2950105" cy="2950105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346F219-61A9-485E-877C-1BA68C3BF9F6}"/>
                  </a:ext>
                </a:extLst>
              </p:cNvPr>
              <p:cNvSpPr/>
              <p:nvPr/>
            </p:nvSpPr>
            <p:spPr>
              <a:xfrm>
                <a:off x="4983886" y="2685427"/>
                <a:ext cx="2950105" cy="2950105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8EEA50-2B9F-47A5-B317-3A9E4FEAA498}"/>
                  </a:ext>
                </a:extLst>
              </p:cNvPr>
              <p:cNvSpPr txBox="1"/>
              <p:nvPr/>
            </p:nvSpPr>
            <p:spPr>
              <a:xfrm>
                <a:off x="1555737" y="2896829"/>
                <a:ext cx="207942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2800" dirty="0"/>
                  <a:t>Put it in a piggy bank 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4744789-0E45-4CDC-90D6-5FD663E9CD78}"/>
                  </a:ext>
                </a:extLst>
              </p:cNvPr>
              <p:cNvSpPr txBox="1"/>
              <p:nvPr/>
            </p:nvSpPr>
            <p:spPr>
              <a:xfrm>
                <a:off x="5149580" y="3297989"/>
                <a:ext cx="238876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Put your hands on your shoulders</a:t>
                </a: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C900522-D193-4FE2-8CE4-5ED40B2FC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22806" y="2344967"/>
                <a:ext cx="2211686" cy="3812810"/>
              </a:xfrm>
              <a:prstGeom prst="rect">
                <a:avLst/>
              </a:prstGeom>
            </p:spPr>
          </p:pic>
        </p:grpSp>
        <p:pic>
          <p:nvPicPr>
            <p:cNvPr id="13" name="Picture 12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4217EBED-AECE-BD4B-9003-4B4F85148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490908" y="-2277968"/>
              <a:ext cx="2769502" cy="2398500"/>
            </a:xfrm>
            <a:prstGeom prst="rect">
              <a:avLst/>
            </a:prstGeom>
          </p:spPr>
        </p:pic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122722D-C64C-1D45-AE99-E26FBBDA5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000"/>
            <a:stretch/>
          </p:blipFill>
          <p:spPr>
            <a:xfrm>
              <a:off x="700407" y="-3306790"/>
              <a:ext cx="1172057" cy="8283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10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Saving Up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D5C88F1B-59C7-47BB-849A-8343C7400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88A05B4-25F9-D04B-9B70-B636638979E9}"/>
              </a:ext>
            </a:extLst>
          </p:cNvPr>
          <p:cNvGrpSpPr/>
          <p:nvPr/>
        </p:nvGrpSpPr>
        <p:grpSpPr>
          <a:xfrm>
            <a:off x="3202635" y="1708839"/>
            <a:ext cx="2882744" cy="4204233"/>
            <a:chOff x="3202635" y="1708839"/>
            <a:chExt cx="2882744" cy="420423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FB23F0-AE6D-4F9A-BCAB-A4FA376413DC}"/>
                </a:ext>
              </a:extLst>
            </p:cNvPr>
            <p:cNvSpPr txBox="1"/>
            <p:nvPr/>
          </p:nvSpPr>
          <p:spPr>
            <a:xfrm>
              <a:off x="3634757" y="5389852"/>
              <a:ext cx="20185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a magazine</a:t>
              </a:r>
            </a:p>
          </p:txBody>
        </p:sp>
        <p:pic>
          <p:nvPicPr>
            <p:cNvPr id="5" name="Picture 4" descr="A close up of a sign&#10;&#10;Description automatically generated">
              <a:extLst>
                <a:ext uri="{FF2B5EF4-FFF2-40B4-BE49-F238E27FC236}">
                  <a16:creationId xmlns:a16="http://schemas.microsoft.com/office/drawing/2014/main" id="{ADA19F9F-F98B-9746-A01D-F7F797B4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965992">
              <a:off x="2832725" y="2078749"/>
              <a:ext cx="3622564" cy="2882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2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Saving Up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D5C88F1B-59C7-47BB-849A-8343C7400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7117BC7-7A2A-114F-9E12-F53FAC3A8F85}"/>
              </a:ext>
            </a:extLst>
          </p:cNvPr>
          <p:cNvGrpSpPr/>
          <p:nvPr/>
        </p:nvGrpSpPr>
        <p:grpSpPr>
          <a:xfrm>
            <a:off x="2389978" y="1842068"/>
            <a:ext cx="4364043" cy="4372374"/>
            <a:chOff x="2551011" y="1771184"/>
            <a:chExt cx="4364043" cy="437237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E22387-0754-4BFB-87EA-02218B90390F}"/>
                </a:ext>
              </a:extLst>
            </p:cNvPr>
            <p:cNvSpPr txBox="1"/>
            <p:nvPr/>
          </p:nvSpPr>
          <p:spPr>
            <a:xfrm>
              <a:off x="3227528" y="5620338"/>
              <a:ext cx="2888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a pair of trainers</a:t>
              </a:r>
            </a:p>
          </p:txBody>
        </p:sp>
        <p:pic>
          <p:nvPicPr>
            <p:cNvPr id="5" name="Picture 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8E9C7CA-6218-E44A-B5CE-6480150C1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1011" y="1771184"/>
              <a:ext cx="2016224" cy="3644713"/>
            </a:xfrm>
            <a:prstGeom prst="rect">
              <a:avLst/>
            </a:prstGeom>
          </p:spPr>
        </p:pic>
        <p:pic>
          <p:nvPicPr>
            <p:cNvPr id="25" name="Picture 2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5ECAFAB-B167-9D40-8AF2-41E122594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8830" y="1771184"/>
              <a:ext cx="2016224" cy="3644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80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Saving Up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D5C88F1B-59C7-47BB-849A-8343C7400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FF7F729-AD0A-458A-9A4F-2772C3FCFD05}"/>
              </a:ext>
            </a:extLst>
          </p:cNvPr>
          <p:cNvGrpSpPr/>
          <p:nvPr/>
        </p:nvGrpSpPr>
        <p:grpSpPr>
          <a:xfrm>
            <a:off x="3334395" y="1627098"/>
            <a:ext cx="2691234" cy="4507018"/>
            <a:chOff x="3170985" y="1438372"/>
            <a:chExt cx="2691234" cy="450701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DD3FE34-437B-46DD-A32B-1BDA7F340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0985" y="1438372"/>
              <a:ext cx="2691234" cy="392925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B07ABD9-89F2-45D8-A785-88A98C8385C4}"/>
                </a:ext>
              </a:extLst>
            </p:cNvPr>
            <p:cNvSpPr txBox="1"/>
            <p:nvPr/>
          </p:nvSpPr>
          <p:spPr>
            <a:xfrm>
              <a:off x="4113582" y="5422170"/>
              <a:ext cx="10070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a toy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569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Saving Up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D5C88F1B-59C7-47BB-849A-8343C7400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538057E-2AB4-5B4A-B3E9-D799D13C16CD}"/>
              </a:ext>
            </a:extLst>
          </p:cNvPr>
          <p:cNvGrpSpPr/>
          <p:nvPr/>
        </p:nvGrpSpPr>
        <p:grpSpPr>
          <a:xfrm>
            <a:off x="1220664" y="1772816"/>
            <a:ext cx="6702672" cy="4318484"/>
            <a:chOff x="1220664" y="1772816"/>
            <a:chExt cx="6702672" cy="431848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A0034FD-4F73-46D1-8748-377365ED02AF}"/>
                </a:ext>
              </a:extLst>
            </p:cNvPr>
            <p:cNvSpPr txBox="1"/>
            <p:nvPr/>
          </p:nvSpPr>
          <p:spPr>
            <a:xfrm>
              <a:off x="4002817" y="5568080"/>
              <a:ext cx="1128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a bike</a:t>
              </a:r>
            </a:p>
          </p:txBody>
        </p:sp>
        <p:pic>
          <p:nvPicPr>
            <p:cNvPr id="5" name="Picture 4" descr="A wheel of a bicycle&#10;&#10;Description automatically generated">
              <a:extLst>
                <a:ext uri="{FF2B5EF4-FFF2-40B4-BE49-F238E27FC236}">
                  <a16:creationId xmlns:a16="http://schemas.microsoft.com/office/drawing/2014/main" id="{25DFD5A3-422A-9F44-9F85-C7A9E44E1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0664" y="1772816"/>
              <a:ext cx="6702672" cy="4023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8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Saving Up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D5C88F1B-59C7-47BB-849A-8343C7400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FF180A3-805B-4459-8234-1CB7002AA32C}"/>
              </a:ext>
            </a:extLst>
          </p:cNvPr>
          <p:cNvGrpSpPr/>
          <p:nvPr/>
        </p:nvGrpSpPr>
        <p:grpSpPr>
          <a:xfrm>
            <a:off x="2152425" y="1407600"/>
            <a:ext cx="4829620" cy="4707970"/>
            <a:chOff x="2107499" y="1219531"/>
            <a:chExt cx="4829620" cy="470797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A3C5D74-FCCA-40C3-BEA8-59B2898FE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7499" y="1219531"/>
              <a:ext cx="4829620" cy="386953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4765D92-91CC-4185-9898-CB78C9626BD9}"/>
                </a:ext>
              </a:extLst>
            </p:cNvPr>
            <p:cNvSpPr txBox="1"/>
            <p:nvPr/>
          </p:nvSpPr>
          <p:spPr>
            <a:xfrm>
              <a:off x="2995286" y="5404281"/>
              <a:ext cx="31534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a cake from a stall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6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Saving Up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D5C88F1B-59C7-47BB-849A-8343C7400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7AA894-A14A-A042-8A18-43F9F40DE9A5}"/>
              </a:ext>
            </a:extLst>
          </p:cNvPr>
          <p:cNvGrpSpPr/>
          <p:nvPr/>
        </p:nvGrpSpPr>
        <p:grpSpPr>
          <a:xfrm>
            <a:off x="1625224" y="1268760"/>
            <a:ext cx="5940152" cy="4956880"/>
            <a:chOff x="1625224" y="1268760"/>
            <a:chExt cx="5940152" cy="495688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CDFB4BD-DB92-431B-AC58-6F6A20698329}"/>
                </a:ext>
              </a:extLst>
            </p:cNvPr>
            <p:cNvSpPr txBox="1"/>
            <p:nvPr/>
          </p:nvSpPr>
          <p:spPr>
            <a:xfrm>
              <a:off x="3867364" y="5702420"/>
              <a:ext cx="13997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a house</a:t>
              </a:r>
            </a:p>
          </p:txBody>
        </p:sp>
        <p:pic>
          <p:nvPicPr>
            <p:cNvPr id="5" name="Picture 4" descr="A screenshot of a house&#10;&#10;Description automatically generated">
              <a:extLst>
                <a:ext uri="{FF2B5EF4-FFF2-40B4-BE49-F238E27FC236}">
                  <a16:creationId xmlns:a16="http://schemas.microsoft.com/office/drawing/2014/main" id="{BA1F40C4-5E4C-1B4A-A643-63E7E6C4C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224" y="1268760"/>
              <a:ext cx="5940152" cy="4198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38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b="1" dirty="0">
                <a:latin typeface="Twinkl" pitchFamily="2" charset="0"/>
              </a:rPr>
              <a:t>The Big Questions</a:t>
            </a:r>
          </a:p>
        </p:txBody>
      </p:sp>
    </p:spTree>
    <p:extLst>
      <p:ext uri="{BB962C8B-B14F-4D97-AF65-F5344CB8AC3E}">
        <p14:creationId xmlns:p14="http://schemas.microsoft.com/office/powerpoint/2010/main" val="3414192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up, table, computer, computer&#10;&#10;Description automatically generated">
            <a:extLst>
              <a:ext uri="{FF2B5EF4-FFF2-40B4-BE49-F238E27FC236}">
                <a16:creationId xmlns:a16="http://schemas.microsoft.com/office/drawing/2014/main" id="{CD4950F6-19D8-AC42-B969-1C59DF36CF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999" y="1654443"/>
            <a:ext cx="2313793" cy="4726885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EC1872A-479A-3D45-A3C7-40292FBBA739}"/>
              </a:ext>
            </a:extLst>
          </p:cNvPr>
          <p:cNvSpPr/>
          <p:nvPr/>
        </p:nvSpPr>
        <p:spPr>
          <a:xfrm>
            <a:off x="2267744" y="1399093"/>
            <a:ext cx="6292890" cy="1008112"/>
          </a:xfrm>
          <a:prstGeom prst="wedgeRoundRectCallout">
            <a:avLst/>
          </a:prstGeom>
          <a:solidFill>
            <a:srgbClr val="9F7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How can we keep our money safe?</a:t>
            </a:r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418E969D-D03D-7A4A-989B-3950FF41C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51"/>
          <a:stretch/>
        </p:blipFill>
        <p:spPr>
          <a:xfrm flipH="1">
            <a:off x="6058053" y="2530641"/>
            <a:ext cx="2901305" cy="3850687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0D5E459B-89EC-8649-86CE-D76CF2555DFF}"/>
              </a:ext>
            </a:extLst>
          </p:cNvPr>
          <p:cNvSpPr/>
          <p:nvPr/>
        </p:nvSpPr>
        <p:spPr>
          <a:xfrm flipH="1">
            <a:off x="2699792" y="2882098"/>
            <a:ext cx="3916626" cy="1008112"/>
          </a:xfrm>
          <a:prstGeom prst="wedgeRoundRectCallout">
            <a:avLst/>
          </a:prstGeom>
          <a:solidFill>
            <a:srgbClr val="C5A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Why is it important to keep</a:t>
            </a:r>
            <a:br>
              <a:rPr lang="en-GB" sz="2400" dirty="0"/>
            </a:br>
            <a:r>
              <a:rPr lang="en-GB" dirty="0"/>
              <a:t>money safe?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10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77"/>
                <a:ea typeface="Roboto" panose="02000000000000000000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77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 can explain how to keep money safe and why this is important.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>
                <a:latin typeface="+mn-lt"/>
              </a:rPr>
              <a:t>I understand that money can come from different sources.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n-lt"/>
              </a:rPr>
              <a:t>I can explain some ways we can keep money safe.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n-lt"/>
              </a:rPr>
              <a:t>I understand why it is important to save money.</a:t>
            </a:r>
            <a:endParaRPr lang="en-GB" dirty="0">
              <a:latin typeface="+mn-lt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latin typeface="+mn-lt"/>
                <a:ea typeface="Roboto" panose="02000000000000000000" pitchFamily="2" charset="0"/>
              </a:rPr>
              <a:t>I can discuss why we need to keep money safe.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23C0E649-67BE-4847-A045-D5FA90E65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756" y="6247089"/>
            <a:ext cx="4392488" cy="632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sz="800" baseline="30000" dirty="0">
                <a:latin typeface="Roboto" panose="02000000000000000000" pitchFamily="2" charset="0"/>
                <a:cs typeface="Arial" panose="020B0604020202020204" pitchFamily="34" charset="0"/>
              </a:rPr>
              <a:t>This resource is fully in line with the Learning Outcomes and Core Themes outlined in the PSHE Association’s </a:t>
            </a:r>
            <a:r>
              <a:rPr lang="en-GB" sz="800" b="1" u="sng" baseline="30000" dirty="0">
                <a:solidFill>
                  <a:schemeClr val="accent1"/>
                </a:solidFill>
                <a:latin typeface="Roboto" panose="02000000000000000000" pitchFamily="2" charset="0"/>
                <a:cs typeface="Arial" panose="020B0604020202020204" pitchFamily="34" charset="0"/>
                <a:hlinkClick r:id="rId2"/>
              </a:rPr>
              <a:t>Programme of Study</a:t>
            </a:r>
            <a:r>
              <a:rPr lang="en-GB" sz="800" baseline="30000" dirty="0"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764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77"/>
                <a:ea typeface="Roboto" panose="02000000000000000000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77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 can explain how to keep money safe and why this is important.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>
                <a:latin typeface="+mn-lt"/>
              </a:rPr>
              <a:t>I understand that money can come from different sources.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n-lt"/>
              </a:rPr>
              <a:t>I can explain some ways we can keep money safe.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n-lt"/>
              </a:rPr>
              <a:t>I understand why it is important to save money.</a:t>
            </a:r>
            <a:endParaRPr lang="en-GB" dirty="0">
              <a:latin typeface="+mn-lt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latin typeface="+mn-lt"/>
                <a:ea typeface="Roboto" panose="02000000000000000000" pitchFamily="2" charset="0"/>
              </a:rPr>
              <a:t>I can discuss why we need to keep money safe.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23C0E649-67BE-4847-A045-D5FA90E65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756" y="6247089"/>
            <a:ext cx="4392488" cy="632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sz="800" baseline="30000" dirty="0">
                <a:latin typeface="Roboto" panose="02000000000000000000" pitchFamily="2" charset="0"/>
                <a:cs typeface="Arial" panose="020B0604020202020204" pitchFamily="34" charset="0"/>
              </a:rPr>
              <a:t>This resource is fully in line with the Learning Outcomes and Core Themes outlined in the PSHE Association’s </a:t>
            </a:r>
            <a:r>
              <a:rPr lang="en-GB" sz="800" b="1" u="sng" baseline="30000" dirty="0">
                <a:solidFill>
                  <a:schemeClr val="accent1"/>
                </a:solidFill>
                <a:latin typeface="Roboto" panose="02000000000000000000" pitchFamily="2" charset="0"/>
                <a:cs typeface="Arial" panose="020B0604020202020204" pitchFamily="34" charset="0"/>
                <a:hlinkClick r:id="rId2"/>
              </a:rPr>
              <a:t>Programme of Study</a:t>
            </a:r>
            <a:r>
              <a:rPr lang="en-GB" sz="800" baseline="30000" dirty="0"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2280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57FC52D-8A90-A940-970F-C71E1F87BFE9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163A9F0-AC5E-5744-B1A9-52FCB26EC7EB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</a:t>
            </a:r>
          </a:p>
        </p:txBody>
      </p:sp>
      <p:sp>
        <p:nvSpPr>
          <p:cNvPr id="11267" name="Title 1">
            <a:extLst>
              <a:ext uri="{FF2B5EF4-FFF2-40B4-BE49-F238E27FC236}">
                <a16:creationId xmlns:a16="http://schemas.microsoft.com/office/drawing/2014/main" id="{9D29E0F7-6287-F74C-A00F-492EF047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Success Criteria</a:t>
            </a:r>
          </a:p>
        </p:txBody>
      </p:sp>
      <p:sp>
        <p:nvSpPr>
          <p:cNvPr id="11268" name="Title 1">
            <a:extLst>
              <a:ext uri="{FF2B5EF4-FFF2-40B4-BE49-F238E27FC236}">
                <a16:creationId xmlns:a16="http://schemas.microsoft.com/office/drawing/2014/main" id="{AF316B30-0AD2-7448-9DF6-E2A25BADD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Aim</a:t>
            </a:r>
          </a:p>
        </p:txBody>
      </p:sp>
      <p:sp>
        <p:nvSpPr>
          <p:cNvPr id="11269" name="Content Placeholder 15">
            <a:extLst>
              <a:ext uri="{FF2B5EF4-FFF2-40B4-BE49-F238E27FC236}">
                <a16:creationId xmlns:a16="http://schemas.microsoft.com/office/drawing/2014/main" id="{D1727883-34E3-A542-9506-767E9C05D7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dirty="0">
                <a:latin typeface="Twinkl" pitchFamily="2" charset="77"/>
              </a:rPr>
              <a:t>I can explain choices people have about spending money and why it is important to keep track of what is spent.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7161F3AB-59A6-7645-A135-953058C2893C}"/>
              </a:ext>
            </a:extLst>
          </p:cNvPr>
          <p:cNvSpPr txBox="1">
            <a:spLocks/>
          </p:cNvSpPr>
          <p:nvPr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7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cs typeface="Twinkl"/>
              </a:rPr>
              <a:t>I can understand what influences people’s spending.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cs typeface="Twinkl"/>
              </a:rPr>
              <a:t>I can discuss why it is helpful to keep track of what is spent.</a:t>
            </a:r>
          </a:p>
        </p:txBody>
      </p:sp>
      <p:sp>
        <p:nvSpPr>
          <p:cNvPr id="11271" name="TextBox 21">
            <a:extLst>
              <a:ext uri="{FF2B5EF4-FFF2-40B4-BE49-F238E27FC236}">
                <a16:creationId xmlns:a16="http://schemas.microsoft.com/office/drawing/2014/main" id="{2EFB2C17-E250-6148-9173-672E15F07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6273800"/>
            <a:ext cx="3959225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This resource is fully in line with the Learning Outcomes and Core Themes outlined in the </a:t>
            </a:r>
            <a:r>
              <a:rPr kumimoji="0" lang="en-GB" altLang="en-US" sz="800" b="0" i="0" u="sng" strike="noStrike" kern="1200" cap="none" spc="0" normalizeH="0" baseline="3000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hlinkClick r:id="rId2"/>
              </a:rPr>
              <a:t>PSHE Association</a:t>
            </a:r>
            <a:r>
              <a:rPr kumimoji="0" lang="en-GB" altLang="en-US" sz="800" b="0" i="0" u="sng" strike="noStrike" kern="1200" cap="none" spc="0" normalizeH="0" baseline="30000" noProof="0" dirty="0">
                <a:ln>
                  <a:noFill/>
                </a:ln>
                <a:solidFill>
                  <a:srgbClr val="00B0F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Programme of Study</a:t>
            </a:r>
            <a:r>
              <a:rPr kumimoji="0" lang="en-GB" alt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20">
            <a:extLst>
              <a:ext uri="{FF2B5EF4-FFF2-40B4-BE49-F238E27FC236}">
                <a16:creationId xmlns:a16="http://schemas.microsoft.com/office/drawing/2014/main" id="{A0D7C50D-22C6-6B40-848B-EBADA307A2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 b="1" dirty="0">
                <a:latin typeface="Twinkl" pitchFamily="2" charset="77"/>
              </a:rPr>
              <a:t>The Big Questions</a:t>
            </a:r>
          </a:p>
        </p:txBody>
      </p:sp>
    </p:spTree>
    <p:extLst>
      <p:ext uri="{BB962C8B-B14F-4D97-AF65-F5344CB8AC3E}">
        <p14:creationId xmlns:p14="http://schemas.microsoft.com/office/powerpoint/2010/main" val="1037714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oll, toy, window&#10;&#10;Description automatically generated">
            <a:extLst>
              <a:ext uri="{FF2B5EF4-FFF2-40B4-BE49-F238E27FC236}">
                <a16:creationId xmlns:a16="http://schemas.microsoft.com/office/drawing/2014/main" id="{AB33E520-CA97-694A-8439-955164D9C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1"/>
          <a:stretch/>
        </p:blipFill>
        <p:spPr>
          <a:xfrm flipH="1">
            <a:off x="107504" y="2276873"/>
            <a:ext cx="3153618" cy="4581128"/>
          </a:xfrm>
          <a:prstGeom prst="rect">
            <a:avLst/>
          </a:prstGeom>
        </p:spPr>
      </p:pic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D91170A-7BBA-7F47-888E-F02F21FB15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/>
        </p:blipFill>
        <p:spPr>
          <a:xfrm>
            <a:off x="6238761" y="1916832"/>
            <a:ext cx="2797735" cy="4941168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E08AA83-A5D1-3142-B4E0-603D7B2B8EC7}"/>
              </a:ext>
            </a:extLst>
          </p:cNvPr>
          <p:cNvSpPr/>
          <p:nvPr/>
        </p:nvSpPr>
        <p:spPr>
          <a:xfrm>
            <a:off x="2767642" y="2708920"/>
            <a:ext cx="3388533" cy="1404156"/>
          </a:xfrm>
          <a:prstGeom prst="wedgeRoundRectCallout">
            <a:avLst/>
          </a:prstGeom>
          <a:solidFill>
            <a:srgbClr val="C5A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How can we keep track of what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we spend?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932861F-8681-F144-BFDA-9584146FFA75}"/>
              </a:ext>
            </a:extLst>
          </p:cNvPr>
          <p:cNvSpPr/>
          <p:nvPr/>
        </p:nvSpPr>
        <p:spPr>
          <a:xfrm flipH="1">
            <a:off x="2339751" y="940946"/>
            <a:ext cx="4747427" cy="1368152"/>
          </a:xfrm>
          <a:prstGeom prst="wedgeRoundRectCallout">
            <a:avLst/>
          </a:prstGeom>
          <a:solidFill>
            <a:srgbClr val="9E7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What choices do we have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about spending money?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06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20">
            <a:extLst>
              <a:ext uri="{FF2B5EF4-FFF2-40B4-BE49-F238E27FC236}">
                <a16:creationId xmlns:a16="http://schemas.microsoft.com/office/drawing/2014/main" id="{A0D7C50D-22C6-6B40-848B-EBADA307A2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 b="1" dirty="0">
                <a:latin typeface="Twinkl" pitchFamily="2" charset="77"/>
              </a:rPr>
              <a:t>Reconnecting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1C9D00D5-7531-6E4D-84C7-787C7F58B2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601194"/>
            <a:ext cx="7632700" cy="681037"/>
          </a:xfrm>
          <a:noFill/>
        </p:spPr>
        <p:txBody>
          <a:bodyPr lIns="0" tIns="252000" rIns="468000"/>
          <a:lstStyle/>
          <a:p>
            <a:pPr eaLnBrk="1" hangingPunct="1"/>
            <a:r>
              <a:rPr lang="en-GB" altLang="en-US" sz="2200" b="1" dirty="0">
                <a:solidFill>
                  <a:schemeClr val="tx1"/>
                </a:solidFill>
              </a:rPr>
              <a:t>What Choices Do People Have About What to Spend?</a:t>
            </a:r>
          </a:p>
        </p:txBody>
      </p:sp>
      <p:pic>
        <p:nvPicPr>
          <p:cNvPr id="13314" name="Whole Class">
            <a:extLst>
              <a:ext uri="{FF2B5EF4-FFF2-40B4-BE49-F238E27FC236}">
                <a16:creationId xmlns:a16="http://schemas.microsoft.com/office/drawing/2014/main" id="{CFBFA7E0-75F4-F94A-A806-FE09ABCC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42925"/>
            <a:ext cx="12382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>
            <a:extLst>
              <a:ext uri="{FF2B5EF4-FFF2-40B4-BE49-F238E27FC236}">
                <a16:creationId xmlns:a16="http://schemas.microsoft.com/office/drawing/2014/main" id="{D07E9608-70CD-814A-9605-954DE209D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588" y="1484313"/>
            <a:ext cx="462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You have £2. What would you like to buy?</a:t>
            </a:r>
          </a:p>
        </p:txBody>
      </p:sp>
      <p:grpSp>
        <p:nvGrpSpPr>
          <p:cNvPr id="13316" name="Group 4">
            <a:extLst>
              <a:ext uri="{FF2B5EF4-FFF2-40B4-BE49-F238E27FC236}">
                <a16:creationId xmlns:a16="http://schemas.microsoft.com/office/drawing/2014/main" id="{845A56E9-7A4E-E345-9EFB-C682AFA7D326}"/>
              </a:ext>
            </a:extLst>
          </p:cNvPr>
          <p:cNvGrpSpPr>
            <a:grpSpLocks/>
          </p:cNvGrpSpPr>
          <p:nvPr/>
        </p:nvGrpSpPr>
        <p:grpSpPr bwMode="auto">
          <a:xfrm>
            <a:off x="614363" y="2184400"/>
            <a:ext cx="2465387" cy="1084263"/>
            <a:chOff x="614278" y="1739246"/>
            <a:chExt cx="2464697" cy="10838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A099E6D-A040-754C-8A19-683FD3BD38FF}"/>
                </a:ext>
              </a:extLst>
            </p:cNvPr>
            <p:cNvSpPr/>
            <p:nvPr/>
          </p:nvSpPr>
          <p:spPr>
            <a:xfrm>
              <a:off x="763461" y="1739246"/>
              <a:ext cx="1036347" cy="1036256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3361" name="Group 34">
              <a:extLst>
                <a:ext uri="{FF2B5EF4-FFF2-40B4-BE49-F238E27FC236}">
                  <a16:creationId xmlns:a16="http://schemas.microsoft.com/office/drawing/2014/main" id="{8638A949-67E1-4C47-8E36-A1CC22539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0038" y="1759069"/>
              <a:ext cx="1648937" cy="934242"/>
              <a:chOff x="1723302" y="1743721"/>
              <a:chExt cx="2092612" cy="1185616"/>
            </a:xfrm>
          </p:grpSpPr>
          <p:pic>
            <p:nvPicPr>
              <p:cNvPr id="13363" name="Picture 9">
                <a:extLst>
                  <a:ext uri="{FF2B5EF4-FFF2-40B4-BE49-F238E27FC236}">
                    <a16:creationId xmlns:a16="http://schemas.microsoft.com/office/drawing/2014/main" id="{C31C92C4-3193-774A-8831-3BA2C22AC3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26911">
                <a:off x="1723302" y="1743721"/>
                <a:ext cx="2092612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64" name="TextBox 10">
                <a:extLst>
                  <a:ext uri="{FF2B5EF4-FFF2-40B4-BE49-F238E27FC236}">
                    <a16:creationId xmlns:a16="http://schemas.microsoft.com/office/drawing/2014/main" id="{02914F15-AE79-FC41-80AC-4E60AEBBA6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3663" y="2064730"/>
                <a:ext cx="714253" cy="468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70p</a:t>
                </a:r>
              </a:p>
            </p:txBody>
          </p:sp>
        </p:grpSp>
        <p:pic>
          <p:nvPicPr>
            <p:cNvPr id="13362" name="Picture 5">
              <a:extLst>
                <a:ext uri="{FF2B5EF4-FFF2-40B4-BE49-F238E27FC236}">
                  <a16:creationId xmlns:a16="http://schemas.microsoft.com/office/drawing/2014/main" id="{3B500A3C-7400-6C43-9659-D3E2301A4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278" y="1830309"/>
              <a:ext cx="1404014" cy="99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7" name="Group 7">
            <a:extLst>
              <a:ext uri="{FF2B5EF4-FFF2-40B4-BE49-F238E27FC236}">
                <a16:creationId xmlns:a16="http://schemas.microsoft.com/office/drawing/2014/main" id="{3F371C39-9233-C341-9DD1-3E70613A2545}"/>
              </a:ext>
            </a:extLst>
          </p:cNvPr>
          <p:cNvGrpSpPr>
            <a:grpSpLocks/>
          </p:cNvGrpSpPr>
          <p:nvPr/>
        </p:nvGrpSpPr>
        <p:grpSpPr bwMode="auto">
          <a:xfrm>
            <a:off x="781050" y="3365500"/>
            <a:ext cx="2282825" cy="1111250"/>
            <a:chOff x="784169" y="2979627"/>
            <a:chExt cx="2281579" cy="111046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02B4BB8-A14C-274E-9CF7-F35061C158DF}"/>
                </a:ext>
              </a:extLst>
            </p:cNvPr>
            <p:cNvSpPr/>
            <p:nvPr/>
          </p:nvSpPr>
          <p:spPr>
            <a:xfrm>
              <a:off x="784169" y="3009769"/>
              <a:ext cx="1080498" cy="1080318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3356" name="Group 35">
              <a:extLst>
                <a:ext uri="{FF2B5EF4-FFF2-40B4-BE49-F238E27FC236}">
                  <a16:creationId xmlns:a16="http://schemas.microsoft.com/office/drawing/2014/main" id="{0076A725-56EC-5C41-B186-8C7A0E6361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6285" y="2979627"/>
              <a:ext cx="1749463" cy="991197"/>
              <a:chOff x="1723302" y="3367118"/>
              <a:chExt cx="2092612" cy="1185616"/>
            </a:xfrm>
          </p:grpSpPr>
          <p:pic>
            <p:nvPicPr>
              <p:cNvPr id="13358" name="Picture 15">
                <a:extLst>
                  <a:ext uri="{FF2B5EF4-FFF2-40B4-BE49-F238E27FC236}">
                    <a16:creationId xmlns:a16="http://schemas.microsoft.com/office/drawing/2014/main" id="{56B37498-03A9-F345-B328-01A5B2C708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26911">
                <a:off x="1723302" y="3367118"/>
                <a:ext cx="2092612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59" name="TextBox 16">
                <a:extLst>
                  <a:ext uri="{FF2B5EF4-FFF2-40B4-BE49-F238E27FC236}">
                    <a16:creationId xmlns:a16="http://schemas.microsoft.com/office/drawing/2014/main" id="{07AFB534-72D9-7F46-B5F8-94A5F847C4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1277" y="3672155"/>
                <a:ext cx="870419" cy="441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£1.50</a:t>
                </a:r>
              </a:p>
            </p:txBody>
          </p:sp>
        </p:grpSp>
        <p:pic>
          <p:nvPicPr>
            <p:cNvPr id="13357" name="Picture 14">
              <a:extLst>
                <a:ext uri="{FF2B5EF4-FFF2-40B4-BE49-F238E27FC236}">
                  <a16:creationId xmlns:a16="http://schemas.microsoft.com/office/drawing/2014/main" id="{3382295D-480E-2149-ACE5-CA07A7749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487" y="3121568"/>
              <a:ext cx="994109" cy="8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8" name="Group 8">
            <a:extLst>
              <a:ext uri="{FF2B5EF4-FFF2-40B4-BE49-F238E27FC236}">
                <a16:creationId xmlns:a16="http://schemas.microsoft.com/office/drawing/2014/main" id="{BF0682E0-E18C-1C4D-9314-8B2315AFD30D}"/>
              </a:ext>
            </a:extLst>
          </p:cNvPr>
          <p:cNvGrpSpPr>
            <a:grpSpLocks/>
          </p:cNvGrpSpPr>
          <p:nvPr/>
        </p:nvGrpSpPr>
        <p:grpSpPr bwMode="auto">
          <a:xfrm>
            <a:off x="2417763" y="4703763"/>
            <a:ext cx="2293937" cy="1101725"/>
            <a:chOff x="713576" y="4388105"/>
            <a:chExt cx="2294095" cy="110134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DBB451E-5C60-B548-8170-467F305BCB75}"/>
                </a:ext>
              </a:extLst>
            </p:cNvPr>
            <p:cNvSpPr/>
            <p:nvPr/>
          </p:nvSpPr>
          <p:spPr>
            <a:xfrm>
              <a:off x="713576" y="4408735"/>
              <a:ext cx="1079574" cy="1080716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3351" name="Group 36">
              <a:extLst>
                <a:ext uri="{FF2B5EF4-FFF2-40B4-BE49-F238E27FC236}">
                  <a16:creationId xmlns:a16="http://schemas.microsoft.com/office/drawing/2014/main" id="{CCF6497D-542C-254E-8646-8FCCA85546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7827" y="4388105"/>
              <a:ext cx="1479844" cy="991197"/>
              <a:chOff x="1989423" y="3315202"/>
              <a:chExt cx="1770108" cy="1185616"/>
            </a:xfrm>
          </p:grpSpPr>
          <p:pic>
            <p:nvPicPr>
              <p:cNvPr id="13353" name="Picture 37">
                <a:extLst>
                  <a:ext uri="{FF2B5EF4-FFF2-40B4-BE49-F238E27FC236}">
                    <a16:creationId xmlns:a16="http://schemas.microsoft.com/office/drawing/2014/main" id="{7D0A5C87-D287-9D4C-B6AB-1E1020AF38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11" r="2"/>
              <a:stretch>
                <a:fillRect/>
              </a:stretch>
            </p:blipFill>
            <p:spPr bwMode="auto">
              <a:xfrm rot="-1126911">
                <a:off x="1989423" y="3315202"/>
                <a:ext cx="1770108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54" name="TextBox 38">
                <a:extLst>
                  <a:ext uri="{FF2B5EF4-FFF2-40B4-BE49-F238E27FC236}">
                    <a16:creationId xmlns:a16="http://schemas.microsoft.com/office/drawing/2014/main" id="{506EEFB4-AED4-2546-9F19-92AE95FDA4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1277" y="3672155"/>
                <a:ext cx="667693" cy="441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£25</a:t>
                </a:r>
              </a:p>
            </p:txBody>
          </p:sp>
        </p:grpSp>
        <p:pic>
          <p:nvPicPr>
            <p:cNvPr id="13352" name="Picture 19">
              <a:extLst>
                <a:ext uri="{FF2B5EF4-FFF2-40B4-BE49-F238E27FC236}">
                  <a16:creationId xmlns:a16="http://schemas.microsoft.com/office/drawing/2014/main" id="{5FD47D2B-4BC4-6345-82D2-725ABE3F81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77" y="4587026"/>
              <a:ext cx="1080091" cy="686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9" name="Group 11">
            <a:extLst>
              <a:ext uri="{FF2B5EF4-FFF2-40B4-BE49-F238E27FC236}">
                <a16:creationId xmlns:a16="http://schemas.microsoft.com/office/drawing/2014/main" id="{D9E50537-9CC3-FE47-8DAE-CCD0EBA60EA3}"/>
              </a:ext>
            </a:extLst>
          </p:cNvPr>
          <p:cNvGrpSpPr>
            <a:grpSpLocks/>
          </p:cNvGrpSpPr>
          <p:nvPr/>
        </p:nvGrpSpPr>
        <p:grpSpPr bwMode="auto">
          <a:xfrm>
            <a:off x="3336925" y="2144713"/>
            <a:ext cx="2616200" cy="1128712"/>
            <a:chOff x="3388834" y="1696555"/>
            <a:chExt cx="2616079" cy="112798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8F0905D-8DEE-0447-ADD3-4640C41C304D}"/>
                </a:ext>
              </a:extLst>
            </p:cNvPr>
            <p:cNvSpPr/>
            <p:nvPr/>
          </p:nvSpPr>
          <p:spPr>
            <a:xfrm>
              <a:off x="3488842" y="1729871"/>
              <a:ext cx="1095324" cy="1094670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3346" name="Group 39">
              <a:extLst>
                <a:ext uri="{FF2B5EF4-FFF2-40B4-BE49-F238E27FC236}">
                  <a16:creationId xmlns:a16="http://schemas.microsoft.com/office/drawing/2014/main" id="{F7FE96EF-CBA5-B54F-944D-9063538D2C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5976" y="1696555"/>
              <a:ext cx="1648937" cy="934242"/>
              <a:chOff x="1723302" y="1743721"/>
              <a:chExt cx="2092612" cy="1185616"/>
            </a:xfrm>
          </p:grpSpPr>
          <p:pic>
            <p:nvPicPr>
              <p:cNvPr id="13348" name="Picture 40">
                <a:extLst>
                  <a:ext uri="{FF2B5EF4-FFF2-40B4-BE49-F238E27FC236}">
                    <a16:creationId xmlns:a16="http://schemas.microsoft.com/office/drawing/2014/main" id="{38A7CB10-5234-9D43-81CF-1E89501090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26911">
                <a:off x="1723302" y="1743721"/>
                <a:ext cx="2092612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49" name="TextBox 41">
                <a:extLst>
                  <a:ext uri="{FF2B5EF4-FFF2-40B4-BE49-F238E27FC236}">
                    <a16:creationId xmlns:a16="http://schemas.microsoft.com/office/drawing/2014/main" id="{2ECD5F17-BBB5-5142-BF41-CE877997CF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3663" y="2023267"/>
                <a:ext cx="730728" cy="468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£30</a:t>
                </a:r>
              </a:p>
            </p:txBody>
          </p:sp>
        </p:grpSp>
        <p:pic>
          <p:nvPicPr>
            <p:cNvPr id="13347" name="Picture 25">
              <a:extLst>
                <a:ext uri="{FF2B5EF4-FFF2-40B4-BE49-F238E27FC236}">
                  <a16:creationId xmlns:a16="http://schemas.microsoft.com/office/drawing/2014/main" id="{471CA564-3FE5-3D41-9433-EAB15FDF6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834" y="1773373"/>
              <a:ext cx="1261763" cy="912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0" name="Group 13">
            <a:extLst>
              <a:ext uri="{FF2B5EF4-FFF2-40B4-BE49-F238E27FC236}">
                <a16:creationId xmlns:a16="http://schemas.microsoft.com/office/drawing/2014/main" id="{04C1E40E-E512-C441-9E63-0A3B3CFCFA04}"/>
              </a:ext>
            </a:extLst>
          </p:cNvPr>
          <p:cNvGrpSpPr>
            <a:grpSpLocks/>
          </p:cNvGrpSpPr>
          <p:nvPr/>
        </p:nvGrpSpPr>
        <p:grpSpPr bwMode="auto">
          <a:xfrm>
            <a:off x="3449638" y="3429000"/>
            <a:ext cx="2455862" cy="1120775"/>
            <a:chOff x="3488618" y="2995883"/>
            <a:chExt cx="2456692" cy="112123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D334063-FA7D-0B4F-93F0-C74C8FB858FE}"/>
                </a:ext>
              </a:extLst>
            </p:cNvPr>
            <p:cNvSpPr/>
            <p:nvPr/>
          </p:nvSpPr>
          <p:spPr>
            <a:xfrm>
              <a:off x="3488618" y="2995883"/>
              <a:ext cx="1095745" cy="1095821"/>
            </a:xfrm>
            <a:prstGeom prst="ellipse">
              <a:avLst/>
            </a:prstGeom>
            <a:solidFill>
              <a:srgbClr val="B9D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3341" name="Group 42">
              <a:extLst>
                <a:ext uri="{FF2B5EF4-FFF2-40B4-BE49-F238E27FC236}">
                  <a16:creationId xmlns:a16="http://schemas.microsoft.com/office/drawing/2014/main" id="{2414A350-3C72-F54D-93E1-3ADE425C4F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6373" y="2995883"/>
              <a:ext cx="1648937" cy="934242"/>
              <a:chOff x="1647663" y="1743721"/>
              <a:chExt cx="2092612" cy="1185616"/>
            </a:xfrm>
          </p:grpSpPr>
          <p:pic>
            <p:nvPicPr>
              <p:cNvPr id="13343" name="Picture 43">
                <a:extLst>
                  <a:ext uri="{FF2B5EF4-FFF2-40B4-BE49-F238E27FC236}">
                    <a16:creationId xmlns:a16="http://schemas.microsoft.com/office/drawing/2014/main" id="{8EDC8D1B-135B-7147-BF10-A0F8F3CF03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26911">
                <a:off x="1647663" y="1743721"/>
                <a:ext cx="2092612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44" name="TextBox 44">
                <a:extLst>
                  <a:ext uri="{FF2B5EF4-FFF2-40B4-BE49-F238E27FC236}">
                    <a16:creationId xmlns:a16="http://schemas.microsoft.com/office/drawing/2014/main" id="{49801006-88C6-5349-823C-A5401A776E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8830" y="2023267"/>
                <a:ext cx="732762" cy="468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90p</a:t>
                </a:r>
              </a:p>
            </p:txBody>
          </p:sp>
        </p:grpSp>
        <p:pic>
          <p:nvPicPr>
            <p:cNvPr id="13342" name="Picture 29">
              <a:extLst>
                <a:ext uri="{FF2B5EF4-FFF2-40B4-BE49-F238E27FC236}">
                  <a16:creationId xmlns:a16="http://schemas.microsoft.com/office/drawing/2014/main" id="{4A42CB69-D39D-8841-B3D5-3170666C8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780" y="3181660"/>
              <a:ext cx="1031882" cy="935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1" name="Group 18">
            <a:extLst>
              <a:ext uri="{FF2B5EF4-FFF2-40B4-BE49-F238E27FC236}">
                <a16:creationId xmlns:a16="http://schemas.microsoft.com/office/drawing/2014/main" id="{871B3694-15E5-3F47-9037-FB59565BED0E}"/>
              </a:ext>
            </a:extLst>
          </p:cNvPr>
          <p:cNvGrpSpPr>
            <a:grpSpLocks/>
          </p:cNvGrpSpPr>
          <p:nvPr/>
        </p:nvGrpSpPr>
        <p:grpSpPr bwMode="auto">
          <a:xfrm>
            <a:off x="6045200" y="3413125"/>
            <a:ext cx="2443163" cy="1031875"/>
            <a:chOff x="3487260" y="4479351"/>
            <a:chExt cx="2442467" cy="103188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534C4B3-DA89-4540-BDE6-CFE1266A818A}"/>
                </a:ext>
              </a:extLst>
            </p:cNvPr>
            <p:cNvSpPr/>
            <p:nvPr/>
          </p:nvSpPr>
          <p:spPr>
            <a:xfrm>
              <a:off x="3534871" y="4479351"/>
              <a:ext cx="1031581" cy="1031882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3336" name="Group 47">
              <a:extLst>
                <a:ext uri="{FF2B5EF4-FFF2-40B4-BE49-F238E27FC236}">
                  <a16:creationId xmlns:a16="http://schemas.microsoft.com/office/drawing/2014/main" id="{19B676EC-13BD-0D42-B418-5336791273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0790" y="4479351"/>
              <a:ext cx="1648937" cy="934242"/>
              <a:chOff x="1627888" y="1743721"/>
              <a:chExt cx="2092612" cy="1185616"/>
            </a:xfrm>
          </p:grpSpPr>
          <p:pic>
            <p:nvPicPr>
              <p:cNvPr id="13338" name="Picture 48">
                <a:extLst>
                  <a:ext uri="{FF2B5EF4-FFF2-40B4-BE49-F238E27FC236}">
                    <a16:creationId xmlns:a16="http://schemas.microsoft.com/office/drawing/2014/main" id="{BCB6C012-61BA-A048-A1EF-DC7A5CD6A4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26911">
                <a:off x="1627888" y="1743721"/>
                <a:ext cx="2092612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39" name="TextBox 49">
                <a:extLst>
                  <a:ext uri="{FF2B5EF4-FFF2-40B4-BE49-F238E27FC236}">
                    <a16:creationId xmlns:a16="http://schemas.microsoft.com/office/drawing/2014/main" id="{61FF9B72-F010-5B4B-82B3-8F44FF3A53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9584" y="2023267"/>
                <a:ext cx="657492" cy="468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15p</a:t>
                </a:r>
              </a:p>
            </p:txBody>
          </p:sp>
        </p:grpSp>
        <p:pic>
          <p:nvPicPr>
            <p:cNvPr id="13337" name="Picture 46">
              <a:extLst>
                <a:ext uri="{FF2B5EF4-FFF2-40B4-BE49-F238E27FC236}">
                  <a16:creationId xmlns:a16="http://schemas.microsoft.com/office/drawing/2014/main" id="{7ABF5A48-FE18-8C46-8090-A558FAF61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260" y="4603218"/>
              <a:ext cx="1203297" cy="798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2" name="Group 20">
            <a:extLst>
              <a:ext uri="{FF2B5EF4-FFF2-40B4-BE49-F238E27FC236}">
                <a16:creationId xmlns:a16="http://schemas.microsoft.com/office/drawing/2014/main" id="{4F12910C-1A0E-C044-8419-22691CE88161}"/>
              </a:ext>
            </a:extLst>
          </p:cNvPr>
          <p:cNvGrpSpPr>
            <a:grpSpLocks/>
          </p:cNvGrpSpPr>
          <p:nvPr/>
        </p:nvGrpSpPr>
        <p:grpSpPr bwMode="auto">
          <a:xfrm>
            <a:off x="4779963" y="4651375"/>
            <a:ext cx="2400300" cy="1130300"/>
            <a:chOff x="6272609" y="3004609"/>
            <a:chExt cx="2401249" cy="113099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7B1CB-BAA7-2147-A436-30D8AA205D2A}"/>
                </a:ext>
              </a:extLst>
            </p:cNvPr>
            <p:cNvSpPr/>
            <p:nvPr/>
          </p:nvSpPr>
          <p:spPr>
            <a:xfrm>
              <a:off x="6272609" y="3004609"/>
              <a:ext cx="1097396" cy="1130996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3331" name="Group 54">
              <a:extLst>
                <a:ext uri="{FF2B5EF4-FFF2-40B4-BE49-F238E27FC236}">
                  <a16:creationId xmlns:a16="http://schemas.microsoft.com/office/drawing/2014/main" id="{419A690A-1789-3048-8EBC-83280355E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24921" y="3084404"/>
              <a:ext cx="1648937" cy="934242"/>
              <a:chOff x="1723302" y="1743721"/>
              <a:chExt cx="2092612" cy="1185616"/>
            </a:xfrm>
          </p:grpSpPr>
          <p:pic>
            <p:nvPicPr>
              <p:cNvPr id="13333" name="Picture 55">
                <a:extLst>
                  <a:ext uri="{FF2B5EF4-FFF2-40B4-BE49-F238E27FC236}">
                    <a16:creationId xmlns:a16="http://schemas.microsoft.com/office/drawing/2014/main" id="{BBD882B5-24DE-F14A-BC0B-F78E598C13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26911">
                <a:off x="1723302" y="1743721"/>
                <a:ext cx="2092612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34" name="TextBox 56">
                <a:extLst>
                  <a:ext uri="{FF2B5EF4-FFF2-40B4-BE49-F238E27FC236}">
                    <a16:creationId xmlns:a16="http://schemas.microsoft.com/office/drawing/2014/main" id="{320ED23F-BB57-9740-BF35-B5FE828826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3663" y="2023267"/>
                <a:ext cx="700213" cy="468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25p</a:t>
                </a:r>
              </a:p>
            </p:txBody>
          </p:sp>
        </p:grpSp>
        <p:pic>
          <p:nvPicPr>
            <p:cNvPr id="13332" name="Picture 53">
              <a:extLst>
                <a:ext uri="{FF2B5EF4-FFF2-40B4-BE49-F238E27FC236}">
                  <a16:creationId xmlns:a16="http://schemas.microsoft.com/office/drawing/2014/main" id="{7EAFF9FD-9C58-A94A-8FD2-D7CCF58A7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9935" y="3121568"/>
              <a:ext cx="897078" cy="897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2" name="Group 24">
            <a:extLst>
              <a:ext uri="{FF2B5EF4-FFF2-40B4-BE49-F238E27FC236}">
                <a16:creationId xmlns:a16="http://schemas.microsoft.com/office/drawing/2014/main" id="{4AABEB2C-CF2C-D246-9833-2D7C24161CF8}"/>
              </a:ext>
            </a:extLst>
          </p:cNvPr>
          <p:cNvGrpSpPr>
            <a:grpSpLocks/>
          </p:cNvGrpSpPr>
          <p:nvPr/>
        </p:nvGrpSpPr>
        <p:grpSpPr bwMode="auto">
          <a:xfrm>
            <a:off x="763588" y="4789488"/>
            <a:ext cx="1555750" cy="774700"/>
            <a:chOff x="3478134" y="4743705"/>
            <a:chExt cx="1555936" cy="773527"/>
          </a:xfrm>
          <a:solidFill>
            <a:srgbClr val="2DB6BC"/>
          </a:solidFill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A2E6D9B2-4472-BE46-8AD6-ED1B0FEB600C}"/>
                </a:ext>
              </a:extLst>
            </p:cNvPr>
            <p:cNvSpPr/>
            <p:nvPr/>
          </p:nvSpPr>
          <p:spPr>
            <a:xfrm>
              <a:off x="3478134" y="4743705"/>
              <a:ext cx="1541646" cy="771941"/>
            </a:xfrm>
            <a:prstGeom prst="wedgeRoundRectCallout">
              <a:avLst>
                <a:gd name="adj1" fmla="val -33600"/>
                <a:gd name="adj2" fmla="val 88057"/>
                <a:gd name="adj3" fmla="val 16667"/>
              </a:avLst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5380" name="TextBox 23">
              <a:extLst>
                <a:ext uri="{FF2B5EF4-FFF2-40B4-BE49-F238E27FC236}">
                  <a16:creationId xmlns:a16="http://schemas.microsoft.com/office/drawing/2014/main" id="{25907523-07C0-3842-8505-E41BA52EB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1880" y="4745125"/>
              <a:ext cx="1542190" cy="772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2" charset="0"/>
                  <a:ea typeface="Roboto" panose="02000000000000000000" pitchFamily="2" charset="0"/>
                </a:rPr>
                <a:t>What would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2" charset="0"/>
                  <a:ea typeface="Roboto" panose="02000000000000000000" pitchFamily="2" charset="0"/>
                </a:rPr>
                <a:t>you buy?</a:t>
              </a:r>
            </a:p>
          </p:txBody>
        </p:sp>
      </p:grpSp>
      <p:grpSp>
        <p:nvGrpSpPr>
          <p:cNvPr id="13324" name="Group 51">
            <a:extLst>
              <a:ext uri="{FF2B5EF4-FFF2-40B4-BE49-F238E27FC236}">
                <a16:creationId xmlns:a16="http://schemas.microsoft.com/office/drawing/2014/main" id="{B84D070D-4480-CC44-8EBD-9E783B40C3FC}"/>
              </a:ext>
            </a:extLst>
          </p:cNvPr>
          <p:cNvGrpSpPr>
            <a:grpSpLocks/>
          </p:cNvGrpSpPr>
          <p:nvPr/>
        </p:nvGrpSpPr>
        <p:grpSpPr bwMode="auto">
          <a:xfrm>
            <a:off x="6045200" y="2178050"/>
            <a:ext cx="2368550" cy="773113"/>
            <a:chOff x="3465714" y="4743705"/>
            <a:chExt cx="1894687" cy="773527"/>
          </a:xfrm>
        </p:grpSpPr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8D203CF0-15DC-1A4B-9F26-063D61D04413}"/>
                </a:ext>
              </a:extLst>
            </p:cNvPr>
            <p:cNvSpPr/>
            <p:nvPr/>
          </p:nvSpPr>
          <p:spPr>
            <a:xfrm>
              <a:off x="3478413" y="4743705"/>
              <a:ext cx="1861670" cy="771938"/>
            </a:xfrm>
            <a:prstGeom prst="wedgeRoundRectCallout">
              <a:avLst>
                <a:gd name="adj1" fmla="val -33309"/>
                <a:gd name="adj2" fmla="val 86885"/>
                <a:gd name="adj3" fmla="val 16667"/>
              </a:avLst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3329" name="TextBox 57">
              <a:extLst>
                <a:ext uri="{FF2B5EF4-FFF2-40B4-BE49-F238E27FC236}">
                  <a16:creationId xmlns:a16="http://schemas.microsoft.com/office/drawing/2014/main" id="{222CF0D9-1628-554C-A745-6694FD7063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5714" y="4745125"/>
              <a:ext cx="1894687" cy="772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2" charset="77"/>
                  <a:ea typeface="Roboto" panose="02000000000000000000" pitchFamily="2" charset="0"/>
                </a:rPr>
                <a:t>Why would you buy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2" charset="77"/>
                  <a:ea typeface="Roboto" panose="02000000000000000000" pitchFamily="2" charset="0"/>
                </a:rPr>
                <a:t>that?</a:t>
              </a:r>
            </a:p>
          </p:txBody>
        </p:sp>
      </p:grpSp>
      <p:grpSp>
        <p:nvGrpSpPr>
          <p:cNvPr id="13325" name="Group 58">
            <a:extLst>
              <a:ext uri="{FF2B5EF4-FFF2-40B4-BE49-F238E27FC236}">
                <a16:creationId xmlns:a16="http://schemas.microsoft.com/office/drawing/2014/main" id="{367D3D20-1585-0F41-840F-65CEC43782B1}"/>
              </a:ext>
            </a:extLst>
          </p:cNvPr>
          <p:cNvGrpSpPr>
            <a:grpSpLocks/>
          </p:cNvGrpSpPr>
          <p:nvPr/>
        </p:nvGrpSpPr>
        <p:grpSpPr bwMode="auto">
          <a:xfrm>
            <a:off x="7242175" y="4797425"/>
            <a:ext cx="1171575" cy="790575"/>
            <a:chOff x="3478132" y="4724278"/>
            <a:chExt cx="1542190" cy="791534"/>
          </a:xfrm>
        </p:grpSpPr>
        <p:sp>
          <p:nvSpPr>
            <p:cNvPr id="60" name="Speech Bubble: Rectangle with Corners Rounded 59">
              <a:extLst>
                <a:ext uri="{FF2B5EF4-FFF2-40B4-BE49-F238E27FC236}">
                  <a16:creationId xmlns:a16="http://schemas.microsoft.com/office/drawing/2014/main" id="{86E86ABB-6A92-0249-941A-67C3FA68A72F}"/>
                </a:ext>
              </a:extLst>
            </p:cNvPr>
            <p:cNvSpPr/>
            <p:nvPr/>
          </p:nvSpPr>
          <p:spPr>
            <a:xfrm>
              <a:off x="3478132" y="4743351"/>
              <a:ext cx="1542190" cy="772461"/>
            </a:xfrm>
            <a:prstGeom prst="wedgeRoundRectCallout">
              <a:avLst>
                <a:gd name="adj1" fmla="val -33600"/>
                <a:gd name="adj2" fmla="val 78676"/>
                <a:gd name="adj3" fmla="val 16667"/>
              </a:avLst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3327" name="TextBox 60">
              <a:extLst>
                <a:ext uri="{FF2B5EF4-FFF2-40B4-BE49-F238E27FC236}">
                  <a16:creationId xmlns:a16="http://schemas.microsoft.com/office/drawing/2014/main" id="{77589EC9-6122-D744-835C-E86512BA9C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8132" y="4724278"/>
              <a:ext cx="1542190" cy="772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2" charset="77"/>
                  <a:ea typeface="Roboto" panose="02000000000000000000" pitchFamily="2" charset="0"/>
                </a:rPr>
                <a:t>Can you </a:t>
              </a:r>
              <a:b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2" charset="77"/>
                  <a:ea typeface="Roboto" panose="02000000000000000000" pitchFamily="2" charset="0"/>
                </a:rPr>
              </a:b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2" charset="77"/>
                  <a:ea typeface="Roboto" panose="02000000000000000000" pitchFamily="2" charset="0"/>
                </a:rPr>
                <a:t>afford it?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Whole Class">
            <a:extLst>
              <a:ext uri="{FF2B5EF4-FFF2-40B4-BE49-F238E27FC236}">
                <a16:creationId xmlns:a16="http://schemas.microsoft.com/office/drawing/2014/main" id="{972B3CAF-187B-8643-AC58-B191E867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42925"/>
            <a:ext cx="12382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3">
            <a:extLst>
              <a:ext uri="{FF2B5EF4-FFF2-40B4-BE49-F238E27FC236}">
                <a16:creationId xmlns:a16="http://schemas.microsoft.com/office/drawing/2014/main" id="{657E74ED-B553-154E-BF24-28FE32F2F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588" y="1376363"/>
            <a:ext cx="462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You have £2. What would you like to buy?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3032B22-E34B-2840-B883-97C618EB6769}"/>
              </a:ext>
            </a:extLst>
          </p:cNvPr>
          <p:cNvSpPr/>
          <p:nvPr/>
        </p:nvSpPr>
        <p:spPr bwMode="auto">
          <a:xfrm>
            <a:off x="565222" y="3919935"/>
            <a:ext cx="4239559" cy="2388789"/>
          </a:xfrm>
          <a:prstGeom prst="roundRect">
            <a:avLst/>
          </a:prstGeom>
          <a:solidFill>
            <a:srgbClr val="C3A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396" name="TextBox 28">
            <a:extLst>
              <a:ext uri="{FF2B5EF4-FFF2-40B4-BE49-F238E27FC236}">
                <a16:creationId xmlns:a16="http://schemas.microsoft.com/office/drawing/2014/main" id="{0F8CF9FD-1679-1044-849E-118A5DB73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616" y="4064796"/>
            <a:ext cx="3943174" cy="215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What would you choose to buy in each of these scenarios?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Going on a long train journey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Going to play in the park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Going to your friend's house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Buying a present for your auntie's new house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70E50F-37D3-1443-B0D6-453B3C451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208" y="4073793"/>
            <a:ext cx="3344621" cy="1776322"/>
          </a:xfrm>
          <a:prstGeom prst="ellipse">
            <a:avLst/>
          </a:prstGeom>
          <a:solidFill>
            <a:srgbClr val="CEDF98"/>
          </a:solidFill>
          <a:ln>
            <a:noFill/>
          </a:ln>
        </p:spPr>
        <p:txBody>
          <a:bodyPr wrap="square" lIns="144000" tIns="108000" r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What we are doing can also influence what we spend our money on.</a:t>
            </a:r>
          </a:p>
        </p:txBody>
      </p:sp>
      <p:grpSp>
        <p:nvGrpSpPr>
          <p:cNvPr id="14346" name="Group 4">
            <a:extLst>
              <a:ext uri="{FF2B5EF4-FFF2-40B4-BE49-F238E27FC236}">
                <a16:creationId xmlns:a16="http://schemas.microsoft.com/office/drawing/2014/main" id="{C5DAC055-F801-554F-8C9F-2075C2B12FC0}"/>
              </a:ext>
            </a:extLst>
          </p:cNvPr>
          <p:cNvGrpSpPr>
            <a:grpSpLocks/>
          </p:cNvGrpSpPr>
          <p:nvPr/>
        </p:nvGrpSpPr>
        <p:grpSpPr bwMode="auto">
          <a:xfrm>
            <a:off x="820738" y="2025298"/>
            <a:ext cx="1769937" cy="779187"/>
            <a:chOff x="614278" y="1739246"/>
            <a:chExt cx="2464697" cy="10838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F1C3336-85EB-1741-B963-B65B268D9F03}"/>
                </a:ext>
              </a:extLst>
            </p:cNvPr>
            <p:cNvSpPr/>
            <p:nvPr/>
          </p:nvSpPr>
          <p:spPr>
            <a:xfrm>
              <a:off x="762391" y="1739736"/>
              <a:ext cx="1036794" cy="1035666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4391" name="Group 34">
              <a:extLst>
                <a:ext uri="{FF2B5EF4-FFF2-40B4-BE49-F238E27FC236}">
                  <a16:creationId xmlns:a16="http://schemas.microsoft.com/office/drawing/2014/main" id="{476F8A1B-5E2A-064E-85F0-18B831E0F6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0038" y="1759069"/>
              <a:ext cx="1648937" cy="934242"/>
              <a:chOff x="1723302" y="1743721"/>
              <a:chExt cx="2092612" cy="1185616"/>
            </a:xfrm>
          </p:grpSpPr>
          <p:pic>
            <p:nvPicPr>
              <p:cNvPr id="14393" name="Picture 9">
                <a:extLst>
                  <a:ext uri="{FF2B5EF4-FFF2-40B4-BE49-F238E27FC236}">
                    <a16:creationId xmlns:a16="http://schemas.microsoft.com/office/drawing/2014/main" id="{89D73A13-B15E-8241-AB70-F2EF791B16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26911">
                <a:off x="1723302" y="1743721"/>
                <a:ext cx="2092612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94" name="TextBox 10">
                <a:extLst>
                  <a:ext uri="{FF2B5EF4-FFF2-40B4-BE49-F238E27FC236}">
                    <a16:creationId xmlns:a16="http://schemas.microsoft.com/office/drawing/2014/main" id="{26A98CAA-8258-9B4A-8C34-11A9A6A56B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2365" y="1990221"/>
                <a:ext cx="847590" cy="543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70p</a:t>
                </a:r>
              </a:p>
            </p:txBody>
          </p:sp>
        </p:grpSp>
        <p:pic>
          <p:nvPicPr>
            <p:cNvPr id="14392" name="Picture 5">
              <a:extLst>
                <a:ext uri="{FF2B5EF4-FFF2-40B4-BE49-F238E27FC236}">
                  <a16:creationId xmlns:a16="http://schemas.microsoft.com/office/drawing/2014/main" id="{20314FB0-D82C-6C49-B43A-1B3B638AB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278" y="1830309"/>
              <a:ext cx="1404014" cy="99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47" name="Group 7">
            <a:extLst>
              <a:ext uri="{FF2B5EF4-FFF2-40B4-BE49-F238E27FC236}">
                <a16:creationId xmlns:a16="http://schemas.microsoft.com/office/drawing/2014/main" id="{472F78FA-3A20-454B-99E4-2F42E6EB7987}"/>
              </a:ext>
            </a:extLst>
          </p:cNvPr>
          <p:cNvGrpSpPr>
            <a:grpSpLocks/>
          </p:cNvGrpSpPr>
          <p:nvPr/>
        </p:nvGrpSpPr>
        <p:grpSpPr bwMode="auto">
          <a:xfrm>
            <a:off x="938213" y="2915722"/>
            <a:ext cx="1638229" cy="797441"/>
            <a:chOff x="785066" y="2979627"/>
            <a:chExt cx="2280682" cy="111046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EE7095-76A6-0245-A53B-76B5B4646A65}"/>
                </a:ext>
              </a:extLst>
            </p:cNvPr>
            <p:cNvSpPr/>
            <p:nvPr/>
          </p:nvSpPr>
          <p:spPr>
            <a:xfrm>
              <a:off x="785066" y="3011295"/>
              <a:ext cx="1080718" cy="1078792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4386" name="Group 35">
              <a:extLst>
                <a:ext uri="{FF2B5EF4-FFF2-40B4-BE49-F238E27FC236}">
                  <a16:creationId xmlns:a16="http://schemas.microsoft.com/office/drawing/2014/main" id="{B726B4DF-7662-454F-B634-4B988F5E44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6285" y="2979627"/>
              <a:ext cx="1749463" cy="991197"/>
              <a:chOff x="1723302" y="3367118"/>
              <a:chExt cx="2092612" cy="1185616"/>
            </a:xfrm>
          </p:grpSpPr>
          <p:pic>
            <p:nvPicPr>
              <p:cNvPr id="14388" name="Picture 15">
                <a:extLst>
                  <a:ext uri="{FF2B5EF4-FFF2-40B4-BE49-F238E27FC236}">
                    <a16:creationId xmlns:a16="http://schemas.microsoft.com/office/drawing/2014/main" id="{72C988B4-BD64-464D-9B71-A87CD2F0E7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26911">
                <a:off x="1723302" y="3367118"/>
                <a:ext cx="2092612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89" name="TextBox 16">
                <a:extLst>
                  <a:ext uri="{FF2B5EF4-FFF2-40B4-BE49-F238E27FC236}">
                    <a16:creationId xmlns:a16="http://schemas.microsoft.com/office/drawing/2014/main" id="{D55FED38-9707-E84A-AC4E-55500E30BC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2312" y="3686427"/>
                <a:ext cx="1012225" cy="512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£1.50</a:t>
                </a:r>
              </a:p>
            </p:txBody>
          </p:sp>
        </p:grpSp>
        <p:pic>
          <p:nvPicPr>
            <p:cNvPr id="14387" name="Picture 14">
              <a:extLst>
                <a:ext uri="{FF2B5EF4-FFF2-40B4-BE49-F238E27FC236}">
                  <a16:creationId xmlns:a16="http://schemas.microsoft.com/office/drawing/2014/main" id="{3D1A089F-5194-C74B-99A3-4C5339E71D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487" y="3121568"/>
              <a:ext cx="994109" cy="8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48" name="Group 11">
            <a:extLst>
              <a:ext uri="{FF2B5EF4-FFF2-40B4-BE49-F238E27FC236}">
                <a16:creationId xmlns:a16="http://schemas.microsoft.com/office/drawing/2014/main" id="{FFCB6EC9-7BD6-2D46-B491-08C61E1DF18D}"/>
              </a:ext>
            </a:extLst>
          </p:cNvPr>
          <p:cNvGrpSpPr>
            <a:grpSpLocks/>
          </p:cNvGrpSpPr>
          <p:nvPr/>
        </p:nvGrpSpPr>
        <p:grpSpPr bwMode="auto">
          <a:xfrm>
            <a:off x="2783845" y="1920437"/>
            <a:ext cx="1878208" cy="811130"/>
            <a:chOff x="3388834" y="1696555"/>
            <a:chExt cx="2616079" cy="112798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504BCCC-DF3B-3B42-9C37-07D6D2EEBA3E}"/>
                </a:ext>
              </a:extLst>
            </p:cNvPr>
            <p:cNvSpPr/>
            <p:nvPr/>
          </p:nvSpPr>
          <p:spPr>
            <a:xfrm>
              <a:off x="3489215" y="1730279"/>
              <a:ext cx="1096737" cy="1094986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4381" name="Group 39">
              <a:extLst>
                <a:ext uri="{FF2B5EF4-FFF2-40B4-BE49-F238E27FC236}">
                  <a16:creationId xmlns:a16="http://schemas.microsoft.com/office/drawing/2014/main" id="{E9AA3D83-DB44-5246-AB0D-06A2AF790B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5976" y="1696555"/>
              <a:ext cx="1648937" cy="934242"/>
              <a:chOff x="1723302" y="1743721"/>
              <a:chExt cx="2092612" cy="1185616"/>
            </a:xfrm>
          </p:grpSpPr>
          <p:pic>
            <p:nvPicPr>
              <p:cNvPr id="14383" name="Picture 40">
                <a:extLst>
                  <a:ext uri="{FF2B5EF4-FFF2-40B4-BE49-F238E27FC236}">
                    <a16:creationId xmlns:a16="http://schemas.microsoft.com/office/drawing/2014/main" id="{2115FE67-BAF2-CC46-B23B-BBD8D460C3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26911">
                <a:off x="1723302" y="1743721"/>
                <a:ext cx="2092612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84" name="TextBox 41">
                <a:extLst>
                  <a:ext uri="{FF2B5EF4-FFF2-40B4-BE49-F238E27FC236}">
                    <a16:creationId xmlns:a16="http://schemas.microsoft.com/office/drawing/2014/main" id="{712ECC63-EABF-2E4C-8147-21F355143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0305" y="2041780"/>
                <a:ext cx="861957" cy="54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£30</a:t>
                </a:r>
              </a:p>
            </p:txBody>
          </p:sp>
        </p:grpSp>
        <p:pic>
          <p:nvPicPr>
            <p:cNvPr id="14382" name="Picture 25">
              <a:extLst>
                <a:ext uri="{FF2B5EF4-FFF2-40B4-BE49-F238E27FC236}">
                  <a16:creationId xmlns:a16="http://schemas.microsoft.com/office/drawing/2014/main" id="{B7643EA4-075D-E942-9E42-254D0413E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834" y="1773373"/>
              <a:ext cx="1261763" cy="912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49" name="Group 13">
            <a:extLst>
              <a:ext uri="{FF2B5EF4-FFF2-40B4-BE49-F238E27FC236}">
                <a16:creationId xmlns:a16="http://schemas.microsoft.com/office/drawing/2014/main" id="{9BF6626E-4183-CC45-87FD-BDBAFF3C5CF0}"/>
              </a:ext>
            </a:extLst>
          </p:cNvPr>
          <p:cNvGrpSpPr>
            <a:grpSpLocks/>
          </p:cNvGrpSpPr>
          <p:nvPr/>
        </p:nvGrpSpPr>
        <p:grpSpPr bwMode="auto">
          <a:xfrm>
            <a:off x="2853387" y="2894223"/>
            <a:ext cx="1763099" cy="786032"/>
            <a:chOff x="3488618" y="2995883"/>
            <a:chExt cx="2456692" cy="109505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8313364-739F-DE43-AD79-A242CD08697C}"/>
                </a:ext>
              </a:extLst>
            </p:cNvPr>
            <p:cNvSpPr/>
            <p:nvPr/>
          </p:nvSpPr>
          <p:spPr>
            <a:xfrm>
              <a:off x="3487714" y="2995590"/>
              <a:ext cx="1097159" cy="1094752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4376" name="Group 42">
              <a:extLst>
                <a:ext uri="{FF2B5EF4-FFF2-40B4-BE49-F238E27FC236}">
                  <a16:creationId xmlns:a16="http://schemas.microsoft.com/office/drawing/2014/main" id="{2400AACA-B770-1E46-8829-F5C61A9E33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6373" y="2995883"/>
              <a:ext cx="1648937" cy="934242"/>
              <a:chOff x="1647663" y="1743721"/>
              <a:chExt cx="2092612" cy="1185616"/>
            </a:xfrm>
          </p:grpSpPr>
          <p:pic>
            <p:nvPicPr>
              <p:cNvPr id="14378" name="Picture 43">
                <a:extLst>
                  <a:ext uri="{FF2B5EF4-FFF2-40B4-BE49-F238E27FC236}">
                    <a16:creationId xmlns:a16="http://schemas.microsoft.com/office/drawing/2014/main" id="{2AD8A948-A34E-A644-957A-04957DBB29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26911">
                <a:off x="1647663" y="1743721"/>
                <a:ext cx="2092612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79" name="TextBox 44">
                <a:extLst>
                  <a:ext uri="{FF2B5EF4-FFF2-40B4-BE49-F238E27FC236}">
                    <a16:creationId xmlns:a16="http://schemas.microsoft.com/office/drawing/2014/main" id="{C766DA68-61CC-9146-BCB9-AAB0B534DD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8830" y="2023266"/>
                <a:ext cx="867958" cy="544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90p</a:t>
                </a:r>
              </a:p>
            </p:txBody>
          </p:sp>
        </p:grpSp>
        <p:pic>
          <p:nvPicPr>
            <p:cNvPr id="14377" name="Picture 29">
              <a:extLst>
                <a:ext uri="{FF2B5EF4-FFF2-40B4-BE49-F238E27FC236}">
                  <a16:creationId xmlns:a16="http://schemas.microsoft.com/office/drawing/2014/main" id="{370FA303-4FC8-2048-99A9-063623100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538" y="3136265"/>
              <a:ext cx="1031882" cy="935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50" name="Group 18">
            <a:extLst>
              <a:ext uri="{FF2B5EF4-FFF2-40B4-BE49-F238E27FC236}">
                <a16:creationId xmlns:a16="http://schemas.microsoft.com/office/drawing/2014/main" id="{0762B5C9-199F-B643-A18F-2ED9FC50D66C}"/>
              </a:ext>
            </a:extLst>
          </p:cNvPr>
          <p:cNvGrpSpPr>
            <a:grpSpLocks/>
          </p:cNvGrpSpPr>
          <p:nvPr/>
        </p:nvGrpSpPr>
        <p:grpSpPr bwMode="auto">
          <a:xfrm>
            <a:off x="4734616" y="2916469"/>
            <a:ext cx="1753982" cy="741540"/>
            <a:chOff x="3487260" y="4479351"/>
            <a:chExt cx="2442467" cy="103188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51A3998-E068-144F-B6AF-24F5B9110B21}"/>
                </a:ext>
              </a:extLst>
            </p:cNvPr>
            <p:cNvSpPr/>
            <p:nvPr/>
          </p:nvSpPr>
          <p:spPr>
            <a:xfrm>
              <a:off x="3534932" y="4479030"/>
              <a:ext cx="1030157" cy="1031634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4371" name="Group 47">
              <a:extLst>
                <a:ext uri="{FF2B5EF4-FFF2-40B4-BE49-F238E27FC236}">
                  <a16:creationId xmlns:a16="http://schemas.microsoft.com/office/drawing/2014/main" id="{EA8FCD37-46A9-8746-BF12-55EC7D0655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0790" y="4479351"/>
              <a:ext cx="1648937" cy="934242"/>
              <a:chOff x="1627888" y="1743721"/>
              <a:chExt cx="2092612" cy="1185616"/>
            </a:xfrm>
          </p:grpSpPr>
          <p:pic>
            <p:nvPicPr>
              <p:cNvPr id="14373" name="Picture 48">
                <a:extLst>
                  <a:ext uri="{FF2B5EF4-FFF2-40B4-BE49-F238E27FC236}">
                    <a16:creationId xmlns:a16="http://schemas.microsoft.com/office/drawing/2014/main" id="{371A183D-D273-6B4E-978F-AC89261A6F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26911">
                <a:off x="1627888" y="1743721"/>
                <a:ext cx="2092612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74" name="TextBox 49">
                <a:extLst>
                  <a:ext uri="{FF2B5EF4-FFF2-40B4-BE49-F238E27FC236}">
                    <a16:creationId xmlns:a16="http://schemas.microsoft.com/office/drawing/2014/main" id="{31CC0A80-93D6-C14D-9DA5-C1C8E63959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1939" y="2025155"/>
                <a:ext cx="785263" cy="543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15p</a:t>
                </a:r>
              </a:p>
            </p:txBody>
          </p:sp>
        </p:grpSp>
        <p:pic>
          <p:nvPicPr>
            <p:cNvPr id="14372" name="Picture 46">
              <a:extLst>
                <a:ext uri="{FF2B5EF4-FFF2-40B4-BE49-F238E27FC236}">
                  <a16:creationId xmlns:a16="http://schemas.microsoft.com/office/drawing/2014/main" id="{103D62A7-695F-1B42-B68A-A22D568B1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260" y="4603218"/>
              <a:ext cx="1203297" cy="798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51" name="Group 20">
            <a:extLst>
              <a:ext uri="{FF2B5EF4-FFF2-40B4-BE49-F238E27FC236}">
                <a16:creationId xmlns:a16="http://schemas.microsoft.com/office/drawing/2014/main" id="{448ADFEA-011F-E845-99E6-8710E6AB5BA4}"/>
              </a:ext>
            </a:extLst>
          </p:cNvPr>
          <p:cNvGrpSpPr>
            <a:grpSpLocks/>
          </p:cNvGrpSpPr>
          <p:nvPr/>
        </p:nvGrpSpPr>
        <p:grpSpPr bwMode="auto">
          <a:xfrm>
            <a:off x="4734891" y="1931845"/>
            <a:ext cx="1724350" cy="812271"/>
            <a:chOff x="6272609" y="3004609"/>
            <a:chExt cx="2401249" cy="113099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542584A-74F5-5E4C-BA20-8A603E99CFAC}"/>
                </a:ext>
              </a:extLst>
            </p:cNvPr>
            <p:cNvSpPr/>
            <p:nvPr/>
          </p:nvSpPr>
          <p:spPr>
            <a:xfrm>
              <a:off x="6273475" y="3004808"/>
              <a:ext cx="1096496" cy="1131733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4366" name="Group 54">
              <a:extLst>
                <a:ext uri="{FF2B5EF4-FFF2-40B4-BE49-F238E27FC236}">
                  <a16:creationId xmlns:a16="http://schemas.microsoft.com/office/drawing/2014/main" id="{54447EB6-92AB-7D4A-AF62-715D90439B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24921" y="3084404"/>
              <a:ext cx="1648937" cy="934242"/>
              <a:chOff x="1723302" y="1743721"/>
              <a:chExt cx="2092612" cy="1185616"/>
            </a:xfrm>
          </p:grpSpPr>
          <p:pic>
            <p:nvPicPr>
              <p:cNvPr id="14368" name="Picture 55">
                <a:extLst>
                  <a:ext uri="{FF2B5EF4-FFF2-40B4-BE49-F238E27FC236}">
                    <a16:creationId xmlns:a16="http://schemas.microsoft.com/office/drawing/2014/main" id="{880D2142-B8E4-994E-AF9C-E002716F14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26911">
                <a:off x="1723302" y="1743721"/>
                <a:ext cx="2092612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69" name="TextBox 56">
                <a:extLst>
                  <a:ext uri="{FF2B5EF4-FFF2-40B4-BE49-F238E27FC236}">
                    <a16:creationId xmlns:a16="http://schemas.microsoft.com/office/drawing/2014/main" id="{BF381B2D-CD1E-F440-B37B-A02BA3C469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6555" y="2010866"/>
                <a:ext cx="830604" cy="543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25p</a:t>
                </a:r>
              </a:p>
            </p:txBody>
          </p:sp>
        </p:grpSp>
        <p:pic>
          <p:nvPicPr>
            <p:cNvPr id="14367" name="Picture 53">
              <a:extLst>
                <a:ext uri="{FF2B5EF4-FFF2-40B4-BE49-F238E27FC236}">
                  <a16:creationId xmlns:a16="http://schemas.microsoft.com/office/drawing/2014/main" id="{10B65ED8-B62F-A840-AA2F-D0038719C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9935" y="3121568"/>
              <a:ext cx="897078" cy="897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52" name="Group 8">
            <a:extLst>
              <a:ext uri="{FF2B5EF4-FFF2-40B4-BE49-F238E27FC236}">
                <a16:creationId xmlns:a16="http://schemas.microsoft.com/office/drawing/2014/main" id="{CE01C32E-7963-4545-8ECD-B16C5C04C3F0}"/>
              </a:ext>
            </a:extLst>
          </p:cNvPr>
          <p:cNvGrpSpPr>
            <a:grpSpLocks/>
          </p:cNvGrpSpPr>
          <p:nvPr/>
        </p:nvGrpSpPr>
        <p:grpSpPr bwMode="auto">
          <a:xfrm>
            <a:off x="6711427" y="1916113"/>
            <a:ext cx="1650132" cy="799939"/>
            <a:chOff x="8756669" y="1679973"/>
            <a:chExt cx="2298664" cy="111275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E2FB2E6-A613-6A4E-BAA6-CB97F93C725B}"/>
                </a:ext>
              </a:extLst>
            </p:cNvPr>
            <p:cNvSpPr/>
            <p:nvPr/>
          </p:nvSpPr>
          <p:spPr>
            <a:xfrm>
              <a:off x="8757398" y="1713097"/>
              <a:ext cx="1079171" cy="1079856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4361" name="Group 36">
              <a:extLst>
                <a:ext uri="{FF2B5EF4-FFF2-40B4-BE49-F238E27FC236}">
                  <a16:creationId xmlns:a16="http://schemas.microsoft.com/office/drawing/2014/main" id="{0BD99DA7-92BB-FA45-B11F-7FC4B2DCD0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75489" y="1679973"/>
              <a:ext cx="1479844" cy="991197"/>
              <a:chOff x="11615594" y="75882"/>
              <a:chExt cx="1770108" cy="1185616"/>
            </a:xfrm>
          </p:grpSpPr>
          <p:pic>
            <p:nvPicPr>
              <p:cNvPr id="14363" name="Picture 37">
                <a:extLst>
                  <a:ext uri="{FF2B5EF4-FFF2-40B4-BE49-F238E27FC236}">
                    <a16:creationId xmlns:a16="http://schemas.microsoft.com/office/drawing/2014/main" id="{2E1414B3-A8A3-4A4D-B784-44B5E53D7E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11" r="2"/>
              <a:stretch>
                <a:fillRect/>
              </a:stretch>
            </p:blipFill>
            <p:spPr bwMode="auto">
              <a:xfrm rot="-1126911">
                <a:off x="11615594" y="75882"/>
                <a:ext cx="1770108" cy="118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64" name="TextBox 38">
                <a:extLst>
                  <a:ext uri="{FF2B5EF4-FFF2-40B4-BE49-F238E27FC236}">
                    <a16:creationId xmlns:a16="http://schemas.microsoft.com/office/drawing/2014/main" id="{77B47659-6956-7448-B92A-52B0A2B0F3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66887" y="394943"/>
                <a:ext cx="791153" cy="512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£25</a:t>
                </a:r>
              </a:p>
            </p:txBody>
          </p:sp>
        </p:grpSp>
        <p:pic>
          <p:nvPicPr>
            <p:cNvPr id="14362" name="Picture 19">
              <a:extLst>
                <a:ext uri="{FF2B5EF4-FFF2-40B4-BE49-F238E27FC236}">
                  <a16:creationId xmlns:a16="http://schemas.microsoft.com/office/drawing/2014/main" id="{5E9D6993-680D-EB4E-A44C-CAF973DE4B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5141" y="1878894"/>
              <a:ext cx="1080091" cy="686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53" name="Group 5">
            <a:extLst>
              <a:ext uri="{FF2B5EF4-FFF2-40B4-BE49-F238E27FC236}">
                <a16:creationId xmlns:a16="http://schemas.microsoft.com/office/drawing/2014/main" id="{BC53250D-0C4E-864B-A369-9D6AF2319C22}"/>
              </a:ext>
            </a:extLst>
          </p:cNvPr>
          <p:cNvGrpSpPr>
            <a:grpSpLocks/>
          </p:cNvGrpSpPr>
          <p:nvPr/>
        </p:nvGrpSpPr>
        <p:grpSpPr bwMode="auto">
          <a:xfrm>
            <a:off x="6661614" y="2850418"/>
            <a:ext cx="1798174" cy="829839"/>
            <a:chOff x="8711193" y="3109082"/>
            <a:chExt cx="2504719" cy="1154746"/>
          </a:xfrm>
        </p:grpSpPr>
        <p:grpSp>
          <p:nvGrpSpPr>
            <p:cNvPr id="14354" name="Group 13">
              <a:extLst>
                <a:ext uri="{FF2B5EF4-FFF2-40B4-BE49-F238E27FC236}">
                  <a16:creationId xmlns:a16="http://schemas.microsoft.com/office/drawing/2014/main" id="{C10129A9-EED9-AB47-B071-6F22F95874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11193" y="3170038"/>
              <a:ext cx="2504719" cy="1093790"/>
              <a:chOff x="8752350" y="1662222"/>
              <a:chExt cx="2505566" cy="1095059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26FCD04-013A-F34B-AC11-2609547AF616}"/>
                  </a:ext>
                </a:extLst>
              </p:cNvPr>
              <p:cNvSpPr/>
              <p:nvPr/>
            </p:nvSpPr>
            <p:spPr>
              <a:xfrm>
                <a:off x="8751703" y="1670776"/>
                <a:ext cx="1094948" cy="1085903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grpSp>
            <p:nvGrpSpPr>
              <p:cNvPr id="14357" name="Group 42">
                <a:extLst>
                  <a:ext uri="{FF2B5EF4-FFF2-40B4-BE49-F238E27FC236}">
                    <a16:creationId xmlns:a16="http://schemas.microsoft.com/office/drawing/2014/main" id="{BA0394B6-41DF-9C44-8EED-213CA90CAC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8977" y="1699418"/>
                <a:ext cx="1648939" cy="934241"/>
                <a:chOff x="8389717" y="98421"/>
                <a:chExt cx="2092615" cy="1185615"/>
              </a:xfrm>
            </p:grpSpPr>
            <p:pic>
              <p:nvPicPr>
                <p:cNvPr id="14358" name="Picture 43">
                  <a:extLst>
                    <a:ext uri="{FF2B5EF4-FFF2-40B4-BE49-F238E27FC236}">
                      <a16:creationId xmlns:a16="http://schemas.microsoft.com/office/drawing/2014/main" id="{768E923F-A8B7-CA45-BEFA-2538CF8D10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1126911">
                  <a:off x="8389717" y="98421"/>
                  <a:ext cx="2092615" cy="1185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59" name="TextBox 44">
                  <a:extLst>
                    <a:ext uri="{FF2B5EF4-FFF2-40B4-BE49-F238E27FC236}">
                      <a16:creationId xmlns:a16="http://schemas.microsoft.com/office/drawing/2014/main" id="{5A44AA01-6070-F14C-8B92-FB298294F51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520885" y="377964"/>
                  <a:ext cx="782920" cy="5441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rgbClr val="1C1C1C"/>
                      </a:solidFill>
                      <a:latin typeface="Twinkl" pitchFamily="2" charset="77"/>
                      <a:ea typeface="Tuffy-TTF" panose="020B0603060100000000" pitchFamily="34" charset="0"/>
                      <a:cs typeface="Tuffy-TTF" panose="020B0603060100000000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600">
                      <a:solidFill>
                        <a:srgbClr val="1C1C1C"/>
                      </a:solidFill>
                      <a:latin typeface="Twinkl" pitchFamily="2" charset="77"/>
                      <a:ea typeface="Tuffy-TTF" panose="020B0603060100000000" pitchFamily="34" charset="0"/>
                      <a:cs typeface="Tuffy-TTF" panose="020B0603060100000000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rgbClr val="1C1C1C"/>
                      </a:solidFill>
                      <a:latin typeface="Twinkl" pitchFamily="2" charset="77"/>
                      <a:ea typeface="Tuffy-TTF" panose="020B0603060100000000" pitchFamily="34" charset="0"/>
                      <a:cs typeface="Tuffy-TTF" panose="020B0603060100000000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rgbClr val="1C1C1C"/>
                      </a:solidFill>
                      <a:latin typeface="Twinkl" pitchFamily="2" charset="77"/>
                      <a:ea typeface="Tuffy-TTF" panose="020B0603060100000000" pitchFamily="34" charset="0"/>
                      <a:cs typeface="Tuffy-TTF" panose="020B0603060100000000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rgbClr val="1C1C1C"/>
                      </a:solidFill>
                      <a:latin typeface="Twinkl" pitchFamily="2" charset="77"/>
                      <a:ea typeface="Tuffy-TTF" panose="020B0603060100000000" pitchFamily="34" charset="0"/>
                      <a:cs typeface="Tuffy-TTF" panose="020B0603060100000000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400">
                      <a:solidFill>
                        <a:srgbClr val="1C1C1C"/>
                      </a:solidFill>
                      <a:latin typeface="Twinkl" pitchFamily="2" charset="77"/>
                      <a:ea typeface="Tuffy-TTF" panose="020B0603060100000000" pitchFamily="34" charset="0"/>
                      <a:cs typeface="Tuffy-TTF" panose="020B0603060100000000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400">
                      <a:solidFill>
                        <a:srgbClr val="1C1C1C"/>
                      </a:solidFill>
                      <a:latin typeface="Twinkl" pitchFamily="2" charset="77"/>
                      <a:ea typeface="Tuffy-TTF" panose="020B0603060100000000" pitchFamily="34" charset="0"/>
                      <a:cs typeface="Tuffy-TTF" panose="020B0603060100000000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400">
                      <a:solidFill>
                        <a:srgbClr val="1C1C1C"/>
                      </a:solidFill>
                      <a:latin typeface="Twinkl" pitchFamily="2" charset="77"/>
                      <a:ea typeface="Tuffy-TTF" panose="020B0603060100000000" pitchFamily="34" charset="0"/>
                      <a:cs typeface="Tuffy-TTF" panose="020B0603060100000000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400">
                      <a:solidFill>
                        <a:srgbClr val="1C1C1C"/>
                      </a:solidFill>
                      <a:latin typeface="Twinkl" pitchFamily="2" charset="77"/>
                      <a:ea typeface="Tuffy-TTF" panose="020B0603060100000000" pitchFamily="34" charset="0"/>
                      <a:cs typeface="Tuffy-TTF" panose="020B0603060100000000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C1C1C"/>
                      </a:solidFill>
                      <a:effectLst/>
                      <a:uLnTx/>
                      <a:uFillTx/>
                      <a:latin typeface="Twinkl" pitchFamily="2" charset="77"/>
                      <a:ea typeface="Roboto" panose="02000000000000000000" pitchFamily="2" charset="0"/>
                    </a:rPr>
                    <a:t> £4</a:t>
                  </a:r>
                </a:p>
              </p:txBody>
            </p:sp>
          </p:grpSp>
        </p:grpSp>
        <p:pic>
          <p:nvPicPr>
            <p:cNvPr id="14355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813EDF35-AE56-2F44-8FD6-DAA89F8BE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18" y="3109082"/>
              <a:ext cx="1095374" cy="115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Title 1">
            <a:extLst>
              <a:ext uri="{FF2B5EF4-FFF2-40B4-BE49-F238E27FC236}">
                <a16:creationId xmlns:a16="http://schemas.microsoft.com/office/drawing/2014/main" id="{1C9D00D5-7531-6E4D-84C7-787C7F58B2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601194"/>
            <a:ext cx="7632700" cy="681037"/>
          </a:xfrm>
          <a:noFill/>
        </p:spPr>
        <p:txBody>
          <a:bodyPr lIns="0" tIns="252000" rIns="468000"/>
          <a:lstStyle/>
          <a:p>
            <a:pPr eaLnBrk="1" hangingPunct="1"/>
            <a:r>
              <a:rPr lang="en-GB" altLang="en-US" sz="2200" b="1" dirty="0">
                <a:solidFill>
                  <a:schemeClr val="tx1"/>
                </a:solidFill>
              </a:rPr>
              <a:t>What Choices Do People Have About What to Spend?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9" grpId="0" animBg="1"/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0">
            <a:extLst>
              <a:ext uri="{FF2B5EF4-FFF2-40B4-BE49-F238E27FC236}">
                <a16:creationId xmlns:a16="http://schemas.microsoft.com/office/drawing/2014/main" id="{33EF53A9-4BAF-584F-9B84-7B94DEEBF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 b="1" dirty="0">
                <a:latin typeface="Twinkl" pitchFamily="2" charset="77"/>
              </a:rPr>
              <a:t>Exploring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1D71D7F9-74DB-FC41-B43B-CE2F295B0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614363"/>
            <a:ext cx="8220075" cy="681037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Where The Money Goes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7BEDCE-182C-CE45-AF41-6F31A7F17906}"/>
              </a:ext>
            </a:extLst>
          </p:cNvPr>
          <p:cNvSpPr/>
          <p:nvPr/>
        </p:nvSpPr>
        <p:spPr>
          <a:xfrm>
            <a:off x="901700" y="1758950"/>
            <a:ext cx="7200900" cy="3490913"/>
          </a:xfrm>
          <a:prstGeom prst="roundRect">
            <a:avLst>
              <a:gd name="adj" fmla="val 6015"/>
            </a:avLst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pic>
        <p:nvPicPr>
          <p:cNvPr id="16387" name="Talking Partners">
            <a:extLst>
              <a:ext uri="{FF2B5EF4-FFF2-40B4-BE49-F238E27FC236}">
                <a16:creationId xmlns:a16="http://schemas.microsoft.com/office/drawing/2014/main" id="{4E07BB6F-69EB-1646-BF6E-429E66E44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13" y="523875"/>
            <a:ext cx="863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49D507CF-1BC1-B042-A136-97CDF439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t="2164" r="58165" b="73705"/>
          <a:stretch>
            <a:fillRect/>
          </a:stretch>
        </p:blipFill>
        <p:spPr bwMode="auto">
          <a:xfrm>
            <a:off x="1430338" y="2651125"/>
            <a:ext cx="2941637" cy="2598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Box 9">
            <a:extLst>
              <a:ext uri="{FF2B5EF4-FFF2-40B4-BE49-F238E27FC236}">
                <a16:creationId xmlns:a16="http://schemas.microsoft.com/office/drawing/2014/main" id="{3E0D4E34-6447-6B4A-B9FD-F55D166BB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451475"/>
            <a:ext cx="7343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</a:rPr>
              <a:t>The things we do,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such as going to the park, having a birthday party or going on holiday, influence what we spend our money on.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811DDA-FCD0-594A-8A2D-DF95B2CC5E01}"/>
              </a:ext>
            </a:extLst>
          </p:cNvPr>
          <p:cNvSpPr/>
          <p:nvPr/>
        </p:nvSpPr>
        <p:spPr>
          <a:xfrm rot="5400000">
            <a:off x="5898324" y="4183034"/>
            <a:ext cx="11151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985C74-A045-4C44-8691-BB5F1F499143}"/>
              </a:ext>
            </a:extLst>
          </p:cNvPr>
          <p:cNvSpPr/>
          <p:nvPr/>
        </p:nvSpPr>
        <p:spPr>
          <a:xfrm rot="5400000">
            <a:off x="5863632" y="4183034"/>
            <a:ext cx="11151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8CCC99-6A45-764F-AACD-9B905D600E49}"/>
              </a:ext>
            </a:extLst>
          </p:cNvPr>
          <p:cNvGrpSpPr/>
          <p:nvPr/>
        </p:nvGrpSpPr>
        <p:grpSpPr>
          <a:xfrm>
            <a:off x="4972050" y="2625725"/>
            <a:ext cx="2505075" cy="2624138"/>
            <a:chOff x="4972050" y="2625725"/>
            <a:chExt cx="2505075" cy="2624138"/>
          </a:xfrm>
        </p:grpSpPr>
        <p:pic>
          <p:nvPicPr>
            <p:cNvPr id="16389" name="Picture 6">
              <a:extLst>
                <a:ext uri="{FF2B5EF4-FFF2-40B4-BE49-F238E27FC236}">
                  <a16:creationId xmlns:a16="http://schemas.microsoft.com/office/drawing/2014/main" id="{C018BFD2-A271-C64D-B935-49CAD860B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9" t="2100" r="56929" b="68201"/>
            <a:stretch>
              <a:fillRect/>
            </a:stretch>
          </p:blipFill>
          <p:spPr bwMode="auto">
            <a:xfrm>
              <a:off x="4972050" y="2625725"/>
              <a:ext cx="2505075" cy="2624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1D861B14-462B-4045-AD03-3E95B54ECF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1" t="23892" r="79195" b="73663"/>
            <a:stretch/>
          </p:blipFill>
          <p:spPr bwMode="auto">
            <a:xfrm>
              <a:off x="5180581" y="4097881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767B6BAF-1CDB-5A44-8506-5C2DD32693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2" t="18517" r="70888" b="79497"/>
            <a:stretch/>
          </p:blipFill>
          <p:spPr bwMode="auto">
            <a:xfrm>
              <a:off x="6010090" y="4088013"/>
              <a:ext cx="530691" cy="175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8215346-A4CE-724C-89CB-74F25FD9F3C0}"/>
              </a:ext>
            </a:extLst>
          </p:cNvPr>
          <p:cNvSpPr/>
          <p:nvPr/>
        </p:nvSpPr>
        <p:spPr>
          <a:xfrm>
            <a:off x="5180581" y="3934313"/>
            <a:ext cx="1504803" cy="5748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35C036E5-DF08-D445-91A6-4E16EB42F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t="23892" r="79195" b="74126"/>
          <a:stretch/>
        </p:blipFill>
        <p:spPr bwMode="auto">
          <a:xfrm>
            <a:off x="5265668" y="4104730"/>
            <a:ext cx="864096" cy="1751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82B0BE8F-F37C-5546-834B-86F637D90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t="18517" r="70888" b="79497"/>
          <a:stretch/>
        </p:blipFill>
        <p:spPr bwMode="auto">
          <a:xfrm>
            <a:off x="6092069" y="4094862"/>
            <a:ext cx="530691" cy="175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517D24-05C6-E249-A611-04186B61E052}"/>
              </a:ext>
            </a:extLst>
          </p:cNvPr>
          <p:cNvCxnSpPr>
            <a:cxnSpLocks/>
          </p:cNvCxnSpPr>
          <p:nvPr/>
        </p:nvCxnSpPr>
        <p:spPr>
          <a:xfrm>
            <a:off x="5221213" y="4293096"/>
            <a:ext cx="1464171" cy="0"/>
          </a:xfrm>
          <a:prstGeom prst="straightConnector1">
            <a:avLst/>
          </a:prstGeom>
          <a:ln w="28575">
            <a:solidFill>
              <a:srgbClr val="1313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>
            <a:extLst>
              <a:ext uri="{FF2B5EF4-FFF2-40B4-BE49-F238E27FC236}">
                <a16:creationId xmlns:a16="http://schemas.microsoft.com/office/drawing/2014/main" id="{7DCDF055-44BD-AE46-A726-7220339FA348}"/>
              </a:ext>
            </a:extLst>
          </p:cNvPr>
          <p:cNvSpPr/>
          <p:nvPr/>
        </p:nvSpPr>
        <p:spPr>
          <a:xfrm>
            <a:off x="2674938" y="2090738"/>
            <a:ext cx="1862137" cy="1109662"/>
          </a:xfrm>
          <a:prstGeom prst="cloud">
            <a:avLst/>
          </a:prstGeom>
          <a:solidFill>
            <a:srgbClr val="9E7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045872D7-69E2-6648-8641-C5751D153B81}"/>
              </a:ext>
            </a:extLst>
          </p:cNvPr>
          <p:cNvSpPr/>
          <p:nvPr/>
        </p:nvSpPr>
        <p:spPr>
          <a:xfrm>
            <a:off x="4662488" y="2076450"/>
            <a:ext cx="1862137" cy="1109663"/>
          </a:xfrm>
          <a:prstGeom prst="cloud">
            <a:avLst/>
          </a:prstGeom>
          <a:solidFill>
            <a:srgbClr val="C3A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7E7DA7A5-F944-0B4C-8618-79D79841E47D}"/>
              </a:ext>
            </a:extLst>
          </p:cNvPr>
          <p:cNvSpPr/>
          <p:nvPr/>
        </p:nvSpPr>
        <p:spPr>
          <a:xfrm>
            <a:off x="6637338" y="2065338"/>
            <a:ext cx="1862137" cy="1109662"/>
          </a:xfrm>
          <a:prstGeom prst="cloud">
            <a:avLst/>
          </a:prstGeom>
          <a:solidFill>
            <a:srgbClr val="9F7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65DC7B66-6509-BB45-BF57-830B3E847920}"/>
              </a:ext>
            </a:extLst>
          </p:cNvPr>
          <p:cNvSpPr/>
          <p:nvPr/>
        </p:nvSpPr>
        <p:spPr>
          <a:xfrm>
            <a:off x="758825" y="2176463"/>
            <a:ext cx="1862138" cy="1109662"/>
          </a:xfrm>
          <a:prstGeom prst="cloud">
            <a:avLst/>
          </a:prstGeom>
          <a:solidFill>
            <a:srgbClr val="C3A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7413" name="Title 1">
            <a:extLst>
              <a:ext uri="{FF2B5EF4-FFF2-40B4-BE49-F238E27FC236}">
                <a16:creationId xmlns:a16="http://schemas.microsoft.com/office/drawing/2014/main" id="{76C16A45-6DF1-6941-9C87-CDD440711C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5613" y="614363"/>
            <a:ext cx="8220075" cy="681037"/>
          </a:xfrm>
          <a:noFill/>
        </p:spPr>
        <p:txBody>
          <a:bodyPr/>
          <a:lstStyle/>
          <a:p>
            <a:pPr algn="just" eaLnBrk="1" hangingPunct="1"/>
            <a:r>
              <a:rPr lang="en-GB" altLang="en-US" sz="2800" b="1" dirty="0">
                <a:solidFill>
                  <a:schemeClr val="tx1"/>
                </a:solidFill>
              </a:rPr>
              <a:t>Where The Money Goes</a:t>
            </a:r>
          </a:p>
        </p:txBody>
      </p:sp>
      <p:sp>
        <p:nvSpPr>
          <p:cNvPr id="17414" name="Rectangle 3">
            <a:extLst>
              <a:ext uri="{FF2B5EF4-FFF2-40B4-BE49-F238E27FC236}">
                <a16:creationId xmlns:a16="http://schemas.microsoft.com/office/drawing/2014/main" id="{F47745A6-3639-484E-B671-050036C82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12875"/>
            <a:ext cx="7994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These children each get £2 pocket money a week. Can they afford what they want? If they can’t, what could they do?</a:t>
            </a:r>
          </a:p>
        </p:txBody>
      </p:sp>
      <p:pic>
        <p:nvPicPr>
          <p:cNvPr id="17415" name="Picture 7" descr="A picture containing sitting, front, food, glass&#10;&#10;Description automatically generated">
            <a:extLst>
              <a:ext uri="{FF2B5EF4-FFF2-40B4-BE49-F238E27FC236}">
                <a16:creationId xmlns:a16="http://schemas.microsoft.com/office/drawing/2014/main" id="{3DDFD563-7607-CC43-8ACD-A0BE606F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3608388"/>
            <a:ext cx="9032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86931F81-DF84-C940-A50E-FF91053D9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3578225"/>
            <a:ext cx="111125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A picture containing toy, doll, window&#10;&#10;Description automatically generated">
            <a:extLst>
              <a:ext uri="{FF2B5EF4-FFF2-40B4-BE49-F238E27FC236}">
                <a16:creationId xmlns:a16="http://schemas.microsoft.com/office/drawing/2014/main" id="{B2239963-34FF-0845-A4C4-DBB8FC3A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578225"/>
            <a:ext cx="101917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1B2908C-6267-384A-9560-4678AD8B5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3609975"/>
            <a:ext cx="122872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61BF038-D02C-7345-9307-02F4B4D9E4F9}"/>
              </a:ext>
            </a:extLst>
          </p:cNvPr>
          <p:cNvSpPr/>
          <p:nvPr/>
        </p:nvSpPr>
        <p:spPr>
          <a:xfrm>
            <a:off x="1958975" y="3294063"/>
            <a:ext cx="269875" cy="269875"/>
          </a:xfrm>
          <a:prstGeom prst="ellipse">
            <a:avLst/>
          </a:prstGeom>
          <a:solidFill>
            <a:srgbClr val="C3A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4AAE137-CF8B-B443-8592-D42051DDA027}"/>
              </a:ext>
            </a:extLst>
          </p:cNvPr>
          <p:cNvSpPr/>
          <p:nvPr/>
        </p:nvSpPr>
        <p:spPr>
          <a:xfrm>
            <a:off x="1806575" y="3578225"/>
            <a:ext cx="152400" cy="152400"/>
          </a:xfrm>
          <a:prstGeom prst="ellipse">
            <a:avLst/>
          </a:prstGeom>
          <a:solidFill>
            <a:srgbClr val="C3A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F2B573A-6BB0-5F46-AFED-FA532104193D}"/>
              </a:ext>
            </a:extLst>
          </p:cNvPr>
          <p:cNvSpPr/>
          <p:nvPr/>
        </p:nvSpPr>
        <p:spPr>
          <a:xfrm>
            <a:off x="3894138" y="3294063"/>
            <a:ext cx="269875" cy="269875"/>
          </a:xfrm>
          <a:prstGeom prst="ellipse">
            <a:avLst/>
          </a:prstGeom>
          <a:solidFill>
            <a:srgbClr val="9F7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DDC1DB8-0064-F14E-9D1E-E11841988280}"/>
              </a:ext>
            </a:extLst>
          </p:cNvPr>
          <p:cNvSpPr/>
          <p:nvPr/>
        </p:nvSpPr>
        <p:spPr>
          <a:xfrm>
            <a:off x="3741738" y="3578225"/>
            <a:ext cx="152400" cy="152400"/>
          </a:xfrm>
          <a:prstGeom prst="ellipse">
            <a:avLst/>
          </a:prstGeom>
          <a:solidFill>
            <a:srgbClr val="9F7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BEA74FC-460A-3D49-B60B-B956091C109E}"/>
              </a:ext>
            </a:extLst>
          </p:cNvPr>
          <p:cNvSpPr/>
          <p:nvPr/>
        </p:nvSpPr>
        <p:spPr>
          <a:xfrm>
            <a:off x="6067425" y="3200400"/>
            <a:ext cx="269875" cy="271463"/>
          </a:xfrm>
          <a:prstGeom prst="ellipse">
            <a:avLst/>
          </a:prstGeom>
          <a:solidFill>
            <a:srgbClr val="C3A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5F00F6F-8585-EF42-BF25-F0F2526967FE}"/>
              </a:ext>
            </a:extLst>
          </p:cNvPr>
          <p:cNvSpPr/>
          <p:nvPr/>
        </p:nvSpPr>
        <p:spPr>
          <a:xfrm>
            <a:off x="5915025" y="3484563"/>
            <a:ext cx="152400" cy="152400"/>
          </a:xfrm>
          <a:prstGeom prst="ellipse">
            <a:avLst/>
          </a:prstGeom>
          <a:solidFill>
            <a:srgbClr val="C3A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43B01E-5F5B-FE45-BF3D-C222B917BDFF}"/>
              </a:ext>
            </a:extLst>
          </p:cNvPr>
          <p:cNvSpPr/>
          <p:nvPr/>
        </p:nvSpPr>
        <p:spPr>
          <a:xfrm>
            <a:off x="8185150" y="3124200"/>
            <a:ext cx="269875" cy="269875"/>
          </a:xfrm>
          <a:prstGeom prst="ellipse">
            <a:avLst/>
          </a:prstGeom>
          <a:solidFill>
            <a:srgbClr val="9F7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5846A76-13C4-6248-BE36-FFF84A8C92E7}"/>
              </a:ext>
            </a:extLst>
          </p:cNvPr>
          <p:cNvSpPr/>
          <p:nvPr/>
        </p:nvSpPr>
        <p:spPr>
          <a:xfrm>
            <a:off x="8032750" y="3408363"/>
            <a:ext cx="152400" cy="152400"/>
          </a:xfrm>
          <a:prstGeom prst="ellipse">
            <a:avLst/>
          </a:prstGeom>
          <a:solidFill>
            <a:srgbClr val="9F7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pic>
        <p:nvPicPr>
          <p:cNvPr id="25" name="Talking Partners">
            <a:extLst>
              <a:ext uri="{FF2B5EF4-FFF2-40B4-BE49-F238E27FC236}">
                <a16:creationId xmlns:a16="http://schemas.microsoft.com/office/drawing/2014/main" id="{C2AAAEAA-86E3-8C4D-85AF-5D7C708C0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13" y="523875"/>
            <a:ext cx="863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A32805-47BF-4B43-889B-EB1E6C00946E}"/>
              </a:ext>
            </a:extLst>
          </p:cNvPr>
          <p:cNvGrpSpPr/>
          <p:nvPr/>
        </p:nvGrpSpPr>
        <p:grpSpPr>
          <a:xfrm>
            <a:off x="1038225" y="2338388"/>
            <a:ext cx="1445543" cy="735012"/>
            <a:chOff x="1038225" y="2338388"/>
            <a:chExt cx="1445543" cy="735012"/>
          </a:xfrm>
        </p:grpSpPr>
        <p:pic>
          <p:nvPicPr>
            <p:cNvPr id="20" name="Picture 19" descr="A wheel of a bicycle&#10;&#10;Description automatically generated">
              <a:extLst>
                <a:ext uri="{FF2B5EF4-FFF2-40B4-BE49-F238E27FC236}">
                  <a16:creationId xmlns:a16="http://schemas.microsoft.com/office/drawing/2014/main" id="{1F365713-7CA2-C548-9A72-EE4CB5570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25" y="2338388"/>
              <a:ext cx="1223963" cy="735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id="{94DA3810-0377-6F47-808B-113E17884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73089">
              <a:off x="1618146" y="2493603"/>
              <a:ext cx="860829" cy="488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D5D45F-63A7-3C46-8167-876C4E07BC52}"/>
                </a:ext>
              </a:extLst>
            </p:cNvPr>
            <p:cNvSpPr txBox="1"/>
            <p:nvPr/>
          </p:nvSpPr>
          <p:spPr>
            <a:xfrm>
              <a:off x="2026568" y="2575937"/>
              <a:ext cx="457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2" charset="77"/>
                  <a:ea typeface="+mn-ea"/>
                  <a:cs typeface="+mn-cs"/>
                </a:rPr>
                <a:t>£50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AAC201C-3DD9-0740-96E9-E487FF182144}"/>
              </a:ext>
            </a:extLst>
          </p:cNvPr>
          <p:cNvGrpSpPr/>
          <p:nvPr/>
        </p:nvGrpSpPr>
        <p:grpSpPr>
          <a:xfrm>
            <a:off x="3135279" y="2276426"/>
            <a:ext cx="1257911" cy="717550"/>
            <a:chOff x="3135279" y="2276426"/>
            <a:chExt cx="1257911" cy="717550"/>
          </a:xfrm>
        </p:grpSpPr>
        <p:pic>
          <p:nvPicPr>
            <p:cNvPr id="22" name="Picture 21" descr="A close up of a sign&#10;&#10;Description automatically generated">
              <a:extLst>
                <a:ext uri="{FF2B5EF4-FFF2-40B4-BE49-F238E27FC236}">
                  <a16:creationId xmlns:a16="http://schemas.microsoft.com/office/drawing/2014/main" id="{90B90B95-0D15-6F47-ACE1-110C41B4A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629742">
              <a:off x="3062254" y="2349451"/>
              <a:ext cx="71755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F365A9F-7A08-324B-9A49-E58C58E305EA}"/>
                </a:ext>
              </a:extLst>
            </p:cNvPr>
            <p:cNvGrpSpPr/>
            <p:nvPr/>
          </p:nvGrpSpPr>
          <p:grpSpPr>
            <a:xfrm>
              <a:off x="3468830" y="2387154"/>
              <a:ext cx="924360" cy="488254"/>
              <a:chOff x="1618146" y="2493603"/>
              <a:chExt cx="924360" cy="488254"/>
            </a:xfrm>
          </p:grpSpPr>
          <p:pic>
            <p:nvPicPr>
              <p:cNvPr id="42" name="Picture 9">
                <a:extLst>
                  <a:ext uri="{FF2B5EF4-FFF2-40B4-BE49-F238E27FC236}">
                    <a16:creationId xmlns:a16="http://schemas.microsoft.com/office/drawing/2014/main" id="{548298AD-D6AD-D641-BEC6-BA7DBFEA6D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73089">
                <a:off x="1618146" y="2493603"/>
                <a:ext cx="860829" cy="48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ABF8075-9933-8F42-9FDB-80667C860235}"/>
                  </a:ext>
                </a:extLst>
              </p:cNvPr>
              <p:cNvSpPr txBox="1"/>
              <p:nvPr/>
            </p:nvSpPr>
            <p:spPr>
              <a:xfrm>
                <a:off x="1992129" y="2582569"/>
                <a:ext cx="5503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+mn-ea"/>
                    <a:cs typeface="+mn-cs"/>
                  </a:rPr>
                  <a:t>£1.99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28A5452-DA10-0042-8A99-2CD6D41363A0}"/>
              </a:ext>
            </a:extLst>
          </p:cNvPr>
          <p:cNvGrpSpPr/>
          <p:nvPr/>
        </p:nvGrpSpPr>
        <p:grpSpPr>
          <a:xfrm>
            <a:off x="5019158" y="2376042"/>
            <a:ext cx="1378217" cy="543370"/>
            <a:chOff x="5019158" y="2376042"/>
            <a:chExt cx="1378217" cy="543370"/>
          </a:xfrm>
        </p:grpSpPr>
        <p:pic>
          <p:nvPicPr>
            <p:cNvPr id="24" name="Picture 23" descr="A picture containing window, drawing, blue&#10;&#10;Description automatically generated">
              <a:extLst>
                <a:ext uri="{FF2B5EF4-FFF2-40B4-BE49-F238E27FC236}">
                  <a16:creationId xmlns:a16="http://schemas.microsoft.com/office/drawing/2014/main" id="{2DFD19F4-B7F9-5040-82E9-822EA0E842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158" y="2482850"/>
              <a:ext cx="973137" cy="436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5E8BC0A-266A-5940-B277-367B6E2F342C}"/>
                </a:ext>
              </a:extLst>
            </p:cNvPr>
            <p:cNvGrpSpPr/>
            <p:nvPr/>
          </p:nvGrpSpPr>
          <p:grpSpPr>
            <a:xfrm>
              <a:off x="5531753" y="2376042"/>
              <a:ext cx="865622" cy="488254"/>
              <a:chOff x="1618146" y="2493603"/>
              <a:chExt cx="865622" cy="488254"/>
            </a:xfrm>
          </p:grpSpPr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EB103F15-8164-B24C-8E96-FDCA6EE165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73089">
                <a:off x="1618146" y="2493603"/>
                <a:ext cx="860829" cy="48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8296E3F-DC6C-2E41-9AB1-5CB840E985CC}"/>
                  </a:ext>
                </a:extLst>
              </p:cNvPr>
              <p:cNvSpPr txBox="1"/>
              <p:nvPr/>
            </p:nvSpPr>
            <p:spPr>
              <a:xfrm>
                <a:off x="2078688" y="2575937"/>
                <a:ext cx="4050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+mn-ea"/>
                    <a:cs typeface="+mn-cs"/>
                  </a:rPr>
                  <a:t>£7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09DA62-E2A1-B34F-B3AB-F68891D838DE}"/>
              </a:ext>
            </a:extLst>
          </p:cNvPr>
          <p:cNvGrpSpPr/>
          <p:nvPr/>
        </p:nvGrpSpPr>
        <p:grpSpPr>
          <a:xfrm>
            <a:off x="7153957" y="2272528"/>
            <a:ext cx="1265792" cy="629640"/>
            <a:chOff x="7153957" y="2272528"/>
            <a:chExt cx="1265792" cy="62964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9A0C38F-8316-314E-9F4F-6D4FFCE2BA74}"/>
                </a:ext>
              </a:extLst>
            </p:cNvPr>
            <p:cNvGrpSpPr/>
            <p:nvPr/>
          </p:nvGrpSpPr>
          <p:grpSpPr>
            <a:xfrm>
              <a:off x="7554127" y="2413914"/>
              <a:ext cx="865622" cy="488254"/>
              <a:chOff x="1618146" y="2493603"/>
              <a:chExt cx="865622" cy="488254"/>
            </a:xfrm>
          </p:grpSpPr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A2B0D920-2900-9E40-B50D-8A36C506CA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73089">
                <a:off x="1618146" y="2493603"/>
                <a:ext cx="860829" cy="48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828C1D6-4696-3940-BB79-B40095B501DA}"/>
                  </a:ext>
                </a:extLst>
              </p:cNvPr>
              <p:cNvSpPr txBox="1"/>
              <p:nvPr/>
            </p:nvSpPr>
            <p:spPr>
              <a:xfrm>
                <a:off x="2026568" y="2575937"/>
                <a:ext cx="457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+mn-ea"/>
                    <a:cs typeface="+mn-cs"/>
                  </a:rPr>
                  <a:t>35p</a:t>
                </a:r>
              </a:p>
            </p:txBody>
          </p:sp>
        </p:grpSp>
        <p:pic>
          <p:nvPicPr>
            <p:cNvPr id="26" name="Picture 2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ABDC8D0-E2E7-BE42-965C-1F87A3528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957" y="2272528"/>
              <a:ext cx="463550" cy="62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7750C418-672B-5545-A1D2-F48858108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614363"/>
            <a:ext cx="8220075" cy="681037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How Can We Keep Track?</a:t>
            </a:r>
          </a:p>
        </p:txBody>
      </p:sp>
      <p:pic>
        <p:nvPicPr>
          <p:cNvPr id="18434" name="Whole Class">
            <a:extLst>
              <a:ext uri="{FF2B5EF4-FFF2-40B4-BE49-F238E27FC236}">
                <a16:creationId xmlns:a16="http://schemas.microsoft.com/office/drawing/2014/main" id="{6F2BA223-4F4D-FE4F-BB22-2884652EE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522288"/>
            <a:ext cx="12382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9A974E7-A17B-E54A-A60F-355B5DAAE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49" y="5730722"/>
            <a:ext cx="61023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It is sometimes difficult to remember what we have spent on each item. So, we need another way to keep track.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49300" y="2279103"/>
            <a:ext cx="6559004" cy="788959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The next person in the circle must repeat what the previous speaker(s) bought and add their item to the list.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39200" y="3143199"/>
            <a:ext cx="6569104" cy="788959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They can say: ‘... went shopping and bought… for… . I went shopping and I bought… for… .’.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30975" y="1170887"/>
            <a:ext cx="6577329" cy="1059567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We are going to take it in turns to say what we have bought and how much it cost. You can use the sentence starter ‘I went shopping and I bought… for… .’.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86557" y="4007295"/>
            <a:ext cx="6521747" cy="788959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You need to repeat what everyone who has spoken before you has bought.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55650" y="4871391"/>
            <a:ext cx="6552654" cy="788959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Roboto" panose="02000000000000000000" pitchFamily="2" charset="0"/>
                <a:cs typeface="+mn-cs"/>
              </a:rPr>
              <a:t>How far around the circle can we get, remembering 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Roboto" panose="02000000000000000000" pitchFamily="2" charset="0"/>
                <a:cs typeface="+mn-cs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Roboto" panose="02000000000000000000" pitchFamily="2" charset="0"/>
                <a:cs typeface="+mn-cs"/>
              </a:rPr>
              <a:t>what everyone has bought?</a:t>
            </a:r>
          </a:p>
        </p:txBody>
      </p:sp>
      <p:sp>
        <p:nvSpPr>
          <p:cNvPr id="18437" name="TextBox 28">
            <a:extLst>
              <a:ext uri="{FF2B5EF4-FFF2-40B4-BE49-F238E27FC236}">
                <a16:creationId xmlns:a16="http://schemas.microsoft.com/office/drawing/2014/main" id="{6CFCB6AC-36F4-EA42-BC1B-FBD4349E4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9" y="1459817"/>
            <a:ext cx="7608451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We are going to play a game to work out how we can keep track of what we spend. Look at your card but don’t show anyone else what is on it.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79884" y="4947576"/>
            <a:ext cx="1559312" cy="1396687"/>
            <a:chOff x="7679884" y="4947576"/>
            <a:chExt cx="1559312" cy="1396687"/>
          </a:xfrm>
        </p:grpSpPr>
        <p:grpSp>
          <p:nvGrpSpPr>
            <p:cNvPr id="18436" name="Group 25">
              <a:extLst>
                <a:ext uri="{FF2B5EF4-FFF2-40B4-BE49-F238E27FC236}">
                  <a16:creationId xmlns:a16="http://schemas.microsoft.com/office/drawing/2014/main" id="{BC3A2EBC-99DD-0C45-A383-135D8D18F88B}"/>
                </a:ext>
              </a:extLst>
            </p:cNvPr>
            <p:cNvGrpSpPr>
              <a:grpSpLocks/>
            </p:cNvGrpSpPr>
            <p:nvPr/>
          </p:nvGrpSpPr>
          <p:grpSpPr bwMode="auto">
            <a:xfrm rot="19871754">
              <a:off x="8139560" y="4947576"/>
              <a:ext cx="1099636" cy="636588"/>
              <a:chOff x="1343699" y="933849"/>
              <a:chExt cx="1987932" cy="1150209"/>
            </a:xfrm>
          </p:grpSpPr>
          <p:pic>
            <p:nvPicPr>
              <p:cNvPr id="18444" name="Picture 16">
                <a:extLst>
                  <a:ext uri="{FF2B5EF4-FFF2-40B4-BE49-F238E27FC236}">
                    <a16:creationId xmlns:a16="http://schemas.microsoft.com/office/drawing/2014/main" id="{A60504BD-75DC-214C-826A-76DE2DEA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13"/>
              <a:stretch>
                <a:fillRect/>
              </a:stretch>
            </p:blipFill>
            <p:spPr bwMode="auto">
              <a:xfrm rot="20142610">
                <a:off x="1343699" y="933849"/>
                <a:ext cx="1607591" cy="1150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5" name="TextBox 24">
                <a:extLst>
                  <a:ext uri="{FF2B5EF4-FFF2-40B4-BE49-F238E27FC236}">
                    <a16:creationId xmlns:a16="http://schemas.microsoft.com/office/drawing/2014/main" id="{FBADC4C6-E3A9-ED48-AD13-76D2685ED3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314877">
                <a:off x="1893304" y="1129773"/>
                <a:ext cx="1438327" cy="667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50p</a:t>
                </a:r>
              </a:p>
            </p:txBody>
          </p:sp>
        </p:grpSp>
        <p:pic>
          <p:nvPicPr>
            <p:cNvPr id="18440" name="Picture 7" descr="A picture containing computer, sitting, keyboard, table&#10;&#10;Description automatically generated">
              <a:extLst>
                <a:ext uri="{FF2B5EF4-FFF2-40B4-BE49-F238E27FC236}">
                  <a16:creationId xmlns:a16="http://schemas.microsoft.com/office/drawing/2014/main" id="{B2513A5E-7856-A34A-98EA-B6AB6AFFDF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9884" y="5492629"/>
              <a:ext cx="869644" cy="851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169195" y="5044764"/>
            <a:ext cx="1643165" cy="1371554"/>
            <a:chOff x="6169195" y="5044764"/>
            <a:chExt cx="1643165" cy="1371554"/>
          </a:xfrm>
        </p:grpSpPr>
        <p:grpSp>
          <p:nvGrpSpPr>
            <p:cNvPr id="18435" name="Group 26">
              <a:extLst>
                <a:ext uri="{FF2B5EF4-FFF2-40B4-BE49-F238E27FC236}">
                  <a16:creationId xmlns:a16="http://schemas.microsoft.com/office/drawing/2014/main" id="{B352BE1F-0029-E746-93AE-8C61451ACD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69195" y="5044764"/>
              <a:ext cx="1032947" cy="740052"/>
              <a:chOff x="2668224" y="1703068"/>
              <a:chExt cx="1607591" cy="1150208"/>
            </a:xfrm>
          </p:grpSpPr>
          <p:pic>
            <p:nvPicPr>
              <p:cNvPr id="18446" name="Picture 20">
                <a:extLst>
                  <a:ext uri="{FF2B5EF4-FFF2-40B4-BE49-F238E27FC236}">
                    <a16:creationId xmlns:a16="http://schemas.microsoft.com/office/drawing/2014/main" id="{39BC6A75-F216-164D-BF9E-A835CE0441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13"/>
              <a:stretch>
                <a:fillRect/>
              </a:stretch>
            </p:blipFill>
            <p:spPr bwMode="auto">
              <a:xfrm rot="2106414" flipH="1">
                <a:off x="2668224" y="1703068"/>
                <a:ext cx="1607591" cy="1150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7" name="TextBox 23">
                <a:extLst>
                  <a:ext uri="{FF2B5EF4-FFF2-40B4-BE49-F238E27FC236}">
                    <a16:creationId xmlns:a16="http://schemas.microsoft.com/office/drawing/2014/main" id="{6AF9E86B-C6C7-C243-8BD0-94C49F3A78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53641">
                <a:off x="2807953" y="1951698"/>
                <a:ext cx="1099174" cy="706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77"/>
                    <a:ea typeface="Roboto" panose="02000000000000000000" pitchFamily="2" charset="0"/>
                  </a:rPr>
                  <a:t>20p</a:t>
                </a:r>
              </a:p>
            </p:txBody>
          </p:sp>
        </p:grpSp>
        <p:pic>
          <p:nvPicPr>
            <p:cNvPr id="18441" name="Picture 9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2EFF7048-EA07-AF46-A5A9-3B88E81172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282" r="2" b="14514"/>
            <a:stretch>
              <a:fillRect/>
            </a:stretch>
          </p:blipFill>
          <p:spPr bwMode="auto">
            <a:xfrm flipH="1">
              <a:off x="7145378" y="5068031"/>
              <a:ext cx="666982" cy="134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46">
            <a:extLst>
              <a:ext uri="{FF2B5EF4-FFF2-40B4-BE49-F238E27FC236}">
                <a16:creationId xmlns:a16="http://schemas.microsoft.com/office/drawing/2014/main" id="{103D62A7-695F-1B42-B68A-A22D568B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357" y="3682318"/>
            <a:ext cx="1330039" cy="88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3">
            <a:extLst>
              <a:ext uri="{FF2B5EF4-FFF2-40B4-BE49-F238E27FC236}">
                <a16:creationId xmlns:a16="http://schemas.microsoft.com/office/drawing/2014/main" id="{10B65ED8-B62F-A840-AA2F-D0038719C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40" y="1516078"/>
            <a:ext cx="644197" cy="64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5">
            <a:extLst>
              <a:ext uri="{FF2B5EF4-FFF2-40B4-BE49-F238E27FC236}">
                <a16:creationId xmlns:a16="http://schemas.microsoft.com/office/drawing/2014/main" id="{B7643EA4-075D-E942-9E42-254D0413E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039" y="2774607"/>
            <a:ext cx="1149047" cy="83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9">
            <a:extLst>
              <a:ext uri="{FF2B5EF4-FFF2-40B4-BE49-F238E27FC236}">
                <a16:creationId xmlns:a16="http://schemas.microsoft.com/office/drawing/2014/main" id="{370FA303-4FC8-2048-99A9-063623100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062" y="4413030"/>
            <a:ext cx="866269" cy="78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">
            <a:extLst>
              <a:ext uri="{FF2B5EF4-FFF2-40B4-BE49-F238E27FC236}">
                <a16:creationId xmlns:a16="http://schemas.microsoft.com/office/drawing/2014/main" id="{3D1A089F-5194-C74B-99A3-4C5339E7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072097"/>
            <a:ext cx="767846" cy="69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3" grpId="0" animBg="1"/>
      <p:bldP spid="24" grpId="0" animBg="1"/>
      <p:bldP spid="25" grpId="0" animBg="1"/>
      <p:bldP spid="26" grpId="0" animBg="1"/>
      <p:bldP spid="27" grpId="0" animBg="1"/>
      <p:bldP spid="18437" grpId="0"/>
      <p:bldP spid="1843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b="1" dirty="0">
                <a:latin typeface="Twinkl" pitchFamily="2" charset="0"/>
              </a:rPr>
              <a:t>The Big Questions</a:t>
            </a:r>
          </a:p>
        </p:txBody>
      </p:sp>
    </p:spTree>
    <p:extLst>
      <p:ext uri="{BB962C8B-B14F-4D97-AF65-F5344CB8AC3E}">
        <p14:creationId xmlns:p14="http://schemas.microsoft.com/office/powerpoint/2010/main" val="1584265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 descr="A picture containing toy, room, drawing&#10;&#10;Description automatically generated">
            <a:extLst>
              <a:ext uri="{FF2B5EF4-FFF2-40B4-BE49-F238E27FC236}">
                <a16:creationId xmlns:a16="http://schemas.microsoft.com/office/drawing/2014/main" id="{A608EAB7-D132-0944-A50C-51E1B3851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1827213"/>
            <a:ext cx="339566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>
            <a:extLst>
              <a:ext uri="{FF2B5EF4-FFF2-40B4-BE49-F238E27FC236}">
                <a16:creationId xmlns:a16="http://schemas.microsoft.com/office/drawing/2014/main" id="{409FFD92-DF02-7D40-BCB5-BB572C80AA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5613" y="614363"/>
            <a:ext cx="8220075" cy="681037"/>
          </a:xfrm>
          <a:noFill/>
        </p:spPr>
        <p:txBody>
          <a:bodyPr/>
          <a:lstStyle/>
          <a:p>
            <a:pPr algn="just" eaLnBrk="1" hangingPunct="1"/>
            <a:r>
              <a:rPr lang="en-GB" altLang="en-US" sz="2800" b="1" dirty="0">
                <a:solidFill>
                  <a:schemeClr val="tx1"/>
                </a:solidFill>
              </a:rPr>
              <a:t>Ways To Keep Track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F7CCFA-CDD1-C847-B0FC-CC59E122AD27}"/>
              </a:ext>
            </a:extLst>
          </p:cNvPr>
          <p:cNvGrpSpPr>
            <a:grpSpLocks/>
          </p:cNvGrpSpPr>
          <p:nvPr/>
        </p:nvGrpSpPr>
        <p:grpSpPr bwMode="auto">
          <a:xfrm>
            <a:off x="3411538" y="4957763"/>
            <a:ext cx="1079500" cy="1081087"/>
            <a:chOff x="4788025" y="4522833"/>
            <a:chExt cx="1569992" cy="1569992"/>
          </a:xfrm>
        </p:grpSpPr>
        <p:sp>
          <p:nvSpPr>
            <p:cNvPr id="4" name="Oval 3">
              <a:hlinkClick r:id="rId3" action="ppaction://hlinksldjump"/>
              <a:extLst>
                <a:ext uri="{FF2B5EF4-FFF2-40B4-BE49-F238E27FC236}">
                  <a16:creationId xmlns:a16="http://schemas.microsoft.com/office/drawing/2014/main" id="{27E26A0F-0580-264C-A0D1-E7A6C126CC80}"/>
                </a:ext>
              </a:extLst>
            </p:cNvPr>
            <p:cNvSpPr/>
            <p:nvPr/>
          </p:nvSpPr>
          <p:spPr>
            <a:xfrm>
              <a:off x="4788025" y="4522833"/>
              <a:ext cx="1569992" cy="15699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9470" name="Rectangl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8FDD5A6B-C8B6-A74D-977B-7C467C23B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8025" y="5184718"/>
              <a:ext cx="1569992" cy="26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77"/>
                  <a:ea typeface="Roboto" panose="02000000000000000000" pitchFamily="2" charset="0"/>
                </a:rPr>
                <a:t>Consolidating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EE19BF1-A17C-CF49-9D2E-E8870A457639}"/>
              </a:ext>
            </a:extLst>
          </p:cNvPr>
          <p:cNvGrpSpPr>
            <a:grpSpLocks/>
          </p:cNvGrpSpPr>
          <p:nvPr/>
        </p:nvGrpSpPr>
        <p:grpSpPr bwMode="auto">
          <a:xfrm>
            <a:off x="4738688" y="4957763"/>
            <a:ext cx="1085850" cy="1081087"/>
            <a:chOff x="6574042" y="4512842"/>
            <a:chExt cx="1577281" cy="1569992"/>
          </a:xfrm>
        </p:grpSpPr>
        <p:sp>
          <p:nvSpPr>
            <p:cNvPr id="7" name="Oval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FD902FF-5777-1042-AEEE-FB5CDF2B986E}"/>
                </a:ext>
              </a:extLst>
            </p:cNvPr>
            <p:cNvSpPr/>
            <p:nvPr/>
          </p:nvSpPr>
          <p:spPr>
            <a:xfrm>
              <a:off x="6574042" y="4512842"/>
              <a:ext cx="1570362" cy="15699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9468" name="Rectangle 7">
              <a:hlinkClick r:id="rId4" action="ppaction://hlinksldjump"/>
              <a:extLst>
                <a:ext uri="{FF2B5EF4-FFF2-40B4-BE49-F238E27FC236}">
                  <a16:creationId xmlns:a16="http://schemas.microsoft.com/office/drawing/2014/main" id="{51FCD3FC-B9B2-0842-936D-FA6126F95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1331" y="5184718"/>
              <a:ext cx="1569992" cy="26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77"/>
                  <a:ea typeface="Roboto" panose="02000000000000000000" pitchFamily="2" charset="0"/>
                </a:rPr>
                <a:t>Reflecting </a:t>
              </a:r>
            </a:p>
          </p:txBody>
        </p:sp>
      </p:grpSp>
      <p:pic>
        <p:nvPicPr>
          <p:cNvPr id="19461" name="Group Work">
            <a:extLst>
              <a:ext uri="{FF2B5EF4-FFF2-40B4-BE49-F238E27FC236}">
                <a16:creationId xmlns:a16="http://schemas.microsoft.com/office/drawing/2014/main" id="{1286F826-6AD5-D446-A056-677EE036E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17525"/>
            <a:ext cx="863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15">
            <a:extLst>
              <a:ext uri="{FF2B5EF4-FFF2-40B4-BE49-F238E27FC236}">
                <a16:creationId xmlns:a16="http://schemas.microsoft.com/office/drawing/2014/main" id="{06FEB837-C932-0445-973E-8D3ACA937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392238"/>
            <a:ext cx="763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In small groups, you are now going to play the shopping game again.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03300" y="3567113"/>
            <a:ext cx="7169150" cy="782637"/>
            <a:chOff x="1003300" y="3567113"/>
            <a:chExt cx="7169150" cy="78263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72901B3-5D72-D544-BB10-7CB7B7A2BE67}"/>
                </a:ext>
              </a:extLst>
            </p:cNvPr>
            <p:cNvSpPr/>
            <p:nvPr/>
          </p:nvSpPr>
          <p:spPr>
            <a:xfrm>
              <a:off x="1003300" y="3567113"/>
              <a:ext cx="7169150" cy="782637"/>
            </a:xfrm>
            <a:prstGeom prst="roundRect">
              <a:avLst>
                <a:gd name="adj" fmla="val 11662"/>
              </a:avLst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9464" name="TextBox 20">
              <a:extLst>
                <a:ext uri="{FF2B5EF4-FFF2-40B4-BE49-F238E27FC236}">
                  <a16:creationId xmlns:a16="http://schemas.microsoft.com/office/drawing/2014/main" id="{4CC6FB8A-2A6A-5541-B1AF-DD07CABD0E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2988" y="3567113"/>
              <a:ext cx="7097712" cy="773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77"/>
                  <a:ea typeface="Roboto" panose="02000000000000000000" pitchFamily="2" charset="0"/>
                </a:rPr>
                <a:t>Is it easier to remember what each person bought? Why?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77"/>
                  <a:ea typeface="Roboto" panose="02000000000000000000" pitchFamily="2" charset="0"/>
                </a:rPr>
                <a:t>Now you can choose a way to record what you bought as a group. </a:t>
              </a:r>
            </a:p>
          </p:txBody>
        </p:sp>
      </p:grpSp>
      <p:pic>
        <p:nvPicPr>
          <p:cNvPr id="19465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62153D5-827E-3741-B87C-0FE014C2F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4286250"/>
            <a:ext cx="21113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2211B18F-A458-3C47-80A9-234A8B762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71"/>
          <a:stretch>
            <a:fillRect/>
          </a:stretch>
        </p:blipFill>
        <p:spPr bwMode="auto">
          <a:xfrm>
            <a:off x="849313" y="4270375"/>
            <a:ext cx="14827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20">
            <a:extLst>
              <a:ext uri="{FF2B5EF4-FFF2-40B4-BE49-F238E27FC236}">
                <a16:creationId xmlns:a16="http://schemas.microsoft.com/office/drawing/2014/main" id="{9CD226E3-A3DF-3940-B74D-951DA8F23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 b="1" dirty="0">
                <a:latin typeface="Twinkl" pitchFamily="2" charset="77"/>
              </a:rPr>
              <a:t>Consolidating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96D0D12-FFA1-6C4E-9ABA-3A1B1440EA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5613" y="614363"/>
            <a:ext cx="8220075" cy="681037"/>
          </a:xfrm>
          <a:noFill/>
        </p:spPr>
        <p:txBody>
          <a:bodyPr/>
          <a:lstStyle/>
          <a:p>
            <a:pPr algn="just" eaLnBrk="1" hangingPunct="1"/>
            <a:r>
              <a:rPr lang="en-GB" altLang="en-US" sz="2800" b="1" dirty="0">
                <a:solidFill>
                  <a:schemeClr val="tx1"/>
                </a:solidFill>
              </a:rPr>
              <a:t>How I Keep Track</a:t>
            </a:r>
          </a:p>
        </p:txBody>
      </p:sp>
      <p:pic>
        <p:nvPicPr>
          <p:cNvPr id="21506" name="Individual Work">
            <a:extLst>
              <a:ext uri="{FF2B5EF4-FFF2-40B4-BE49-F238E27FC236}">
                <a16:creationId xmlns:a16="http://schemas.microsoft.com/office/drawing/2014/main" id="{2E247114-8524-7142-8BA1-E4791E658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03238"/>
            <a:ext cx="8636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3">
            <a:extLst>
              <a:ext uri="{FF2B5EF4-FFF2-40B4-BE49-F238E27FC236}">
                <a16:creationId xmlns:a16="http://schemas.microsoft.com/office/drawing/2014/main" id="{911CB8A2-3899-FF43-9B47-A8FB1E3AC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238" y="1438275"/>
            <a:ext cx="38211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</a:rPr>
              <a:t>You can now make your own receipt for a shopping trip using your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winkl" pitchFamily="2" charset="77"/>
              </a:rPr>
              <a:t>Shopping Trip Receipt Activity Sheet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</a:rPr>
              <a:t>. Remember to look carefully at why you are going shopping, it may affect what you choose to buy. Look carefully at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winkl" pitchFamily="2" charset="77"/>
              </a:rPr>
              <a:t>Shop Poster Resource Sheet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</a:rPr>
              <a:t>, which shows what you can buy, and choose your items.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77"/>
              <a:ea typeface="Roboto" panose="02000000000000000000" pitchFamily="2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CB8D98-D960-4847-817B-6D9323EDD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97" y="1406525"/>
            <a:ext cx="3390104" cy="4797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4F8F1D6-9F7E-FE42-99CA-BA084DE541A1}"/>
              </a:ext>
            </a:extLst>
          </p:cNvPr>
          <p:cNvSpPr/>
          <p:nvPr/>
        </p:nvSpPr>
        <p:spPr>
          <a:xfrm>
            <a:off x="4565650" y="4500452"/>
            <a:ext cx="3888432" cy="914400"/>
          </a:xfrm>
          <a:prstGeom prst="roundRect">
            <a:avLst/>
          </a:prstGeom>
          <a:solidFill>
            <a:srgbClr val="C5A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You can record what you buy any way you choose.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20">
            <a:extLst>
              <a:ext uri="{FF2B5EF4-FFF2-40B4-BE49-F238E27FC236}">
                <a16:creationId xmlns:a16="http://schemas.microsoft.com/office/drawing/2014/main" id="{E7AAFD03-8863-604E-9054-66BF71691A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 b="1" dirty="0">
                <a:latin typeface="Twinkl" pitchFamily="2" charset="77"/>
              </a:rPr>
              <a:t>Reflecting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DA8654B8-8E42-0047-9F28-CBF5A67EC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5613" y="614363"/>
            <a:ext cx="8220075" cy="681037"/>
          </a:xfrm>
          <a:noFill/>
        </p:spPr>
        <p:txBody>
          <a:bodyPr/>
          <a:lstStyle/>
          <a:p>
            <a:pPr algn="just" eaLnBrk="1" hangingPunct="1"/>
            <a:r>
              <a:rPr lang="en-GB" altLang="en-US" sz="2800" b="1" dirty="0">
                <a:solidFill>
                  <a:schemeClr val="tx1"/>
                </a:solidFill>
              </a:rPr>
              <a:t>Why Keep Track?</a:t>
            </a:r>
          </a:p>
        </p:txBody>
      </p:sp>
      <p:pic>
        <p:nvPicPr>
          <p:cNvPr id="23554" name="Whole Class">
            <a:extLst>
              <a:ext uri="{FF2B5EF4-FFF2-40B4-BE49-F238E27FC236}">
                <a16:creationId xmlns:a16="http://schemas.microsoft.com/office/drawing/2014/main" id="{74920489-EF4A-2741-A12A-EF38A9B57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522288"/>
            <a:ext cx="12382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5E238B-15A0-974B-B86B-B6F8CE997E73}"/>
              </a:ext>
            </a:extLst>
          </p:cNvPr>
          <p:cNvSpPr/>
          <p:nvPr/>
        </p:nvSpPr>
        <p:spPr>
          <a:xfrm>
            <a:off x="457200" y="2136775"/>
            <a:ext cx="8220075" cy="576263"/>
          </a:xfrm>
          <a:prstGeom prst="rect">
            <a:avLst/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4B8FF9-9A34-C84E-8BB4-49B9ABA3B646}"/>
              </a:ext>
            </a:extLst>
          </p:cNvPr>
          <p:cNvSpPr/>
          <p:nvPr/>
        </p:nvSpPr>
        <p:spPr>
          <a:xfrm>
            <a:off x="457200" y="3001963"/>
            <a:ext cx="8220075" cy="576262"/>
          </a:xfrm>
          <a:prstGeom prst="roundRect">
            <a:avLst>
              <a:gd name="adj" fmla="val 0"/>
            </a:avLst>
          </a:prstGeom>
          <a:solidFill>
            <a:srgbClr val="2DB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2C534C-9054-CD45-AA31-262047B71280}"/>
              </a:ext>
            </a:extLst>
          </p:cNvPr>
          <p:cNvSpPr/>
          <p:nvPr/>
        </p:nvSpPr>
        <p:spPr>
          <a:xfrm>
            <a:off x="457200" y="3865563"/>
            <a:ext cx="8220075" cy="576262"/>
          </a:xfrm>
          <a:prstGeom prst="roundRect">
            <a:avLst>
              <a:gd name="adj" fmla="val 0"/>
            </a:avLst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23558" name="TextBox 6">
            <a:extLst>
              <a:ext uri="{FF2B5EF4-FFF2-40B4-BE49-F238E27FC236}">
                <a16:creationId xmlns:a16="http://schemas.microsoft.com/office/drawing/2014/main" id="{671669F0-25A7-6048-B679-91E7510BD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266950"/>
            <a:ext cx="5038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What influences what we spend our money on?</a:t>
            </a:r>
          </a:p>
        </p:txBody>
      </p:sp>
      <p:sp>
        <p:nvSpPr>
          <p:cNvPr id="23559" name="TextBox 7">
            <a:extLst>
              <a:ext uri="{FF2B5EF4-FFF2-40B4-BE49-F238E27FC236}">
                <a16:creationId xmlns:a16="http://schemas.microsoft.com/office/drawing/2014/main" id="{4B919BC0-1D26-9E4C-BE19-2DEF0C8C5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188" y="3109913"/>
            <a:ext cx="5903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How can you keep track of what you spend money on?</a:t>
            </a:r>
          </a:p>
        </p:txBody>
      </p:sp>
      <p:sp>
        <p:nvSpPr>
          <p:cNvPr id="23560" name="TextBox 8">
            <a:extLst>
              <a:ext uri="{FF2B5EF4-FFF2-40B4-BE49-F238E27FC236}">
                <a16:creationId xmlns:a16="http://schemas.microsoft.com/office/drawing/2014/main" id="{3257F276-3CC6-3A42-AD34-4F9C5CA45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188" y="3968750"/>
            <a:ext cx="336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Why is it important to do this?</a:t>
            </a:r>
          </a:p>
        </p:txBody>
      </p:sp>
      <p:sp>
        <p:nvSpPr>
          <p:cNvPr id="24588" name="TextBox 11">
            <a:extLst>
              <a:ext uri="{FF2B5EF4-FFF2-40B4-BE49-F238E27FC236}">
                <a16:creationId xmlns:a16="http://schemas.microsoft.com/office/drawing/2014/main" id="{67F6FF48-643B-164E-8342-47A55617D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799013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Thinking about today’s learning, write one piece of advice on a sticky note to remind us to keep track of our money.</a:t>
            </a:r>
          </a:p>
        </p:txBody>
      </p:sp>
      <p:pic>
        <p:nvPicPr>
          <p:cNvPr id="23562" name="Picture 6" descr="A picture containing cup, table, computer, computer&#10;&#10;Description automatically generated">
            <a:extLst>
              <a:ext uri="{FF2B5EF4-FFF2-40B4-BE49-F238E27FC236}">
                <a16:creationId xmlns:a16="http://schemas.microsoft.com/office/drawing/2014/main" id="{D58C531F-FBB3-5044-9491-6165A109C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55"/>
          <a:stretch>
            <a:fillRect/>
          </a:stretch>
        </p:blipFill>
        <p:spPr bwMode="auto">
          <a:xfrm>
            <a:off x="501650" y="1574800"/>
            <a:ext cx="1352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44322D3-E6BA-DC45-B715-609191D5C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0"/>
          <a:stretch>
            <a:fillRect/>
          </a:stretch>
        </p:blipFill>
        <p:spPr bwMode="auto">
          <a:xfrm>
            <a:off x="7151688" y="1574800"/>
            <a:ext cx="1352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20">
            <a:extLst>
              <a:ext uri="{FF2B5EF4-FFF2-40B4-BE49-F238E27FC236}">
                <a16:creationId xmlns:a16="http://schemas.microsoft.com/office/drawing/2014/main" id="{A0D7C50D-22C6-6B40-848B-EBADA307A2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 b="1" dirty="0">
                <a:latin typeface="Twinkl" pitchFamily="2" charset="77"/>
              </a:rPr>
              <a:t>The Big Questions</a:t>
            </a:r>
          </a:p>
        </p:txBody>
      </p:sp>
    </p:spTree>
    <p:extLst>
      <p:ext uri="{BB962C8B-B14F-4D97-AF65-F5344CB8AC3E}">
        <p14:creationId xmlns:p14="http://schemas.microsoft.com/office/powerpoint/2010/main" val="27732926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oll, toy, window&#10;&#10;Description automatically generated">
            <a:extLst>
              <a:ext uri="{FF2B5EF4-FFF2-40B4-BE49-F238E27FC236}">
                <a16:creationId xmlns:a16="http://schemas.microsoft.com/office/drawing/2014/main" id="{AB33E520-CA97-694A-8439-955164D9C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1"/>
          <a:stretch/>
        </p:blipFill>
        <p:spPr>
          <a:xfrm flipH="1">
            <a:off x="107504" y="2276873"/>
            <a:ext cx="3153618" cy="4581128"/>
          </a:xfrm>
          <a:prstGeom prst="rect">
            <a:avLst/>
          </a:prstGeom>
        </p:spPr>
      </p:pic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D91170A-7BBA-7F47-888E-F02F21FB15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/>
        </p:blipFill>
        <p:spPr>
          <a:xfrm>
            <a:off x="6238761" y="1916832"/>
            <a:ext cx="2797735" cy="4941168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E08AA83-A5D1-3142-B4E0-603D7B2B8EC7}"/>
              </a:ext>
            </a:extLst>
          </p:cNvPr>
          <p:cNvSpPr/>
          <p:nvPr/>
        </p:nvSpPr>
        <p:spPr>
          <a:xfrm>
            <a:off x="2767642" y="2744924"/>
            <a:ext cx="3388533" cy="1368152"/>
          </a:xfrm>
          <a:prstGeom prst="wedgeRoundRectCallout">
            <a:avLst/>
          </a:prstGeom>
          <a:solidFill>
            <a:srgbClr val="C5A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How can we keep track of what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we spend?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932861F-8681-F144-BFDA-9584146FFA75}"/>
              </a:ext>
            </a:extLst>
          </p:cNvPr>
          <p:cNvSpPr/>
          <p:nvPr/>
        </p:nvSpPr>
        <p:spPr>
          <a:xfrm flipH="1">
            <a:off x="2339751" y="940946"/>
            <a:ext cx="4747427" cy="1368152"/>
          </a:xfrm>
          <a:prstGeom prst="wedgeRoundRectCallout">
            <a:avLst/>
          </a:prstGeom>
          <a:solidFill>
            <a:srgbClr val="9E7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What choices do we have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about spending money?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63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57FC52D-8A90-A940-970F-C71E1F87BFE9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163A9F0-AC5E-5744-B1A9-52FCB26EC7EB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</a:t>
            </a:r>
          </a:p>
        </p:txBody>
      </p:sp>
      <p:sp>
        <p:nvSpPr>
          <p:cNvPr id="11267" name="Title 1">
            <a:extLst>
              <a:ext uri="{FF2B5EF4-FFF2-40B4-BE49-F238E27FC236}">
                <a16:creationId xmlns:a16="http://schemas.microsoft.com/office/drawing/2014/main" id="{9D29E0F7-6287-F74C-A00F-492EF047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Success Criteria</a:t>
            </a:r>
          </a:p>
        </p:txBody>
      </p:sp>
      <p:sp>
        <p:nvSpPr>
          <p:cNvPr id="11268" name="Title 1">
            <a:extLst>
              <a:ext uri="{FF2B5EF4-FFF2-40B4-BE49-F238E27FC236}">
                <a16:creationId xmlns:a16="http://schemas.microsoft.com/office/drawing/2014/main" id="{AF316B30-0AD2-7448-9DF6-E2A25BADD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77"/>
                <a:ea typeface="Roboto" panose="02000000000000000000" pitchFamily="2" charset="0"/>
              </a:rPr>
              <a:t>Aim</a:t>
            </a:r>
          </a:p>
        </p:txBody>
      </p:sp>
      <p:sp>
        <p:nvSpPr>
          <p:cNvPr id="11269" name="Content Placeholder 15">
            <a:extLst>
              <a:ext uri="{FF2B5EF4-FFF2-40B4-BE49-F238E27FC236}">
                <a16:creationId xmlns:a16="http://schemas.microsoft.com/office/drawing/2014/main" id="{D1727883-34E3-A542-9506-767E9C05D7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dirty="0">
                <a:latin typeface="Twinkl" pitchFamily="2" charset="77"/>
              </a:rPr>
              <a:t>I can explain choices people have about spending money and why it is important to keep track of what is spent.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7161F3AB-59A6-7645-A135-953058C2893C}"/>
              </a:ext>
            </a:extLst>
          </p:cNvPr>
          <p:cNvSpPr txBox="1">
            <a:spLocks/>
          </p:cNvSpPr>
          <p:nvPr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7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cs typeface="Twinkl"/>
              </a:rPr>
              <a:t>I can understand what influences people’s spending.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cs typeface="Twinkl"/>
              </a:rPr>
              <a:t>I can discuss why it is helpful to keep track of what is spent.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2EFB2C17-E250-6148-9173-672E15F07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6273800"/>
            <a:ext cx="3959225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This resource is fully in line with the Learning Outcomes and Core Themes outlined in the </a:t>
            </a:r>
            <a:r>
              <a:rPr kumimoji="0" lang="en-GB" altLang="en-US" sz="800" b="0" i="0" u="sng" strike="noStrike" kern="1200" cap="none" spc="0" normalizeH="0" baseline="3000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hlinkClick r:id="rId2"/>
              </a:rPr>
              <a:t>PSHE Association</a:t>
            </a:r>
            <a:r>
              <a:rPr kumimoji="0" lang="en-GB" altLang="en-US" sz="800" b="0" i="0" u="sng" strike="noStrike" kern="1200" cap="none" spc="0" normalizeH="0" baseline="30000" noProof="0" dirty="0">
                <a:ln>
                  <a:noFill/>
                </a:ln>
                <a:solidFill>
                  <a:srgbClr val="00B0F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Programme of Study</a:t>
            </a:r>
            <a:r>
              <a:rPr kumimoji="0" lang="en-GB" alt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5793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1D5AC-9F65-495E-A45B-F76F3120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Prayer </a:t>
            </a:r>
          </a:p>
        </p:txBody>
      </p:sp>
    </p:spTree>
    <p:extLst>
      <p:ext uri="{BB962C8B-B14F-4D97-AF65-F5344CB8AC3E}">
        <p14:creationId xmlns:p14="http://schemas.microsoft.com/office/powerpoint/2010/main" val="1206954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up, table, computer, computer&#10;&#10;Description automatically generated">
            <a:extLst>
              <a:ext uri="{FF2B5EF4-FFF2-40B4-BE49-F238E27FC236}">
                <a16:creationId xmlns:a16="http://schemas.microsoft.com/office/drawing/2014/main" id="{CD4950F6-19D8-AC42-B969-1C59DF36CF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999" y="1654443"/>
            <a:ext cx="2313793" cy="4726885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EC1872A-479A-3D45-A3C7-40292FBBA739}"/>
              </a:ext>
            </a:extLst>
          </p:cNvPr>
          <p:cNvSpPr/>
          <p:nvPr/>
        </p:nvSpPr>
        <p:spPr>
          <a:xfrm>
            <a:off x="2267744" y="1399093"/>
            <a:ext cx="6292890" cy="1008112"/>
          </a:xfrm>
          <a:prstGeom prst="wedgeRoundRectCallout">
            <a:avLst>
              <a:gd name="adj1" fmla="val -43571"/>
              <a:gd name="adj2" fmla="val 74258"/>
              <a:gd name="adj3" fmla="val 16667"/>
            </a:avLst>
          </a:prstGeom>
          <a:solidFill>
            <a:srgbClr val="9F7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How can we keep our money safe?</a:t>
            </a:r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418E969D-D03D-7A4A-989B-3950FF41C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51"/>
          <a:stretch/>
        </p:blipFill>
        <p:spPr>
          <a:xfrm flipH="1">
            <a:off x="6058053" y="2530641"/>
            <a:ext cx="2901305" cy="3850687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0D5E459B-89EC-8649-86CE-D76CF2555DFF}"/>
              </a:ext>
            </a:extLst>
          </p:cNvPr>
          <p:cNvSpPr/>
          <p:nvPr/>
        </p:nvSpPr>
        <p:spPr>
          <a:xfrm flipH="1">
            <a:off x="2699792" y="2882098"/>
            <a:ext cx="3916626" cy="1008112"/>
          </a:xfrm>
          <a:prstGeom prst="wedgeRoundRectCallout">
            <a:avLst>
              <a:gd name="adj1" fmla="val -43099"/>
              <a:gd name="adj2" fmla="val 86016"/>
              <a:gd name="adj3" fmla="val 16667"/>
            </a:avLst>
          </a:prstGeom>
          <a:solidFill>
            <a:srgbClr val="C5A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Why is it important to keep</a:t>
            </a:r>
            <a:br>
              <a:rPr lang="en-GB" sz="2400" dirty="0"/>
            </a:br>
            <a:r>
              <a:rPr lang="en-GB" dirty="0"/>
              <a:t>money safe?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744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b="1" dirty="0">
                <a:latin typeface="Twinkl" pitchFamily="2" charset="0"/>
              </a:rPr>
              <a:t>Reconnecting</a:t>
            </a:r>
          </a:p>
        </p:txBody>
      </p:sp>
    </p:spTree>
    <p:extLst>
      <p:ext uri="{BB962C8B-B14F-4D97-AF65-F5344CB8AC3E}">
        <p14:creationId xmlns:p14="http://schemas.microsoft.com/office/powerpoint/2010/main" val="355886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9FCD00F-5131-4741-BE6A-6F93D7948EFB}"/>
              </a:ext>
            </a:extLst>
          </p:cNvPr>
          <p:cNvSpPr/>
          <p:nvPr/>
        </p:nvSpPr>
        <p:spPr>
          <a:xfrm>
            <a:off x="809298" y="5210209"/>
            <a:ext cx="7579052" cy="751174"/>
          </a:xfrm>
          <a:prstGeom prst="roundRect">
            <a:avLst/>
          </a:prstGeom>
          <a:solidFill>
            <a:srgbClr val="C5A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What Are These?</a:t>
            </a:r>
          </a:p>
        </p:txBody>
      </p:sp>
      <p:pic>
        <p:nvPicPr>
          <p:cNvPr id="3" name="Talking Partners">
            <a:extLst>
              <a:ext uri="{FF2B5EF4-FFF2-40B4-BE49-F238E27FC236}">
                <a16:creationId xmlns:a16="http://schemas.microsoft.com/office/drawing/2014/main" id="{40159ED7-3213-4552-B5EA-AF7FC0864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290" y="514627"/>
            <a:ext cx="864000" cy="864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DC8C6F-CB83-4CB6-80C0-73EE817BD5C1}"/>
              </a:ext>
            </a:extLst>
          </p:cNvPr>
          <p:cNvGrpSpPr/>
          <p:nvPr/>
        </p:nvGrpSpPr>
        <p:grpSpPr>
          <a:xfrm>
            <a:off x="6543600" y="1477658"/>
            <a:ext cx="1556792" cy="1556792"/>
            <a:chOff x="6056464" y="2872244"/>
            <a:chExt cx="1556792" cy="155679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CEFA966-5846-4C61-87BB-1E90D9F7A83C}"/>
                </a:ext>
              </a:extLst>
            </p:cNvPr>
            <p:cNvSpPr/>
            <p:nvPr/>
          </p:nvSpPr>
          <p:spPr>
            <a:xfrm>
              <a:off x="6056464" y="2872244"/>
              <a:ext cx="1556792" cy="1556792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121C4B-2C74-48EC-877D-4D32D1DF7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6464" y="2983885"/>
              <a:ext cx="1556792" cy="134799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935E33-1466-4709-8C94-E913A7FDBF07}"/>
              </a:ext>
            </a:extLst>
          </p:cNvPr>
          <p:cNvGrpSpPr/>
          <p:nvPr/>
        </p:nvGrpSpPr>
        <p:grpSpPr>
          <a:xfrm>
            <a:off x="3794206" y="3272345"/>
            <a:ext cx="1556792" cy="1556792"/>
            <a:chOff x="3851920" y="3358970"/>
            <a:chExt cx="1556792" cy="155679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2DC31E0-93A5-4F1A-BDCA-6FF5A25716AF}"/>
                </a:ext>
              </a:extLst>
            </p:cNvPr>
            <p:cNvSpPr/>
            <p:nvPr/>
          </p:nvSpPr>
          <p:spPr>
            <a:xfrm>
              <a:off x="3851920" y="3358970"/>
              <a:ext cx="1556792" cy="1556792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5B4549-FD23-4E0C-973C-A0BFF6EE8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8821" y="3650640"/>
              <a:ext cx="1353259" cy="108213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EA57E7-7D81-4D6E-B311-8B9270975CF3}"/>
              </a:ext>
            </a:extLst>
          </p:cNvPr>
          <p:cNvGrpSpPr/>
          <p:nvPr/>
        </p:nvGrpSpPr>
        <p:grpSpPr>
          <a:xfrm>
            <a:off x="1043608" y="1472305"/>
            <a:ext cx="1664579" cy="1556792"/>
            <a:chOff x="845699" y="1805732"/>
            <a:chExt cx="1664579" cy="155679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C5B825A-B103-4A8C-A7FC-F0598F254F3E}"/>
                </a:ext>
              </a:extLst>
            </p:cNvPr>
            <p:cNvSpPr/>
            <p:nvPr/>
          </p:nvSpPr>
          <p:spPr>
            <a:xfrm>
              <a:off x="899593" y="1805732"/>
              <a:ext cx="1556792" cy="1556792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CD3BAA-19E8-412E-9B55-A7CF70E4B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699" y="2027569"/>
              <a:ext cx="1664579" cy="111311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647F15-71D6-428B-B86E-8A1FE8295F37}"/>
              </a:ext>
            </a:extLst>
          </p:cNvPr>
          <p:cNvGrpSpPr/>
          <p:nvPr/>
        </p:nvGrpSpPr>
        <p:grpSpPr>
          <a:xfrm>
            <a:off x="1091940" y="3272345"/>
            <a:ext cx="1556792" cy="1556792"/>
            <a:chOff x="1825261" y="3295487"/>
            <a:chExt cx="1556792" cy="155679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3E40CEC-ADE7-4C63-BE71-88A464A3D1B7}"/>
                </a:ext>
              </a:extLst>
            </p:cNvPr>
            <p:cNvSpPr/>
            <p:nvPr/>
          </p:nvSpPr>
          <p:spPr>
            <a:xfrm>
              <a:off x="1825261" y="3295487"/>
              <a:ext cx="1556792" cy="1556792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6FC9EE-2E1A-4ACA-B545-FD850F4B1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119" y="3362524"/>
              <a:ext cx="1426468" cy="144459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1C6062-381E-4D02-9D23-53D7EA2BC70D}"/>
              </a:ext>
            </a:extLst>
          </p:cNvPr>
          <p:cNvGrpSpPr/>
          <p:nvPr/>
        </p:nvGrpSpPr>
        <p:grpSpPr>
          <a:xfrm>
            <a:off x="6493904" y="3277698"/>
            <a:ext cx="1656184" cy="1556792"/>
            <a:chOff x="2603657" y="1659423"/>
            <a:chExt cx="1656184" cy="155679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3B6840-6C67-4A8E-B810-CBC007B3B243}"/>
                </a:ext>
              </a:extLst>
            </p:cNvPr>
            <p:cNvSpPr/>
            <p:nvPr/>
          </p:nvSpPr>
          <p:spPr>
            <a:xfrm>
              <a:off x="2653353" y="1659423"/>
              <a:ext cx="1556792" cy="1556792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D16145-B3C2-40E4-BB12-7F6DED48B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3657" y="1762319"/>
              <a:ext cx="1656184" cy="1351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0755102-B64E-4A3C-8427-3A9581D38C5D}"/>
              </a:ext>
            </a:extLst>
          </p:cNvPr>
          <p:cNvGrpSpPr/>
          <p:nvPr/>
        </p:nvGrpSpPr>
        <p:grpSpPr>
          <a:xfrm>
            <a:off x="3782876" y="1495075"/>
            <a:ext cx="1578248" cy="1556792"/>
            <a:chOff x="4561272" y="1657285"/>
            <a:chExt cx="1578248" cy="155679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C9DE9D-1BDD-4410-BEEA-8C5A755C1525}"/>
                </a:ext>
              </a:extLst>
            </p:cNvPr>
            <p:cNvSpPr/>
            <p:nvPr/>
          </p:nvSpPr>
          <p:spPr>
            <a:xfrm>
              <a:off x="4572000" y="1657285"/>
              <a:ext cx="1556792" cy="1556792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98FCC6-EE45-42E1-83BB-B906D3C5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1272" y="1938527"/>
              <a:ext cx="1578248" cy="994307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25FDEA9-C3C1-4DC5-98BB-1BF30786B385}"/>
              </a:ext>
            </a:extLst>
          </p:cNvPr>
          <p:cNvSpPr txBox="1"/>
          <p:nvPr/>
        </p:nvSpPr>
        <p:spPr>
          <a:xfrm>
            <a:off x="827510" y="5268701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What do these pictures show? Can you explain what they have in common? Talk to your partner and then share your ideas with the class. </a:t>
            </a:r>
          </a:p>
        </p:txBody>
      </p:sp>
    </p:spTree>
    <p:extLst>
      <p:ext uri="{BB962C8B-B14F-4D97-AF65-F5344CB8AC3E}">
        <p14:creationId xmlns:p14="http://schemas.microsoft.com/office/powerpoint/2010/main" val="270386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b="1" dirty="0">
                <a:latin typeface="Twinkl" pitchFamily="2" charset="0"/>
              </a:rPr>
              <a:t>Exploring</a:t>
            </a:r>
          </a:p>
        </p:txBody>
      </p:sp>
    </p:spTree>
    <p:extLst>
      <p:ext uri="{BB962C8B-B14F-4D97-AF65-F5344CB8AC3E}">
        <p14:creationId xmlns:p14="http://schemas.microsoft.com/office/powerpoint/2010/main" val="530144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5EFB506F-C38C-4109-8B8A-C216ABAF5FD4}"/>
              </a:ext>
            </a:extLst>
          </p:cNvPr>
          <p:cNvSpPr/>
          <p:nvPr/>
        </p:nvSpPr>
        <p:spPr>
          <a:xfrm>
            <a:off x="457198" y="1700811"/>
            <a:ext cx="7095602" cy="576064"/>
          </a:xfrm>
          <a:prstGeom prst="homePlate">
            <a:avLst/>
          </a:prstGeom>
          <a:solidFill>
            <a:srgbClr val="C5A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2C3EA-12E0-4B98-8124-EE776D30DB24}"/>
              </a:ext>
            </a:extLst>
          </p:cNvPr>
          <p:cNvGrpSpPr/>
          <p:nvPr/>
        </p:nvGrpSpPr>
        <p:grpSpPr>
          <a:xfrm>
            <a:off x="5980306" y="3744976"/>
            <a:ext cx="1193192" cy="1193192"/>
            <a:chOff x="6056464" y="2872244"/>
            <a:chExt cx="1556792" cy="15567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A9E0866-8F3F-45F0-8B48-0C69E9DFF61A}"/>
                </a:ext>
              </a:extLst>
            </p:cNvPr>
            <p:cNvSpPr/>
            <p:nvPr/>
          </p:nvSpPr>
          <p:spPr>
            <a:xfrm>
              <a:off x="6056464" y="2872244"/>
              <a:ext cx="1556792" cy="1556792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A00F40-FBED-4736-8EB5-05DE29BBC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6464" y="2983885"/>
              <a:ext cx="1556792" cy="134799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3E1F39B-D590-4EC7-9D55-6A1EE9B3A5BD}"/>
              </a:ext>
            </a:extLst>
          </p:cNvPr>
          <p:cNvGrpSpPr/>
          <p:nvPr/>
        </p:nvGrpSpPr>
        <p:grpSpPr>
          <a:xfrm>
            <a:off x="4644047" y="3748227"/>
            <a:ext cx="1193192" cy="1193192"/>
            <a:chOff x="3851920" y="3358970"/>
            <a:chExt cx="1556792" cy="155679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7790FF-EAD2-4FFA-A1C8-E8671753E6CF}"/>
                </a:ext>
              </a:extLst>
            </p:cNvPr>
            <p:cNvSpPr/>
            <p:nvPr/>
          </p:nvSpPr>
          <p:spPr>
            <a:xfrm>
              <a:off x="3851920" y="3358970"/>
              <a:ext cx="1556792" cy="1556792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4EA0B9-EBED-44A6-BFDA-7F0CD28B1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8821" y="3650640"/>
              <a:ext cx="1353259" cy="108213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8DD299-821F-4445-B861-05D90E8EA243}"/>
              </a:ext>
            </a:extLst>
          </p:cNvPr>
          <p:cNvGrpSpPr/>
          <p:nvPr/>
        </p:nvGrpSpPr>
        <p:grpSpPr>
          <a:xfrm>
            <a:off x="686143" y="3746006"/>
            <a:ext cx="1275805" cy="1193193"/>
            <a:chOff x="845699" y="1805732"/>
            <a:chExt cx="1664579" cy="155679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58F031-88E6-43E2-8BCC-029B4F7731C4}"/>
                </a:ext>
              </a:extLst>
            </p:cNvPr>
            <p:cNvSpPr/>
            <p:nvPr/>
          </p:nvSpPr>
          <p:spPr>
            <a:xfrm>
              <a:off x="899593" y="1805732"/>
              <a:ext cx="1556792" cy="1556792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D3A880-DDEC-4D0B-BAC1-63AEE10C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699" y="2027569"/>
              <a:ext cx="1664579" cy="111311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1DBDAC-C296-40BC-9794-E9E2FFB0890A}"/>
              </a:ext>
            </a:extLst>
          </p:cNvPr>
          <p:cNvGrpSpPr/>
          <p:nvPr/>
        </p:nvGrpSpPr>
        <p:grpSpPr>
          <a:xfrm>
            <a:off x="2023723" y="3736589"/>
            <a:ext cx="1193192" cy="1193192"/>
            <a:chOff x="1825261" y="3295487"/>
            <a:chExt cx="1556792" cy="155679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81F552-B1A6-4FF4-9D3F-E2FB420BCB2D}"/>
                </a:ext>
              </a:extLst>
            </p:cNvPr>
            <p:cNvSpPr/>
            <p:nvPr/>
          </p:nvSpPr>
          <p:spPr>
            <a:xfrm>
              <a:off x="1825261" y="3295487"/>
              <a:ext cx="1556792" cy="1556792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91ECA9-DE20-4B2B-B313-4BBE43B32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119" y="3362524"/>
              <a:ext cx="1426468" cy="144459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2B79B9-DE31-4170-BDAB-164E6DA4E0DB}"/>
              </a:ext>
            </a:extLst>
          </p:cNvPr>
          <p:cNvGrpSpPr/>
          <p:nvPr/>
        </p:nvGrpSpPr>
        <p:grpSpPr>
          <a:xfrm>
            <a:off x="7278476" y="3736589"/>
            <a:ext cx="1269370" cy="1193192"/>
            <a:chOff x="2603657" y="1659423"/>
            <a:chExt cx="1656184" cy="155679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7EBA40C-BA1F-41A7-8E3D-1C57743FFAE3}"/>
                </a:ext>
              </a:extLst>
            </p:cNvPr>
            <p:cNvSpPr/>
            <p:nvPr/>
          </p:nvSpPr>
          <p:spPr>
            <a:xfrm>
              <a:off x="2653353" y="1659423"/>
              <a:ext cx="1556792" cy="1556792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7903F3-7927-4F9B-B94F-5AB90D7BA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3657" y="1762319"/>
              <a:ext cx="1656184" cy="1351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7D7311-4285-46AC-BBBA-026ECCDD649F}"/>
              </a:ext>
            </a:extLst>
          </p:cNvPr>
          <p:cNvGrpSpPr/>
          <p:nvPr/>
        </p:nvGrpSpPr>
        <p:grpSpPr>
          <a:xfrm>
            <a:off x="3325663" y="3736592"/>
            <a:ext cx="1209637" cy="1193192"/>
            <a:chOff x="4561272" y="1657285"/>
            <a:chExt cx="1578248" cy="155679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0E2E2CC-C811-4395-A492-657694C2514B}"/>
                </a:ext>
              </a:extLst>
            </p:cNvPr>
            <p:cNvSpPr/>
            <p:nvPr/>
          </p:nvSpPr>
          <p:spPr>
            <a:xfrm>
              <a:off x="4572000" y="1657285"/>
              <a:ext cx="1556792" cy="1556792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3412C0B-782A-467E-B621-C3151A7D4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1272" y="1938527"/>
              <a:ext cx="1578248" cy="9943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B530518-8C9B-4F8E-83D4-698AF73B1A9A}"/>
              </a:ext>
            </a:extLst>
          </p:cNvPr>
          <p:cNvSpPr txBox="1"/>
          <p:nvPr/>
        </p:nvSpPr>
        <p:spPr>
          <a:xfrm>
            <a:off x="2347673" y="2518450"/>
            <a:ext cx="444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One way I keep my belongings safe is…..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5E24DE-CBBC-42DD-B84C-E32C25187A7C}"/>
              </a:ext>
            </a:extLst>
          </p:cNvPr>
          <p:cNvSpPr txBox="1"/>
          <p:nvPr/>
        </p:nvSpPr>
        <p:spPr>
          <a:xfrm>
            <a:off x="581063" y="1823125"/>
            <a:ext cx="6697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Using what we have discussed, can you complete this sentence?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4B475A-947D-4ECA-9F2A-D2F10B884E5B}"/>
              </a:ext>
            </a:extLst>
          </p:cNvPr>
          <p:cNvSpPr txBox="1"/>
          <p:nvPr/>
        </p:nvSpPr>
        <p:spPr>
          <a:xfrm>
            <a:off x="686143" y="3055024"/>
            <a:ext cx="7543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Now let’s look at some more items.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18470"/>
            <a:ext cx="8220075" cy="994306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Keep It Safe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91B7731F-7A37-43A5-A7FF-406AA5E3DC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62881F6-0281-3448-BF65-5A5102A4F9D9}"/>
              </a:ext>
            </a:extLst>
          </p:cNvPr>
          <p:cNvSpPr txBox="1"/>
          <p:nvPr/>
        </p:nvSpPr>
        <p:spPr>
          <a:xfrm>
            <a:off x="939118" y="5503867"/>
            <a:ext cx="7543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cs typeface="Times New Roman" panose="02020603050405020304" pitchFamily="18" charset="0"/>
              </a:rPr>
              <a:t>These are things we use a lot everyday. How do we make sure they are kept safe?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9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00A7E7"/>
      </a:accent1>
      <a:accent2>
        <a:srgbClr val="F0821A"/>
      </a:accent2>
      <a:accent3>
        <a:srgbClr val="8C368C"/>
      </a:accent3>
      <a:accent4>
        <a:srgbClr val="009640"/>
      </a:accent4>
      <a:accent5>
        <a:srgbClr val="31B7BC"/>
      </a:accent5>
      <a:accent6>
        <a:srgbClr val="F9B000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 V3" id="{13A325FB-8903-44F8-B69F-3A8953959691}" vid="{DD43BEFA-AFEC-4BC2-902B-142470973490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00A7E7"/>
      </a:accent1>
      <a:accent2>
        <a:srgbClr val="F0821A"/>
      </a:accent2>
      <a:accent3>
        <a:srgbClr val="8C368C"/>
      </a:accent3>
      <a:accent4>
        <a:srgbClr val="009640"/>
      </a:accent4>
      <a:accent5>
        <a:srgbClr val="31B7BC"/>
      </a:accent5>
      <a:accent6>
        <a:srgbClr val="F9B000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 V3" id="{13A325FB-8903-44F8-B69F-3A8953959691}" vid="{DD43BEFA-AFEC-4BC2-902B-14247097349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1990</TotalTime>
  <Words>1631</Words>
  <Application>Microsoft Office PowerPoint</Application>
  <PresentationFormat>On-screen Show (4:3)</PresentationFormat>
  <Paragraphs>191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Sassoon Infant Rg</vt:lpstr>
      <vt:lpstr>Roboto</vt:lpstr>
      <vt:lpstr>Santander Headline</vt:lpstr>
      <vt:lpstr>Arial</vt:lpstr>
      <vt:lpstr>Times New Roman</vt:lpstr>
      <vt:lpstr>Santander Text</vt:lpstr>
      <vt:lpstr>Twinkl</vt:lpstr>
      <vt:lpstr>Tuffy-TTF</vt:lpstr>
      <vt:lpstr>Office Theme</vt:lpstr>
      <vt:lpstr>1_Office Theme</vt:lpstr>
      <vt:lpstr>PowerPoint Presentation</vt:lpstr>
      <vt:lpstr>PowerPoint Presentation</vt:lpstr>
      <vt:lpstr>PowerPoint Presentation</vt:lpstr>
      <vt:lpstr>The Big Questions</vt:lpstr>
      <vt:lpstr>PowerPoint Presentation</vt:lpstr>
      <vt:lpstr>Reconnecting</vt:lpstr>
      <vt:lpstr>What Are These?</vt:lpstr>
      <vt:lpstr>Exploring</vt:lpstr>
      <vt:lpstr>Keep It Safe</vt:lpstr>
      <vt:lpstr>Looking After My Money</vt:lpstr>
      <vt:lpstr>Looking After My Money?</vt:lpstr>
      <vt:lpstr>Why Do We Need to Look After Our Money?</vt:lpstr>
      <vt:lpstr>Consolidating</vt:lpstr>
      <vt:lpstr>Helping Others Look After Their Money</vt:lpstr>
      <vt:lpstr>Reflecting</vt:lpstr>
      <vt:lpstr>Saving Up</vt:lpstr>
      <vt:lpstr>Saving Up</vt:lpstr>
      <vt:lpstr>Saving Up</vt:lpstr>
      <vt:lpstr>Saving Up</vt:lpstr>
      <vt:lpstr>Saving Up</vt:lpstr>
      <vt:lpstr>Saving Up</vt:lpstr>
      <vt:lpstr>Saving Up</vt:lpstr>
      <vt:lpstr>Saving Up</vt:lpstr>
      <vt:lpstr>Saving Up</vt:lpstr>
      <vt:lpstr>Saving Up</vt:lpstr>
      <vt:lpstr>The Big Questions</vt:lpstr>
      <vt:lpstr>PowerPoint Presentation</vt:lpstr>
      <vt:lpstr>PowerPoint Presentation</vt:lpstr>
      <vt:lpstr>PowerPoint Presentation</vt:lpstr>
      <vt:lpstr>PowerPoint Presentation</vt:lpstr>
      <vt:lpstr>The Big Questions</vt:lpstr>
      <vt:lpstr>PowerPoint Presentation</vt:lpstr>
      <vt:lpstr>Reconnecting</vt:lpstr>
      <vt:lpstr>What Choices Do People Have About What to Spend?</vt:lpstr>
      <vt:lpstr>What Choices Do People Have About What to Spend?</vt:lpstr>
      <vt:lpstr>Exploring</vt:lpstr>
      <vt:lpstr>PowerPoint Presentation</vt:lpstr>
      <vt:lpstr>Where The Money Goes</vt:lpstr>
      <vt:lpstr>PowerPoint Presentation</vt:lpstr>
      <vt:lpstr>Ways To Keep Track</vt:lpstr>
      <vt:lpstr>Consolidating</vt:lpstr>
      <vt:lpstr>How I Keep Track</vt:lpstr>
      <vt:lpstr>Reflecting</vt:lpstr>
      <vt:lpstr>Why Keep Track?</vt:lpstr>
      <vt:lpstr>The Big Questions</vt:lpstr>
      <vt:lpstr>PowerPoint Presentation</vt:lpstr>
      <vt:lpstr>PowerPoint Presentation</vt:lpstr>
      <vt:lpstr>Prayer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PSHE and Citizenship</dc:title>
  <dc:creator>Naomi Adam</dc:creator>
  <cp:lastModifiedBy>Hannah Cuddy</cp:lastModifiedBy>
  <cp:revision>64</cp:revision>
  <dcterms:created xsi:type="dcterms:W3CDTF">2018-10-24T15:39:14Z</dcterms:created>
  <dcterms:modified xsi:type="dcterms:W3CDTF">2022-11-18T14:00:37Z</dcterms:modified>
</cp:coreProperties>
</file>