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0"/>
  </p:handoutMasterIdLst>
  <p:sldIdLst>
    <p:sldId id="261" r:id="rId2"/>
    <p:sldId id="258" r:id="rId3"/>
    <p:sldId id="263" r:id="rId4"/>
    <p:sldId id="268" r:id="rId5"/>
    <p:sldId id="269" r:id="rId6"/>
    <p:sldId id="291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93" r:id="rId19"/>
    <p:sldId id="282" r:id="rId20"/>
    <p:sldId id="283" r:id="rId21"/>
    <p:sldId id="284" r:id="rId22"/>
    <p:sldId id="285" r:id="rId23"/>
    <p:sldId id="286" r:id="rId24"/>
    <p:sldId id="292" r:id="rId25"/>
    <p:sldId id="288" r:id="rId26"/>
    <p:sldId id="289" r:id="rId27"/>
    <p:sldId id="290" r:id="rId28"/>
    <p:sldId id="294" r:id="rId29"/>
  </p:sldIdLst>
  <p:sldSz cx="9144000" cy="6858000" type="screen4x3"/>
  <p:notesSz cx="6858000" cy="9144000"/>
  <p:embeddedFontLst>
    <p:embeddedFont>
      <p:font typeface="Tuffy" panose="020B0603060100000000" pitchFamily="34" charset="0"/>
      <p:regular r:id="rId31"/>
      <p:bold r:id="rId32"/>
      <p:italic r:id="rId33"/>
      <p:boldItalic r:id="rId34"/>
    </p:embeddedFont>
    <p:embeddedFont>
      <p:font typeface="Sassoon Infant Rg" panose="02000503030000020003" pitchFamily="50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winkl" pitchFamily="2" charset="0"/>
      <p:regular r:id="rId41"/>
      <p:bold r:id="rId42"/>
    </p:embeddedFont>
    <p:embeddedFont>
      <p:font typeface="Twinkl SemiBold" pitchFamily="2" charset="0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983"/>
    <a:srgbClr val="F0F4C9"/>
    <a:srgbClr val="C4E5D7"/>
    <a:srgbClr val="69C7BE"/>
    <a:srgbClr val="89BFE0"/>
    <a:srgbClr val="19B5E5"/>
    <a:srgbClr val="3399FF"/>
    <a:srgbClr val="FFFFE1"/>
    <a:srgbClr val="21A6F9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48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18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71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1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dividual Work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ir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2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Talking Partner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75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oup Work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29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800" y="6120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4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2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9.png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9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" panose="020B0603060100000000" pitchFamily="34" charset="0"/>
              </a:rPr>
              <a:t>French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</a:rPr>
              <a:t> | Year 5 | All About Ourselves | The Body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All About Ourselves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French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983974" y="2887923"/>
            <a:ext cx="224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50254" y="4218251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B5983"/>
                </a:solidFill>
                <a:latin typeface="Twinkl" pitchFamily="2" charset="0"/>
              </a:rPr>
              <a:t>la langue.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076" y="2376859"/>
            <a:ext cx="4051524" cy="3206008"/>
          </a:xfrm>
          <a:prstGeom prst="rect">
            <a:avLst/>
          </a:prstGeom>
        </p:spPr>
      </p:pic>
      <p:pic>
        <p:nvPicPr>
          <p:cNvPr id="9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3" name="langu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740" y="427915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a langue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68839" y="2647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ular Callout 15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983974" y="2887923"/>
            <a:ext cx="224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7971" y="4218251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B59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983"/>
                </a:solidFill>
                <a:latin typeface="Twinkl" pitchFamily="2" charset="0"/>
              </a:rPr>
              <a:t>joue</a:t>
            </a:r>
            <a:r>
              <a:rPr lang="en-GB" dirty="0">
                <a:solidFill>
                  <a:srgbClr val="DB5983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2" name="jou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457" y="429906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2297" y="1886323"/>
            <a:ext cx="4076752" cy="4187078"/>
          </a:xfrm>
          <a:prstGeom prst="rect">
            <a:avLst/>
          </a:prstGeom>
        </p:spPr>
      </p:pic>
      <p:pic>
        <p:nvPicPr>
          <p:cNvPr id="2" name="la joue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9813" y="1949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ular Callout 18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4035" y="2887923"/>
            <a:ext cx="225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57389" y="4230951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menton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8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mento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738" y="429185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733" y="1866900"/>
            <a:ext cx="4057880" cy="4225925"/>
          </a:xfrm>
          <a:prstGeom prst="rect">
            <a:avLst/>
          </a:prstGeom>
        </p:spPr>
      </p:pic>
      <p:pic>
        <p:nvPicPr>
          <p:cNvPr id="2" name="le menton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9813" y="1384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755649" y="1602226"/>
            <a:ext cx="7632700" cy="4490598"/>
          </a:xfrm>
          <a:custGeom>
            <a:avLst/>
            <a:gdLst>
              <a:gd name="connsiteX0" fmla="*/ 0 w 7632700"/>
              <a:gd name="connsiteY0" fmla="*/ 0 h 4490598"/>
              <a:gd name="connsiteX1" fmla="*/ 7632700 w 7632700"/>
              <a:gd name="connsiteY1" fmla="*/ 0 h 4490598"/>
              <a:gd name="connsiteX2" fmla="*/ 7632700 w 7632700"/>
              <a:gd name="connsiteY2" fmla="*/ 3082841 h 4490598"/>
              <a:gd name="connsiteX3" fmla="*/ 7632700 w 7632700"/>
              <a:gd name="connsiteY3" fmla="*/ 3267947 h 4490598"/>
              <a:gd name="connsiteX4" fmla="*/ 7632700 w 7632700"/>
              <a:gd name="connsiteY4" fmla="*/ 4490598 h 4490598"/>
              <a:gd name="connsiteX5" fmla="*/ 4263611 w 7632700"/>
              <a:gd name="connsiteY5" fmla="*/ 4490598 h 4490598"/>
              <a:gd name="connsiteX6" fmla="*/ 4263611 w 7632700"/>
              <a:gd name="connsiteY6" fmla="*/ 3267947 h 4490598"/>
              <a:gd name="connsiteX7" fmla="*/ 0 w 7632700"/>
              <a:gd name="connsiteY7" fmla="*/ 3267947 h 449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700" h="4490598">
                <a:moveTo>
                  <a:pt x="0" y="0"/>
                </a:moveTo>
                <a:lnTo>
                  <a:pt x="7632700" y="0"/>
                </a:lnTo>
                <a:lnTo>
                  <a:pt x="7632700" y="3082841"/>
                </a:lnTo>
                <a:lnTo>
                  <a:pt x="7632700" y="3267947"/>
                </a:lnTo>
                <a:lnTo>
                  <a:pt x="7632700" y="4490598"/>
                </a:lnTo>
                <a:lnTo>
                  <a:pt x="4263611" y="4490598"/>
                </a:lnTo>
                <a:lnTo>
                  <a:pt x="4263611" y="3267947"/>
                </a:lnTo>
                <a:lnTo>
                  <a:pt x="0" y="3267947"/>
                </a:lnTo>
                <a:close/>
              </a:path>
            </a:pathLst>
          </a:cu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49" y="4958178"/>
            <a:ext cx="4164221" cy="1134647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3649810" y="2917183"/>
            <a:ext cx="2722153" cy="675111"/>
          </a:xfrm>
          <a:prstGeom prst="wedgeRoundRectCallout">
            <a:avLst>
              <a:gd name="adj1" fmla="val 67923"/>
              <a:gd name="adj2" fmla="val -5788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1914264" y="1869694"/>
            <a:ext cx="2474843" cy="502280"/>
          </a:xfrm>
          <a:prstGeom prst="wedgeRoundRectCallout">
            <a:avLst>
              <a:gd name="adj1" fmla="val -45732"/>
              <a:gd name="adj2" fmla="val 12320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Écoutez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68458" y="1936168"/>
            <a:ext cx="216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le/la/les 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9195" y="3086147"/>
            <a:ext cx="229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Oui</a:t>
            </a:r>
            <a:r>
              <a:rPr lang="en-GB" dirty="0">
                <a:latin typeface="Twinkl" pitchFamily="2" charset="0"/>
              </a:rPr>
              <a:t>,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latin typeface="Twinkl SemiBold" pitchFamily="2" charset="0"/>
              </a:rPr>
              <a:t>le/la/les...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457" y="2324193"/>
            <a:ext cx="2195615" cy="2545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25" y="4388393"/>
            <a:ext cx="855940" cy="131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17625" y="2130765"/>
            <a:ext cx="875861" cy="133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" y="5047541"/>
            <a:ext cx="1339308" cy="9192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325" y="5047542"/>
            <a:ext cx="1299476" cy="9181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725" y="5046305"/>
            <a:ext cx="1339308" cy="4669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724" y="5506020"/>
            <a:ext cx="1348119" cy="4669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ounded Rectangular Callout 17"/>
          <p:cNvSpPr/>
          <p:nvPr/>
        </p:nvSpPr>
        <p:spPr>
          <a:xfrm>
            <a:off x="3989196" y="4056258"/>
            <a:ext cx="2779204" cy="675111"/>
          </a:xfrm>
          <a:prstGeom prst="wedgeRoundRectCallout">
            <a:avLst>
              <a:gd name="adj1" fmla="val 50252"/>
              <a:gd name="adj2" fmla="val 9522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48846" y="4202600"/>
            <a:ext cx="237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Non,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latin typeface="Twinkl SemiBold" pitchFamily="2" charset="0"/>
              </a:rPr>
              <a:t>le/la/les...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753" y="3054161"/>
            <a:ext cx="392608" cy="408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035" y="4161365"/>
            <a:ext cx="397422" cy="5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ular Callout 14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ular Callout 15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983974" y="2887923"/>
            <a:ext cx="224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7904" y="4217206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corps.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134" y="1954230"/>
            <a:ext cx="2186341" cy="4088422"/>
          </a:xfrm>
          <a:prstGeom prst="rect">
            <a:avLst/>
          </a:prstGeom>
        </p:spPr>
      </p:pic>
      <p:pic>
        <p:nvPicPr>
          <p:cNvPr id="10" name="cor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253" y="427810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corps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1413" y="2225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pic>
        <p:nvPicPr>
          <p:cNvPr id="8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733" y="1893164"/>
            <a:ext cx="4056617" cy="4199662"/>
          </a:xfrm>
          <a:prstGeom prst="rect">
            <a:avLst/>
          </a:prstGeom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993913" y="2887923"/>
            <a:ext cx="223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7231" y="4218251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cou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13" name="cou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717" y="428243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cou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42785" y="1257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420" y="1879600"/>
            <a:ext cx="4855930" cy="4213225"/>
          </a:xfrm>
          <a:prstGeom prst="rect">
            <a:avLst/>
          </a:prstGeom>
        </p:spPr>
      </p:pic>
      <p:pic>
        <p:nvPicPr>
          <p:cNvPr id="8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3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ular Callout 19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983974" y="2887923"/>
            <a:ext cx="224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071" y="4244111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B59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983"/>
                </a:solidFill>
                <a:latin typeface="Twinkl" pitchFamily="2" charset="0"/>
              </a:rPr>
              <a:t>poitrine</a:t>
            </a:r>
            <a:r>
              <a:rPr lang="en-GB" dirty="0">
                <a:solidFill>
                  <a:srgbClr val="DB5983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12" name="poitrin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420" y="430501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a poitrine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3925" y="1282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pic>
        <p:nvPicPr>
          <p:cNvPr id="8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3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03852" y="2887923"/>
            <a:ext cx="22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975" y="4230951"/>
            <a:ext cx="180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ventre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12" name="ventr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583" y="429185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824" y="1890941"/>
            <a:ext cx="2970545" cy="4201884"/>
          </a:xfrm>
          <a:prstGeom prst="rect">
            <a:avLst/>
          </a:prstGeom>
        </p:spPr>
      </p:pic>
      <p:pic>
        <p:nvPicPr>
          <p:cNvPr id="2" name="le ventre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35077" y="1866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755649" y="1602226"/>
            <a:ext cx="7632700" cy="4490598"/>
          </a:xfrm>
          <a:custGeom>
            <a:avLst/>
            <a:gdLst>
              <a:gd name="connsiteX0" fmla="*/ 0 w 7632700"/>
              <a:gd name="connsiteY0" fmla="*/ 0 h 4490598"/>
              <a:gd name="connsiteX1" fmla="*/ 7632700 w 7632700"/>
              <a:gd name="connsiteY1" fmla="*/ 0 h 4490598"/>
              <a:gd name="connsiteX2" fmla="*/ 7632700 w 7632700"/>
              <a:gd name="connsiteY2" fmla="*/ 3082841 h 4490598"/>
              <a:gd name="connsiteX3" fmla="*/ 7632700 w 7632700"/>
              <a:gd name="connsiteY3" fmla="*/ 3267947 h 4490598"/>
              <a:gd name="connsiteX4" fmla="*/ 7632700 w 7632700"/>
              <a:gd name="connsiteY4" fmla="*/ 4490598 h 4490598"/>
              <a:gd name="connsiteX5" fmla="*/ 4263611 w 7632700"/>
              <a:gd name="connsiteY5" fmla="*/ 4490598 h 4490598"/>
              <a:gd name="connsiteX6" fmla="*/ 4263611 w 7632700"/>
              <a:gd name="connsiteY6" fmla="*/ 3267947 h 4490598"/>
              <a:gd name="connsiteX7" fmla="*/ 0 w 7632700"/>
              <a:gd name="connsiteY7" fmla="*/ 3267947 h 449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700" h="4490598">
                <a:moveTo>
                  <a:pt x="0" y="0"/>
                </a:moveTo>
                <a:lnTo>
                  <a:pt x="7632700" y="0"/>
                </a:lnTo>
                <a:lnTo>
                  <a:pt x="7632700" y="3082841"/>
                </a:lnTo>
                <a:lnTo>
                  <a:pt x="7632700" y="3267947"/>
                </a:lnTo>
                <a:lnTo>
                  <a:pt x="7632700" y="4490598"/>
                </a:lnTo>
                <a:lnTo>
                  <a:pt x="4263611" y="4490598"/>
                </a:lnTo>
                <a:lnTo>
                  <a:pt x="4263611" y="3267947"/>
                </a:lnTo>
                <a:lnTo>
                  <a:pt x="0" y="3267947"/>
                </a:lnTo>
                <a:close/>
              </a:path>
            </a:pathLst>
          </a:cu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49" y="4958178"/>
            <a:ext cx="4164221" cy="1134647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3649810" y="2917183"/>
            <a:ext cx="2722153" cy="675111"/>
          </a:xfrm>
          <a:prstGeom prst="wedgeRoundRectCallout">
            <a:avLst>
              <a:gd name="adj1" fmla="val 67923"/>
              <a:gd name="adj2" fmla="val -5788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1914264" y="1869694"/>
            <a:ext cx="2474843" cy="502280"/>
          </a:xfrm>
          <a:prstGeom prst="wedgeRoundRectCallout">
            <a:avLst>
              <a:gd name="adj1" fmla="val -45732"/>
              <a:gd name="adj2" fmla="val 12320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Écoutez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68458" y="1936168"/>
            <a:ext cx="216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le/la/les 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9195" y="3086147"/>
            <a:ext cx="229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Oui</a:t>
            </a:r>
            <a:r>
              <a:rPr lang="en-GB" dirty="0">
                <a:latin typeface="Twinkl" pitchFamily="2" charset="0"/>
              </a:rPr>
              <a:t>,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latin typeface="Twinkl SemiBold" pitchFamily="2" charset="0"/>
              </a:rPr>
              <a:t>le/la/les...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457" y="2324193"/>
            <a:ext cx="2195615" cy="2545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25" y="4388393"/>
            <a:ext cx="855940" cy="131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17625" y="2130765"/>
            <a:ext cx="875861" cy="133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" y="5047541"/>
            <a:ext cx="1339308" cy="9192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325" y="5047542"/>
            <a:ext cx="1299476" cy="9181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725" y="5046305"/>
            <a:ext cx="1339308" cy="4669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724" y="5506020"/>
            <a:ext cx="1348119" cy="4669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ounded Rectangular Callout 17"/>
          <p:cNvSpPr/>
          <p:nvPr/>
        </p:nvSpPr>
        <p:spPr>
          <a:xfrm>
            <a:off x="3989196" y="4056258"/>
            <a:ext cx="2779204" cy="675111"/>
          </a:xfrm>
          <a:prstGeom prst="wedgeRoundRectCallout">
            <a:avLst>
              <a:gd name="adj1" fmla="val 50252"/>
              <a:gd name="adj2" fmla="val 9522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24354" y="4226550"/>
            <a:ext cx="237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Non,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latin typeface="Twinkl SemiBold" pitchFamily="2" charset="0"/>
              </a:rPr>
              <a:t>le/la/les...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753" y="3054161"/>
            <a:ext cx="392608" cy="4088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035" y="4161365"/>
            <a:ext cx="397422" cy="5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5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170" y="1838402"/>
            <a:ext cx="3982642" cy="4254423"/>
          </a:xfrm>
          <a:prstGeom prst="rect">
            <a:avLst/>
          </a:prstGeom>
        </p:spPr>
      </p:pic>
      <p:pic>
        <p:nvPicPr>
          <p:cNvPr id="9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964096" y="2887923"/>
            <a:ext cx="22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619" y="4230951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dos.</a:t>
            </a:r>
          </a:p>
        </p:txBody>
      </p:sp>
      <p:pic>
        <p:nvPicPr>
          <p:cNvPr id="13" name="do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227" y="429566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dos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82663" y="2762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24350" y="5800725"/>
            <a:ext cx="473075" cy="219075"/>
          </a:xfrm>
          <a:prstGeom prst="ellipse">
            <a:avLst/>
          </a:pr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709738"/>
            <a:ext cx="9144000" cy="1435968"/>
          </a:xfrm>
          <a:prstGeom prst="rect">
            <a:avLst/>
          </a:prstGeom>
          <a:solidFill>
            <a:srgbClr val="69C7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1768590"/>
            <a:ext cx="9144000" cy="1318265"/>
          </a:xfrm>
          <a:prstGeom prst="rect">
            <a:avLst/>
          </a:prstGeom>
          <a:solidFill>
            <a:srgbClr val="F0F4C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466725" y="1486348"/>
            <a:ext cx="8201025" cy="2387600"/>
          </a:xfrm>
        </p:spPr>
        <p:txBody>
          <a:bodyPr lIns="0" tIns="0" rIns="0" bIns="0"/>
          <a:lstStyle/>
          <a:p>
            <a:r>
              <a:rPr lang="en-GB" altLang="en-US" sz="4800" dirty="0">
                <a:solidFill>
                  <a:schemeClr val="tx1"/>
                </a:solidFill>
              </a:rPr>
              <a:t>Le corps</a:t>
            </a:r>
            <a:br>
              <a:rPr lang="en-GB" altLang="en-US" sz="4800" dirty="0">
                <a:solidFill>
                  <a:schemeClr val="tx1"/>
                </a:solidFill>
              </a:rPr>
            </a:br>
            <a:r>
              <a:rPr lang="en-GB" altLang="en-US" sz="3200" b="0" dirty="0">
                <a:solidFill>
                  <a:schemeClr val="tx1"/>
                </a:solidFill>
              </a:rPr>
              <a:t>(The Body)</a:t>
            </a:r>
            <a:br>
              <a:rPr lang="en-GB" altLang="en-US" dirty="0">
                <a:solidFill>
                  <a:schemeClr val="bg1"/>
                </a:solidFill>
              </a:rPr>
            </a:br>
            <a:endParaRPr lang="en-GB" altLang="en-US" b="0" dirty="0">
              <a:solidFill>
                <a:schemeClr val="bg1"/>
              </a:solidFill>
            </a:endParaRPr>
          </a:p>
        </p:txBody>
      </p:sp>
      <p:pic>
        <p:nvPicPr>
          <p:cNvPr id="6" name="Twinkl Logo"/>
          <p:cNvPicPr>
            <a:picLocks noChangeAspect="1"/>
          </p:cNvPicPr>
          <p:nvPr/>
        </p:nvPicPr>
        <p:blipFill>
          <a:blip r:embed="rId3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pic>
        <p:nvPicPr>
          <p:cNvPr id="11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221" y="1866901"/>
            <a:ext cx="2987540" cy="4225924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974035" y="2887923"/>
            <a:ext cx="225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50" y="4218251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doigt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10" name="doig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136" y="427915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doigt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2663" y="2355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900" y="1981134"/>
            <a:ext cx="4235450" cy="4124317"/>
          </a:xfrm>
          <a:prstGeom prst="rect">
            <a:avLst/>
          </a:prstGeom>
        </p:spPr>
      </p:pic>
      <p:pic>
        <p:nvPicPr>
          <p:cNvPr id="7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1" name="pouc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779" y="428720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909293" y="2887923"/>
            <a:ext cx="232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293" y="4226303"/>
            <a:ext cx="188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pouce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2" name="le pouce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17638" y="2400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03852" y="2887923"/>
            <a:ext cx="22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8552" y="4248561"/>
            <a:ext cx="196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l’orteil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437" y="2285371"/>
            <a:ext cx="4359913" cy="3864947"/>
          </a:xfrm>
          <a:prstGeom prst="rect">
            <a:avLst/>
          </a:prstGeom>
        </p:spPr>
      </p:pic>
      <p:pic>
        <p:nvPicPr>
          <p:cNvPr id="7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1" name="lorteil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254" y="431141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rteil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57527" y="1283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77231" y="4241244"/>
            <a:ext cx="191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derrière.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253" y="1866901"/>
            <a:ext cx="5123110" cy="4257578"/>
          </a:xfrm>
          <a:prstGeom prst="rect">
            <a:avLst/>
          </a:prstGeom>
        </p:spPr>
      </p:pic>
      <p:pic>
        <p:nvPicPr>
          <p:cNvPr id="7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03852" y="2887923"/>
            <a:ext cx="22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pic>
        <p:nvPicPr>
          <p:cNvPr id="11" name="derriier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717" y="430214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derrière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81063" y="2443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755649" y="1602226"/>
            <a:ext cx="7632700" cy="4490598"/>
          </a:xfrm>
          <a:custGeom>
            <a:avLst/>
            <a:gdLst>
              <a:gd name="connsiteX0" fmla="*/ 0 w 7632700"/>
              <a:gd name="connsiteY0" fmla="*/ 0 h 4490598"/>
              <a:gd name="connsiteX1" fmla="*/ 7632700 w 7632700"/>
              <a:gd name="connsiteY1" fmla="*/ 0 h 4490598"/>
              <a:gd name="connsiteX2" fmla="*/ 7632700 w 7632700"/>
              <a:gd name="connsiteY2" fmla="*/ 3082841 h 4490598"/>
              <a:gd name="connsiteX3" fmla="*/ 7632700 w 7632700"/>
              <a:gd name="connsiteY3" fmla="*/ 3267947 h 4490598"/>
              <a:gd name="connsiteX4" fmla="*/ 7632700 w 7632700"/>
              <a:gd name="connsiteY4" fmla="*/ 4490598 h 4490598"/>
              <a:gd name="connsiteX5" fmla="*/ 4263611 w 7632700"/>
              <a:gd name="connsiteY5" fmla="*/ 4490598 h 4490598"/>
              <a:gd name="connsiteX6" fmla="*/ 4263611 w 7632700"/>
              <a:gd name="connsiteY6" fmla="*/ 3267947 h 4490598"/>
              <a:gd name="connsiteX7" fmla="*/ 0 w 7632700"/>
              <a:gd name="connsiteY7" fmla="*/ 3267947 h 449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700" h="4490598">
                <a:moveTo>
                  <a:pt x="0" y="0"/>
                </a:moveTo>
                <a:lnTo>
                  <a:pt x="7632700" y="0"/>
                </a:lnTo>
                <a:lnTo>
                  <a:pt x="7632700" y="3082841"/>
                </a:lnTo>
                <a:lnTo>
                  <a:pt x="7632700" y="3267947"/>
                </a:lnTo>
                <a:lnTo>
                  <a:pt x="7632700" y="4490598"/>
                </a:lnTo>
                <a:lnTo>
                  <a:pt x="4263611" y="4490598"/>
                </a:lnTo>
                <a:lnTo>
                  <a:pt x="4263611" y="3267947"/>
                </a:lnTo>
                <a:lnTo>
                  <a:pt x="0" y="3267947"/>
                </a:lnTo>
                <a:close/>
              </a:path>
            </a:pathLst>
          </a:cu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49" y="4958178"/>
            <a:ext cx="4164221" cy="1134647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3649810" y="2917183"/>
            <a:ext cx="2722153" cy="675111"/>
          </a:xfrm>
          <a:prstGeom prst="wedgeRoundRectCallout">
            <a:avLst>
              <a:gd name="adj1" fmla="val 67923"/>
              <a:gd name="adj2" fmla="val -5788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1914264" y="1869694"/>
            <a:ext cx="2474843" cy="502280"/>
          </a:xfrm>
          <a:prstGeom prst="wedgeRoundRectCallout">
            <a:avLst>
              <a:gd name="adj1" fmla="val -45732"/>
              <a:gd name="adj2" fmla="val 12320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Écoutez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68458" y="1936168"/>
            <a:ext cx="216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le/la/les 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9195" y="3086147"/>
            <a:ext cx="229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Oui</a:t>
            </a:r>
            <a:r>
              <a:rPr lang="en-GB" dirty="0">
                <a:latin typeface="Twinkl" pitchFamily="2" charset="0"/>
              </a:rPr>
              <a:t>,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latin typeface="Twinkl SemiBold" pitchFamily="2" charset="0"/>
              </a:rPr>
              <a:t>le/la/les...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457" y="2324193"/>
            <a:ext cx="2195615" cy="2545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25" y="4388393"/>
            <a:ext cx="855940" cy="131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17625" y="2130765"/>
            <a:ext cx="875861" cy="133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" y="5047541"/>
            <a:ext cx="1339308" cy="9192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325" y="5047542"/>
            <a:ext cx="1299476" cy="9181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725" y="5046305"/>
            <a:ext cx="1339308" cy="4669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724" y="5506020"/>
            <a:ext cx="1348119" cy="4669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ounded Rectangular Callout 17"/>
          <p:cNvSpPr/>
          <p:nvPr/>
        </p:nvSpPr>
        <p:spPr>
          <a:xfrm>
            <a:off x="3989196" y="4056258"/>
            <a:ext cx="2779204" cy="675111"/>
          </a:xfrm>
          <a:prstGeom prst="wedgeRoundRectCallout">
            <a:avLst>
              <a:gd name="adj1" fmla="val 50252"/>
              <a:gd name="adj2" fmla="val 9522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24354" y="4226550"/>
            <a:ext cx="237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Non,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latin typeface="Twinkl SemiBold" pitchFamily="2" charset="0"/>
              </a:rPr>
              <a:t>le/la/les...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753" y="3054161"/>
            <a:ext cx="392608" cy="4088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035" y="4161365"/>
            <a:ext cx="397422" cy="5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4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1838739"/>
            <a:ext cx="7632700" cy="4254086"/>
          </a:xfrm>
          <a:prstGeom prst="rect">
            <a:avLst/>
          </a:pr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Voici</a:t>
            </a:r>
            <a:r>
              <a:rPr lang="en-GB" dirty="0"/>
              <a:t>…</a:t>
            </a:r>
            <a:br>
              <a:rPr lang="en-GB" i="1" dirty="0"/>
            </a:br>
            <a:r>
              <a:rPr lang="en-GB" sz="2400" dirty="0">
                <a:latin typeface="Twinkl" pitchFamily="2" charset="0"/>
              </a:rPr>
              <a:t>(This is…)</a:t>
            </a:r>
          </a:p>
        </p:txBody>
      </p:sp>
      <p:pic>
        <p:nvPicPr>
          <p:cNvPr id="9" name="Group Wo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765" y="1977887"/>
            <a:ext cx="2810610" cy="39756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954" y="1977887"/>
            <a:ext cx="2810610" cy="39756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008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3166738"/>
            <a:ext cx="5833993" cy="628571"/>
          </a:xfrm>
          <a:prstGeom prst="rect">
            <a:avLst/>
          </a:pr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5650" y="1947677"/>
            <a:ext cx="5833993" cy="1041796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err="1"/>
              <a:t>Écrivez</a:t>
            </a:r>
            <a:r>
              <a:rPr lang="en-GB" sz="4000" dirty="0"/>
              <a:t>-le !</a:t>
            </a:r>
            <a:br>
              <a:rPr lang="en-GB" sz="4000" dirty="0"/>
            </a:br>
            <a:r>
              <a:rPr lang="en-GB" sz="2400" dirty="0">
                <a:latin typeface="Twinkl" pitchFamily="2" charset="0"/>
              </a:rPr>
              <a:t>(Write It!)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2150582"/>
            <a:ext cx="453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Have you found out everything you wanted to know?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3315718"/>
            <a:ext cx="44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Record your new learning on the poster.</a:t>
            </a:r>
          </a:p>
        </p:txBody>
      </p:sp>
      <p:pic>
        <p:nvPicPr>
          <p:cNvPr id="6" name="Pair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583" y="1947676"/>
            <a:ext cx="2846118" cy="40258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63301" y="3972575"/>
            <a:ext cx="3481794" cy="2120250"/>
          </a:xfrm>
          <a:prstGeom prst="rect">
            <a:avLst/>
          </a:pr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8662">
            <a:off x="1507044" y="3894937"/>
            <a:ext cx="1251626" cy="2010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97054" y="4115786"/>
            <a:ext cx="1140668" cy="14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demonstrate my listening skills by showing I have understood spoken language.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>
                <a:latin typeface="Twinkl" pitchFamily="2" charset="0"/>
              </a:rPr>
              <a:t>I can name different parts of the body.</a:t>
            </a:r>
          </a:p>
          <a:p>
            <a:r>
              <a:rPr lang="en-GB" dirty="0">
                <a:latin typeface="Twinkl" pitchFamily="2" charset="0"/>
              </a:rPr>
              <a:t>I can join in or respond when someone speaks to me.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04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24350" y="3319462"/>
            <a:ext cx="473075" cy="219075"/>
          </a:xfrm>
          <a:prstGeom prst="ellipse">
            <a:avLst/>
          </a:pr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Twinkl Logo"/>
          <p:cNvPicPr>
            <a:picLocks noChangeAspect="1"/>
          </p:cNvPicPr>
          <p:nvPr/>
        </p:nvPicPr>
        <p:blipFill>
          <a:blip r:embed="rId2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3242469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8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demonstrate my listening skills by showing I have understood spoken language.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>
                <a:latin typeface="Twinkl" pitchFamily="2" charset="0"/>
              </a:rPr>
              <a:t>I can name different parts of the body.</a:t>
            </a:r>
          </a:p>
          <a:p>
            <a:r>
              <a:rPr lang="en-GB" dirty="0">
                <a:latin typeface="Twinkl" pitchFamily="2" charset="0"/>
              </a:rPr>
              <a:t>I can join in or respond when someone speaks to me.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63301" y="3972575"/>
            <a:ext cx="3481794" cy="2120250"/>
          </a:xfrm>
          <a:prstGeom prst="rect">
            <a:avLst/>
          </a:pr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55650" y="3128084"/>
            <a:ext cx="5833993" cy="628571"/>
          </a:xfrm>
          <a:prstGeom prst="rect">
            <a:avLst/>
          </a:pr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642121"/>
            <a:ext cx="5833993" cy="1270043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94951" y="485773"/>
            <a:ext cx="8220075" cy="1595581"/>
          </a:xfrm>
        </p:spPr>
        <p:txBody>
          <a:bodyPr/>
          <a:lstStyle/>
          <a:p>
            <a:r>
              <a:rPr lang="en-GB" dirty="0"/>
              <a:t>What Do You Know?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535" y="1953976"/>
            <a:ext cx="468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How many parts of the body can you name in French already?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535" y="3276436"/>
            <a:ext cx="427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Make a list with your learning partner.</a:t>
            </a:r>
          </a:p>
        </p:txBody>
      </p:sp>
      <p:pic>
        <p:nvPicPr>
          <p:cNvPr id="7" name="Talking Partner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367" y="1642121"/>
            <a:ext cx="3869634" cy="4450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8662">
            <a:off x="1507044" y="3894937"/>
            <a:ext cx="1251626" cy="2010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97054" y="4115786"/>
            <a:ext cx="1140668" cy="1406063"/>
          </a:xfrm>
          <a:prstGeom prst="rect">
            <a:avLst/>
          </a:prstGeom>
        </p:spPr>
      </p:pic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1157288" y="728663"/>
            <a:ext cx="1519237" cy="654050"/>
            <a:chOff x="1157287" y="728663"/>
            <a:chExt cx="1519302" cy="654050"/>
          </a:xfrm>
        </p:grpSpPr>
        <p:sp>
          <p:nvSpPr>
            <p:cNvPr id="13" name="Rectangle 12"/>
            <p:cNvSpPr/>
            <p:nvPr/>
          </p:nvSpPr>
          <p:spPr>
            <a:xfrm>
              <a:off x="1157287" y="728663"/>
              <a:ext cx="1519302" cy="654050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390070" y="779818"/>
              <a:ext cx="12865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ea typeface="Sassoon Infant Rg" panose="02000503030000020003" pitchFamily="50" charset="0"/>
                  <a:cs typeface="Sassoon Infant Rg" panose="02000503030000020003" pitchFamily="50" charset="0"/>
                </a:rPr>
                <a:t>Click play buttons throughout to hear phrases and words.</a:t>
              </a:r>
            </a:p>
          </p:txBody>
        </p:sp>
      </p:grpSp>
      <p:pic>
        <p:nvPicPr>
          <p:cNvPr id="17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4228973"/>
            <a:ext cx="5833993" cy="628571"/>
          </a:xfrm>
          <a:prstGeom prst="rect">
            <a:avLst/>
          </a:prstGeom>
          <a:solidFill>
            <a:srgbClr val="C4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5650" y="2769618"/>
            <a:ext cx="5833993" cy="1270043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Knee Bone’s Connected to </a:t>
            </a:r>
            <a:br>
              <a:rPr lang="en-GB" dirty="0"/>
            </a:br>
            <a:r>
              <a:rPr lang="en-GB" dirty="0"/>
              <a:t>the Ankle Bone…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3105834"/>
            <a:ext cx="446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Which parts of the body are we going to learn today?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50" y="4358593"/>
            <a:ext cx="470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Choose five and draw an arrow to each one.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583" y="1947676"/>
            <a:ext cx="2846118" cy="40258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air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27112" y="2890450"/>
            <a:ext cx="228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76696" y="4257573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visage.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visag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045" y="431670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466" y="1839582"/>
            <a:ext cx="3596034" cy="4214888"/>
          </a:xfrm>
          <a:prstGeom prst="rect">
            <a:avLst/>
          </a:prstGeom>
        </p:spPr>
      </p:pic>
      <p:pic>
        <p:nvPicPr>
          <p:cNvPr id="21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vis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16038" y="2719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ular Callout 23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ular Callout 24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003852" y="2887923"/>
            <a:ext cx="22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72711" y="4228843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les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cheveux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290" y="1982249"/>
            <a:ext cx="2588560" cy="3995228"/>
          </a:xfrm>
          <a:prstGeom prst="rect">
            <a:avLst/>
          </a:prstGeom>
        </p:spPr>
      </p:pic>
      <p:pic>
        <p:nvPicPr>
          <p:cNvPr id="20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heveux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379" y="429230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s cheveux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79500" y="2263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ular Callout 15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03852" y="2887923"/>
            <a:ext cx="22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1374" y="4241235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B5983"/>
                </a:solidFill>
                <a:latin typeface="Twinkl" pitchFamily="2" charset="0"/>
              </a:rPr>
              <a:t>les dents.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2" name="dent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042" y="43096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408" y="3019195"/>
            <a:ext cx="4038428" cy="1837909"/>
          </a:xfrm>
          <a:prstGeom prst="rect">
            <a:avLst/>
          </a:prstGeom>
        </p:spPr>
      </p:pic>
      <p:pic>
        <p:nvPicPr>
          <p:cNvPr id="2" name="les dents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96950" y="1223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1866901"/>
            <a:ext cx="7632700" cy="4225924"/>
          </a:xfrm>
          <a:prstGeom prst="rect">
            <a:avLst/>
          </a:prstGeom>
          <a:solidFill>
            <a:srgbClr val="F0F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877231" y="4088355"/>
            <a:ext cx="2474843" cy="675111"/>
          </a:xfrm>
          <a:prstGeom prst="wedgeRoundRectCallout">
            <a:avLst>
              <a:gd name="adj1" fmla="val 45432"/>
              <a:gd name="adj2" fmla="val 937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ular Callout 18"/>
          <p:cNvSpPr/>
          <p:nvPr/>
        </p:nvSpPr>
        <p:spPr>
          <a:xfrm>
            <a:off x="877231" y="2753889"/>
            <a:ext cx="2474843" cy="675111"/>
          </a:xfrm>
          <a:prstGeom prst="wedgeRoundRectCallout">
            <a:avLst>
              <a:gd name="adj1" fmla="val -40110"/>
              <a:gd name="adj2" fmla="val 8639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83974" y="2887923"/>
            <a:ext cx="224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? </a:t>
            </a:r>
            <a:br>
              <a:rPr lang="en-GB" i="1" dirty="0"/>
            </a:br>
            <a:r>
              <a:rPr lang="en-GB" sz="2400" dirty="0"/>
              <a:t>(What’s This?)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747" y="4239224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B59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983"/>
                </a:solidFill>
                <a:latin typeface="Twinkl" pitchFamily="2" charset="0"/>
              </a:rPr>
              <a:t>lèvre</a:t>
            </a:r>
            <a:r>
              <a:rPr lang="en-GB" dirty="0">
                <a:solidFill>
                  <a:srgbClr val="DB5983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408" y="3019195"/>
            <a:ext cx="4038428" cy="1837908"/>
          </a:xfrm>
          <a:prstGeom prst="rect">
            <a:avLst/>
          </a:prstGeom>
        </p:spPr>
      </p:pic>
      <p:pic>
        <p:nvPicPr>
          <p:cNvPr id="15" name="levr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233" y="43001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00" y="612000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a lèvre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69988" y="1412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420</Words>
  <Application>Microsoft Office PowerPoint</Application>
  <PresentationFormat>On-screen Show (4:3)</PresentationFormat>
  <Paragraphs>90</Paragraphs>
  <Slides>28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Tuffy</vt:lpstr>
      <vt:lpstr>Sassoon Infant Rg</vt:lpstr>
      <vt:lpstr>Calibri</vt:lpstr>
      <vt:lpstr>Arial</vt:lpstr>
      <vt:lpstr>Twinkl</vt:lpstr>
      <vt:lpstr>Twinkl SemiBold</vt:lpstr>
      <vt:lpstr>Office Theme</vt:lpstr>
      <vt:lpstr>French</vt:lpstr>
      <vt:lpstr>Le corps (The Body) </vt:lpstr>
      <vt:lpstr>PowerPoint Presentation</vt:lpstr>
      <vt:lpstr>What Do You Know?</vt:lpstr>
      <vt:lpstr>The Knee Bone’s Connected to  the Ankle Bone…</vt:lpstr>
      <vt:lpstr>Qu’est-ce que c’est ?  (What’s This?)</vt:lpstr>
      <vt:lpstr>Qu’est-ce que c’est ?  (What’s This?)</vt:lpstr>
      <vt:lpstr>Qu’est-ce que c’est ?  (What’s This?)</vt:lpstr>
      <vt:lpstr>Qu’est-ce que c’est ?  (What’s This?)</vt:lpstr>
      <vt:lpstr>Qu’est-ce que c’est ?  (What’s This?)</vt:lpstr>
      <vt:lpstr>Qu’est-ce que c’est ?  (What’s This?)</vt:lpstr>
      <vt:lpstr>Qu’est-ce que c’est ?  (What’s This?)</vt:lpstr>
      <vt:lpstr>Écoutez</vt:lpstr>
      <vt:lpstr>Qu’est-ce que c’est ?  (What’s This?)</vt:lpstr>
      <vt:lpstr>Qu’est-ce que c’est ?  (What’s This?)</vt:lpstr>
      <vt:lpstr>Qu’est-ce que c’est ?  (What’s This?)</vt:lpstr>
      <vt:lpstr>Qu’est-ce que c’est ?  (What’s This?)</vt:lpstr>
      <vt:lpstr>Écoutez</vt:lpstr>
      <vt:lpstr>Qu’est-ce que c’est ?  (What’s This?)</vt:lpstr>
      <vt:lpstr>Qu’est-ce que c’est ?  (What’s This?)</vt:lpstr>
      <vt:lpstr>Qu’est-ce que c’est ?  (What’s This?)</vt:lpstr>
      <vt:lpstr>Qu’est-ce que c’est ?  (What’s This?)</vt:lpstr>
      <vt:lpstr>Qu’est-ce que c’est ?  (What’s This?)</vt:lpstr>
      <vt:lpstr>Écoutez</vt:lpstr>
      <vt:lpstr>Voici… (This is…)</vt:lpstr>
      <vt:lpstr>Écrivez-le ! (Write It!)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Laurel Wilkinson</cp:lastModifiedBy>
  <cp:revision>104</cp:revision>
  <dcterms:created xsi:type="dcterms:W3CDTF">2014-10-01T16:09:27Z</dcterms:created>
  <dcterms:modified xsi:type="dcterms:W3CDTF">2018-12-19T14:26:46Z</dcterms:modified>
</cp:coreProperties>
</file>