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2"/>
  </p:handoutMasterIdLst>
  <p:sldIdLst>
    <p:sldId id="258" r:id="rId2"/>
    <p:sldId id="263" r:id="rId3"/>
    <p:sldId id="286" r:id="rId4"/>
    <p:sldId id="288" r:id="rId5"/>
    <p:sldId id="291" r:id="rId6"/>
    <p:sldId id="289" r:id="rId7"/>
    <p:sldId id="277" r:id="rId8"/>
    <p:sldId id="290" r:id="rId9"/>
    <p:sldId id="285" r:id="rId10"/>
    <p:sldId id="284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 SemiBold" charset="0"/>
      <p:bold r:id="rId17"/>
    </p:embeddedFont>
    <p:embeddedFont>
      <p:font typeface="Twinkl" panose="020B0604020202020204" charset="0"/>
      <p:regular r:id="rId18"/>
      <p:bold r:id="rId19"/>
    </p:embeddedFont>
    <p:embeddedFont>
      <p:font typeface="BPreplay" panose="02000503000000020004" charset="0"/>
      <p:regular r:id="rId20"/>
      <p:bold r:id="rId21"/>
      <p:italic r:id="rId22"/>
      <p:boldItalic r:id="rId23"/>
    </p:embeddedFont>
    <p:embeddedFont>
      <p:font typeface="Sassoon Infant Rg" panose="02000503030000020003" charset="0"/>
      <p:regular r:id="rId24"/>
      <p:bold r:id="rId25"/>
    </p:embeddedFont>
    <p:embeddedFont>
      <p:font typeface="Sassoon Infant Md" panose="02000603050000020003" charset="0"/>
      <p:regular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D8CC0"/>
    <a:srgbClr val="14B4E4"/>
    <a:srgbClr val="B6BE5C"/>
    <a:srgbClr val="FFFFE1"/>
    <a:srgbClr val="21A6F9"/>
    <a:srgbClr val="FEFBDA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84" y="7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B20EBE-3AE7-45E0-A0C5-378C0F41873D}" type="datetimeFigureOut">
              <a:rPr lang="en-GB"/>
              <a:pPr>
                <a:defRPr/>
              </a:pPr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D3722E-EE77-4E02-9CD4-8FCCD203CB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607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8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4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51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1" r:id="rId4"/>
    <p:sldLayoutId id="2147483702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resounddesign\twinkl-shared\TaskSetters\%23PlanIt\Science\KS2\Year%205%20-%20Earth%20and%20Space\Year%205%20-%20Earth%20and%20Space%20-%20Lesson%203%20Geocentric%20Vs%20Heliocentric\Videos\Orbit_of_the_Moon_in_2013.mp4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</a:rPr>
              <a:t>Success Criteria</a:t>
            </a:r>
          </a:p>
        </p:txBody>
      </p:sp>
      <p:sp>
        <p:nvSpPr>
          <p:cNvPr id="7173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</a:rPr>
              <a:t>Aim</a:t>
            </a:r>
          </a:p>
        </p:txBody>
      </p:sp>
      <p:sp>
        <p:nvSpPr>
          <p:cNvPr id="7174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/>
              <a:t>I can explain the movement of the Moon.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I can explain that the Moon orbits the Earth not the Sun.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I can explain how the Moon moves relative to the </a:t>
            </a:r>
            <a:r>
              <a:rPr lang="en-GB" dirty="0" smtClean="0">
                <a:latin typeface="Twinkl" pitchFamily="2" charset="0"/>
              </a:rPr>
              <a:t>Earth.</a:t>
            </a:r>
            <a:endParaRPr lang="en-GB" dirty="0">
              <a:latin typeface="Twinkl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I can explain how the Earth and Moon move relative to the </a:t>
            </a:r>
            <a:r>
              <a:rPr lang="en-GB" dirty="0" smtClean="0">
                <a:latin typeface="Twinkl" pitchFamily="2" charset="0"/>
              </a:rPr>
              <a:t>Sun.</a:t>
            </a:r>
            <a:endParaRPr lang="en-GB" dirty="0"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515938" y="677863"/>
            <a:ext cx="8220075" cy="6318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>Orbiting Objects</a:t>
            </a:r>
          </a:p>
        </p:txBody>
      </p:sp>
      <p:pic>
        <p:nvPicPr>
          <p:cNvPr id="8195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2733675" y="1368425"/>
            <a:ext cx="3784600" cy="6254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dirty="0">
                <a:solidFill>
                  <a:schemeClr val="tx2">
                    <a:lumMod val="50000"/>
                  </a:schemeClr>
                </a:solidFill>
                <a:cs typeface="+mn-cs"/>
              </a:rPr>
              <a:t>We know the </a:t>
            </a:r>
            <a:r>
              <a:rPr lang="en-GB" altLang="en-US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Earth orbits </a:t>
            </a:r>
            <a:r>
              <a:rPr lang="en-GB" altLang="en-US" dirty="0">
                <a:solidFill>
                  <a:schemeClr val="tx2">
                    <a:lumMod val="50000"/>
                  </a:schemeClr>
                </a:solidFill>
                <a:cs typeface="+mn-cs"/>
              </a:rPr>
              <a:t>the Sun.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2074863" y="4856163"/>
            <a:ext cx="4838700" cy="63658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252000" tIns="252000" rIns="252000" bIns="252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dirty="0" smtClean="0">
                <a:solidFill>
                  <a:schemeClr val="tx2">
                    <a:lumMod val="50000"/>
                  </a:schemeClr>
                </a:solidFill>
                <a:latin typeface="Twinkl" pitchFamily="2" charset="0"/>
              </a:rPr>
              <a:t>Are there any objects that orbit the Earth?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Twink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0763" y="5527675"/>
            <a:ext cx="4406900" cy="36988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2">
                    <a:lumMod val="50000"/>
                  </a:schemeClr>
                </a:solidFill>
                <a:latin typeface="Twinkl" pitchFamily="2" charset="0"/>
              </a:rPr>
              <a:t>Does it move in any other type of way?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40830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1930400"/>
            <a:ext cx="1806575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6549" r="2891" b="6557"/>
          <a:stretch/>
        </p:blipFill>
        <p:spPr>
          <a:xfrm>
            <a:off x="3572134" y="2054956"/>
            <a:ext cx="1671637" cy="1657351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4683125"/>
            <a:ext cx="1293812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464050"/>
            <a:ext cx="187166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47 C 0.15694 -0.00047 0.28489 -0.06135 0.28489 -0.13588 C 0.28489 -0.21065 0.15694 -0.27084 1.66667E-6 -0.27084 C -0.15695 -0.27084 -0.28438 -0.21065 -0.28438 -0.13588 C -0.28438 -0.06135 -0.15695 -0.00047 1.66667E-6 -0.0004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35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1038" y="1435100"/>
            <a:ext cx="7764462" cy="3454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515938" y="677863"/>
            <a:ext cx="8220075" cy="6318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>Moon Movement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1038" y="5116513"/>
            <a:ext cx="2430462" cy="1066800"/>
          </a:xfrm>
          <a:prstGeom prst="roundRect">
            <a:avLst>
              <a:gd name="adj" fmla="val 5953"/>
            </a:avLst>
          </a:prstGeom>
          <a:solidFill>
            <a:srgbClr val="AD8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2">
                    <a:lumMod val="50000"/>
                  </a:schemeClr>
                </a:solidFill>
                <a:latin typeface="Twinkl" pitchFamily="2" charset="0"/>
              </a:rPr>
              <a:t>How does the moon move?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348038" y="5116513"/>
            <a:ext cx="2430462" cy="1066800"/>
          </a:xfrm>
          <a:prstGeom prst="roundRect">
            <a:avLst>
              <a:gd name="adj" fmla="val 5953"/>
            </a:avLst>
          </a:prstGeom>
          <a:solidFill>
            <a:srgbClr val="AD8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2">
                    <a:lumMod val="50000"/>
                  </a:schemeClr>
                </a:solidFill>
                <a:latin typeface="Twinkl" pitchFamily="2" charset="0"/>
              </a:rPr>
              <a:t>Does it rotate?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015038" y="5116513"/>
            <a:ext cx="2430462" cy="1066800"/>
          </a:xfrm>
          <a:prstGeom prst="roundRect">
            <a:avLst>
              <a:gd name="adj" fmla="val 5953"/>
            </a:avLst>
          </a:prstGeom>
          <a:solidFill>
            <a:srgbClr val="AD8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2">
                    <a:lumMod val="50000"/>
                  </a:schemeClr>
                </a:solidFill>
                <a:latin typeface="Twinkl" pitchFamily="2" charset="0"/>
              </a:rPr>
              <a:t>Why is the moon only lit from one side?</a:t>
            </a:r>
          </a:p>
        </p:txBody>
      </p:sp>
      <p:pic>
        <p:nvPicPr>
          <p:cNvPr id="2" name="Orbit_of_the_Moon_in_201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1435100"/>
            <a:ext cx="34544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are now going to make a simple model to show how the moon moves around the earth, whilst the earth moves around the sun.</a:t>
            </a:r>
          </a:p>
          <a:p>
            <a:r>
              <a:rPr lang="en-GB" dirty="0" smtClean="0"/>
              <a:t>The instructions are in resources files.</a:t>
            </a:r>
          </a:p>
          <a:p>
            <a:r>
              <a:rPr lang="en-GB" dirty="0" smtClean="0"/>
              <a:t>If you don’t have a split pin improvise with something else if possible.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Eg</a:t>
            </a:r>
            <a:r>
              <a:rPr lang="en-GB" dirty="0" smtClean="0"/>
              <a:t>. just put a small pencil through the hole to spin it around.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4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515938" y="677863"/>
            <a:ext cx="8220075" cy="6318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>Model Making</a:t>
            </a:r>
          </a:p>
        </p:txBody>
      </p:sp>
      <p:sp>
        <p:nvSpPr>
          <p:cNvPr id="9" name="Oval 8"/>
          <p:cNvSpPr/>
          <p:nvPr/>
        </p:nvSpPr>
        <p:spPr>
          <a:xfrm>
            <a:off x="1622425" y="1447800"/>
            <a:ext cx="4679950" cy="467995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AD8C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  </a:t>
            </a:r>
          </a:p>
        </p:txBody>
      </p:sp>
      <p:pic>
        <p:nvPicPr>
          <p:cNvPr id="11269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1"/>
          <a:stretch/>
        </p:blipFill>
        <p:spPr bwMode="auto">
          <a:xfrm>
            <a:off x="2944813" y="2720975"/>
            <a:ext cx="210132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6316">
            <a:off x="6415881" y="1951832"/>
            <a:ext cx="18383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3684" flipH="1">
            <a:off x="6457156" y="1959770"/>
            <a:ext cx="18383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3927475"/>
            <a:ext cx="83978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3056">
            <a:off x="6459538" y="4754562"/>
            <a:ext cx="83978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52345">
            <a:off x="7373938" y="4708525"/>
            <a:ext cx="83978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air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6207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033464" y="3271838"/>
            <a:ext cx="1501775" cy="1501775"/>
          </a:xfrm>
          <a:prstGeom prst="ellipse">
            <a:avLst/>
          </a:prstGeom>
          <a:solidFill>
            <a:srgbClr val="000000"/>
          </a:solidFill>
          <a:ln w="38100">
            <a:solidFill>
              <a:srgbClr val="AD8C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" dirty="0">
                <a:latin typeface="Twinkl" pitchFamily="2" charset="0"/>
              </a:rPr>
              <a:t>  </a:t>
            </a:r>
          </a:p>
        </p:txBody>
      </p:sp>
      <p:pic>
        <p:nvPicPr>
          <p:cNvPr id="11270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4" y="3625850"/>
            <a:ext cx="7762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3419475"/>
            <a:ext cx="328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688307" y="3946525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909350" y="3755495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976" y="2038350"/>
            <a:ext cx="4585757" cy="40544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01738" y="503238"/>
            <a:ext cx="6715125" cy="15954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0" dirty="0" smtClean="0"/>
              <a:t>Explanation Text – Movement of the Moon</a:t>
            </a:r>
            <a:endParaRPr lang="en-GB" b="0" dirty="0"/>
          </a:p>
        </p:txBody>
      </p:sp>
      <p:grpSp>
        <p:nvGrpSpPr>
          <p:cNvPr id="12292" name="Group 6"/>
          <p:cNvGrpSpPr>
            <a:grpSpLocks/>
          </p:cNvGrpSpPr>
          <p:nvPr/>
        </p:nvGrpSpPr>
        <p:grpSpPr bwMode="auto">
          <a:xfrm>
            <a:off x="1284288" y="2366963"/>
            <a:ext cx="3941762" cy="3424237"/>
            <a:chOff x="1326043" y="2200893"/>
            <a:chExt cx="3941573" cy="3425227"/>
          </a:xfrm>
        </p:grpSpPr>
        <p:sp>
          <p:nvSpPr>
            <p:cNvPr id="16" name="Oval 15"/>
            <p:cNvSpPr/>
            <p:nvPr/>
          </p:nvSpPr>
          <p:spPr>
            <a:xfrm rot="4500000">
              <a:off x="1326260" y="2200676"/>
              <a:ext cx="3425227" cy="3425661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AD8C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Twinkl" pitchFamily="2" charset="0"/>
                </a:rPr>
                <a:t>  </a:t>
              </a:r>
            </a:p>
          </p:txBody>
        </p:sp>
        <p:sp>
          <p:nvSpPr>
            <p:cNvPr id="17" name="Oval 16"/>
            <p:cNvSpPr/>
            <p:nvPr/>
          </p:nvSpPr>
          <p:spPr>
            <a:xfrm rot="4500000">
              <a:off x="4168934" y="3550843"/>
              <a:ext cx="1098868" cy="1098497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AD8CC0"/>
              </a:solidFill>
              <a:prstDash val="dash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" dirty="0">
                  <a:latin typeface="Twinkl" pitchFamily="2" charset="0"/>
                </a:rPr>
                <a:t>  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500000">
              <a:off x="2353649" y="3118204"/>
              <a:ext cx="1489506" cy="156996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500000">
              <a:off x="4436504" y="3800857"/>
              <a:ext cx="570078" cy="568298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500000">
              <a:off x="4240513" y="3576106"/>
              <a:ext cx="239781" cy="23970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Rounded Rectangle 9"/>
          <p:cNvSpPr/>
          <p:nvPr/>
        </p:nvSpPr>
        <p:spPr>
          <a:xfrm>
            <a:off x="6084888" y="2038350"/>
            <a:ext cx="2090737" cy="3371850"/>
          </a:xfrm>
          <a:prstGeom prst="roundRect">
            <a:avLst>
              <a:gd name="adj" fmla="val 2782"/>
            </a:avLst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Rotate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Moon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Axis</a:t>
            </a:r>
          </a:p>
          <a:p>
            <a:pPr algn="ctr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Earth</a:t>
            </a:r>
          </a:p>
          <a:p>
            <a:pPr algn="ctr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Orbit</a:t>
            </a:r>
          </a:p>
          <a:p>
            <a:pPr algn="ctr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Night</a:t>
            </a:r>
          </a:p>
          <a:p>
            <a:pPr algn="ctr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Day</a:t>
            </a:r>
          </a:p>
          <a:p>
            <a:pPr algn="ctr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Heat</a:t>
            </a:r>
          </a:p>
          <a:p>
            <a:pPr algn="ctr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Sun</a:t>
            </a:r>
          </a:p>
          <a:p>
            <a:pPr algn="ctr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Light</a:t>
            </a:r>
          </a:p>
          <a:p>
            <a:pPr algn="ctr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Reflect</a:t>
            </a:r>
          </a:p>
        </p:txBody>
      </p:sp>
      <p:sp>
        <p:nvSpPr>
          <p:cNvPr id="12294" name="TextBox 18"/>
          <p:cNvSpPr txBox="1">
            <a:spLocks noChangeArrowheads="1"/>
          </p:cNvSpPr>
          <p:nvPr/>
        </p:nvSpPr>
        <p:spPr bwMode="auto">
          <a:xfrm>
            <a:off x="6016625" y="5410200"/>
            <a:ext cx="2228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Because / due to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So,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As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70240" y="4019815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600575" y="4180946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842963" y="1562100"/>
            <a:ext cx="3754437" cy="4373563"/>
          </a:xfrm>
          <a:prstGeom prst="roundRect">
            <a:avLst>
              <a:gd name="adj" fmla="val 1999"/>
            </a:avLst>
          </a:prstGeom>
          <a:solidFill>
            <a:srgbClr val="AD8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grpSp>
        <p:nvGrpSpPr>
          <p:cNvPr id="13315" name="Group 6"/>
          <p:cNvGrpSpPr>
            <a:grpSpLocks/>
          </p:cNvGrpSpPr>
          <p:nvPr/>
        </p:nvGrpSpPr>
        <p:grpSpPr bwMode="auto">
          <a:xfrm rot="-5400000">
            <a:off x="4470400" y="1893888"/>
            <a:ext cx="3276600" cy="2628900"/>
            <a:chOff x="685800" y="2016919"/>
            <a:chExt cx="5139425" cy="4124107"/>
          </a:xfrm>
          <a:solidFill>
            <a:srgbClr val="000000"/>
          </a:solidFill>
        </p:grpSpPr>
        <p:sp>
          <p:nvSpPr>
            <p:cNvPr id="17" name="Rectangle 16"/>
            <p:cNvSpPr/>
            <p:nvPr/>
          </p:nvSpPr>
          <p:spPr>
            <a:xfrm>
              <a:off x="685800" y="2016919"/>
              <a:ext cx="5139425" cy="41241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grpSp>
          <p:nvGrpSpPr>
            <p:cNvPr id="13322" name="Group 19"/>
            <p:cNvGrpSpPr>
              <a:grpSpLocks/>
            </p:cNvGrpSpPr>
            <p:nvPr/>
          </p:nvGrpSpPr>
          <p:grpSpPr bwMode="auto">
            <a:xfrm>
              <a:off x="1284725" y="2366358"/>
              <a:ext cx="3941573" cy="3425227"/>
              <a:chOff x="1326043" y="2200893"/>
              <a:chExt cx="3941573" cy="3425227"/>
            </a:xfrm>
            <a:grpFill/>
          </p:grpSpPr>
          <p:sp>
            <p:nvSpPr>
              <p:cNvPr id="21" name="Oval 20"/>
              <p:cNvSpPr/>
              <p:nvPr/>
            </p:nvSpPr>
            <p:spPr>
              <a:xfrm rot="4500000">
                <a:off x="1338165" y="2201610"/>
                <a:ext cx="3426794" cy="3423794"/>
              </a:xfrm>
              <a:prstGeom prst="ellipse">
                <a:avLst/>
              </a:prstGeom>
              <a:grpFill/>
              <a:ln w="19050">
                <a:solidFill>
                  <a:srgbClr val="AD8C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dirty="0">
                    <a:latin typeface="Twinkl" pitchFamily="2" charset="0"/>
                  </a:rPr>
                  <a:t>  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 rot="4500000">
                <a:off x="4180710" y="3552482"/>
                <a:ext cx="1098267" cy="1098103"/>
              </a:xfrm>
              <a:prstGeom prst="ellipse">
                <a:avLst/>
              </a:prstGeom>
              <a:grpFill/>
              <a:ln w="19050">
                <a:solidFill>
                  <a:srgbClr val="AD8CC0"/>
                </a:solidFill>
                <a:prstDash val="dash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" dirty="0">
                    <a:latin typeface="Twinkl" pitchFamily="2" charset="0"/>
                  </a:rPr>
                  <a:t>  </a:t>
                </a: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500000">
                <a:off x="2366693" y="3117941"/>
                <a:ext cx="1489261" cy="1571211"/>
              </a:xfrm>
              <a:prstGeom prst="rect">
                <a:avLst/>
              </a:prstGeom>
              <a:grp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4500000">
                <a:off x="4437222" y="3801482"/>
                <a:ext cx="567812" cy="567727"/>
              </a:xfrm>
              <a:prstGeom prst="rect">
                <a:avLst/>
              </a:prstGeom>
              <a:grp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500000">
                <a:off x="4240535" y="3577322"/>
                <a:ext cx="239079" cy="239043"/>
              </a:xfrm>
              <a:prstGeom prst="rect">
                <a:avLst/>
              </a:prstGeom>
              <a:grp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515938" y="677863"/>
            <a:ext cx="8220075" cy="6318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>Moon Models</a:t>
            </a:r>
          </a:p>
        </p:txBody>
      </p:sp>
      <p:pic>
        <p:nvPicPr>
          <p:cNvPr id="13317" name="Whole Clas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91"/>
          <a:stretch>
            <a:fillRect/>
          </a:stretch>
        </p:blipFill>
        <p:spPr bwMode="auto">
          <a:xfrm>
            <a:off x="5876925" y="2981325"/>
            <a:ext cx="2411413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1087438" y="1970088"/>
            <a:ext cx="32893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1900" dirty="0" smtClean="0">
                <a:solidFill>
                  <a:schemeClr val="tx1"/>
                </a:solidFill>
              </a:rPr>
              <a:t>show your </a:t>
            </a:r>
            <a:r>
              <a:rPr lang="en-GB" altLang="en-US" sz="1900" dirty="0">
                <a:solidFill>
                  <a:schemeClr val="tx1"/>
                </a:solidFill>
              </a:rPr>
              <a:t>model </a:t>
            </a:r>
            <a:r>
              <a:rPr lang="en-GB" altLang="en-US" sz="1900" dirty="0" smtClean="0">
                <a:solidFill>
                  <a:schemeClr val="tx1"/>
                </a:solidFill>
              </a:rPr>
              <a:t>to someone and </a:t>
            </a:r>
            <a:r>
              <a:rPr lang="en-GB" altLang="en-US" sz="1900" dirty="0">
                <a:solidFill>
                  <a:schemeClr val="tx1"/>
                </a:solidFill>
              </a:rPr>
              <a:t>demonstrate how it works. </a:t>
            </a:r>
            <a:endParaRPr lang="en-GB" altLang="en-US" sz="19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1900" dirty="0" smtClean="0">
                <a:solidFill>
                  <a:schemeClr val="tx1"/>
                </a:solidFill>
              </a:rPr>
              <a:t>Explain what is happening as you use your model.</a:t>
            </a:r>
            <a:endParaRPr lang="en-GB" altLang="en-US" sz="1900" dirty="0">
              <a:solidFill>
                <a:schemeClr val="tx1"/>
              </a:solidFill>
            </a:endParaRPr>
          </a:p>
        </p:txBody>
      </p:sp>
      <p:pic>
        <p:nvPicPr>
          <p:cNvPr id="13320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0" b="81482"/>
          <a:stretch>
            <a:fillRect/>
          </a:stretch>
        </p:blipFill>
        <p:spPr bwMode="auto">
          <a:xfrm>
            <a:off x="4779963" y="5454650"/>
            <a:ext cx="13366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</a:rPr>
              <a:t>Success Criteria</a:t>
            </a:r>
          </a:p>
        </p:txBody>
      </p:sp>
      <p:sp>
        <p:nvSpPr>
          <p:cNvPr id="1434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</a:rPr>
              <a:t>Aim</a:t>
            </a:r>
          </a:p>
        </p:txBody>
      </p:sp>
      <p:sp>
        <p:nvSpPr>
          <p:cNvPr id="1434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/>
              <a:t>I can explain the movement of the Moon.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I can explain that the Moon orbits the Earth not the Sun.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I can explain how the Moon moves relative to the </a:t>
            </a:r>
            <a:r>
              <a:rPr lang="en-GB" dirty="0" smtClean="0">
                <a:latin typeface="Twinkl" pitchFamily="2" charset="0"/>
              </a:rPr>
              <a:t>Earth.</a:t>
            </a:r>
            <a:endParaRPr lang="en-GB" dirty="0">
              <a:latin typeface="Twinkl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I can explain how the Earth and Moon move relative to the </a:t>
            </a:r>
            <a:r>
              <a:rPr lang="en-GB" dirty="0" smtClean="0">
                <a:latin typeface="Twinkl" pitchFamily="2" charset="0"/>
              </a:rPr>
              <a:t>Sun.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143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</TotalTime>
  <Words>277</Words>
  <Application>Microsoft Office PowerPoint</Application>
  <PresentationFormat>On-screen Show (4:3)</PresentationFormat>
  <Paragraphs>53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Twinkl SemiBold</vt:lpstr>
      <vt:lpstr>Twinkl</vt:lpstr>
      <vt:lpstr>BPreplay</vt:lpstr>
      <vt:lpstr>Sassoon Infant Rg</vt:lpstr>
      <vt:lpstr>Arial</vt:lpstr>
      <vt:lpstr>Sassoon Infant Md</vt:lpstr>
      <vt:lpstr>Office Theme</vt:lpstr>
      <vt:lpstr>PowerPoint Presentation</vt:lpstr>
      <vt:lpstr>PowerPoint Presentation</vt:lpstr>
      <vt:lpstr>Orbiting Objects</vt:lpstr>
      <vt:lpstr>Moon Movement</vt:lpstr>
      <vt:lpstr>PowerPoint Presentation</vt:lpstr>
      <vt:lpstr>Model Making</vt:lpstr>
      <vt:lpstr>Explanation Text – Movement of the Moon</vt:lpstr>
      <vt:lpstr>Moon Models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Joshua McKendrick</cp:lastModifiedBy>
  <cp:revision>106</cp:revision>
  <dcterms:created xsi:type="dcterms:W3CDTF">2014-10-01T16:09:27Z</dcterms:created>
  <dcterms:modified xsi:type="dcterms:W3CDTF">2021-01-19T12:23:27Z</dcterms:modified>
</cp:coreProperties>
</file>