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0" r:id="rId2"/>
  </p:sldMasterIdLst>
  <p:notesMasterIdLst>
    <p:notesMasterId r:id="rId41"/>
  </p:notesMasterIdLst>
  <p:handoutMasterIdLst>
    <p:handoutMasterId r:id="rId42"/>
  </p:handoutMasterIdLst>
  <p:sldIdLst>
    <p:sldId id="258" r:id="rId3"/>
    <p:sldId id="263" r:id="rId4"/>
    <p:sldId id="264" r:id="rId5"/>
    <p:sldId id="294" r:id="rId6"/>
    <p:sldId id="289" r:id="rId7"/>
    <p:sldId id="295" r:id="rId8"/>
    <p:sldId id="290" r:id="rId9"/>
    <p:sldId id="296" r:id="rId10"/>
    <p:sldId id="307" r:id="rId11"/>
    <p:sldId id="306" r:id="rId12"/>
    <p:sldId id="291" r:id="rId13"/>
    <p:sldId id="297" r:id="rId14"/>
    <p:sldId id="292" r:id="rId15"/>
    <p:sldId id="298" r:id="rId16"/>
    <p:sldId id="308" r:id="rId17"/>
    <p:sldId id="293" r:id="rId18"/>
    <p:sldId id="299" r:id="rId19"/>
    <p:sldId id="28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Lst>
  <p:sldSz cx="9144000" cy="6858000" type="screen4x3"/>
  <p:notesSz cx="6858000" cy="9144000"/>
  <p:embeddedFontLst>
    <p:embeddedFont>
      <p:font typeface="Sassoon Infant Rg" panose="02000503030000020003" charset="0"/>
      <p:regular r:id="rId43"/>
      <p:bold r:id="rId44"/>
    </p:embeddedFont>
    <p:embeddedFont>
      <p:font typeface="Tuffy-TTF" panose="020B0603060100000000" charset="0"/>
      <p:regular r:id="rId45"/>
      <p:bold r:id="rId46"/>
      <p:italic r:id="rId47"/>
      <p:boldItalic r:id="rId48"/>
    </p:embeddedFont>
    <p:embeddedFont>
      <p:font typeface="Twinkl" panose="020B0604020202020204" charset="0"/>
      <p:regular r:id="rId49"/>
      <p:bold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542"/>
    <a:srgbClr val="2DB6BC"/>
    <a:srgbClr val="8D358B"/>
    <a:srgbClr val="00A7E6"/>
    <a:srgbClr val="E2D310"/>
    <a:srgbClr val="E6E6E6"/>
    <a:srgbClr val="FAB001"/>
    <a:srgbClr val="F08115"/>
    <a:srgbClr val="FFFBFA"/>
    <a:srgbClr val="00A8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F16C1B-7ED7-4950-9601-8CB5DB015171}" v="1" dt="2020-10-12T15:14:39.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howGuides="1">
      <p:cViewPr varScale="1">
        <p:scale>
          <a:sx n="86" d="100"/>
          <a:sy n="86" d="100"/>
        </p:scale>
        <p:origin x="1152"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sorterViewPr>
    <p:cViewPr>
      <p:scale>
        <a:sx n="100" d="100"/>
        <a:sy n="100" d="100"/>
      </p:scale>
      <p:origin x="0" y="-1838"/>
    </p:cViewPr>
  </p:sorterViewPr>
  <p:notesViewPr>
    <p:cSldViewPr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Tuffy-TTF" panose="020B0603060100000000"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latin typeface="Tuffy-TTF" panose="020B0603060100000000" pitchFamily="34" charset="0"/>
              </a:rPr>
              <a:t>24/11/2022</a:t>
            </a:fld>
            <a:endParaRPr lang="en-GB" dirty="0">
              <a:latin typeface="Tuffy-TTF" panose="020B0603060100000000"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Tuffy-TTF" panose="020B0603060100000000"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latin typeface="Tuffy-TTF" panose="020B0603060100000000" pitchFamily="34" charset="0"/>
              </a:rPr>
              <a:t>‹#›</a:t>
            </a:fld>
            <a:endParaRPr lang="en-GB" dirty="0">
              <a:latin typeface="Tuffy-TTF" panose="020B0603060100000000" pitchFamily="34" charset="0"/>
            </a:endParaRPr>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uffy-TTF" panose="020B0603060100000000"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uffy-TTF" panose="020B0603060100000000" pitchFamily="34" charset="0"/>
              </a:defRPr>
            </a:lvl1pPr>
          </a:lstStyle>
          <a:p>
            <a:fld id="{3D02C5D1-7818-41B5-ABAD-5E4B38A5388F}" type="datetimeFigureOut">
              <a:rPr lang="en-GB" smtClean="0"/>
              <a:pPr/>
              <a:t>24/11/2022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uffy-TTF" panose="020B0603060100000000"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uffy-TTF" panose="020B0603060100000000" pitchFamily="34" charset="0"/>
              </a:defRPr>
            </a:lvl1pPr>
          </a:lstStyle>
          <a:p>
            <a:fld id="{FA521341-850D-40E1-BB3D-87946DC9B06D}" type="slidenum">
              <a:rPr lang="en-GB" smtClean="0"/>
              <a:pPr/>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uffy-TTF" panose="020B0603060100000000" pitchFamily="34" charset="0"/>
        <a:ea typeface="+mn-ea"/>
        <a:cs typeface="+mn-cs"/>
      </a:defRPr>
    </a:lvl1pPr>
    <a:lvl2pPr marL="457200" algn="l" defTabSz="914400" rtl="0" eaLnBrk="1" latinLnBrk="0" hangingPunct="1">
      <a:defRPr sz="1200" kern="1200">
        <a:solidFill>
          <a:schemeClr val="tx1"/>
        </a:solidFill>
        <a:latin typeface="Tuffy-TTF" panose="020B0603060100000000" pitchFamily="34" charset="0"/>
        <a:ea typeface="+mn-ea"/>
        <a:cs typeface="+mn-cs"/>
      </a:defRPr>
    </a:lvl2pPr>
    <a:lvl3pPr marL="914400" algn="l" defTabSz="914400" rtl="0" eaLnBrk="1" latinLnBrk="0" hangingPunct="1">
      <a:defRPr sz="1200" kern="1200">
        <a:solidFill>
          <a:schemeClr val="tx1"/>
        </a:solidFill>
        <a:latin typeface="Tuffy-TTF" panose="020B0603060100000000" pitchFamily="34" charset="0"/>
        <a:ea typeface="+mn-ea"/>
        <a:cs typeface="+mn-cs"/>
      </a:defRPr>
    </a:lvl3pPr>
    <a:lvl4pPr marL="1371600" algn="l" defTabSz="914400" rtl="0" eaLnBrk="1" latinLnBrk="0" hangingPunct="1">
      <a:defRPr sz="1200" kern="1200">
        <a:solidFill>
          <a:schemeClr val="tx1"/>
        </a:solidFill>
        <a:latin typeface="Tuffy-TTF" panose="020B0603060100000000" pitchFamily="34" charset="0"/>
        <a:ea typeface="+mn-ea"/>
        <a:cs typeface="+mn-cs"/>
      </a:defRPr>
    </a:lvl4pPr>
    <a:lvl5pPr marL="1828800" algn="l" defTabSz="914400" rtl="0" eaLnBrk="1" latinLnBrk="0" hangingPunct="1">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413241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2399295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37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59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227433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09352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149401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blipFill dpi="0" rotWithShape="1">
          <a:blip r:embed="rId8">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9"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uffy-TTF" panose="020B06030601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uffy-TTF" panose="020B0603060100000000"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White">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994955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uffy-TTF" panose="020B0603060100000000"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uffy-TTF" panose="020B0603060100000000"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uffy-TTF" panose="020B0603060100000000"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twinkl-lif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twinkl.co.uk/resources/twinkl-lif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0.png"/><Relationship Id="rId7" Type="http://schemas.openxmlformats.org/officeDocument/2006/relationships/image" Target="../media/image29.png"/><Relationship Id="rId2" Type="http://schemas.openxmlformats.org/officeDocument/2006/relationships/image" Target="../media/image38.png"/><Relationship Id="rId1" Type="http://schemas.openxmlformats.org/officeDocument/2006/relationships/slideLayout" Target="../slideLayouts/slideLayout9.xml"/><Relationship Id="rId6" Type="http://schemas.openxmlformats.org/officeDocument/2006/relationships/image" Target="../media/image41.png"/><Relationship Id="rId11" Type="http://schemas.openxmlformats.org/officeDocument/2006/relationships/image" Target="../media/image43.png"/><Relationship Id="rId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39.png"/><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84406B26-951C-4C30-BDE1-F5A3B687904E}"/>
              </a:ext>
            </a:extLst>
          </p:cNvPr>
          <p:cNvSpPr/>
          <p:nvPr/>
        </p:nvSpPr>
        <p:spPr>
          <a:xfrm>
            <a:off x="4139952" y="5445224"/>
            <a:ext cx="86409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11D2AFF-8C19-452B-AE96-4C6CB4710756}"/>
              </a:ext>
            </a:extLst>
          </p:cNvPr>
          <p:cNvSpPr/>
          <p:nvPr/>
        </p:nvSpPr>
        <p:spPr>
          <a:xfrm>
            <a:off x="1274360" y="2564904"/>
            <a:ext cx="6422896" cy="1569992"/>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Make Your Own Advert!</a:t>
            </a:r>
          </a:p>
        </p:txBody>
      </p:sp>
      <p:grpSp>
        <p:nvGrpSpPr>
          <p:cNvPr id="3" name="Group 2"/>
          <p:cNvGrpSpPr/>
          <p:nvPr/>
        </p:nvGrpSpPr>
        <p:grpSpPr>
          <a:xfrm>
            <a:off x="2915816" y="4522833"/>
            <a:ext cx="1569992" cy="1569992"/>
            <a:chOff x="4788025" y="4522833"/>
            <a:chExt cx="1569992" cy="1569992"/>
          </a:xfrm>
        </p:grpSpPr>
        <p:sp>
          <p:nvSpPr>
            <p:cNvPr id="4" name="Oval 3">
              <a:hlinkClick r:id="rId2" action="ppaction://hlinksldjump"/>
            </p:cNvPr>
            <p:cNvSpPr/>
            <p:nvPr/>
          </p:nvSpPr>
          <p:spPr>
            <a:xfrm>
              <a:off x="4788025" y="4522833"/>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5" name="Rectangle 4">
              <a:hlinkClick r:id="rId2" action="ppaction://hlinksldjump"/>
            </p:cNvPr>
            <p:cNvSpPr/>
            <p:nvPr/>
          </p:nvSpPr>
          <p:spPr>
            <a:xfrm>
              <a:off x="4788025" y="5184718"/>
              <a:ext cx="1569992" cy="246221"/>
            </a:xfrm>
            <a:prstGeom prst="rect">
              <a:avLst/>
            </a:prstGeom>
          </p:spPr>
          <p:txBody>
            <a:bodyPr wrap="square" lIns="0" tIns="0" rIns="0" bIns="0">
              <a:spAutoFit/>
            </a:bodyPr>
            <a:lstStyle/>
            <a:p>
              <a:pPr algn="ctr"/>
              <a:r>
                <a:rPr lang="en-GB" sz="1600" b="1" dirty="0">
                  <a:solidFill>
                    <a:schemeClr val="bg1"/>
                  </a:solidFill>
                </a:rPr>
                <a:t>Consolidating</a:t>
              </a:r>
            </a:p>
          </p:txBody>
        </p:sp>
      </p:grpSp>
      <p:grpSp>
        <p:nvGrpSpPr>
          <p:cNvPr id="6" name="Group 5"/>
          <p:cNvGrpSpPr/>
          <p:nvPr/>
        </p:nvGrpSpPr>
        <p:grpSpPr>
          <a:xfrm>
            <a:off x="4701833" y="4512842"/>
            <a:ext cx="1577281" cy="1569992"/>
            <a:chOff x="6574042" y="4512842"/>
            <a:chExt cx="1577281" cy="1569992"/>
          </a:xfrm>
        </p:grpSpPr>
        <p:sp>
          <p:nvSpPr>
            <p:cNvPr id="7" name="Oval 6">
              <a:hlinkClick r:id="rId3" action="ppaction://hlinksldjump"/>
            </p:cNvPr>
            <p:cNvSpPr/>
            <p:nvPr/>
          </p:nvSpPr>
          <p:spPr>
            <a:xfrm>
              <a:off x="6574042" y="4512842"/>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b="1" dirty="0">
                <a:solidFill>
                  <a:schemeClr val="bg1"/>
                </a:solidFill>
              </a:endParaRPr>
            </a:p>
          </p:txBody>
        </p:sp>
        <p:sp>
          <p:nvSpPr>
            <p:cNvPr id="8" name="Rectangle 7">
              <a:hlinkClick r:id="rId3" action="ppaction://hlinksldjump"/>
            </p:cNvPr>
            <p:cNvSpPr/>
            <p:nvPr/>
          </p:nvSpPr>
          <p:spPr>
            <a:xfrm>
              <a:off x="6581331" y="5184718"/>
              <a:ext cx="1569992" cy="246221"/>
            </a:xfrm>
            <a:prstGeom prst="rect">
              <a:avLst/>
            </a:prstGeom>
          </p:spPr>
          <p:txBody>
            <a:bodyPr wrap="square" lIns="0" tIns="0" rIns="0" bIns="0">
              <a:spAutoFit/>
            </a:bodyPr>
            <a:lstStyle/>
            <a:p>
              <a:pPr algn="ctr"/>
              <a:r>
                <a:rPr lang="en-GB" sz="1600" b="1" dirty="0">
                  <a:solidFill>
                    <a:schemeClr val="bg1"/>
                  </a:solidFill>
                </a:rPr>
                <a:t>Reflecting </a:t>
              </a:r>
            </a:p>
          </p:txBody>
        </p:sp>
      </p:grpSp>
      <p:sp>
        <p:nvSpPr>
          <p:cNvPr id="9" name="Rectangle 8">
            <a:extLst>
              <a:ext uri="{FF2B5EF4-FFF2-40B4-BE49-F238E27FC236}">
                <a16:creationId xmlns:a16="http://schemas.microsoft.com/office/drawing/2014/main" id="{439051A5-C974-4C70-B525-F1971B5FCA10}"/>
              </a:ext>
            </a:extLst>
          </p:cNvPr>
          <p:cNvSpPr/>
          <p:nvPr/>
        </p:nvSpPr>
        <p:spPr>
          <a:xfrm>
            <a:off x="1389465" y="1580928"/>
            <a:ext cx="6192688" cy="369332"/>
          </a:xfrm>
          <a:prstGeom prst="rect">
            <a:avLst/>
          </a:prstGeom>
        </p:spPr>
        <p:txBody>
          <a:bodyPr wrap="square">
            <a:spAutoFit/>
          </a:bodyPr>
          <a:lstStyle/>
          <a:p>
            <a:pPr algn="ctr"/>
            <a:r>
              <a:rPr lang="en-GB" dirty="0"/>
              <a:t>Now we will watch the advert performances. </a:t>
            </a:r>
          </a:p>
        </p:txBody>
      </p:sp>
      <p:sp>
        <p:nvSpPr>
          <p:cNvPr id="10" name="Rectangle 9">
            <a:extLst>
              <a:ext uri="{FF2B5EF4-FFF2-40B4-BE49-F238E27FC236}">
                <a16:creationId xmlns:a16="http://schemas.microsoft.com/office/drawing/2014/main" id="{6525082C-1022-4BBA-872B-97F682CF8EF2}"/>
              </a:ext>
            </a:extLst>
          </p:cNvPr>
          <p:cNvSpPr/>
          <p:nvPr/>
        </p:nvSpPr>
        <p:spPr>
          <a:xfrm>
            <a:off x="1025200" y="2097159"/>
            <a:ext cx="6921217" cy="369332"/>
          </a:xfrm>
          <a:prstGeom prst="rect">
            <a:avLst/>
          </a:prstGeom>
        </p:spPr>
        <p:txBody>
          <a:bodyPr wrap="square">
            <a:spAutoFit/>
          </a:bodyPr>
          <a:lstStyle/>
          <a:p>
            <a:pPr algn="ctr"/>
            <a:r>
              <a:rPr lang="en-GB" dirty="0"/>
              <a:t>While you are watching, try to think about these questions:</a:t>
            </a:r>
          </a:p>
        </p:txBody>
      </p:sp>
      <p:sp>
        <p:nvSpPr>
          <p:cNvPr id="11" name="Rectangle 10">
            <a:extLst>
              <a:ext uri="{FF2B5EF4-FFF2-40B4-BE49-F238E27FC236}">
                <a16:creationId xmlns:a16="http://schemas.microsoft.com/office/drawing/2014/main" id="{4DAAB12B-5968-4BAA-BEE5-A69F9AB31C1E}"/>
              </a:ext>
            </a:extLst>
          </p:cNvPr>
          <p:cNvSpPr/>
          <p:nvPr/>
        </p:nvSpPr>
        <p:spPr>
          <a:xfrm>
            <a:off x="1409103" y="2643812"/>
            <a:ext cx="6153411" cy="369332"/>
          </a:xfrm>
          <a:prstGeom prst="rect">
            <a:avLst/>
          </a:prstGeom>
        </p:spPr>
        <p:txBody>
          <a:bodyPr wrap="square">
            <a:spAutoFit/>
          </a:bodyPr>
          <a:lstStyle/>
          <a:p>
            <a:pPr algn="ctr"/>
            <a:r>
              <a:rPr lang="en-GB" dirty="0">
                <a:solidFill>
                  <a:schemeClr val="bg1"/>
                </a:solidFill>
              </a:rPr>
              <a:t>What is this advert trying to make you spend money on?</a:t>
            </a:r>
          </a:p>
        </p:txBody>
      </p:sp>
      <p:sp>
        <p:nvSpPr>
          <p:cNvPr id="12" name="Rectangle 11">
            <a:extLst>
              <a:ext uri="{FF2B5EF4-FFF2-40B4-BE49-F238E27FC236}">
                <a16:creationId xmlns:a16="http://schemas.microsoft.com/office/drawing/2014/main" id="{1A3B2B1F-0CF9-4069-AB47-537FD6820C30}"/>
              </a:ext>
            </a:extLst>
          </p:cNvPr>
          <p:cNvSpPr/>
          <p:nvPr/>
        </p:nvSpPr>
        <p:spPr>
          <a:xfrm>
            <a:off x="1317456" y="3131676"/>
            <a:ext cx="6336704" cy="369332"/>
          </a:xfrm>
          <a:prstGeom prst="rect">
            <a:avLst/>
          </a:prstGeom>
        </p:spPr>
        <p:txBody>
          <a:bodyPr wrap="square">
            <a:spAutoFit/>
          </a:bodyPr>
          <a:lstStyle/>
          <a:p>
            <a:pPr algn="ctr"/>
            <a:r>
              <a:rPr lang="en-GB" dirty="0">
                <a:solidFill>
                  <a:schemeClr val="bg1"/>
                </a:solidFill>
              </a:rPr>
              <a:t>How is it trying to influence your spending?</a:t>
            </a:r>
          </a:p>
        </p:txBody>
      </p:sp>
      <p:sp>
        <p:nvSpPr>
          <p:cNvPr id="13" name="Rectangle 12">
            <a:extLst>
              <a:ext uri="{FF2B5EF4-FFF2-40B4-BE49-F238E27FC236}">
                <a16:creationId xmlns:a16="http://schemas.microsoft.com/office/drawing/2014/main" id="{B227BC84-B4E7-4CC8-B34C-CFFE9C6B8ED5}"/>
              </a:ext>
            </a:extLst>
          </p:cNvPr>
          <p:cNvSpPr/>
          <p:nvPr/>
        </p:nvSpPr>
        <p:spPr>
          <a:xfrm>
            <a:off x="3001266" y="3635732"/>
            <a:ext cx="2969083" cy="369332"/>
          </a:xfrm>
          <a:prstGeom prst="rect">
            <a:avLst/>
          </a:prstGeom>
        </p:spPr>
        <p:txBody>
          <a:bodyPr wrap="none">
            <a:spAutoFit/>
          </a:bodyPr>
          <a:lstStyle/>
          <a:p>
            <a:pPr algn="ctr"/>
            <a:r>
              <a:rPr lang="en-GB" dirty="0">
                <a:solidFill>
                  <a:schemeClr val="bg1"/>
                </a:solidFill>
              </a:rPr>
              <a:t>Why is it trying to do this?</a:t>
            </a:r>
          </a:p>
        </p:txBody>
      </p:sp>
      <p:pic>
        <p:nvPicPr>
          <p:cNvPr id="16" name="Group Work">
            <a:extLst>
              <a:ext uri="{FF2B5EF4-FFF2-40B4-BE49-F238E27FC236}">
                <a16:creationId xmlns:a16="http://schemas.microsoft.com/office/drawing/2014/main" id="{16C387C2-2EE5-4C29-92A4-5147A93FBA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86986" y="544048"/>
            <a:ext cx="864000" cy="864000"/>
          </a:xfrm>
          <a:prstGeom prst="rect">
            <a:avLst/>
          </a:prstGeom>
        </p:spPr>
      </p:pic>
    </p:spTree>
    <p:extLst>
      <p:ext uri="{BB962C8B-B14F-4D97-AF65-F5344CB8AC3E}">
        <p14:creationId xmlns:p14="http://schemas.microsoft.com/office/powerpoint/2010/main" val="3349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Consolidating</a:t>
            </a:r>
          </a:p>
        </p:txBody>
      </p:sp>
    </p:spTree>
    <p:extLst>
      <p:ext uri="{BB962C8B-B14F-4D97-AF65-F5344CB8AC3E}">
        <p14:creationId xmlns:p14="http://schemas.microsoft.com/office/powerpoint/2010/main" val="3978299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923119-804F-4E09-B4CC-D82E7EF2DB9B}"/>
              </a:ext>
            </a:extLst>
          </p:cNvPr>
          <p:cNvSpPr/>
          <p:nvPr/>
        </p:nvSpPr>
        <p:spPr>
          <a:xfrm>
            <a:off x="757941" y="2996952"/>
            <a:ext cx="3872547" cy="432048"/>
          </a:xfrm>
          <a:prstGeom prst="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F45C4C2-8C8F-4D67-BE96-26A220391218}"/>
              </a:ext>
            </a:extLst>
          </p:cNvPr>
          <p:cNvSpPr/>
          <p:nvPr/>
        </p:nvSpPr>
        <p:spPr>
          <a:xfrm>
            <a:off x="757941" y="3429000"/>
            <a:ext cx="3872547" cy="15206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Make Your Own Poster</a:t>
            </a:r>
          </a:p>
        </p:txBody>
      </p:sp>
      <p:sp>
        <p:nvSpPr>
          <p:cNvPr id="3" name="Rectangle 2">
            <a:extLst>
              <a:ext uri="{FF2B5EF4-FFF2-40B4-BE49-F238E27FC236}">
                <a16:creationId xmlns:a16="http://schemas.microsoft.com/office/drawing/2014/main" id="{FB3CE6F5-C9C4-4E27-BF34-946539F9FE48}"/>
              </a:ext>
            </a:extLst>
          </p:cNvPr>
          <p:cNvSpPr/>
          <p:nvPr/>
        </p:nvSpPr>
        <p:spPr>
          <a:xfrm>
            <a:off x="746179" y="1303600"/>
            <a:ext cx="7642112" cy="1477328"/>
          </a:xfrm>
          <a:prstGeom prst="rect">
            <a:avLst/>
          </a:prstGeom>
        </p:spPr>
        <p:txBody>
          <a:bodyPr wrap="square">
            <a:spAutoFit/>
          </a:bodyPr>
          <a:lstStyle/>
          <a:p>
            <a:r>
              <a:rPr lang="en-GB" dirty="0"/>
              <a:t>You have made some fantastic adverts! Now we can make some posters to go with them. Remember to keep these questions in mind:</a:t>
            </a:r>
          </a:p>
          <a:p>
            <a:pPr marL="285750" indent="-285750">
              <a:buFont typeface="Arial" panose="020B0604020202020204" pitchFamily="34" charset="0"/>
              <a:buChar char="•"/>
            </a:pPr>
            <a:r>
              <a:rPr lang="en-GB" dirty="0"/>
              <a:t>What is this advert trying to make you spend money on?</a:t>
            </a:r>
          </a:p>
          <a:p>
            <a:pPr marL="285750" indent="-285750">
              <a:buFont typeface="Arial" panose="020B0604020202020204" pitchFamily="34" charset="0"/>
              <a:buChar char="•"/>
            </a:pPr>
            <a:r>
              <a:rPr lang="en-GB" dirty="0"/>
              <a:t>How is it trying to influence your spending?</a:t>
            </a:r>
          </a:p>
          <a:p>
            <a:pPr marL="285750" indent="-285750">
              <a:buFont typeface="Arial" panose="020B0604020202020204" pitchFamily="34" charset="0"/>
              <a:buChar char="•"/>
            </a:pPr>
            <a:r>
              <a:rPr lang="en-GB" dirty="0"/>
              <a:t>Why is it trying to do this? </a:t>
            </a:r>
          </a:p>
        </p:txBody>
      </p:sp>
      <p:pic>
        <p:nvPicPr>
          <p:cNvPr id="6" name="Picture 5">
            <a:extLst>
              <a:ext uri="{FF2B5EF4-FFF2-40B4-BE49-F238E27FC236}">
                <a16:creationId xmlns:a16="http://schemas.microsoft.com/office/drawing/2014/main" id="{D1B4A062-60EE-4ABC-B457-E22BE7B817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682370" y="2307643"/>
            <a:ext cx="2778062" cy="3928029"/>
          </a:xfrm>
          <a:prstGeom prst="rect">
            <a:avLst/>
          </a:prstGeom>
          <a:ln>
            <a:solidFill>
              <a:schemeClr val="tx1"/>
            </a:solidFill>
          </a:ln>
        </p:spPr>
      </p:pic>
      <p:sp>
        <p:nvSpPr>
          <p:cNvPr id="7" name="Rectangle 6">
            <a:extLst>
              <a:ext uri="{FF2B5EF4-FFF2-40B4-BE49-F238E27FC236}">
                <a16:creationId xmlns:a16="http://schemas.microsoft.com/office/drawing/2014/main" id="{A021C557-7105-4C5A-B417-04BA330F6203}"/>
              </a:ext>
            </a:extLst>
          </p:cNvPr>
          <p:cNvSpPr/>
          <p:nvPr/>
        </p:nvSpPr>
        <p:spPr>
          <a:xfrm>
            <a:off x="804668" y="3028310"/>
            <a:ext cx="1426994" cy="369332"/>
          </a:xfrm>
          <a:prstGeom prst="rect">
            <a:avLst/>
          </a:prstGeom>
        </p:spPr>
        <p:txBody>
          <a:bodyPr wrap="none">
            <a:spAutoFit/>
          </a:bodyPr>
          <a:lstStyle/>
          <a:p>
            <a:r>
              <a:rPr lang="en-GB" b="1" dirty="0">
                <a:solidFill>
                  <a:schemeClr val="bg1"/>
                </a:solidFill>
              </a:rPr>
              <a:t>Word Bank </a:t>
            </a:r>
            <a:endParaRPr lang="en-GB" dirty="0">
              <a:solidFill>
                <a:schemeClr val="bg1"/>
              </a:solidFill>
            </a:endParaRPr>
          </a:p>
        </p:txBody>
      </p:sp>
      <p:sp>
        <p:nvSpPr>
          <p:cNvPr id="8" name="Rectangle 7">
            <a:extLst>
              <a:ext uri="{FF2B5EF4-FFF2-40B4-BE49-F238E27FC236}">
                <a16:creationId xmlns:a16="http://schemas.microsoft.com/office/drawing/2014/main" id="{51B521DB-9707-4BBC-8D74-2A5CB1DEF33A}"/>
              </a:ext>
            </a:extLst>
          </p:cNvPr>
          <p:cNvSpPr/>
          <p:nvPr/>
        </p:nvSpPr>
        <p:spPr>
          <a:xfrm>
            <a:off x="804668" y="3472322"/>
            <a:ext cx="3681805" cy="1477328"/>
          </a:xfrm>
          <a:prstGeom prst="rect">
            <a:avLst/>
          </a:prstGeom>
        </p:spPr>
        <p:txBody>
          <a:bodyPr wrap="square" numCol="2">
            <a:spAutoFit/>
          </a:bodyPr>
          <a:lstStyle/>
          <a:p>
            <a:pPr marL="285750" indent="-285750">
              <a:buFont typeface="Arial" panose="020B0604020202020204" pitchFamily="34" charset="0"/>
              <a:buChar char="•"/>
            </a:pPr>
            <a:r>
              <a:rPr lang="en-GB" dirty="0"/>
              <a:t>money</a:t>
            </a:r>
          </a:p>
          <a:p>
            <a:pPr marL="285750" indent="-285750">
              <a:buFont typeface="Arial" panose="020B0604020202020204" pitchFamily="34" charset="0"/>
              <a:buChar char="•"/>
            </a:pPr>
            <a:r>
              <a:rPr lang="en-GB" dirty="0"/>
              <a:t>influence</a:t>
            </a:r>
          </a:p>
          <a:p>
            <a:pPr marL="285750" indent="-285750">
              <a:buFont typeface="Arial" panose="020B0604020202020204" pitchFamily="34" charset="0"/>
              <a:buChar char="•"/>
            </a:pPr>
            <a:r>
              <a:rPr lang="en-GB" dirty="0"/>
              <a:t>spending</a:t>
            </a:r>
          </a:p>
          <a:p>
            <a:pPr marL="285750" indent="-285750">
              <a:buFont typeface="Arial" panose="020B0604020202020204" pitchFamily="34" charset="0"/>
              <a:buChar char="•"/>
            </a:pPr>
            <a:r>
              <a:rPr lang="en-GB" dirty="0"/>
              <a:t>advertising</a:t>
            </a:r>
          </a:p>
          <a:p>
            <a:pPr marL="285750" indent="-285750">
              <a:buFont typeface="Arial" panose="020B0604020202020204" pitchFamily="34" charset="0"/>
              <a:buChar char="•"/>
            </a:pPr>
            <a:r>
              <a:rPr lang="en-GB" dirty="0"/>
              <a:t>ethical</a:t>
            </a:r>
          </a:p>
          <a:p>
            <a:pPr marL="285750" indent="-285750">
              <a:buFont typeface="Arial" panose="020B0604020202020204" pitchFamily="34" charset="0"/>
              <a:buChar char="•"/>
            </a:pPr>
            <a:r>
              <a:rPr lang="en-GB" dirty="0"/>
              <a:t>advertisement</a:t>
            </a:r>
          </a:p>
          <a:p>
            <a:pPr marL="285750" indent="-285750">
              <a:buFont typeface="Arial" panose="020B0604020202020204" pitchFamily="34" charset="0"/>
              <a:buChar char="•"/>
            </a:pPr>
            <a:r>
              <a:rPr lang="en-GB" dirty="0"/>
              <a:t>profit</a:t>
            </a:r>
          </a:p>
          <a:p>
            <a:pPr marL="285750" indent="-285750">
              <a:buFont typeface="Arial" panose="020B0604020202020204" pitchFamily="34" charset="0"/>
              <a:buChar char="•"/>
            </a:pPr>
            <a:r>
              <a:rPr lang="en-GB" dirty="0"/>
              <a:t>financial gain</a:t>
            </a:r>
          </a:p>
          <a:p>
            <a:pPr marL="285750" indent="-285750">
              <a:buFont typeface="Arial" panose="020B0604020202020204" pitchFamily="34" charset="0"/>
              <a:buChar char="•"/>
            </a:pPr>
            <a:r>
              <a:rPr lang="en-GB" dirty="0"/>
              <a:t>consumer</a:t>
            </a:r>
            <a:endParaRPr lang="en-GB" dirty="0">
              <a:solidFill>
                <a:srgbClr val="FF0000"/>
              </a:solidFill>
            </a:endParaRPr>
          </a:p>
        </p:txBody>
      </p:sp>
      <p:pic>
        <p:nvPicPr>
          <p:cNvPr id="11" name="Individual Work">
            <a:extLst>
              <a:ext uri="{FF2B5EF4-FFF2-40B4-BE49-F238E27FC236}">
                <a16:creationId xmlns:a16="http://schemas.microsoft.com/office/drawing/2014/main" id="{67999822-FE63-4467-904E-7BE1DE7243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352" y="549249"/>
            <a:ext cx="864000" cy="864000"/>
          </a:xfrm>
          <a:prstGeom prst="rect">
            <a:avLst/>
          </a:prstGeom>
        </p:spPr>
      </p:pic>
    </p:spTree>
    <p:extLst>
      <p:ext uri="{BB962C8B-B14F-4D97-AF65-F5344CB8AC3E}">
        <p14:creationId xmlns:p14="http://schemas.microsoft.com/office/powerpoint/2010/main" val="9388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3"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Reflecting</a:t>
            </a:r>
          </a:p>
        </p:txBody>
      </p:sp>
    </p:spTree>
    <p:extLst>
      <p:ext uri="{BB962C8B-B14F-4D97-AF65-F5344CB8AC3E}">
        <p14:creationId xmlns:p14="http://schemas.microsoft.com/office/powerpoint/2010/main" val="4043001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E07ABD8-B9B5-43D7-B7AA-302C5B387040}"/>
              </a:ext>
            </a:extLst>
          </p:cNvPr>
          <p:cNvSpPr/>
          <p:nvPr/>
        </p:nvSpPr>
        <p:spPr>
          <a:xfrm>
            <a:off x="663381" y="4653873"/>
            <a:ext cx="7817238" cy="41217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C0354D3-9C63-4E30-8799-3B4BEA649DD5}"/>
              </a:ext>
            </a:extLst>
          </p:cNvPr>
          <p:cNvSpPr/>
          <p:nvPr/>
        </p:nvSpPr>
        <p:spPr>
          <a:xfrm>
            <a:off x="663381" y="4653873"/>
            <a:ext cx="7817238" cy="41217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66286CF-99C5-4D53-9C31-A3F131F1B4DE}"/>
              </a:ext>
            </a:extLst>
          </p:cNvPr>
          <p:cNvSpPr/>
          <p:nvPr/>
        </p:nvSpPr>
        <p:spPr>
          <a:xfrm>
            <a:off x="663381" y="4653136"/>
            <a:ext cx="7817238" cy="41217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2BE97D4-4254-4FF1-97DF-92F51C019D97}"/>
              </a:ext>
            </a:extLst>
          </p:cNvPr>
          <p:cNvSpPr/>
          <p:nvPr/>
        </p:nvSpPr>
        <p:spPr>
          <a:xfrm>
            <a:off x="663383" y="1340768"/>
            <a:ext cx="3852645" cy="266429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Choosing Your Product</a:t>
            </a:r>
          </a:p>
        </p:txBody>
      </p:sp>
      <p:sp>
        <p:nvSpPr>
          <p:cNvPr id="3" name="Rectangle 2">
            <a:extLst>
              <a:ext uri="{FF2B5EF4-FFF2-40B4-BE49-F238E27FC236}">
                <a16:creationId xmlns:a16="http://schemas.microsoft.com/office/drawing/2014/main" id="{41F2823D-4E35-483B-8FAF-0B7A2AF6C805}"/>
              </a:ext>
            </a:extLst>
          </p:cNvPr>
          <p:cNvSpPr/>
          <p:nvPr/>
        </p:nvSpPr>
        <p:spPr>
          <a:xfrm>
            <a:off x="757649" y="4699906"/>
            <a:ext cx="7642942" cy="338554"/>
          </a:xfrm>
          <a:prstGeom prst="rect">
            <a:avLst/>
          </a:prstGeom>
        </p:spPr>
        <p:txBody>
          <a:bodyPr wrap="square">
            <a:spAutoFit/>
          </a:bodyPr>
          <a:lstStyle/>
          <a:p>
            <a:pPr algn="ctr"/>
            <a:r>
              <a:rPr lang="en-GB" sz="1600" dirty="0">
                <a:solidFill>
                  <a:schemeClr val="bg1"/>
                </a:solidFill>
              </a:rPr>
              <a:t>These two advertisements are for a similar product. </a:t>
            </a:r>
          </a:p>
        </p:txBody>
      </p:sp>
      <p:sp>
        <p:nvSpPr>
          <p:cNvPr id="4" name="Rectangle 3">
            <a:extLst>
              <a:ext uri="{FF2B5EF4-FFF2-40B4-BE49-F238E27FC236}">
                <a16:creationId xmlns:a16="http://schemas.microsoft.com/office/drawing/2014/main" id="{57A7234D-44C2-4C7A-9E77-B744D2857253}"/>
              </a:ext>
            </a:extLst>
          </p:cNvPr>
          <p:cNvSpPr/>
          <p:nvPr/>
        </p:nvSpPr>
        <p:spPr>
          <a:xfrm>
            <a:off x="755576" y="4691524"/>
            <a:ext cx="7642942" cy="338554"/>
          </a:xfrm>
          <a:prstGeom prst="rect">
            <a:avLst/>
          </a:prstGeom>
        </p:spPr>
        <p:txBody>
          <a:bodyPr wrap="square">
            <a:spAutoFit/>
          </a:bodyPr>
          <a:lstStyle/>
          <a:p>
            <a:pPr algn="ctr"/>
            <a:r>
              <a:rPr lang="en-GB" sz="1600" dirty="0">
                <a:solidFill>
                  <a:schemeClr val="bg1"/>
                </a:solidFill>
              </a:rPr>
              <a:t>Which would you choose to spend your money on? Why? </a:t>
            </a:r>
          </a:p>
        </p:txBody>
      </p:sp>
      <p:sp>
        <p:nvSpPr>
          <p:cNvPr id="5" name="Rectangle 4">
            <a:extLst>
              <a:ext uri="{FF2B5EF4-FFF2-40B4-BE49-F238E27FC236}">
                <a16:creationId xmlns:a16="http://schemas.microsoft.com/office/drawing/2014/main" id="{E7063045-DFA4-4B44-8F90-7C0162A4BC6F}"/>
              </a:ext>
            </a:extLst>
          </p:cNvPr>
          <p:cNvSpPr/>
          <p:nvPr/>
        </p:nvSpPr>
        <p:spPr>
          <a:xfrm>
            <a:off x="755575" y="4685301"/>
            <a:ext cx="7642941" cy="338554"/>
          </a:xfrm>
          <a:prstGeom prst="rect">
            <a:avLst/>
          </a:prstGeom>
        </p:spPr>
        <p:txBody>
          <a:bodyPr wrap="square">
            <a:spAutoFit/>
          </a:bodyPr>
          <a:lstStyle/>
          <a:p>
            <a:pPr algn="ctr"/>
            <a:r>
              <a:rPr lang="en-GB" sz="1600" dirty="0">
                <a:solidFill>
                  <a:schemeClr val="bg1"/>
                </a:solidFill>
              </a:rPr>
              <a:t>How does the advertisement influence your spending? </a:t>
            </a:r>
          </a:p>
        </p:txBody>
      </p:sp>
      <p:sp>
        <p:nvSpPr>
          <p:cNvPr id="6" name="Rectangle 5">
            <a:extLst>
              <a:ext uri="{FF2B5EF4-FFF2-40B4-BE49-F238E27FC236}">
                <a16:creationId xmlns:a16="http://schemas.microsoft.com/office/drawing/2014/main" id="{C07EEAFD-4225-442B-B851-B039DD7414A6}"/>
              </a:ext>
            </a:extLst>
          </p:cNvPr>
          <p:cNvSpPr/>
          <p:nvPr/>
        </p:nvSpPr>
        <p:spPr>
          <a:xfrm>
            <a:off x="725661" y="5229200"/>
            <a:ext cx="7672855" cy="584775"/>
          </a:xfrm>
          <a:prstGeom prst="rect">
            <a:avLst/>
          </a:prstGeom>
        </p:spPr>
        <p:txBody>
          <a:bodyPr wrap="square">
            <a:spAutoFit/>
          </a:bodyPr>
          <a:lstStyle/>
          <a:p>
            <a:r>
              <a:rPr lang="en-GB" sz="1600" dirty="0"/>
              <a:t>The adverts we have looked at have used lots of different strategies to influence our spending. </a:t>
            </a:r>
          </a:p>
        </p:txBody>
      </p:sp>
      <p:pic>
        <p:nvPicPr>
          <p:cNvPr id="8" name="Picture 7">
            <a:extLst>
              <a:ext uri="{FF2B5EF4-FFF2-40B4-BE49-F238E27FC236}">
                <a16:creationId xmlns:a16="http://schemas.microsoft.com/office/drawing/2014/main" id="{C2247205-71BE-405F-8AEF-AFE72C0549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7606" y="2996952"/>
            <a:ext cx="3504197" cy="1439685"/>
          </a:xfrm>
          <a:prstGeom prst="rect">
            <a:avLst/>
          </a:prstGeom>
        </p:spPr>
      </p:pic>
      <p:sp>
        <p:nvSpPr>
          <p:cNvPr id="9" name="Rectangle 8">
            <a:extLst>
              <a:ext uri="{FF2B5EF4-FFF2-40B4-BE49-F238E27FC236}">
                <a16:creationId xmlns:a16="http://schemas.microsoft.com/office/drawing/2014/main" id="{14113DBE-8C07-4627-B32A-220427970F74}"/>
              </a:ext>
            </a:extLst>
          </p:cNvPr>
          <p:cNvSpPr/>
          <p:nvPr/>
        </p:nvSpPr>
        <p:spPr>
          <a:xfrm>
            <a:off x="755576" y="1403484"/>
            <a:ext cx="1917513" cy="369332"/>
          </a:xfrm>
          <a:prstGeom prst="rect">
            <a:avLst/>
          </a:prstGeom>
        </p:spPr>
        <p:txBody>
          <a:bodyPr wrap="none">
            <a:spAutoFit/>
          </a:bodyPr>
          <a:lstStyle/>
          <a:p>
            <a:r>
              <a:rPr lang="en-GB" b="1" dirty="0" err="1">
                <a:solidFill>
                  <a:schemeClr val="bg1"/>
                </a:solidFill>
              </a:rPr>
              <a:t>Speedz</a:t>
            </a:r>
            <a:r>
              <a:rPr lang="en-GB" b="1" dirty="0">
                <a:solidFill>
                  <a:schemeClr val="bg1"/>
                </a:solidFill>
              </a:rPr>
              <a:t> Trainers </a:t>
            </a:r>
          </a:p>
        </p:txBody>
      </p:sp>
      <p:sp>
        <p:nvSpPr>
          <p:cNvPr id="10" name="Rectangle 9">
            <a:extLst>
              <a:ext uri="{FF2B5EF4-FFF2-40B4-BE49-F238E27FC236}">
                <a16:creationId xmlns:a16="http://schemas.microsoft.com/office/drawing/2014/main" id="{57A6EA56-9AC6-4E7F-8D1A-F88C857A0522}"/>
              </a:ext>
            </a:extLst>
          </p:cNvPr>
          <p:cNvSpPr/>
          <p:nvPr/>
        </p:nvSpPr>
        <p:spPr>
          <a:xfrm>
            <a:off x="755576" y="1715324"/>
            <a:ext cx="3842552" cy="1569660"/>
          </a:xfrm>
          <a:prstGeom prst="rect">
            <a:avLst/>
          </a:prstGeom>
        </p:spPr>
        <p:txBody>
          <a:bodyPr wrap="square">
            <a:spAutoFit/>
          </a:bodyPr>
          <a:lstStyle/>
          <a:p>
            <a:r>
              <a:rPr lang="en-GB" sz="1600" dirty="0">
                <a:solidFill>
                  <a:schemeClr val="bg1"/>
                </a:solidFill>
              </a:rPr>
              <a:t>Super cushioned soles for great comfort.</a:t>
            </a:r>
          </a:p>
          <a:p>
            <a:r>
              <a:rPr lang="en-GB" sz="1600" dirty="0">
                <a:solidFill>
                  <a:schemeClr val="bg1"/>
                </a:solidFill>
              </a:rPr>
              <a:t>Elastic laces for convenience. </a:t>
            </a:r>
          </a:p>
          <a:p>
            <a:r>
              <a:rPr lang="en-GB" sz="1600" dirty="0">
                <a:solidFill>
                  <a:schemeClr val="bg1"/>
                </a:solidFill>
              </a:rPr>
              <a:t>Bouncy rubber toes for super speed.</a:t>
            </a:r>
          </a:p>
          <a:p>
            <a:r>
              <a:rPr lang="en-GB" sz="1600" dirty="0">
                <a:solidFill>
                  <a:schemeClr val="bg1"/>
                </a:solidFill>
              </a:rPr>
              <a:t>Run faster than competitors.</a:t>
            </a:r>
          </a:p>
          <a:p>
            <a:r>
              <a:rPr lang="en-GB" sz="1600" dirty="0">
                <a:solidFill>
                  <a:schemeClr val="bg1"/>
                </a:solidFill>
              </a:rPr>
              <a:t>A brilliant choice for comfort!</a:t>
            </a:r>
          </a:p>
          <a:p>
            <a:r>
              <a:rPr lang="en-GB" sz="1600" b="1" dirty="0">
                <a:solidFill>
                  <a:schemeClr val="bg1"/>
                </a:solidFill>
              </a:rPr>
              <a:t>Only £59.99 </a:t>
            </a:r>
          </a:p>
        </p:txBody>
      </p:sp>
      <p:sp>
        <p:nvSpPr>
          <p:cNvPr id="13" name="Rectangle 12">
            <a:extLst>
              <a:ext uri="{FF2B5EF4-FFF2-40B4-BE49-F238E27FC236}">
                <a16:creationId xmlns:a16="http://schemas.microsoft.com/office/drawing/2014/main" id="{F1EEEEF8-F76E-460D-9DE5-208C040BFB4D}"/>
              </a:ext>
            </a:extLst>
          </p:cNvPr>
          <p:cNvSpPr/>
          <p:nvPr/>
        </p:nvSpPr>
        <p:spPr>
          <a:xfrm>
            <a:off x="4627974" y="1340769"/>
            <a:ext cx="3852645" cy="26642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15A0B17-DE74-47D1-A22F-A469DEC5AA92}"/>
              </a:ext>
            </a:extLst>
          </p:cNvPr>
          <p:cNvSpPr/>
          <p:nvPr/>
        </p:nvSpPr>
        <p:spPr>
          <a:xfrm>
            <a:off x="4710074" y="1547500"/>
            <a:ext cx="3688444" cy="369332"/>
          </a:xfrm>
          <a:prstGeom prst="rect">
            <a:avLst/>
          </a:prstGeom>
        </p:spPr>
        <p:txBody>
          <a:bodyPr wrap="square">
            <a:spAutoFit/>
          </a:bodyPr>
          <a:lstStyle/>
          <a:p>
            <a:pPr algn="ctr"/>
            <a:r>
              <a:rPr lang="en-GB" b="1" dirty="0"/>
              <a:t>Tread Trainers </a:t>
            </a:r>
          </a:p>
        </p:txBody>
      </p:sp>
      <p:sp>
        <p:nvSpPr>
          <p:cNvPr id="15" name="Rectangle 14">
            <a:extLst>
              <a:ext uri="{FF2B5EF4-FFF2-40B4-BE49-F238E27FC236}">
                <a16:creationId xmlns:a16="http://schemas.microsoft.com/office/drawing/2014/main" id="{DE5A16FD-A806-4754-9C87-2A912940CD70}"/>
              </a:ext>
            </a:extLst>
          </p:cNvPr>
          <p:cNvSpPr/>
          <p:nvPr/>
        </p:nvSpPr>
        <p:spPr>
          <a:xfrm>
            <a:off x="4699980" y="1844824"/>
            <a:ext cx="3760452" cy="1159292"/>
          </a:xfrm>
          <a:prstGeom prst="rect">
            <a:avLst/>
          </a:prstGeom>
        </p:spPr>
        <p:txBody>
          <a:bodyPr wrap="square">
            <a:spAutoFit/>
          </a:bodyPr>
          <a:lstStyle/>
          <a:p>
            <a:pPr algn="ctr">
              <a:lnSpc>
                <a:spcPct val="150000"/>
              </a:lnSpc>
            </a:pPr>
            <a:r>
              <a:rPr lang="en-GB" sz="1600" dirty="0"/>
              <a:t>Comfy soles.</a:t>
            </a:r>
          </a:p>
          <a:p>
            <a:pPr algn="ctr">
              <a:lnSpc>
                <a:spcPct val="150000"/>
              </a:lnSpc>
            </a:pPr>
            <a:r>
              <a:rPr lang="en-GB" sz="1600" dirty="0"/>
              <a:t>Laces to keep shoes safely in place.</a:t>
            </a:r>
          </a:p>
          <a:p>
            <a:pPr algn="ctr">
              <a:lnSpc>
                <a:spcPct val="150000"/>
              </a:lnSpc>
            </a:pPr>
            <a:r>
              <a:rPr lang="en-GB" sz="1600" dirty="0"/>
              <a:t>Cushioned toes for speed.</a:t>
            </a:r>
          </a:p>
        </p:txBody>
      </p:sp>
      <p:sp>
        <p:nvSpPr>
          <p:cNvPr id="20" name="Lightning Bolt 19">
            <a:extLst>
              <a:ext uri="{FF2B5EF4-FFF2-40B4-BE49-F238E27FC236}">
                <a16:creationId xmlns:a16="http://schemas.microsoft.com/office/drawing/2014/main" id="{999EB4C3-BBC8-4E99-AF33-1608593B61EE}"/>
              </a:ext>
            </a:extLst>
          </p:cNvPr>
          <p:cNvSpPr/>
          <p:nvPr/>
        </p:nvSpPr>
        <p:spPr>
          <a:xfrm flipH="1">
            <a:off x="3795548" y="2182565"/>
            <a:ext cx="713761" cy="1108956"/>
          </a:xfrm>
          <a:prstGeom prst="lightningBolt">
            <a:avLst/>
          </a:prstGeom>
          <a:solidFill>
            <a:srgbClr val="E2D3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Lightning Bolt 20">
            <a:extLst>
              <a:ext uri="{FF2B5EF4-FFF2-40B4-BE49-F238E27FC236}">
                <a16:creationId xmlns:a16="http://schemas.microsoft.com/office/drawing/2014/main" id="{21717C20-1489-4D58-9B71-45884C4BB3C9}"/>
              </a:ext>
            </a:extLst>
          </p:cNvPr>
          <p:cNvSpPr/>
          <p:nvPr/>
        </p:nvSpPr>
        <p:spPr>
          <a:xfrm>
            <a:off x="725661" y="3234324"/>
            <a:ext cx="389956" cy="554716"/>
          </a:xfrm>
          <a:prstGeom prst="lightningBolt">
            <a:avLst/>
          </a:prstGeom>
          <a:solidFill>
            <a:srgbClr val="E2D3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F2123E10-0956-483C-A33B-335AF0F632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932040" y="2996952"/>
            <a:ext cx="3504197" cy="1439685"/>
          </a:xfrm>
          <a:prstGeom prst="rect">
            <a:avLst/>
          </a:prstGeom>
        </p:spPr>
      </p:pic>
      <p:sp>
        <p:nvSpPr>
          <p:cNvPr id="23" name="TextBox 22">
            <a:extLst>
              <a:ext uri="{FF2B5EF4-FFF2-40B4-BE49-F238E27FC236}">
                <a16:creationId xmlns:a16="http://schemas.microsoft.com/office/drawing/2014/main" id="{D7F8C77D-4C9B-4858-A437-15393C624352}"/>
              </a:ext>
            </a:extLst>
          </p:cNvPr>
          <p:cNvSpPr txBox="1"/>
          <p:nvPr/>
        </p:nvSpPr>
        <p:spPr>
          <a:xfrm>
            <a:off x="725661" y="5796553"/>
            <a:ext cx="861512" cy="338554"/>
          </a:xfrm>
          <a:prstGeom prst="rect">
            <a:avLst/>
          </a:prstGeom>
          <a:solidFill>
            <a:srgbClr val="8D358B"/>
          </a:solidFill>
        </p:spPr>
        <p:txBody>
          <a:bodyPr wrap="square">
            <a:spAutoFit/>
          </a:bodyPr>
          <a:lstStyle/>
          <a:p>
            <a:pPr algn="ctr"/>
            <a:r>
              <a:rPr lang="en-GB" sz="1600" dirty="0">
                <a:solidFill>
                  <a:schemeClr val="bg1"/>
                </a:solidFill>
              </a:rPr>
              <a:t>price</a:t>
            </a:r>
          </a:p>
        </p:txBody>
      </p:sp>
      <p:sp>
        <p:nvSpPr>
          <p:cNvPr id="12" name="TextBox 11">
            <a:extLst>
              <a:ext uri="{FF2B5EF4-FFF2-40B4-BE49-F238E27FC236}">
                <a16:creationId xmlns:a16="http://schemas.microsoft.com/office/drawing/2014/main" id="{0A9F627E-275C-4E24-AA8B-93DDC07E93DF}"/>
              </a:ext>
            </a:extLst>
          </p:cNvPr>
          <p:cNvSpPr txBox="1"/>
          <p:nvPr/>
        </p:nvSpPr>
        <p:spPr>
          <a:xfrm>
            <a:off x="2071598" y="5796553"/>
            <a:ext cx="1593475" cy="584775"/>
          </a:xfrm>
          <a:prstGeom prst="rect">
            <a:avLst/>
          </a:prstGeom>
          <a:solidFill>
            <a:srgbClr val="2DB6BC"/>
          </a:solidFill>
        </p:spPr>
        <p:txBody>
          <a:bodyPr wrap="square">
            <a:spAutoFit/>
          </a:bodyPr>
          <a:lstStyle/>
          <a:p>
            <a:pPr algn="ctr"/>
            <a:r>
              <a:rPr lang="en-GB" sz="1600" dirty="0">
                <a:solidFill>
                  <a:schemeClr val="bg1"/>
                </a:solidFill>
              </a:rPr>
              <a:t>environmental </a:t>
            </a:r>
            <a:br>
              <a:rPr lang="en-GB" sz="1600" dirty="0">
                <a:solidFill>
                  <a:schemeClr val="bg1"/>
                </a:solidFill>
              </a:rPr>
            </a:br>
            <a:r>
              <a:rPr lang="en-GB" sz="1600" dirty="0">
                <a:solidFill>
                  <a:schemeClr val="bg1"/>
                </a:solidFill>
              </a:rPr>
              <a:t>considerations</a:t>
            </a:r>
          </a:p>
        </p:txBody>
      </p:sp>
      <p:sp>
        <p:nvSpPr>
          <p:cNvPr id="16" name="TextBox 15">
            <a:extLst>
              <a:ext uri="{FF2B5EF4-FFF2-40B4-BE49-F238E27FC236}">
                <a16:creationId xmlns:a16="http://schemas.microsoft.com/office/drawing/2014/main" id="{36863D70-AD55-4D72-9142-4D2A54822EB5}"/>
              </a:ext>
            </a:extLst>
          </p:cNvPr>
          <p:cNvSpPr txBox="1"/>
          <p:nvPr/>
        </p:nvSpPr>
        <p:spPr>
          <a:xfrm>
            <a:off x="4404634" y="5796553"/>
            <a:ext cx="1909727" cy="338554"/>
          </a:xfrm>
          <a:prstGeom prst="rect">
            <a:avLst/>
          </a:prstGeom>
          <a:solidFill>
            <a:schemeClr val="accent2"/>
          </a:solidFill>
        </p:spPr>
        <p:txBody>
          <a:bodyPr wrap="square">
            <a:spAutoFit/>
          </a:bodyPr>
          <a:lstStyle/>
          <a:p>
            <a:r>
              <a:rPr lang="en-GB" sz="1600" dirty="0">
                <a:solidFill>
                  <a:schemeClr val="bg1"/>
                </a:solidFill>
              </a:rPr>
              <a:t>ethical ingredients</a:t>
            </a:r>
          </a:p>
        </p:txBody>
      </p:sp>
      <p:sp>
        <p:nvSpPr>
          <p:cNvPr id="17" name="TextBox 16">
            <a:extLst>
              <a:ext uri="{FF2B5EF4-FFF2-40B4-BE49-F238E27FC236}">
                <a16:creationId xmlns:a16="http://schemas.microsoft.com/office/drawing/2014/main" id="{3F301CFF-62FB-402A-9458-622655731D01}"/>
              </a:ext>
            </a:extLst>
          </p:cNvPr>
          <p:cNvSpPr txBox="1"/>
          <p:nvPr/>
        </p:nvSpPr>
        <p:spPr>
          <a:xfrm>
            <a:off x="7004554" y="5796553"/>
            <a:ext cx="1593475" cy="584775"/>
          </a:xfrm>
          <a:prstGeom prst="rect">
            <a:avLst/>
          </a:prstGeom>
          <a:solidFill>
            <a:srgbClr val="019542"/>
          </a:solidFill>
        </p:spPr>
        <p:txBody>
          <a:bodyPr wrap="square">
            <a:spAutoFit/>
          </a:bodyPr>
          <a:lstStyle/>
          <a:p>
            <a:pPr algn="ctr"/>
            <a:r>
              <a:rPr lang="en-GB" sz="1600" dirty="0">
                <a:solidFill>
                  <a:schemeClr val="bg1"/>
                </a:solidFill>
              </a:rPr>
              <a:t>appealing to </a:t>
            </a:r>
            <a:br>
              <a:rPr lang="en-GB" sz="1600" dirty="0">
                <a:solidFill>
                  <a:schemeClr val="bg1"/>
                </a:solidFill>
              </a:rPr>
            </a:br>
            <a:r>
              <a:rPr lang="en-GB" sz="1600" dirty="0">
                <a:solidFill>
                  <a:schemeClr val="bg1"/>
                </a:solidFill>
              </a:rPr>
              <a:t>health benefits</a:t>
            </a:r>
          </a:p>
        </p:txBody>
      </p:sp>
      <p:pic>
        <p:nvPicPr>
          <p:cNvPr id="11" name="Talking Partners">
            <a:extLst>
              <a:ext uri="{FF2B5EF4-FFF2-40B4-BE49-F238E27FC236}">
                <a16:creationId xmlns:a16="http://schemas.microsoft.com/office/drawing/2014/main" id="{AEE8367F-4F8A-48F9-9F1B-06C4A3790F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049" y="546553"/>
            <a:ext cx="864000" cy="864000"/>
          </a:xfrm>
          <a:prstGeom prst="rect">
            <a:avLst/>
          </a:prstGeom>
        </p:spPr>
      </p:pic>
    </p:spTree>
    <p:extLst>
      <p:ext uri="{BB962C8B-B14F-4D97-AF65-F5344CB8AC3E}">
        <p14:creationId xmlns:p14="http://schemas.microsoft.com/office/powerpoint/2010/main" val="405322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24"/>
                                        </p:tgtEl>
                                      </p:cBhvr>
                                    </p:animEffect>
                                    <p:set>
                                      <p:cBhvr>
                                        <p:cTn id="48" dur="1" fill="hold">
                                          <p:stCondLst>
                                            <p:cond delay="499"/>
                                          </p:stCondLst>
                                        </p:cTn>
                                        <p:tgtEl>
                                          <p:spTgt spid="2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26"/>
                                        </p:tgtEl>
                                      </p:cBhvr>
                                    </p:animEffect>
                                    <p:set>
                                      <p:cBhvr>
                                        <p:cTn id="63" dur="1" fill="hold">
                                          <p:stCondLst>
                                            <p:cond delay="499"/>
                                          </p:stCondLst>
                                        </p:cTn>
                                        <p:tgtEl>
                                          <p:spTgt spid="26"/>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4"/>
                                        </p:tgtEl>
                                      </p:cBhvr>
                                    </p:animEffect>
                                    <p:set>
                                      <p:cBhvr>
                                        <p:cTn id="66" dur="1" fill="hold">
                                          <p:stCondLst>
                                            <p:cond delay="499"/>
                                          </p:stCondLst>
                                        </p:cTn>
                                        <p:tgtEl>
                                          <p:spTgt spid="4"/>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fade">
                                      <p:cBhvr>
                                        <p:cTn id="78" dur="500"/>
                                        <p:tgtEl>
                                          <p:spTgt spid="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5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4" grpId="0" animBg="1"/>
      <p:bldP spid="24" grpId="1" animBg="1"/>
      <p:bldP spid="7" grpId="0" animBg="1"/>
      <p:bldP spid="3" grpId="0"/>
      <p:bldP spid="3" grpId="1"/>
      <p:bldP spid="4" grpId="0"/>
      <p:bldP spid="4" grpId="1"/>
      <p:bldP spid="5" grpId="0"/>
      <p:bldP spid="6" grpId="0"/>
      <p:bldP spid="9" grpId="0"/>
      <p:bldP spid="10" grpId="0"/>
      <p:bldP spid="13" grpId="0" animBg="1"/>
      <p:bldP spid="14" grpId="0"/>
      <p:bldP spid="15" grpId="0"/>
      <p:bldP spid="20" grpId="0" animBg="1"/>
      <p:bldP spid="21" grpId="0" animBg="1"/>
      <p:bldP spid="23" grpId="0" animBg="1"/>
      <p:bldP spid="12"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CAF394-4D21-49B6-A844-BA556E4C8553}"/>
              </a:ext>
            </a:extLst>
          </p:cNvPr>
          <p:cNvSpPr/>
          <p:nvPr/>
        </p:nvSpPr>
        <p:spPr>
          <a:xfrm>
            <a:off x="2011580" y="2132856"/>
            <a:ext cx="4716749" cy="1800200"/>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8A1D659-9583-4640-B249-B019CDFFA0FB}"/>
              </a:ext>
            </a:extLst>
          </p:cNvPr>
          <p:cNvSpPr/>
          <p:nvPr/>
        </p:nvSpPr>
        <p:spPr>
          <a:xfrm>
            <a:off x="2585688" y="2288775"/>
            <a:ext cx="3568532" cy="1477328"/>
          </a:xfrm>
          <a:prstGeom prst="rect">
            <a:avLst/>
          </a:prstGeom>
        </p:spPr>
        <p:txBody>
          <a:bodyPr wrap="square">
            <a:spAutoFit/>
          </a:bodyPr>
          <a:lstStyle/>
          <a:p>
            <a:pPr algn="ctr"/>
            <a:r>
              <a:rPr lang="en-GB" dirty="0">
                <a:solidFill>
                  <a:schemeClr val="bg1"/>
                </a:solidFill>
              </a:rPr>
              <a:t>Talking to your partner, think about what you will look for in adverts in the future when you consider products you want </a:t>
            </a:r>
            <a:br>
              <a:rPr lang="en-GB" dirty="0">
                <a:solidFill>
                  <a:schemeClr val="bg1"/>
                </a:solidFill>
              </a:rPr>
            </a:br>
            <a:r>
              <a:rPr lang="en-GB" dirty="0">
                <a:solidFill>
                  <a:schemeClr val="bg1"/>
                </a:solidFill>
              </a:rPr>
              <a:t>to buy.</a:t>
            </a:r>
          </a:p>
        </p:txBody>
      </p:sp>
      <p:pic>
        <p:nvPicPr>
          <p:cNvPr id="4" name="Picture 3" descr="A picture containing person, child, holding, sitting&#10;&#10;Description automatically generated">
            <a:extLst>
              <a:ext uri="{FF2B5EF4-FFF2-40B4-BE49-F238E27FC236}">
                <a16:creationId xmlns:a16="http://schemas.microsoft.com/office/drawing/2014/main" id="{A8E66B40-69D8-4DD8-9FEB-610C384D88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536" y="1916832"/>
            <a:ext cx="2985033" cy="5077610"/>
          </a:xfrm>
          <a:prstGeom prst="rect">
            <a:avLst/>
          </a:prstGeom>
        </p:spPr>
      </p:pic>
      <p:pic>
        <p:nvPicPr>
          <p:cNvPr id="7" name="Picture 6" descr="A person wearing a costume&#10;&#10;Description automatically generated">
            <a:extLst>
              <a:ext uri="{FF2B5EF4-FFF2-40B4-BE49-F238E27FC236}">
                <a16:creationId xmlns:a16="http://schemas.microsoft.com/office/drawing/2014/main" id="{C186BBFB-FA3A-49DE-8CFF-458F3DC7E3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7486" y="1484784"/>
            <a:ext cx="3065131" cy="6065912"/>
          </a:xfrm>
          <a:prstGeom prst="rect">
            <a:avLst/>
          </a:prstGeom>
        </p:spPr>
      </p:pic>
      <p:sp>
        <p:nvSpPr>
          <p:cNvPr id="9" name="Title 1">
            <a:extLst>
              <a:ext uri="{FF2B5EF4-FFF2-40B4-BE49-F238E27FC236}">
                <a16:creationId xmlns:a16="http://schemas.microsoft.com/office/drawing/2014/main" id="{D8830F62-2786-EB41-B697-720647EBF894}"/>
              </a:ext>
            </a:extLst>
          </p:cNvPr>
          <p:cNvSpPr>
            <a:spLocks noGrp="1"/>
          </p:cNvSpPr>
          <p:nvPr>
            <p:ph type="title"/>
          </p:nvPr>
        </p:nvSpPr>
        <p:spPr>
          <a:xfrm>
            <a:off x="457198" y="478895"/>
            <a:ext cx="8220075" cy="994306"/>
          </a:xfrm>
        </p:spPr>
        <p:txBody>
          <a:bodyPr/>
          <a:lstStyle/>
          <a:p>
            <a:r>
              <a:rPr lang="en-GB" dirty="0"/>
              <a:t>Choosing Your Product</a:t>
            </a:r>
          </a:p>
        </p:txBody>
      </p:sp>
      <p:pic>
        <p:nvPicPr>
          <p:cNvPr id="10" name="Talking Partners">
            <a:extLst>
              <a:ext uri="{FF2B5EF4-FFF2-40B4-BE49-F238E27FC236}">
                <a16:creationId xmlns:a16="http://schemas.microsoft.com/office/drawing/2014/main" id="{97D06830-3B7B-7848-B2AF-1358C6C3ED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0049" y="546553"/>
            <a:ext cx="864000" cy="864000"/>
          </a:xfrm>
          <a:prstGeom prst="rect">
            <a:avLst/>
          </a:prstGeom>
        </p:spPr>
      </p:pic>
    </p:spTree>
    <p:extLst>
      <p:ext uri="{BB962C8B-B14F-4D97-AF65-F5344CB8AC3E}">
        <p14:creationId xmlns:p14="http://schemas.microsoft.com/office/powerpoint/2010/main" val="385446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91465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sp>
        <p:nvSpPr>
          <p:cNvPr id="6" name="Rectangle 5">
            <a:extLst>
              <a:ext uri="{FF2B5EF4-FFF2-40B4-BE49-F238E27FC236}">
                <a16:creationId xmlns:a16="http://schemas.microsoft.com/office/drawing/2014/main" id="{4ACAF394-4D21-49B6-A844-BA556E4C8553}"/>
              </a:ext>
            </a:extLst>
          </p:cNvPr>
          <p:cNvSpPr/>
          <p:nvPr/>
        </p:nvSpPr>
        <p:spPr>
          <a:xfrm>
            <a:off x="2011580" y="2132856"/>
            <a:ext cx="4716749" cy="72743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905798E-8111-451D-A4E9-27027EE9C153}"/>
              </a:ext>
            </a:extLst>
          </p:cNvPr>
          <p:cNvSpPr/>
          <p:nvPr/>
        </p:nvSpPr>
        <p:spPr>
          <a:xfrm>
            <a:off x="2011580" y="2924944"/>
            <a:ext cx="4716749" cy="456849"/>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8A1D659-9583-4640-B249-B019CDFFA0FB}"/>
              </a:ext>
            </a:extLst>
          </p:cNvPr>
          <p:cNvSpPr/>
          <p:nvPr/>
        </p:nvSpPr>
        <p:spPr>
          <a:xfrm>
            <a:off x="2513314" y="2173408"/>
            <a:ext cx="3568532" cy="646331"/>
          </a:xfrm>
          <a:prstGeom prst="rect">
            <a:avLst/>
          </a:prstGeom>
        </p:spPr>
        <p:txBody>
          <a:bodyPr wrap="square">
            <a:spAutoFit/>
          </a:bodyPr>
          <a:lstStyle/>
          <a:p>
            <a:pPr algn="ctr"/>
            <a:r>
              <a:rPr lang="en-GB" dirty="0">
                <a:solidFill>
                  <a:schemeClr val="bg1"/>
                </a:solidFill>
              </a:rPr>
              <a:t>Why do adverts try to influence the way we spend money?</a:t>
            </a:r>
          </a:p>
        </p:txBody>
      </p:sp>
      <p:sp>
        <p:nvSpPr>
          <p:cNvPr id="9" name="Rectangle 8">
            <a:extLst>
              <a:ext uri="{FF2B5EF4-FFF2-40B4-BE49-F238E27FC236}">
                <a16:creationId xmlns:a16="http://schemas.microsoft.com/office/drawing/2014/main" id="{35176466-C1B9-4090-97C6-980A017951E6}"/>
              </a:ext>
            </a:extLst>
          </p:cNvPr>
          <p:cNvSpPr/>
          <p:nvPr/>
        </p:nvSpPr>
        <p:spPr>
          <a:xfrm>
            <a:off x="3230621" y="2968703"/>
            <a:ext cx="2133918" cy="369332"/>
          </a:xfrm>
          <a:prstGeom prst="rect">
            <a:avLst/>
          </a:prstGeom>
        </p:spPr>
        <p:txBody>
          <a:bodyPr wrap="none">
            <a:spAutoFit/>
          </a:bodyPr>
          <a:lstStyle/>
          <a:p>
            <a:pPr algn="ctr"/>
            <a:r>
              <a:rPr lang="en-GB" dirty="0">
                <a:solidFill>
                  <a:schemeClr val="bg1"/>
                </a:solidFill>
              </a:rPr>
              <a:t>How do they do it?</a:t>
            </a:r>
          </a:p>
        </p:txBody>
      </p:sp>
      <p:pic>
        <p:nvPicPr>
          <p:cNvPr id="10" name="Picture 9">
            <a:extLst>
              <a:ext uri="{FF2B5EF4-FFF2-40B4-BE49-F238E27FC236}">
                <a16:creationId xmlns:a16="http://schemas.microsoft.com/office/drawing/2014/main" id="{E5D0BF63-EBA4-4A04-90DE-B52B750D03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4539" y="1844824"/>
            <a:ext cx="3239909" cy="4535779"/>
          </a:xfrm>
          <a:prstGeom prst="rect">
            <a:avLst/>
          </a:prstGeom>
        </p:spPr>
      </p:pic>
      <p:pic>
        <p:nvPicPr>
          <p:cNvPr id="11" name="Picture 10">
            <a:extLst>
              <a:ext uri="{FF2B5EF4-FFF2-40B4-BE49-F238E27FC236}">
                <a16:creationId xmlns:a16="http://schemas.microsoft.com/office/drawing/2014/main" id="{CAF5CD02-E6FE-4294-AD79-D70A712696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73291" y="1844824"/>
            <a:ext cx="3326445" cy="4535779"/>
          </a:xfrm>
          <a:prstGeom prst="rect">
            <a:avLst/>
          </a:prstGeom>
        </p:spPr>
      </p:pic>
    </p:spTree>
    <p:extLst>
      <p:ext uri="{BB962C8B-B14F-4D97-AF65-F5344CB8AC3E}">
        <p14:creationId xmlns:p14="http://schemas.microsoft.com/office/powerpoint/2010/main" val="48220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outVertical)">
                                      <p:cBhvr>
                                        <p:cTn id="25" dur="500"/>
                                        <p:tgtEl>
                                          <p:spTgt spid="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0" name="Content Placeholder 15">
            <a:extLst>
              <a:ext uri="{FF2B5EF4-FFF2-40B4-BE49-F238E27FC236}">
                <a16:creationId xmlns:a16="http://schemas.microsoft.com/office/drawing/2014/main" id="{51B2E20A-E2C3-418E-A3B1-8F18356D06A6}"/>
              </a:ext>
            </a:extLst>
          </p:cNvPr>
          <p:cNvSpPr>
            <a:spLocks noGrp="1"/>
          </p:cNvSpPr>
          <p:nvPr>
            <p:ph idx="1"/>
          </p:nvPr>
        </p:nvSpPr>
        <p:spPr>
          <a:xfrm>
            <a:off x="628650" y="1127760"/>
            <a:ext cx="7886700" cy="1409700"/>
          </a:xfrm>
        </p:spPr>
        <p:txBody>
          <a:bodyPr>
            <a:normAutofit/>
          </a:bodyPr>
          <a:lstStyle/>
          <a:p>
            <a:r>
              <a:rPr lang="en-GB" dirty="0"/>
              <a:t>I can explain how adverts try to influence our spending and why they do this.</a:t>
            </a:r>
          </a:p>
        </p:txBody>
      </p:sp>
      <p:sp>
        <p:nvSpPr>
          <p:cNvPr id="13" name="Content Placeholder 15">
            <a:extLst>
              <a:ext uri="{FF2B5EF4-FFF2-40B4-BE49-F238E27FC236}">
                <a16:creationId xmlns:a16="http://schemas.microsoft.com/office/drawing/2014/main" id="{CD495E9D-5AC7-4092-801F-680E97C030FD}"/>
              </a:ext>
            </a:extLst>
          </p:cNvPr>
          <p:cNvSpPr txBox="1">
            <a:spLocks/>
          </p:cNvSpPr>
          <p:nvPr/>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2" charset="0"/>
              </a:rPr>
              <a:t>I can talk about how adverts try to influence our spending.</a:t>
            </a:r>
          </a:p>
          <a:p>
            <a:r>
              <a:rPr lang="en-GB" dirty="0">
                <a:latin typeface="Twinkl" pitchFamily="2" charset="0"/>
              </a:rPr>
              <a:t>I can give some reasons as to why they do this.</a:t>
            </a:r>
          </a:p>
        </p:txBody>
      </p:sp>
    </p:spTree>
    <p:extLst>
      <p:ext uri="{BB962C8B-B14F-4D97-AF65-F5344CB8AC3E}">
        <p14:creationId xmlns:p14="http://schemas.microsoft.com/office/powerpoint/2010/main" val="565924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E8DF266B-3B21-429E-BF3A-7BDADE03924B}"/>
              </a:ext>
            </a:extLst>
          </p:cNvPr>
          <p:cNvSpPr/>
          <p:nvPr/>
        </p:nvSpPr>
        <p:spPr>
          <a:xfrm>
            <a:off x="4139952" y="5517232"/>
            <a:ext cx="86409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Tree>
    <p:extLst>
      <p:ext uri="{BB962C8B-B14F-4D97-AF65-F5344CB8AC3E}">
        <p14:creationId xmlns:p14="http://schemas.microsoft.com/office/powerpoint/2010/main" val="112781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2" charset="0"/>
              </a:rPr>
              <a:t>Aim</a:t>
            </a:r>
          </a:p>
        </p:txBody>
      </p:sp>
      <p:sp>
        <p:nvSpPr>
          <p:cNvPr id="16" name="Content Placeholder 15"/>
          <p:cNvSpPr>
            <a:spLocks noGrp="1"/>
          </p:cNvSpPr>
          <p:nvPr>
            <p:ph idx="1"/>
          </p:nvPr>
        </p:nvSpPr>
        <p:spPr/>
        <p:txBody>
          <a:bodyPr>
            <a:normAutofit/>
          </a:bodyPr>
          <a:lstStyle/>
          <a:p>
            <a:r>
              <a:rPr lang="en-GB" dirty="0"/>
              <a:t>I can explain how adverts try to influence our spending and why they do this.</a:t>
            </a:r>
          </a:p>
        </p:txBody>
      </p:sp>
      <p:sp>
        <p:nvSpPr>
          <p:cNvPr id="20" name="Content Placeholder 15"/>
          <p:cNvSpPr txBox="1">
            <a:spLocks/>
          </p:cNvSpPr>
          <p:nvPr/>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2" charset="0"/>
              </a:rPr>
              <a:t>I can talk about how adverts try to influence our spending.</a:t>
            </a:r>
          </a:p>
          <a:p>
            <a:r>
              <a:rPr lang="en-GB" dirty="0">
                <a:latin typeface="Twinkl" pitchFamily="2" charset="0"/>
              </a:rPr>
              <a:t>I can give some reasons as to why they do this.</a:t>
            </a:r>
          </a:p>
        </p:txBody>
      </p:sp>
      <p:sp>
        <p:nvSpPr>
          <p:cNvPr id="8" name="TextBox 21"/>
          <p:cNvSpPr txBox="1">
            <a:spLocks noChangeArrowheads="1"/>
          </p:cNvSpPr>
          <p:nvPr/>
        </p:nvSpPr>
        <p:spPr bwMode="auto">
          <a:xfrm>
            <a:off x="628648" y="6245477"/>
            <a:ext cx="8012113" cy="99760"/>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800" baseline="30000" dirty="0">
                <a:latin typeface="Tuffy-TTF" panose="020B0603060100000000" pitchFamily="34" charset="0"/>
                <a:cs typeface="Arial" panose="020B0604020202020204" pitchFamily="34" charset="0"/>
              </a:rPr>
              <a:t>This resource is fully in line with the Learning Outcomes and Core Themes outlined in the PSHE Association </a:t>
            </a:r>
            <a:r>
              <a:rPr lang="en-GB" sz="800" b="1" u="sng" baseline="30000" dirty="0">
                <a:latin typeface="Tuffy-TTF" panose="020B0603060100000000" pitchFamily="34" charset="0"/>
                <a:cs typeface="Arial" panose="020B0604020202020204" pitchFamily="34" charset="0"/>
              </a:rPr>
              <a:t>Programme of Study</a:t>
            </a:r>
            <a:r>
              <a:rPr lang="en-GB" sz="800" baseline="30000" dirty="0">
                <a:latin typeface="Tuffy-TTF" panose="020B0603060100000000" pitchFamily="34" charset="0"/>
                <a:cs typeface="Arial" panose="020B0604020202020204" pitchFamily="34" charset="0"/>
              </a:rPr>
              <a:t>.</a:t>
            </a:r>
          </a:p>
        </p:txBody>
      </p:sp>
    </p:spTree>
    <p:extLst>
      <p:ext uri="{BB962C8B-B14F-4D97-AF65-F5344CB8AC3E}">
        <p14:creationId xmlns:p14="http://schemas.microsoft.com/office/powerpoint/2010/main" val="44728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pitchFamily="50" charset="0"/>
                <a:ea typeface="+mn-ea"/>
                <a:cs typeface="+mn-cs"/>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pitchFamily="50" charset="0"/>
                <a:ea typeface="+mn-ea"/>
                <a:cs typeface="+mn-cs"/>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2" charset="0"/>
                <a:ea typeface="+mj-ea"/>
                <a:cs typeface="+mj-cs"/>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2" charset="0"/>
                <a:ea typeface="+mj-ea"/>
                <a:cs typeface="+mj-cs"/>
              </a:rPr>
              <a:t>Aim</a:t>
            </a:r>
          </a:p>
        </p:txBody>
      </p:sp>
      <p:sp>
        <p:nvSpPr>
          <p:cNvPr id="16" name="Content Placeholder 15"/>
          <p:cNvSpPr>
            <a:spLocks noGrp="1"/>
          </p:cNvSpPr>
          <p:nvPr>
            <p:ph idx="1"/>
          </p:nvPr>
        </p:nvSpPr>
        <p:spPr/>
        <p:txBody>
          <a:bodyPr>
            <a:normAutofit/>
          </a:bodyPr>
          <a:lstStyle/>
          <a:p>
            <a:r>
              <a:rPr lang="en-GB" dirty="0"/>
              <a:t>I can explain ways I can keep track of what I spend and why it is important to do this.</a:t>
            </a:r>
          </a:p>
        </p:txBody>
      </p:sp>
      <p:sp>
        <p:nvSpPr>
          <p:cNvPr id="20" name="Content Placeholder 15"/>
          <p:cNvSpPr txBox="1">
            <a:spLocks/>
          </p:cNvSpPr>
          <p:nvPr/>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I can discuss ways of keeping track of my spending.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I can explain why it is important to keep track of what we spend. </a:t>
            </a:r>
          </a:p>
        </p:txBody>
      </p:sp>
      <p:sp>
        <p:nvSpPr>
          <p:cNvPr id="8" name="TextBox 21"/>
          <p:cNvSpPr txBox="1">
            <a:spLocks noChangeArrowheads="1"/>
          </p:cNvSpPr>
          <p:nvPr/>
        </p:nvSpPr>
        <p:spPr bwMode="auto">
          <a:xfrm>
            <a:off x="503236" y="6245477"/>
            <a:ext cx="8137523" cy="99760"/>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00" b="0" i="0" u="none" strike="noStrike" kern="1200" cap="none" spc="0" normalizeH="0" baseline="30000" noProof="0" dirty="0">
                <a:ln>
                  <a:noFill/>
                </a:ln>
                <a:solidFill>
                  <a:srgbClr val="1C1C1C"/>
                </a:solidFill>
                <a:effectLst/>
                <a:uLnTx/>
                <a:uFillTx/>
                <a:latin typeface="Tuffy-TTF" panose="020B0603060100000000" pitchFamily="34" charset="0"/>
                <a:ea typeface="+mn-ea"/>
                <a:cs typeface="Arial" panose="020B0604020202020204" pitchFamily="34" charset="0"/>
              </a:rPr>
              <a:t>This resource is fully in line with the Learning Outcomes and Core Themes outlined in the PSHE Association </a:t>
            </a:r>
            <a:r>
              <a:rPr kumimoji="0" lang="en-GB" sz="800" b="1" i="0" u="sng" strike="noStrike" kern="1200" cap="none" spc="0" normalizeH="0" baseline="30000" noProof="0" dirty="0">
                <a:ln>
                  <a:noFill/>
                </a:ln>
                <a:solidFill>
                  <a:srgbClr val="1C1C1C"/>
                </a:solidFill>
                <a:effectLst/>
                <a:uLnTx/>
                <a:uFillTx/>
                <a:latin typeface="Tuffy-TTF" panose="020B0603060100000000" pitchFamily="34" charset="0"/>
                <a:ea typeface="+mn-ea"/>
                <a:cs typeface="Arial" panose="020B0604020202020204" pitchFamily="34" charset="0"/>
              </a:rPr>
              <a:t>Programme of Study</a:t>
            </a:r>
            <a:r>
              <a:rPr kumimoji="0" lang="en-GB" sz="800" b="0" i="0" u="none" strike="noStrike" kern="1200" cap="none" spc="0" normalizeH="0" baseline="30000" noProof="0" dirty="0">
                <a:ln>
                  <a:noFill/>
                </a:ln>
                <a:solidFill>
                  <a:srgbClr val="1C1C1C"/>
                </a:solidFill>
                <a:effectLst/>
                <a:uLnTx/>
                <a:uFillTx/>
                <a:latin typeface="Tuffy-TTF" panose="020B0603060100000000" pitchFamily="34" charset="0"/>
                <a:ea typeface="+mn-ea"/>
                <a:cs typeface="Arial" panose="020B0604020202020204" pitchFamily="34" charset="0"/>
              </a:rPr>
              <a:t>.</a:t>
            </a:r>
            <a:endParaRPr kumimoji="0" lang="en-GB" sz="800" b="1" i="0" u="sng" strike="noStrike" kern="1200" cap="none" spc="0" normalizeH="0" baseline="30000" noProof="0" dirty="0">
              <a:ln>
                <a:noFill/>
              </a:ln>
              <a:solidFill>
                <a:srgbClr val="1C1C1C"/>
              </a:solidFill>
              <a:effectLst/>
              <a:uLnTx/>
              <a:uFillTx/>
              <a:latin typeface="Tuffy-TTF" panose="020B0603060100000000" pitchFamily="34" charset="0"/>
              <a:ea typeface="+mn-ea"/>
              <a:cs typeface="Arial" panose="020B0604020202020204" pitchFamily="34" charset="0"/>
            </a:endParaRPr>
          </a:p>
        </p:txBody>
      </p:sp>
    </p:spTree>
    <p:extLst>
      <p:ext uri="{BB962C8B-B14F-4D97-AF65-F5344CB8AC3E}">
        <p14:creationId xmlns:p14="http://schemas.microsoft.com/office/powerpoint/2010/main" val="1792565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4236513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5AD56A8-7BEE-4241-B705-3ECEC92C1D03}"/>
              </a:ext>
            </a:extLst>
          </p:cNvPr>
          <p:cNvSpPr/>
          <p:nvPr/>
        </p:nvSpPr>
        <p:spPr>
          <a:xfrm>
            <a:off x="2123728" y="2852225"/>
            <a:ext cx="4588795" cy="504767"/>
          </a:xfrm>
          <a:prstGeom prst="rect">
            <a:avLst/>
          </a:prstGeom>
          <a:solidFill>
            <a:srgbClr val="555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
        <p:nvSpPr>
          <p:cNvPr id="6" name="Rectangle 5">
            <a:extLst>
              <a:ext uri="{FF2B5EF4-FFF2-40B4-BE49-F238E27FC236}">
                <a16:creationId xmlns:a16="http://schemas.microsoft.com/office/drawing/2014/main" id="{360481AC-BB74-49CC-858C-BA8A12DB627D}"/>
              </a:ext>
            </a:extLst>
          </p:cNvPr>
          <p:cNvSpPr/>
          <p:nvPr/>
        </p:nvSpPr>
        <p:spPr>
          <a:xfrm>
            <a:off x="1812703" y="2276161"/>
            <a:ext cx="5552443" cy="504767"/>
          </a:xfrm>
          <a:prstGeom prst="rect">
            <a:avLst/>
          </a:prstGeom>
          <a:solidFill>
            <a:srgbClr val="555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
        <p:nvSpPr>
          <p:cNvPr id="4" name="Rectangle 3">
            <a:extLst>
              <a:ext uri="{FF2B5EF4-FFF2-40B4-BE49-F238E27FC236}">
                <a16:creationId xmlns:a16="http://schemas.microsoft.com/office/drawing/2014/main" id="{D88DAC0C-C073-401A-A36C-8B82375C4BE5}"/>
              </a:ext>
            </a:extLst>
          </p:cNvPr>
          <p:cNvSpPr/>
          <p:nvPr/>
        </p:nvSpPr>
        <p:spPr>
          <a:xfrm>
            <a:off x="2571455" y="2343878"/>
            <a:ext cx="367921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How can we keep track of money?</a:t>
            </a:r>
          </a:p>
        </p:txBody>
      </p:sp>
      <p:sp>
        <p:nvSpPr>
          <p:cNvPr id="5" name="Rectangle 4">
            <a:extLst>
              <a:ext uri="{FF2B5EF4-FFF2-40B4-BE49-F238E27FC236}">
                <a16:creationId xmlns:a16="http://schemas.microsoft.com/office/drawing/2014/main" id="{D36311F8-A213-47DC-848D-BB2DE36FEC5A}"/>
              </a:ext>
            </a:extLst>
          </p:cNvPr>
          <p:cNvSpPr/>
          <p:nvPr/>
        </p:nvSpPr>
        <p:spPr>
          <a:xfrm>
            <a:off x="2749743" y="2919942"/>
            <a:ext cx="336502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Why is it important to do this?</a:t>
            </a:r>
          </a:p>
        </p:txBody>
      </p:sp>
      <p:pic>
        <p:nvPicPr>
          <p:cNvPr id="9" name="Picture 8">
            <a:extLst>
              <a:ext uri="{FF2B5EF4-FFF2-40B4-BE49-F238E27FC236}">
                <a16:creationId xmlns:a16="http://schemas.microsoft.com/office/drawing/2014/main" id="{0E566CEB-D0EB-4C03-A131-FFAC05DE2C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204153"/>
            <a:ext cx="3298896" cy="4174952"/>
          </a:xfrm>
          <a:prstGeom prst="rect">
            <a:avLst/>
          </a:prstGeom>
        </p:spPr>
      </p:pic>
      <p:pic>
        <p:nvPicPr>
          <p:cNvPr id="14" name="Picture 13">
            <a:extLst>
              <a:ext uri="{FF2B5EF4-FFF2-40B4-BE49-F238E27FC236}">
                <a16:creationId xmlns:a16="http://schemas.microsoft.com/office/drawing/2014/main" id="{104AE059-2964-4B2C-87D7-941CA80897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2094447"/>
            <a:ext cx="3160273" cy="4281660"/>
          </a:xfrm>
          <a:prstGeom prst="rect">
            <a:avLst/>
          </a:prstGeom>
        </p:spPr>
      </p:pic>
    </p:spTree>
    <p:extLst>
      <p:ext uri="{BB962C8B-B14F-4D97-AF65-F5344CB8AC3E}">
        <p14:creationId xmlns:p14="http://schemas.microsoft.com/office/powerpoint/2010/main" val="119738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Reconnecting</a:t>
            </a:r>
          </a:p>
        </p:txBody>
      </p:sp>
    </p:spTree>
    <p:extLst>
      <p:ext uri="{BB962C8B-B14F-4D97-AF65-F5344CB8AC3E}">
        <p14:creationId xmlns:p14="http://schemas.microsoft.com/office/powerpoint/2010/main" val="152555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CC989FB-AA46-4649-9072-6D346D0DB7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68263">
            <a:off x="2648451" y="2702320"/>
            <a:ext cx="1493792" cy="988705"/>
          </a:xfrm>
          <a:prstGeom prst="rect">
            <a:avLst/>
          </a:prstGeom>
        </p:spPr>
      </p:pic>
      <p:sp>
        <p:nvSpPr>
          <p:cNvPr id="2" name="Title 1"/>
          <p:cNvSpPr>
            <a:spLocks noGrp="1"/>
          </p:cNvSpPr>
          <p:nvPr>
            <p:ph type="title"/>
          </p:nvPr>
        </p:nvSpPr>
        <p:spPr/>
        <p:txBody>
          <a:bodyPr/>
          <a:lstStyle/>
          <a:p>
            <a:r>
              <a:rPr lang="en-GB" dirty="0"/>
              <a:t>How Much Did It Cost?</a:t>
            </a:r>
          </a:p>
        </p:txBody>
      </p:sp>
      <p:sp>
        <p:nvSpPr>
          <p:cNvPr id="3" name="Rectangle 2">
            <a:extLst>
              <a:ext uri="{FF2B5EF4-FFF2-40B4-BE49-F238E27FC236}">
                <a16:creationId xmlns:a16="http://schemas.microsoft.com/office/drawing/2014/main" id="{1E06A293-7641-4AC6-962D-08CAE721BB12}"/>
              </a:ext>
            </a:extLst>
          </p:cNvPr>
          <p:cNvSpPr/>
          <p:nvPr/>
        </p:nvSpPr>
        <p:spPr>
          <a:xfrm>
            <a:off x="930831" y="1469940"/>
            <a:ext cx="727280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I have been shopping for things I need for a party.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I spent £15 at the shop and bought various amounts of these items: </a:t>
            </a:r>
          </a:p>
        </p:txBody>
      </p:sp>
      <p:sp>
        <p:nvSpPr>
          <p:cNvPr id="4" name="Rectangle 3">
            <a:extLst>
              <a:ext uri="{FF2B5EF4-FFF2-40B4-BE49-F238E27FC236}">
                <a16:creationId xmlns:a16="http://schemas.microsoft.com/office/drawing/2014/main" id="{812122A5-7599-4D05-AAA4-03D85EF34E41}"/>
              </a:ext>
            </a:extLst>
          </p:cNvPr>
          <p:cNvSpPr/>
          <p:nvPr/>
        </p:nvSpPr>
        <p:spPr>
          <a:xfrm>
            <a:off x="918125" y="5859568"/>
            <a:ext cx="731357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Do you think I purchased a lot of items for the money that I spent? </a:t>
            </a:r>
          </a:p>
        </p:txBody>
      </p:sp>
      <p:pic>
        <p:nvPicPr>
          <p:cNvPr id="5" name="Whole Class">
            <a:extLst>
              <a:ext uri="{FF2B5EF4-FFF2-40B4-BE49-F238E27FC236}">
                <a16:creationId xmlns:a16="http://schemas.microsoft.com/office/drawing/2014/main" id="{FB948164-0851-43EC-BCA6-3584B7192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pic>
        <p:nvPicPr>
          <p:cNvPr id="11" name="Picture 10">
            <a:extLst>
              <a:ext uri="{FF2B5EF4-FFF2-40B4-BE49-F238E27FC236}">
                <a16:creationId xmlns:a16="http://schemas.microsoft.com/office/drawing/2014/main" id="{EF4862AB-00FA-4697-8FC5-708BE63E0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85895">
            <a:off x="3506808" y="2702318"/>
            <a:ext cx="1493792" cy="988705"/>
          </a:xfrm>
          <a:prstGeom prst="rect">
            <a:avLst/>
          </a:prstGeom>
        </p:spPr>
      </p:pic>
      <p:pic>
        <p:nvPicPr>
          <p:cNvPr id="13" name="Picture 12">
            <a:extLst>
              <a:ext uri="{FF2B5EF4-FFF2-40B4-BE49-F238E27FC236}">
                <a16:creationId xmlns:a16="http://schemas.microsoft.com/office/drawing/2014/main" id="{488DEE0D-296D-4C04-A911-B59FC983CD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62137">
            <a:off x="2998507" y="2182172"/>
            <a:ext cx="1493792" cy="988705"/>
          </a:xfrm>
          <a:prstGeom prst="rect">
            <a:avLst/>
          </a:prstGeom>
        </p:spPr>
      </p:pic>
      <p:pic>
        <p:nvPicPr>
          <p:cNvPr id="15" name="Picture 14">
            <a:extLst>
              <a:ext uri="{FF2B5EF4-FFF2-40B4-BE49-F238E27FC236}">
                <a16:creationId xmlns:a16="http://schemas.microsoft.com/office/drawing/2014/main" id="{5802C614-6C2B-4F14-B4A0-70BD9A9166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291" y="4473197"/>
            <a:ext cx="638014" cy="710788"/>
          </a:xfrm>
          <a:prstGeom prst="rect">
            <a:avLst/>
          </a:prstGeom>
        </p:spPr>
      </p:pic>
      <p:pic>
        <p:nvPicPr>
          <p:cNvPr id="16" name="Picture 15">
            <a:extLst>
              <a:ext uri="{FF2B5EF4-FFF2-40B4-BE49-F238E27FC236}">
                <a16:creationId xmlns:a16="http://schemas.microsoft.com/office/drawing/2014/main" id="{F4F296F1-398E-4BFC-B007-059C06ABBA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6102" y="4481408"/>
            <a:ext cx="638014" cy="710788"/>
          </a:xfrm>
          <a:prstGeom prst="rect">
            <a:avLst/>
          </a:prstGeom>
        </p:spPr>
      </p:pic>
      <p:pic>
        <p:nvPicPr>
          <p:cNvPr id="17" name="Picture 16">
            <a:extLst>
              <a:ext uri="{FF2B5EF4-FFF2-40B4-BE49-F238E27FC236}">
                <a16:creationId xmlns:a16="http://schemas.microsoft.com/office/drawing/2014/main" id="{B48C3983-51CE-4B9E-990F-C647206A38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372" y="4836802"/>
            <a:ext cx="638014" cy="710788"/>
          </a:xfrm>
          <a:prstGeom prst="rect">
            <a:avLst/>
          </a:prstGeom>
        </p:spPr>
      </p:pic>
      <p:pic>
        <p:nvPicPr>
          <p:cNvPr id="19" name="Picture 18">
            <a:extLst>
              <a:ext uri="{FF2B5EF4-FFF2-40B4-BE49-F238E27FC236}">
                <a16:creationId xmlns:a16="http://schemas.microsoft.com/office/drawing/2014/main" id="{D66B707D-7526-4167-BF16-C827776DAC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2585" y="4852084"/>
            <a:ext cx="638014" cy="710788"/>
          </a:xfrm>
          <a:prstGeom prst="rect">
            <a:avLst/>
          </a:prstGeom>
        </p:spPr>
      </p:pic>
      <p:pic>
        <p:nvPicPr>
          <p:cNvPr id="20" name="Picture 19">
            <a:extLst>
              <a:ext uri="{FF2B5EF4-FFF2-40B4-BE49-F238E27FC236}">
                <a16:creationId xmlns:a16="http://schemas.microsoft.com/office/drawing/2014/main" id="{5BC952F7-D91B-4A71-A957-64C9D67C4D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4366" y="4481408"/>
            <a:ext cx="638014" cy="710788"/>
          </a:xfrm>
          <a:prstGeom prst="rect">
            <a:avLst/>
          </a:prstGeom>
        </p:spPr>
      </p:pic>
      <p:pic>
        <p:nvPicPr>
          <p:cNvPr id="22" name="Picture 21">
            <a:extLst>
              <a:ext uri="{FF2B5EF4-FFF2-40B4-BE49-F238E27FC236}">
                <a16:creationId xmlns:a16="http://schemas.microsoft.com/office/drawing/2014/main" id="{4BAB2EA0-5914-4AAA-92B5-E910507DBF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2876" y="4483551"/>
            <a:ext cx="638014" cy="710788"/>
          </a:xfrm>
          <a:prstGeom prst="rect">
            <a:avLst/>
          </a:prstGeom>
        </p:spPr>
      </p:pic>
      <p:pic>
        <p:nvPicPr>
          <p:cNvPr id="18" name="Picture 17">
            <a:extLst>
              <a:ext uri="{FF2B5EF4-FFF2-40B4-BE49-F238E27FC236}">
                <a16:creationId xmlns:a16="http://schemas.microsoft.com/office/drawing/2014/main" id="{E824CF51-C7D9-4824-8FA6-CB26057EAC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6777" y="4858197"/>
            <a:ext cx="638014" cy="710788"/>
          </a:xfrm>
          <a:prstGeom prst="rect">
            <a:avLst/>
          </a:prstGeom>
        </p:spPr>
      </p:pic>
      <p:pic>
        <p:nvPicPr>
          <p:cNvPr id="21" name="Picture 20">
            <a:extLst>
              <a:ext uri="{FF2B5EF4-FFF2-40B4-BE49-F238E27FC236}">
                <a16:creationId xmlns:a16="http://schemas.microsoft.com/office/drawing/2014/main" id="{2D32B94B-C448-454D-8F6C-0BC5E04D38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1011" y="4866838"/>
            <a:ext cx="638014" cy="710788"/>
          </a:xfrm>
          <a:prstGeom prst="rect">
            <a:avLst/>
          </a:prstGeom>
        </p:spPr>
      </p:pic>
      <p:pic>
        <p:nvPicPr>
          <p:cNvPr id="26" name="Picture 25">
            <a:extLst>
              <a:ext uri="{FF2B5EF4-FFF2-40B4-BE49-F238E27FC236}">
                <a16:creationId xmlns:a16="http://schemas.microsoft.com/office/drawing/2014/main" id="{B97F6ADB-90BF-437A-A6C6-C77E1D5F9C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5501" y="3445780"/>
            <a:ext cx="904827" cy="1060973"/>
          </a:xfrm>
          <a:prstGeom prst="rect">
            <a:avLst/>
          </a:prstGeom>
        </p:spPr>
      </p:pic>
      <p:pic>
        <p:nvPicPr>
          <p:cNvPr id="25" name="Picture 24">
            <a:extLst>
              <a:ext uri="{FF2B5EF4-FFF2-40B4-BE49-F238E27FC236}">
                <a16:creationId xmlns:a16="http://schemas.microsoft.com/office/drawing/2014/main" id="{0CAC4193-E9B0-4501-96CC-8FED68795A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1722" y="3886816"/>
            <a:ext cx="904827" cy="1060973"/>
          </a:xfrm>
          <a:prstGeom prst="rect">
            <a:avLst/>
          </a:prstGeom>
        </p:spPr>
      </p:pic>
      <p:pic>
        <p:nvPicPr>
          <p:cNvPr id="28" name="Picture 27">
            <a:extLst>
              <a:ext uri="{FF2B5EF4-FFF2-40B4-BE49-F238E27FC236}">
                <a16:creationId xmlns:a16="http://schemas.microsoft.com/office/drawing/2014/main" id="{4CC0A165-4E0F-4DB8-B002-0B3438FF8E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6549" y="4037349"/>
            <a:ext cx="2483768" cy="1729139"/>
          </a:xfrm>
          <a:prstGeom prst="rect">
            <a:avLst/>
          </a:prstGeom>
        </p:spPr>
      </p:pic>
      <p:pic>
        <p:nvPicPr>
          <p:cNvPr id="30" name="Picture 29">
            <a:extLst>
              <a:ext uri="{FF2B5EF4-FFF2-40B4-BE49-F238E27FC236}">
                <a16:creationId xmlns:a16="http://schemas.microsoft.com/office/drawing/2014/main" id="{4742F69D-8012-4E89-A9A7-9B44AA7F97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0916" y="2273836"/>
            <a:ext cx="1165515" cy="1475615"/>
          </a:xfrm>
          <a:prstGeom prst="rect">
            <a:avLst/>
          </a:prstGeom>
        </p:spPr>
      </p:pic>
      <p:pic>
        <p:nvPicPr>
          <p:cNvPr id="32" name="Picture 31">
            <a:extLst>
              <a:ext uri="{FF2B5EF4-FFF2-40B4-BE49-F238E27FC236}">
                <a16:creationId xmlns:a16="http://schemas.microsoft.com/office/drawing/2014/main" id="{E62449BF-CCC5-4B01-BCBF-66383DF0CA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1468" y="4838087"/>
            <a:ext cx="1232171" cy="903653"/>
          </a:xfrm>
          <a:prstGeom prst="rect">
            <a:avLst/>
          </a:prstGeom>
        </p:spPr>
      </p:pic>
      <p:pic>
        <p:nvPicPr>
          <p:cNvPr id="33" name="Picture 32">
            <a:extLst>
              <a:ext uri="{FF2B5EF4-FFF2-40B4-BE49-F238E27FC236}">
                <a16:creationId xmlns:a16="http://schemas.microsoft.com/office/drawing/2014/main" id="{2825310F-2A8B-4763-938F-6D5A8E31D7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1468" y="4604471"/>
            <a:ext cx="1232171" cy="903653"/>
          </a:xfrm>
          <a:prstGeom prst="rect">
            <a:avLst/>
          </a:prstGeom>
        </p:spPr>
      </p:pic>
      <p:pic>
        <p:nvPicPr>
          <p:cNvPr id="34" name="Picture 33">
            <a:extLst>
              <a:ext uri="{FF2B5EF4-FFF2-40B4-BE49-F238E27FC236}">
                <a16:creationId xmlns:a16="http://schemas.microsoft.com/office/drawing/2014/main" id="{A506499C-F853-4FEA-AB2E-CCD8B237EA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1468" y="4291442"/>
            <a:ext cx="1232171" cy="903653"/>
          </a:xfrm>
          <a:prstGeom prst="rect">
            <a:avLst/>
          </a:prstGeom>
        </p:spPr>
      </p:pic>
      <p:pic>
        <p:nvPicPr>
          <p:cNvPr id="35" name="Picture 34">
            <a:extLst>
              <a:ext uri="{FF2B5EF4-FFF2-40B4-BE49-F238E27FC236}">
                <a16:creationId xmlns:a16="http://schemas.microsoft.com/office/drawing/2014/main" id="{C71D60FF-0A82-4BE4-91C0-87366092CA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1468" y="4022656"/>
            <a:ext cx="1232171" cy="903653"/>
          </a:xfrm>
          <a:prstGeom prst="rect">
            <a:avLst/>
          </a:prstGeom>
        </p:spPr>
      </p:pic>
      <p:pic>
        <p:nvPicPr>
          <p:cNvPr id="36" name="Picture 35">
            <a:extLst>
              <a:ext uri="{FF2B5EF4-FFF2-40B4-BE49-F238E27FC236}">
                <a16:creationId xmlns:a16="http://schemas.microsoft.com/office/drawing/2014/main" id="{7F278E36-7815-4C22-B124-9FE00E9C77E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9149" y="2273836"/>
            <a:ext cx="1165515" cy="1475615"/>
          </a:xfrm>
          <a:prstGeom prst="rect">
            <a:avLst/>
          </a:prstGeom>
        </p:spPr>
      </p:pic>
      <p:pic>
        <p:nvPicPr>
          <p:cNvPr id="37" name="Picture 36">
            <a:extLst>
              <a:ext uri="{FF2B5EF4-FFF2-40B4-BE49-F238E27FC236}">
                <a16:creationId xmlns:a16="http://schemas.microsoft.com/office/drawing/2014/main" id="{27D0A127-01F3-4AE7-A444-D2F40C4D4C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3478" y="2273836"/>
            <a:ext cx="1165515" cy="1475615"/>
          </a:xfrm>
          <a:prstGeom prst="rect">
            <a:avLst/>
          </a:prstGeom>
        </p:spPr>
      </p:pic>
      <p:pic>
        <p:nvPicPr>
          <p:cNvPr id="38" name="Picture 37">
            <a:extLst>
              <a:ext uri="{FF2B5EF4-FFF2-40B4-BE49-F238E27FC236}">
                <a16:creationId xmlns:a16="http://schemas.microsoft.com/office/drawing/2014/main" id="{81BFFE2E-CB12-4CC0-8045-1A3E233A56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5051" y="2273836"/>
            <a:ext cx="1165515" cy="1475615"/>
          </a:xfrm>
          <a:prstGeom prst="rect">
            <a:avLst/>
          </a:prstGeom>
        </p:spPr>
      </p:pic>
      <p:pic>
        <p:nvPicPr>
          <p:cNvPr id="39" name="Picture 38">
            <a:extLst>
              <a:ext uri="{FF2B5EF4-FFF2-40B4-BE49-F238E27FC236}">
                <a16:creationId xmlns:a16="http://schemas.microsoft.com/office/drawing/2014/main" id="{BD38053F-ED7E-4D5A-B2AC-12DE94DABE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6624" y="2273836"/>
            <a:ext cx="1165515" cy="1475615"/>
          </a:xfrm>
          <a:prstGeom prst="rect">
            <a:avLst/>
          </a:prstGeom>
        </p:spPr>
      </p:pic>
      <p:pic>
        <p:nvPicPr>
          <p:cNvPr id="40" name="Picture 39">
            <a:extLst>
              <a:ext uri="{FF2B5EF4-FFF2-40B4-BE49-F238E27FC236}">
                <a16:creationId xmlns:a16="http://schemas.microsoft.com/office/drawing/2014/main" id="{E92D3BC0-29A2-4FAB-A37E-88A003B087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8751" y="2273585"/>
            <a:ext cx="1165515" cy="1475615"/>
          </a:xfrm>
          <a:prstGeom prst="rect">
            <a:avLst/>
          </a:prstGeom>
        </p:spPr>
      </p:pic>
      <p:pic>
        <p:nvPicPr>
          <p:cNvPr id="41" name="Picture 40">
            <a:extLst>
              <a:ext uri="{FF2B5EF4-FFF2-40B4-BE49-F238E27FC236}">
                <a16:creationId xmlns:a16="http://schemas.microsoft.com/office/drawing/2014/main" id="{9093CCA2-A6BE-4F9F-BE33-9FD4083867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90961" y="2249376"/>
            <a:ext cx="1165515" cy="1475615"/>
          </a:xfrm>
          <a:prstGeom prst="rect">
            <a:avLst/>
          </a:prstGeom>
        </p:spPr>
      </p:pic>
      <p:pic>
        <p:nvPicPr>
          <p:cNvPr id="42" name="Picture 41">
            <a:extLst>
              <a:ext uri="{FF2B5EF4-FFF2-40B4-BE49-F238E27FC236}">
                <a16:creationId xmlns:a16="http://schemas.microsoft.com/office/drawing/2014/main" id="{46638168-D34A-4D39-81FA-97C1972DD0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2341" y="2249376"/>
            <a:ext cx="1165515" cy="1475615"/>
          </a:xfrm>
          <a:prstGeom prst="rect">
            <a:avLst/>
          </a:prstGeom>
        </p:spPr>
      </p:pic>
      <p:pic>
        <p:nvPicPr>
          <p:cNvPr id="43" name="Picture 42">
            <a:extLst>
              <a:ext uri="{FF2B5EF4-FFF2-40B4-BE49-F238E27FC236}">
                <a16:creationId xmlns:a16="http://schemas.microsoft.com/office/drawing/2014/main" id="{FDF86668-6E54-48F9-B452-6E256666D6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1468" y="3789040"/>
            <a:ext cx="1232171" cy="903653"/>
          </a:xfrm>
          <a:prstGeom prst="rect">
            <a:avLst/>
          </a:prstGeom>
        </p:spPr>
      </p:pic>
      <p:pic>
        <p:nvPicPr>
          <p:cNvPr id="45" name="Picture 44">
            <a:extLst>
              <a:ext uri="{FF2B5EF4-FFF2-40B4-BE49-F238E27FC236}">
                <a16:creationId xmlns:a16="http://schemas.microsoft.com/office/drawing/2014/main" id="{56725813-3227-43F4-9116-8D76E319B5B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4156" y="2237321"/>
            <a:ext cx="1066381" cy="1388110"/>
          </a:xfrm>
          <a:prstGeom prst="rect">
            <a:avLst/>
          </a:prstGeom>
        </p:spPr>
      </p:pic>
      <p:pic>
        <p:nvPicPr>
          <p:cNvPr id="47" name="Picture 46">
            <a:extLst>
              <a:ext uri="{FF2B5EF4-FFF2-40B4-BE49-F238E27FC236}">
                <a16:creationId xmlns:a16="http://schemas.microsoft.com/office/drawing/2014/main" id="{92646E84-9D27-4CDE-B2DE-C39B1C60F68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80362" y="2697484"/>
            <a:ext cx="1081037" cy="1407188"/>
          </a:xfrm>
          <a:prstGeom prst="rect">
            <a:avLst/>
          </a:prstGeom>
        </p:spPr>
      </p:pic>
    </p:spTree>
    <p:extLst>
      <p:ext uri="{BB962C8B-B14F-4D97-AF65-F5344CB8AC3E}">
        <p14:creationId xmlns:p14="http://schemas.microsoft.com/office/powerpoint/2010/main" val="199105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par>
                          <p:cTn id="58" fill="hold">
                            <p:stCondLst>
                              <p:cond delay="2000"/>
                            </p:stCondLst>
                            <p:childTnLst>
                              <p:par>
                                <p:cTn id="59" presetID="10" presetClass="entr" presetSubtype="0"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10" presetClass="entr" presetSubtype="0"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par>
                                <p:cTn id="65" presetID="10" presetClass="entr" presetSubtype="0"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10"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10" presetClass="entr" presetSubtype="0"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par>
                                <p:cTn id="77" presetID="10"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par>
                                <p:cTn id="80" presetID="10" presetClass="entr" presetSubtype="0" fill="hold"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par>
                          <p:cTn id="83" fill="hold">
                            <p:stCondLst>
                              <p:cond delay="2500"/>
                            </p:stCondLst>
                            <p:childTnLst>
                              <p:par>
                                <p:cTn id="84" presetID="10" presetClass="entr" presetSubtype="0" fill="hold"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childTnLst>
                          </p:cTn>
                        </p:par>
                        <p:par>
                          <p:cTn id="87" fill="hold">
                            <p:stCondLst>
                              <p:cond delay="3000"/>
                            </p:stCondLst>
                            <p:childTnLst>
                              <p:par>
                                <p:cTn id="88" presetID="10" presetClass="entr" presetSubtype="0"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par>
                                <p:cTn id="91" presetID="10" presetClass="entr" presetSubtype="0" fill="hold"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par>
                                <p:cTn id="94" presetID="10" presetClass="entr" presetSubtype="0" fill="hold"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childTnLst>
                                </p:cTn>
                              </p:par>
                              <p:par>
                                <p:cTn id="97" presetID="10" presetClass="entr" presetSubtype="0" fill="hold" nodeType="with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500"/>
                                        <p:tgtEl>
                                          <p:spTgt spid="35"/>
                                        </p:tgtEl>
                                      </p:cBhvr>
                                    </p:animEffect>
                                  </p:childTnLst>
                                </p:cTn>
                              </p:par>
                              <p:par>
                                <p:cTn id="100" presetID="10" presetClass="entr" presetSubtype="0" fill="hold" nodeType="with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500"/>
                                        <p:tgtEl>
                                          <p:spTgt spid="4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fade">
                                      <p:cBhvr>
                                        <p:cTn id="10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714B775-644D-474A-9935-CD91E9694E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0622" y="3921864"/>
            <a:ext cx="449931" cy="929994"/>
          </a:xfrm>
          <a:prstGeom prst="rect">
            <a:avLst/>
          </a:prstGeom>
        </p:spPr>
      </p:pic>
      <p:sp>
        <p:nvSpPr>
          <p:cNvPr id="2" name="Title 1">
            <a:extLst>
              <a:ext uri="{FF2B5EF4-FFF2-40B4-BE49-F238E27FC236}">
                <a16:creationId xmlns:a16="http://schemas.microsoft.com/office/drawing/2014/main" id="{2AC7A3CC-9B0D-490E-A446-96EA6E21C04F}"/>
              </a:ext>
            </a:extLst>
          </p:cNvPr>
          <p:cNvSpPr>
            <a:spLocks noGrp="1"/>
          </p:cNvSpPr>
          <p:nvPr>
            <p:ph type="title"/>
          </p:nvPr>
        </p:nvSpPr>
        <p:spPr/>
        <p:txBody>
          <a:bodyPr/>
          <a:lstStyle/>
          <a:p>
            <a:r>
              <a:rPr lang="en-GB" dirty="0"/>
              <a:t>How Much Did It Cost?</a:t>
            </a:r>
          </a:p>
        </p:txBody>
      </p:sp>
      <p:sp>
        <p:nvSpPr>
          <p:cNvPr id="3" name="Rectangle 2">
            <a:extLst>
              <a:ext uri="{FF2B5EF4-FFF2-40B4-BE49-F238E27FC236}">
                <a16:creationId xmlns:a16="http://schemas.microsoft.com/office/drawing/2014/main" id="{44E08465-D3FE-4AD9-BBF2-8C974473242F}"/>
              </a:ext>
            </a:extLst>
          </p:cNvPr>
          <p:cNvSpPr/>
          <p:nvPr/>
        </p:nvSpPr>
        <p:spPr>
          <a:xfrm>
            <a:off x="750811" y="1340768"/>
            <a:ext cx="763284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To work out whether I managed to get a lot for my money, what further information do you need?</a:t>
            </a:r>
          </a:p>
        </p:txBody>
      </p:sp>
      <p:sp>
        <p:nvSpPr>
          <p:cNvPr id="5" name="Rectangle 4">
            <a:extLst>
              <a:ext uri="{FF2B5EF4-FFF2-40B4-BE49-F238E27FC236}">
                <a16:creationId xmlns:a16="http://schemas.microsoft.com/office/drawing/2014/main" id="{0F28618E-F070-443C-A910-57D0C3DBC6DC}"/>
              </a:ext>
            </a:extLst>
          </p:cNvPr>
          <p:cNvSpPr/>
          <p:nvPr/>
        </p:nvSpPr>
        <p:spPr>
          <a:xfrm>
            <a:off x="750811" y="5583034"/>
            <a:ext cx="698954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Do you think I got a lot of items for the money I spent?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How does this information help?</a:t>
            </a:r>
          </a:p>
        </p:txBody>
      </p:sp>
      <p:pic>
        <p:nvPicPr>
          <p:cNvPr id="6" name="Whole Class">
            <a:extLst>
              <a:ext uri="{FF2B5EF4-FFF2-40B4-BE49-F238E27FC236}">
                <a16:creationId xmlns:a16="http://schemas.microsoft.com/office/drawing/2014/main" id="{00628858-C70A-41EA-B3A3-459C89048F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2800" y="543600"/>
            <a:ext cx="1238498" cy="864000"/>
          </a:xfrm>
          <a:prstGeom prst="rect">
            <a:avLst/>
          </a:prstGeom>
        </p:spPr>
      </p:pic>
      <p:pic>
        <p:nvPicPr>
          <p:cNvPr id="7" name="Picture 6">
            <a:extLst>
              <a:ext uri="{FF2B5EF4-FFF2-40B4-BE49-F238E27FC236}">
                <a16:creationId xmlns:a16="http://schemas.microsoft.com/office/drawing/2014/main" id="{A66AF500-828D-484D-9701-3EC59C2B49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2240105"/>
            <a:ext cx="663487" cy="863662"/>
          </a:xfrm>
          <a:prstGeom prst="rect">
            <a:avLst/>
          </a:prstGeom>
        </p:spPr>
      </p:pic>
      <p:pic>
        <p:nvPicPr>
          <p:cNvPr id="8" name="Picture 7">
            <a:extLst>
              <a:ext uri="{FF2B5EF4-FFF2-40B4-BE49-F238E27FC236}">
                <a16:creationId xmlns:a16="http://schemas.microsoft.com/office/drawing/2014/main" id="{B2AE9957-8964-4731-8A57-503403FCD1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8744" y="2671936"/>
            <a:ext cx="672606" cy="875532"/>
          </a:xfrm>
          <a:prstGeom prst="rect">
            <a:avLst/>
          </a:prstGeom>
        </p:spPr>
      </p:pic>
      <p:pic>
        <p:nvPicPr>
          <p:cNvPr id="9" name="Picture 8">
            <a:extLst>
              <a:ext uri="{FF2B5EF4-FFF2-40B4-BE49-F238E27FC236}">
                <a16:creationId xmlns:a16="http://schemas.microsoft.com/office/drawing/2014/main" id="{67D69856-C6B0-45DF-9B4F-A72CDDB2D4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876" y="2240105"/>
            <a:ext cx="663487" cy="863662"/>
          </a:xfrm>
          <a:prstGeom prst="rect">
            <a:avLst/>
          </a:prstGeom>
        </p:spPr>
      </p:pic>
      <p:pic>
        <p:nvPicPr>
          <p:cNvPr id="10" name="Picture 9">
            <a:extLst>
              <a:ext uri="{FF2B5EF4-FFF2-40B4-BE49-F238E27FC236}">
                <a16:creationId xmlns:a16="http://schemas.microsoft.com/office/drawing/2014/main" id="{3753537F-8FE8-48F8-94BF-7DF64EC37C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3060" y="2671936"/>
            <a:ext cx="672606" cy="875532"/>
          </a:xfrm>
          <a:prstGeom prst="rect">
            <a:avLst/>
          </a:prstGeom>
        </p:spPr>
      </p:pic>
      <p:pic>
        <p:nvPicPr>
          <p:cNvPr id="11" name="Picture 10">
            <a:extLst>
              <a:ext uri="{FF2B5EF4-FFF2-40B4-BE49-F238E27FC236}">
                <a16:creationId xmlns:a16="http://schemas.microsoft.com/office/drawing/2014/main" id="{446331D3-CEF7-4B9C-8B2D-469E37BA3D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9311" y="2240105"/>
            <a:ext cx="663487" cy="863662"/>
          </a:xfrm>
          <a:prstGeom prst="rect">
            <a:avLst/>
          </a:prstGeom>
        </p:spPr>
      </p:pic>
      <p:pic>
        <p:nvPicPr>
          <p:cNvPr id="12" name="Picture 11">
            <a:extLst>
              <a:ext uri="{FF2B5EF4-FFF2-40B4-BE49-F238E27FC236}">
                <a16:creationId xmlns:a16="http://schemas.microsoft.com/office/drawing/2014/main" id="{CF69667E-C4F2-4A7B-8601-1952C73918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6495" y="2671936"/>
            <a:ext cx="672606" cy="875532"/>
          </a:xfrm>
          <a:prstGeom prst="rect">
            <a:avLst/>
          </a:prstGeom>
        </p:spPr>
      </p:pic>
      <p:pic>
        <p:nvPicPr>
          <p:cNvPr id="13" name="Picture 12">
            <a:extLst>
              <a:ext uri="{FF2B5EF4-FFF2-40B4-BE49-F238E27FC236}">
                <a16:creationId xmlns:a16="http://schemas.microsoft.com/office/drawing/2014/main" id="{A60CEB10-D939-4DE5-A14D-93EE1C3488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2746" y="2240105"/>
            <a:ext cx="663487" cy="863662"/>
          </a:xfrm>
          <a:prstGeom prst="rect">
            <a:avLst/>
          </a:prstGeom>
        </p:spPr>
      </p:pic>
      <p:pic>
        <p:nvPicPr>
          <p:cNvPr id="14" name="Picture 13">
            <a:extLst>
              <a:ext uri="{FF2B5EF4-FFF2-40B4-BE49-F238E27FC236}">
                <a16:creationId xmlns:a16="http://schemas.microsoft.com/office/drawing/2014/main" id="{AB6C3930-95E5-4341-A410-1BDF87F227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9930" y="2671936"/>
            <a:ext cx="672606" cy="875532"/>
          </a:xfrm>
          <a:prstGeom prst="rect">
            <a:avLst/>
          </a:prstGeom>
        </p:spPr>
      </p:pic>
      <p:pic>
        <p:nvPicPr>
          <p:cNvPr id="15" name="Picture 14">
            <a:extLst>
              <a:ext uri="{FF2B5EF4-FFF2-40B4-BE49-F238E27FC236}">
                <a16:creationId xmlns:a16="http://schemas.microsoft.com/office/drawing/2014/main" id="{E9432AF9-0056-499C-B689-81FBE70BD9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0130" y="2240105"/>
            <a:ext cx="663487" cy="863662"/>
          </a:xfrm>
          <a:prstGeom prst="rect">
            <a:avLst/>
          </a:prstGeom>
        </p:spPr>
      </p:pic>
      <p:pic>
        <p:nvPicPr>
          <p:cNvPr id="16" name="Picture 15">
            <a:extLst>
              <a:ext uri="{FF2B5EF4-FFF2-40B4-BE49-F238E27FC236}">
                <a16:creationId xmlns:a16="http://schemas.microsoft.com/office/drawing/2014/main" id="{7AE002E2-DF02-4DD3-BF0E-D55625F873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7314" y="2671936"/>
            <a:ext cx="672606" cy="875532"/>
          </a:xfrm>
          <a:prstGeom prst="rect">
            <a:avLst/>
          </a:prstGeom>
        </p:spPr>
      </p:pic>
      <p:pic>
        <p:nvPicPr>
          <p:cNvPr id="17" name="Picture 16">
            <a:extLst>
              <a:ext uri="{FF2B5EF4-FFF2-40B4-BE49-F238E27FC236}">
                <a16:creationId xmlns:a16="http://schemas.microsoft.com/office/drawing/2014/main" id="{DFAD9F43-22FE-477C-A8F2-C5D4DAB5B6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588" y="3706611"/>
            <a:ext cx="944230" cy="1051932"/>
          </a:xfrm>
          <a:prstGeom prst="rect">
            <a:avLst/>
          </a:prstGeom>
        </p:spPr>
      </p:pic>
      <p:pic>
        <p:nvPicPr>
          <p:cNvPr id="18" name="Picture 17">
            <a:extLst>
              <a:ext uri="{FF2B5EF4-FFF2-40B4-BE49-F238E27FC236}">
                <a16:creationId xmlns:a16="http://schemas.microsoft.com/office/drawing/2014/main" id="{AECADAFB-CAD8-4E70-8669-CEE5C27B6B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638" y="3706611"/>
            <a:ext cx="944230" cy="1051932"/>
          </a:xfrm>
          <a:prstGeom prst="rect">
            <a:avLst/>
          </a:prstGeom>
        </p:spPr>
      </p:pic>
      <p:pic>
        <p:nvPicPr>
          <p:cNvPr id="19" name="Picture 18">
            <a:extLst>
              <a:ext uri="{FF2B5EF4-FFF2-40B4-BE49-F238E27FC236}">
                <a16:creationId xmlns:a16="http://schemas.microsoft.com/office/drawing/2014/main" id="{061C5B51-3190-4054-8E21-D3DD7CAFC7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0969" y="4356525"/>
            <a:ext cx="944230" cy="1051932"/>
          </a:xfrm>
          <a:prstGeom prst="rect">
            <a:avLst/>
          </a:prstGeom>
        </p:spPr>
      </p:pic>
      <p:pic>
        <p:nvPicPr>
          <p:cNvPr id="20" name="Picture 19">
            <a:extLst>
              <a:ext uri="{FF2B5EF4-FFF2-40B4-BE49-F238E27FC236}">
                <a16:creationId xmlns:a16="http://schemas.microsoft.com/office/drawing/2014/main" id="{B6B58831-FA65-44D3-A414-EEB935A9EB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133" y="4356525"/>
            <a:ext cx="944230" cy="1051932"/>
          </a:xfrm>
          <a:prstGeom prst="rect">
            <a:avLst/>
          </a:prstGeom>
        </p:spPr>
      </p:pic>
      <p:pic>
        <p:nvPicPr>
          <p:cNvPr id="21" name="Picture 20">
            <a:extLst>
              <a:ext uri="{FF2B5EF4-FFF2-40B4-BE49-F238E27FC236}">
                <a16:creationId xmlns:a16="http://schemas.microsoft.com/office/drawing/2014/main" id="{B59CB68F-F99F-4D13-A6B9-FE2765466C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62137">
            <a:off x="3715423" y="2177584"/>
            <a:ext cx="1493792" cy="988705"/>
          </a:xfrm>
          <a:prstGeom prst="rect">
            <a:avLst/>
          </a:prstGeom>
        </p:spPr>
      </p:pic>
      <p:pic>
        <p:nvPicPr>
          <p:cNvPr id="22" name="Picture 21">
            <a:extLst>
              <a:ext uri="{FF2B5EF4-FFF2-40B4-BE49-F238E27FC236}">
                <a16:creationId xmlns:a16="http://schemas.microsoft.com/office/drawing/2014/main" id="{B9E89AB7-65D9-4127-AAE1-57E58D9F1D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162137">
            <a:off x="4173779" y="2770725"/>
            <a:ext cx="1493792" cy="988705"/>
          </a:xfrm>
          <a:prstGeom prst="rect">
            <a:avLst/>
          </a:prstGeom>
        </p:spPr>
      </p:pic>
      <p:pic>
        <p:nvPicPr>
          <p:cNvPr id="23" name="Picture 22">
            <a:extLst>
              <a:ext uri="{FF2B5EF4-FFF2-40B4-BE49-F238E27FC236}">
                <a16:creationId xmlns:a16="http://schemas.microsoft.com/office/drawing/2014/main" id="{B2B51AF6-8463-4533-B901-FE13199182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62985" y="3695232"/>
            <a:ext cx="1332603" cy="1562570"/>
          </a:xfrm>
          <a:prstGeom prst="rect">
            <a:avLst/>
          </a:prstGeom>
        </p:spPr>
      </p:pic>
      <p:pic>
        <p:nvPicPr>
          <p:cNvPr id="27" name="Picture 26">
            <a:extLst>
              <a:ext uri="{FF2B5EF4-FFF2-40B4-BE49-F238E27FC236}">
                <a16:creationId xmlns:a16="http://schemas.microsoft.com/office/drawing/2014/main" id="{77EC1409-FB0F-47A8-8453-9746F92176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88024" y="3752273"/>
            <a:ext cx="2483768" cy="1729139"/>
          </a:xfrm>
          <a:prstGeom prst="rect">
            <a:avLst/>
          </a:prstGeom>
        </p:spPr>
      </p:pic>
      <p:pic>
        <p:nvPicPr>
          <p:cNvPr id="28" name="Picture 27">
            <a:extLst>
              <a:ext uri="{FF2B5EF4-FFF2-40B4-BE49-F238E27FC236}">
                <a16:creationId xmlns:a16="http://schemas.microsoft.com/office/drawing/2014/main" id="{BB2CE416-92A4-4CEE-B93B-F3346ADC194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08304" y="4601149"/>
            <a:ext cx="1232171" cy="903653"/>
          </a:xfrm>
          <a:prstGeom prst="rect">
            <a:avLst/>
          </a:prstGeom>
        </p:spPr>
      </p:pic>
      <p:pic>
        <p:nvPicPr>
          <p:cNvPr id="29" name="Picture 28">
            <a:extLst>
              <a:ext uri="{FF2B5EF4-FFF2-40B4-BE49-F238E27FC236}">
                <a16:creationId xmlns:a16="http://schemas.microsoft.com/office/drawing/2014/main" id="{3DC018E6-868C-4C1F-89B9-5B2A656BF3C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08304" y="4311463"/>
            <a:ext cx="1232171" cy="903653"/>
          </a:xfrm>
          <a:prstGeom prst="rect">
            <a:avLst/>
          </a:prstGeom>
        </p:spPr>
      </p:pic>
      <p:pic>
        <p:nvPicPr>
          <p:cNvPr id="30" name="Picture 29">
            <a:extLst>
              <a:ext uri="{FF2B5EF4-FFF2-40B4-BE49-F238E27FC236}">
                <a16:creationId xmlns:a16="http://schemas.microsoft.com/office/drawing/2014/main" id="{919AFA34-8F82-414F-BE6B-D9C09CA97D0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08304" y="4025085"/>
            <a:ext cx="1232171" cy="903653"/>
          </a:xfrm>
          <a:prstGeom prst="rect">
            <a:avLst/>
          </a:prstGeom>
        </p:spPr>
      </p:pic>
      <p:pic>
        <p:nvPicPr>
          <p:cNvPr id="31" name="Picture 30">
            <a:extLst>
              <a:ext uri="{FF2B5EF4-FFF2-40B4-BE49-F238E27FC236}">
                <a16:creationId xmlns:a16="http://schemas.microsoft.com/office/drawing/2014/main" id="{0960FECF-5A95-41D1-AC27-2CA5261FD80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08304" y="3752273"/>
            <a:ext cx="1232171" cy="903653"/>
          </a:xfrm>
          <a:prstGeom prst="rect">
            <a:avLst/>
          </a:prstGeom>
        </p:spPr>
      </p:pic>
      <p:pic>
        <p:nvPicPr>
          <p:cNvPr id="32" name="Picture 31">
            <a:extLst>
              <a:ext uri="{FF2B5EF4-FFF2-40B4-BE49-F238E27FC236}">
                <a16:creationId xmlns:a16="http://schemas.microsoft.com/office/drawing/2014/main" id="{C576B2F6-FB90-46D1-BC80-0AEDC7F4A7A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37848" y="2049152"/>
            <a:ext cx="1060145" cy="1342210"/>
          </a:xfrm>
          <a:prstGeom prst="rect">
            <a:avLst/>
          </a:prstGeom>
        </p:spPr>
      </p:pic>
      <p:pic>
        <p:nvPicPr>
          <p:cNvPr id="33" name="Picture 32">
            <a:extLst>
              <a:ext uri="{FF2B5EF4-FFF2-40B4-BE49-F238E27FC236}">
                <a16:creationId xmlns:a16="http://schemas.microsoft.com/office/drawing/2014/main" id="{3F434133-47FE-4CDE-990D-843DAF385E0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76438" y="2066446"/>
            <a:ext cx="1060145" cy="1342210"/>
          </a:xfrm>
          <a:prstGeom prst="rect">
            <a:avLst/>
          </a:prstGeom>
        </p:spPr>
      </p:pic>
      <p:pic>
        <p:nvPicPr>
          <p:cNvPr id="34" name="Picture 33">
            <a:extLst>
              <a:ext uri="{FF2B5EF4-FFF2-40B4-BE49-F238E27FC236}">
                <a16:creationId xmlns:a16="http://schemas.microsoft.com/office/drawing/2014/main" id="{AC2F01F9-D399-4F6B-B15F-AACF2D98873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61705" y="2083742"/>
            <a:ext cx="1060145" cy="1342210"/>
          </a:xfrm>
          <a:prstGeom prst="rect">
            <a:avLst/>
          </a:prstGeom>
        </p:spPr>
      </p:pic>
      <p:pic>
        <p:nvPicPr>
          <p:cNvPr id="35" name="Picture 34">
            <a:extLst>
              <a:ext uri="{FF2B5EF4-FFF2-40B4-BE49-F238E27FC236}">
                <a16:creationId xmlns:a16="http://schemas.microsoft.com/office/drawing/2014/main" id="{67495639-99BA-47B7-8F3D-C19FA36B699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89589" y="2093466"/>
            <a:ext cx="1060145" cy="1342210"/>
          </a:xfrm>
          <a:prstGeom prst="rect">
            <a:avLst/>
          </a:prstGeom>
        </p:spPr>
      </p:pic>
    </p:spTree>
    <p:extLst>
      <p:ext uri="{BB962C8B-B14F-4D97-AF65-F5344CB8AC3E}">
        <p14:creationId xmlns:p14="http://schemas.microsoft.com/office/powerpoint/2010/main" val="310439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par>
                                <p:cTn id="57" presetID="10"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par>
                                <p:cTn id="63" presetID="10"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par>
                                <p:cTn id="71" presetID="10" presetClass="entr" presetSubtype="0" fill="hold"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500"/>
                                        <p:tgtEl>
                                          <p:spTgt spid="8"/>
                                        </p:tgtEl>
                                      </p:cBhvr>
                                    </p:animEffect>
                                  </p:childTnLst>
                                </p:cTn>
                              </p:par>
                              <p:par>
                                <p:cTn id="74" presetID="10" presetClass="entr" presetSubtype="0" fill="hold"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childTnLst>
                                </p:cTn>
                              </p:par>
                              <p:par>
                                <p:cTn id="80" presetID="10" presetClass="entr" presetSubtype="0"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par>
                                <p:cTn id="83" presetID="10" presetClass="entr" presetSubtype="0"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fade">
                                      <p:cBhvr>
                                        <p:cTn id="85" dur="500"/>
                                        <p:tgtEl>
                                          <p:spTgt spid="12"/>
                                        </p:tgtEl>
                                      </p:cBhvr>
                                    </p:animEffect>
                                  </p:childTnLst>
                                </p:cTn>
                              </p:par>
                              <p:par>
                                <p:cTn id="86" presetID="10" presetClass="entr" presetSubtype="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500"/>
                                        <p:tgtEl>
                                          <p:spTgt spid="13"/>
                                        </p:tgtEl>
                                      </p:cBhvr>
                                    </p:animEffect>
                                  </p:childTnLst>
                                </p:cTn>
                              </p:par>
                              <p:par>
                                <p:cTn id="89" presetID="10" presetClass="entr" presetSubtype="0" fill="hold"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500"/>
                                        <p:tgtEl>
                                          <p:spTgt spid="14"/>
                                        </p:tgtEl>
                                      </p:cBhvr>
                                    </p:animEffect>
                                  </p:childTnLst>
                                </p:cTn>
                              </p:par>
                              <p:par>
                                <p:cTn id="92" presetID="10" presetClass="entr" presetSubtype="0" fill="hold"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500"/>
                                        <p:tgtEl>
                                          <p:spTgt spid="15"/>
                                        </p:tgtEl>
                                      </p:cBhvr>
                                    </p:animEffect>
                                  </p:childTnLst>
                                </p:cTn>
                              </p:par>
                              <p:par>
                                <p:cTn id="95" presetID="10"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fade">
                                      <p:cBhvr>
                                        <p:cTn id="10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Exploring</a:t>
            </a:r>
          </a:p>
        </p:txBody>
      </p:sp>
    </p:spTree>
    <p:extLst>
      <p:ext uri="{BB962C8B-B14F-4D97-AF65-F5344CB8AC3E}">
        <p14:creationId xmlns:p14="http://schemas.microsoft.com/office/powerpoint/2010/main" val="1972482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3C04792-3A68-45EA-ADC2-EAB3AF8268CE}"/>
              </a:ext>
            </a:extLst>
          </p:cNvPr>
          <p:cNvSpPr/>
          <p:nvPr/>
        </p:nvSpPr>
        <p:spPr>
          <a:xfrm>
            <a:off x="668311" y="5013175"/>
            <a:ext cx="5703889" cy="1365929"/>
          </a:xfrm>
          <a:prstGeom prst="rect">
            <a:avLst/>
          </a:prstGeom>
          <a:solidFill>
            <a:srgbClr val="555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
        <p:nvSpPr>
          <p:cNvPr id="6" name="Rectangle 5">
            <a:extLst>
              <a:ext uri="{FF2B5EF4-FFF2-40B4-BE49-F238E27FC236}">
                <a16:creationId xmlns:a16="http://schemas.microsoft.com/office/drawing/2014/main" id="{6961D7D2-B06B-48ED-A1FE-AD59DBC0AE95}"/>
              </a:ext>
            </a:extLst>
          </p:cNvPr>
          <p:cNvSpPr/>
          <p:nvPr/>
        </p:nvSpPr>
        <p:spPr>
          <a:xfrm>
            <a:off x="668311" y="2204864"/>
            <a:ext cx="5703889" cy="812933"/>
          </a:xfrm>
          <a:prstGeom prst="rect">
            <a:avLst/>
          </a:prstGeom>
          <a:solidFill>
            <a:srgbClr val="555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
        <p:nvSpPr>
          <p:cNvPr id="2" name="Title 1"/>
          <p:cNvSpPr>
            <a:spLocks noGrp="1"/>
          </p:cNvSpPr>
          <p:nvPr>
            <p:ph type="title"/>
          </p:nvPr>
        </p:nvSpPr>
        <p:spPr/>
        <p:txBody>
          <a:bodyPr/>
          <a:lstStyle/>
          <a:p>
            <a:r>
              <a:rPr lang="en-GB" dirty="0"/>
              <a:t>Each and Every Penny!</a:t>
            </a:r>
          </a:p>
        </p:txBody>
      </p:sp>
      <p:sp>
        <p:nvSpPr>
          <p:cNvPr id="3" name="Rectangle 2">
            <a:extLst>
              <a:ext uri="{FF2B5EF4-FFF2-40B4-BE49-F238E27FC236}">
                <a16:creationId xmlns:a16="http://schemas.microsoft.com/office/drawing/2014/main" id="{2E3B8606-DD98-46E1-97B8-A24E302F351C}"/>
              </a:ext>
            </a:extLst>
          </p:cNvPr>
          <p:cNvSpPr/>
          <p:nvPr/>
        </p:nvSpPr>
        <p:spPr>
          <a:xfrm>
            <a:off x="718655" y="1484784"/>
            <a:ext cx="741682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It can be difficult to keep track of how much we have spent if we are unclear on how much things cost. </a:t>
            </a:r>
          </a:p>
        </p:txBody>
      </p:sp>
      <p:sp>
        <p:nvSpPr>
          <p:cNvPr id="4" name="Rectangle 3">
            <a:extLst>
              <a:ext uri="{FF2B5EF4-FFF2-40B4-BE49-F238E27FC236}">
                <a16:creationId xmlns:a16="http://schemas.microsoft.com/office/drawing/2014/main" id="{6AA20752-63FB-452E-BE8F-E62982D82D5D}"/>
              </a:ext>
            </a:extLst>
          </p:cNvPr>
          <p:cNvSpPr/>
          <p:nvPr/>
        </p:nvSpPr>
        <p:spPr>
          <a:xfrm>
            <a:off x="718655" y="5094054"/>
            <a:ext cx="3565313"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After a few seconds, your partner will ask you to recall the items that were on this list to see how much you can remember! </a:t>
            </a:r>
          </a:p>
        </p:txBody>
      </p:sp>
      <p:pic>
        <p:nvPicPr>
          <p:cNvPr id="5" name="Pairs">
            <a:extLst>
              <a:ext uri="{FF2B5EF4-FFF2-40B4-BE49-F238E27FC236}">
                <a16:creationId xmlns:a16="http://schemas.microsoft.com/office/drawing/2014/main" id="{E7AC1D86-50D6-4F51-B649-495A86C688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400" y="537460"/>
            <a:ext cx="864000" cy="864000"/>
          </a:xfrm>
          <a:prstGeom prst="rect">
            <a:avLst/>
          </a:prstGeom>
        </p:spPr>
      </p:pic>
      <p:sp>
        <p:nvSpPr>
          <p:cNvPr id="7" name="Rectangle 6">
            <a:extLst>
              <a:ext uri="{FF2B5EF4-FFF2-40B4-BE49-F238E27FC236}">
                <a16:creationId xmlns:a16="http://schemas.microsoft.com/office/drawing/2014/main" id="{BAF547BD-FF21-472E-AFA7-3BF4ADE07FAF}"/>
              </a:ext>
            </a:extLst>
          </p:cNvPr>
          <p:cNvSpPr/>
          <p:nvPr/>
        </p:nvSpPr>
        <p:spPr>
          <a:xfrm>
            <a:off x="718655" y="2293636"/>
            <a:ext cx="356531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Working in pairs, we are now going to play a game. </a:t>
            </a:r>
          </a:p>
        </p:txBody>
      </p:sp>
      <p:sp>
        <p:nvSpPr>
          <p:cNvPr id="8" name="Rectangle 7">
            <a:extLst>
              <a:ext uri="{FF2B5EF4-FFF2-40B4-BE49-F238E27FC236}">
                <a16:creationId xmlns:a16="http://schemas.microsoft.com/office/drawing/2014/main" id="{258AD936-AD9A-4DAD-8F54-86A4B4CA2BD5}"/>
              </a:ext>
            </a:extLst>
          </p:cNvPr>
          <p:cNvSpPr/>
          <p:nvPr/>
        </p:nvSpPr>
        <p:spPr>
          <a:xfrm>
            <a:off x="683568" y="4022588"/>
            <a:ext cx="3456384"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Look at it for 20 seconds and see how many items with prices you can remember. </a:t>
            </a:r>
          </a:p>
        </p:txBody>
      </p:sp>
      <p:sp>
        <p:nvSpPr>
          <p:cNvPr id="11" name="Rectangle 10">
            <a:extLst>
              <a:ext uri="{FF2B5EF4-FFF2-40B4-BE49-F238E27FC236}">
                <a16:creationId xmlns:a16="http://schemas.microsoft.com/office/drawing/2014/main" id="{2B076891-62CB-4C9F-94FE-ECB0D037CC69}"/>
              </a:ext>
            </a:extLst>
          </p:cNvPr>
          <p:cNvSpPr/>
          <p:nvPr/>
        </p:nvSpPr>
        <p:spPr>
          <a:xfrm>
            <a:off x="683568" y="3068960"/>
            <a:ext cx="3456384"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In front of you, you have another list of items that were needed for a party. </a:t>
            </a:r>
          </a:p>
        </p:txBody>
      </p:sp>
      <p:pic>
        <p:nvPicPr>
          <p:cNvPr id="13" name="Picture 12">
            <a:extLst>
              <a:ext uri="{FF2B5EF4-FFF2-40B4-BE49-F238E27FC236}">
                <a16:creationId xmlns:a16="http://schemas.microsoft.com/office/drawing/2014/main" id="{746FFFD9-E434-DF49-8723-3E287A4EBD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09527" y="3092057"/>
            <a:ext cx="4081293" cy="28864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070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D46912-2100-4100-B928-AD64A8929B39}"/>
              </a:ext>
            </a:extLst>
          </p:cNvPr>
          <p:cNvSpPr/>
          <p:nvPr/>
        </p:nvSpPr>
        <p:spPr>
          <a:xfrm>
            <a:off x="812327" y="2273336"/>
            <a:ext cx="7388879" cy="555244"/>
          </a:xfrm>
          <a:prstGeom prst="rect">
            <a:avLst/>
          </a:prstGeom>
          <a:solidFill>
            <a:srgbClr val="555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
        <p:nvSpPr>
          <p:cNvPr id="10" name="Rectangle 9">
            <a:extLst>
              <a:ext uri="{FF2B5EF4-FFF2-40B4-BE49-F238E27FC236}">
                <a16:creationId xmlns:a16="http://schemas.microsoft.com/office/drawing/2014/main" id="{0D828440-856D-40DA-8064-DE088B3D7426}"/>
              </a:ext>
            </a:extLst>
          </p:cNvPr>
          <p:cNvSpPr/>
          <p:nvPr/>
        </p:nvSpPr>
        <p:spPr>
          <a:xfrm>
            <a:off x="812327" y="2906088"/>
            <a:ext cx="7388879" cy="555244"/>
          </a:xfrm>
          <a:prstGeom prst="rect">
            <a:avLst/>
          </a:prstGeom>
          <a:solidFill>
            <a:srgbClr val="555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
        <p:nvSpPr>
          <p:cNvPr id="8" name="Rectangle 7">
            <a:extLst>
              <a:ext uri="{FF2B5EF4-FFF2-40B4-BE49-F238E27FC236}">
                <a16:creationId xmlns:a16="http://schemas.microsoft.com/office/drawing/2014/main" id="{69B69D8B-2946-4D10-A0FF-F56DB38CEDD9}"/>
              </a:ext>
            </a:extLst>
          </p:cNvPr>
          <p:cNvSpPr/>
          <p:nvPr/>
        </p:nvSpPr>
        <p:spPr>
          <a:xfrm>
            <a:off x="812327" y="1661615"/>
            <a:ext cx="7388879" cy="555244"/>
          </a:xfrm>
          <a:prstGeom prst="rect">
            <a:avLst/>
          </a:prstGeom>
          <a:solidFill>
            <a:srgbClr val="555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
        <p:nvSpPr>
          <p:cNvPr id="2" name="Title 1">
            <a:extLst>
              <a:ext uri="{FF2B5EF4-FFF2-40B4-BE49-F238E27FC236}">
                <a16:creationId xmlns:a16="http://schemas.microsoft.com/office/drawing/2014/main" id="{F081B561-A7B3-4F41-8089-9EDB578F6C9E}"/>
              </a:ext>
            </a:extLst>
          </p:cNvPr>
          <p:cNvSpPr>
            <a:spLocks noGrp="1"/>
          </p:cNvSpPr>
          <p:nvPr>
            <p:ph type="title"/>
          </p:nvPr>
        </p:nvSpPr>
        <p:spPr/>
        <p:txBody>
          <a:bodyPr/>
          <a:lstStyle/>
          <a:p>
            <a:r>
              <a:rPr lang="en-GB" dirty="0"/>
              <a:t>Each and Every Penny!</a:t>
            </a:r>
          </a:p>
        </p:txBody>
      </p:sp>
      <p:sp>
        <p:nvSpPr>
          <p:cNvPr id="3" name="Rectangle 2">
            <a:extLst>
              <a:ext uri="{FF2B5EF4-FFF2-40B4-BE49-F238E27FC236}">
                <a16:creationId xmlns:a16="http://schemas.microsoft.com/office/drawing/2014/main" id="{8803BA37-9278-44F9-9325-AD18C0A675D2}"/>
              </a:ext>
            </a:extLst>
          </p:cNvPr>
          <p:cNvSpPr/>
          <p:nvPr/>
        </p:nvSpPr>
        <p:spPr>
          <a:xfrm>
            <a:off x="933264" y="3001529"/>
            <a:ext cx="709512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How many items did you remember?</a:t>
            </a:r>
          </a:p>
        </p:txBody>
      </p:sp>
      <p:sp>
        <p:nvSpPr>
          <p:cNvPr id="4" name="Rectangle 3">
            <a:extLst>
              <a:ext uri="{FF2B5EF4-FFF2-40B4-BE49-F238E27FC236}">
                <a16:creationId xmlns:a16="http://schemas.microsoft.com/office/drawing/2014/main" id="{1F24A4BF-64F7-4DC5-8BE5-1129139A71FE}"/>
              </a:ext>
            </a:extLst>
          </p:cNvPr>
          <p:cNvSpPr/>
          <p:nvPr/>
        </p:nvSpPr>
        <p:spPr>
          <a:xfrm>
            <a:off x="933264" y="1754572"/>
            <a:ext cx="709512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How did you do? Now let’s change roles and try again.</a:t>
            </a:r>
          </a:p>
        </p:txBody>
      </p:sp>
      <p:sp>
        <p:nvSpPr>
          <p:cNvPr id="5" name="Rectangle 4">
            <a:extLst>
              <a:ext uri="{FF2B5EF4-FFF2-40B4-BE49-F238E27FC236}">
                <a16:creationId xmlns:a16="http://schemas.microsoft.com/office/drawing/2014/main" id="{A44F3E04-67B8-4F23-99AA-7D7A2C22F5F2}"/>
              </a:ext>
            </a:extLst>
          </p:cNvPr>
          <p:cNvSpPr/>
          <p:nvPr/>
        </p:nvSpPr>
        <p:spPr>
          <a:xfrm>
            <a:off x="933264" y="2366292"/>
            <a:ext cx="709512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What was the total cost of the items you could remember? </a:t>
            </a:r>
          </a:p>
        </p:txBody>
      </p:sp>
      <p:sp>
        <p:nvSpPr>
          <p:cNvPr id="6" name="Rectangle 5">
            <a:extLst>
              <a:ext uri="{FF2B5EF4-FFF2-40B4-BE49-F238E27FC236}">
                <a16:creationId xmlns:a16="http://schemas.microsoft.com/office/drawing/2014/main" id="{BB10ED1D-5A30-49F1-B2C0-EE206A38585C}"/>
              </a:ext>
            </a:extLst>
          </p:cNvPr>
          <p:cNvSpPr/>
          <p:nvPr/>
        </p:nvSpPr>
        <p:spPr>
          <a:xfrm>
            <a:off x="933264" y="4362474"/>
            <a:ext cx="726794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It is difficult to remember all that we have purchased if it is not recorded somehow. To make sure we know where our money has gone, we need to make sure we record what we spend. This way, we can be sure our money is going towards useful items we need.</a:t>
            </a:r>
          </a:p>
        </p:txBody>
      </p:sp>
      <p:pic>
        <p:nvPicPr>
          <p:cNvPr id="7" name="Pairs">
            <a:extLst>
              <a:ext uri="{FF2B5EF4-FFF2-40B4-BE49-F238E27FC236}">
                <a16:creationId xmlns:a16="http://schemas.microsoft.com/office/drawing/2014/main" id="{74B35B95-7EAB-45D4-A608-842EA7C266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400" y="537460"/>
            <a:ext cx="864000" cy="864000"/>
          </a:xfrm>
          <a:prstGeom prst="rect">
            <a:avLst/>
          </a:prstGeom>
        </p:spPr>
      </p:pic>
    </p:spTree>
    <p:extLst>
      <p:ext uri="{BB962C8B-B14F-4D97-AF65-F5344CB8AC3E}">
        <p14:creationId xmlns:p14="http://schemas.microsoft.com/office/powerpoint/2010/main" val="4246048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034CA0-A930-46FA-B666-BD30834FEE69}"/>
              </a:ext>
            </a:extLst>
          </p:cNvPr>
          <p:cNvSpPr/>
          <p:nvPr/>
        </p:nvSpPr>
        <p:spPr>
          <a:xfrm>
            <a:off x="727962" y="3829264"/>
            <a:ext cx="7388879" cy="960762"/>
          </a:xfrm>
          <a:prstGeom prst="rect">
            <a:avLst/>
          </a:prstGeom>
          <a:solidFill>
            <a:srgbClr val="555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
        <p:nvSpPr>
          <p:cNvPr id="12" name="Rectangle 11">
            <a:extLst>
              <a:ext uri="{FF2B5EF4-FFF2-40B4-BE49-F238E27FC236}">
                <a16:creationId xmlns:a16="http://schemas.microsoft.com/office/drawing/2014/main" id="{155BD1E1-D9DF-46A1-A1E2-40D9CFACFF91}"/>
              </a:ext>
            </a:extLst>
          </p:cNvPr>
          <p:cNvSpPr/>
          <p:nvPr/>
        </p:nvSpPr>
        <p:spPr>
          <a:xfrm>
            <a:off x="727962" y="1964182"/>
            <a:ext cx="7388879" cy="960762"/>
          </a:xfrm>
          <a:prstGeom prst="rect">
            <a:avLst/>
          </a:prstGeom>
          <a:solidFill>
            <a:srgbClr val="555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
        <p:nvSpPr>
          <p:cNvPr id="2" name="Title 1">
            <a:extLst>
              <a:ext uri="{FF2B5EF4-FFF2-40B4-BE49-F238E27FC236}">
                <a16:creationId xmlns:a16="http://schemas.microsoft.com/office/drawing/2014/main" id="{4EF6269A-24A3-44EE-B145-B6C6A047531A}"/>
              </a:ext>
            </a:extLst>
          </p:cNvPr>
          <p:cNvSpPr>
            <a:spLocks noGrp="1"/>
          </p:cNvSpPr>
          <p:nvPr>
            <p:ph type="title"/>
          </p:nvPr>
        </p:nvSpPr>
        <p:spPr/>
        <p:txBody>
          <a:bodyPr/>
          <a:lstStyle/>
          <a:p>
            <a:r>
              <a:rPr lang="en-GB" dirty="0"/>
              <a:t>Let’s Go Shopping</a:t>
            </a:r>
          </a:p>
        </p:txBody>
      </p:sp>
      <p:sp>
        <p:nvSpPr>
          <p:cNvPr id="3" name="Rectangle 2">
            <a:extLst>
              <a:ext uri="{FF2B5EF4-FFF2-40B4-BE49-F238E27FC236}">
                <a16:creationId xmlns:a16="http://schemas.microsoft.com/office/drawing/2014/main" id="{9030105E-C217-4A58-8F80-B7B25AE32F23}"/>
              </a:ext>
            </a:extLst>
          </p:cNvPr>
          <p:cNvSpPr/>
          <p:nvPr/>
        </p:nvSpPr>
        <p:spPr>
          <a:xfrm>
            <a:off x="827584" y="1268760"/>
            <a:ext cx="741682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C1C1C"/>
                </a:solidFill>
                <a:effectLst/>
                <a:uLnTx/>
                <a:uFillTx/>
                <a:latin typeface="Twinkl"/>
                <a:ea typeface="+mn-ea"/>
                <a:cs typeface="+mn-cs"/>
              </a:rPr>
              <a:t>You now have the chance to go shopping for an event using the Shopping Scenario Card you have been given. </a:t>
            </a:r>
          </a:p>
        </p:txBody>
      </p:sp>
      <p:sp>
        <p:nvSpPr>
          <p:cNvPr id="4" name="Rectangle 3">
            <a:extLst>
              <a:ext uri="{FF2B5EF4-FFF2-40B4-BE49-F238E27FC236}">
                <a16:creationId xmlns:a16="http://schemas.microsoft.com/office/drawing/2014/main" id="{3236EF60-F4B6-48C1-82F1-641B47691DAA}"/>
              </a:ext>
            </a:extLst>
          </p:cNvPr>
          <p:cNvSpPr/>
          <p:nvPr/>
        </p:nvSpPr>
        <p:spPr>
          <a:xfrm>
            <a:off x="827584" y="2029065"/>
            <a:ext cx="374441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winkl"/>
                <a:ea typeface="+mn-ea"/>
                <a:cs typeface="+mn-cs"/>
              </a:rPr>
              <a:t>There are shop fronts displayed around the classroom for you to visit in order to choose items to buy for your event.</a:t>
            </a:r>
          </a:p>
        </p:txBody>
      </p:sp>
      <p:sp>
        <p:nvSpPr>
          <p:cNvPr id="5" name="Rectangle 4">
            <a:extLst>
              <a:ext uri="{FF2B5EF4-FFF2-40B4-BE49-F238E27FC236}">
                <a16:creationId xmlns:a16="http://schemas.microsoft.com/office/drawing/2014/main" id="{20C7AAAC-A4F2-4C84-BC89-63B0A5CE4F5D}"/>
              </a:ext>
            </a:extLst>
          </p:cNvPr>
          <p:cNvSpPr/>
          <p:nvPr/>
        </p:nvSpPr>
        <p:spPr>
          <a:xfrm>
            <a:off x="822819" y="2991142"/>
            <a:ext cx="388843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C1C1C"/>
                </a:solidFill>
                <a:effectLst/>
                <a:uLnTx/>
                <a:uFillTx/>
                <a:latin typeface="Twinkl"/>
                <a:ea typeface="+mn-ea"/>
                <a:cs typeface="+mn-cs"/>
              </a:rPr>
              <a:t>You need to record on your whiteboard what you would like to buy and how much each item costs. </a:t>
            </a:r>
          </a:p>
        </p:txBody>
      </p:sp>
      <p:sp>
        <p:nvSpPr>
          <p:cNvPr id="6" name="Rectangle 5">
            <a:extLst>
              <a:ext uri="{FF2B5EF4-FFF2-40B4-BE49-F238E27FC236}">
                <a16:creationId xmlns:a16="http://schemas.microsoft.com/office/drawing/2014/main" id="{793A7AA7-8DE4-4FAE-B346-F1180E60E400}"/>
              </a:ext>
            </a:extLst>
          </p:cNvPr>
          <p:cNvSpPr/>
          <p:nvPr/>
        </p:nvSpPr>
        <p:spPr>
          <a:xfrm>
            <a:off x="822819" y="3894147"/>
            <a:ext cx="3749181"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Twinkl"/>
                <a:ea typeface="+mn-ea"/>
                <a:cs typeface="+mn-cs"/>
              </a:rPr>
              <a:t>Can you now return to your table and calculate your total spend? Write the total on a sticky note.</a:t>
            </a:r>
          </a:p>
        </p:txBody>
      </p:sp>
      <p:sp>
        <p:nvSpPr>
          <p:cNvPr id="7" name="Rectangle 6">
            <a:extLst>
              <a:ext uri="{FF2B5EF4-FFF2-40B4-BE49-F238E27FC236}">
                <a16:creationId xmlns:a16="http://schemas.microsoft.com/office/drawing/2014/main" id="{4AB1D5E8-DE52-436A-ABE4-C8663C880BCB}"/>
              </a:ext>
            </a:extLst>
          </p:cNvPr>
          <p:cNvSpPr/>
          <p:nvPr/>
        </p:nvSpPr>
        <p:spPr>
          <a:xfrm>
            <a:off x="827584" y="4968461"/>
            <a:ext cx="748883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C1C1C"/>
                </a:solidFill>
                <a:effectLst/>
                <a:uLnTx/>
                <a:uFillTx/>
                <a:latin typeface="Twinkl"/>
                <a:ea typeface="+mn-ea"/>
                <a:cs typeface="+mn-cs"/>
              </a:rPr>
              <a:t>You will now swap lists with another pair and they will be your shopkeeper. They will calculate what you need to pay and charge you the right amount. </a:t>
            </a:r>
          </a:p>
        </p:txBody>
      </p:sp>
      <p:sp>
        <p:nvSpPr>
          <p:cNvPr id="8" name="Rectangle 7">
            <a:extLst>
              <a:ext uri="{FF2B5EF4-FFF2-40B4-BE49-F238E27FC236}">
                <a16:creationId xmlns:a16="http://schemas.microsoft.com/office/drawing/2014/main" id="{459CE9C6-186A-46F1-A7C2-32F30F8B8C29}"/>
              </a:ext>
            </a:extLst>
          </p:cNvPr>
          <p:cNvSpPr/>
          <p:nvPr/>
        </p:nvSpPr>
        <p:spPr>
          <a:xfrm>
            <a:off x="827584" y="5652537"/>
            <a:ext cx="748883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C1C1C"/>
                </a:solidFill>
                <a:effectLst/>
                <a:uLnTx/>
                <a:uFillTx/>
                <a:latin typeface="Twinkl"/>
                <a:ea typeface="+mn-ea"/>
                <a:cs typeface="+mn-cs"/>
              </a:rPr>
              <a:t>Looking at the total on your sticky note, is the shopkeeper charging you the right amount? How do you know? </a:t>
            </a:r>
          </a:p>
        </p:txBody>
      </p:sp>
      <p:pic>
        <p:nvPicPr>
          <p:cNvPr id="11" name="Picture 10">
            <a:extLst>
              <a:ext uri="{FF2B5EF4-FFF2-40B4-BE49-F238E27FC236}">
                <a16:creationId xmlns:a16="http://schemas.microsoft.com/office/drawing/2014/main" id="{C8F28B4D-25CC-4388-AA9D-939FF155FF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67471" y="1772816"/>
            <a:ext cx="4378063" cy="3096344"/>
          </a:xfrm>
          <a:prstGeom prst="rect">
            <a:avLst/>
          </a:prstGeom>
          <a:ln>
            <a:solidFill>
              <a:schemeClr val="tx1"/>
            </a:solidFill>
          </a:ln>
        </p:spPr>
      </p:pic>
      <p:pic>
        <p:nvPicPr>
          <p:cNvPr id="10" name="Group Work">
            <a:extLst>
              <a:ext uri="{FF2B5EF4-FFF2-40B4-BE49-F238E27FC236}">
                <a16:creationId xmlns:a16="http://schemas.microsoft.com/office/drawing/2014/main" id="{C1DB5CA0-D2A6-466F-A041-C9D78638CC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400" y="544048"/>
            <a:ext cx="864000" cy="864000"/>
          </a:xfrm>
          <a:prstGeom prst="rect">
            <a:avLst/>
          </a:prstGeom>
        </p:spPr>
      </p:pic>
    </p:spTree>
    <p:extLst>
      <p:ext uri="{BB962C8B-B14F-4D97-AF65-F5344CB8AC3E}">
        <p14:creationId xmlns:p14="http://schemas.microsoft.com/office/powerpoint/2010/main" val="105785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1286237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77967" y="2025079"/>
            <a:ext cx="2807841" cy="2807841"/>
            <a:chOff x="4788025" y="4522833"/>
            <a:chExt cx="1569992" cy="1569992"/>
          </a:xfrm>
        </p:grpSpPr>
        <p:sp>
          <p:nvSpPr>
            <p:cNvPr id="4" name="Oval 3">
              <a:hlinkClick r:id="rId2" action="ppaction://hlinksldjump"/>
            </p:cNvPr>
            <p:cNvSpPr/>
            <p:nvPr/>
          </p:nvSpPr>
          <p:spPr>
            <a:xfrm>
              <a:off x="4788025" y="4522833"/>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Twinkl"/>
                <a:ea typeface="+mn-ea"/>
                <a:cs typeface="+mn-cs"/>
              </a:endParaRPr>
            </a:p>
          </p:txBody>
        </p:sp>
        <p:sp>
          <p:nvSpPr>
            <p:cNvPr id="5" name="Rectangle 4">
              <a:hlinkClick r:id="rId2" action="ppaction://hlinksldjump"/>
            </p:cNvPr>
            <p:cNvSpPr/>
            <p:nvPr/>
          </p:nvSpPr>
          <p:spPr>
            <a:xfrm>
              <a:off x="4788025" y="5184718"/>
              <a:ext cx="1569992" cy="24092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Twinkl"/>
                  <a:ea typeface="+mn-ea"/>
                  <a:cs typeface="+mn-cs"/>
                </a:rPr>
                <a:t>Consolidating</a:t>
              </a:r>
            </a:p>
          </p:txBody>
        </p:sp>
      </p:grpSp>
      <p:grpSp>
        <p:nvGrpSpPr>
          <p:cNvPr id="6" name="Group 5"/>
          <p:cNvGrpSpPr/>
          <p:nvPr/>
        </p:nvGrpSpPr>
        <p:grpSpPr>
          <a:xfrm>
            <a:off x="4701833" y="2028064"/>
            <a:ext cx="2807841" cy="2794865"/>
            <a:chOff x="6574042" y="4512842"/>
            <a:chExt cx="1577281" cy="1569992"/>
          </a:xfrm>
        </p:grpSpPr>
        <p:sp>
          <p:nvSpPr>
            <p:cNvPr id="7" name="Oval 6">
              <a:hlinkClick r:id="rId3" action="ppaction://hlinksldjump"/>
            </p:cNvPr>
            <p:cNvSpPr/>
            <p:nvPr/>
          </p:nvSpPr>
          <p:spPr>
            <a:xfrm>
              <a:off x="6574042" y="4512842"/>
              <a:ext cx="1569992" cy="15699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Twinkl"/>
                <a:ea typeface="+mn-ea"/>
                <a:cs typeface="+mn-cs"/>
              </a:endParaRPr>
            </a:p>
          </p:txBody>
        </p:sp>
        <p:sp>
          <p:nvSpPr>
            <p:cNvPr id="8" name="Rectangle 7">
              <a:hlinkClick r:id="rId3" action="ppaction://hlinksldjump"/>
            </p:cNvPr>
            <p:cNvSpPr/>
            <p:nvPr/>
          </p:nvSpPr>
          <p:spPr>
            <a:xfrm>
              <a:off x="6581331" y="5184718"/>
              <a:ext cx="1569992" cy="24204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Twinkl"/>
                  <a:ea typeface="+mn-ea"/>
                  <a:cs typeface="+mn-cs"/>
                </a:rPr>
                <a:t>Reflecting </a:t>
              </a:r>
            </a:p>
          </p:txBody>
        </p:sp>
      </p:grpSp>
    </p:spTree>
    <p:extLst>
      <p:ext uri="{BB962C8B-B14F-4D97-AF65-F5344CB8AC3E}">
        <p14:creationId xmlns:p14="http://schemas.microsoft.com/office/powerpoint/2010/main" val="46745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Consolidating</a:t>
            </a:r>
          </a:p>
        </p:txBody>
      </p:sp>
    </p:spTree>
    <p:extLst>
      <p:ext uri="{BB962C8B-B14F-4D97-AF65-F5344CB8AC3E}">
        <p14:creationId xmlns:p14="http://schemas.microsoft.com/office/powerpoint/2010/main" val="692146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979700-1784-4992-B757-92251D6155C8}"/>
              </a:ext>
            </a:extLst>
          </p:cNvPr>
          <p:cNvSpPr/>
          <p:nvPr/>
        </p:nvSpPr>
        <p:spPr>
          <a:xfrm>
            <a:off x="827585" y="4504157"/>
            <a:ext cx="3456384" cy="432048"/>
          </a:xfrm>
          <a:prstGeom prst="rect">
            <a:avLst/>
          </a:prstGeom>
          <a:solidFill>
            <a:srgbClr val="555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
        <p:nvSpPr>
          <p:cNvPr id="2" name="Title 1"/>
          <p:cNvSpPr>
            <a:spLocks noGrp="1"/>
          </p:cNvSpPr>
          <p:nvPr>
            <p:ph type="title"/>
          </p:nvPr>
        </p:nvSpPr>
        <p:spPr>
          <a:xfrm>
            <a:off x="461962" y="440991"/>
            <a:ext cx="8220075" cy="994306"/>
          </a:xfrm>
        </p:spPr>
        <p:txBody>
          <a:bodyPr/>
          <a:lstStyle/>
          <a:p>
            <a:r>
              <a:rPr lang="en-GB" dirty="0"/>
              <a:t>What I Bought</a:t>
            </a:r>
          </a:p>
        </p:txBody>
      </p:sp>
      <p:sp>
        <p:nvSpPr>
          <p:cNvPr id="3" name="Rectangle 2">
            <a:extLst>
              <a:ext uri="{FF2B5EF4-FFF2-40B4-BE49-F238E27FC236}">
                <a16:creationId xmlns:a16="http://schemas.microsoft.com/office/drawing/2014/main" id="{E6D6BBCB-FD65-4928-BA68-96DAFF9CEB7B}"/>
              </a:ext>
            </a:extLst>
          </p:cNvPr>
          <p:cNvSpPr/>
          <p:nvPr/>
        </p:nvSpPr>
        <p:spPr>
          <a:xfrm>
            <a:off x="827584" y="1599396"/>
            <a:ext cx="3665447"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Using the Receipt Activity Sheet you have been given, you can now record what you have bought in the shopping activity.</a:t>
            </a:r>
          </a:p>
        </p:txBody>
      </p:sp>
      <p:sp>
        <p:nvSpPr>
          <p:cNvPr id="4" name="Rectangle 3">
            <a:extLst>
              <a:ext uri="{FF2B5EF4-FFF2-40B4-BE49-F238E27FC236}">
                <a16:creationId xmlns:a16="http://schemas.microsoft.com/office/drawing/2014/main" id="{AE9A9F13-1F26-4EEC-974E-D8E411F382DE}"/>
              </a:ext>
            </a:extLst>
          </p:cNvPr>
          <p:cNvSpPr/>
          <p:nvPr/>
        </p:nvSpPr>
        <p:spPr>
          <a:xfrm>
            <a:off x="827584" y="2948751"/>
            <a:ext cx="3665447"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Make sure you record what you think is important, this might include items, prices and how many you bought of each item. </a:t>
            </a:r>
          </a:p>
        </p:txBody>
      </p:sp>
      <p:sp>
        <p:nvSpPr>
          <p:cNvPr id="5" name="Rectangle 4">
            <a:extLst>
              <a:ext uri="{FF2B5EF4-FFF2-40B4-BE49-F238E27FC236}">
                <a16:creationId xmlns:a16="http://schemas.microsoft.com/office/drawing/2014/main" id="{AD19961D-50AC-4746-A83E-956372051543}"/>
              </a:ext>
            </a:extLst>
          </p:cNvPr>
          <p:cNvSpPr/>
          <p:nvPr/>
        </p:nvSpPr>
        <p:spPr>
          <a:xfrm>
            <a:off x="919117" y="4539855"/>
            <a:ext cx="137730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Word Bank:</a:t>
            </a:r>
          </a:p>
        </p:txBody>
      </p:sp>
      <p:pic>
        <p:nvPicPr>
          <p:cNvPr id="7" name="Individual Work">
            <a:extLst>
              <a:ext uri="{FF2B5EF4-FFF2-40B4-BE49-F238E27FC236}">
                <a16:creationId xmlns:a16="http://schemas.microsoft.com/office/drawing/2014/main" id="{0A7BD5AF-384B-47C7-98C0-1DF3EA1D94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44048"/>
            <a:ext cx="864000" cy="864000"/>
          </a:xfrm>
          <a:prstGeom prst="rect">
            <a:avLst/>
          </a:prstGeom>
        </p:spPr>
      </p:pic>
      <p:pic>
        <p:nvPicPr>
          <p:cNvPr id="9" name="Picture 8">
            <a:extLst>
              <a:ext uri="{FF2B5EF4-FFF2-40B4-BE49-F238E27FC236}">
                <a16:creationId xmlns:a16="http://schemas.microsoft.com/office/drawing/2014/main" id="{D001B4B2-68AD-41B0-9847-ED5784FE09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22379" y="1490085"/>
            <a:ext cx="3353683" cy="4741926"/>
          </a:xfrm>
          <a:prstGeom prst="rect">
            <a:avLst/>
          </a:prstGeom>
          <a:ln>
            <a:solidFill>
              <a:schemeClr val="tx1"/>
            </a:solidFill>
          </a:ln>
        </p:spPr>
      </p:pic>
      <p:sp>
        <p:nvSpPr>
          <p:cNvPr id="11" name="Rectangle 10">
            <a:extLst>
              <a:ext uri="{FF2B5EF4-FFF2-40B4-BE49-F238E27FC236}">
                <a16:creationId xmlns:a16="http://schemas.microsoft.com/office/drawing/2014/main" id="{7FAC264F-023A-4223-88DC-7BA0889AE7A6}"/>
              </a:ext>
            </a:extLst>
          </p:cNvPr>
          <p:cNvSpPr/>
          <p:nvPr/>
        </p:nvSpPr>
        <p:spPr>
          <a:xfrm>
            <a:off x="827585" y="4918206"/>
            <a:ext cx="3456384" cy="1314143"/>
          </a:xfrm>
          <a:prstGeom prst="rect">
            <a:avLst/>
          </a:prstGeom>
          <a:solidFill>
            <a:srgbClr val="9B9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
        <p:nvSpPr>
          <p:cNvPr id="6" name="Rectangle 5">
            <a:extLst>
              <a:ext uri="{FF2B5EF4-FFF2-40B4-BE49-F238E27FC236}">
                <a16:creationId xmlns:a16="http://schemas.microsoft.com/office/drawing/2014/main" id="{E9C762F2-410F-4707-856F-D0113DA5BF8E}"/>
              </a:ext>
            </a:extLst>
          </p:cNvPr>
          <p:cNvSpPr/>
          <p:nvPr/>
        </p:nvSpPr>
        <p:spPr>
          <a:xfrm>
            <a:off x="919117" y="4960012"/>
            <a:ext cx="3600400" cy="1200329"/>
          </a:xfrm>
          <a:prstGeom prst="rect">
            <a:avLst/>
          </a:prstGeom>
        </p:spPr>
        <p:txBody>
          <a:bodyPr wrap="square" numCol="2">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money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receipt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record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keep track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change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balance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budget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spending </a:t>
            </a:r>
            <a:endParaRPr kumimoji="0" lang="en-GB" sz="1800" b="0" i="0" u="none" strike="noStrike" kern="1200" cap="none" spc="0" normalizeH="0" baseline="0" noProof="0" dirty="0">
              <a:ln>
                <a:noFill/>
              </a:ln>
              <a:solidFill>
                <a:srgbClr val="FF0000"/>
              </a:solidFill>
              <a:effectLst/>
              <a:uLnTx/>
              <a:uFillTx/>
              <a:latin typeface="Twinkl"/>
              <a:ea typeface="+mn-ea"/>
              <a:cs typeface="+mn-cs"/>
            </a:endParaRPr>
          </a:p>
        </p:txBody>
      </p:sp>
    </p:spTree>
    <p:extLst>
      <p:ext uri="{BB962C8B-B14F-4D97-AF65-F5344CB8AC3E}">
        <p14:creationId xmlns:p14="http://schemas.microsoft.com/office/powerpoint/2010/main" val="2596134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Reflecting</a:t>
            </a:r>
          </a:p>
        </p:txBody>
      </p:sp>
    </p:spTree>
    <p:extLst>
      <p:ext uri="{BB962C8B-B14F-4D97-AF65-F5344CB8AC3E}">
        <p14:creationId xmlns:p14="http://schemas.microsoft.com/office/powerpoint/2010/main" val="3522154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D00404-DA2A-4F55-BBAD-A192C611E5DA}"/>
              </a:ext>
            </a:extLst>
          </p:cNvPr>
          <p:cNvSpPr/>
          <p:nvPr/>
        </p:nvSpPr>
        <p:spPr>
          <a:xfrm>
            <a:off x="611561" y="1940648"/>
            <a:ext cx="3569650" cy="2568472"/>
          </a:xfrm>
          <a:prstGeom prst="rect">
            <a:avLst/>
          </a:prstGeom>
          <a:solidFill>
            <a:srgbClr val="555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pic>
        <p:nvPicPr>
          <p:cNvPr id="10" name="Picture 9">
            <a:extLst>
              <a:ext uri="{FF2B5EF4-FFF2-40B4-BE49-F238E27FC236}">
                <a16:creationId xmlns:a16="http://schemas.microsoft.com/office/drawing/2014/main" id="{C80D18F4-60E6-4A89-98B2-7D44ABE8F0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878116" y="1940974"/>
            <a:ext cx="2376264" cy="3359908"/>
          </a:xfrm>
          <a:prstGeom prst="rect">
            <a:avLst/>
          </a:prstGeom>
          <a:ln>
            <a:solidFill>
              <a:schemeClr val="tx1"/>
            </a:solidFill>
          </a:ln>
        </p:spPr>
      </p:pic>
      <p:sp>
        <p:nvSpPr>
          <p:cNvPr id="2" name="Title 1"/>
          <p:cNvSpPr>
            <a:spLocks noGrp="1"/>
          </p:cNvSpPr>
          <p:nvPr>
            <p:ph type="title"/>
          </p:nvPr>
        </p:nvSpPr>
        <p:spPr/>
        <p:txBody>
          <a:bodyPr/>
          <a:lstStyle/>
          <a:p>
            <a:r>
              <a:rPr lang="en-GB" dirty="0"/>
              <a:t>Why Keep Track?</a:t>
            </a:r>
          </a:p>
        </p:txBody>
      </p:sp>
      <p:sp>
        <p:nvSpPr>
          <p:cNvPr id="3" name="Rectangle 2">
            <a:extLst>
              <a:ext uri="{FF2B5EF4-FFF2-40B4-BE49-F238E27FC236}">
                <a16:creationId xmlns:a16="http://schemas.microsoft.com/office/drawing/2014/main" id="{3BB86727-4586-4765-B002-35220C4404E7}"/>
              </a:ext>
            </a:extLst>
          </p:cNvPr>
          <p:cNvSpPr/>
          <p:nvPr/>
        </p:nvSpPr>
        <p:spPr>
          <a:xfrm>
            <a:off x="706554" y="1475492"/>
            <a:ext cx="55446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Why is it important to keep track of what we spend? </a:t>
            </a:r>
          </a:p>
        </p:txBody>
      </p:sp>
      <p:sp>
        <p:nvSpPr>
          <p:cNvPr id="4" name="Rectangle 3">
            <a:extLst>
              <a:ext uri="{FF2B5EF4-FFF2-40B4-BE49-F238E27FC236}">
                <a16:creationId xmlns:a16="http://schemas.microsoft.com/office/drawing/2014/main" id="{202A3F7E-625D-4A73-BA23-27FDC6A6E87C}"/>
              </a:ext>
            </a:extLst>
          </p:cNvPr>
          <p:cNvSpPr/>
          <p:nvPr/>
        </p:nvSpPr>
        <p:spPr>
          <a:xfrm>
            <a:off x="659058" y="2034714"/>
            <a:ext cx="3474656"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You now have a receipt from a shopping trip. Work with your partner to check it. Is the receipt correct? Have you been charged the right amount? Can you identify any other reasons that it is important to keep track of what we spend?</a:t>
            </a:r>
          </a:p>
        </p:txBody>
      </p:sp>
      <p:sp>
        <p:nvSpPr>
          <p:cNvPr id="5" name="Rectangle 4">
            <a:extLst>
              <a:ext uri="{FF2B5EF4-FFF2-40B4-BE49-F238E27FC236}">
                <a16:creationId xmlns:a16="http://schemas.microsoft.com/office/drawing/2014/main" id="{2FCB4E89-B49C-4D70-877C-0B73838C4B93}"/>
              </a:ext>
            </a:extLst>
          </p:cNvPr>
          <p:cNvSpPr/>
          <p:nvPr/>
        </p:nvSpPr>
        <p:spPr>
          <a:xfrm>
            <a:off x="706553" y="5359678"/>
            <a:ext cx="7825887"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When we are planning our spending, it is important to think about our budget. In a similar way, it is important to keep track of what we have spent so we know where our money has gone. </a:t>
            </a:r>
          </a:p>
        </p:txBody>
      </p:sp>
      <p:pic>
        <p:nvPicPr>
          <p:cNvPr id="8" name="Picture 7">
            <a:extLst>
              <a:ext uri="{FF2B5EF4-FFF2-40B4-BE49-F238E27FC236}">
                <a16:creationId xmlns:a16="http://schemas.microsoft.com/office/drawing/2014/main" id="{85DB103E-04A1-4C49-A2BC-5DC155F62F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83968" y="1940974"/>
            <a:ext cx="2376264" cy="3359908"/>
          </a:xfrm>
          <a:prstGeom prst="rect">
            <a:avLst/>
          </a:prstGeom>
          <a:ln>
            <a:solidFill>
              <a:schemeClr val="tx1"/>
            </a:solidFill>
          </a:ln>
        </p:spPr>
      </p:pic>
      <p:pic>
        <p:nvPicPr>
          <p:cNvPr id="7" name="Pairs">
            <a:extLst>
              <a:ext uri="{FF2B5EF4-FFF2-40B4-BE49-F238E27FC236}">
                <a16:creationId xmlns:a16="http://schemas.microsoft.com/office/drawing/2014/main" id="{767AF82C-CC12-470A-A24A-C2B2BC057A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400" y="537460"/>
            <a:ext cx="864000" cy="864000"/>
          </a:xfrm>
          <a:prstGeom prst="rect">
            <a:avLst/>
          </a:prstGeom>
        </p:spPr>
      </p:pic>
    </p:spTree>
    <p:extLst>
      <p:ext uri="{BB962C8B-B14F-4D97-AF65-F5344CB8AC3E}">
        <p14:creationId xmlns:p14="http://schemas.microsoft.com/office/powerpoint/2010/main" val="983379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The Big Questions</a:t>
            </a:r>
          </a:p>
        </p:txBody>
      </p:sp>
    </p:spTree>
    <p:extLst>
      <p:ext uri="{BB962C8B-B14F-4D97-AF65-F5344CB8AC3E}">
        <p14:creationId xmlns:p14="http://schemas.microsoft.com/office/powerpoint/2010/main" val="1817172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000" y="543600"/>
            <a:ext cx="864000" cy="864000"/>
          </a:xfrm>
          <a:prstGeom prst="rect">
            <a:avLst/>
          </a:prstGeom>
        </p:spPr>
      </p:pic>
      <p:sp>
        <p:nvSpPr>
          <p:cNvPr id="4" name="Rectangle 3">
            <a:extLst>
              <a:ext uri="{FF2B5EF4-FFF2-40B4-BE49-F238E27FC236}">
                <a16:creationId xmlns:a16="http://schemas.microsoft.com/office/drawing/2014/main" id="{E9CC5124-4179-45D2-A09C-981C208802F8}"/>
              </a:ext>
            </a:extLst>
          </p:cNvPr>
          <p:cNvSpPr/>
          <p:nvPr/>
        </p:nvSpPr>
        <p:spPr>
          <a:xfrm>
            <a:off x="2123728" y="2852225"/>
            <a:ext cx="4588795" cy="504767"/>
          </a:xfrm>
          <a:prstGeom prst="rect">
            <a:avLst/>
          </a:prstGeom>
          <a:solidFill>
            <a:srgbClr val="555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
        <p:nvSpPr>
          <p:cNvPr id="5" name="Rectangle 4">
            <a:extLst>
              <a:ext uri="{FF2B5EF4-FFF2-40B4-BE49-F238E27FC236}">
                <a16:creationId xmlns:a16="http://schemas.microsoft.com/office/drawing/2014/main" id="{DF55C8C4-CB67-4BAB-AD69-EAAF697BD254}"/>
              </a:ext>
            </a:extLst>
          </p:cNvPr>
          <p:cNvSpPr/>
          <p:nvPr/>
        </p:nvSpPr>
        <p:spPr>
          <a:xfrm>
            <a:off x="1812703" y="2276161"/>
            <a:ext cx="5552443" cy="504767"/>
          </a:xfrm>
          <a:prstGeom prst="rect">
            <a:avLst/>
          </a:prstGeom>
          <a:solidFill>
            <a:srgbClr val="5555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sp>
        <p:nvSpPr>
          <p:cNvPr id="6" name="Rectangle 5">
            <a:extLst>
              <a:ext uri="{FF2B5EF4-FFF2-40B4-BE49-F238E27FC236}">
                <a16:creationId xmlns:a16="http://schemas.microsoft.com/office/drawing/2014/main" id="{DE37F628-ACC3-4A14-BC7D-D214117B61E7}"/>
              </a:ext>
            </a:extLst>
          </p:cNvPr>
          <p:cNvSpPr/>
          <p:nvPr/>
        </p:nvSpPr>
        <p:spPr>
          <a:xfrm>
            <a:off x="2571455" y="2343878"/>
            <a:ext cx="367921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How can we keep track of money?</a:t>
            </a:r>
          </a:p>
        </p:txBody>
      </p:sp>
      <p:sp>
        <p:nvSpPr>
          <p:cNvPr id="7" name="Rectangle 6">
            <a:extLst>
              <a:ext uri="{FF2B5EF4-FFF2-40B4-BE49-F238E27FC236}">
                <a16:creationId xmlns:a16="http://schemas.microsoft.com/office/drawing/2014/main" id="{33DB150B-4201-48BE-B423-08B7922F5826}"/>
              </a:ext>
            </a:extLst>
          </p:cNvPr>
          <p:cNvSpPr/>
          <p:nvPr/>
        </p:nvSpPr>
        <p:spPr>
          <a:xfrm>
            <a:off x="2749743" y="2919942"/>
            <a:ext cx="336502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Why is it important to do this?</a:t>
            </a:r>
          </a:p>
        </p:txBody>
      </p:sp>
      <p:pic>
        <p:nvPicPr>
          <p:cNvPr id="8" name="Picture 7">
            <a:extLst>
              <a:ext uri="{FF2B5EF4-FFF2-40B4-BE49-F238E27FC236}">
                <a16:creationId xmlns:a16="http://schemas.microsoft.com/office/drawing/2014/main" id="{D8924450-E5E8-43B9-AFA3-4F16AB1D1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204153"/>
            <a:ext cx="3298896" cy="4174952"/>
          </a:xfrm>
          <a:prstGeom prst="rect">
            <a:avLst/>
          </a:prstGeom>
        </p:spPr>
      </p:pic>
      <p:pic>
        <p:nvPicPr>
          <p:cNvPr id="9" name="Picture 8">
            <a:extLst>
              <a:ext uri="{FF2B5EF4-FFF2-40B4-BE49-F238E27FC236}">
                <a16:creationId xmlns:a16="http://schemas.microsoft.com/office/drawing/2014/main" id="{558FB446-C56F-48C4-8C06-AE6D6FCF14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2094447"/>
            <a:ext cx="3160273" cy="4281660"/>
          </a:xfrm>
          <a:prstGeom prst="rect">
            <a:avLst/>
          </a:prstGeom>
        </p:spPr>
      </p:pic>
    </p:spTree>
    <p:extLst>
      <p:ext uri="{BB962C8B-B14F-4D97-AF65-F5344CB8AC3E}">
        <p14:creationId xmlns:p14="http://schemas.microsoft.com/office/powerpoint/2010/main" val="421497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white"/>
                </a:solidFill>
                <a:effectLst/>
                <a:uLnTx/>
                <a:uFillTx/>
                <a:latin typeface="Twinkl" pitchFamily="50" charset="0"/>
                <a:ea typeface="+mn-ea"/>
                <a:cs typeface="+mn-cs"/>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C1C1C"/>
                </a:solidFill>
                <a:effectLst/>
                <a:uLnTx/>
                <a:uFillTx/>
                <a:latin typeface="Twinkl" pitchFamily="2" charset="0"/>
                <a:ea typeface="+mj-ea"/>
                <a:cs typeface="+mj-cs"/>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C1C1C"/>
                </a:solidFill>
                <a:effectLst/>
                <a:uLnTx/>
                <a:uFillTx/>
                <a:latin typeface="Twinkl" pitchFamily="2" charset="0"/>
                <a:ea typeface="+mj-ea"/>
                <a:cs typeface="+mj-cs"/>
              </a:rPr>
              <a:t>Aim</a:t>
            </a:r>
          </a:p>
        </p:txBody>
      </p:sp>
      <p:sp>
        <p:nvSpPr>
          <p:cNvPr id="10" name="Content Placeholder 15">
            <a:extLst>
              <a:ext uri="{FF2B5EF4-FFF2-40B4-BE49-F238E27FC236}">
                <a16:creationId xmlns:a16="http://schemas.microsoft.com/office/drawing/2014/main" id="{45426DF0-1D67-4D82-935E-D109CD2B68BD}"/>
              </a:ext>
            </a:extLst>
          </p:cNvPr>
          <p:cNvSpPr>
            <a:spLocks noGrp="1"/>
          </p:cNvSpPr>
          <p:nvPr>
            <p:ph idx="1"/>
          </p:nvPr>
        </p:nvSpPr>
        <p:spPr>
          <a:xfrm>
            <a:off x="628650" y="1127760"/>
            <a:ext cx="7886700" cy="1409700"/>
          </a:xfrm>
        </p:spPr>
        <p:txBody>
          <a:bodyPr>
            <a:normAutofit/>
          </a:bodyPr>
          <a:lstStyle/>
          <a:p>
            <a:r>
              <a:rPr lang="en-GB" dirty="0"/>
              <a:t>I can explain ways I can keep track of what I spend and why it is important to do this.</a:t>
            </a:r>
          </a:p>
        </p:txBody>
      </p:sp>
      <p:sp>
        <p:nvSpPr>
          <p:cNvPr id="13" name="Content Placeholder 15">
            <a:extLst>
              <a:ext uri="{FF2B5EF4-FFF2-40B4-BE49-F238E27FC236}">
                <a16:creationId xmlns:a16="http://schemas.microsoft.com/office/drawing/2014/main" id="{94AAF390-83DF-43EE-AB8B-B12E57191543}"/>
              </a:ext>
            </a:extLst>
          </p:cNvPr>
          <p:cNvSpPr txBox="1">
            <a:spLocks/>
          </p:cNvSpPr>
          <p:nvPr/>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I can discuss ways of keeping track of my spending.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pitchFamily="50" charset="0"/>
                <a:cs typeface="+mn-cs"/>
              </a:rPr>
              <a:t>I can explain why it is important to keep track of what we spend. </a:t>
            </a:r>
          </a:p>
        </p:txBody>
      </p:sp>
    </p:spTree>
    <p:extLst>
      <p:ext uri="{BB962C8B-B14F-4D97-AF65-F5344CB8AC3E}">
        <p14:creationId xmlns:p14="http://schemas.microsoft.com/office/powerpoint/2010/main" val="1769663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5A123-C254-4F23-8B2A-105D417C7AB9}"/>
              </a:ext>
            </a:extLst>
          </p:cNvPr>
          <p:cNvSpPr>
            <a:spLocks noGrp="1"/>
          </p:cNvSpPr>
          <p:nvPr>
            <p:ph type="title"/>
          </p:nvPr>
        </p:nvSpPr>
        <p:spPr/>
        <p:txBody>
          <a:bodyPr/>
          <a:lstStyle/>
          <a:p>
            <a:r>
              <a:rPr lang="en-GB" dirty="0"/>
              <a:t>Prayer</a:t>
            </a:r>
          </a:p>
        </p:txBody>
      </p:sp>
    </p:spTree>
    <p:extLst>
      <p:ext uri="{BB962C8B-B14F-4D97-AF65-F5344CB8AC3E}">
        <p14:creationId xmlns:p14="http://schemas.microsoft.com/office/powerpoint/2010/main" val="1220013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CFBB69-0939-4AD2-968D-4F586D7233B6}"/>
              </a:ext>
            </a:extLst>
          </p:cNvPr>
          <p:cNvSpPr/>
          <p:nvPr/>
        </p:nvSpPr>
        <p:spPr>
          <a:xfrm>
            <a:off x="2011580" y="2132856"/>
            <a:ext cx="4716749" cy="72743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9D8A796-3E6C-44B8-B2BB-A188E7D36832}"/>
              </a:ext>
            </a:extLst>
          </p:cNvPr>
          <p:cNvSpPr/>
          <p:nvPr/>
        </p:nvSpPr>
        <p:spPr>
          <a:xfrm>
            <a:off x="2011580" y="2924944"/>
            <a:ext cx="4716749" cy="456849"/>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0000" y="543600"/>
            <a:ext cx="864000" cy="864000"/>
          </a:xfrm>
          <a:prstGeom prst="rect">
            <a:avLst/>
          </a:prstGeom>
        </p:spPr>
      </p:pic>
      <p:sp>
        <p:nvSpPr>
          <p:cNvPr id="4" name="Rectangle 3">
            <a:extLst>
              <a:ext uri="{FF2B5EF4-FFF2-40B4-BE49-F238E27FC236}">
                <a16:creationId xmlns:a16="http://schemas.microsoft.com/office/drawing/2014/main" id="{E6CE75C7-782F-43D3-92F5-4B54DF24295B}"/>
              </a:ext>
            </a:extLst>
          </p:cNvPr>
          <p:cNvSpPr/>
          <p:nvPr/>
        </p:nvSpPr>
        <p:spPr>
          <a:xfrm>
            <a:off x="2513314" y="2173408"/>
            <a:ext cx="3568532" cy="646331"/>
          </a:xfrm>
          <a:prstGeom prst="rect">
            <a:avLst/>
          </a:prstGeom>
        </p:spPr>
        <p:txBody>
          <a:bodyPr wrap="square">
            <a:spAutoFit/>
          </a:bodyPr>
          <a:lstStyle/>
          <a:p>
            <a:pPr algn="ctr"/>
            <a:r>
              <a:rPr lang="en-GB" dirty="0">
                <a:solidFill>
                  <a:schemeClr val="bg1"/>
                </a:solidFill>
              </a:rPr>
              <a:t>Why do adverts try to influence the way we spend money?</a:t>
            </a:r>
          </a:p>
        </p:txBody>
      </p:sp>
      <p:sp>
        <p:nvSpPr>
          <p:cNvPr id="5" name="Rectangle 4">
            <a:extLst>
              <a:ext uri="{FF2B5EF4-FFF2-40B4-BE49-F238E27FC236}">
                <a16:creationId xmlns:a16="http://schemas.microsoft.com/office/drawing/2014/main" id="{1C12AB53-92A5-4F09-A833-F1D7105A8A02}"/>
              </a:ext>
            </a:extLst>
          </p:cNvPr>
          <p:cNvSpPr/>
          <p:nvPr/>
        </p:nvSpPr>
        <p:spPr>
          <a:xfrm>
            <a:off x="3230621" y="2968703"/>
            <a:ext cx="2133918" cy="369332"/>
          </a:xfrm>
          <a:prstGeom prst="rect">
            <a:avLst/>
          </a:prstGeom>
        </p:spPr>
        <p:txBody>
          <a:bodyPr wrap="none">
            <a:spAutoFit/>
          </a:bodyPr>
          <a:lstStyle/>
          <a:p>
            <a:pPr algn="ctr"/>
            <a:r>
              <a:rPr lang="en-GB" dirty="0">
                <a:solidFill>
                  <a:schemeClr val="bg1"/>
                </a:solidFill>
              </a:rPr>
              <a:t>How do they do it?</a:t>
            </a:r>
          </a:p>
        </p:txBody>
      </p:sp>
      <p:pic>
        <p:nvPicPr>
          <p:cNvPr id="7" name="Picture 6">
            <a:extLst>
              <a:ext uri="{FF2B5EF4-FFF2-40B4-BE49-F238E27FC236}">
                <a16:creationId xmlns:a16="http://schemas.microsoft.com/office/drawing/2014/main" id="{5EEF0A2E-77F9-44E6-8C85-34CB93C239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4539" y="1844824"/>
            <a:ext cx="3239909" cy="4535779"/>
          </a:xfrm>
          <a:prstGeom prst="rect">
            <a:avLst/>
          </a:prstGeom>
        </p:spPr>
      </p:pic>
      <p:pic>
        <p:nvPicPr>
          <p:cNvPr id="9" name="Picture 8">
            <a:extLst>
              <a:ext uri="{FF2B5EF4-FFF2-40B4-BE49-F238E27FC236}">
                <a16:creationId xmlns:a16="http://schemas.microsoft.com/office/drawing/2014/main" id="{27B01648-0795-4FC5-912E-7E3DD79396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473291" y="1844824"/>
            <a:ext cx="3326445" cy="4535779"/>
          </a:xfrm>
          <a:prstGeom prst="rect">
            <a:avLst/>
          </a:prstGeom>
        </p:spPr>
      </p:pic>
    </p:spTree>
    <p:extLst>
      <p:ext uri="{BB962C8B-B14F-4D97-AF65-F5344CB8AC3E}">
        <p14:creationId xmlns:p14="http://schemas.microsoft.com/office/powerpoint/2010/main" val="24969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outVertical)">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Reconnecting</a:t>
            </a:r>
          </a:p>
        </p:txBody>
      </p:sp>
    </p:spTree>
    <p:extLst>
      <p:ext uri="{BB962C8B-B14F-4D97-AF65-F5344CB8AC3E}">
        <p14:creationId xmlns:p14="http://schemas.microsoft.com/office/powerpoint/2010/main" val="388437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80EE18C-29C6-41A2-90D2-2F6B198B1483}"/>
              </a:ext>
            </a:extLst>
          </p:cNvPr>
          <p:cNvSpPr/>
          <p:nvPr/>
        </p:nvSpPr>
        <p:spPr>
          <a:xfrm>
            <a:off x="663383" y="2336829"/>
            <a:ext cx="5852833" cy="216346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38F6826D-1BAE-47F2-8133-C77B583677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629916">
            <a:off x="2601740" y="2435895"/>
            <a:ext cx="6156176" cy="2529241"/>
          </a:xfrm>
          <a:prstGeom prst="rect">
            <a:avLst/>
          </a:prstGeom>
        </p:spPr>
      </p:pic>
      <p:sp>
        <p:nvSpPr>
          <p:cNvPr id="10" name="Arrow: Pentagon 9">
            <a:extLst>
              <a:ext uri="{FF2B5EF4-FFF2-40B4-BE49-F238E27FC236}">
                <a16:creationId xmlns:a16="http://schemas.microsoft.com/office/drawing/2014/main" id="{113A1900-6136-4B29-91AB-33676D19EEF9}"/>
              </a:ext>
            </a:extLst>
          </p:cNvPr>
          <p:cNvSpPr/>
          <p:nvPr/>
        </p:nvSpPr>
        <p:spPr>
          <a:xfrm>
            <a:off x="395536" y="5157192"/>
            <a:ext cx="4032448" cy="695684"/>
          </a:xfrm>
          <a:prstGeom prst="homePlat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What is this advert trying to do?</a:t>
            </a:r>
          </a:p>
        </p:txBody>
      </p:sp>
      <p:sp>
        <p:nvSpPr>
          <p:cNvPr id="2" name="Title 1"/>
          <p:cNvSpPr>
            <a:spLocks noGrp="1"/>
          </p:cNvSpPr>
          <p:nvPr>
            <p:ph type="title"/>
          </p:nvPr>
        </p:nvSpPr>
        <p:spPr/>
        <p:txBody>
          <a:bodyPr/>
          <a:lstStyle/>
          <a:p>
            <a:r>
              <a:rPr lang="en-GB" dirty="0"/>
              <a:t>Why Advertise?</a:t>
            </a:r>
          </a:p>
        </p:txBody>
      </p:sp>
      <p:sp>
        <p:nvSpPr>
          <p:cNvPr id="3" name="Rectangle 2">
            <a:extLst>
              <a:ext uri="{FF2B5EF4-FFF2-40B4-BE49-F238E27FC236}">
                <a16:creationId xmlns:a16="http://schemas.microsoft.com/office/drawing/2014/main" id="{8532442F-8149-45B6-9057-F76589146A21}"/>
              </a:ext>
            </a:extLst>
          </p:cNvPr>
          <p:cNvSpPr/>
          <p:nvPr/>
        </p:nvSpPr>
        <p:spPr>
          <a:xfrm>
            <a:off x="663383" y="1404065"/>
            <a:ext cx="7807703" cy="584775"/>
          </a:xfrm>
          <a:prstGeom prst="rect">
            <a:avLst/>
          </a:prstGeom>
        </p:spPr>
        <p:txBody>
          <a:bodyPr wrap="square">
            <a:spAutoFit/>
          </a:bodyPr>
          <a:lstStyle/>
          <a:p>
            <a:r>
              <a:rPr lang="en-GB" sz="1600" dirty="0"/>
              <a:t>We have been thinking about where money comes from and what we can spend it on. Now let’s consider how companies try to influence our spending.</a:t>
            </a:r>
          </a:p>
        </p:txBody>
      </p:sp>
      <p:sp>
        <p:nvSpPr>
          <p:cNvPr id="7" name="Rectangle 6">
            <a:extLst>
              <a:ext uri="{FF2B5EF4-FFF2-40B4-BE49-F238E27FC236}">
                <a16:creationId xmlns:a16="http://schemas.microsoft.com/office/drawing/2014/main" id="{21C12322-8686-43C5-8D06-AE9A4C067FCC}"/>
              </a:ext>
            </a:extLst>
          </p:cNvPr>
          <p:cNvSpPr/>
          <p:nvPr/>
        </p:nvSpPr>
        <p:spPr>
          <a:xfrm>
            <a:off x="2848035" y="5970766"/>
            <a:ext cx="3193503" cy="338554"/>
          </a:xfrm>
          <a:prstGeom prst="rect">
            <a:avLst/>
          </a:prstGeom>
        </p:spPr>
        <p:txBody>
          <a:bodyPr wrap="none">
            <a:spAutoFit/>
          </a:bodyPr>
          <a:lstStyle/>
          <a:p>
            <a:r>
              <a:rPr lang="en-GB" sz="1600" b="1" dirty="0"/>
              <a:t>What is good about this advert?</a:t>
            </a:r>
            <a:endParaRPr lang="en-GB" sz="1600" dirty="0"/>
          </a:p>
        </p:txBody>
      </p:sp>
      <p:sp>
        <p:nvSpPr>
          <p:cNvPr id="11" name="Arrow: Pentagon 10">
            <a:extLst>
              <a:ext uri="{FF2B5EF4-FFF2-40B4-BE49-F238E27FC236}">
                <a16:creationId xmlns:a16="http://schemas.microsoft.com/office/drawing/2014/main" id="{889DBCD3-52DA-4685-BA12-1C6E569C929B}"/>
              </a:ext>
            </a:extLst>
          </p:cNvPr>
          <p:cNvSpPr/>
          <p:nvPr/>
        </p:nvSpPr>
        <p:spPr>
          <a:xfrm>
            <a:off x="395536" y="5157192"/>
            <a:ext cx="4032448" cy="695684"/>
          </a:xfrm>
          <a:prstGeom prst="homePlat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How does it try to influence you?</a:t>
            </a:r>
          </a:p>
        </p:txBody>
      </p:sp>
      <p:sp>
        <p:nvSpPr>
          <p:cNvPr id="12" name="Arrow: Pentagon 11">
            <a:extLst>
              <a:ext uri="{FF2B5EF4-FFF2-40B4-BE49-F238E27FC236}">
                <a16:creationId xmlns:a16="http://schemas.microsoft.com/office/drawing/2014/main" id="{DBE99319-11C6-4E30-A632-24608F94E228}"/>
              </a:ext>
            </a:extLst>
          </p:cNvPr>
          <p:cNvSpPr/>
          <p:nvPr/>
        </p:nvSpPr>
        <p:spPr>
          <a:xfrm>
            <a:off x="412338" y="5165633"/>
            <a:ext cx="4032448" cy="695684"/>
          </a:xfrm>
          <a:prstGeom prst="homePlat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Why is it doing this?</a:t>
            </a:r>
          </a:p>
        </p:txBody>
      </p:sp>
      <p:sp>
        <p:nvSpPr>
          <p:cNvPr id="16" name="Rectangle 15">
            <a:extLst>
              <a:ext uri="{FF2B5EF4-FFF2-40B4-BE49-F238E27FC236}">
                <a16:creationId xmlns:a16="http://schemas.microsoft.com/office/drawing/2014/main" id="{66BD95EB-F05D-4630-89AA-31F5BA12BD65}"/>
              </a:ext>
            </a:extLst>
          </p:cNvPr>
          <p:cNvSpPr/>
          <p:nvPr/>
        </p:nvSpPr>
        <p:spPr>
          <a:xfrm>
            <a:off x="755576" y="2420888"/>
            <a:ext cx="1917513" cy="369332"/>
          </a:xfrm>
          <a:prstGeom prst="rect">
            <a:avLst/>
          </a:prstGeom>
        </p:spPr>
        <p:txBody>
          <a:bodyPr wrap="none">
            <a:spAutoFit/>
          </a:bodyPr>
          <a:lstStyle/>
          <a:p>
            <a:r>
              <a:rPr lang="en-GB" b="1" dirty="0" err="1">
                <a:solidFill>
                  <a:schemeClr val="bg1"/>
                </a:solidFill>
              </a:rPr>
              <a:t>Speedz</a:t>
            </a:r>
            <a:r>
              <a:rPr lang="en-GB" b="1" dirty="0">
                <a:solidFill>
                  <a:schemeClr val="bg1"/>
                </a:solidFill>
              </a:rPr>
              <a:t> Trainers </a:t>
            </a:r>
          </a:p>
        </p:txBody>
      </p:sp>
      <p:sp>
        <p:nvSpPr>
          <p:cNvPr id="17" name="Rectangle 16">
            <a:extLst>
              <a:ext uri="{FF2B5EF4-FFF2-40B4-BE49-F238E27FC236}">
                <a16:creationId xmlns:a16="http://schemas.microsoft.com/office/drawing/2014/main" id="{EC55EF52-E8A1-4DC8-ACA4-3CDD9629755B}"/>
              </a:ext>
            </a:extLst>
          </p:cNvPr>
          <p:cNvSpPr/>
          <p:nvPr/>
        </p:nvSpPr>
        <p:spPr>
          <a:xfrm>
            <a:off x="755576" y="2798661"/>
            <a:ext cx="4392488" cy="1569660"/>
          </a:xfrm>
          <a:prstGeom prst="rect">
            <a:avLst/>
          </a:prstGeom>
        </p:spPr>
        <p:txBody>
          <a:bodyPr wrap="square">
            <a:spAutoFit/>
          </a:bodyPr>
          <a:lstStyle/>
          <a:p>
            <a:r>
              <a:rPr lang="en-GB" sz="1600" dirty="0">
                <a:solidFill>
                  <a:schemeClr val="bg1"/>
                </a:solidFill>
              </a:rPr>
              <a:t>Super cushioned soles for great comfort.</a:t>
            </a:r>
          </a:p>
          <a:p>
            <a:r>
              <a:rPr lang="en-GB" sz="1600" dirty="0">
                <a:solidFill>
                  <a:schemeClr val="bg1"/>
                </a:solidFill>
              </a:rPr>
              <a:t>Elastic laces for convenience. </a:t>
            </a:r>
          </a:p>
          <a:p>
            <a:r>
              <a:rPr lang="en-GB" sz="1600" dirty="0">
                <a:solidFill>
                  <a:schemeClr val="bg1"/>
                </a:solidFill>
              </a:rPr>
              <a:t>Bouncy rubber toes for super speed.</a:t>
            </a:r>
          </a:p>
          <a:p>
            <a:r>
              <a:rPr lang="en-GB" sz="1600" dirty="0">
                <a:solidFill>
                  <a:schemeClr val="bg1"/>
                </a:solidFill>
              </a:rPr>
              <a:t>Run faster than competitors.</a:t>
            </a:r>
          </a:p>
          <a:p>
            <a:r>
              <a:rPr lang="en-GB" sz="1600" dirty="0">
                <a:solidFill>
                  <a:schemeClr val="bg1"/>
                </a:solidFill>
              </a:rPr>
              <a:t>A brilliant choice for comfort!</a:t>
            </a:r>
          </a:p>
          <a:p>
            <a:r>
              <a:rPr lang="en-GB" sz="1600" b="1" dirty="0">
                <a:solidFill>
                  <a:schemeClr val="bg1"/>
                </a:solidFill>
              </a:rPr>
              <a:t>Only £59.99 </a:t>
            </a:r>
          </a:p>
        </p:txBody>
      </p:sp>
      <p:pic>
        <p:nvPicPr>
          <p:cNvPr id="19" name="Whole Class">
            <a:extLst>
              <a:ext uri="{FF2B5EF4-FFF2-40B4-BE49-F238E27FC236}">
                <a16:creationId xmlns:a16="http://schemas.microsoft.com/office/drawing/2014/main" id="{C20D10A2-B6F7-4B2A-A83F-F7228B8C0D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2800" y="543600"/>
            <a:ext cx="1238498" cy="864000"/>
          </a:xfrm>
          <a:prstGeom prst="rect">
            <a:avLst/>
          </a:prstGeom>
        </p:spPr>
      </p:pic>
    </p:spTree>
    <p:extLst>
      <p:ext uri="{BB962C8B-B14F-4D97-AF65-F5344CB8AC3E}">
        <p14:creationId xmlns:p14="http://schemas.microsoft.com/office/powerpoint/2010/main" val="37199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2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 grpId="0" animBg="1"/>
      <p:bldP spid="10" grpId="1" animBg="1"/>
      <p:bldP spid="3" grpId="0"/>
      <p:bldP spid="7" grpId="0"/>
      <p:bldP spid="11" grpId="0" animBg="1"/>
      <p:bldP spid="11" grpId="1" animBg="1"/>
      <p:bldP spid="12"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6606"/>
            <a:ext cx="8220075" cy="5584682"/>
          </a:xfrm>
          <a:prstGeom prst="roundRect">
            <a:avLst>
              <a:gd name="adj" fmla="val 2203"/>
            </a:avLst>
          </a:prstGeom>
        </p:spPr>
        <p:txBody>
          <a:bodyPr/>
          <a:lstStyle/>
          <a:p>
            <a:r>
              <a:rPr lang="en-GB" sz="5400" dirty="0">
                <a:latin typeface="Twinkl" pitchFamily="2" charset="0"/>
              </a:rPr>
              <a:t>Exploring</a:t>
            </a:r>
          </a:p>
        </p:txBody>
      </p:sp>
    </p:spTree>
    <p:extLst>
      <p:ext uri="{BB962C8B-B14F-4D97-AF65-F5344CB8AC3E}">
        <p14:creationId xmlns:p14="http://schemas.microsoft.com/office/powerpoint/2010/main" val="716910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69577C-7290-4A5D-BD9F-A41672E40A5B}"/>
              </a:ext>
            </a:extLst>
          </p:cNvPr>
          <p:cNvSpPr/>
          <p:nvPr/>
        </p:nvSpPr>
        <p:spPr>
          <a:xfrm>
            <a:off x="2831026" y="5819410"/>
            <a:ext cx="3472415" cy="494877"/>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We Want Your Money</a:t>
            </a:r>
          </a:p>
        </p:txBody>
      </p:sp>
      <p:sp>
        <p:nvSpPr>
          <p:cNvPr id="3" name="Rectangle 2">
            <a:extLst>
              <a:ext uri="{FF2B5EF4-FFF2-40B4-BE49-F238E27FC236}">
                <a16:creationId xmlns:a16="http://schemas.microsoft.com/office/drawing/2014/main" id="{9B425E46-97E2-4B35-9A15-FDFA8746B1A7}"/>
              </a:ext>
            </a:extLst>
          </p:cNvPr>
          <p:cNvSpPr/>
          <p:nvPr/>
        </p:nvSpPr>
        <p:spPr>
          <a:xfrm>
            <a:off x="802434" y="1353542"/>
            <a:ext cx="7529601" cy="923330"/>
          </a:xfrm>
          <a:prstGeom prst="rect">
            <a:avLst/>
          </a:prstGeom>
        </p:spPr>
        <p:txBody>
          <a:bodyPr wrap="square">
            <a:spAutoFit/>
          </a:bodyPr>
          <a:lstStyle/>
          <a:p>
            <a:r>
              <a:rPr lang="en-GB" dirty="0"/>
              <a:t>Look at the advertisements displayed around the room. Walk around the room to have a closer look at each of them. Talk to your partner about which one interests you. </a:t>
            </a:r>
          </a:p>
        </p:txBody>
      </p:sp>
      <p:sp>
        <p:nvSpPr>
          <p:cNvPr id="4" name="Rectangle 3">
            <a:extLst>
              <a:ext uri="{FF2B5EF4-FFF2-40B4-BE49-F238E27FC236}">
                <a16:creationId xmlns:a16="http://schemas.microsoft.com/office/drawing/2014/main" id="{61E35BBC-E0B9-4F47-AB6D-C4AC252A8C0C}"/>
              </a:ext>
            </a:extLst>
          </p:cNvPr>
          <p:cNvSpPr/>
          <p:nvPr/>
        </p:nvSpPr>
        <p:spPr>
          <a:xfrm>
            <a:off x="802433" y="4653136"/>
            <a:ext cx="7539131" cy="369332"/>
          </a:xfrm>
          <a:prstGeom prst="rect">
            <a:avLst/>
          </a:prstGeom>
        </p:spPr>
        <p:txBody>
          <a:bodyPr wrap="square">
            <a:spAutoFit/>
          </a:bodyPr>
          <a:lstStyle/>
          <a:p>
            <a:pPr algn="r"/>
            <a:r>
              <a:rPr lang="en-GB" dirty="0"/>
              <a:t>Why did you choose that advertisement?</a:t>
            </a:r>
          </a:p>
        </p:txBody>
      </p:sp>
      <p:sp>
        <p:nvSpPr>
          <p:cNvPr id="5" name="Rectangle 4">
            <a:extLst>
              <a:ext uri="{FF2B5EF4-FFF2-40B4-BE49-F238E27FC236}">
                <a16:creationId xmlns:a16="http://schemas.microsoft.com/office/drawing/2014/main" id="{0BB2418E-7503-401C-A5AC-7A727882CCED}"/>
              </a:ext>
            </a:extLst>
          </p:cNvPr>
          <p:cNvSpPr/>
          <p:nvPr/>
        </p:nvSpPr>
        <p:spPr>
          <a:xfrm>
            <a:off x="2988863" y="5882182"/>
            <a:ext cx="3156741" cy="369332"/>
          </a:xfrm>
          <a:prstGeom prst="rect">
            <a:avLst/>
          </a:prstGeom>
        </p:spPr>
        <p:txBody>
          <a:bodyPr wrap="square">
            <a:spAutoFit/>
          </a:bodyPr>
          <a:lstStyle/>
          <a:p>
            <a:pPr algn="ctr"/>
            <a:r>
              <a:rPr lang="en-GB" b="1" dirty="0">
                <a:solidFill>
                  <a:schemeClr val="bg1"/>
                </a:solidFill>
              </a:rPr>
              <a:t>What makes a good advert?</a:t>
            </a:r>
            <a:endParaRPr lang="en-GB" dirty="0">
              <a:solidFill>
                <a:schemeClr val="bg1"/>
              </a:solidFill>
            </a:endParaRPr>
          </a:p>
        </p:txBody>
      </p:sp>
      <p:pic>
        <p:nvPicPr>
          <p:cNvPr id="7" name="Picture 6">
            <a:extLst>
              <a:ext uri="{FF2B5EF4-FFF2-40B4-BE49-F238E27FC236}">
                <a16:creationId xmlns:a16="http://schemas.microsoft.com/office/drawing/2014/main" id="{87B49FA6-AC8C-4EA7-8DC4-B4C6F121AA6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58271" y="2336822"/>
            <a:ext cx="1818603" cy="2571407"/>
          </a:xfrm>
          <a:prstGeom prst="rect">
            <a:avLst/>
          </a:prstGeom>
          <a:ln>
            <a:solidFill>
              <a:schemeClr val="tx1"/>
            </a:solidFill>
          </a:ln>
        </p:spPr>
      </p:pic>
      <p:sp>
        <p:nvSpPr>
          <p:cNvPr id="12" name="Rectangle 11">
            <a:extLst>
              <a:ext uri="{FF2B5EF4-FFF2-40B4-BE49-F238E27FC236}">
                <a16:creationId xmlns:a16="http://schemas.microsoft.com/office/drawing/2014/main" id="{FB165315-C85B-447F-BE77-F9041D7927CD}"/>
              </a:ext>
            </a:extLst>
          </p:cNvPr>
          <p:cNvSpPr/>
          <p:nvPr/>
        </p:nvSpPr>
        <p:spPr>
          <a:xfrm>
            <a:off x="811965" y="5012862"/>
            <a:ext cx="7520070" cy="369332"/>
          </a:xfrm>
          <a:prstGeom prst="rect">
            <a:avLst/>
          </a:prstGeom>
        </p:spPr>
        <p:txBody>
          <a:bodyPr wrap="square">
            <a:spAutoFit/>
          </a:bodyPr>
          <a:lstStyle/>
          <a:p>
            <a:pPr algn="r"/>
            <a:r>
              <a:rPr lang="en-GB" dirty="0"/>
              <a:t>Is the product something you would like to spend your money on?</a:t>
            </a:r>
          </a:p>
        </p:txBody>
      </p:sp>
      <p:sp>
        <p:nvSpPr>
          <p:cNvPr id="13" name="Rectangle 12">
            <a:extLst>
              <a:ext uri="{FF2B5EF4-FFF2-40B4-BE49-F238E27FC236}">
                <a16:creationId xmlns:a16="http://schemas.microsoft.com/office/drawing/2014/main" id="{E3DA0366-FF10-446B-87B9-8EF51F16CABE}"/>
              </a:ext>
            </a:extLst>
          </p:cNvPr>
          <p:cNvSpPr/>
          <p:nvPr/>
        </p:nvSpPr>
        <p:spPr>
          <a:xfrm>
            <a:off x="811964" y="5385609"/>
            <a:ext cx="7520070" cy="369332"/>
          </a:xfrm>
          <a:prstGeom prst="rect">
            <a:avLst/>
          </a:prstGeom>
        </p:spPr>
        <p:txBody>
          <a:bodyPr wrap="square">
            <a:spAutoFit/>
          </a:bodyPr>
          <a:lstStyle/>
          <a:p>
            <a:pPr algn="r"/>
            <a:r>
              <a:rPr lang="en-GB" dirty="0"/>
              <a:t>What makes it an appealing advertisement?</a:t>
            </a:r>
          </a:p>
        </p:txBody>
      </p:sp>
      <p:pic>
        <p:nvPicPr>
          <p:cNvPr id="15" name="Talking Partners">
            <a:extLst>
              <a:ext uri="{FF2B5EF4-FFF2-40B4-BE49-F238E27FC236}">
                <a16:creationId xmlns:a16="http://schemas.microsoft.com/office/drawing/2014/main" id="{7206190B-6C01-4F3B-9DBF-A2604E3FC7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40352" y="538469"/>
            <a:ext cx="864000" cy="864000"/>
          </a:xfrm>
          <a:prstGeom prst="rect">
            <a:avLst/>
          </a:prstGeom>
        </p:spPr>
      </p:pic>
      <p:pic>
        <p:nvPicPr>
          <p:cNvPr id="9" name="Picture 8">
            <a:extLst>
              <a:ext uri="{FF2B5EF4-FFF2-40B4-BE49-F238E27FC236}">
                <a16:creationId xmlns:a16="http://schemas.microsoft.com/office/drawing/2014/main" id="{FBF96B03-706E-4161-86B9-FBC3EED818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59226" y="2336822"/>
            <a:ext cx="2564270" cy="1813556"/>
          </a:xfrm>
          <a:prstGeom prst="rect">
            <a:avLst/>
          </a:prstGeom>
          <a:ln>
            <a:solidFill>
              <a:schemeClr val="tx1"/>
            </a:solidFill>
          </a:ln>
        </p:spPr>
      </p:pic>
      <p:pic>
        <p:nvPicPr>
          <p:cNvPr id="11" name="Picture 10">
            <a:extLst>
              <a:ext uri="{FF2B5EF4-FFF2-40B4-BE49-F238E27FC236}">
                <a16:creationId xmlns:a16="http://schemas.microsoft.com/office/drawing/2014/main" id="{D33B23A9-1CE4-4953-9CA2-A8C16A82BF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05848" y="2336822"/>
            <a:ext cx="2552438" cy="1805187"/>
          </a:xfrm>
          <a:prstGeom prst="rect">
            <a:avLst/>
          </a:prstGeom>
          <a:ln>
            <a:solidFill>
              <a:schemeClr val="tx1"/>
            </a:solidFill>
          </a:ln>
        </p:spPr>
      </p:pic>
      <p:pic>
        <p:nvPicPr>
          <p:cNvPr id="16" name="Picture 15">
            <a:extLst>
              <a:ext uri="{FF2B5EF4-FFF2-40B4-BE49-F238E27FC236}">
                <a16:creationId xmlns:a16="http://schemas.microsoft.com/office/drawing/2014/main" id="{D33B23A9-1CE4-4953-9CA2-A8C16A82BF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0638" y="2336822"/>
            <a:ext cx="2552436" cy="1805187"/>
          </a:xfrm>
          <a:prstGeom prst="rect">
            <a:avLst/>
          </a:prstGeom>
          <a:ln>
            <a:solidFill>
              <a:schemeClr val="tx1"/>
            </a:solidFill>
          </a:ln>
        </p:spPr>
      </p:pic>
    </p:spTree>
    <p:extLst>
      <p:ext uri="{BB962C8B-B14F-4D97-AF65-F5344CB8AC3E}">
        <p14:creationId xmlns:p14="http://schemas.microsoft.com/office/powerpoint/2010/main" val="331781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p:bldP spid="5"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7B34DE-6979-46B9-8671-FDEF3C6213F6}"/>
              </a:ext>
            </a:extLst>
          </p:cNvPr>
          <p:cNvSpPr/>
          <p:nvPr/>
        </p:nvSpPr>
        <p:spPr>
          <a:xfrm>
            <a:off x="611560" y="2679185"/>
            <a:ext cx="5029707" cy="250683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BFA1D84-3FFC-4F17-8D27-F2AB556A7D43}"/>
              </a:ext>
            </a:extLst>
          </p:cNvPr>
          <p:cNvSpPr>
            <a:spLocks noGrp="1"/>
          </p:cNvSpPr>
          <p:nvPr>
            <p:ph type="title"/>
          </p:nvPr>
        </p:nvSpPr>
        <p:spPr/>
        <p:txBody>
          <a:bodyPr/>
          <a:lstStyle/>
          <a:p>
            <a:r>
              <a:rPr lang="en-GB" dirty="0"/>
              <a:t>Make Your Own Advert!</a:t>
            </a:r>
          </a:p>
        </p:txBody>
      </p:sp>
      <p:sp>
        <p:nvSpPr>
          <p:cNvPr id="3" name="Rectangle 2">
            <a:extLst>
              <a:ext uri="{FF2B5EF4-FFF2-40B4-BE49-F238E27FC236}">
                <a16:creationId xmlns:a16="http://schemas.microsoft.com/office/drawing/2014/main" id="{2986687B-BA80-479C-93DC-201C8451F587}"/>
              </a:ext>
            </a:extLst>
          </p:cNvPr>
          <p:cNvSpPr/>
          <p:nvPr/>
        </p:nvSpPr>
        <p:spPr>
          <a:xfrm>
            <a:off x="699187" y="1378467"/>
            <a:ext cx="7745625" cy="1200329"/>
          </a:xfrm>
          <a:prstGeom prst="rect">
            <a:avLst/>
          </a:prstGeom>
        </p:spPr>
        <p:txBody>
          <a:bodyPr wrap="square">
            <a:spAutoFit/>
          </a:bodyPr>
          <a:lstStyle/>
          <a:p>
            <a:r>
              <a:rPr lang="en-GB" dirty="0"/>
              <a:t>Most advertisements are from companies that want you to spend your money with them. If you buy their product, they make profits and therefore financial gain. Some advertisements offer services to help people but most companies still stand to make money from their consumers.</a:t>
            </a:r>
          </a:p>
        </p:txBody>
      </p:sp>
      <p:sp>
        <p:nvSpPr>
          <p:cNvPr id="4" name="Rectangle 3">
            <a:extLst>
              <a:ext uri="{FF2B5EF4-FFF2-40B4-BE49-F238E27FC236}">
                <a16:creationId xmlns:a16="http://schemas.microsoft.com/office/drawing/2014/main" id="{781FC2A5-E603-431A-84B5-AC79D3C402E5}"/>
              </a:ext>
            </a:extLst>
          </p:cNvPr>
          <p:cNvSpPr/>
          <p:nvPr/>
        </p:nvSpPr>
        <p:spPr>
          <a:xfrm>
            <a:off x="694421" y="2776860"/>
            <a:ext cx="4021595" cy="2308324"/>
          </a:xfrm>
          <a:prstGeom prst="rect">
            <a:avLst/>
          </a:prstGeom>
        </p:spPr>
        <p:txBody>
          <a:bodyPr wrap="square">
            <a:spAutoFit/>
          </a:bodyPr>
          <a:lstStyle/>
          <a:p>
            <a:r>
              <a:rPr lang="en-GB" dirty="0">
                <a:solidFill>
                  <a:schemeClr val="bg1"/>
                </a:solidFill>
              </a:rPr>
              <a:t>Working in small groups, you are now going to make your own advertisements for television. You will be given a card with information about the product or service you are advertising. In your advertisement, try to make it clear why you are advertising and what you can offer. </a:t>
            </a:r>
          </a:p>
        </p:txBody>
      </p:sp>
      <p:sp>
        <p:nvSpPr>
          <p:cNvPr id="5" name="Rectangle 4">
            <a:extLst>
              <a:ext uri="{FF2B5EF4-FFF2-40B4-BE49-F238E27FC236}">
                <a16:creationId xmlns:a16="http://schemas.microsoft.com/office/drawing/2014/main" id="{E02D2F4B-A324-4DD9-84F3-FFD6FA3593ED}"/>
              </a:ext>
            </a:extLst>
          </p:cNvPr>
          <p:cNvSpPr/>
          <p:nvPr/>
        </p:nvSpPr>
        <p:spPr>
          <a:xfrm>
            <a:off x="694421" y="5269803"/>
            <a:ext cx="4597659" cy="923330"/>
          </a:xfrm>
          <a:prstGeom prst="rect">
            <a:avLst/>
          </a:prstGeom>
        </p:spPr>
        <p:txBody>
          <a:bodyPr wrap="square">
            <a:spAutoFit/>
          </a:bodyPr>
          <a:lstStyle/>
          <a:p>
            <a:r>
              <a:rPr lang="en-GB" dirty="0"/>
              <a:t> After you have worked on your advert, each group will have the chance to perform their advert to the rest of the class.</a:t>
            </a:r>
          </a:p>
        </p:txBody>
      </p:sp>
      <p:pic>
        <p:nvPicPr>
          <p:cNvPr id="9" name="Picture 8">
            <a:extLst>
              <a:ext uri="{FF2B5EF4-FFF2-40B4-BE49-F238E27FC236}">
                <a16:creationId xmlns:a16="http://schemas.microsoft.com/office/drawing/2014/main" id="{371B5F74-5C5C-41F6-9A5C-212D086FA7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21542" y="2636912"/>
            <a:ext cx="4172041" cy="3384376"/>
          </a:xfrm>
          <a:prstGeom prst="rect">
            <a:avLst/>
          </a:prstGeom>
        </p:spPr>
      </p:pic>
      <p:pic>
        <p:nvPicPr>
          <p:cNvPr id="11" name="Group Work">
            <a:extLst>
              <a:ext uri="{FF2B5EF4-FFF2-40B4-BE49-F238E27FC236}">
                <a16:creationId xmlns:a16="http://schemas.microsoft.com/office/drawing/2014/main" id="{05464AC5-B0FF-4752-8FBF-F5DD7CE9A7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86986" y="544048"/>
            <a:ext cx="864000" cy="864000"/>
          </a:xfrm>
          <a:prstGeom prst="rect">
            <a:avLst/>
          </a:prstGeom>
        </p:spPr>
      </p:pic>
    </p:spTree>
    <p:extLst>
      <p:ext uri="{BB962C8B-B14F-4D97-AF65-F5344CB8AC3E}">
        <p14:creationId xmlns:p14="http://schemas.microsoft.com/office/powerpoint/2010/main" val="81540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Lst>
  </p:timing>
</p:sld>
</file>

<file path=ppt/theme/theme1.xml><?xml version="1.0" encoding="utf-8"?>
<a:theme xmlns:a="http://schemas.openxmlformats.org/drawingml/2006/main" name="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3" id="{13A325FB-8903-44F8-B69F-3A8953959691}" vid="{DD43BEFA-AFEC-4BC2-902B-142470973490}"/>
    </a:ext>
  </a:extLst>
</a:theme>
</file>

<file path=ppt/theme/theme2.xml><?xml version="1.0" encoding="utf-8"?>
<a:theme xmlns:a="http://schemas.openxmlformats.org/drawingml/2006/main" name="1_Office Theme">
  <a:themeElements>
    <a:clrScheme name="Custom 2">
      <a:dk1>
        <a:srgbClr val="1C1C1C"/>
      </a:dk1>
      <a:lt1>
        <a:sysClr val="window" lastClr="FFFFFF"/>
      </a:lt1>
      <a:dk2>
        <a:srgbClr val="4A4A4A"/>
      </a:dk2>
      <a:lt2>
        <a:srgbClr val="F4F2F2"/>
      </a:lt2>
      <a:accent1>
        <a:srgbClr val="00A7E7"/>
      </a:accent1>
      <a:accent2>
        <a:srgbClr val="F0821A"/>
      </a:accent2>
      <a:accent3>
        <a:srgbClr val="8C368C"/>
      </a:accent3>
      <a:accent4>
        <a:srgbClr val="009640"/>
      </a:accent4>
      <a:accent5>
        <a:srgbClr val="31B7BC"/>
      </a:accent5>
      <a:accent6>
        <a:srgbClr val="F9B000"/>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Lesson Presentation Template V3" id="{13A325FB-8903-44F8-B69F-3A8953959691}" vid="{DD43BEFA-AFEC-4BC2-902B-1424709734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Lesson Presentation Template</Template>
  <TotalTime>236</TotalTime>
  <Words>1496</Words>
  <Application>Microsoft Office PowerPoint</Application>
  <PresentationFormat>On-screen Show (4:3)</PresentationFormat>
  <Paragraphs>160</Paragraphs>
  <Slides>38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Twinkl</vt:lpstr>
      <vt:lpstr>Tuffy-TTF</vt:lpstr>
      <vt:lpstr>Sassoon Infant Rg</vt:lpstr>
      <vt:lpstr>Office Theme</vt:lpstr>
      <vt:lpstr>1_Office Theme</vt:lpstr>
      <vt:lpstr>PowerPoint Presentation</vt:lpstr>
      <vt:lpstr>PowerPoint Presentation</vt:lpstr>
      <vt:lpstr>The Big Questions</vt:lpstr>
      <vt:lpstr>PowerPoint Presentation</vt:lpstr>
      <vt:lpstr>Reconnecting</vt:lpstr>
      <vt:lpstr>Why Advertise?</vt:lpstr>
      <vt:lpstr>Exploring</vt:lpstr>
      <vt:lpstr>We Want Your Money</vt:lpstr>
      <vt:lpstr>Make Your Own Advert!</vt:lpstr>
      <vt:lpstr>Make Your Own Advert!</vt:lpstr>
      <vt:lpstr>Consolidating</vt:lpstr>
      <vt:lpstr>Make Your Own Poster</vt:lpstr>
      <vt:lpstr>Reflecting</vt:lpstr>
      <vt:lpstr>Choosing Your Product</vt:lpstr>
      <vt:lpstr>Choosing Your Product</vt:lpstr>
      <vt:lpstr>The Big Questions</vt:lpstr>
      <vt:lpstr>PowerPoint Presentation</vt:lpstr>
      <vt:lpstr>PowerPoint Presentation</vt:lpstr>
      <vt:lpstr>PowerPoint Presentation</vt:lpstr>
      <vt:lpstr>PowerPoint Presentation</vt:lpstr>
      <vt:lpstr>The Big Questions</vt:lpstr>
      <vt:lpstr>PowerPoint Presentation</vt:lpstr>
      <vt:lpstr>Reconnecting</vt:lpstr>
      <vt:lpstr>How Much Did It Cost?</vt:lpstr>
      <vt:lpstr>How Much Did It Cost?</vt:lpstr>
      <vt:lpstr>Exploring</vt:lpstr>
      <vt:lpstr>Each and Every Penny!</vt:lpstr>
      <vt:lpstr>Each and Every Penny!</vt:lpstr>
      <vt:lpstr>Let’s Go Shopping</vt:lpstr>
      <vt:lpstr>PowerPoint Presentation</vt:lpstr>
      <vt:lpstr>Consolidating</vt:lpstr>
      <vt:lpstr>What I Bought</vt:lpstr>
      <vt:lpstr>Reflecting</vt:lpstr>
      <vt:lpstr>Why Keep Track?</vt:lpstr>
      <vt:lpstr>The Big Questions</vt:lpstr>
      <vt:lpstr>PowerPoint Presentation</vt:lpstr>
      <vt:lpstr>PowerPoint Presentation</vt:lpstr>
      <vt:lpstr>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Webb</dc:creator>
  <cp:lastModifiedBy>Hannah Cuddy</cp:lastModifiedBy>
  <cp:revision>27</cp:revision>
  <dcterms:created xsi:type="dcterms:W3CDTF">2018-09-18T08:55:38Z</dcterms:created>
  <dcterms:modified xsi:type="dcterms:W3CDTF">2022-11-24T11:50:17Z</dcterms:modified>
</cp:coreProperties>
</file>