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53"/>
  </p:notesMasterIdLst>
  <p:handoutMasterIdLst>
    <p:handoutMasterId r:id="rId54"/>
  </p:handoutMasterIdLst>
  <p:sldIdLst>
    <p:sldId id="305" r:id="rId3"/>
    <p:sldId id="258" r:id="rId4"/>
    <p:sldId id="263" r:id="rId5"/>
    <p:sldId id="264" r:id="rId6"/>
    <p:sldId id="294" r:id="rId7"/>
    <p:sldId id="289" r:id="rId8"/>
    <p:sldId id="295" r:id="rId9"/>
    <p:sldId id="290" r:id="rId10"/>
    <p:sldId id="296" r:id="rId11"/>
    <p:sldId id="308" r:id="rId12"/>
    <p:sldId id="315" r:id="rId13"/>
    <p:sldId id="309" r:id="rId14"/>
    <p:sldId id="310" r:id="rId15"/>
    <p:sldId id="311" r:id="rId16"/>
    <p:sldId id="316" r:id="rId17"/>
    <p:sldId id="291" r:id="rId18"/>
    <p:sldId id="297" r:id="rId19"/>
    <p:sldId id="312" r:id="rId20"/>
    <p:sldId id="313" r:id="rId21"/>
    <p:sldId id="314" r:id="rId22"/>
    <p:sldId id="292" r:id="rId23"/>
    <p:sldId id="298" r:id="rId24"/>
    <p:sldId id="293" r:id="rId25"/>
    <p:sldId id="318" r:id="rId26"/>
    <p:sldId id="306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07" r:id="rId37"/>
    <p:sldId id="328" r:id="rId38"/>
    <p:sldId id="329" r:id="rId39"/>
    <p:sldId id="330" r:id="rId40"/>
    <p:sldId id="331" r:id="rId41"/>
    <p:sldId id="332" r:id="rId42"/>
    <p:sldId id="333" r:id="rId43"/>
    <p:sldId id="317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Roboto" panose="020B0604020202020204" charset="0"/>
      <p:regular r:id="rId59"/>
      <p:bold r:id="rId60"/>
      <p:italic r:id="rId61"/>
      <p:boldItalic r:id="rId62"/>
    </p:embeddedFont>
    <p:embeddedFont>
      <p:font typeface="Tuffy-TTF" panose="020B0603060100000000" pitchFamily="34" charset="0"/>
      <p:regular r:id="rId63"/>
      <p:bold r:id="rId64"/>
      <p:italic r:id="rId65"/>
      <p:boldItalic r:id="rId66"/>
    </p:embeddedFont>
    <p:embeddedFont>
      <p:font typeface="Twinkl" panose="020B0604020202020204" charset="0"/>
      <p:regular r:id="rId67"/>
      <p:bold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E9"/>
    <a:srgbClr val="ACDDFC"/>
    <a:srgbClr val="FAB001"/>
    <a:srgbClr val="8D358B"/>
    <a:srgbClr val="2DB6BC"/>
    <a:srgbClr val="F08115"/>
    <a:srgbClr val="FFFBFA"/>
    <a:srgbClr val="019542"/>
    <a:srgbClr val="DE1E5A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5" autoAdjust="0"/>
    <p:restoredTop sz="94660"/>
  </p:normalViewPr>
  <p:slideViewPr>
    <p:cSldViewPr showGuides="1">
      <p:cViewPr varScale="1">
        <p:scale>
          <a:sx n="86" d="100"/>
          <a:sy n="86" d="100"/>
        </p:scale>
        <p:origin x="1339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>
                <a:latin typeface="Roboto" panose="02000000000000000000" pitchFamily="2" charset="0"/>
              </a:rPr>
              <a:t>18/11/2022</a:t>
            </a:fld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>
                <a:latin typeface="Roboto" panose="02000000000000000000" pitchFamily="2" charset="0"/>
              </a:rPr>
              <a:t>‹#›</a:t>
            </a:fld>
            <a:endParaRPr lang="en-GB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3D02C5D1-7818-41B5-ABAD-5E4B38A5388F}" type="datetimeFigureOut">
              <a:rPr lang="en-GB" smtClean="0"/>
              <a:pPr/>
              <a:t>18/11/2022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FA521341-850D-40E1-BB3D-87946DC9B0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twinkl.co.uk/resources/twinkl-life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resources/twinkl-life" TargetMode="External"/><Relationship Id="rId4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twinkl-life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twinkl.co.uk/resources/twinkl-life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51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5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332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2" charset="0"/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Statement 1 Lorem ipsum </a:t>
            </a:r>
            <a:r>
              <a:rPr lang="en-GB" dirty="0" err="1">
                <a:latin typeface="Twinkl" pitchFamily="2" charset="0"/>
              </a:rPr>
              <a:t>dolor</a:t>
            </a:r>
            <a:r>
              <a:rPr lang="en-GB" dirty="0">
                <a:latin typeface="Twinkl" pitchFamily="2" charset="0"/>
              </a:rPr>
              <a:t> sit </a:t>
            </a:r>
            <a:r>
              <a:rPr lang="en-GB" dirty="0" err="1">
                <a:latin typeface="Twinkl" pitchFamily="2" charset="0"/>
              </a:rPr>
              <a:t>amet</a:t>
            </a:r>
            <a:r>
              <a:rPr lang="en-GB" dirty="0">
                <a:latin typeface="Twinkl" pitchFamily="2" charset="0"/>
              </a:rPr>
              <a:t>, </a:t>
            </a:r>
            <a:r>
              <a:rPr lang="en-GB" dirty="0" err="1">
                <a:latin typeface="Twinkl" pitchFamily="2" charset="0"/>
              </a:rPr>
              <a:t>consectetur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adipiscing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elit</a:t>
            </a:r>
            <a:r>
              <a:rPr lang="en-GB" dirty="0">
                <a:latin typeface="Twinkl" pitchFamily="2" charset="0"/>
              </a:rPr>
              <a:t>.</a:t>
            </a:r>
          </a:p>
          <a:p>
            <a:r>
              <a:rPr lang="en-GB" dirty="0">
                <a:latin typeface="Twinkl" pitchFamily="2" charset="0"/>
              </a:rPr>
              <a:t>Statement 2</a:t>
            </a:r>
          </a:p>
          <a:p>
            <a:pPr lvl="1"/>
            <a:r>
              <a:rPr lang="en-GB" dirty="0">
                <a:latin typeface="Twinkl" pitchFamily="2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1645488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26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067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C39859-DA6A-524F-BA65-B545262879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35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46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12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7" r:id="rId3"/>
    <p:sldLayoutId id="2147483662" r:id="rId4"/>
    <p:sldLayoutId id="2147483663" r:id="rId5"/>
    <p:sldLayoutId id="2147483666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54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tiff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5" Type="http://schemas.openxmlformats.org/officeDocument/2006/relationships/slide" Target="slide21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he-association.org.uk/curriculum-and-resources/resources/programme-study-pshe-education-key-stages-1%E2%80%935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he-association.org.uk/curriculum-and-resources/resources/programme-study-pshe-education-key-stages-1%E2%80%935" TargetMode="Externa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he-association.org.uk/curriculum-and-resources/resources/programme-study-pshe-education-key-stages-1%E2%80%935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46.xml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he-association.org.uk/curriculum-and-resources/resources/programme-study-pshe-education-key-stages-1%E2%80%935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0606" y="6453549"/>
            <a:ext cx="4302785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800" b="1" dirty="0">
                <a:solidFill>
                  <a:srgbClr val="FFFFFF"/>
                </a:solidFill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PSHE and Citizenship | KS1 | Health and Wellbeing | Think Positive | Go-Getters | Lesson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1051093"/>
            <a:ext cx="1614353" cy="934372"/>
          </a:xfrm>
          <a:prstGeom prst="rect">
            <a:avLst/>
          </a:prstGeom>
        </p:spPr>
      </p:pic>
      <p:sp>
        <p:nvSpPr>
          <p:cNvPr id="6" name="Text Placeholder 16"/>
          <p:cNvSpPr txBox="1">
            <a:spLocks/>
          </p:cNvSpPr>
          <p:nvPr/>
        </p:nvSpPr>
        <p:spPr>
          <a:xfrm>
            <a:off x="971600" y="3199950"/>
            <a:ext cx="7200800" cy="543989"/>
          </a:xfrm>
          <a:prstGeom prst="roundRect">
            <a:avLst>
              <a:gd name="adj" fmla="val 2585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Health and Wellbeing | Think Positive</a:t>
            </a:r>
          </a:p>
        </p:txBody>
      </p:sp>
      <p:sp>
        <p:nvSpPr>
          <p:cNvPr id="7" name="Title 17"/>
          <p:cNvSpPr txBox="1">
            <a:spLocks/>
          </p:cNvSpPr>
          <p:nvPr/>
        </p:nvSpPr>
        <p:spPr>
          <a:xfrm>
            <a:off x="755650" y="2359034"/>
            <a:ext cx="7632700" cy="655294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PSHE and Citizenship</a:t>
            </a:r>
          </a:p>
        </p:txBody>
      </p:sp>
    </p:spTree>
    <p:extLst>
      <p:ext uri="{BB962C8B-B14F-4D97-AF65-F5344CB8AC3E}">
        <p14:creationId xmlns:p14="http://schemas.microsoft.com/office/powerpoint/2010/main" val="1407606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6E4B1927-B6D7-445F-AEEB-C77E2DBBF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Facing New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764E7-10F2-4732-A6C1-6CE6A2262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628775"/>
            <a:ext cx="74898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When we are facing a new challenge, it can be very useful to have a positive mindset.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148ACF-241E-4AEC-9454-26DC1B70149D}"/>
              </a:ext>
            </a:extLst>
          </p:cNvPr>
          <p:cNvGrpSpPr>
            <a:grpSpLocks/>
          </p:cNvGrpSpPr>
          <p:nvPr/>
        </p:nvGrpSpPr>
        <p:grpSpPr bwMode="auto">
          <a:xfrm>
            <a:off x="822325" y="2603500"/>
            <a:ext cx="7489825" cy="1593850"/>
            <a:chOff x="822821" y="2532327"/>
            <a:chExt cx="7488832" cy="15925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E0C45C-A638-4693-9837-D123250ABD99}"/>
                </a:ext>
              </a:extLst>
            </p:cNvPr>
            <p:cNvSpPr/>
            <p:nvPr/>
          </p:nvSpPr>
          <p:spPr>
            <a:xfrm>
              <a:off x="822821" y="2532327"/>
              <a:ext cx="7488832" cy="1592573"/>
            </a:xfrm>
            <a:prstGeom prst="roundRect">
              <a:avLst>
                <a:gd name="adj" fmla="val 12201"/>
              </a:avLst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418" name="TextBox 3">
              <a:extLst>
                <a:ext uri="{FF2B5EF4-FFF2-40B4-BE49-F238E27FC236}">
                  <a16:creationId xmlns:a16="http://schemas.microsoft.com/office/drawing/2014/main" id="{9A416EF2-6E58-480F-B3A8-7777C807B2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821" y="2667038"/>
              <a:ext cx="4541267" cy="1326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All those positive thoughts that we have been learning about can be really helpful when we want to learn something new or get better at something we find hard.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67A83B8-1481-49BB-98BD-38BFC06BC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4446588"/>
            <a:ext cx="4541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Meet Miah and Peter…</a:t>
            </a:r>
          </a:p>
        </p:txBody>
      </p:sp>
      <p:pic>
        <p:nvPicPr>
          <p:cNvPr id="17416" name="Whole Class">
            <a:extLst>
              <a:ext uri="{FF2B5EF4-FFF2-40B4-BE49-F238E27FC236}">
                <a16:creationId xmlns:a16="http://schemas.microsoft.com/office/drawing/2014/main" id="{EE01D086-A9EA-415C-BCC5-97CB4DAF0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4451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3E0BD669-C038-BC4C-AE10-DEC8D7373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40100"/>
            <a:ext cx="1315990" cy="3212976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5147CE28-446F-F44D-AA15-77C56AD60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742979"/>
            <a:ext cx="1017263" cy="3315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4C3758BF-2935-413E-A0F1-7FD9A5B99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Facing New Challenges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AFD4C4-2143-4296-BE4F-2BD2F49A0430}"/>
              </a:ext>
            </a:extLst>
          </p:cNvPr>
          <p:cNvGrpSpPr>
            <a:grpSpLocks/>
          </p:cNvGrpSpPr>
          <p:nvPr/>
        </p:nvGrpSpPr>
        <p:grpSpPr bwMode="auto">
          <a:xfrm>
            <a:off x="681038" y="1484312"/>
            <a:ext cx="3667125" cy="2232719"/>
            <a:chOff x="680351" y="1423918"/>
            <a:chExt cx="3668499" cy="19292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ADCE763-9F53-4AA8-945D-A05121078089}"/>
                </a:ext>
              </a:extLst>
            </p:cNvPr>
            <p:cNvSpPr/>
            <p:nvPr/>
          </p:nvSpPr>
          <p:spPr>
            <a:xfrm>
              <a:off x="680351" y="1423918"/>
              <a:ext cx="3668499" cy="1701668"/>
            </a:xfrm>
            <a:prstGeom prst="roundRect">
              <a:avLst>
                <a:gd name="adj" fmla="val 12488"/>
              </a:avLst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45" name="TextBox 2">
              <a:extLst>
                <a:ext uri="{FF2B5EF4-FFF2-40B4-BE49-F238E27FC236}">
                  <a16:creationId xmlns:a16="http://schemas.microsoft.com/office/drawing/2014/main" id="{A53DD494-4BBF-48B7-AFFE-5A65D8BD6A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018" y="1473201"/>
              <a:ext cx="3605163" cy="1879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Miah thinks in a positive way. When she has to try something new or learn a new skill, she thinks things like, ‘This is exciting’ or ‘I’ll give this my best shot’.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2F9AE7-30C3-4192-8E8B-71989E8F17A9}"/>
              </a:ext>
            </a:extLst>
          </p:cNvPr>
          <p:cNvGrpSpPr>
            <a:grpSpLocks/>
          </p:cNvGrpSpPr>
          <p:nvPr/>
        </p:nvGrpSpPr>
        <p:grpSpPr bwMode="auto">
          <a:xfrm>
            <a:off x="4603750" y="1484311"/>
            <a:ext cx="3817938" cy="1969349"/>
            <a:chOff x="4603667" y="1423918"/>
            <a:chExt cx="3817763" cy="171642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2C1C12E-65B9-4975-A61D-DABB3A4FBEA4}"/>
                </a:ext>
              </a:extLst>
            </p:cNvPr>
            <p:cNvSpPr/>
            <p:nvPr/>
          </p:nvSpPr>
          <p:spPr>
            <a:xfrm>
              <a:off x="4608430" y="1423918"/>
              <a:ext cx="3813000" cy="1701668"/>
            </a:xfrm>
            <a:prstGeom prst="roundRect">
              <a:avLst>
                <a:gd name="adj" fmla="val 12488"/>
              </a:avLst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43" name="TextBox 5">
              <a:extLst>
                <a:ext uri="{FF2B5EF4-FFF2-40B4-BE49-F238E27FC236}">
                  <a16:creationId xmlns:a16="http://schemas.microsoft.com/office/drawing/2014/main" id="{B117CD53-2B60-4AF7-82FA-F6B696FE5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3667" y="1473200"/>
              <a:ext cx="3749179" cy="1667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Peter thinks in a negative way. When he has to try something new or learn a new skill, he thinks things like, ‘This is too hard’ or ‘I’ll never be able to </a:t>
              </a:r>
              <a:br>
                <a:rPr lang="en-GB" altLang="en-US" dirty="0">
                  <a:solidFill>
                    <a:schemeClr val="bg1"/>
                  </a:solidFill>
                </a:rPr>
              </a:br>
              <a:r>
                <a:rPr lang="en-GB" altLang="en-US" dirty="0">
                  <a:solidFill>
                    <a:schemeClr val="bg1"/>
                  </a:solidFill>
                </a:rPr>
                <a:t>do this’.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D1AF7C-47E2-425A-A4AB-7818BACAB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0" y="3632200"/>
            <a:ext cx="41814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Which thoughts do you think are helpful and which are unhelpful?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A8A0D-3B47-4595-B5D2-5D424AC7A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4822825"/>
            <a:ext cx="42529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Whose thoughts will help them succeed in the new challenge?</a:t>
            </a:r>
          </a:p>
        </p:txBody>
      </p:sp>
      <p:pic>
        <p:nvPicPr>
          <p:cNvPr id="18441" name="Whole Class">
            <a:extLst>
              <a:ext uri="{FF2B5EF4-FFF2-40B4-BE49-F238E27FC236}">
                <a16:creationId xmlns:a16="http://schemas.microsoft.com/office/drawing/2014/main" id="{74F12085-883C-4DAA-9504-CCD7038D0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4451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0CAB5B21-D834-B84B-8E4B-64BD458AB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92" y="3119153"/>
            <a:ext cx="980193" cy="3194334"/>
          </a:xfrm>
          <a:prstGeom prst="rect">
            <a:avLst/>
          </a:prstGeom>
        </p:spPr>
      </p:pic>
      <p:pic>
        <p:nvPicPr>
          <p:cNvPr id="6" name="Picture 5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9DEF51E0-0E49-A14F-A29E-6685ADB67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72" y="3201322"/>
            <a:ext cx="1271327" cy="3103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CBFFF608-0E56-4A84-A7F1-28E93A7847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Showing Resilience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3C2A68-8801-4219-8C0F-E1C8F037D9B4}"/>
              </a:ext>
            </a:extLst>
          </p:cNvPr>
          <p:cNvSpPr txBox="1"/>
          <p:nvPr/>
        </p:nvSpPr>
        <p:spPr>
          <a:xfrm>
            <a:off x="611188" y="1340768"/>
            <a:ext cx="7489825" cy="525462"/>
          </a:xfrm>
          <a:prstGeom prst="rect">
            <a:avLst/>
          </a:prstGeom>
          <a:noFill/>
        </p:spPr>
        <p:txBody>
          <a:bodyPr lIns="180000" tIns="108000" rIns="180000" bIns="108000">
            <a:spAutoFit/>
          </a:bodyPr>
          <a:lstStyle/>
          <a:p>
            <a:pPr algn="ctr">
              <a:defRPr/>
            </a:pPr>
            <a:r>
              <a:rPr lang="en-GB" dirty="0"/>
              <a:t>What is </a:t>
            </a:r>
            <a:r>
              <a:rPr lang="en-GB" sz="2000" b="1" dirty="0">
                <a:latin typeface="+mn-lt"/>
              </a:rPr>
              <a:t>resilience?</a:t>
            </a:r>
            <a:endParaRPr lang="en-GB" b="1" dirty="0">
              <a:latin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034881-4F8A-410E-A856-B90C0F69C400}"/>
              </a:ext>
            </a:extLst>
          </p:cNvPr>
          <p:cNvGrpSpPr>
            <a:grpSpLocks/>
          </p:cNvGrpSpPr>
          <p:nvPr/>
        </p:nvGrpSpPr>
        <p:grpSpPr bwMode="auto">
          <a:xfrm>
            <a:off x="3316288" y="2088727"/>
            <a:ext cx="2513012" cy="1982787"/>
            <a:chOff x="3316486" y="2088739"/>
            <a:chExt cx="2513360" cy="198285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1EAEBB6-7F33-48A6-B35A-BC27BF9023E9}"/>
                </a:ext>
              </a:extLst>
            </p:cNvPr>
            <p:cNvSpPr/>
            <p:nvPr/>
          </p:nvSpPr>
          <p:spPr>
            <a:xfrm>
              <a:off x="3316486" y="2088739"/>
              <a:ext cx="2513360" cy="1982855"/>
            </a:xfrm>
            <a:prstGeom prst="roundRect">
              <a:avLst/>
            </a:prstGeom>
            <a:solidFill>
              <a:srgbClr val="F5A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480" name="TextBox 4">
              <a:extLst>
                <a:ext uri="{FF2B5EF4-FFF2-40B4-BE49-F238E27FC236}">
                  <a16:creationId xmlns:a16="http://schemas.microsoft.com/office/drawing/2014/main" id="{0E81F9BF-72FA-4293-BCBD-4A0C56CC1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844" y="2689965"/>
              <a:ext cx="1724025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Trying again and again.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054287-1E68-422A-AC84-D2F5906420D2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2084388"/>
            <a:ext cx="2513012" cy="1982787"/>
            <a:chOff x="611560" y="2084837"/>
            <a:chExt cx="2513360" cy="198278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97FE415-0C47-498F-B928-4EEEBA88F2BA}"/>
                </a:ext>
              </a:extLst>
            </p:cNvPr>
            <p:cNvSpPr/>
            <p:nvPr/>
          </p:nvSpPr>
          <p:spPr>
            <a:xfrm>
              <a:off x="611560" y="2084837"/>
              <a:ext cx="2513360" cy="1982788"/>
            </a:xfrm>
            <a:prstGeom prst="roundRect">
              <a:avLst/>
            </a:prstGeom>
            <a:solidFill>
              <a:srgbClr val="F5A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477" name="TextBox 5">
              <a:extLst>
                <a:ext uri="{FF2B5EF4-FFF2-40B4-BE49-F238E27FC236}">
                  <a16:creationId xmlns:a16="http://schemas.microsoft.com/office/drawing/2014/main" id="{532D7D0B-5831-4A3D-9B33-35492C4FCD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951" y="2094417"/>
              <a:ext cx="1724025" cy="772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Not being afraid to fail.</a:t>
              </a:r>
            </a:p>
          </p:txBody>
        </p:sp>
        <p:pic>
          <p:nvPicPr>
            <p:cNvPr id="19478" name="Picture 13">
              <a:extLst>
                <a:ext uri="{FF2B5EF4-FFF2-40B4-BE49-F238E27FC236}">
                  <a16:creationId xmlns:a16="http://schemas.microsoft.com/office/drawing/2014/main" id="{7C8219D8-C1AF-40F2-B675-233B8C0EA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697" y="2866524"/>
              <a:ext cx="1589966" cy="1106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F9EB87-0CC1-4435-A0B2-FA07817490E7}"/>
              </a:ext>
            </a:extLst>
          </p:cNvPr>
          <p:cNvGrpSpPr>
            <a:grpSpLocks/>
          </p:cNvGrpSpPr>
          <p:nvPr/>
        </p:nvGrpSpPr>
        <p:grpSpPr bwMode="auto">
          <a:xfrm>
            <a:off x="538163" y="4241800"/>
            <a:ext cx="2689225" cy="1982788"/>
            <a:chOff x="537861" y="4241906"/>
            <a:chExt cx="2689986" cy="19827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47B2AA8-410F-4462-855B-B61396AAEE12}"/>
                </a:ext>
              </a:extLst>
            </p:cNvPr>
            <p:cNvSpPr/>
            <p:nvPr/>
          </p:nvSpPr>
          <p:spPr>
            <a:xfrm>
              <a:off x="610907" y="4241906"/>
              <a:ext cx="2513723" cy="1982788"/>
            </a:xfrm>
            <a:prstGeom prst="roundRect">
              <a:avLst/>
            </a:prstGeom>
            <a:solidFill>
              <a:srgbClr val="F5A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474" name="TextBox 6">
              <a:extLst>
                <a:ext uri="{FF2B5EF4-FFF2-40B4-BE49-F238E27FC236}">
                  <a16:creationId xmlns:a16="http://schemas.microsoft.com/office/drawing/2014/main" id="{31422332-274E-4703-AA14-6C051BFE01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2384" y="4893919"/>
              <a:ext cx="1795463" cy="1049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Learning from mistakes.</a:t>
              </a:r>
            </a:p>
          </p:txBody>
        </p:sp>
        <p:pic>
          <p:nvPicPr>
            <p:cNvPr id="19475" name="Picture 15">
              <a:extLst>
                <a:ext uri="{FF2B5EF4-FFF2-40B4-BE49-F238E27FC236}">
                  <a16:creationId xmlns:a16="http://schemas.microsoft.com/office/drawing/2014/main" id="{F961165A-8DD0-4E0D-9B65-83B44E24C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61" y="4532591"/>
              <a:ext cx="1239469" cy="1580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A566E1-B520-4517-B008-02C82FC00B28}"/>
              </a:ext>
            </a:extLst>
          </p:cNvPr>
          <p:cNvGrpSpPr>
            <a:grpSpLocks/>
          </p:cNvGrpSpPr>
          <p:nvPr/>
        </p:nvGrpSpPr>
        <p:grpSpPr bwMode="auto">
          <a:xfrm>
            <a:off x="3316288" y="4244976"/>
            <a:ext cx="2513012" cy="1984376"/>
            <a:chOff x="3316486" y="4245250"/>
            <a:chExt cx="2513360" cy="198341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C9235B3-F503-48D6-A411-606E2B336739}"/>
                </a:ext>
              </a:extLst>
            </p:cNvPr>
            <p:cNvSpPr/>
            <p:nvPr/>
          </p:nvSpPr>
          <p:spPr>
            <a:xfrm>
              <a:off x="3316486" y="4245250"/>
              <a:ext cx="2513360" cy="1983413"/>
            </a:xfrm>
            <a:prstGeom prst="roundRect">
              <a:avLst/>
            </a:prstGeom>
            <a:solidFill>
              <a:srgbClr val="F5A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471" name="TextBox 7">
              <a:extLst>
                <a:ext uri="{FF2B5EF4-FFF2-40B4-BE49-F238E27FC236}">
                  <a16:creationId xmlns:a16="http://schemas.microsoft.com/office/drawing/2014/main" id="{154989AD-9271-467B-ACF0-F00582627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2233" y="5441315"/>
              <a:ext cx="2487613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Being prepared to give something a go.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C5E797-B2CE-481F-8D63-2A66306D8187}"/>
              </a:ext>
            </a:extLst>
          </p:cNvPr>
          <p:cNvGrpSpPr>
            <a:grpSpLocks/>
          </p:cNvGrpSpPr>
          <p:nvPr/>
        </p:nvGrpSpPr>
        <p:grpSpPr bwMode="auto">
          <a:xfrm>
            <a:off x="6021388" y="2084388"/>
            <a:ext cx="2513012" cy="4140200"/>
            <a:chOff x="6021412" y="2084836"/>
            <a:chExt cx="2513360" cy="413985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FA01B5B-1CFA-43CB-B8C1-C848462DA18B}"/>
                </a:ext>
              </a:extLst>
            </p:cNvPr>
            <p:cNvSpPr/>
            <p:nvPr/>
          </p:nvSpPr>
          <p:spPr>
            <a:xfrm>
              <a:off x="6021412" y="2084836"/>
              <a:ext cx="2513360" cy="4139857"/>
            </a:xfrm>
            <a:prstGeom prst="roundRect">
              <a:avLst>
                <a:gd name="adj" fmla="val 13029"/>
              </a:avLst>
            </a:prstGeom>
            <a:solidFill>
              <a:srgbClr val="F5A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467" name="TextBox 3">
              <a:extLst>
                <a:ext uri="{FF2B5EF4-FFF2-40B4-BE49-F238E27FC236}">
                  <a16:creationId xmlns:a16="http://schemas.microsoft.com/office/drawing/2014/main" id="{A0620FFF-59AD-416D-9AE1-6A3A32CE2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7847" y="2204892"/>
              <a:ext cx="2084388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Accepting when things go wrong.</a:t>
              </a:r>
            </a:p>
          </p:txBody>
        </p:sp>
        <p:sp>
          <p:nvSpPr>
            <p:cNvPr id="19468" name="TextBox 8">
              <a:extLst>
                <a:ext uri="{FF2B5EF4-FFF2-40B4-BE49-F238E27FC236}">
                  <a16:creationId xmlns:a16="http://schemas.microsoft.com/office/drawing/2014/main" id="{90271382-26A1-46C1-A724-EF2CE9DA34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1467" y="5500345"/>
              <a:ext cx="187325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Not giving up!</a:t>
              </a:r>
            </a:p>
          </p:txBody>
        </p:sp>
        <p:pic>
          <p:nvPicPr>
            <p:cNvPr id="19469" name="Picture 19">
              <a:extLst>
                <a:ext uri="{FF2B5EF4-FFF2-40B4-BE49-F238E27FC236}">
                  <a16:creationId xmlns:a16="http://schemas.microsoft.com/office/drawing/2014/main" id="{3D5C197E-5566-401C-9994-CF59D9AA9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4414" y="3159277"/>
              <a:ext cx="1967355" cy="2173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5" name="Whole Class">
            <a:extLst>
              <a:ext uri="{FF2B5EF4-FFF2-40B4-BE49-F238E27FC236}">
                <a16:creationId xmlns:a16="http://schemas.microsoft.com/office/drawing/2014/main" id="{2ABC423E-CE4F-4F44-AAED-B7AC91B56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4451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9F2783D-5E79-8E4B-A97D-5808D6142C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21" y="3833658"/>
            <a:ext cx="1098161" cy="1656184"/>
          </a:xfrm>
          <a:prstGeom prst="rect">
            <a:avLst/>
          </a:prstGeom>
        </p:spPr>
      </p:pic>
      <p:pic>
        <p:nvPicPr>
          <p:cNvPr id="7" name="Picture 6" descr="A person riding a bicycle&#10;&#10;Description automatically generated with low confidence">
            <a:extLst>
              <a:ext uri="{FF2B5EF4-FFF2-40B4-BE49-F238E27FC236}">
                <a16:creationId xmlns:a16="http://schemas.microsoft.com/office/drawing/2014/main" id="{B3EE4CED-D365-3940-ACD0-C2B6A025C2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04" y="2517399"/>
            <a:ext cx="1205470" cy="1283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25B1E17-499E-4AFF-A750-89F0F56DF8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Showing Resilience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C736EC-2C2F-4C83-9A64-3A5193F74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1473200"/>
            <a:ext cx="75660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Someone who shows resilience is someone who doesn’t give up when they find something challenging.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8C6C18-8C36-4D93-A53E-C6C8293F03A6}"/>
              </a:ext>
            </a:extLst>
          </p:cNvPr>
          <p:cNvGrpSpPr>
            <a:grpSpLocks/>
          </p:cNvGrpSpPr>
          <p:nvPr/>
        </p:nvGrpSpPr>
        <p:grpSpPr bwMode="auto">
          <a:xfrm>
            <a:off x="784225" y="2290763"/>
            <a:ext cx="7566025" cy="495300"/>
            <a:chOff x="784436" y="2291514"/>
            <a:chExt cx="7565602" cy="49510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03390E3-2E93-41A8-B17F-7BD817F784DC}"/>
                </a:ext>
              </a:extLst>
            </p:cNvPr>
            <p:cNvSpPr/>
            <p:nvPr/>
          </p:nvSpPr>
          <p:spPr>
            <a:xfrm>
              <a:off x="784436" y="2291514"/>
              <a:ext cx="7565602" cy="495108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496" name="TextBox 3">
              <a:extLst>
                <a:ext uri="{FF2B5EF4-FFF2-40B4-BE49-F238E27FC236}">
                  <a16:creationId xmlns:a16="http://schemas.microsoft.com/office/drawing/2014/main" id="{63B78B2B-94DE-4956-AA6E-F56F46400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436" y="2291514"/>
              <a:ext cx="7565602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They </a:t>
              </a:r>
              <a:r>
                <a:rPr lang="en-GB" altLang="en-US" b="1" dirty="0">
                  <a:solidFill>
                    <a:schemeClr val="bg1"/>
                  </a:solidFill>
                </a:rPr>
                <a:t>persevere</a:t>
              </a:r>
              <a:r>
                <a:rPr lang="en-GB" altLang="en-US" dirty="0">
                  <a:solidFill>
                    <a:schemeClr val="bg1"/>
                  </a:solidFill>
                </a:rPr>
                <a:t> – that means they stick at it and try again.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2D2376-0037-47CF-B67D-F2FD4B837773}"/>
              </a:ext>
            </a:extLst>
          </p:cNvPr>
          <p:cNvGrpSpPr>
            <a:grpSpLocks/>
          </p:cNvGrpSpPr>
          <p:nvPr/>
        </p:nvGrpSpPr>
        <p:grpSpPr bwMode="auto">
          <a:xfrm>
            <a:off x="784225" y="2876550"/>
            <a:ext cx="7566025" cy="496888"/>
            <a:chOff x="784436" y="2876478"/>
            <a:chExt cx="7565602" cy="49766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A68C479-7548-4188-86E8-7CD87EB784BE}"/>
                </a:ext>
              </a:extLst>
            </p:cNvPr>
            <p:cNvSpPr/>
            <p:nvPr/>
          </p:nvSpPr>
          <p:spPr>
            <a:xfrm>
              <a:off x="784436" y="2879658"/>
              <a:ext cx="7565602" cy="494484"/>
            </a:xfrm>
            <a:prstGeom prst="roundRect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494" name="TextBox 4">
              <a:extLst>
                <a:ext uri="{FF2B5EF4-FFF2-40B4-BE49-F238E27FC236}">
                  <a16:creationId xmlns:a16="http://schemas.microsoft.com/office/drawing/2014/main" id="{D97DD732-0198-4345-927A-7BCFCF1D25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436" y="2876478"/>
              <a:ext cx="7565602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People who persevere have much more chance of succeeding.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D03AB4-889A-4C69-8555-B9723289A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3436938"/>
            <a:ext cx="594836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If you give up at something straight away, you will never achieve your goal.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B1C593-4E50-4C44-B82B-5361672DA40E}"/>
              </a:ext>
            </a:extLst>
          </p:cNvPr>
          <p:cNvGrpSpPr>
            <a:grpSpLocks/>
          </p:cNvGrpSpPr>
          <p:nvPr/>
        </p:nvGrpSpPr>
        <p:grpSpPr bwMode="auto">
          <a:xfrm>
            <a:off x="784225" y="4292600"/>
            <a:ext cx="7566025" cy="1068388"/>
            <a:chOff x="784436" y="4293096"/>
            <a:chExt cx="7565602" cy="106730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BA7676A-2F5B-49BB-B45C-89FD0F918EC6}"/>
                </a:ext>
              </a:extLst>
            </p:cNvPr>
            <p:cNvSpPr/>
            <p:nvPr/>
          </p:nvSpPr>
          <p:spPr>
            <a:xfrm>
              <a:off x="784436" y="4293096"/>
              <a:ext cx="7565602" cy="1067303"/>
            </a:xfrm>
            <a:prstGeom prst="roundRect">
              <a:avLst>
                <a:gd name="adj" fmla="val 10528"/>
              </a:avLst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492" name="TextBox 6">
              <a:extLst>
                <a:ext uri="{FF2B5EF4-FFF2-40B4-BE49-F238E27FC236}">
                  <a16:creationId xmlns:a16="http://schemas.microsoft.com/office/drawing/2014/main" id="{13C7C225-BF72-4AA6-B69D-19963325CF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962" y="4302194"/>
              <a:ext cx="5218198" cy="1049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If you persevere and show resilience, you’ll be able to get better at something and make steps towards achieving your goal.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3EF287-1D76-4529-8B9A-48670A893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5480050"/>
            <a:ext cx="7566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It’s like riding a bike…</a:t>
            </a:r>
          </a:p>
        </p:txBody>
      </p:sp>
      <p:pic>
        <p:nvPicPr>
          <p:cNvPr id="20490" name="Whole Class">
            <a:extLst>
              <a:ext uri="{FF2B5EF4-FFF2-40B4-BE49-F238E27FC236}">
                <a16:creationId xmlns:a16="http://schemas.microsoft.com/office/drawing/2014/main" id="{BE7A82D5-BAB0-468A-A8F9-B8CB4ACE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4451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erson riding a bicycle&#10;&#10;Description automatically generated with low confidence">
            <a:extLst>
              <a:ext uri="{FF2B5EF4-FFF2-40B4-BE49-F238E27FC236}">
                <a16:creationId xmlns:a16="http://schemas.microsoft.com/office/drawing/2014/main" id="{8FF7F5C8-1357-2A41-A074-3C77653E3C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6" y="3447384"/>
            <a:ext cx="2788307" cy="2967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2E6862CC-998B-4707-9B60-53A1CC010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Showing Resilience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5DA008-4148-45F4-8030-EE993238A7E8}"/>
              </a:ext>
            </a:extLst>
          </p:cNvPr>
          <p:cNvGrpSpPr>
            <a:grpSpLocks/>
          </p:cNvGrpSpPr>
          <p:nvPr/>
        </p:nvGrpSpPr>
        <p:grpSpPr bwMode="auto">
          <a:xfrm>
            <a:off x="784225" y="1473200"/>
            <a:ext cx="7566025" cy="495300"/>
            <a:chOff x="784436" y="1473200"/>
            <a:chExt cx="7565602" cy="49510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9951FD0-5767-4A0E-9579-3CFDC8B5FEA6}"/>
                </a:ext>
              </a:extLst>
            </p:cNvPr>
            <p:cNvSpPr/>
            <p:nvPr/>
          </p:nvSpPr>
          <p:spPr>
            <a:xfrm>
              <a:off x="784436" y="1473200"/>
              <a:ext cx="7565602" cy="495109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518" name="TextBox 2">
              <a:extLst>
                <a:ext uri="{FF2B5EF4-FFF2-40B4-BE49-F238E27FC236}">
                  <a16:creationId xmlns:a16="http://schemas.microsoft.com/office/drawing/2014/main" id="{724AE990-2833-40EB-86DA-896F08128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436" y="1473201"/>
              <a:ext cx="7565602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If you gave up the first time you wobbled…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82D0F1-A1A7-4B2E-968E-C90B8FD018F8}"/>
              </a:ext>
            </a:extLst>
          </p:cNvPr>
          <p:cNvGrpSpPr>
            <a:grpSpLocks/>
          </p:cNvGrpSpPr>
          <p:nvPr/>
        </p:nvGrpSpPr>
        <p:grpSpPr bwMode="auto">
          <a:xfrm>
            <a:off x="784225" y="2141538"/>
            <a:ext cx="7566025" cy="495300"/>
            <a:chOff x="784436" y="2141804"/>
            <a:chExt cx="7565602" cy="49510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92FF7AE-77F9-4997-837B-807B4F54D2E0}"/>
                </a:ext>
              </a:extLst>
            </p:cNvPr>
            <p:cNvSpPr/>
            <p:nvPr/>
          </p:nvSpPr>
          <p:spPr>
            <a:xfrm>
              <a:off x="784436" y="2141804"/>
              <a:ext cx="7565602" cy="495108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516" name="TextBox 3">
              <a:extLst>
                <a:ext uri="{FF2B5EF4-FFF2-40B4-BE49-F238E27FC236}">
                  <a16:creationId xmlns:a16="http://schemas.microsoft.com/office/drawing/2014/main" id="{03CE9A18-8CCD-472D-98A5-12529059B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436" y="2141804"/>
              <a:ext cx="7565602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Or if you never got back on your bike after falling off…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79659D-60AE-4A89-BB9D-896BF9619769}"/>
              </a:ext>
            </a:extLst>
          </p:cNvPr>
          <p:cNvGrpSpPr>
            <a:grpSpLocks/>
          </p:cNvGrpSpPr>
          <p:nvPr/>
        </p:nvGrpSpPr>
        <p:grpSpPr bwMode="auto">
          <a:xfrm>
            <a:off x="784225" y="5607050"/>
            <a:ext cx="7566025" cy="495300"/>
            <a:chOff x="784436" y="5607340"/>
            <a:chExt cx="7565602" cy="49510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D4453E9-671A-45A2-BDF7-71F8432C5B8A}"/>
                </a:ext>
              </a:extLst>
            </p:cNvPr>
            <p:cNvSpPr/>
            <p:nvPr/>
          </p:nvSpPr>
          <p:spPr>
            <a:xfrm>
              <a:off x="784436" y="5607340"/>
              <a:ext cx="7565602" cy="495108"/>
            </a:xfrm>
            <a:prstGeom prst="roundRect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514" name="TextBox 4">
              <a:extLst>
                <a:ext uri="{FF2B5EF4-FFF2-40B4-BE49-F238E27FC236}">
                  <a16:creationId xmlns:a16="http://schemas.microsoft.com/office/drawing/2014/main" id="{87EBA314-7BBA-4254-BDAE-FDE3AAFE57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436" y="5607340"/>
              <a:ext cx="7565602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You’d never get better and you’d never learn how to do it.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97C7CA-8E31-423E-99C1-46692A20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2738438"/>
            <a:ext cx="27368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292EA-EE2D-4C79-8C90-AA6BE7566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565400"/>
            <a:ext cx="4360863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Whole Class">
            <a:extLst>
              <a:ext uri="{FF2B5EF4-FFF2-40B4-BE49-F238E27FC236}">
                <a16:creationId xmlns:a16="http://schemas.microsoft.com/office/drawing/2014/main" id="{9702BCC0-2C82-4F38-B9E4-677013A6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4451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92207-C260-4500-A36B-FB7787C4B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73832"/>
            <a:ext cx="8229600" cy="54863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9C85FA-7061-4DFF-8BED-B36E596431B6}"/>
              </a:ext>
            </a:extLst>
          </p:cNvPr>
          <p:cNvSpPr/>
          <p:nvPr/>
        </p:nvSpPr>
        <p:spPr>
          <a:xfrm>
            <a:off x="354360" y="325761"/>
            <a:ext cx="8435280" cy="1108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30" name="Title 1">
            <a:extLst>
              <a:ext uri="{FF2B5EF4-FFF2-40B4-BE49-F238E27FC236}">
                <a16:creationId xmlns:a16="http://schemas.microsoft.com/office/drawing/2014/main" id="{A25B364C-0BA6-4A4B-962C-628BCA4099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Go-Getters</a:t>
            </a:r>
          </a:p>
        </p:txBody>
      </p:sp>
      <p:pic>
        <p:nvPicPr>
          <p:cNvPr id="10" name="border" descr="A screen shot of a computer&#10;&#10;Description automatically generated">
            <a:extLst>
              <a:ext uri="{FF2B5EF4-FFF2-40B4-BE49-F238E27FC236}">
                <a16:creationId xmlns:a16="http://schemas.microsoft.com/office/drawing/2014/main" id="{238C0F50-F580-4D56-A643-033808970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2C1A7F-55CF-4655-B61D-FC6FEF494297}"/>
              </a:ext>
            </a:extLst>
          </p:cNvPr>
          <p:cNvGrpSpPr>
            <a:grpSpLocks/>
          </p:cNvGrpSpPr>
          <p:nvPr/>
        </p:nvGrpSpPr>
        <p:grpSpPr bwMode="auto">
          <a:xfrm>
            <a:off x="1168400" y="4498975"/>
            <a:ext cx="1570038" cy="1570038"/>
            <a:chOff x="4788025" y="4522833"/>
            <a:chExt cx="1569992" cy="1569992"/>
          </a:xfrm>
        </p:grpSpPr>
        <p:sp>
          <p:nvSpPr>
            <p:cNvPr id="4" name="Oval 3">
              <a:hlinkClick r:id="rId4" action="ppaction://hlinksldjump"/>
              <a:extLst>
                <a:ext uri="{FF2B5EF4-FFF2-40B4-BE49-F238E27FC236}">
                  <a16:creationId xmlns:a16="http://schemas.microsoft.com/office/drawing/2014/main" id="{508B778C-9747-43C6-85CA-CE49C42CD927}"/>
                </a:ext>
              </a:extLst>
            </p:cNvPr>
            <p:cNvSpPr/>
            <p:nvPr/>
          </p:nvSpPr>
          <p:spPr>
            <a:xfrm>
              <a:off x="4788025" y="4522833"/>
              <a:ext cx="1569992" cy="15699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2537" name="Rectangle 4">
              <a:hlinkClick r:id="rId4" action="ppaction://hlinksldjump"/>
              <a:extLst>
                <a:ext uri="{FF2B5EF4-FFF2-40B4-BE49-F238E27FC236}">
                  <a16:creationId xmlns:a16="http://schemas.microsoft.com/office/drawing/2014/main" id="{928DED0C-9E80-4780-97FF-52D3F4006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8025" y="5184718"/>
              <a:ext cx="156999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b="1">
                  <a:solidFill>
                    <a:schemeClr val="bg1"/>
                  </a:solidFill>
                </a:rPr>
                <a:t>Consolidating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5A9657F-4036-4234-AB3E-D016345F7878}"/>
              </a:ext>
            </a:extLst>
          </p:cNvPr>
          <p:cNvGrpSpPr>
            <a:grpSpLocks/>
          </p:cNvGrpSpPr>
          <p:nvPr/>
        </p:nvGrpSpPr>
        <p:grpSpPr bwMode="auto">
          <a:xfrm>
            <a:off x="6407150" y="4505325"/>
            <a:ext cx="1576388" cy="1570038"/>
            <a:chOff x="6574042" y="4512842"/>
            <a:chExt cx="1577281" cy="1569992"/>
          </a:xfrm>
        </p:grpSpPr>
        <p:sp>
          <p:nvSpPr>
            <p:cNvPr id="7" name="Oval 6">
              <a:hlinkClick r:id="rId5" action="ppaction://hlinksldjump"/>
              <a:extLst>
                <a:ext uri="{FF2B5EF4-FFF2-40B4-BE49-F238E27FC236}">
                  <a16:creationId xmlns:a16="http://schemas.microsoft.com/office/drawing/2014/main" id="{CE710380-9068-42FB-8501-33A93351B41C}"/>
                </a:ext>
              </a:extLst>
            </p:cNvPr>
            <p:cNvSpPr/>
            <p:nvPr/>
          </p:nvSpPr>
          <p:spPr>
            <a:xfrm>
              <a:off x="6574042" y="4512842"/>
              <a:ext cx="1569339" cy="15699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2535" name="Rectangle 7">
              <a:hlinkClick r:id="rId5" action="ppaction://hlinksldjump"/>
              <a:extLst>
                <a:ext uri="{FF2B5EF4-FFF2-40B4-BE49-F238E27FC236}">
                  <a16:creationId xmlns:a16="http://schemas.microsoft.com/office/drawing/2014/main" id="{14AE6E7D-26FE-486F-B583-FF4C8F544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1331" y="5184718"/>
              <a:ext cx="156999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b="1">
                  <a:solidFill>
                    <a:schemeClr val="bg1"/>
                  </a:solidFill>
                </a:rPr>
                <a:t>Reflecting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0">
            <a:extLst>
              <a:ext uri="{FF2B5EF4-FFF2-40B4-BE49-F238E27FC236}">
                <a16:creationId xmlns:a16="http://schemas.microsoft.com/office/drawing/2014/main" id="{3D4BC202-6992-450F-B49B-52CE989931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>
                <a:latin typeface="Twinkl" pitchFamily="2" charset="0"/>
              </a:rPr>
              <a:t>Consolidating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444367E7-9369-491B-BA5F-8B5FC74FAC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Take the Challenge!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04111E-4E85-4312-B7B5-FE24BE9A2FDC}"/>
              </a:ext>
            </a:extLst>
          </p:cNvPr>
          <p:cNvGrpSpPr>
            <a:grpSpLocks/>
          </p:cNvGrpSpPr>
          <p:nvPr/>
        </p:nvGrpSpPr>
        <p:grpSpPr bwMode="auto">
          <a:xfrm>
            <a:off x="784225" y="1582738"/>
            <a:ext cx="7566025" cy="771525"/>
            <a:chOff x="784436" y="1582003"/>
            <a:chExt cx="7565602" cy="77210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D376F3F-53B4-4E9B-82BB-A59A6EB27000}"/>
                </a:ext>
              </a:extLst>
            </p:cNvPr>
            <p:cNvSpPr/>
            <p:nvPr/>
          </p:nvSpPr>
          <p:spPr>
            <a:xfrm>
              <a:off x="784436" y="1591535"/>
              <a:ext cx="7565602" cy="757808"/>
            </a:xfrm>
            <a:prstGeom prst="roundRect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590" name="TextBox 3">
              <a:extLst>
                <a:ext uri="{FF2B5EF4-FFF2-40B4-BE49-F238E27FC236}">
                  <a16:creationId xmlns:a16="http://schemas.microsoft.com/office/drawing/2014/main" id="{095E82D4-85FB-4BF4-968C-39D69A201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584" y="1582003"/>
              <a:ext cx="5112568" cy="772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Today you are all going to have a go at lots of different activities.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842C58-EC8B-4374-AC8E-AA7F6411BEB0}"/>
              </a:ext>
            </a:extLst>
          </p:cNvPr>
          <p:cNvGrpSpPr>
            <a:grpSpLocks/>
          </p:cNvGrpSpPr>
          <p:nvPr/>
        </p:nvGrpSpPr>
        <p:grpSpPr bwMode="auto">
          <a:xfrm>
            <a:off x="784225" y="4046538"/>
            <a:ext cx="7566025" cy="771525"/>
            <a:chOff x="784436" y="4046342"/>
            <a:chExt cx="7565602" cy="77210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8D3EE13-9EF9-4366-8E97-D53BB6832F66}"/>
                </a:ext>
              </a:extLst>
            </p:cNvPr>
            <p:cNvSpPr/>
            <p:nvPr/>
          </p:nvSpPr>
          <p:spPr>
            <a:xfrm>
              <a:off x="784436" y="4060640"/>
              <a:ext cx="7565602" cy="757809"/>
            </a:xfrm>
            <a:prstGeom prst="roundRect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588" name="TextBox 4">
              <a:extLst>
                <a:ext uri="{FF2B5EF4-FFF2-40B4-BE49-F238E27FC236}">
                  <a16:creationId xmlns:a16="http://schemas.microsoft.com/office/drawing/2014/main" id="{3E5BC062-0339-4398-9B45-FB4B8248E4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6127" y="4046342"/>
              <a:ext cx="4579652" cy="772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We are all different, so what one person finds challenging, another may find easy.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26B9C1-D5E7-4D4F-9E8A-F7925025D66A}"/>
              </a:ext>
            </a:extLst>
          </p:cNvPr>
          <p:cNvGrpSpPr>
            <a:grpSpLocks/>
          </p:cNvGrpSpPr>
          <p:nvPr/>
        </p:nvGrpSpPr>
        <p:grpSpPr bwMode="auto">
          <a:xfrm>
            <a:off x="779463" y="5076825"/>
            <a:ext cx="7566025" cy="773113"/>
            <a:chOff x="779314" y="5077535"/>
            <a:chExt cx="7565602" cy="77210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7C11944-CD0C-4FD8-A490-680B5F14E38E}"/>
                </a:ext>
              </a:extLst>
            </p:cNvPr>
            <p:cNvSpPr/>
            <p:nvPr/>
          </p:nvSpPr>
          <p:spPr>
            <a:xfrm>
              <a:off x="779314" y="5077535"/>
              <a:ext cx="7565602" cy="757838"/>
            </a:xfrm>
            <a:prstGeom prst="roundRect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586" name="TextBox 5">
              <a:extLst>
                <a:ext uri="{FF2B5EF4-FFF2-40B4-BE49-F238E27FC236}">
                  <a16:creationId xmlns:a16="http://schemas.microsoft.com/office/drawing/2014/main" id="{B984761F-C6EA-4B48-9BD1-B09549609E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6127" y="5077535"/>
              <a:ext cx="4579651" cy="772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We can all learn to do something if we put time and effort into practising.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234E45F-3A64-4CA5-8BD0-8D40D33A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390650"/>
            <a:ext cx="2579688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Whole Class">
            <a:extLst>
              <a:ext uri="{FF2B5EF4-FFF2-40B4-BE49-F238E27FC236}">
                <a16:creationId xmlns:a16="http://schemas.microsoft.com/office/drawing/2014/main" id="{446E6E4E-D7CF-4B43-8D41-7D4AE1E51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4451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3E51422-1AC6-3142-8750-1B4757908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4" y="2495830"/>
            <a:ext cx="2182113" cy="3841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>
            <a:extLst>
              <a:ext uri="{FF2B5EF4-FFF2-40B4-BE49-F238E27FC236}">
                <a16:creationId xmlns:a16="http://schemas.microsoft.com/office/drawing/2014/main" id="{CBBAF981-8F68-48CE-9ACA-BB3D52381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Take the Challenge!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8D3FA9-7409-4946-B63D-7B993EBCE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724025"/>
            <a:ext cx="44640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will you do to complete the challenges around the classroom today?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37FD5-77D0-4C1B-8FEC-9A96AD759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716213"/>
            <a:ext cx="44640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sorts of thoughts will you have?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D7496-9A79-4B87-8F7A-C8D9EB938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432175"/>
            <a:ext cx="44640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Will you need to persevere with something you find challenging?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C1F90-35C4-47C4-A00E-BA9AA5DCE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4424363"/>
            <a:ext cx="446405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Let’s find out what the different challenges are…</a:t>
            </a:r>
          </a:p>
        </p:txBody>
      </p:sp>
      <p:pic>
        <p:nvPicPr>
          <p:cNvPr id="25608" name="Whole Class">
            <a:extLst>
              <a:ext uri="{FF2B5EF4-FFF2-40B4-BE49-F238E27FC236}">
                <a16:creationId xmlns:a16="http://schemas.microsoft.com/office/drawing/2014/main" id="{29837E8D-5390-4FB5-81B4-D5EB58E5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4451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1E0D19-A254-874F-B266-EE74142AEF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3"/>
          <a:stretch/>
        </p:blipFill>
        <p:spPr>
          <a:xfrm>
            <a:off x="457200" y="3140968"/>
            <a:ext cx="3862264" cy="199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ADFAB814-E828-481F-9CE7-5E1C50DEF6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Take the Challenge!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976306-8F3A-42A2-86FA-A6D4AC926EFE}"/>
              </a:ext>
            </a:extLst>
          </p:cNvPr>
          <p:cNvGrpSpPr>
            <a:grpSpLocks/>
          </p:cNvGrpSpPr>
          <p:nvPr/>
        </p:nvGrpSpPr>
        <p:grpSpPr bwMode="auto">
          <a:xfrm>
            <a:off x="669925" y="1192213"/>
            <a:ext cx="1871663" cy="1762125"/>
            <a:chOff x="669898" y="1112163"/>
            <a:chExt cx="1872208" cy="176181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811A0B0-F788-4C19-9BD2-C740EBD6CC77}"/>
                </a:ext>
              </a:extLst>
            </p:cNvPr>
            <p:cNvSpPr/>
            <p:nvPr/>
          </p:nvSpPr>
          <p:spPr>
            <a:xfrm>
              <a:off x="730241" y="1112163"/>
              <a:ext cx="1762638" cy="1761815"/>
            </a:xfrm>
            <a:prstGeom prst="ellipse">
              <a:avLst/>
            </a:prstGeom>
            <a:solidFill>
              <a:srgbClr val="8D35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645" name="TextBox 3">
              <a:extLst>
                <a:ext uri="{FF2B5EF4-FFF2-40B4-BE49-F238E27FC236}">
                  <a16:creationId xmlns:a16="http://schemas.microsoft.com/office/drawing/2014/main" id="{5DC5E94B-FCAA-4F12-9E9F-25868C9012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898" y="1617241"/>
              <a:ext cx="1872208" cy="71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>
                  <a:solidFill>
                    <a:schemeClr val="bg1"/>
                  </a:solidFill>
                </a:rPr>
                <a:t>drawing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C8C94B-0D64-4A4B-AC80-EB6B355696F3}"/>
              </a:ext>
            </a:extLst>
          </p:cNvPr>
          <p:cNvGrpSpPr>
            <a:grpSpLocks/>
          </p:cNvGrpSpPr>
          <p:nvPr/>
        </p:nvGrpSpPr>
        <p:grpSpPr bwMode="auto">
          <a:xfrm>
            <a:off x="6089650" y="2801938"/>
            <a:ext cx="2670175" cy="2005012"/>
            <a:chOff x="6090222" y="2801604"/>
            <a:chExt cx="2669061" cy="200524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D871F06-90A6-46E0-B567-3F15C11CB911}"/>
                </a:ext>
              </a:extLst>
            </p:cNvPr>
            <p:cNvSpPr/>
            <p:nvPr/>
          </p:nvSpPr>
          <p:spPr>
            <a:xfrm>
              <a:off x="6421872" y="2801604"/>
              <a:ext cx="2005763" cy="2005249"/>
            </a:xfrm>
            <a:prstGeom prst="ellipse">
              <a:avLst/>
            </a:prstGeom>
            <a:solidFill>
              <a:srgbClr val="00A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643" name="TextBox 6">
              <a:extLst>
                <a:ext uri="{FF2B5EF4-FFF2-40B4-BE49-F238E27FC236}">
                  <a16:creationId xmlns:a16="http://schemas.microsoft.com/office/drawing/2014/main" id="{8E07D5EC-6E44-4614-8BA7-7EA0A94A58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0222" y="3423469"/>
              <a:ext cx="2669061" cy="71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>
                  <a:solidFill>
                    <a:schemeClr val="bg1"/>
                  </a:solidFill>
                </a:rPr>
                <a:t>tangram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32DD7F-8EF6-4443-B066-F86DFF34B588}"/>
              </a:ext>
            </a:extLst>
          </p:cNvPr>
          <p:cNvGrpSpPr>
            <a:grpSpLocks/>
          </p:cNvGrpSpPr>
          <p:nvPr/>
        </p:nvGrpSpPr>
        <p:grpSpPr bwMode="auto">
          <a:xfrm>
            <a:off x="649288" y="3729038"/>
            <a:ext cx="2668587" cy="2152650"/>
            <a:chOff x="649349" y="3648661"/>
            <a:chExt cx="2669061" cy="215214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F03036F-8C7C-47EC-8EB3-52D4A0DC8385}"/>
                </a:ext>
              </a:extLst>
            </p:cNvPr>
            <p:cNvSpPr/>
            <p:nvPr/>
          </p:nvSpPr>
          <p:spPr>
            <a:xfrm>
              <a:off x="908157" y="3648661"/>
              <a:ext cx="2151445" cy="2152148"/>
            </a:xfrm>
            <a:prstGeom prst="ellipse">
              <a:avLst/>
            </a:prstGeom>
            <a:solidFill>
              <a:srgbClr val="DE1E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641" name="TextBox 7">
              <a:extLst>
                <a:ext uri="{FF2B5EF4-FFF2-40B4-BE49-F238E27FC236}">
                  <a16:creationId xmlns:a16="http://schemas.microsoft.com/office/drawing/2014/main" id="{7EA3C6E6-F8CB-4B35-AF90-CAED94DEC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349" y="4369459"/>
              <a:ext cx="2669061" cy="71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>
                  <a:solidFill>
                    <a:schemeClr val="bg1"/>
                  </a:solidFill>
                </a:rPr>
                <a:t>dot to dot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57BE41-24EC-40C7-A19F-9040C5F9A6E5}"/>
              </a:ext>
            </a:extLst>
          </p:cNvPr>
          <p:cNvGrpSpPr>
            <a:grpSpLocks/>
          </p:cNvGrpSpPr>
          <p:nvPr/>
        </p:nvGrpSpPr>
        <p:grpSpPr bwMode="auto">
          <a:xfrm>
            <a:off x="2047875" y="1792288"/>
            <a:ext cx="2668588" cy="2490787"/>
            <a:chOff x="1983879" y="1721492"/>
            <a:chExt cx="2669061" cy="249111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00C19B-347D-4226-836D-A71B251F3357}"/>
                </a:ext>
              </a:extLst>
            </p:cNvPr>
            <p:cNvSpPr/>
            <p:nvPr/>
          </p:nvSpPr>
          <p:spPr>
            <a:xfrm>
              <a:off x="2077559" y="1721492"/>
              <a:ext cx="2491228" cy="2491118"/>
            </a:xfrm>
            <a:prstGeom prst="ellipse">
              <a:avLst/>
            </a:prstGeom>
            <a:solidFill>
              <a:srgbClr val="019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639" name="TextBox 5">
              <a:extLst>
                <a:ext uri="{FF2B5EF4-FFF2-40B4-BE49-F238E27FC236}">
                  <a16:creationId xmlns:a16="http://schemas.microsoft.com/office/drawing/2014/main" id="{083D2FAF-49C8-4AA8-B864-9FC6933F3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3879" y="2599294"/>
              <a:ext cx="2669061" cy="71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>
                  <a:solidFill>
                    <a:schemeClr val="bg1"/>
                  </a:solidFill>
                </a:rPr>
                <a:t>word search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B16D8F-6E22-4235-962D-9860B8011122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302000"/>
            <a:ext cx="3189288" cy="2973388"/>
            <a:chOff x="3657143" y="3302161"/>
            <a:chExt cx="3190251" cy="297312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F7602E9-AC28-4F71-9F78-B8971A80810D}"/>
                </a:ext>
              </a:extLst>
            </p:cNvPr>
            <p:cNvSpPr/>
            <p:nvPr/>
          </p:nvSpPr>
          <p:spPr>
            <a:xfrm>
              <a:off x="3765126" y="3302161"/>
              <a:ext cx="2974286" cy="2973121"/>
            </a:xfrm>
            <a:prstGeom prst="ellipse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637" name="TextBox 8">
              <a:extLst>
                <a:ext uri="{FF2B5EF4-FFF2-40B4-BE49-F238E27FC236}">
                  <a16:creationId xmlns:a16="http://schemas.microsoft.com/office/drawing/2014/main" id="{B647CB6A-06F6-4C56-97BC-CBA4AC09D4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143" y="4433445"/>
              <a:ext cx="3190251" cy="71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>
                  <a:solidFill>
                    <a:schemeClr val="bg1"/>
                  </a:solidFill>
                </a:rPr>
                <a:t>tongue-twisters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0AD909-D127-47C3-93E7-2852FA363E51}"/>
              </a:ext>
            </a:extLst>
          </p:cNvPr>
          <p:cNvGrpSpPr>
            <a:grpSpLocks/>
          </p:cNvGrpSpPr>
          <p:nvPr/>
        </p:nvGrpSpPr>
        <p:grpSpPr bwMode="auto">
          <a:xfrm>
            <a:off x="4770438" y="1473200"/>
            <a:ext cx="2165350" cy="1987550"/>
            <a:chOff x="4771212" y="1473200"/>
            <a:chExt cx="2165003" cy="198736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72279D0-A7E0-480B-B9E2-84D3BB8E52BF}"/>
                </a:ext>
              </a:extLst>
            </p:cNvPr>
            <p:cNvSpPr/>
            <p:nvPr/>
          </p:nvSpPr>
          <p:spPr>
            <a:xfrm>
              <a:off x="4860098" y="1473200"/>
              <a:ext cx="1987231" cy="1987362"/>
            </a:xfrm>
            <a:prstGeom prst="ellipse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635" name="TextBox 4">
              <a:extLst>
                <a:ext uri="{FF2B5EF4-FFF2-40B4-BE49-F238E27FC236}">
                  <a16:creationId xmlns:a16="http://schemas.microsoft.com/office/drawing/2014/main" id="{4AEC221A-6AAC-464F-BBFB-29CD7DFC5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1212" y="2091052"/>
              <a:ext cx="2165003" cy="71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200">
                  <a:solidFill>
                    <a:schemeClr val="bg1"/>
                  </a:solidFill>
                </a:rPr>
                <a:t>balancing</a:t>
              </a:r>
            </a:p>
          </p:txBody>
        </p:sp>
      </p:grpSp>
      <p:pic>
        <p:nvPicPr>
          <p:cNvPr id="26633" name="Whole Class">
            <a:extLst>
              <a:ext uri="{FF2B5EF4-FFF2-40B4-BE49-F238E27FC236}">
                <a16:creationId xmlns:a16="http://schemas.microsoft.com/office/drawing/2014/main" id="{7E9F7720-A11F-48A3-AC32-B985D89BE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4451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B744C3-456C-4DAD-AE64-30C58468A839}"/>
              </a:ext>
            </a:extLst>
          </p:cNvPr>
          <p:cNvSpPr/>
          <p:nvPr/>
        </p:nvSpPr>
        <p:spPr>
          <a:xfrm>
            <a:off x="760413" y="2413000"/>
            <a:ext cx="7632700" cy="2752725"/>
          </a:xfrm>
          <a:prstGeom prst="roundRect">
            <a:avLst>
              <a:gd name="adj" fmla="val 11499"/>
            </a:avLst>
          </a:prstGeom>
          <a:solidFill>
            <a:srgbClr val="2DB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651" name="Title 1">
            <a:extLst>
              <a:ext uri="{FF2B5EF4-FFF2-40B4-BE49-F238E27FC236}">
                <a16:creationId xmlns:a16="http://schemas.microsoft.com/office/drawing/2014/main" id="{1B6FAB51-8845-49C1-9A50-9DEE84A2C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Take the Challenge!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9F368D-9B08-4BF5-AE69-A460022B7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73200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What sorts of thoughts were going through your head, or what were you saying when you were attempting a difficult challenge?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6C25E-5147-435B-80FE-A58D68FB4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578100"/>
            <a:ext cx="451485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Did you have different thoughts in your head or make different comments during the challenges you found easier?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C662D-AEE8-4D01-A200-DD6906057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652838"/>
            <a:ext cx="454183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Which activity would you choose to do again, if you were allowed another try?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E43CD0-30D7-4A83-A03F-C81C3D943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44817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Why would you choose this one?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FDD6C-A1E5-4825-ADC6-12EA99B26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5327650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It is really important that we keep trying at things we find challenging. Use positive thoughts to help you do this!</a:t>
            </a:r>
          </a:p>
        </p:txBody>
      </p:sp>
      <p:pic>
        <p:nvPicPr>
          <p:cNvPr id="27658" name="Whole Class">
            <a:extLst>
              <a:ext uri="{FF2B5EF4-FFF2-40B4-BE49-F238E27FC236}">
                <a16:creationId xmlns:a16="http://schemas.microsoft.com/office/drawing/2014/main" id="{A1AF9DD5-6681-4C70-8308-7DE0AD2F8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4451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205E3C-5CC1-9D4C-A585-99FAFFBC49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551" y="2742000"/>
            <a:ext cx="1135617" cy="2433637"/>
          </a:xfrm>
          <a:prstGeom prst="rect">
            <a:avLst/>
          </a:prstGeom>
        </p:spPr>
      </p:pic>
      <p:pic>
        <p:nvPicPr>
          <p:cNvPr id="12" name="Picture 1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4DF3FD72-AA08-C14F-969F-8E2E59189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41" y="3484490"/>
            <a:ext cx="1143756" cy="1656300"/>
          </a:xfrm>
          <a:prstGeom prst="rect">
            <a:avLst/>
          </a:prstGeom>
        </p:spPr>
      </p:pic>
      <p:sp>
        <p:nvSpPr>
          <p:cNvPr id="13" name="Cloud Callout 12">
            <a:extLst>
              <a:ext uri="{FF2B5EF4-FFF2-40B4-BE49-F238E27FC236}">
                <a16:creationId xmlns:a16="http://schemas.microsoft.com/office/drawing/2014/main" id="{61967000-8DAB-B741-8A2F-F35A3AF782E0}"/>
              </a:ext>
            </a:extLst>
          </p:cNvPr>
          <p:cNvSpPr/>
          <p:nvPr/>
        </p:nvSpPr>
        <p:spPr>
          <a:xfrm>
            <a:off x="6516216" y="2560212"/>
            <a:ext cx="1319026" cy="885680"/>
          </a:xfrm>
          <a:prstGeom prst="cloudCallout">
            <a:avLst>
              <a:gd name="adj1" fmla="val -30827"/>
              <a:gd name="adj2" fmla="val 834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4" grpId="0"/>
      <p:bldP spid="5" grpId="0"/>
      <p:bldP spid="6" grpId="0"/>
      <p:bldP spid="7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0">
            <a:extLst>
              <a:ext uri="{FF2B5EF4-FFF2-40B4-BE49-F238E27FC236}">
                <a16:creationId xmlns:a16="http://schemas.microsoft.com/office/drawing/2014/main" id="{7EF3751E-9A9C-4462-AAFD-EF7BE8BEBF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>
                <a:latin typeface="Twinkl" pitchFamily="2" charset="0"/>
              </a:rPr>
              <a:t>Reflecting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B089CC91-064C-4DC1-BACC-2B8D4CFDBC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My Goals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6BC619-EEF5-4C22-9E3C-C017750A2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1412875"/>
            <a:ext cx="7632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Setting goals for ourselves can help us learn and achieve new and exciting things.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8E0A0-AC6E-4345-88DC-23AFD7473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2224088"/>
            <a:ext cx="76327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Tell your partner something you would like to achieve, learn to do or get better at.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9175C-3282-4319-9641-F0E8FD43E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036888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will your goal be?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8871B9-92FA-45D4-8EE7-5140E8098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571875"/>
            <a:ext cx="763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will you achieve your goal?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5C90CD-3334-4CAA-BAC3-C9D988B84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4106863"/>
            <a:ext cx="3821112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sorts of helpful thoughts will you use to help you achieve your goal?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A8CE0D-DDA5-4786-B7D4-0A6FC05ED2FC}"/>
              </a:ext>
            </a:extLst>
          </p:cNvPr>
          <p:cNvGrpSpPr>
            <a:grpSpLocks/>
          </p:cNvGrpSpPr>
          <p:nvPr/>
        </p:nvGrpSpPr>
        <p:grpSpPr bwMode="auto">
          <a:xfrm>
            <a:off x="750888" y="5384800"/>
            <a:ext cx="7642225" cy="733425"/>
            <a:chOff x="750888" y="5384800"/>
            <a:chExt cx="7642225" cy="7334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3E35154-E6BD-4F31-B419-8A1B145E0EC5}"/>
                </a:ext>
              </a:extLst>
            </p:cNvPr>
            <p:cNvSpPr/>
            <p:nvPr/>
          </p:nvSpPr>
          <p:spPr>
            <a:xfrm>
              <a:off x="750888" y="5384800"/>
              <a:ext cx="7632700" cy="73342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9708" name="TextBox 7">
              <a:extLst>
                <a:ext uri="{FF2B5EF4-FFF2-40B4-BE49-F238E27FC236}">
                  <a16:creationId xmlns:a16="http://schemas.microsoft.com/office/drawing/2014/main" id="{7C8D6B1F-0035-4F3A-8E0C-317C2F1B8C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413" y="5500688"/>
              <a:ext cx="7632700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bg1"/>
                  </a:solidFill>
                </a:rPr>
                <a:t>We can all be go-getters if we show resilience and perseverance!</a:t>
              </a:r>
            </a:p>
          </p:txBody>
        </p:sp>
      </p:grpSp>
      <p:pic>
        <p:nvPicPr>
          <p:cNvPr id="29706" name="Talking Partners">
            <a:extLst>
              <a:ext uri="{FF2B5EF4-FFF2-40B4-BE49-F238E27FC236}">
                <a16:creationId xmlns:a16="http://schemas.microsoft.com/office/drawing/2014/main" id="{1F03B603-A37E-4DE9-A47C-9D10F4AD9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292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53989B-EF1E-704F-9FD1-090139A53E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1"/>
          <a:stretch/>
        </p:blipFill>
        <p:spPr>
          <a:xfrm>
            <a:off x="5148064" y="2924944"/>
            <a:ext cx="2709701" cy="2455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0">
            <a:extLst>
              <a:ext uri="{FF2B5EF4-FFF2-40B4-BE49-F238E27FC236}">
                <a16:creationId xmlns:a16="http://schemas.microsoft.com/office/drawing/2014/main" id="{B1FCDD70-BA29-4563-A4B5-EB949DF78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>
                <a:latin typeface="Twinkl" pitchFamily="2" charset="0"/>
              </a:rPr>
              <a:t>The Big Questions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57DD13C-2AC1-4006-A915-4705AE257B51}"/>
              </a:ext>
            </a:extLst>
          </p:cNvPr>
          <p:cNvSpPr/>
          <p:nvPr/>
        </p:nvSpPr>
        <p:spPr>
          <a:xfrm>
            <a:off x="2771775" y="782638"/>
            <a:ext cx="2905125" cy="1851025"/>
          </a:xfrm>
          <a:prstGeom prst="wedgeEllipseCallout">
            <a:avLst>
              <a:gd name="adj1" fmla="val -54007"/>
              <a:gd name="adj2" fmla="val 41554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4B3B6713-E8C6-477C-AB3D-84CD04C25047}"/>
              </a:ext>
            </a:extLst>
          </p:cNvPr>
          <p:cNvSpPr/>
          <p:nvPr/>
        </p:nvSpPr>
        <p:spPr>
          <a:xfrm>
            <a:off x="3752850" y="2889250"/>
            <a:ext cx="2903538" cy="1849438"/>
          </a:xfrm>
          <a:prstGeom prst="wedgeEllipseCallout">
            <a:avLst>
              <a:gd name="adj1" fmla="val 49284"/>
              <a:gd name="adj2" fmla="val -42228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362" name="Title 1">
            <a:extLst>
              <a:ext uri="{FF2B5EF4-FFF2-40B4-BE49-F238E27FC236}">
                <a16:creationId xmlns:a16="http://schemas.microsoft.com/office/drawing/2014/main" id="{0A077B90-3BBE-4A63-BEFE-CBC2B2911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1025" y="1016000"/>
            <a:ext cx="2178050" cy="1368425"/>
          </a:xfrm>
        </p:spPr>
        <p:txBody>
          <a:bodyPr/>
          <a:lstStyle/>
          <a:p>
            <a:pPr algn="ctr" eaLnBrk="1" hangingPunct="1"/>
            <a:r>
              <a:rPr lang="en-GB" altLang="en-US" sz="2400"/>
              <a:t>What are helpful and unhelpful thoughts?</a:t>
            </a:r>
          </a:p>
        </p:txBody>
      </p:sp>
      <p:pic>
        <p:nvPicPr>
          <p:cNvPr id="12293" name="Picture 2">
            <a:extLst>
              <a:ext uri="{FF2B5EF4-FFF2-40B4-BE49-F238E27FC236}">
                <a16:creationId xmlns:a16="http://schemas.microsoft.com/office/drawing/2014/main" id="{80F1621E-03F2-4704-A6E2-C38B817E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2925"/>
            <a:ext cx="863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itle 1">
            <a:extLst>
              <a:ext uri="{FF2B5EF4-FFF2-40B4-BE49-F238E27FC236}">
                <a16:creationId xmlns:a16="http://schemas.microsoft.com/office/drawing/2014/main" id="{6BC7EA13-ECDB-4802-AE36-16B471E95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2941638"/>
            <a:ext cx="2513012" cy="174625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/>
              <a:t>What can we do if we find something challenging?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4B8E4D-E171-4669-AA06-499F9A5B586D}"/>
              </a:ext>
            </a:extLst>
          </p:cNvPr>
          <p:cNvSpPr/>
          <p:nvPr/>
        </p:nvSpPr>
        <p:spPr>
          <a:xfrm>
            <a:off x="687388" y="5607050"/>
            <a:ext cx="7769225" cy="582613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365" name="Title 1">
            <a:extLst>
              <a:ext uri="{FF2B5EF4-FFF2-40B4-BE49-F238E27FC236}">
                <a16:creationId xmlns:a16="http://schemas.microsoft.com/office/drawing/2014/main" id="{15CE9879-2B75-493B-80C4-2677B2923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5568950"/>
            <a:ext cx="8137525" cy="6477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pc="-50" dirty="0">
                <a:solidFill>
                  <a:schemeClr val="bg1"/>
                </a:solidFill>
              </a:rPr>
              <a:t>What have you learnt today that is going to help you in your day-to-day life?</a:t>
            </a:r>
          </a:p>
        </p:txBody>
      </p:sp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488CC521-CABE-C34A-836C-5950E0667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96" y="1470819"/>
            <a:ext cx="1318332" cy="3916362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B1FB305-FAD7-CD4E-BB6B-BF106A3BB5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7697" y="1827871"/>
            <a:ext cx="1496265" cy="35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0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5362" grpId="0"/>
      <p:bldP spid="15364" grpId="0"/>
      <p:bldP spid="7" grpId="0" animBg="1"/>
      <p:bldP spid="153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 can set myself goals and consider how to achieve them.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410469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understand that positive thoughts can help me achieve my goals.</a:t>
            </a:r>
          </a:p>
          <a:p>
            <a:r>
              <a:rPr lang="en-GB" dirty="0">
                <a:latin typeface="Twinkl" pitchFamily="50" charset="0"/>
              </a:rPr>
              <a:t>I understand that resilience means trying again and not giving up.</a:t>
            </a:r>
          </a:p>
          <a:p>
            <a:r>
              <a:rPr lang="en-GB" dirty="0">
                <a:latin typeface="Twinkl" pitchFamily="50" charset="0"/>
              </a:rPr>
              <a:t>I can think of things I would like to learn, get better at or achieve.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375756" y="6247089"/>
            <a:ext cx="4392488" cy="632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sz="800" baseline="30000" dirty="0">
                <a:latin typeface="Roboto" panose="02000000000000000000" pitchFamily="2" charset="0"/>
                <a:cs typeface="Arial" panose="020B0604020202020204" pitchFamily="34" charset="0"/>
              </a:rPr>
              <a:t>This resource is fully in line with the Learning Outcomes and Core Themes outlined in the PSHE Association’s </a:t>
            </a:r>
            <a:r>
              <a:rPr lang="en-GB" sz="800" b="1" u="sng" baseline="30000" dirty="0">
                <a:solidFill>
                  <a:schemeClr val="accent1"/>
                </a:solidFill>
                <a:latin typeface="Roboto" panose="02000000000000000000" pitchFamily="2" charset="0"/>
                <a:cs typeface="Arial" panose="020B0604020202020204" pitchFamily="34" charset="0"/>
                <a:hlinkClick r:id="rId2"/>
              </a:rPr>
              <a:t>Programme of Study</a:t>
            </a:r>
            <a:r>
              <a:rPr lang="en-GB" sz="800" baseline="30000" dirty="0"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2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945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j-ea"/>
                <a:cs typeface="+mj-cs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j-ea"/>
                <a:cs typeface="+mj-cs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 can discuss my feelings and opinions with others and cope with difficult emotions.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410469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I can identify good and bad feelings.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I can discuss what causes negative emotions.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I can name some strategies to cope with difficult feelings.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375756" y="6247089"/>
            <a:ext cx="4392488" cy="632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3000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This resource is fully in line with the Learning Outcomes and Core Themes outlined in the PSHE Association’s </a:t>
            </a:r>
            <a:r>
              <a:rPr kumimoji="0" lang="en-GB" sz="800" b="1" i="0" u="sng" strike="noStrike" kern="1200" cap="none" spc="0" normalizeH="0" baseline="30000" noProof="0" dirty="0">
                <a:ln>
                  <a:noFill/>
                </a:ln>
                <a:solidFill>
                  <a:srgbClr val="00A7E7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  <a:hlinkClick r:id="rId2"/>
              </a:rPr>
              <a:t>Programme of Study</a:t>
            </a:r>
            <a:r>
              <a:rPr kumimoji="0" lang="en-GB" sz="800" b="0" i="0" u="none" strike="noStrike" kern="1200" cap="none" spc="0" normalizeH="0" baseline="3000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2865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dirty="0"/>
              <a:t>The Big Questions</a:t>
            </a:r>
          </a:p>
        </p:txBody>
      </p:sp>
    </p:spTree>
    <p:extLst>
      <p:ext uri="{BB962C8B-B14F-4D97-AF65-F5344CB8AC3E}">
        <p14:creationId xmlns:p14="http://schemas.microsoft.com/office/powerpoint/2010/main" val="2730383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542925"/>
            <a:ext cx="863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peech Bubble: Oval 9"/>
          <p:cNvSpPr/>
          <p:nvPr/>
        </p:nvSpPr>
        <p:spPr>
          <a:xfrm>
            <a:off x="2339066" y="765175"/>
            <a:ext cx="3159202" cy="2200275"/>
          </a:xfrm>
          <a:prstGeom prst="wedgeEllipseCallout">
            <a:avLst>
              <a:gd name="adj1" fmla="val -55824"/>
              <a:gd name="adj2" fmla="val -15642"/>
            </a:avLst>
          </a:prstGeom>
          <a:solidFill>
            <a:schemeClr val="bg1"/>
          </a:solidFill>
          <a:ln w="28575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What things make us feel cross, worried or sad?</a:t>
            </a:r>
          </a:p>
        </p:txBody>
      </p:sp>
      <p:sp>
        <p:nvSpPr>
          <p:cNvPr id="13" name="Speech Bubble: Oval 12"/>
          <p:cNvSpPr/>
          <p:nvPr/>
        </p:nvSpPr>
        <p:spPr>
          <a:xfrm>
            <a:off x="3635896" y="3068960"/>
            <a:ext cx="3013673" cy="2200275"/>
          </a:xfrm>
          <a:prstGeom prst="wedgeEllipseCallout">
            <a:avLst>
              <a:gd name="adj1" fmla="val 49088"/>
              <a:gd name="adj2" fmla="val -38305"/>
            </a:avLst>
          </a:prstGeom>
          <a:solidFill>
            <a:schemeClr val="bg1"/>
          </a:solidFill>
          <a:ln w="28575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What can we do if this happens?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756C02B-7A9E-4451-9923-C55F8C2A09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728" y="1312430"/>
            <a:ext cx="1945678" cy="5013176"/>
          </a:xfrm>
          <a:prstGeom prst="rect">
            <a:avLst/>
          </a:prstGeom>
        </p:spPr>
      </p:pic>
      <p:pic>
        <p:nvPicPr>
          <p:cNvPr id="6" name="Picture 5" descr="A picture containing drawing, shirt&#10;&#10;Description automatically generated">
            <a:extLst>
              <a:ext uri="{FF2B5EF4-FFF2-40B4-BE49-F238E27FC236}">
                <a16:creationId xmlns:a16="http://schemas.microsoft.com/office/drawing/2014/main" id="{73D50F07-4726-4281-9554-91816CE497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76" y="765175"/>
            <a:ext cx="1752727" cy="501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 can set myself goals and consider how to achieve them.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410469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understand that positive thoughts can help me achieve my goals.</a:t>
            </a:r>
          </a:p>
          <a:p>
            <a:r>
              <a:rPr lang="en-GB" dirty="0">
                <a:latin typeface="Twinkl" pitchFamily="50" charset="0"/>
              </a:rPr>
              <a:t>I understand that resilience means trying again and not giving up.</a:t>
            </a:r>
          </a:p>
          <a:p>
            <a:r>
              <a:rPr lang="en-GB" dirty="0">
                <a:latin typeface="Twinkl" pitchFamily="50" charset="0"/>
              </a:rPr>
              <a:t>I can think of things I would like to learn, get better at or achieve.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375756" y="6247089"/>
            <a:ext cx="4392488" cy="632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sz="800" baseline="30000" dirty="0">
                <a:latin typeface="Roboto" panose="02000000000000000000" pitchFamily="2" charset="0"/>
                <a:cs typeface="Arial" panose="020B0604020202020204" pitchFamily="34" charset="0"/>
              </a:rPr>
              <a:t>This resource is fully in line with the Learning Outcomes and Core Themes outlined in the PSHE Association’s </a:t>
            </a:r>
            <a:r>
              <a:rPr lang="en-GB" sz="800" b="1" u="sng" baseline="30000" dirty="0">
                <a:solidFill>
                  <a:schemeClr val="accent1"/>
                </a:solidFill>
                <a:latin typeface="Roboto" panose="02000000000000000000" pitchFamily="2" charset="0"/>
                <a:cs typeface="Arial" panose="020B0604020202020204" pitchFamily="34" charset="0"/>
                <a:hlinkClick r:id="rId2"/>
              </a:rPr>
              <a:t>Programme of Study</a:t>
            </a:r>
            <a:r>
              <a:rPr lang="en-GB" sz="800" baseline="30000" dirty="0"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/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 dirty="0"/>
              <a:t>Reconnecting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7096125" cy="1509713"/>
          </a:xfrm>
        </p:spPr>
        <p:txBody>
          <a:bodyPr/>
          <a:lstStyle/>
          <a:p>
            <a:pPr eaLnBrk="1" hangingPunct="1"/>
            <a:r>
              <a:rPr lang="en-GB" altLang="en-US" dirty="0"/>
              <a:t>What Makes Us Feel Cross, Worried or Sad?</a:t>
            </a:r>
          </a:p>
        </p:txBody>
      </p:sp>
      <p:pic>
        <p:nvPicPr>
          <p:cNvPr id="14339" name="Whole Clas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325" y="54292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12788" y="2022475"/>
            <a:ext cx="75676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Have a think about a time when you have felt cross, sad or worried. Can you remember what made you feel that way?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12788" y="2851150"/>
            <a:ext cx="75676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Maybe you have seen things happen to other people you know, or perhaps on TV, that have made them feel cross, sad or worried.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2788" y="3679825"/>
            <a:ext cx="75676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Have you read any books where something happens to make someone feel cross, sad or worried?</a:t>
            </a: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02" y="4605338"/>
            <a:ext cx="152400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4102" y="4537075"/>
            <a:ext cx="1525587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2427" y="4621213"/>
            <a:ext cx="152558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5F5B31-9646-4C58-B29A-A50D318A9CC8}"/>
              </a:ext>
            </a:extLst>
          </p:cNvPr>
          <p:cNvSpPr/>
          <p:nvPr/>
        </p:nvSpPr>
        <p:spPr>
          <a:xfrm>
            <a:off x="4211960" y="4654419"/>
            <a:ext cx="2376264" cy="1295673"/>
          </a:xfrm>
          <a:prstGeom prst="round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Let’s share some of your ideas.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/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 dirty="0"/>
              <a:t>Exploring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Uncomfortable Feelings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925513" y="3913188"/>
            <a:ext cx="7161212" cy="1747837"/>
          </a:xfrm>
          <a:prstGeom prst="roundRect">
            <a:avLst>
              <a:gd name="adj" fmla="val 7278"/>
            </a:avLst>
          </a:prstGeom>
          <a:solidFill>
            <a:srgbClr val="2DB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 pitchFamily="2" charset="0"/>
              <a:ea typeface="+mn-ea"/>
              <a:cs typeface="+mn-cs"/>
            </a:endParaRPr>
          </a:p>
        </p:txBody>
      </p:sp>
      <p:pic>
        <p:nvPicPr>
          <p:cNvPr id="16388" name="Talking Partner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54292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7584" y="1412875"/>
            <a:ext cx="36464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When we are cross, sad or nervous, it can feel uncomfortable and difficult to manage.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41863" y="1465263"/>
            <a:ext cx="3476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Can you think of any other feelings that are uncomfortable?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27584" y="2431517"/>
            <a:ext cx="3203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Talk to your partner about uncomfortable feelings.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41863" y="2431517"/>
            <a:ext cx="3201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If you feel happy to, share your thoughts with the class.</a:t>
            </a: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2801938" y="3395663"/>
            <a:ext cx="1485900" cy="2841625"/>
            <a:chOff x="2892464" y="3323438"/>
            <a:chExt cx="1486670" cy="2841866"/>
          </a:xfrm>
        </p:grpSpPr>
        <p:pic>
          <p:nvPicPr>
            <p:cNvPr id="16411" name="Picture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323438"/>
              <a:ext cx="719886" cy="2380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TextBox 24"/>
            <p:cNvSpPr txBox="1">
              <a:spLocks noChangeArrowheads="1"/>
            </p:cNvSpPr>
            <p:nvPr/>
          </p:nvSpPr>
          <p:spPr bwMode="auto">
            <a:xfrm>
              <a:off x="2892464" y="5795972"/>
              <a:ext cx="1486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2" charset="0"/>
                </a:rPr>
                <a:t>frightened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4741863" y="3357563"/>
            <a:ext cx="1519237" cy="2879725"/>
            <a:chOff x="4852881" y="3284984"/>
            <a:chExt cx="1519710" cy="2880320"/>
          </a:xfrm>
        </p:grpSpPr>
        <p:pic>
          <p:nvPicPr>
            <p:cNvPr id="16409" name="Picture 1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4816" y="3284984"/>
              <a:ext cx="1297775" cy="241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0" name="TextBox 25"/>
            <p:cNvSpPr txBox="1">
              <a:spLocks noChangeArrowheads="1"/>
            </p:cNvSpPr>
            <p:nvPr/>
          </p:nvSpPr>
          <p:spPr bwMode="auto">
            <a:xfrm>
              <a:off x="4852881" y="5795972"/>
              <a:ext cx="1486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2" charset="0"/>
                </a:rPr>
                <a:t>confused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6599238" y="3475038"/>
            <a:ext cx="1487487" cy="2749550"/>
            <a:chOff x="6600012" y="3402405"/>
            <a:chExt cx="1486670" cy="2750912"/>
          </a:xfrm>
        </p:grpSpPr>
        <p:grpSp>
          <p:nvGrpSpPr>
            <p:cNvPr id="16401" name="Group 21"/>
            <p:cNvGrpSpPr>
              <a:grpSpLocks/>
            </p:cNvGrpSpPr>
            <p:nvPr/>
          </p:nvGrpSpPr>
          <p:grpSpPr bwMode="auto">
            <a:xfrm>
              <a:off x="7003479" y="3402405"/>
              <a:ext cx="679735" cy="2304441"/>
              <a:chOff x="5881513" y="99577"/>
              <a:chExt cx="2022887" cy="6858000"/>
            </a:xfrm>
          </p:grpSpPr>
          <p:pic>
            <p:nvPicPr>
              <p:cNvPr id="16403" name="Picture 15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1513" y="99577"/>
                <a:ext cx="2022887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Freeform: Shape 16"/>
              <p:cNvSpPr/>
              <p:nvPr/>
            </p:nvSpPr>
            <p:spPr>
              <a:xfrm>
                <a:off x="6248433" y="3483915"/>
                <a:ext cx="561892" cy="529394"/>
              </a:xfrm>
              <a:custGeom>
                <a:avLst/>
                <a:gdLst>
                  <a:gd name="connsiteX0" fmla="*/ 182332 w 559229"/>
                  <a:gd name="connsiteY0" fmla="*/ 22886 h 530886"/>
                  <a:gd name="connsiteX1" fmla="*/ 70572 w 559229"/>
                  <a:gd name="connsiteY1" fmla="*/ 53366 h 530886"/>
                  <a:gd name="connsiteX2" fmla="*/ 40092 w 559229"/>
                  <a:gd name="connsiteY2" fmla="*/ 73686 h 530886"/>
                  <a:gd name="connsiteX3" fmla="*/ 19772 w 559229"/>
                  <a:gd name="connsiteY3" fmla="*/ 104166 h 530886"/>
                  <a:gd name="connsiteX4" fmla="*/ 19772 w 559229"/>
                  <a:gd name="connsiteY4" fmla="*/ 246406 h 530886"/>
                  <a:gd name="connsiteX5" fmla="*/ 29932 w 559229"/>
                  <a:gd name="connsiteY5" fmla="*/ 297206 h 530886"/>
                  <a:gd name="connsiteX6" fmla="*/ 19772 w 559229"/>
                  <a:gd name="connsiteY6" fmla="*/ 348006 h 530886"/>
                  <a:gd name="connsiteX7" fmla="*/ 19772 w 559229"/>
                  <a:gd name="connsiteY7" fmla="*/ 480086 h 530886"/>
                  <a:gd name="connsiteX8" fmla="*/ 131532 w 559229"/>
                  <a:gd name="connsiteY8" fmla="*/ 530886 h 530886"/>
                  <a:gd name="connsiteX9" fmla="*/ 365212 w 559229"/>
                  <a:gd name="connsiteY9" fmla="*/ 520726 h 530886"/>
                  <a:gd name="connsiteX10" fmla="*/ 395692 w 559229"/>
                  <a:gd name="connsiteY10" fmla="*/ 510566 h 530886"/>
                  <a:gd name="connsiteX11" fmla="*/ 436332 w 559229"/>
                  <a:gd name="connsiteY11" fmla="*/ 500406 h 530886"/>
                  <a:gd name="connsiteX12" fmla="*/ 466812 w 559229"/>
                  <a:gd name="connsiteY12" fmla="*/ 480086 h 530886"/>
                  <a:gd name="connsiteX13" fmla="*/ 507452 w 559229"/>
                  <a:gd name="connsiteY13" fmla="*/ 469926 h 530886"/>
                  <a:gd name="connsiteX14" fmla="*/ 517612 w 559229"/>
                  <a:gd name="connsiteY14" fmla="*/ 439446 h 530886"/>
                  <a:gd name="connsiteX15" fmla="*/ 537932 w 559229"/>
                  <a:gd name="connsiteY15" fmla="*/ 408966 h 530886"/>
                  <a:gd name="connsiteX16" fmla="*/ 558252 w 559229"/>
                  <a:gd name="connsiteY16" fmla="*/ 327686 h 530886"/>
                  <a:gd name="connsiteX17" fmla="*/ 537932 w 559229"/>
                  <a:gd name="connsiteY17" fmla="*/ 236246 h 530886"/>
                  <a:gd name="connsiteX18" fmla="*/ 527772 w 559229"/>
                  <a:gd name="connsiteY18" fmla="*/ 205766 h 530886"/>
                  <a:gd name="connsiteX19" fmla="*/ 487132 w 559229"/>
                  <a:gd name="connsiteY19" fmla="*/ 134646 h 530886"/>
                  <a:gd name="connsiteX20" fmla="*/ 476972 w 559229"/>
                  <a:gd name="connsiteY20" fmla="*/ 104166 h 530886"/>
                  <a:gd name="connsiteX21" fmla="*/ 426172 w 559229"/>
                  <a:gd name="connsiteY21" fmla="*/ 43206 h 530886"/>
                  <a:gd name="connsiteX22" fmla="*/ 365212 w 559229"/>
                  <a:gd name="connsiteY22" fmla="*/ 22886 h 530886"/>
                  <a:gd name="connsiteX23" fmla="*/ 334732 w 559229"/>
                  <a:gd name="connsiteY23" fmla="*/ 12726 h 530886"/>
                  <a:gd name="connsiteX24" fmla="*/ 182332 w 559229"/>
                  <a:gd name="connsiteY24" fmla="*/ 22886 h 530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9229" h="530886">
                    <a:moveTo>
                      <a:pt x="182332" y="22886"/>
                    </a:moveTo>
                    <a:cubicBezTo>
                      <a:pt x="155068" y="28339"/>
                      <a:pt x="92670" y="38634"/>
                      <a:pt x="70572" y="53366"/>
                    </a:cubicBezTo>
                    <a:lnTo>
                      <a:pt x="40092" y="73686"/>
                    </a:lnTo>
                    <a:cubicBezTo>
                      <a:pt x="33319" y="83846"/>
                      <a:pt x="24582" y="92943"/>
                      <a:pt x="19772" y="104166"/>
                    </a:cubicBezTo>
                    <a:cubicBezTo>
                      <a:pt x="-559" y="151606"/>
                      <a:pt x="12894" y="194821"/>
                      <a:pt x="19772" y="246406"/>
                    </a:cubicBezTo>
                    <a:cubicBezTo>
                      <a:pt x="22054" y="263523"/>
                      <a:pt x="26545" y="280273"/>
                      <a:pt x="29932" y="297206"/>
                    </a:cubicBezTo>
                    <a:cubicBezTo>
                      <a:pt x="26545" y="314139"/>
                      <a:pt x="23960" y="331253"/>
                      <a:pt x="19772" y="348006"/>
                    </a:cubicBezTo>
                    <a:cubicBezTo>
                      <a:pt x="7046" y="398911"/>
                      <a:pt x="-17504" y="405535"/>
                      <a:pt x="19772" y="480086"/>
                    </a:cubicBezTo>
                    <a:cubicBezTo>
                      <a:pt x="39302" y="519145"/>
                      <a:pt x="96240" y="523828"/>
                      <a:pt x="131532" y="530886"/>
                    </a:cubicBezTo>
                    <a:cubicBezTo>
                      <a:pt x="209425" y="527499"/>
                      <a:pt x="287475" y="526706"/>
                      <a:pt x="365212" y="520726"/>
                    </a:cubicBezTo>
                    <a:cubicBezTo>
                      <a:pt x="375890" y="519905"/>
                      <a:pt x="385394" y="513508"/>
                      <a:pt x="395692" y="510566"/>
                    </a:cubicBezTo>
                    <a:cubicBezTo>
                      <a:pt x="409118" y="506730"/>
                      <a:pt x="422785" y="503793"/>
                      <a:pt x="436332" y="500406"/>
                    </a:cubicBezTo>
                    <a:cubicBezTo>
                      <a:pt x="446492" y="493633"/>
                      <a:pt x="455589" y="484896"/>
                      <a:pt x="466812" y="480086"/>
                    </a:cubicBezTo>
                    <a:cubicBezTo>
                      <a:pt x="479647" y="474585"/>
                      <a:pt x="496548" y="478649"/>
                      <a:pt x="507452" y="469926"/>
                    </a:cubicBezTo>
                    <a:cubicBezTo>
                      <a:pt x="515815" y="463236"/>
                      <a:pt x="512823" y="449025"/>
                      <a:pt x="517612" y="439446"/>
                    </a:cubicBezTo>
                    <a:cubicBezTo>
                      <a:pt x="523073" y="428524"/>
                      <a:pt x="531159" y="419126"/>
                      <a:pt x="537932" y="408966"/>
                    </a:cubicBezTo>
                    <a:cubicBezTo>
                      <a:pt x="544705" y="381873"/>
                      <a:pt x="563729" y="355071"/>
                      <a:pt x="558252" y="327686"/>
                    </a:cubicBezTo>
                    <a:cubicBezTo>
                      <a:pt x="551268" y="292768"/>
                      <a:pt x="547498" y="269725"/>
                      <a:pt x="537932" y="236246"/>
                    </a:cubicBezTo>
                    <a:cubicBezTo>
                      <a:pt x="534990" y="225948"/>
                      <a:pt x="531991" y="215610"/>
                      <a:pt x="527772" y="205766"/>
                    </a:cubicBezTo>
                    <a:cubicBezTo>
                      <a:pt x="474335" y="81081"/>
                      <a:pt x="538150" y="236682"/>
                      <a:pt x="487132" y="134646"/>
                    </a:cubicBezTo>
                    <a:cubicBezTo>
                      <a:pt x="482343" y="125067"/>
                      <a:pt x="481761" y="113745"/>
                      <a:pt x="476972" y="104166"/>
                    </a:cubicBezTo>
                    <a:cubicBezTo>
                      <a:pt x="468703" y="87627"/>
                      <a:pt x="441728" y="51848"/>
                      <a:pt x="426172" y="43206"/>
                    </a:cubicBezTo>
                    <a:cubicBezTo>
                      <a:pt x="407448" y="32804"/>
                      <a:pt x="385532" y="29659"/>
                      <a:pt x="365212" y="22886"/>
                    </a:cubicBezTo>
                    <a:lnTo>
                      <a:pt x="334732" y="12726"/>
                    </a:lnTo>
                    <a:cubicBezTo>
                      <a:pt x="262485" y="-11356"/>
                      <a:pt x="314962" y="2566"/>
                      <a:pt x="182332" y="22886"/>
                    </a:cubicBezTo>
                    <a:close/>
                  </a:path>
                </a:pathLst>
              </a:custGeom>
              <a:solidFill>
                <a:srgbClr val="F68A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/>
              <p:cNvSpPr/>
              <p:nvPr/>
            </p:nvSpPr>
            <p:spPr>
              <a:xfrm>
                <a:off x="7183347" y="3871507"/>
                <a:ext cx="500510" cy="751548"/>
              </a:xfrm>
              <a:custGeom>
                <a:avLst/>
                <a:gdLst>
                  <a:gd name="connsiteX0" fmla="*/ 447040 w 497840"/>
                  <a:gd name="connsiteY0" fmla="*/ 10160 h 751840"/>
                  <a:gd name="connsiteX1" fmla="*/ 457200 w 497840"/>
                  <a:gd name="connsiteY1" fmla="*/ 60960 h 751840"/>
                  <a:gd name="connsiteX2" fmla="*/ 477520 w 497840"/>
                  <a:gd name="connsiteY2" fmla="*/ 121920 h 751840"/>
                  <a:gd name="connsiteX3" fmla="*/ 497840 w 497840"/>
                  <a:gd name="connsiteY3" fmla="*/ 193040 h 751840"/>
                  <a:gd name="connsiteX4" fmla="*/ 487680 w 497840"/>
                  <a:gd name="connsiteY4" fmla="*/ 406400 h 751840"/>
                  <a:gd name="connsiteX5" fmla="*/ 467360 w 497840"/>
                  <a:gd name="connsiteY5" fmla="*/ 467360 h 751840"/>
                  <a:gd name="connsiteX6" fmla="*/ 457200 w 497840"/>
                  <a:gd name="connsiteY6" fmla="*/ 629920 h 751840"/>
                  <a:gd name="connsiteX7" fmla="*/ 426720 w 497840"/>
                  <a:gd name="connsiteY7" fmla="*/ 690880 h 751840"/>
                  <a:gd name="connsiteX8" fmla="*/ 365760 w 497840"/>
                  <a:gd name="connsiteY8" fmla="*/ 711200 h 751840"/>
                  <a:gd name="connsiteX9" fmla="*/ 335280 w 497840"/>
                  <a:gd name="connsiteY9" fmla="*/ 721360 h 751840"/>
                  <a:gd name="connsiteX10" fmla="*/ 304800 w 497840"/>
                  <a:gd name="connsiteY10" fmla="*/ 731520 h 751840"/>
                  <a:gd name="connsiteX11" fmla="*/ 233680 w 497840"/>
                  <a:gd name="connsiteY11" fmla="*/ 751840 h 751840"/>
                  <a:gd name="connsiteX12" fmla="*/ 162560 w 497840"/>
                  <a:gd name="connsiteY12" fmla="*/ 741680 h 751840"/>
                  <a:gd name="connsiteX13" fmla="*/ 142240 w 497840"/>
                  <a:gd name="connsiteY13" fmla="*/ 711200 h 751840"/>
                  <a:gd name="connsiteX14" fmla="*/ 121920 w 497840"/>
                  <a:gd name="connsiteY14" fmla="*/ 650240 h 751840"/>
                  <a:gd name="connsiteX15" fmla="*/ 111760 w 497840"/>
                  <a:gd name="connsiteY15" fmla="*/ 619760 h 751840"/>
                  <a:gd name="connsiteX16" fmla="*/ 91440 w 497840"/>
                  <a:gd name="connsiteY16" fmla="*/ 528320 h 751840"/>
                  <a:gd name="connsiteX17" fmla="*/ 81280 w 497840"/>
                  <a:gd name="connsiteY17" fmla="*/ 497840 h 751840"/>
                  <a:gd name="connsiteX18" fmla="*/ 60960 w 497840"/>
                  <a:gd name="connsiteY18" fmla="*/ 467360 h 751840"/>
                  <a:gd name="connsiteX19" fmla="*/ 50800 w 497840"/>
                  <a:gd name="connsiteY19" fmla="*/ 436880 h 751840"/>
                  <a:gd name="connsiteX20" fmla="*/ 30480 w 497840"/>
                  <a:gd name="connsiteY20" fmla="*/ 396240 h 751840"/>
                  <a:gd name="connsiteX21" fmla="*/ 20320 w 497840"/>
                  <a:gd name="connsiteY21" fmla="*/ 365760 h 751840"/>
                  <a:gd name="connsiteX22" fmla="*/ 0 w 497840"/>
                  <a:gd name="connsiteY22" fmla="*/ 264160 h 751840"/>
                  <a:gd name="connsiteX23" fmla="*/ 20320 w 497840"/>
                  <a:gd name="connsiteY23" fmla="*/ 111760 h 751840"/>
                  <a:gd name="connsiteX24" fmla="*/ 60960 w 497840"/>
                  <a:gd name="connsiteY24" fmla="*/ 50800 h 751840"/>
                  <a:gd name="connsiteX25" fmla="*/ 91440 w 497840"/>
                  <a:gd name="connsiteY25" fmla="*/ 40640 h 751840"/>
                  <a:gd name="connsiteX26" fmla="*/ 121920 w 497840"/>
                  <a:gd name="connsiteY26" fmla="*/ 10160 h 751840"/>
                  <a:gd name="connsiteX27" fmla="*/ 152400 w 497840"/>
                  <a:gd name="connsiteY27" fmla="*/ 0 h 751840"/>
                  <a:gd name="connsiteX28" fmla="*/ 314960 w 497840"/>
                  <a:gd name="connsiteY28" fmla="*/ 10160 h 751840"/>
                  <a:gd name="connsiteX29" fmla="*/ 375920 w 497840"/>
                  <a:gd name="connsiteY29" fmla="*/ 20320 h 751840"/>
                  <a:gd name="connsiteX30" fmla="*/ 447040 w 497840"/>
                  <a:gd name="connsiteY30" fmla="*/ 10160 h 75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97840" h="751840">
                    <a:moveTo>
                      <a:pt x="447040" y="10160"/>
                    </a:moveTo>
                    <a:cubicBezTo>
                      <a:pt x="460587" y="16933"/>
                      <a:pt x="452656" y="44300"/>
                      <a:pt x="457200" y="60960"/>
                    </a:cubicBezTo>
                    <a:cubicBezTo>
                      <a:pt x="462836" y="81624"/>
                      <a:pt x="472325" y="101140"/>
                      <a:pt x="477520" y="121920"/>
                    </a:cubicBezTo>
                    <a:cubicBezTo>
                      <a:pt x="490277" y="172950"/>
                      <a:pt x="483264" y="149313"/>
                      <a:pt x="497840" y="193040"/>
                    </a:cubicBezTo>
                    <a:cubicBezTo>
                      <a:pt x="494453" y="264160"/>
                      <a:pt x="495543" y="335635"/>
                      <a:pt x="487680" y="406400"/>
                    </a:cubicBezTo>
                    <a:cubicBezTo>
                      <a:pt x="485315" y="427688"/>
                      <a:pt x="467360" y="467360"/>
                      <a:pt x="467360" y="467360"/>
                    </a:cubicBezTo>
                    <a:cubicBezTo>
                      <a:pt x="463973" y="521547"/>
                      <a:pt x="462884" y="575926"/>
                      <a:pt x="457200" y="629920"/>
                    </a:cubicBezTo>
                    <a:cubicBezTo>
                      <a:pt x="455719" y="643994"/>
                      <a:pt x="438683" y="683403"/>
                      <a:pt x="426720" y="690880"/>
                    </a:cubicBezTo>
                    <a:cubicBezTo>
                      <a:pt x="408557" y="702232"/>
                      <a:pt x="386080" y="704427"/>
                      <a:pt x="365760" y="711200"/>
                    </a:cubicBezTo>
                    <a:lnTo>
                      <a:pt x="335280" y="721360"/>
                    </a:lnTo>
                    <a:cubicBezTo>
                      <a:pt x="325120" y="724747"/>
                      <a:pt x="315190" y="728923"/>
                      <a:pt x="304800" y="731520"/>
                    </a:cubicBezTo>
                    <a:cubicBezTo>
                      <a:pt x="253770" y="744277"/>
                      <a:pt x="277407" y="737264"/>
                      <a:pt x="233680" y="751840"/>
                    </a:cubicBezTo>
                    <a:cubicBezTo>
                      <a:pt x="209973" y="748453"/>
                      <a:pt x="184443" y="751406"/>
                      <a:pt x="162560" y="741680"/>
                    </a:cubicBezTo>
                    <a:cubicBezTo>
                      <a:pt x="151402" y="736721"/>
                      <a:pt x="147199" y="722358"/>
                      <a:pt x="142240" y="711200"/>
                    </a:cubicBezTo>
                    <a:cubicBezTo>
                      <a:pt x="133541" y="691627"/>
                      <a:pt x="128693" y="670560"/>
                      <a:pt x="121920" y="650240"/>
                    </a:cubicBezTo>
                    <a:cubicBezTo>
                      <a:pt x="118533" y="640080"/>
                      <a:pt x="113860" y="630262"/>
                      <a:pt x="111760" y="619760"/>
                    </a:cubicBezTo>
                    <a:cubicBezTo>
                      <a:pt x="104776" y="584842"/>
                      <a:pt x="101006" y="561799"/>
                      <a:pt x="91440" y="528320"/>
                    </a:cubicBezTo>
                    <a:cubicBezTo>
                      <a:pt x="88498" y="518022"/>
                      <a:pt x="86069" y="507419"/>
                      <a:pt x="81280" y="497840"/>
                    </a:cubicBezTo>
                    <a:cubicBezTo>
                      <a:pt x="75819" y="486918"/>
                      <a:pt x="66421" y="478282"/>
                      <a:pt x="60960" y="467360"/>
                    </a:cubicBezTo>
                    <a:cubicBezTo>
                      <a:pt x="56171" y="457781"/>
                      <a:pt x="55019" y="446724"/>
                      <a:pt x="50800" y="436880"/>
                    </a:cubicBezTo>
                    <a:cubicBezTo>
                      <a:pt x="44834" y="422959"/>
                      <a:pt x="36446" y="410161"/>
                      <a:pt x="30480" y="396240"/>
                    </a:cubicBezTo>
                    <a:cubicBezTo>
                      <a:pt x="26261" y="386396"/>
                      <a:pt x="23262" y="376058"/>
                      <a:pt x="20320" y="365760"/>
                    </a:cubicBezTo>
                    <a:cubicBezTo>
                      <a:pt x="8195" y="323322"/>
                      <a:pt x="7984" y="312062"/>
                      <a:pt x="0" y="264160"/>
                    </a:cubicBezTo>
                    <a:cubicBezTo>
                      <a:pt x="7989" y="176276"/>
                      <a:pt x="2370" y="174586"/>
                      <a:pt x="20320" y="111760"/>
                    </a:cubicBezTo>
                    <a:cubicBezTo>
                      <a:pt x="29092" y="81058"/>
                      <a:pt x="30865" y="70863"/>
                      <a:pt x="60960" y="50800"/>
                    </a:cubicBezTo>
                    <a:cubicBezTo>
                      <a:pt x="69871" y="44859"/>
                      <a:pt x="81280" y="44027"/>
                      <a:pt x="91440" y="40640"/>
                    </a:cubicBezTo>
                    <a:cubicBezTo>
                      <a:pt x="101600" y="30480"/>
                      <a:pt x="109965" y="18130"/>
                      <a:pt x="121920" y="10160"/>
                    </a:cubicBezTo>
                    <a:cubicBezTo>
                      <a:pt x="130831" y="4219"/>
                      <a:pt x="141690" y="0"/>
                      <a:pt x="152400" y="0"/>
                    </a:cubicBezTo>
                    <a:cubicBezTo>
                      <a:pt x="206692" y="0"/>
                      <a:pt x="260773" y="6773"/>
                      <a:pt x="314960" y="10160"/>
                    </a:cubicBezTo>
                    <a:cubicBezTo>
                      <a:pt x="335280" y="13547"/>
                      <a:pt x="355810" y="15851"/>
                      <a:pt x="375920" y="20320"/>
                    </a:cubicBezTo>
                    <a:cubicBezTo>
                      <a:pt x="386375" y="22643"/>
                      <a:pt x="433493" y="3387"/>
                      <a:pt x="447040" y="10160"/>
                    </a:cubicBezTo>
                    <a:close/>
                  </a:path>
                </a:pathLst>
              </a:custGeom>
              <a:solidFill>
                <a:srgbClr val="F68A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5984012" y="4679776"/>
                <a:ext cx="368300" cy="434859"/>
              </a:xfrm>
              <a:custGeom>
                <a:avLst/>
                <a:gdLst>
                  <a:gd name="connsiteX0" fmla="*/ 203414 w 366734"/>
                  <a:gd name="connsiteY0" fmla="*/ 436880 h 436880"/>
                  <a:gd name="connsiteX1" fmla="*/ 152614 w 366734"/>
                  <a:gd name="connsiteY1" fmla="*/ 416560 h 436880"/>
                  <a:gd name="connsiteX2" fmla="*/ 111974 w 366734"/>
                  <a:gd name="connsiteY2" fmla="*/ 396240 h 436880"/>
                  <a:gd name="connsiteX3" fmla="*/ 81494 w 366734"/>
                  <a:gd name="connsiteY3" fmla="*/ 386080 h 436880"/>
                  <a:gd name="connsiteX4" fmla="*/ 20534 w 366734"/>
                  <a:gd name="connsiteY4" fmla="*/ 345440 h 436880"/>
                  <a:gd name="connsiteX5" fmla="*/ 214 w 366734"/>
                  <a:gd name="connsiteY5" fmla="*/ 314960 h 436880"/>
                  <a:gd name="connsiteX6" fmla="*/ 10374 w 366734"/>
                  <a:gd name="connsiteY6" fmla="*/ 284480 h 436880"/>
                  <a:gd name="connsiteX7" fmla="*/ 30694 w 366734"/>
                  <a:gd name="connsiteY7" fmla="*/ 193040 h 436880"/>
                  <a:gd name="connsiteX8" fmla="*/ 61174 w 366734"/>
                  <a:gd name="connsiteY8" fmla="*/ 172720 h 436880"/>
                  <a:gd name="connsiteX9" fmla="*/ 91654 w 366734"/>
                  <a:gd name="connsiteY9" fmla="*/ 101600 h 436880"/>
                  <a:gd name="connsiteX10" fmla="*/ 132294 w 366734"/>
                  <a:gd name="connsiteY10" fmla="*/ 10160 h 436880"/>
                  <a:gd name="connsiteX11" fmla="*/ 193254 w 366734"/>
                  <a:gd name="connsiteY11" fmla="*/ 0 h 436880"/>
                  <a:gd name="connsiteX12" fmla="*/ 305014 w 366734"/>
                  <a:gd name="connsiteY12" fmla="*/ 10160 h 436880"/>
                  <a:gd name="connsiteX13" fmla="*/ 355814 w 366734"/>
                  <a:gd name="connsiteY13" fmla="*/ 101600 h 436880"/>
                  <a:gd name="connsiteX14" fmla="*/ 365974 w 366734"/>
                  <a:gd name="connsiteY14" fmla="*/ 142240 h 436880"/>
                  <a:gd name="connsiteX15" fmla="*/ 345654 w 366734"/>
                  <a:gd name="connsiteY15" fmla="*/ 355600 h 436880"/>
                  <a:gd name="connsiteX16" fmla="*/ 325334 w 366734"/>
                  <a:gd name="connsiteY16" fmla="*/ 386080 h 436880"/>
                  <a:gd name="connsiteX17" fmla="*/ 264374 w 366734"/>
                  <a:gd name="connsiteY17" fmla="*/ 426720 h 436880"/>
                  <a:gd name="connsiteX18" fmla="*/ 203414 w 366734"/>
                  <a:gd name="connsiteY18" fmla="*/ 436880 h 43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734" h="436880">
                    <a:moveTo>
                      <a:pt x="203414" y="436880"/>
                    </a:moveTo>
                    <a:cubicBezTo>
                      <a:pt x="186481" y="430107"/>
                      <a:pt x="169280" y="423967"/>
                      <a:pt x="152614" y="416560"/>
                    </a:cubicBezTo>
                    <a:cubicBezTo>
                      <a:pt x="138774" y="410409"/>
                      <a:pt x="125895" y="402206"/>
                      <a:pt x="111974" y="396240"/>
                    </a:cubicBezTo>
                    <a:cubicBezTo>
                      <a:pt x="102130" y="392021"/>
                      <a:pt x="90856" y="391281"/>
                      <a:pt x="81494" y="386080"/>
                    </a:cubicBezTo>
                    <a:cubicBezTo>
                      <a:pt x="60146" y="374220"/>
                      <a:pt x="20534" y="345440"/>
                      <a:pt x="20534" y="345440"/>
                    </a:cubicBezTo>
                    <a:cubicBezTo>
                      <a:pt x="13761" y="335280"/>
                      <a:pt x="2221" y="327005"/>
                      <a:pt x="214" y="314960"/>
                    </a:cubicBezTo>
                    <a:cubicBezTo>
                      <a:pt x="-1547" y="304396"/>
                      <a:pt x="8051" y="294935"/>
                      <a:pt x="10374" y="284480"/>
                    </a:cubicBezTo>
                    <a:cubicBezTo>
                      <a:pt x="10526" y="283796"/>
                      <a:pt x="20138" y="206235"/>
                      <a:pt x="30694" y="193040"/>
                    </a:cubicBezTo>
                    <a:cubicBezTo>
                      <a:pt x="38322" y="183505"/>
                      <a:pt x="51014" y="179493"/>
                      <a:pt x="61174" y="172720"/>
                    </a:cubicBezTo>
                    <a:cubicBezTo>
                      <a:pt x="88050" y="65215"/>
                      <a:pt x="51560" y="191811"/>
                      <a:pt x="91654" y="101600"/>
                    </a:cubicBezTo>
                    <a:cubicBezTo>
                      <a:pt x="93922" y="96497"/>
                      <a:pt x="112585" y="20014"/>
                      <a:pt x="132294" y="10160"/>
                    </a:cubicBezTo>
                    <a:cubicBezTo>
                      <a:pt x="150719" y="947"/>
                      <a:pt x="172934" y="3387"/>
                      <a:pt x="193254" y="0"/>
                    </a:cubicBezTo>
                    <a:cubicBezTo>
                      <a:pt x="230507" y="3387"/>
                      <a:pt x="271116" y="-5659"/>
                      <a:pt x="305014" y="10160"/>
                    </a:cubicBezTo>
                    <a:cubicBezTo>
                      <a:pt x="329005" y="21356"/>
                      <a:pt x="347838" y="73682"/>
                      <a:pt x="355814" y="101600"/>
                    </a:cubicBezTo>
                    <a:cubicBezTo>
                      <a:pt x="359650" y="115026"/>
                      <a:pt x="362587" y="128693"/>
                      <a:pt x="365974" y="142240"/>
                    </a:cubicBezTo>
                    <a:cubicBezTo>
                      <a:pt x="365719" y="146827"/>
                      <a:pt x="373279" y="300349"/>
                      <a:pt x="345654" y="355600"/>
                    </a:cubicBezTo>
                    <a:cubicBezTo>
                      <a:pt x="340193" y="366522"/>
                      <a:pt x="334524" y="378039"/>
                      <a:pt x="325334" y="386080"/>
                    </a:cubicBezTo>
                    <a:cubicBezTo>
                      <a:pt x="306955" y="402162"/>
                      <a:pt x="288796" y="426720"/>
                      <a:pt x="264374" y="426720"/>
                    </a:cubicBezTo>
                    <a:lnTo>
                      <a:pt x="203414" y="436880"/>
                    </a:lnTo>
                    <a:close/>
                  </a:path>
                </a:pathLst>
              </a:custGeom>
              <a:solidFill>
                <a:srgbClr val="F68A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/>
              <p:cNvSpPr/>
              <p:nvPr/>
            </p:nvSpPr>
            <p:spPr>
              <a:xfrm>
                <a:off x="6725332" y="2202970"/>
                <a:ext cx="585502" cy="519940"/>
              </a:xfrm>
              <a:custGeom>
                <a:avLst/>
                <a:gdLst>
                  <a:gd name="connsiteX0" fmla="*/ 83236 w 585233"/>
                  <a:gd name="connsiteY0" fmla="*/ 457200 h 518160"/>
                  <a:gd name="connsiteX1" fmla="*/ 134036 w 585233"/>
                  <a:gd name="connsiteY1" fmla="*/ 467360 h 518160"/>
                  <a:gd name="connsiteX2" fmla="*/ 164516 w 585233"/>
                  <a:gd name="connsiteY2" fmla="*/ 487680 h 518160"/>
                  <a:gd name="connsiteX3" fmla="*/ 225476 w 585233"/>
                  <a:gd name="connsiteY3" fmla="*/ 518160 h 518160"/>
                  <a:gd name="connsiteX4" fmla="*/ 347396 w 585233"/>
                  <a:gd name="connsiteY4" fmla="*/ 508000 h 518160"/>
                  <a:gd name="connsiteX5" fmla="*/ 377876 w 585233"/>
                  <a:gd name="connsiteY5" fmla="*/ 497840 h 518160"/>
                  <a:gd name="connsiteX6" fmla="*/ 459156 w 585233"/>
                  <a:gd name="connsiteY6" fmla="*/ 477520 h 518160"/>
                  <a:gd name="connsiteX7" fmla="*/ 479476 w 585233"/>
                  <a:gd name="connsiteY7" fmla="*/ 447040 h 518160"/>
                  <a:gd name="connsiteX8" fmla="*/ 530276 w 585233"/>
                  <a:gd name="connsiteY8" fmla="*/ 396240 h 518160"/>
                  <a:gd name="connsiteX9" fmla="*/ 570916 w 585233"/>
                  <a:gd name="connsiteY9" fmla="*/ 304800 h 518160"/>
                  <a:gd name="connsiteX10" fmla="*/ 570916 w 585233"/>
                  <a:gd name="connsiteY10" fmla="*/ 121920 h 518160"/>
                  <a:gd name="connsiteX11" fmla="*/ 530276 w 585233"/>
                  <a:gd name="connsiteY11" fmla="*/ 60960 h 518160"/>
                  <a:gd name="connsiteX12" fmla="*/ 499796 w 585233"/>
                  <a:gd name="connsiteY12" fmla="*/ 40640 h 518160"/>
                  <a:gd name="connsiteX13" fmla="*/ 489636 w 585233"/>
                  <a:gd name="connsiteY13" fmla="*/ 10160 h 518160"/>
                  <a:gd name="connsiteX14" fmla="*/ 459156 w 585233"/>
                  <a:gd name="connsiteY14" fmla="*/ 0 h 518160"/>
                  <a:gd name="connsiteX15" fmla="*/ 316916 w 585233"/>
                  <a:gd name="connsiteY15" fmla="*/ 10160 h 518160"/>
                  <a:gd name="connsiteX16" fmla="*/ 225476 w 585233"/>
                  <a:gd name="connsiteY16" fmla="*/ 40640 h 518160"/>
                  <a:gd name="connsiteX17" fmla="*/ 194996 w 585233"/>
                  <a:gd name="connsiteY17" fmla="*/ 50800 h 518160"/>
                  <a:gd name="connsiteX18" fmla="*/ 164516 w 585233"/>
                  <a:gd name="connsiteY18" fmla="*/ 71120 h 518160"/>
                  <a:gd name="connsiteX19" fmla="*/ 103556 w 585233"/>
                  <a:gd name="connsiteY19" fmla="*/ 121920 h 518160"/>
                  <a:gd name="connsiteX20" fmla="*/ 52756 w 585233"/>
                  <a:gd name="connsiteY20" fmla="*/ 172720 h 518160"/>
                  <a:gd name="connsiteX21" fmla="*/ 12116 w 585233"/>
                  <a:gd name="connsiteY21" fmla="*/ 264160 h 518160"/>
                  <a:gd name="connsiteX22" fmla="*/ 1956 w 585233"/>
                  <a:gd name="connsiteY22" fmla="*/ 375920 h 518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85233" h="518160">
                    <a:moveTo>
                      <a:pt x="83236" y="457200"/>
                    </a:moveTo>
                    <a:cubicBezTo>
                      <a:pt x="100169" y="460587"/>
                      <a:pt x="117867" y="461297"/>
                      <a:pt x="134036" y="467360"/>
                    </a:cubicBezTo>
                    <a:cubicBezTo>
                      <a:pt x="145469" y="471647"/>
                      <a:pt x="153594" y="482219"/>
                      <a:pt x="164516" y="487680"/>
                    </a:cubicBezTo>
                    <a:cubicBezTo>
                      <a:pt x="248644" y="529744"/>
                      <a:pt x="138125" y="459926"/>
                      <a:pt x="225476" y="518160"/>
                    </a:cubicBezTo>
                    <a:cubicBezTo>
                      <a:pt x="266116" y="514773"/>
                      <a:pt x="306973" y="513390"/>
                      <a:pt x="347396" y="508000"/>
                    </a:cubicBezTo>
                    <a:cubicBezTo>
                      <a:pt x="358012" y="506585"/>
                      <a:pt x="367486" y="500437"/>
                      <a:pt x="377876" y="497840"/>
                    </a:cubicBezTo>
                    <a:lnTo>
                      <a:pt x="459156" y="477520"/>
                    </a:lnTo>
                    <a:cubicBezTo>
                      <a:pt x="465929" y="467360"/>
                      <a:pt x="470842" y="455674"/>
                      <a:pt x="479476" y="447040"/>
                    </a:cubicBezTo>
                    <a:cubicBezTo>
                      <a:pt x="514697" y="411819"/>
                      <a:pt x="508601" y="445008"/>
                      <a:pt x="530276" y="396240"/>
                    </a:cubicBezTo>
                    <a:cubicBezTo>
                      <a:pt x="578639" y="287424"/>
                      <a:pt x="524929" y="373780"/>
                      <a:pt x="570916" y="304800"/>
                    </a:cubicBezTo>
                    <a:cubicBezTo>
                      <a:pt x="585040" y="234178"/>
                      <a:pt x="594407" y="211185"/>
                      <a:pt x="570916" y="121920"/>
                    </a:cubicBezTo>
                    <a:cubicBezTo>
                      <a:pt x="564701" y="98302"/>
                      <a:pt x="550596" y="74507"/>
                      <a:pt x="530276" y="60960"/>
                    </a:cubicBezTo>
                    <a:lnTo>
                      <a:pt x="499796" y="40640"/>
                    </a:lnTo>
                    <a:cubicBezTo>
                      <a:pt x="496409" y="30480"/>
                      <a:pt x="497209" y="17733"/>
                      <a:pt x="489636" y="10160"/>
                    </a:cubicBezTo>
                    <a:cubicBezTo>
                      <a:pt x="482063" y="2587"/>
                      <a:pt x="469866" y="0"/>
                      <a:pt x="459156" y="0"/>
                    </a:cubicBezTo>
                    <a:cubicBezTo>
                      <a:pt x="411622" y="0"/>
                      <a:pt x="364329" y="6773"/>
                      <a:pt x="316916" y="10160"/>
                    </a:cubicBezTo>
                    <a:lnTo>
                      <a:pt x="225476" y="40640"/>
                    </a:lnTo>
                    <a:cubicBezTo>
                      <a:pt x="215316" y="44027"/>
                      <a:pt x="203907" y="44859"/>
                      <a:pt x="194996" y="50800"/>
                    </a:cubicBezTo>
                    <a:cubicBezTo>
                      <a:pt x="184836" y="57573"/>
                      <a:pt x="173897" y="63303"/>
                      <a:pt x="164516" y="71120"/>
                    </a:cubicBezTo>
                    <a:cubicBezTo>
                      <a:pt x="86287" y="136311"/>
                      <a:pt x="179232" y="71469"/>
                      <a:pt x="103556" y="121920"/>
                    </a:cubicBezTo>
                    <a:cubicBezTo>
                      <a:pt x="49369" y="203200"/>
                      <a:pt x="120489" y="104987"/>
                      <a:pt x="52756" y="172720"/>
                    </a:cubicBezTo>
                    <a:cubicBezTo>
                      <a:pt x="28605" y="196871"/>
                      <a:pt x="22176" y="233979"/>
                      <a:pt x="12116" y="264160"/>
                    </a:cubicBezTo>
                    <a:cubicBezTo>
                      <a:pt x="-6612" y="320343"/>
                      <a:pt x="1956" y="283930"/>
                      <a:pt x="1956" y="375920"/>
                    </a:cubicBezTo>
                  </a:path>
                </a:pathLst>
              </a:custGeom>
              <a:solidFill>
                <a:srgbClr val="F68A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/>
              <p:cNvSpPr/>
              <p:nvPr/>
            </p:nvSpPr>
            <p:spPr>
              <a:xfrm>
                <a:off x="6380643" y="1848467"/>
                <a:ext cx="264420" cy="529394"/>
              </a:xfrm>
              <a:custGeom>
                <a:avLst/>
                <a:gdLst>
                  <a:gd name="connsiteX0" fmla="*/ 21333 w 265173"/>
                  <a:gd name="connsiteY0" fmla="*/ 60960 h 528320"/>
                  <a:gd name="connsiteX1" fmla="*/ 51813 w 265173"/>
                  <a:gd name="connsiteY1" fmla="*/ 111760 h 528320"/>
                  <a:gd name="connsiteX2" fmla="*/ 31493 w 265173"/>
                  <a:gd name="connsiteY2" fmla="*/ 213360 h 528320"/>
                  <a:gd name="connsiteX3" fmla="*/ 41653 w 265173"/>
                  <a:gd name="connsiteY3" fmla="*/ 457200 h 528320"/>
                  <a:gd name="connsiteX4" fmla="*/ 51813 w 265173"/>
                  <a:gd name="connsiteY4" fmla="*/ 487680 h 528320"/>
                  <a:gd name="connsiteX5" fmla="*/ 112773 w 265173"/>
                  <a:gd name="connsiteY5" fmla="*/ 528320 h 528320"/>
                  <a:gd name="connsiteX6" fmla="*/ 234693 w 265173"/>
                  <a:gd name="connsiteY6" fmla="*/ 457200 h 528320"/>
                  <a:gd name="connsiteX7" fmla="*/ 255013 w 265173"/>
                  <a:gd name="connsiteY7" fmla="*/ 396240 h 528320"/>
                  <a:gd name="connsiteX8" fmla="*/ 265173 w 265173"/>
                  <a:gd name="connsiteY8" fmla="*/ 365760 h 528320"/>
                  <a:gd name="connsiteX9" fmla="*/ 244853 w 265173"/>
                  <a:gd name="connsiteY9" fmla="*/ 132080 h 528320"/>
                  <a:gd name="connsiteX10" fmla="*/ 224533 w 265173"/>
                  <a:gd name="connsiteY10" fmla="*/ 71120 h 528320"/>
                  <a:gd name="connsiteX11" fmla="*/ 194053 w 265173"/>
                  <a:gd name="connsiteY11" fmla="*/ 60960 h 528320"/>
                  <a:gd name="connsiteX12" fmla="*/ 133093 w 265173"/>
                  <a:gd name="connsiteY12" fmla="*/ 20320 h 528320"/>
                  <a:gd name="connsiteX13" fmla="*/ 72133 w 265173"/>
                  <a:gd name="connsiteY13" fmla="*/ 0 h 528320"/>
                  <a:gd name="connsiteX14" fmla="*/ 1013 w 265173"/>
                  <a:gd name="connsiteY14" fmla="*/ 30480 h 528320"/>
                  <a:gd name="connsiteX15" fmla="*/ 21333 w 265173"/>
                  <a:gd name="connsiteY15" fmla="*/ 60960 h 52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5173" h="528320">
                    <a:moveTo>
                      <a:pt x="21333" y="60960"/>
                    </a:moveTo>
                    <a:cubicBezTo>
                      <a:pt x="29800" y="74507"/>
                      <a:pt x="48567" y="92281"/>
                      <a:pt x="51813" y="111760"/>
                    </a:cubicBezTo>
                    <a:cubicBezTo>
                      <a:pt x="57002" y="142892"/>
                      <a:pt x="41684" y="182786"/>
                      <a:pt x="31493" y="213360"/>
                    </a:cubicBezTo>
                    <a:cubicBezTo>
                      <a:pt x="34880" y="294640"/>
                      <a:pt x="35643" y="376072"/>
                      <a:pt x="41653" y="457200"/>
                    </a:cubicBezTo>
                    <a:cubicBezTo>
                      <a:pt x="42444" y="467880"/>
                      <a:pt x="44240" y="480107"/>
                      <a:pt x="51813" y="487680"/>
                    </a:cubicBezTo>
                    <a:cubicBezTo>
                      <a:pt x="69082" y="504949"/>
                      <a:pt x="112773" y="528320"/>
                      <a:pt x="112773" y="528320"/>
                    </a:cubicBezTo>
                    <a:cubicBezTo>
                      <a:pt x="185745" y="519198"/>
                      <a:pt x="208013" y="537240"/>
                      <a:pt x="234693" y="457200"/>
                    </a:cubicBezTo>
                    <a:lnTo>
                      <a:pt x="255013" y="396240"/>
                    </a:lnTo>
                    <a:lnTo>
                      <a:pt x="265173" y="365760"/>
                    </a:lnTo>
                    <a:cubicBezTo>
                      <a:pt x="263443" y="341542"/>
                      <a:pt x="253414" y="174884"/>
                      <a:pt x="244853" y="132080"/>
                    </a:cubicBezTo>
                    <a:cubicBezTo>
                      <a:pt x="240652" y="111077"/>
                      <a:pt x="244853" y="77893"/>
                      <a:pt x="224533" y="71120"/>
                    </a:cubicBezTo>
                    <a:cubicBezTo>
                      <a:pt x="214373" y="67733"/>
                      <a:pt x="203415" y="66161"/>
                      <a:pt x="194053" y="60960"/>
                    </a:cubicBezTo>
                    <a:cubicBezTo>
                      <a:pt x="172705" y="49100"/>
                      <a:pt x="156261" y="28043"/>
                      <a:pt x="133093" y="20320"/>
                    </a:cubicBezTo>
                    <a:lnTo>
                      <a:pt x="72133" y="0"/>
                    </a:lnTo>
                    <a:cubicBezTo>
                      <a:pt x="41043" y="7773"/>
                      <a:pt x="24401" y="7092"/>
                      <a:pt x="1013" y="30480"/>
                    </a:cubicBezTo>
                    <a:cubicBezTo>
                      <a:pt x="-4342" y="35835"/>
                      <a:pt x="12866" y="47413"/>
                      <a:pt x="21333" y="60960"/>
                    </a:cubicBezTo>
                    <a:close/>
                  </a:path>
                </a:pathLst>
              </a:custGeom>
              <a:solidFill>
                <a:srgbClr val="F68A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402" name="TextBox 26"/>
            <p:cNvSpPr txBox="1">
              <a:spLocks noChangeArrowheads="1"/>
            </p:cNvSpPr>
            <p:nvPr/>
          </p:nvSpPr>
          <p:spPr bwMode="auto">
            <a:xfrm>
              <a:off x="6600012" y="5783985"/>
              <a:ext cx="1486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winkl" pitchFamily="2" charset="0"/>
                </a:rPr>
                <a:t>left out</a:t>
              </a:r>
            </a:p>
          </p:txBody>
        </p:sp>
      </p:grpSp>
      <p:grpSp>
        <p:nvGrpSpPr>
          <p:cNvPr id="16396" name="Group 19459"/>
          <p:cNvGrpSpPr>
            <a:grpSpLocks/>
          </p:cNvGrpSpPr>
          <p:nvPr/>
        </p:nvGrpSpPr>
        <p:grpSpPr bwMode="auto">
          <a:xfrm>
            <a:off x="876300" y="3611563"/>
            <a:ext cx="1485900" cy="2625725"/>
            <a:chOff x="876240" y="3540100"/>
            <a:chExt cx="1486670" cy="2625204"/>
          </a:xfrm>
        </p:grpSpPr>
        <p:grpSp>
          <p:nvGrpSpPr>
            <p:cNvPr id="16397" name="Group 19456"/>
            <p:cNvGrpSpPr>
              <a:grpSpLocks/>
            </p:cNvGrpSpPr>
            <p:nvPr/>
          </p:nvGrpSpPr>
          <p:grpSpPr bwMode="auto">
            <a:xfrm>
              <a:off x="876240" y="3540100"/>
              <a:ext cx="1486670" cy="2625204"/>
              <a:chOff x="876240" y="3540100"/>
              <a:chExt cx="1486670" cy="2625204"/>
            </a:xfrm>
          </p:grpSpPr>
          <p:sp>
            <p:nvSpPr>
              <p:cNvPr id="16399" name="TextBox 23"/>
              <p:cNvSpPr txBox="1">
                <a:spLocks noChangeArrowheads="1"/>
              </p:cNvSpPr>
              <p:nvPr/>
            </p:nvSpPr>
            <p:spPr bwMode="auto">
              <a:xfrm>
                <a:off x="876240" y="5795972"/>
                <a:ext cx="148667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1C1C"/>
                    </a:solidFill>
                    <a:effectLst/>
                    <a:uLnTx/>
                    <a:uFillTx/>
                    <a:latin typeface="Twinkl" pitchFamily="2" charset="0"/>
                  </a:rPr>
                  <a:t>embarrassed</a:t>
                </a:r>
              </a:p>
            </p:txBody>
          </p:sp>
          <p:pic>
            <p:nvPicPr>
              <p:cNvPr id="16400" name="Picture 1945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9397" y="3540100"/>
                <a:ext cx="780356" cy="2164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59" name="Freeform: Shape 19458"/>
            <p:cNvSpPr/>
            <p:nvPr/>
          </p:nvSpPr>
          <p:spPr>
            <a:xfrm>
              <a:off x="1819704" y="4481300"/>
              <a:ext cx="231895" cy="355529"/>
            </a:xfrm>
            <a:custGeom>
              <a:avLst/>
              <a:gdLst>
                <a:gd name="connsiteX0" fmla="*/ 8326 w 231846"/>
                <a:gd name="connsiteY0" fmla="*/ 101600 h 355600"/>
                <a:gd name="connsiteX1" fmla="*/ 18486 w 231846"/>
                <a:gd name="connsiteY1" fmla="*/ 243840 h 355600"/>
                <a:gd name="connsiteX2" fmla="*/ 28646 w 231846"/>
                <a:gd name="connsiteY2" fmla="*/ 274320 h 355600"/>
                <a:gd name="connsiteX3" fmla="*/ 59126 w 231846"/>
                <a:gd name="connsiteY3" fmla="*/ 284480 h 355600"/>
                <a:gd name="connsiteX4" fmla="*/ 69286 w 231846"/>
                <a:gd name="connsiteY4" fmla="*/ 314960 h 355600"/>
                <a:gd name="connsiteX5" fmla="*/ 130246 w 231846"/>
                <a:gd name="connsiteY5" fmla="*/ 335280 h 355600"/>
                <a:gd name="connsiteX6" fmla="*/ 160726 w 231846"/>
                <a:gd name="connsiteY6" fmla="*/ 355600 h 355600"/>
                <a:gd name="connsiteX7" fmla="*/ 221686 w 231846"/>
                <a:gd name="connsiteY7" fmla="*/ 325120 h 355600"/>
                <a:gd name="connsiteX8" fmla="*/ 231846 w 231846"/>
                <a:gd name="connsiteY8" fmla="*/ 264160 h 355600"/>
                <a:gd name="connsiteX9" fmla="*/ 211526 w 231846"/>
                <a:gd name="connsiteY9" fmla="*/ 71120 h 355600"/>
                <a:gd name="connsiteX10" fmla="*/ 160726 w 231846"/>
                <a:gd name="connsiteY10" fmla="*/ 20320 h 355600"/>
                <a:gd name="connsiteX11" fmla="*/ 99766 w 231846"/>
                <a:gd name="connsiteY11" fmla="*/ 0 h 355600"/>
                <a:gd name="connsiteX12" fmla="*/ 59126 w 231846"/>
                <a:gd name="connsiteY12" fmla="*/ 40640 h 355600"/>
                <a:gd name="connsiteX13" fmla="*/ 8326 w 231846"/>
                <a:gd name="connsiteY13" fmla="*/ 10160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846" h="355600">
                  <a:moveTo>
                    <a:pt x="8326" y="101600"/>
                  </a:moveTo>
                  <a:cubicBezTo>
                    <a:pt x="1553" y="135467"/>
                    <a:pt x="-10468" y="156977"/>
                    <a:pt x="18486" y="243840"/>
                  </a:cubicBezTo>
                  <a:cubicBezTo>
                    <a:pt x="21873" y="254000"/>
                    <a:pt x="18486" y="270933"/>
                    <a:pt x="28646" y="274320"/>
                  </a:cubicBezTo>
                  <a:lnTo>
                    <a:pt x="59126" y="284480"/>
                  </a:lnTo>
                  <a:cubicBezTo>
                    <a:pt x="62513" y="294640"/>
                    <a:pt x="60571" y="308735"/>
                    <a:pt x="69286" y="314960"/>
                  </a:cubicBezTo>
                  <a:cubicBezTo>
                    <a:pt x="86715" y="327410"/>
                    <a:pt x="112424" y="323399"/>
                    <a:pt x="130246" y="335280"/>
                  </a:cubicBezTo>
                  <a:lnTo>
                    <a:pt x="160726" y="355600"/>
                  </a:lnTo>
                  <a:cubicBezTo>
                    <a:pt x="175152" y="350791"/>
                    <a:pt x="213808" y="340876"/>
                    <a:pt x="221686" y="325120"/>
                  </a:cubicBezTo>
                  <a:cubicBezTo>
                    <a:pt x="230899" y="306695"/>
                    <a:pt x="228459" y="284480"/>
                    <a:pt x="231846" y="264160"/>
                  </a:cubicBezTo>
                  <a:cubicBezTo>
                    <a:pt x="231555" y="259802"/>
                    <a:pt x="231073" y="116729"/>
                    <a:pt x="211526" y="71120"/>
                  </a:cubicBezTo>
                  <a:cubicBezTo>
                    <a:pt x="201167" y="46948"/>
                    <a:pt x="184632" y="30945"/>
                    <a:pt x="160726" y="20320"/>
                  </a:cubicBezTo>
                  <a:cubicBezTo>
                    <a:pt x="141153" y="11621"/>
                    <a:pt x="99766" y="0"/>
                    <a:pt x="99766" y="0"/>
                  </a:cubicBezTo>
                  <a:cubicBezTo>
                    <a:pt x="18486" y="27093"/>
                    <a:pt x="113313" y="-13547"/>
                    <a:pt x="59126" y="40640"/>
                  </a:cubicBezTo>
                  <a:cubicBezTo>
                    <a:pt x="22220" y="77546"/>
                    <a:pt x="15099" y="67733"/>
                    <a:pt x="8326" y="101600"/>
                  </a:cubicBezTo>
                  <a:close/>
                </a:path>
              </a:pathLst>
            </a:cu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70B8C-C830-4DBE-AC48-45D6DAB40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Uncomfortable Feelings</a:t>
            </a:r>
            <a:endParaRPr lang="en-GB" dirty="0"/>
          </a:p>
        </p:txBody>
      </p:sp>
      <p:pic>
        <p:nvPicPr>
          <p:cNvPr id="3" name="Talking Partners">
            <a:extLst>
              <a:ext uri="{FF2B5EF4-FFF2-40B4-BE49-F238E27FC236}">
                <a16:creationId xmlns:a16="http://schemas.microsoft.com/office/drawing/2014/main" id="{E0DCDE30-C59A-4475-BA2F-6E2E519C2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54292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766C30A2-8058-4A5C-8423-BCF5D3AF61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2401379"/>
            <a:ext cx="2324726" cy="3802003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9050C94-E5C9-4024-81B6-610AF808F5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628800"/>
            <a:ext cx="2952328" cy="31492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442702-81D2-4F46-8133-39C0862E9F12}"/>
              </a:ext>
            </a:extLst>
          </p:cNvPr>
          <p:cNvSpPr txBox="1"/>
          <p:nvPr/>
        </p:nvSpPr>
        <p:spPr>
          <a:xfrm>
            <a:off x="971600" y="5127241"/>
            <a:ext cx="4392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Sometimes it can seem like everyone is too busy to play or chat.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5ED728-AB83-48A8-AA8D-A91247BC31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514" y="1514809"/>
            <a:ext cx="2667996" cy="45712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ECC257-8686-4D99-97BD-64B2F5159693}"/>
              </a:ext>
            </a:extLst>
          </p:cNvPr>
          <p:cNvSpPr txBox="1"/>
          <p:nvPr/>
        </p:nvSpPr>
        <p:spPr>
          <a:xfrm>
            <a:off x="4572576" y="2207010"/>
            <a:ext cx="363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Sometimes it can be nice to do something for ourselves,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6BFE29-F78A-4225-A0B3-3ECF39AD98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9551" y="1667209"/>
            <a:ext cx="1888722" cy="45712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2028EC-133E-43BA-BC36-8658D81BDC4F}"/>
              </a:ext>
            </a:extLst>
          </p:cNvPr>
          <p:cNvSpPr txBox="1"/>
          <p:nvPr/>
        </p:nvSpPr>
        <p:spPr>
          <a:xfrm>
            <a:off x="4572576" y="3133550"/>
            <a:ext cx="3634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but if this happens more than we want, or if it upsets us, it can make us feel lonely.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CF4504D-7227-4F92-BE1C-9748036DF128}"/>
              </a:ext>
            </a:extLst>
          </p:cNvPr>
          <p:cNvSpPr/>
          <p:nvPr/>
        </p:nvSpPr>
        <p:spPr>
          <a:xfrm>
            <a:off x="4427984" y="4365104"/>
            <a:ext cx="3816350" cy="1656184"/>
          </a:xfrm>
          <a:prstGeom prst="roundRect">
            <a:avLst/>
          </a:prstGeom>
          <a:solidFill>
            <a:srgbClr val="7868A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What would it feel like to be lonely? What might you notice about someone else if they were feeling lonely?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8A1E3E-E024-4C3E-B46B-F9CE65A4A6E0}"/>
              </a:ext>
            </a:extLst>
          </p:cNvPr>
          <p:cNvSpPr txBox="1"/>
          <p:nvPr/>
        </p:nvSpPr>
        <p:spPr>
          <a:xfrm>
            <a:off x="771755" y="1550541"/>
            <a:ext cx="7595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It can give us a very unpleasant feeling if we feel lonely or isolated.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This could make people feel very sad and worried.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F2DBBD-8FB0-4D21-99DA-4C4CD221EF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2272707"/>
            <a:ext cx="2592966" cy="458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ular Callout 9">
            <a:extLst>
              <a:ext uri="{FF2B5EF4-FFF2-40B4-BE49-F238E27FC236}">
                <a16:creationId xmlns:a16="http://schemas.microsoft.com/office/drawing/2014/main" id="{1F10E31B-26AE-42BD-BC7D-58F4A6673926}"/>
              </a:ext>
            </a:extLst>
          </p:cNvPr>
          <p:cNvSpPr/>
          <p:nvPr/>
        </p:nvSpPr>
        <p:spPr>
          <a:xfrm>
            <a:off x="4370509" y="2472475"/>
            <a:ext cx="3099867" cy="1886967"/>
          </a:xfrm>
          <a:prstGeom prst="wedgeRoundRectCallout">
            <a:avLst>
              <a:gd name="adj1" fmla="val -60405"/>
              <a:gd name="adj2" fmla="val 17221"/>
              <a:gd name="adj3" fmla="val 16667"/>
            </a:avLst>
          </a:prstGeom>
          <a:solidFill>
            <a:srgbClr val="FAFAFA"/>
          </a:solidFill>
          <a:ln w="28575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If people feel lonely or isolated it is very important to talk to an adult and get help to feel happy again.</a:t>
            </a:r>
          </a:p>
        </p:txBody>
      </p:sp>
    </p:spTree>
    <p:extLst>
      <p:ext uri="{BB962C8B-B14F-4D97-AF65-F5344CB8AC3E}">
        <p14:creationId xmlns:p14="http://schemas.microsoft.com/office/powerpoint/2010/main" val="25758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17" grpId="0"/>
      <p:bldP spid="17" grpId="1"/>
      <p:bldP spid="18" grpId="0" animBg="1"/>
      <p:bldP spid="18" grpId="1" animBg="1"/>
      <p:bldP spid="19" grpId="0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How Would You Feel?</a:t>
            </a:r>
          </a:p>
        </p:txBody>
      </p:sp>
      <p:pic>
        <p:nvPicPr>
          <p:cNvPr id="18435" name="Whole Clas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325" y="54292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 bwMode="auto">
          <a:xfrm>
            <a:off x="755650" y="1495334"/>
            <a:ext cx="7632700" cy="522147"/>
          </a:xfrm>
          <a:prstGeom prst="roundRect">
            <a:avLst>
              <a:gd name="adj" fmla="val 19259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We are all different and we all feel differently about things that happen.</a:t>
            </a:r>
          </a:p>
        </p:txBody>
      </p:sp>
      <p:sp>
        <p:nvSpPr>
          <p:cNvPr id="14" name="Rectangle: Rounded Corners 13"/>
          <p:cNvSpPr/>
          <p:nvPr/>
        </p:nvSpPr>
        <p:spPr bwMode="auto">
          <a:xfrm>
            <a:off x="755650" y="2114833"/>
            <a:ext cx="7632700" cy="558618"/>
          </a:xfrm>
          <a:prstGeom prst="roundRect">
            <a:avLst>
              <a:gd name="adj" fmla="val 19259"/>
            </a:avLst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Being able to understand our feelings and talk about them is really important.</a:t>
            </a:r>
          </a:p>
        </p:txBody>
      </p:sp>
      <p:sp>
        <p:nvSpPr>
          <p:cNvPr id="15" name="Rectangle: Rounded Corners 14"/>
          <p:cNvSpPr/>
          <p:nvPr/>
        </p:nvSpPr>
        <p:spPr bwMode="auto">
          <a:xfrm>
            <a:off x="755650" y="2770803"/>
            <a:ext cx="7632700" cy="838249"/>
          </a:xfrm>
          <a:prstGeom prst="roundRect">
            <a:avLst/>
          </a:prstGeom>
          <a:solidFill>
            <a:srgbClr val="00A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Let’s think about some different things that could happen and how they would make you feel.</a:t>
            </a:r>
          </a:p>
        </p:txBody>
      </p:sp>
      <p:sp>
        <p:nvSpPr>
          <p:cNvPr id="16" name="Rectangle: Rounded Corners 15"/>
          <p:cNvSpPr/>
          <p:nvPr/>
        </p:nvSpPr>
        <p:spPr bwMode="auto">
          <a:xfrm>
            <a:off x="755650" y="3706404"/>
            <a:ext cx="7632700" cy="838249"/>
          </a:xfrm>
          <a:prstGeom prst="round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If they have never happened to you, you will have to try to imagine how you would feel if they did happen.</a:t>
            </a:r>
          </a:p>
        </p:txBody>
      </p:sp>
      <p:sp>
        <p:nvSpPr>
          <p:cNvPr id="21" name="Rectangle: Rounded Corners 20"/>
          <p:cNvSpPr/>
          <p:nvPr/>
        </p:nvSpPr>
        <p:spPr bwMode="auto">
          <a:xfrm>
            <a:off x="755650" y="4642005"/>
            <a:ext cx="7632700" cy="515218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There are some posters around the room showing different emotions.</a:t>
            </a:r>
          </a:p>
        </p:txBody>
      </p:sp>
      <p:sp>
        <p:nvSpPr>
          <p:cNvPr id="22" name="Rectangle: Rounded Corners 21"/>
          <p:cNvSpPr/>
          <p:nvPr/>
        </p:nvSpPr>
        <p:spPr bwMode="auto">
          <a:xfrm>
            <a:off x="755650" y="5254577"/>
            <a:ext cx="7632700" cy="838248"/>
          </a:xfrm>
          <a:prstGeom prst="roundRect">
            <a:avLst/>
          </a:prstGeom>
          <a:solidFill>
            <a:srgbClr val="AA7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When I read out the question, you can move to the poster that shows how you would feel if that happened to you.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21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How Would You Feel?</a:t>
            </a:r>
          </a:p>
        </p:txBody>
      </p:sp>
      <p:pic>
        <p:nvPicPr>
          <p:cNvPr id="19459" name="Whole Clas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325" y="54292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0413" y="1340768"/>
            <a:ext cx="5424487" cy="374571"/>
          </a:xfrm>
          <a:prstGeom prst="roundRect">
            <a:avLst/>
          </a:prstGeom>
          <a:solidFill>
            <a:srgbClr val="F68A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How would you feel if you lost your favourite toy?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0" y="1753266"/>
            <a:ext cx="5424487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How would you feel starting at a new school, on your first day?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3587" y="2438179"/>
            <a:ext cx="5424487" cy="646986"/>
          </a:xfrm>
          <a:prstGeom prst="roundRect">
            <a:avLst/>
          </a:prstGeom>
          <a:solidFill>
            <a:srgbClr val="F68A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How would you feel if someone broke your model you had built, on purpose?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5174" y="3123092"/>
            <a:ext cx="5424487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How would you feel if you had to sing on your own, in front of the whole school?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6761" y="3808005"/>
            <a:ext cx="5424487" cy="374571"/>
          </a:xfrm>
          <a:prstGeom prst="roundRect">
            <a:avLst/>
          </a:prstGeom>
          <a:solidFill>
            <a:srgbClr val="F68A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How would you feel trying ice skating for the first time?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71525" y="4220503"/>
            <a:ext cx="5426075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How would you feel if no one would play with you at play time?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8348" y="4905416"/>
            <a:ext cx="5424487" cy="646986"/>
          </a:xfrm>
          <a:prstGeom prst="roundRect">
            <a:avLst/>
          </a:prstGeom>
          <a:solidFill>
            <a:srgbClr val="F68A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How would you feel if you missed the start of the film, at the cinema?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69935" y="5590326"/>
            <a:ext cx="5424487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How would you feel if someone scribbled all over a great picture you had drawn?</a:t>
            </a:r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6340475" y="1441450"/>
            <a:ext cx="1146175" cy="1271588"/>
            <a:chOff x="6340843" y="1440704"/>
            <a:chExt cx="1145844" cy="1272830"/>
          </a:xfrm>
        </p:grpSpPr>
        <p:sp>
          <p:nvSpPr>
            <p:cNvPr id="22" name="Oval 21"/>
            <p:cNvSpPr/>
            <p:nvPr/>
          </p:nvSpPr>
          <p:spPr>
            <a:xfrm>
              <a:off x="6340843" y="1745802"/>
              <a:ext cx="968095" cy="967732"/>
            </a:xfrm>
            <a:prstGeom prst="ellipse">
              <a:avLst/>
            </a:prstGeom>
            <a:solidFill>
              <a:srgbClr val="F68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pic>
          <p:nvPicPr>
            <p:cNvPr id="19479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226" y="1440704"/>
              <a:ext cx="967461" cy="1199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551738" y="1441450"/>
            <a:ext cx="1062037" cy="2376488"/>
            <a:chOff x="7585266" y="1432600"/>
            <a:chExt cx="1062062" cy="2376264"/>
          </a:xfrm>
        </p:grpSpPr>
        <p:sp>
          <p:nvSpPr>
            <p:cNvPr id="24" name="Oval 23"/>
            <p:cNvSpPr/>
            <p:nvPr/>
          </p:nvSpPr>
          <p:spPr>
            <a:xfrm>
              <a:off x="7585266" y="2564381"/>
              <a:ext cx="1062062" cy="1061937"/>
            </a:xfrm>
            <a:prstGeom prst="ellipse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pic>
          <p:nvPicPr>
            <p:cNvPr id="19477" name="Picture 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8543" y="1432600"/>
              <a:ext cx="707983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6103938" y="2941638"/>
            <a:ext cx="1604962" cy="1771650"/>
            <a:chOff x="6165262" y="2880468"/>
            <a:chExt cx="1605673" cy="1772668"/>
          </a:xfrm>
        </p:grpSpPr>
        <p:sp>
          <p:nvSpPr>
            <p:cNvPr id="25" name="Oval 24"/>
            <p:cNvSpPr/>
            <p:nvPr/>
          </p:nvSpPr>
          <p:spPr>
            <a:xfrm>
              <a:off x="6324082" y="3287102"/>
              <a:ext cx="1240386" cy="1240549"/>
            </a:xfrm>
            <a:prstGeom prst="ellipse">
              <a:avLst/>
            </a:prstGeom>
            <a:solidFill>
              <a:srgbClr val="F081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pic>
          <p:nvPicPr>
            <p:cNvPr id="19475" name="Picture 1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262" y="2880468"/>
              <a:ext cx="1605673" cy="1772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6451600" y="4779963"/>
            <a:ext cx="1914525" cy="1425575"/>
            <a:chOff x="6450818" y="4779721"/>
            <a:chExt cx="1914703" cy="1426033"/>
          </a:xfrm>
        </p:grpSpPr>
        <p:sp>
          <p:nvSpPr>
            <p:cNvPr id="26" name="Oval 25"/>
            <p:cNvSpPr/>
            <p:nvPr/>
          </p:nvSpPr>
          <p:spPr>
            <a:xfrm>
              <a:off x="6450818" y="4779721"/>
              <a:ext cx="1914703" cy="1410153"/>
            </a:xfrm>
            <a:prstGeom prst="ellipse">
              <a:avLst/>
            </a:prstGeom>
            <a:solidFill>
              <a:srgbClr val="F68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pic>
          <p:nvPicPr>
            <p:cNvPr id="19473" name="Picture 2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825" y="4985343"/>
              <a:ext cx="1763688" cy="1220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Let It Out</a:t>
            </a:r>
          </a:p>
        </p:txBody>
      </p:sp>
      <p:pic>
        <p:nvPicPr>
          <p:cNvPr id="20483" name="Whole Clas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325" y="54292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: Rounded Corners 17"/>
          <p:cNvSpPr/>
          <p:nvPr/>
        </p:nvSpPr>
        <p:spPr>
          <a:xfrm>
            <a:off x="746125" y="1530350"/>
            <a:ext cx="7632700" cy="2192338"/>
          </a:xfrm>
          <a:prstGeom prst="roundRect">
            <a:avLst>
              <a:gd name="adj" fmla="val 7887"/>
            </a:avLst>
          </a:prstGeom>
          <a:solidFill>
            <a:srgbClr val="ED6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 pitchFamily="2" charset="0"/>
              <a:ea typeface="+mn-ea"/>
              <a:cs typeface="+mn-cs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746125" y="3897313"/>
            <a:ext cx="7632700" cy="2051967"/>
          </a:xfrm>
          <a:prstGeom prst="roundRect">
            <a:avLst>
              <a:gd name="adj" fmla="val 7887"/>
            </a:avLst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71550" y="1628775"/>
            <a:ext cx="5646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</a:rPr>
              <a:t>Feelings like anger, sadness and anxiety can be uncomfortable feelings, but they are normal feelings.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71550" y="2301875"/>
            <a:ext cx="56467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</a:rPr>
              <a:t>Everyone feels like this at times because of the things that happen.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71550" y="2976563"/>
            <a:ext cx="5646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</a:rPr>
              <a:t>It’s not wrong to feel these emotions, but we do have to learn how to cope with feeling this way.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71550" y="4086225"/>
            <a:ext cx="7129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</a:rPr>
              <a:t>We need to learn what to do when we are angry, that won’t involve anyone being hurt or getting into trouble.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51050" y="4830763"/>
            <a:ext cx="731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</a:rPr>
              <a:t>We need to know how to feel better when we are sad.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51050" y="5200650"/>
            <a:ext cx="6049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</a:rPr>
              <a:t>We also need to know how to get help with feelings 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</a:rPr>
              <a:t>of worry.</a:t>
            </a:r>
          </a:p>
        </p:txBody>
      </p:sp>
      <p:pic>
        <p:nvPicPr>
          <p:cNvPr id="20492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6400" y="1012825"/>
            <a:ext cx="1055688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4853260"/>
            <a:ext cx="19431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 noChangeArrowheads="1"/>
          </p:cNvSpPr>
          <p:nvPr>
            <p:ph type="title"/>
          </p:nvPr>
        </p:nvSpPr>
        <p:spPr>
          <a:xfrm>
            <a:off x="539750" y="479425"/>
            <a:ext cx="8064500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Let it Out</a:t>
            </a:r>
          </a:p>
        </p:txBody>
      </p:sp>
      <p:pic>
        <p:nvPicPr>
          <p:cNvPr id="21507" name="Whole Clas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325" y="54292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1063" y="1479451"/>
            <a:ext cx="2940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Walk away from the thing making you angry.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62600" y="1461988"/>
            <a:ext cx="2481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Stretch up and relax your muscles.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65200" y="2492276"/>
            <a:ext cx="2578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Talk to a friend about what is making you angry.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56275" y="2509738"/>
            <a:ext cx="2481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Count backwards from 20.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77888" y="3781326"/>
            <a:ext cx="26654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Take some deep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breaths of fresh air.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87413" y="4794151"/>
            <a:ext cx="24780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Tell yourself, ‘I am in control of my anger.’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56275" y="3781326"/>
            <a:ext cx="248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Find somewhere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you can go to shout.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DCE652-47BC-4378-992F-DFA6D557A59A}"/>
              </a:ext>
            </a:extLst>
          </p:cNvPr>
          <p:cNvSpPr/>
          <p:nvPr/>
        </p:nvSpPr>
        <p:spPr>
          <a:xfrm>
            <a:off x="2411760" y="5715025"/>
            <a:ext cx="4320480" cy="522287"/>
          </a:xfrm>
          <a:prstGeom prst="roundRect">
            <a:avLst/>
          </a:prstGeom>
          <a:solidFill>
            <a:srgbClr val="F68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Coping With Feeling Cross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363913" y="1412776"/>
            <a:ext cx="2478087" cy="4414837"/>
            <a:chOff x="3363860" y="1700808"/>
            <a:chExt cx="2477500" cy="4414117"/>
          </a:xfrm>
        </p:grpSpPr>
        <p:sp>
          <p:nvSpPr>
            <p:cNvPr id="2" name="Oval 1"/>
            <p:cNvSpPr/>
            <p:nvPr/>
          </p:nvSpPr>
          <p:spPr>
            <a:xfrm>
              <a:off x="3363860" y="1819851"/>
              <a:ext cx="2477500" cy="4201428"/>
            </a:xfrm>
            <a:prstGeom prst="ellipse">
              <a:avLst/>
            </a:prstGeom>
            <a:solidFill>
              <a:srgbClr val="F68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pic>
          <p:nvPicPr>
            <p:cNvPr id="21518" name="Picture 1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1507" y="1700808"/>
              <a:ext cx="1856178" cy="4414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19256" cy="993775"/>
          </a:xfrm>
        </p:spPr>
        <p:txBody>
          <a:bodyPr/>
          <a:lstStyle/>
          <a:p>
            <a:r>
              <a:rPr lang="en-GB" altLang="en-US" dirty="0"/>
              <a:t>Let it Out</a:t>
            </a:r>
          </a:p>
        </p:txBody>
      </p:sp>
      <p:pic>
        <p:nvPicPr>
          <p:cNvPr id="22531" name="Whole Clas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325" y="54292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38200" y="1556792"/>
            <a:ext cx="24765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Talk to a person you trust about what is making you sad.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24525" y="1556792"/>
            <a:ext cx="2620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Cry – it is OK to let out your sadness.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38200" y="3106192"/>
            <a:ext cx="2189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Think of something that makes you feel happy.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67400" y="2991892"/>
            <a:ext cx="2478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Cuddle your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favourite soft toy.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38200" y="4703217"/>
            <a:ext cx="2527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Play with a pet –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they can cheer you up.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24525" y="4426992"/>
            <a:ext cx="2620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Tell yourself, ‘This feeling won’t last long. I will be happy again.’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D5199F-BEB4-44E2-928D-2AE050A09EFD}"/>
              </a:ext>
            </a:extLst>
          </p:cNvPr>
          <p:cNvSpPr/>
          <p:nvPr/>
        </p:nvSpPr>
        <p:spPr>
          <a:xfrm>
            <a:off x="2411760" y="5715025"/>
            <a:ext cx="4320480" cy="522287"/>
          </a:xfrm>
          <a:prstGeom prst="roundRect">
            <a:avLst/>
          </a:prstGeom>
          <a:solidFill>
            <a:srgbClr val="FA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Coping With Feeling Sad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203848" y="1340768"/>
            <a:ext cx="2736304" cy="4511675"/>
            <a:chOff x="3203833" y="1628800"/>
            <a:chExt cx="2735656" cy="4510861"/>
          </a:xfrm>
        </p:grpSpPr>
        <p:sp>
          <p:nvSpPr>
            <p:cNvPr id="13" name="Oval 12"/>
            <p:cNvSpPr/>
            <p:nvPr/>
          </p:nvSpPr>
          <p:spPr>
            <a:xfrm>
              <a:off x="3203833" y="1891136"/>
              <a:ext cx="2735656" cy="4201355"/>
            </a:xfrm>
            <a:prstGeom prst="ellipse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pic>
          <p:nvPicPr>
            <p:cNvPr id="22540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381" y="1628800"/>
              <a:ext cx="1405237" cy="4510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dirty="0">
                <a:latin typeface="Twinkl" pitchFamily="2" charset="0"/>
              </a:rPr>
              <a:t>The Big Questions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19256" cy="993775"/>
          </a:xfrm>
        </p:spPr>
        <p:txBody>
          <a:bodyPr/>
          <a:lstStyle/>
          <a:p>
            <a:r>
              <a:rPr lang="en-GB" altLang="en-US" dirty="0"/>
              <a:t>Let it Out</a:t>
            </a:r>
          </a:p>
        </p:txBody>
      </p:sp>
      <p:pic>
        <p:nvPicPr>
          <p:cNvPr id="23555" name="Whole Clas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325" y="54292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55650" y="1504950"/>
            <a:ext cx="26638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Remind yourself about the people that care about you and how you feel when you are around them.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62625" y="1988840"/>
            <a:ext cx="2620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Find someone else who looks lonely and suggest an activity you can do together.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81050" y="3212976"/>
            <a:ext cx="2463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Tell a friend or a trusted grown-up that you are feeling lonely.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905500" y="3717032"/>
            <a:ext cx="24780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Think of an activity that you enjoy to keep you busy for a while.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1050" y="4799111"/>
            <a:ext cx="2762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Think about three things that you are grateful for.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D83E39-A1D7-4413-952F-71600A681A25}"/>
              </a:ext>
            </a:extLst>
          </p:cNvPr>
          <p:cNvGrpSpPr/>
          <p:nvPr/>
        </p:nvGrpSpPr>
        <p:grpSpPr>
          <a:xfrm>
            <a:off x="3295653" y="1454150"/>
            <a:ext cx="2603499" cy="4471988"/>
            <a:chOff x="3295653" y="1454150"/>
            <a:chExt cx="2603499" cy="4471988"/>
          </a:xfrm>
        </p:grpSpPr>
        <p:sp>
          <p:nvSpPr>
            <p:cNvPr id="13" name="Oval 12"/>
            <p:cNvSpPr/>
            <p:nvPr/>
          </p:nvSpPr>
          <p:spPr bwMode="auto">
            <a:xfrm>
              <a:off x="3295653" y="1454150"/>
              <a:ext cx="2603499" cy="44719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pic>
          <p:nvPicPr>
            <p:cNvPr id="23562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775" y="2011363"/>
              <a:ext cx="2052638" cy="335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EBE544-A61C-4229-BF09-9F1255F4C840}"/>
              </a:ext>
            </a:extLst>
          </p:cNvPr>
          <p:cNvSpPr/>
          <p:nvPr/>
        </p:nvSpPr>
        <p:spPr>
          <a:xfrm>
            <a:off x="2411760" y="5715025"/>
            <a:ext cx="4320480" cy="522287"/>
          </a:xfrm>
          <a:prstGeom prst="roundRect">
            <a:avLst/>
          </a:prstGeom>
          <a:solidFill>
            <a:srgbClr val="BCB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Coping With Feeling Lonely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19256" cy="993775"/>
          </a:xfrm>
        </p:spPr>
        <p:txBody>
          <a:bodyPr/>
          <a:lstStyle/>
          <a:p>
            <a:r>
              <a:rPr lang="en-GB" altLang="en-US" dirty="0"/>
              <a:t>Let it Out</a:t>
            </a:r>
            <a:endParaRPr lang="en-GB" altLang="en-US" spc="-40" dirty="0"/>
          </a:p>
        </p:txBody>
      </p:sp>
      <p:pic>
        <p:nvPicPr>
          <p:cNvPr id="24579" name="Whole Clas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325" y="54292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9938" y="1484784"/>
            <a:ext cx="29384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Imagine yourself being confident and not worried.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41963" y="1556792"/>
            <a:ext cx="269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Think about the last time you were worried and how you got through it.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9938" y="2410867"/>
            <a:ext cx="23510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Tell someone how you feel and what is worrying you.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56275" y="3115717"/>
            <a:ext cx="24780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Ask yourself,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‘What’s the worst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that can happen?’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9938" y="3541167"/>
            <a:ext cx="23510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Write the worry down and put it away in a safe place.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69938" y="4673054"/>
            <a:ext cx="27066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Tell the worry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to go away and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that you are in control.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84825" y="4395242"/>
            <a:ext cx="2608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Remind yourself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that the thing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you are worried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about will soon be over.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C06CB0-91F2-460A-B6B5-6859A0FCF1E1}"/>
              </a:ext>
            </a:extLst>
          </p:cNvPr>
          <p:cNvSpPr/>
          <p:nvPr/>
        </p:nvSpPr>
        <p:spPr>
          <a:xfrm>
            <a:off x="2411760" y="5715025"/>
            <a:ext cx="4320480" cy="522287"/>
          </a:xfrm>
          <a:prstGeom prst="round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Coping With Feeling Worried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425825" y="1412776"/>
            <a:ext cx="2476500" cy="4464496"/>
            <a:chOff x="3425041" y="1824911"/>
            <a:chExt cx="2477500" cy="4464345"/>
          </a:xfrm>
        </p:grpSpPr>
        <p:sp>
          <p:nvSpPr>
            <p:cNvPr id="15" name="Oval 14"/>
            <p:cNvSpPr/>
            <p:nvPr/>
          </p:nvSpPr>
          <p:spPr>
            <a:xfrm>
              <a:off x="3425041" y="2088873"/>
              <a:ext cx="2477500" cy="4200383"/>
            </a:xfrm>
            <a:prstGeom prst="ellipse">
              <a:avLst/>
            </a:prstGeom>
            <a:solidFill>
              <a:srgbClr val="F081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pic>
          <p:nvPicPr>
            <p:cNvPr id="24589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4273" y="1824911"/>
              <a:ext cx="1548260" cy="439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/>
          </p:nvPr>
        </p:nvSpPr>
        <p:spPr>
          <a:xfrm>
            <a:off x="2834481" y="479425"/>
            <a:ext cx="3475038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Let It Out</a:t>
            </a:r>
          </a:p>
        </p:txBody>
      </p:sp>
      <p:pic>
        <p:nvPicPr>
          <p:cNvPr id="24579" name="Whole Clas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325" y="542925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5650" y="1340768"/>
            <a:ext cx="74787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It is normal for people to feel all of these feelings from time to time. We've learnt lots of ways that people can help themselves feel better when this happens.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145366" y="2351824"/>
            <a:ext cx="2853267" cy="1327682"/>
          </a:xfrm>
          <a:prstGeom prst="wedgeRoundRectCallout">
            <a:avLst>
              <a:gd name="adj1" fmla="val 10040"/>
              <a:gd name="adj2" fmla="val 69793"/>
              <a:gd name="adj3" fmla="val 16667"/>
            </a:avLst>
          </a:prstGeom>
          <a:solidFill>
            <a:srgbClr val="F9F9F9"/>
          </a:solidFill>
          <a:ln w="28575">
            <a:solidFill>
              <a:srgbClr val="2DB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Don't forget, you can always share your feelings with someone who you trust.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3604575"/>
            <a:ext cx="5311541" cy="3064785"/>
          </a:xfrm>
          <a:prstGeom prst="rect">
            <a:avLst/>
          </a:prstGeom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827584" y="2523810"/>
            <a:ext cx="1570037" cy="1570037"/>
            <a:chOff x="4788025" y="4522833"/>
            <a:chExt cx="1569992" cy="1569992"/>
          </a:xfrm>
        </p:grpSpPr>
        <p:sp>
          <p:nvSpPr>
            <p:cNvPr id="19" name="Oval 18">
              <a:hlinkClick r:id="rId4" action="ppaction://hlinksldjump"/>
            </p:cNvPr>
            <p:cNvSpPr/>
            <p:nvPr/>
          </p:nvSpPr>
          <p:spPr>
            <a:xfrm>
              <a:off x="4788025" y="4522833"/>
              <a:ext cx="1569992" cy="15699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4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788025" y="5184718"/>
              <a:ext cx="156999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</a:rPr>
                <a:t>Consolidating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876256" y="2523810"/>
            <a:ext cx="1576388" cy="1570037"/>
            <a:chOff x="6574042" y="4512842"/>
            <a:chExt cx="1577281" cy="1569992"/>
          </a:xfrm>
        </p:grpSpPr>
        <p:sp>
          <p:nvSpPr>
            <p:cNvPr id="22" name="Oval 21">
              <a:hlinkClick r:id="rId5" action="ppaction://hlinksldjump"/>
            </p:cNvPr>
            <p:cNvSpPr/>
            <p:nvPr/>
          </p:nvSpPr>
          <p:spPr>
            <a:xfrm>
              <a:off x="6574042" y="4512842"/>
              <a:ext cx="1569339" cy="15699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 7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581331" y="5184718"/>
              <a:ext cx="156999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</a:rPr>
                <a:t>Reflecting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750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20"/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 dirty="0"/>
              <a:t>Consolidating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19256" cy="993775"/>
          </a:xfrm>
        </p:spPr>
        <p:txBody>
          <a:bodyPr/>
          <a:lstStyle/>
          <a:p>
            <a:r>
              <a:rPr lang="en-GB" altLang="en-US" dirty="0"/>
              <a:t>My Emotions Toolkit</a:t>
            </a:r>
          </a:p>
        </p:txBody>
      </p:sp>
      <p:pic>
        <p:nvPicPr>
          <p:cNvPr id="27651" name="Individual Wor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54292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735013" y="1536700"/>
            <a:ext cx="7673975" cy="820738"/>
            <a:chOff x="735504" y="1537325"/>
            <a:chExt cx="7672991" cy="819998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735504" y="1537325"/>
              <a:ext cx="7672991" cy="819998"/>
            </a:xfrm>
            <a:prstGeom prst="roundRect">
              <a:avLst/>
            </a:prstGeom>
            <a:solidFill>
              <a:srgbClr val="F68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sp>
          <p:nvSpPr>
            <p:cNvPr id="27661" name="TextBox 4"/>
            <p:cNvSpPr txBox="1">
              <a:spLocks noChangeArrowheads="1"/>
            </p:cNvSpPr>
            <p:nvPr/>
          </p:nvSpPr>
          <p:spPr bwMode="auto">
            <a:xfrm>
              <a:off x="817198" y="1628800"/>
              <a:ext cx="738421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</a:rPr>
                <a:t>Think carefully about all the different things you can do when you are cross, worried or sad.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7400" y="2568575"/>
            <a:ext cx="738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08115"/>
                </a:solidFill>
                <a:effectLst/>
                <a:uLnTx/>
                <a:uFillTx/>
                <a:latin typeface="Twinkl" pitchFamily="2" charset="0"/>
              </a:rPr>
              <a:t>How can you cope with these sorts of difficult emotions?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7400" y="3236913"/>
            <a:ext cx="738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08115"/>
                </a:solidFill>
                <a:effectLst/>
                <a:uLnTx/>
                <a:uFillTx/>
                <a:latin typeface="Twinkl" pitchFamily="2" charset="0"/>
              </a:rPr>
              <a:t>What can you do that might make you feel better?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35013" y="3908425"/>
            <a:ext cx="7773987" cy="2351088"/>
            <a:chOff x="734475" y="3908018"/>
            <a:chExt cx="7774328" cy="2350759"/>
          </a:xfrm>
        </p:grpSpPr>
        <p:grpSp>
          <p:nvGrpSpPr>
            <p:cNvPr id="27656" name="Group 9"/>
            <p:cNvGrpSpPr>
              <a:grpSpLocks/>
            </p:cNvGrpSpPr>
            <p:nvPr/>
          </p:nvGrpSpPr>
          <p:grpSpPr bwMode="auto">
            <a:xfrm>
              <a:off x="734475" y="4017598"/>
              <a:ext cx="7672991" cy="2146669"/>
              <a:chOff x="734475" y="4017598"/>
              <a:chExt cx="7672991" cy="2146669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734475" y="4017541"/>
                <a:ext cx="7672724" cy="2146000"/>
              </a:xfrm>
              <a:prstGeom prst="roundRect">
                <a:avLst>
                  <a:gd name="adj" fmla="val 9094"/>
                </a:avLst>
              </a:prstGeom>
              <a:solidFill>
                <a:srgbClr val="F68A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7659" name="TextBox 7"/>
              <p:cNvSpPr txBox="1">
                <a:spLocks noChangeArrowheads="1"/>
              </p:cNvSpPr>
              <p:nvPr/>
            </p:nvSpPr>
            <p:spPr bwMode="auto">
              <a:xfrm>
                <a:off x="894990" y="4213769"/>
                <a:ext cx="4700221" cy="175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inkl" pitchFamily="2" charset="0"/>
                  </a:rPr>
                  <a:t>Today, you are going to create an Emotions Toolkit – a box with tools inside. Each tool will have a special job to do. They will each contain a suggestion of something you can do to help deal with difficult emotions such as sadness and anger.</a:t>
                </a:r>
              </a:p>
            </p:txBody>
          </p:sp>
        </p:grpSp>
        <p:pic>
          <p:nvPicPr>
            <p:cNvPr id="27657" name="Picture 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725" y="3908018"/>
              <a:ext cx="2753078" cy="2350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19256" cy="993775"/>
          </a:xfrm>
        </p:spPr>
        <p:txBody>
          <a:bodyPr/>
          <a:lstStyle/>
          <a:p>
            <a:r>
              <a:rPr lang="en-GB" altLang="en-US" dirty="0"/>
              <a:t>My Emotions Toolkit</a:t>
            </a:r>
          </a:p>
        </p:txBody>
      </p:sp>
      <p:pic>
        <p:nvPicPr>
          <p:cNvPr id="28675" name="Individual Wor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54292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869950" y="1497013"/>
            <a:ext cx="7404100" cy="504825"/>
            <a:chOff x="870360" y="1496608"/>
            <a:chExt cx="7403276" cy="505822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870360" y="1496608"/>
              <a:ext cx="7403276" cy="505822"/>
            </a:xfrm>
            <a:prstGeom prst="roundRect">
              <a:avLst/>
            </a:prstGeom>
            <a:solidFill>
              <a:srgbClr val="F68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sp>
          <p:nvSpPr>
            <p:cNvPr id="28699" name="TextBox 4"/>
            <p:cNvSpPr txBox="1">
              <a:spLocks noChangeArrowheads="1"/>
            </p:cNvSpPr>
            <p:nvPr/>
          </p:nvSpPr>
          <p:spPr bwMode="auto">
            <a:xfrm>
              <a:off x="870364" y="1567319"/>
              <a:ext cx="73842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Twinkl"/>
                <a:buAutoNum type="arabicPeriod"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</a:rPr>
                <a:t>Write your ideas on all the tools.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869950" y="2114550"/>
            <a:ext cx="7407275" cy="506413"/>
            <a:chOff x="870363" y="2115026"/>
            <a:chExt cx="7406242" cy="505822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873538" y="2115026"/>
              <a:ext cx="7403067" cy="505822"/>
            </a:xfrm>
            <a:prstGeom prst="roundRect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sp>
          <p:nvSpPr>
            <p:cNvPr id="28697" name="TextBox 5"/>
            <p:cNvSpPr txBox="1">
              <a:spLocks noChangeArrowheads="1"/>
            </p:cNvSpPr>
            <p:nvPr/>
          </p:nvSpPr>
          <p:spPr bwMode="auto">
            <a:xfrm>
              <a:off x="870363" y="2183168"/>
              <a:ext cx="73842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Twinkl"/>
                <a:buAutoNum type="arabicPeriod" startAt="2"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</a:rPr>
                <a:t>Carefully cut out each tool.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869950" y="2733675"/>
            <a:ext cx="7404100" cy="504825"/>
            <a:chOff x="870360" y="2733124"/>
            <a:chExt cx="7403276" cy="505822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870360" y="2733124"/>
              <a:ext cx="7403276" cy="505822"/>
            </a:xfrm>
            <a:prstGeom prst="roundRect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sp>
          <p:nvSpPr>
            <p:cNvPr id="28695" name="TextBox 6"/>
            <p:cNvSpPr txBox="1">
              <a:spLocks noChangeArrowheads="1"/>
            </p:cNvSpPr>
            <p:nvPr/>
          </p:nvSpPr>
          <p:spPr bwMode="auto">
            <a:xfrm>
              <a:off x="870362" y="2799017"/>
              <a:ext cx="73842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Twinkl"/>
                <a:buAutoNum type="arabicPeriod" startAt="3"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</a:rPr>
                <a:t>Decorate the toolbox template.</a:t>
              </a:r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869950" y="3351213"/>
            <a:ext cx="7404100" cy="506412"/>
            <a:chOff x="870360" y="3351960"/>
            <a:chExt cx="7403276" cy="505822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870360" y="3351960"/>
              <a:ext cx="7403276" cy="505822"/>
            </a:xfrm>
            <a:prstGeom prst="roundRect">
              <a:avLst/>
            </a:prstGeom>
            <a:solidFill>
              <a:srgbClr val="00A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sp>
          <p:nvSpPr>
            <p:cNvPr id="28693" name="TextBox 7"/>
            <p:cNvSpPr txBox="1">
              <a:spLocks noChangeArrowheads="1"/>
            </p:cNvSpPr>
            <p:nvPr/>
          </p:nvSpPr>
          <p:spPr bwMode="auto">
            <a:xfrm>
              <a:off x="870362" y="3414866"/>
              <a:ext cx="73842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Twinkl"/>
                <a:buAutoNum type="arabicPeriod" startAt="4"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</a:rPr>
                <a:t>Carefully cut the toolbox out.</a:t>
              </a: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869950" y="3968750"/>
            <a:ext cx="7404100" cy="506413"/>
            <a:chOff x="870360" y="3968621"/>
            <a:chExt cx="7403276" cy="505822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870360" y="3968621"/>
              <a:ext cx="7403276" cy="505822"/>
            </a:xfrm>
            <a:prstGeom prst="roundRect">
              <a:avLst/>
            </a:prstGeom>
            <a:solidFill>
              <a:srgbClr val="F081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sp>
          <p:nvSpPr>
            <p:cNvPr id="28691" name="TextBox 8"/>
            <p:cNvSpPr txBox="1">
              <a:spLocks noChangeArrowheads="1"/>
            </p:cNvSpPr>
            <p:nvPr/>
          </p:nvSpPr>
          <p:spPr bwMode="auto">
            <a:xfrm>
              <a:off x="870362" y="4030715"/>
              <a:ext cx="73842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Twinkl"/>
                <a:buAutoNum type="arabicPeriod" startAt="5"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</a:rPr>
                <a:t>Fold the toolbox along the dotted lines.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869950" y="4584700"/>
            <a:ext cx="7404100" cy="757238"/>
            <a:chOff x="870360" y="4585281"/>
            <a:chExt cx="7403276" cy="756129"/>
          </a:xfrm>
        </p:grpSpPr>
        <p:sp>
          <p:nvSpPr>
            <p:cNvPr id="24" name="Rectangle: Rounded Corners 23"/>
            <p:cNvSpPr/>
            <p:nvPr/>
          </p:nvSpPr>
          <p:spPr>
            <a:xfrm>
              <a:off x="870360" y="4585281"/>
              <a:ext cx="7403276" cy="756129"/>
            </a:xfrm>
            <a:prstGeom prst="roundRect">
              <a:avLst>
                <a:gd name="adj" fmla="val 9949"/>
              </a:avLst>
            </a:prstGeom>
            <a:solidFill>
              <a:srgbClr val="F68A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sp>
          <p:nvSpPr>
            <p:cNvPr id="28689" name="TextBox 9"/>
            <p:cNvSpPr txBox="1">
              <a:spLocks noChangeArrowheads="1"/>
            </p:cNvSpPr>
            <p:nvPr/>
          </p:nvSpPr>
          <p:spPr bwMode="auto">
            <a:xfrm>
              <a:off x="870361" y="4646564"/>
              <a:ext cx="45657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Twinkl"/>
                <a:buAutoNum type="arabicPeriod" startAt="6"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</a:rPr>
                <a:t>Put glue on the tabs and stick the </a:t>
              </a:r>
              <a:b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</a:rPr>
              </a:b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</a:rPr>
                <a:t>sides together.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869950" y="5473700"/>
            <a:ext cx="7404100" cy="506413"/>
            <a:chOff x="870360" y="5474070"/>
            <a:chExt cx="7403276" cy="505822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870360" y="5474070"/>
              <a:ext cx="7403276" cy="505822"/>
            </a:xfrm>
            <a:prstGeom prst="roundRect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endParaRPr>
            </a:p>
          </p:txBody>
        </p:sp>
        <p:sp>
          <p:nvSpPr>
            <p:cNvPr id="28687" name="TextBox 10"/>
            <p:cNvSpPr txBox="1">
              <a:spLocks noChangeArrowheads="1"/>
            </p:cNvSpPr>
            <p:nvPr/>
          </p:nvSpPr>
          <p:spPr bwMode="auto">
            <a:xfrm>
              <a:off x="870360" y="5539409"/>
              <a:ext cx="73842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Twinkl"/>
                <a:buAutoNum type="arabicPeriod" startAt="7"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" pitchFamily="2" charset="0"/>
                </a:rPr>
                <a:t>Put all your tools in your toolbox!</a:t>
              </a:r>
            </a:p>
          </p:txBody>
        </p:sp>
      </p:grp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81726">
            <a:off x="5199063" y="2081213"/>
            <a:ext cx="182721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34384">
            <a:off x="7376319" y="2135981"/>
            <a:ext cx="471488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475" y="3700463"/>
            <a:ext cx="27146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0"/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 dirty="0"/>
              <a:t>Reflecting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Different Emotions</a:t>
            </a:r>
          </a:p>
        </p:txBody>
      </p:sp>
      <p:pic>
        <p:nvPicPr>
          <p:cNvPr id="30723" name="Group Wor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54292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7089" y="1563688"/>
            <a:ext cx="3528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In your groups, look at the photos showing different emotions.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27089" y="2616967"/>
            <a:ext cx="3528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Pick a photo and discuss how you think the person in the picture is feeling.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27089" y="3670246"/>
            <a:ext cx="35288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Can you think of something that might have happened to make the person in the picture feel 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this way?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7089" y="5000525"/>
            <a:ext cx="3528888" cy="58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</a:rPr>
              <a:t>However you are feeling, it can help to let it out.</a:t>
            </a:r>
          </a:p>
        </p:txBody>
      </p:sp>
      <p:pic>
        <p:nvPicPr>
          <p:cNvPr id="15" name="Picture 14" descr="A picture containing person, child, young, holding&#10;&#10;Description automatically generated">
            <a:extLst>
              <a:ext uri="{FF2B5EF4-FFF2-40B4-BE49-F238E27FC236}">
                <a16:creationId xmlns:a16="http://schemas.microsoft.com/office/drawing/2014/main" id="{3C622B23-A946-4A49-8F98-6ABD7D780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8409" y="2774570"/>
            <a:ext cx="2795891" cy="3390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front, monitor, screen, sign&#10;&#10;Description automatically generated">
            <a:extLst>
              <a:ext uri="{FF2B5EF4-FFF2-40B4-BE49-F238E27FC236}">
                <a16:creationId xmlns:a16="http://schemas.microsoft.com/office/drawing/2014/main" id="{D7B5DB4E-9BAD-47E9-A982-C2BB3A879D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5204" y="1951260"/>
            <a:ext cx="2795891" cy="3517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 shot of a girl&#10;&#10;Description automatically generated">
            <a:extLst>
              <a:ext uri="{FF2B5EF4-FFF2-40B4-BE49-F238E27FC236}">
                <a16:creationId xmlns:a16="http://schemas.microsoft.com/office/drawing/2014/main" id="{554877B3-BEF9-4516-A280-3DCCE0C821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404656"/>
            <a:ext cx="2795891" cy="324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0"/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 dirty="0"/>
              <a:t>The Big Questions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542925"/>
            <a:ext cx="863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peech Bubble: Oval 9"/>
          <p:cNvSpPr/>
          <p:nvPr/>
        </p:nvSpPr>
        <p:spPr>
          <a:xfrm>
            <a:off x="2339066" y="765175"/>
            <a:ext cx="3159202" cy="2200275"/>
          </a:xfrm>
          <a:prstGeom prst="wedgeEllipseCallout">
            <a:avLst>
              <a:gd name="adj1" fmla="val -55824"/>
              <a:gd name="adj2" fmla="val -15642"/>
            </a:avLst>
          </a:prstGeom>
          <a:solidFill>
            <a:schemeClr val="bg1"/>
          </a:solidFill>
          <a:ln w="28575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What things make us feel cross, worried or sad?</a:t>
            </a:r>
          </a:p>
        </p:txBody>
      </p:sp>
      <p:sp>
        <p:nvSpPr>
          <p:cNvPr id="13" name="Speech Bubble: Oval 12"/>
          <p:cNvSpPr/>
          <p:nvPr/>
        </p:nvSpPr>
        <p:spPr>
          <a:xfrm>
            <a:off x="3635896" y="3068960"/>
            <a:ext cx="3013673" cy="2200275"/>
          </a:xfrm>
          <a:prstGeom prst="wedgeEllipseCallout">
            <a:avLst>
              <a:gd name="adj1" fmla="val 49088"/>
              <a:gd name="adj2" fmla="val -38305"/>
            </a:avLst>
          </a:prstGeom>
          <a:solidFill>
            <a:schemeClr val="bg1"/>
          </a:solidFill>
          <a:ln w="28575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What can we do if this happens?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756C02B-7A9E-4451-9923-C55F8C2A09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728" y="1312430"/>
            <a:ext cx="1945678" cy="5013176"/>
          </a:xfrm>
          <a:prstGeom prst="rect">
            <a:avLst/>
          </a:prstGeom>
        </p:spPr>
      </p:pic>
      <p:pic>
        <p:nvPicPr>
          <p:cNvPr id="6" name="Picture 5" descr="A picture containing drawing, shirt&#10;&#10;Description automatically generated">
            <a:extLst>
              <a:ext uri="{FF2B5EF4-FFF2-40B4-BE49-F238E27FC236}">
                <a16:creationId xmlns:a16="http://schemas.microsoft.com/office/drawing/2014/main" id="{73D50F07-4726-4281-9554-91816CE497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76" y="765175"/>
            <a:ext cx="1752727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1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57DD13C-2AC1-4006-A915-4705AE257B51}"/>
              </a:ext>
            </a:extLst>
          </p:cNvPr>
          <p:cNvSpPr/>
          <p:nvPr/>
        </p:nvSpPr>
        <p:spPr>
          <a:xfrm>
            <a:off x="2771775" y="782638"/>
            <a:ext cx="2905125" cy="1851025"/>
          </a:xfrm>
          <a:prstGeom prst="wedgeEllipseCallout">
            <a:avLst>
              <a:gd name="adj1" fmla="val -54007"/>
              <a:gd name="adj2" fmla="val 41554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4B3B6713-E8C6-477C-AB3D-84CD04C25047}"/>
              </a:ext>
            </a:extLst>
          </p:cNvPr>
          <p:cNvSpPr/>
          <p:nvPr/>
        </p:nvSpPr>
        <p:spPr>
          <a:xfrm>
            <a:off x="3752850" y="2889250"/>
            <a:ext cx="2903538" cy="1849438"/>
          </a:xfrm>
          <a:prstGeom prst="wedgeEllipseCallout">
            <a:avLst>
              <a:gd name="adj1" fmla="val 49284"/>
              <a:gd name="adj2" fmla="val -42228"/>
            </a:avLst>
          </a:prstGeom>
          <a:solidFill>
            <a:schemeClr val="bg1"/>
          </a:solidFill>
          <a:ln w="28575">
            <a:solidFill>
              <a:srgbClr val="00A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362" name="Title 1">
            <a:extLst>
              <a:ext uri="{FF2B5EF4-FFF2-40B4-BE49-F238E27FC236}">
                <a16:creationId xmlns:a16="http://schemas.microsoft.com/office/drawing/2014/main" id="{0A077B90-3BBE-4A63-BEFE-CBC2B2911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1025" y="1016000"/>
            <a:ext cx="2178050" cy="1368425"/>
          </a:xfrm>
        </p:spPr>
        <p:txBody>
          <a:bodyPr/>
          <a:lstStyle/>
          <a:p>
            <a:pPr algn="ctr" eaLnBrk="1" hangingPunct="1"/>
            <a:r>
              <a:rPr lang="en-GB" altLang="en-US" sz="2400"/>
              <a:t>What are helpful and unhelpful thoughts?</a:t>
            </a:r>
          </a:p>
        </p:txBody>
      </p:sp>
      <p:pic>
        <p:nvPicPr>
          <p:cNvPr id="12293" name="Picture 2">
            <a:extLst>
              <a:ext uri="{FF2B5EF4-FFF2-40B4-BE49-F238E27FC236}">
                <a16:creationId xmlns:a16="http://schemas.microsoft.com/office/drawing/2014/main" id="{80F1621E-03F2-4704-A6E2-C38B817E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2925"/>
            <a:ext cx="863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itle 1">
            <a:extLst>
              <a:ext uri="{FF2B5EF4-FFF2-40B4-BE49-F238E27FC236}">
                <a16:creationId xmlns:a16="http://schemas.microsoft.com/office/drawing/2014/main" id="{6BC7EA13-ECDB-4802-AE36-16B471E95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2941638"/>
            <a:ext cx="2513012" cy="174625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/>
              <a:t>What can we do if we find something challenging?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4B8E4D-E171-4669-AA06-499F9A5B586D}"/>
              </a:ext>
            </a:extLst>
          </p:cNvPr>
          <p:cNvSpPr/>
          <p:nvPr/>
        </p:nvSpPr>
        <p:spPr>
          <a:xfrm>
            <a:off x="687388" y="5607050"/>
            <a:ext cx="7769225" cy="582613"/>
          </a:xfrm>
          <a:prstGeom prst="round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365" name="Title 1">
            <a:extLst>
              <a:ext uri="{FF2B5EF4-FFF2-40B4-BE49-F238E27FC236}">
                <a16:creationId xmlns:a16="http://schemas.microsoft.com/office/drawing/2014/main" id="{15CE9879-2B75-493B-80C4-2677B2923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5568950"/>
            <a:ext cx="8137525" cy="64770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Talk quietly with a partner about how you might answer these questions.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BAC8EF70-E553-1B41-8DB8-313A661BE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96" y="1470819"/>
            <a:ext cx="1318332" cy="3916362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80B4A7A-0569-CA44-A2F2-6D8B3F427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7697" y="1827871"/>
            <a:ext cx="1496265" cy="3524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5362" grpId="0"/>
      <p:bldP spid="15364" grpId="0"/>
      <p:bldP spid="7" grpId="0" animBg="1"/>
      <p:bldP spid="1536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j-ea"/>
                <a:cs typeface="+mj-cs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ea typeface="+mj-ea"/>
                <a:cs typeface="+mj-cs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 can discuss my feelings and opinions with others and cope with difficult emotions.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410469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I can identify good and bad feelings.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I can discuss what causes negative emotions.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I can name some strategies to cope with difficult feelings.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375756" y="6247089"/>
            <a:ext cx="4392488" cy="632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3000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This resource is fully in line with the Learning Outcomes and Core Themes outlined in the PSHE Association’s </a:t>
            </a:r>
            <a:r>
              <a:rPr kumimoji="0" lang="en-GB" sz="800" b="1" i="0" u="sng" strike="noStrike" kern="1200" cap="none" spc="0" normalizeH="0" baseline="30000" noProof="0" dirty="0">
                <a:ln>
                  <a:noFill/>
                </a:ln>
                <a:solidFill>
                  <a:srgbClr val="00A7E7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  <a:hlinkClick r:id="rId2"/>
              </a:rPr>
              <a:t>Programme of Study</a:t>
            </a:r>
            <a:r>
              <a:rPr kumimoji="0" lang="en-GB" sz="800" b="0" i="0" u="none" strike="noStrike" kern="1200" cap="none" spc="0" normalizeH="0" baseline="3000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7137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>
            <a:extLst>
              <a:ext uri="{FF2B5EF4-FFF2-40B4-BE49-F238E27FC236}">
                <a16:creationId xmlns:a16="http://schemas.microsoft.com/office/drawing/2014/main" id="{8B3EC64E-270D-479F-8B1E-10706F7BAB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>
                <a:latin typeface="Twinkl" pitchFamily="2" charset="0"/>
              </a:rPr>
              <a:t>Reconnecting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36829ECB-56BF-462E-A33B-47EA826638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7355160" cy="993775"/>
          </a:xfrm>
        </p:spPr>
        <p:txBody>
          <a:bodyPr/>
          <a:lstStyle/>
          <a:p>
            <a:pPr eaLnBrk="1" hangingPunct="1"/>
            <a:r>
              <a:rPr lang="en-GB" altLang="en-US" sz="3600" dirty="0"/>
              <a:t>Positive and Negative Thoughts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A6F8E2-32F2-475A-A52A-FCF1F27F2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411288"/>
            <a:ext cx="74898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We can have both positive and negative thoughts.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6D615-C920-432A-A9E1-39627B5A4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854200"/>
            <a:ext cx="7489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In your groups, look at the thoughts on your table.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4DC56-B96B-49EB-B339-082166ACB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25" y="2663825"/>
            <a:ext cx="228758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Sort them into two groups – positive thoughts and negative thoughts.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14EF1-8D1A-4C5A-9D74-46E1C0CE6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388" y="4303713"/>
            <a:ext cx="24257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08000" rIns="180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How did your group decide where each thought should go? Share your ideas with the class.</a:t>
            </a:r>
          </a:p>
        </p:txBody>
      </p:sp>
      <p:pic>
        <p:nvPicPr>
          <p:cNvPr id="14343" name="Group Work">
            <a:extLst>
              <a:ext uri="{FF2B5EF4-FFF2-40B4-BE49-F238E27FC236}">
                <a16:creationId xmlns:a16="http://schemas.microsoft.com/office/drawing/2014/main" id="{7359C9AF-CBA8-43EA-9279-484DA73C2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292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A71A83-BFCF-0E48-90F6-80568191F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6" y="2553209"/>
            <a:ext cx="2473990" cy="3501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431ABEF-10BF-F84D-9CA8-4CF5D7CC7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26" y="2573652"/>
            <a:ext cx="2473991" cy="3501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>
            <a:extLst>
              <a:ext uri="{FF2B5EF4-FFF2-40B4-BE49-F238E27FC236}">
                <a16:creationId xmlns:a16="http://schemas.microsoft.com/office/drawing/2014/main" id="{B3D9E135-605A-4E74-98A8-EEA208A4B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6563"/>
            <a:ext cx="8220075" cy="5584825"/>
          </a:xfrm>
          <a:prstGeom prst="roundRect">
            <a:avLst>
              <a:gd name="adj" fmla="val 2204"/>
            </a:avLst>
          </a:prstGeom>
        </p:spPr>
        <p:txBody>
          <a:bodyPr/>
          <a:lstStyle/>
          <a:p>
            <a:pPr eaLnBrk="1" hangingPunct="1"/>
            <a:r>
              <a:rPr lang="en-GB" altLang="en-US" sz="5400">
                <a:latin typeface="Twinkl" pitchFamily="2" charset="0"/>
              </a:rPr>
              <a:t>Exploring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9D1F700E-DDF2-4B68-A392-C9CA4B4C2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Facing New Challenges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275E35-3E76-4423-99AE-DBB8D8B12093}"/>
              </a:ext>
            </a:extLst>
          </p:cNvPr>
          <p:cNvGrpSpPr>
            <a:grpSpLocks/>
          </p:cNvGrpSpPr>
          <p:nvPr/>
        </p:nvGrpSpPr>
        <p:grpSpPr bwMode="auto">
          <a:xfrm>
            <a:off x="822325" y="1590675"/>
            <a:ext cx="7496175" cy="776288"/>
            <a:chOff x="822821" y="1518823"/>
            <a:chExt cx="7496079" cy="77552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2A2D4F-F8CA-45F2-9B30-D66FD80A72DC}"/>
                </a:ext>
              </a:extLst>
            </p:cNvPr>
            <p:cNvSpPr/>
            <p:nvPr/>
          </p:nvSpPr>
          <p:spPr>
            <a:xfrm>
              <a:off x="837109" y="1525167"/>
              <a:ext cx="7481791" cy="769180"/>
            </a:xfrm>
            <a:prstGeom prst="roundRect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403" name="TextBox 2">
              <a:extLst>
                <a:ext uri="{FF2B5EF4-FFF2-40B4-BE49-F238E27FC236}">
                  <a16:creationId xmlns:a16="http://schemas.microsoft.com/office/drawing/2014/main" id="{2EAA6318-903B-4DFB-8A45-423270C94C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821" y="1518823"/>
              <a:ext cx="7488832" cy="772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Throughout our lives, we come across new challenges. We constantly have to learn new skills or get better at things.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19DBA7-1B07-4BDB-BC29-1283142BDEBC}"/>
              </a:ext>
            </a:extLst>
          </p:cNvPr>
          <p:cNvGrpSpPr>
            <a:grpSpLocks/>
          </p:cNvGrpSpPr>
          <p:nvPr/>
        </p:nvGrpSpPr>
        <p:grpSpPr bwMode="auto">
          <a:xfrm>
            <a:off x="822325" y="2645173"/>
            <a:ext cx="7489825" cy="498475"/>
            <a:chOff x="822821" y="2553088"/>
            <a:chExt cx="7488832" cy="49852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70DB858-4615-4D89-8322-A2A23BA6764D}"/>
                </a:ext>
              </a:extLst>
            </p:cNvPr>
            <p:cNvSpPr/>
            <p:nvPr/>
          </p:nvSpPr>
          <p:spPr>
            <a:xfrm>
              <a:off x="825996" y="2553088"/>
              <a:ext cx="7482483" cy="495351"/>
            </a:xfrm>
            <a:prstGeom prst="roundRect">
              <a:avLst/>
            </a:prstGeom>
            <a:solidFill>
              <a:srgbClr val="00A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401" name="TextBox 3">
              <a:extLst>
                <a:ext uri="{FF2B5EF4-FFF2-40B4-BE49-F238E27FC236}">
                  <a16:creationId xmlns:a16="http://schemas.microsoft.com/office/drawing/2014/main" id="{D55005CB-FF16-496B-A9F9-689AF7EEA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821" y="2556506"/>
              <a:ext cx="7488832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When you were a baby, you had to learn to walk and talk.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CA58BE-2566-4BD4-B189-937CC1A8AF02}"/>
              </a:ext>
            </a:extLst>
          </p:cNvPr>
          <p:cNvGrpSpPr>
            <a:grpSpLocks/>
          </p:cNvGrpSpPr>
          <p:nvPr/>
        </p:nvGrpSpPr>
        <p:grpSpPr bwMode="auto">
          <a:xfrm>
            <a:off x="822325" y="3421858"/>
            <a:ext cx="7489825" cy="495300"/>
            <a:chOff x="822821" y="3313773"/>
            <a:chExt cx="7488832" cy="49510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E62500A-66E6-42B4-9A67-8710DC62E9AA}"/>
                </a:ext>
              </a:extLst>
            </p:cNvPr>
            <p:cNvSpPr/>
            <p:nvPr/>
          </p:nvSpPr>
          <p:spPr>
            <a:xfrm>
              <a:off x="822821" y="3313773"/>
              <a:ext cx="7480896" cy="495109"/>
            </a:xfrm>
            <a:prstGeom prst="roundRect">
              <a:avLst/>
            </a:prstGeom>
            <a:solidFill>
              <a:srgbClr val="2DB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399" name="TextBox 4">
              <a:extLst>
                <a:ext uri="{FF2B5EF4-FFF2-40B4-BE49-F238E27FC236}">
                  <a16:creationId xmlns:a16="http://schemas.microsoft.com/office/drawing/2014/main" id="{327C12D4-2F0A-473A-99A1-A80AA996CB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821" y="3313773"/>
              <a:ext cx="7488832" cy="49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You learnt to feed and dress yourself.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7891EE-BE30-44F2-9E0B-00D184448603}"/>
              </a:ext>
            </a:extLst>
          </p:cNvPr>
          <p:cNvGrpSpPr>
            <a:grpSpLocks/>
          </p:cNvGrpSpPr>
          <p:nvPr/>
        </p:nvGrpSpPr>
        <p:grpSpPr bwMode="auto">
          <a:xfrm>
            <a:off x="822325" y="4195368"/>
            <a:ext cx="7496175" cy="773112"/>
            <a:chOff x="822821" y="4071040"/>
            <a:chExt cx="7496079" cy="77210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F7EB4DC-8E32-4906-AFA8-790D1EF31533}"/>
                </a:ext>
              </a:extLst>
            </p:cNvPr>
            <p:cNvSpPr/>
            <p:nvPr/>
          </p:nvSpPr>
          <p:spPr>
            <a:xfrm>
              <a:off x="822821" y="4074211"/>
              <a:ext cx="7481792" cy="768936"/>
            </a:xfrm>
            <a:prstGeom prst="roundRect">
              <a:avLst/>
            </a:prstGeom>
            <a:solidFill>
              <a:srgbClr val="0195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397" name="TextBox 5">
              <a:extLst>
                <a:ext uri="{FF2B5EF4-FFF2-40B4-BE49-F238E27FC236}">
                  <a16:creationId xmlns:a16="http://schemas.microsoft.com/office/drawing/2014/main" id="{8909590F-D42C-4A3E-A158-0913EB1995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068" y="4071040"/>
              <a:ext cx="7488832" cy="772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You have also learnt to count, to draw, to write,</a:t>
              </a:r>
              <a:br>
                <a:rPr lang="en-GB" altLang="en-US" dirty="0">
                  <a:solidFill>
                    <a:schemeClr val="bg1"/>
                  </a:solidFill>
                </a:rPr>
              </a:br>
              <a:r>
                <a:rPr lang="en-GB" altLang="en-US" dirty="0">
                  <a:solidFill>
                    <a:schemeClr val="bg1"/>
                  </a:solidFill>
                </a:rPr>
                <a:t> to run and to jump.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E3DDED-1DE4-4BFD-A0F5-07D9A1F810E3}"/>
              </a:ext>
            </a:extLst>
          </p:cNvPr>
          <p:cNvGrpSpPr>
            <a:grpSpLocks/>
          </p:cNvGrpSpPr>
          <p:nvPr/>
        </p:nvGrpSpPr>
        <p:grpSpPr bwMode="auto">
          <a:xfrm>
            <a:off x="822325" y="5246688"/>
            <a:ext cx="7496175" cy="771525"/>
            <a:chOff x="822821" y="5246036"/>
            <a:chExt cx="7496079" cy="77210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689E758-1A20-4C63-B11F-A7DBC509F873}"/>
                </a:ext>
              </a:extLst>
            </p:cNvPr>
            <p:cNvSpPr/>
            <p:nvPr/>
          </p:nvSpPr>
          <p:spPr>
            <a:xfrm>
              <a:off x="837109" y="5249213"/>
              <a:ext cx="7481791" cy="768930"/>
            </a:xfrm>
            <a:prstGeom prst="roundRect">
              <a:avLst/>
            </a:prstGeom>
            <a:solidFill>
              <a:srgbClr val="F081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395" name="TextBox 6">
              <a:extLst>
                <a:ext uri="{FF2B5EF4-FFF2-40B4-BE49-F238E27FC236}">
                  <a16:creationId xmlns:a16="http://schemas.microsoft.com/office/drawing/2014/main" id="{422506DF-24BC-4399-A01E-AD588AF06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821" y="5246036"/>
              <a:ext cx="7488832" cy="772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0" tIns="108000" rIns="180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bg1"/>
                  </a:solidFill>
                </a:rPr>
                <a:t>Wow! That’s a lot of challenges you’ve had over the years, but you have achieved so much!</a:t>
              </a:r>
            </a:p>
          </p:txBody>
        </p:sp>
      </p:grpSp>
      <p:pic>
        <p:nvPicPr>
          <p:cNvPr id="16393" name="Whole Class">
            <a:extLst>
              <a:ext uri="{FF2B5EF4-FFF2-40B4-BE49-F238E27FC236}">
                <a16:creationId xmlns:a16="http://schemas.microsoft.com/office/drawing/2014/main" id="{AA8DC614-2F3C-4268-AB65-6BFA7AD8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44513"/>
            <a:ext cx="12398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F5F211A-D503-8349-8FD2-858BE1CED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84" y="2355296"/>
            <a:ext cx="1323524" cy="1946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00A7E7"/>
      </a:accent1>
      <a:accent2>
        <a:srgbClr val="F0821A"/>
      </a:accent2>
      <a:accent3>
        <a:srgbClr val="8C368C"/>
      </a:accent3>
      <a:accent4>
        <a:srgbClr val="009640"/>
      </a:accent4>
      <a:accent5>
        <a:srgbClr val="31B7BC"/>
      </a:accent5>
      <a:accent6>
        <a:srgbClr val="F9B000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 V4" id="{34BD6B98-3EA3-4DDC-BF30-0DD614605F0E}" vid="{730DBCA2-ACC5-4DED-BEDD-446C3CF0880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00A7E7"/>
      </a:accent1>
      <a:accent2>
        <a:srgbClr val="F0821A"/>
      </a:accent2>
      <a:accent3>
        <a:srgbClr val="8C368C"/>
      </a:accent3>
      <a:accent4>
        <a:srgbClr val="009640"/>
      </a:accent4>
      <a:accent5>
        <a:srgbClr val="31B7BC"/>
      </a:accent5>
      <a:accent6>
        <a:srgbClr val="F9B000"/>
      </a:accent6>
      <a:hlink>
        <a:srgbClr val="00B0F0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 V4" id="{34BD6B98-3EA3-4DDC-BF30-0DD614605F0E}" vid="{730DBCA2-ACC5-4DED-BEDD-446C3CF088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93</TotalTime>
  <Words>2395</Words>
  <Application>Microsoft Office PowerPoint</Application>
  <PresentationFormat>On-screen Show (4:3)</PresentationFormat>
  <Paragraphs>232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Twinkl</vt:lpstr>
      <vt:lpstr>Sassoon Infant Rg</vt:lpstr>
      <vt:lpstr>Roboto</vt:lpstr>
      <vt:lpstr>Calibri</vt:lpstr>
      <vt:lpstr>Arial</vt:lpstr>
      <vt:lpstr>Tuffy-TTF</vt:lpstr>
      <vt:lpstr>Office Theme</vt:lpstr>
      <vt:lpstr>1_Office Theme</vt:lpstr>
      <vt:lpstr>PowerPoint Presentation</vt:lpstr>
      <vt:lpstr>PowerPoint Presentation</vt:lpstr>
      <vt:lpstr>PowerPoint Presentation</vt:lpstr>
      <vt:lpstr>The Big Questions</vt:lpstr>
      <vt:lpstr>What are helpful and unhelpful thoughts?</vt:lpstr>
      <vt:lpstr>Reconnecting</vt:lpstr>
      <vt:lpstr>Positive and Negative Thoughts</vt:lpstr>
      <vt:lpstr>Exploring</vt:lpstr>
      <vt:lpstr>Facing New Challenges</vt:lpstr>
      <vt:lpstr>Facing New Challenges</vt:lpstr>
      <vt:lpstr>Facing New Challenges</vt:lpstr>
      <vt:lpstr>Showing Resilience</vt:lpstr>
      <vt:lpstr>Showing Resilience</vt:lpstr>
      <vt:lpstr>Showing Resilience</vt:lpstr>
      <vt:lpstr>Go-Getters</vt:lpstr>
      <vt:lpstr>Consolidating</vt:lpstr>
      <vt:lpstr>Take the Challenge!</vt:lpstr>
      <vt:lpstr>Take the Challenge!</vt:lpstr>
      <vt:lpstr>Take the Challenge!</vt:lpstr>
      <vt:lpstr>Take the Challenge!</vt:lpstr>
      <vt:lpstr>Reflecting</vt:lpstr>
      <vt:lpstr>My Goals</vt:lpstr>
      <vt:lpstr>The Big Questions</vt:lpstr>
      <vt:lpstr>What are helpful and unhelpful thoughts?</vt:lpstr>
      <vt:lpstr>PowerPoint Presentation</vt:lpstr>
      <vt:lpstr>PowerPoint Presentation</vt:lpstr>
      <vt:lpstr>PowerPoint Presentation</vt:lpstr>
      <vt:lpstr>The Big Questions</vt:lpstr>
      <vt:lpstr>PowerPoint Presentation</vt:lpstr>
      <vt:lpstr>Reconnecting</vt:lpstr>
      <vt:lpstr>What Makes Us Feel Cross, Worried or Sad?</vt:lpstr>
      <vt:lpstr>Exploring</vt:lpstr>
      <vt:lpstr>Uncomfortable Feelings</vt:lpstr>
      <vt:lpstr>Uncomfortable Feelings</vt:lpstr>
      <vt:lpstr>How Would You Feel?</vt:lpstr>
      <vt:lpstr>How Would You Feel?</vt:lpstr>
      <vt:lpstr>Let It Out</vt:lpstr>
      <vt:lpstr>Let it Out</vt:lpstr>
      <vt:lpstr>Let it Out</vt:lpstr>
      <vt:lpstr>Let it Out</vt:lpstr>
      <vt:lpstr>Let it Out</vt:lpstr>
      <vt:lpstr>Let It Out</vt:lpstr>
      <vt:lpstr>Consolidating</vt:lpstr>
      <vt:lpstr>My Emotions Toolkit</vt:lpstr>
      <vt:lpstr>My Emotions Toolkit</vt:lpstr>
      <vt:lpstr>Reflecting</vt:lpstr>
      <vt:lpstr>Different Emotions</vt:lpstr>
      <vt:lpstr>The Big Questions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PSHE and Citizenship</dc:title>
  <dc:creator>Marine Redon</dc:creator>
  <cp:lastModifiedBy>Hannah Cuddy</cp:lastModifiedBy>
  <cp:revision>11</cp:revision>
  <dcterms:created xsi:type="dcterms:W3CDTF">2020-07-21T14:13:14Z</dcterms:created>
  <dcterms:modified xsi:type="dcterms:W3CDTF">2022-11-18T15:13:07Z</dcterms:modified>
</cp:coreProperties>
</file>