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763" r:id="rId2"/>
  </p:sldMasterIdLst>
  <p:notesMasterIdLst>
    <p:notesMasterId r:id="rId41"/>
  </p:notesMasterIdLst>
  <p:handoutMasterIdLst>
    <p:handoutMasterId r:id="rId42"/>
  </p:handoutMasterIdLst>
  <p:sldIdLst>
    <p:sldId id="305" r:id="rId3"/>
    <p:sldId id="403" r:id="rId4"/>
    <p:sldId id="404" r:id="rId5"/>
    <p:sldId id="405" r:id="rId6"/>
    <p:sldId id="406" r:id="rId7"/>
    <p:sldId id="407" r:id="rId8"/>
    <p:sldId id="408" r:id="rId9"/>
    <p:sldId id="390" r:id="rId10"/>
    <p:sldId id="409" r:id="rId11"/>
    <p:sldId id="376" r:id="rId12"/>
    <p:sldId id="391" r:id="rId13"/>
    <p:sldId id="392" r:id="rId14"/>
    <p:sldId id="410" r:id="rId15"/>
    <p:sldId id="411" r:id="rId16"/>
    <p:sldId id="412" r:id="rId17"/>
    <p:sldId id="383" r:id="rId18"/>
    <p:sldId id="413" r:id="rId19"/>
    <p:sldId id="394" r:id="rId20"/>
    <p:sldId id="395" r:id="rId21"/>
    <p:sldId id="258" r:id="rId22"/>
    <p:sldId id="263" r:id="rId23"/>
    <p:sldId id="264" r:id="rId24"/>
    <p:sldId id="294" r:id="rId25"/>
    <p:sldId id="289" r:id="rId26"/>
    <p:sldId id="295" r:id="rId27"/>
    <p:sldId id="396" r:id="rId28"/>
    <p:sldId id="290" r:id="rId29"/>
    <p:sldId id="397" r:id="rId30"/>
    <p:sldId id="398" r:id="rId31"/>
    <p:sldId id="399" r:id="rId32"/>
    <p:sldId id="291" r:id="rId33"/>
    <p:sldId id="393" r:id="rId34"/>
    <p:sldId id="292" r:id="rId35"/>
    <p:sldId id="400" r:id="rId36"/>
    <p:sldId id="293" r:id="rId37"/>
    <p:sldId id="401" r:id="rId38"/>
    <p:sldId id="402" r:id="rId39"/>
    <p:sldId id="414" r:id="rId40"/>
  </p:sldIdLst>
  <p:sldSz cx="9144000" cy="6858000" type="screen4x3"/>
  <p:notesSz cx="6858000" cy="9144000"/>
  <p:embeddedFontLst>
    <p:embeddedFont>
      <p:font typeface="Roboto" panose="020B0604020202020204" charset="0"/>
      <p:regular r:id="rId43"/>
      <p:bold r:id="rId44"/>
      <p:italic r:id="rId45"/>
      <p:boldItalic r:id="rId46"/>
    </p:embeddedFont>
    <p:embeddedFont>
      <p:font typeface="Tuffy-TTF" panose="020B0603060100000000" charset="0"/>
      <p:regular r:id="rId47"/>
      <p:bold r:id="rId48"/>
      <p:italic r:id="rId49"/>
      <p:boldItalic r:id="rId50"/>
    </p:embeddedFont>
    <p:embeddedFont>
      <p:font typeface="Twinkl" panose="020B0604020202020204" charset="0"/>
      <p:regular r:id="rId51"/>
      <p:bold r:id="rId52"/>
      <p:italic r:id="rId53"/>
      <p:boldItalic r:id="rId54"/>
    </p:embeddedFont>
    <p:embeddedFont>
      <p:font typeface="Twinkl SemiBold" charset="0"/>
      <p:regular r:id="rId55"/>
      <p:bold r:id="rId5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6BE"/>
    <a:srgbClr val="E8506C"/>
    <a:srgbClr val="F08115"/>
    <a:srgbClr val="87BD31"/>
    <a:srgbClr val="18A0DB"/>
    <a:srgbClr val="7767AE"/>
    <a:srgbClr val="00A7E6"/>
    <a:srgbClr val="0175B0"/>
    <a:srgbClr val="90C7E4"/>
    <a:srgbClr val="00A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9" autoAdjust="0"/>
    <p:restoredTop sz="94660"/>
  </p:normalViewPr>
  <p:slideViewPr>
    <p:cSldViewPr showGuides="1">
      <p:cViewPr varScale="1">
        <p:scale>
          <a:sx n="86" d="100"/>
          <a:sy n="86" d="100"/>
        </p:scale>
        <p:origin x="1550" y="72"/>
      </p:cViewPr>
      <p:guideLst>
        <p:guide orient="horz" pos="2205"/>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D7407A91-4C72-49B8-846A-C8EBAFEE7E6B}" type="datetimeFigureOut">
              <a:rPr lang="en-GB"/>
              <a:pPr>
                <a:defRPr/>
              </a:pPr>
              <a:t>17/11/2022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9EDC838D-AC47-4486-8367-E8FC4E0AC827}" type="slidenum">
              <a:rPr lang="en-GB"/>
              <a:pPr>
                <a:defRPr/>
              </a:pPr>
              <a:t>‹#›</a:t>
            </a:fld>
            <a:endParaRPr lang="en-GB" dirty="0"/>
          </a:p>
        </p:txBody>
      </p:sp>
    </p:spTree>
    <p:extLst>
      <p:ext uri="{BB962C8B-B14F-4D97-AF65-F5344CB8AC3E}">
        <p14:creationId xmlns:p14="http://schemas.microsoft.com/office/powerpoint/2010/main" val="2719633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3ACDB6BE-2470-4C3F-A403-ABD05C846A3E}" type="datetimeFigureOut">
              <a:rPr lang="en-GB"/>
              <a:pPr>
                <a:defRPr/>
              </a:pPr>
              <a:t>17/11/2022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5FF48D8F-67B8-4C59-AAEC-D5AD281AE5BD}" type="slidenum">
              <a:rPr lang="en-GB"/>
              <a:pPr>
                <a:defRPr/>
              </a:pPr>
              <a:t>‹#›</a:t>
            </a:fld>
            <a:endParaRPr lang="en-GB" dirty="0"/>
          </a:p>
        </p:txBody>
      </p:sp>
    </p:spTree>
    <p:extLst>
      <p:ext uri="{BB962C8B-B14F-4D97-AF65-F5344CB8AC3E}">
        <p14:creationId xmlns:p14="http://schemas.microsoft.com/office/powerpoint/2010/main" val="1364179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hyperlink" Target="https://www.twinkl.co.uk/resources/twinkl-life" TargetMode="External"/><Relationship Id="rId4"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resources/twinkl-life" TargetMode="Externa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hyperlink" Target="https://www.twinkl.co.uk/resources/twinkl-life" TargetMode="External"/><Relationship Id="rId4"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hyperlink" Target="https://www.twinkl.co.uk/resources/twinkl-life" TargetMode="External"/><Relationship Id="rId4"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rgbClr val="31B7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43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5" name="Picture 4" descr="A picture containing large, bird&#10;&#10;Description automatically generated">
            <a:extLst>
              <a:ext uri="{FF2B5EF4-FFF2-40B4-BE49-F238E27FC236}">
                <a16:creationId xmlns:a16="http://schemas.microsoft.com/office/drawing/2014/main" id="{5F629B13-E86D-8745-9E77-E61DC5D8B9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16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large, bird&#10;&#10;Description automatically generated">
            <a:extLst>
              <a:ext uri="{FF2B5EF4-FFF2-40B4-BE49-F238E27FC236}">
                <a16:creationId xmlns:a16="http://schemas.microsoft.com/office/drawing/2014/main" id="{85DB7965-AC83-8A4F-82BE-472F7377FA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29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8" name="Picture 7" descr="A picture containing large, bird&#10;&#10;Description automatically generated">
            <a:extLst>
              <a:ext uri="{FF2B5EF4-FFF2-40B4-BE49-F238E27FC236}">
                <a16:creationId xmlns:a16="http://schemas.microsoft.com/office/drawing/2014/main" id="{CD4518C4-6146-4D4F-939A-3FCE9730F9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9805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10;&#10;Description automatically generated">
            <a:extLst>
              <a:ext uri="{FF2B5EF4-FFF2-40B4-BE49-F238E27FC236}">
                <a16:creationId xmlns:a16="http://schemas.microsoft.com/office/drawing/2014/main" id="{CFEF9404-A88D-E14B-864F-D70D243F5E4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hlinkClick r:id="rId5"/>
            <a:extLst>
              <a:ext uri="{FF2B5EF4-FFF2-40B4-BE49-F238E27FC236}">
                <a16:creationId xmlns:a16="http://schemas.microsoft.com/office/drawing/2014/main" id="{30466E70-1313-6E48-B9EB-54D589711737}"/>
              </a:ext>
            </a:extLst>
          </p:cNvPr>
          <p:cNvSpPr/>
          <p:nvPr userDrawn="1"/>
        </p:nvSpPr>
        <p:spPr>
          <a:xfrm>
            <a:off x="3851920" y="2924944"/>
            <a:ext cx="136815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874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3" name="Picture 2" descr="A picture containing large, bird&#10;&#10;Description automatically generated">
            <a:extLst>
              <a:ext uri="{FF2B5EF4-FFF2-40B4-BE49-F238E27FC236}">
                <a16:creationId xmlns:a16="http://schemas.microsoft.com/office/drawing/2014/main" id="{C92C7557-7FC9-754E-BBA6-725897BF8E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552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drawing&#10;&#10;Description automatically generated">
            <a:extLst>
              <a:ext uri="{FF2B5EF4-FFF2-40B4-BE49-F238E27FC236}">
                <a16:creationId xmlns:a16="http://schemas.microsoft.com/office/drawing/2014/main" id="{C6E316F8-D94A-8F46-BDF5-6C5424BCF81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hlinkClick r:id="rId5"/>
            <a:extLst>
              <a:ext uri="{FF2B5EF4-FFF2-40B4-BE49-F238E27FC236}">
                <a16:creationId xmlns:a16="http://schemas.microsoft.com/office/drawing/2014/main" id="{8B3AC48A-8D3B-894A-8C00-335820D7CA7E}"/>
              </a:ext>
            </a:extLst>
          </p:cNvPr>
          <p:cNvSpPr/>
          <p:nvPr userDrawn="1"/>
        </p:nvSpPr>
        <p:spPr>
          <a:xfrm>
            <a:off x="3923928" y="5589240"/>
            <a:ext cx="1512168" cy="606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25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pic>
        <p:nvPicPr>
          <p:cNvPr id="5" name="Picture 4" descr="A picture containing large, bird&#10;&#10;Description automatically generated">
            <a:extLst>
              <a:ext uri="{FF2B5EF4-FFF2-40B4-BE49-F238E27FC236}">
                <a16:creationId xmlns:a16="http://schemas.microsoft.com/office/drawing/2014/main" id="{68251F7F-1010-BC46-8088-6531B25FA90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91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large, bird&#10;&#10;Description automatically generated">
            <a:extLst>
              <a:ext uri="{FF2B5EF4-FFF2-40B4-BE49-F238E27FC236}">
                <a16:creationId xmlns:a16="http://schemas.microsoft.com/office/drawing/2014/main" id="{53E5F862-3B61-2A4E-90EF-3071A9B64B8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7623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8" name="Picture 7" descr="A picture containing large, bird&#10;&#10;Description automatically generated">
            <a:extLst>
              <a:ext uri="{FF2B5EF4-FFF2-40B4-BE49-F238E27FC236}">
                <a16:creationId xmlns:a16="http://schemas.microsoft.com/office/drawing/2014/main" id="{02AEC3EE-DB49-1241-8D68-8527AFC286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8720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10;&#10;Description automatically generated">
            <a:extLst>
              <a:ext uri="{FF2B5EF4-FFF2-40B4-BE49-F238E27FC236}">
                <a16:creationId xmlns:a16="http://schemas.microsoft.com/office/drawing/2014/main" id="{6C85FAB6-0E63-574D-9110-09C49D4A695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hlinkClick r:id="rId5"/>
            <a:extLst>
              <a:ext uri="{FF2B5EF4-FFF2-40B4-BE49-F238E27FC236}">
                <a16:creationId xmlns:a16="http://schemas.microsoft.com/office/drawing/2014/main" id="{A71F7314-10CE-234E-BC49-215381B495A8}"/>
              </a:ext>
            </a:extLst>
          </p:cNvPr>
          <p:cNvSpPr/>
          <p:nvPr userDrawn="1"/>
        </p:nvSpPr>
        <p:spPr>
          <a:xfrm>
            <a:off x="4067944" y="2852936"/>
            <a:ext cx="129614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28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3" name="Picture 2" descr="A picture containing large, bird&#10;&#10;Description automatically generated">
            <a:extLst>
              <a:ext uri="{FF2B5EF4-FFF2-40B4-BE49-F238E27FC236}">
                <a16:creationId xmlns:a16="http://schemas.microsoft.com/office/drawing/2014/main" id="{C324886B-7D0D-2542-A1D6-A19A0FB5D5E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635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Unit Title Slide">
    <p:bg>
      <p:bgPr>
        <a:solidFill>
          <a:srgbClr val="31B7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8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logo&#10;&#10;Description automatically generated">
            <a:extLst>
              <a:ext uri="{FF2B5EF4-FFF2-40B4-BE49-F238E27FC236}">
                <a16:creationId xmlns:a16="http://schemas.microsoft.com/office/drawing/2014/main" id="{65703106-AB1E-3A47-A9ED-1852A01416C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a:hlinkClick r:id="rId5"/>
            <a:extLst>
              <a:ext uri="{FF2B5EF4-FFF2-40B4-BE49-F238E27FC236}">
                <a16:creationId xmlns:a16="http://schemas.microsoft.com/office/drawing/2014/main" id="{D3FB7907-F43F-D840-8414-BEF0E75AEAD7}"/>
              </a:ext>
            </a:extLst>
          </p:cNvPr>
          <p:cNvSpPr/>
          <p:nvPr userDrawn="1"/>
        </p:nvSpPr>
        <p:spPr>
          <a:xfrm>
            <a:off x="3995936" y="5661248"/>
            <a:ext cx="1440160" cy="534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53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56"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White">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84087504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0.png"/><Relationship Id="rId1" Type="http://schemas.openxmlformats.org/officeDocument/2006/relationships/slideLayout" Target="../slideLayouts/slideLayout11.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48.png"/><Relationship Id="rId4" Type="http://schemas.openxmlformats.org/officeDocument/2006/relationships/slide" Target="slide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575"/>
            <a:ext cx="9144000" cy="6111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3" name="Straight Connector 2"/>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244" name="TextBox 3"/>
          <p:cNvSpPr txBox="1">
            <a:spLocks noChangeArrowheads="1"/>
          </p:cNvSpPr>
          <p:nvPr/>
        </p:nvSpPr>
        <p:spPr bwMode="auto">
          <a:xfrm>
            <a:off x="2312988" y="6464300"/>
            <a:ext cx="45180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7000"/>
              </a:lnSpc>
              <a:spcBef>
                <a:spcPct val="0"/>
              </a:spcBef>
              <a:buFontTx/>
              <a:buNone/>
            </a:pPr>
            <a:r>
              <a:rPr lang="en-GB" altLang="en-US" sz="800" b="1" dirty="0">
                <a:solidFill>
                  <a:srgbClr val="FFFFFF"/>
                </a:solidFill>
                <a:latin typeface="Roboto" panose="02000000000000000000" pitchFamily="2" charset="0"/>
                <a:ea typeface="Roboto" panose="02000000000000000000" pitchFamily="2" charset="0"/>
                <a:cs typeface="Arial" panose="020B0604020202020204" pitchFamily="34" charset="0"/>
              </a:rPr>
              <a:t>PSHE and Citizenship | </a:t>
            </a:r>
            <a:r>
              <a:rPr lang="en-GB" altLang="en-US" sz="800" dirty="0">
                <a:solidFill>
                  <a:srgbClr val="FFFFFF"/>
                </a:solidFill>
                <a:latin typeface="Roboto" panose="02000000000000000000" pitchFamily="2" charset="0"/>
                <a:ea typeface="Roboto" panose="02000000000000000000" pitchFamily="2" charset="0"/>
                <a:cs typeface="Arial" panose="020B0604020202020204" pitchFamily="34" charset="0"/>
              </a:rPr>
              <a:t>KS1 | Living in the Wider World | Aiming High | Looking Forward | Lesson 6</a:t>
            </a:r>
          </a:p>
        </p:txBody>
      </p:sp>
      <p:pic>
        <p:nvPicPr>
          <p:cNvPr id="10245"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65550" y="1050925"/>
            <a:ext cx="16129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Placeholder 16"/>
          <p:cNvSpPr>
            <a:spLocks/>
          </p:cNvSpPr>
          <p:nvPr/>
        </p:nvSpPr>
        <p:spPr bwMode="auto">
          <a:xfrm>
            <a:off x="971550" y="3200400"/>
            <a:ext cx="7200900" cy="5429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buFont typeface="Arial" panose="020B0604020202020204" pitchFamily="34" charset="0"/>
              <a:buNone/>
            </a:pPr>
            <a:r>
              <a:rPr lang="en-GB" altLang="en-US" dirty="0">
                <a:solidFill>
                  <a:schemeClr val="bg1"/>
                </a:solidFill>
                <a:latin typeface="Roboto" panose="02000000000000000000" pitchFamily="2" charset="0"/>
                <a:ea typeface="Roboto" panose="02000000000000000000" pitchFamily="2" charset="0"/>
                <a:cs typeface="Arial" panose="020B0604020202020204" pitchFamily="34" charset="0"/>
              </a:rPr>
              <a:t>Living in the Wider World | Aiming High</a:t>
            </a:r>
          </a:p>
        </p:txBody>
      </p:sp>
      <p:sp>
        <p:nvSpPr>
          <p:cNvPr id="10247" name="Title 17"/>
          <p:cNvSpPr>
            <a:spLocks/>
          </p:cNvSpPr>
          <p:nvPr/>
        </p:nvSpPr>
        <p:spPr bwMode="auto">
          <a:xfrm>
            <a:off x="755650" y="2359025"/>
            <a:ext cx="7632700" cy="6556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spcBef>
                <a:spcPct val="0"/>
              </a:spcBef>
              <a:buFontTx/>
              <a:buNone/>
            </a:pPr>
            <a:r>
              <a:rPr lang="en-GB" altLang="en-US" sz="5400" b="1" dirty="0">
                <a:solidFill>
                  <a:schemeClr val="bg1"/>
                </a:solidFill>
                <a:latin typeface="Roboto" panose="02000000000000000000" pitchFamily="2" charset="0"/>
                <a:ea typeface="Roboto" panose="02000000000000000000" pitchFamily="2" charset="0"/>
                <a:cs typeface="Arial" panose="020B0604020202020204" pitchFamily="34" charset="0"/>
              </a:rPr>
              <a:t>PSHE and Citizenship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39750" y="2751565"/>
            <a:ext cx="8064500" cy="3557160"/>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672000" bIns="108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inkl"/>
              <a:ea typeface="+mn-ea"/>
              <a:cs typeface="+mn-cs"/>
            </a:endParaRPr>
          </a:p>
        </p:txBody>
      </p:sp>
      <p:sp>
        <p:nvSpPr>
          <p:cNvPr id="4" name="Rectangle 3"/>
          <p:cNvSpPr/>
          <p:nvPr/>
        </p:nvSpPr>
        <p:spPr>
          <a:xfrm>
            <a:off x="778148" y="2821985"/>
            <a:ext cx="3793852" cy="34163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rPr>
              <a:t>Look carefully at the cards you have been given and arrange them in a way that shows how important each one is to you. Put the most important achievement at the top and the least important one at the bottom. There can be as many as you like that share the same importance. You can also use the blank cards if you would like to, to draw some of your own goals for the future. </a:t>
            </a:r>
          </a:p>
        </p:txBody>
      </p:sp>
      <p:sp>
        <p:nvSpPr>
          <p:cNvPr id="18434" name="Title 1"/>
          <p:cNvSpPr>
            <a:spLocks noGrp="1"/>
          </p:cNvSpPr>
          <p:nvPr>
            <p:ph type="title"/>
          </p:nvPr>
        </p:nvSpPr>
        <p:spPr>
          <a:xfrm>
            <a:off x="457200" y="771525"/>
            <a:ext cx="8220075" cy="496888"/>
          </a:xfrm>
        </p:spPr>
        <p:txBody>
          <a:bodyPr/>
          <a:lstStyle/>
          <a:p>
            <a:pPr algn="ctr" eaLnBrk="1" hangingPunct="1"/>
            <a:r>
              <a:rPr lang="en-GB" dirty="0">
                <a:latin typeface="+mn-lt"/>
              </a:rPr>
              <a:t>What’s Important to Us?</a:t>
            </a:r>
            <a:endParaRPr lang="en-GB" altLang="en-US" dirty="0">
              <a:latin typeface="+mn-lt"/>
            </a:endParaRPr>
          </a:p>
        </p:txBody>
      </p:sp>
      <p:sp>
        <p:nvSpPr>
          <p:cNvPr id="3" name="Rectangle 2"/>
          <p:cNvSpPr/>
          <p:nvPr/>
        </p:nvSpPr>
        <p:spPr>
          <a:xfrm>
            <a:off x="770815" y="2821985"/>
            <a:ext cx="3793852"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rPr>
              <a:t>Working in pairs, you are now going to use an ordering activity to show which goals are important to you for your future.</a:t>
            </a:r>
          </a:p>
        </p:txBody>
      </p:sp>
      <p:sp>
        <p:nvSpPr>
          <p:cNvPr id="15363" name="Rectangle 2"/>
          <p:cNvSpPr>
            <a:spLocks noChangeArrowheads="1"/>
          </p:cNvSpPr>
          <p:nvPr/>
        </p:nvSpPr>
        <p:spPr bwMode="auto">
          <a:xfrm>
            <a:off x="755650" y="1497013"/>
            <a:ext cx="763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rPr>
              <a:t>There are lots of things we could aim to achieve in the future. These pictures show examples of some ideas of what some people might want. It is great to have ambitions for the future and these may be the same or different to those of others. </a:t>
            </a:r>
          </a:p>
        </p:txBody>
      </p:sp>
      <p:pic>
        <p:nvPicPr>
          <p:cNvPr id="9" name="Pair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5B2B1A93-2527-6047-B1B5-BFF5346408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1413" y="2925942"/>
            <a:ext cx="3667002" cy="2591290"/>
          </a:xfrm>
          <a:prstGeom prst="rect">
            <a:avLst/>
          </a:prstGeom>
        </p:spPr>
      </p:pic>
      <p:pic>
        <p:nvPicPr>
          <p:cNvPr id="8" name="Picture 7" descr="A picture containing group, bunch, holding, food&#10;&#10;Description automatically generated">
            <a:extLst>
              <a:ext uri="{FF2B5EF4-FFF2-40B4-BE49-F238E27FC236}">
                <a16:creationId xmlns:a16="http://schemas.microsoft.com/office/drawing/2014/main" id="{37EC387B-9B36-834B-9676-1D916B1731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8330" y="3552564"/>
            <a:ext cx="3680085" cy="2600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3" grpId="0"/>
      <p:bldP spid="3" grpId="1"/>
      <p:bldP spid="153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71525"/>
            <a:ext cx="8220075" cy="496888"/>
          </a:xfrm>
        </p:spPr>
        <p:txBody>
          <a:bodyPr/>
          <a:lstStyle/>
          <a:p>
            <a:pPr algn="ctr" eaLnBrk="1" hangingPunct="1"/>
            <a:r>
              <a:rPr lang="en-GB" dirty="0">
                <a:latin typeface="+mn-lt"/>
              </a:rPr>
              <a:t>Are Our Goals the Same?</a:t>
            </a:r>
            <a:endParaRPr lang="en-GB" altLang="en-US" dirty="0">
              <a:latin typeface="+mn-lt"/>
            </a:endParaRPr>
          </a:p>
        </p:txBody>
      </p:sp>
      <p:sp>
        <p:nvSpPr>
          <p:cNvPr id="15363" name="Rectangle 2"/>
          <p:cNvSpPr>
            <a:spLocks noChangeArrowheads="1"/>
          </p:cNvSpPr>
          <p:nvPr/>
        </p:nvSpPr>
        <p:spPr bwMode="auto">
          <a:xfrm>
            <a:off x="755650" y="1497013"/>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rPr>
              <a:t>Was that easy to do? Did you and your partner agree on all the same goals being important? You might have had quite different ideas of what was important to you, because we are all different.</a:t>
            </a:r>
          </a:p>
        </p:txBody>
      </p:sp>
      <p:sp>
        <p:nvSpPr>
          <p:cNvPr id="2" name="Rounded Rectangle 1"/>
          <p:cNvSpPr/>
          <p:nvPr/>
        </p:nvSpPr>
        <p:spPr>
          <a:xfrm>
            <a:off x="755650" y="2492896"/>
            <a:ext cx="7632700" cy="864096"/>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We are now going to walk around the room to see how others have sorted theirs. While you do this, think about these questions.</a:t>
            </a:r>
          </a:p>
        </p:txBody>
      </p:sp>
      <p:sp>
        <p:nvSpPr>
          <p:cNvPr id="14" name="Pentagon 13"/>
          <p:cNvSpPr/>
          <p:nvPr/>
        </p:nvSpPr>
        <p:spPr>
          <a:xfrm>
            <a:off x="457200" y="3500438"/>
            <a:ext cx="6779096" cy="432618"/>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Have other pairs sorted their cards in a similar way to you?</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21574" y="3967464"/>
            <a:ext cx="2662452" cy="2917920"/>
          </a:xfrm>
          <a:prstGeom prst="rect">
            <a:avLst/>
          </a:prstGeom>
        </p:spPr>
      </p:pic>
      <p:sp>
        <p:nvSpPr>
          <p:cNvPr id="15" name="Rounded Rectangular Callout 14"/>
          <p:cNvSpPr/>
          <p:nvPr/>
        </p:nvSpPr>
        <p:spPr>
          <a:xfrm>
            <a:off x="2411760" y="4041044"/>
            <a:ext cx="2016224" cy="900124"/>
          </a:xfrm>
          <a:prstGeom prst="wedgeRoundRectCallout">
            <a:avLst>
              <a:gd name="adj1" fmla="val -72119"/>
              <a:gd name="adj2" fmla="val 33966"/>
              <a:gd name="adj3" fmla="val 16667"/>
            </a:avLst>
          </a:prstGeom>
          <a:solidFill>
            <a:srgbClr val="FFFBFA"/>
          </a:solidFill>
          <a:ln w="28575">
            <a:solidFill>
              <a:srgbClr val="00A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Are there any differences?</a:t>
            </a:r>
          </a:p>
        </p:txBody>
      </p:sp>
      <p:sp>
        <p:nvSpPr>
          <p:cNvPr id="16" name="Rounded Rectangular Callout 15"/>
          <p:cNvSpPr/>
          <p:nvPr/>
        </p:nvSpPr>
        <p:spPr>
          <a:xfrm>
            <a:off x="4716016" y="4041043"/>
            <a:ext cx="1939697" cy="900125"/>
          </a:xfrm>
          <a:prstGeom prst="wedgeRoundRectCallout">
            <a:avLst>
              <a:gd name="adj1" fmla="val 81661"/>
              <a:gd name="adj2" fmla="val 24996"/>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Why do you think this is?</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b="8630"/>
          <a:stretch/>
        </p:blipFill>
        <p:spPr>
          <a:xfrm>
            <a:off x="555941" y="4149080"/>
            <a:ext cx="1711803" cy="2736304"/>
          </a:xfrm>
          <a:prstGeom prst="rect">
            <a:avLst/>
          </a:prstGeom>
        </p:spPr>
      </p:pic>
      <p:sp>
        <p:nvSpPr>
          <p:cNvPr id="8" name="Rectangle 7"/>
          <p:cNvSpPr/>
          <p:nvPr/>
        </p:nvSpPr>
        <p:spPr>
          <a:xfrm>
            <a:off x="2702614" y="5194066"/>
            <a:ext cx="3729246" cy="64633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ea typeface="+mn-ea"/>
                <a:cs typeface="+mn-cs"/>
              </a:rPr>
              <a:t>What do you think you need to do to achieve some of your goals?</a:t>
            </a:r>
          </a:p>
        </p:txBody>
      </p:sp>
      <p:pic>
        <p:nvPicPr>
          <p:cNvPr id="19"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98619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2" grpId="0" animBg="1"/>
      <p:bldP spid="14" grpId="0" animBg="1"/>
      <p:bldP spid="15" grpId="0" animBg="1"/>
      <p:bldP spid="16"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1024" y="765174"/>
            <a:ext cx="6183540" cy="5280063"/>
          </a:xfrm>
          <a:prstGeom prst="rect">
            <a:avLst/>
          </a:prstGeom>
        </p:spPr>
      </p:pic>
      <p:grpSp>
        <p:nvGrpSpPr>
          <p:cNvPr id="13" name="Group 12"/>
          <p:cNvGrpSpPr>
            <a:grpSpLocks/>
          </p:cNvGrpSpPr>
          <p:nvPr/>
        </p:nvGrpSpPr>
        <p:grpSpPr bwMode="auto">
          <a:xfrm>
            <a:off x="766788" y="4751853"/>
            <a:ext cx="1570038" cy="1570037"/>
            <a:chOff x="4788025" y="4522833"/>
            <a:chExt cx="1569992" cy="1569992"/>
          </a:xfrm>
        </p:grpSpPr>
        <p:sp>
          <p:nvSpPr>
            <p:cNvPr id="17" name="Oval 16">
              <a:hlinkClick r:id="rId3"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Twinkl"/>
                <a:ea typeface="+mn-ea"/>
                <a:cs typeface="+mn-cs"/>
              </a:endParaRPr>
            </a:p>
          </p:txBody>
        </p:sp>
        <p:sp>
          <p:nvSpPr>
            <p:cNvPr id="18" name="Rectangle 20">
              <a:hlinkClick r:id="rId3" action="ppaction://hlinksldjump"/>
            </p:cNvPr>
            <p:cNvSpPr>
              <a:spLocks noChangeArrowheads="1"/>
            </p:cNvSpPr>
            <p:nvPr/>
          </p:nvSpPr>
          <p:spPr bwMode="auto">
            <a:xfrm>
              <a:off x="4788025" y="5184718"/>
              <a:ext cx="1569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white"/>
                  </a:solidFill>
                  <a:effectLst/>
                  <a:uLnTx/>
                  <a:uFillTx/>
                  <a:latin typeface="Twinkl" pitchFamily="2" charset="0"/>
                </a:rPr>
                <a:t>Consolidating</a:t>
              </a:r>
            </a:p>
          </p:txBody>
        </p:sp>
      </p:grpSp>
      <p:grpSp>
        <p:nvGrpSpPr>
          <p:cNvPr id="19" name="Group 18"/>
          <p:cNvGrpSpPr>
            <a:grpSpLocks/>
          </p:cNvGrpSpPr>
          <p:nvPr/>
        </p:nvGrpSpPr>
        <p:grpSpPr bwMode="auto">
          <a:xfrm>
            <a:off x="6833567" y="4741863"/>
            <a:ext cx="1577975" cy="1570037"/>
            <a:chOff x="6574042" y="4512842"/>
            <a:chExt cx="1577281" cy="1569992"/>
          </a:xfrm>
        </p:grpSpPr>
        <p:sp>
          <p:nvSpPr>
            <p:cNvPr id="20" name="Oval 19">
              <a:hlinkClick r:id="rId4" action="ppaction://hlinksldjump"/>
            </p:cNvPr>
            <p:cNvSpPr/>
            <p:nvPr/>
          </p:nvSpPr>
          <p:spPr>
            <a:xfrm>
              <a:off x="6574042" y="4512842"/>
              <a:ext cx="1569347"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Twinkl"/>
                <a:ea typeface="+mn-ea"/>
                <a:cs typeface="+mn-cs"/>
              </a:endParaRPr>
            </a:p>
          </p:txBody>
        </p:sp>
        <p:sp>
          <p:nvSpPr>
            <p:cNvPr id="21" name="Rectangle 23">
              <a:hlinkClick r:id="rId4" action="ppaction://hlinksldjump"/>
            </p:cNvPr>
            <p:cNvSpPr>
              <a:spLocks noChangeArrowheads="1"/>
            </p:cNvSpPr>
            <p:nvPr/>
          </p:nvSpPr>
          <p:spPr bwMode="auto">
            <a:xfrm>
              <a:off x="6581331" y="5184718"/>
              <a:ext cx="1569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a:ln>
                    <a:noFill/>
                  </a:ln>
                  <a:solidFill>
                    <a:prstClr val="white"/>
                  </a:solidFill>
                  <a:effectLst/>
                  <a:uLnTx/>
                  <a:uFillTx/>
                  <a:latin typeface="Twinkl" pitchFamily="2" charset="0"/>
                </a:rPr>
                <a:t>Reflecting </a:t>
              </a:r>
            </a:p>
          </p:txBody>
        </p:sp>
      </p:grpSp>
    </p:spTree>
    <p:extLst>
      <p:ext uri="{BB962C8B-B14F-4D97-AF65-F5344CB8AC3E}">
        <p14:creationId xmlns:p14="http://schemas.microsoft.com/office/powerpoint/2010/main" val="163783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Consolidating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71525"/>
            <a:ext cx="8220075" cy="496888"/>
          </a:xfrm>
        </p:spPr>
        <p:txBody>
          <a:bodyPr/>
          <a:lstStyle/>
          <a:p>
            <a:pPr algn="ctr" eaLnBrk="1" hangingPunct="1"/>
            <a:r>
              <a:rPr lang="en-GB" dirty="0">
                <a:latin typeface="+mn-lt"/>
              </a:rPr>
              <a:t>My Future Goals</a:t>
            </a:r>
            <a:endParaRPr lang="en-GB" altLang="en-US" dirty="0">
              <a:latin typeface="+mn-lt"/>
            </a:endParaRPr>
          </a:p>
        </p:txBody>
      </p:sp>
      <p:sp>
        <p:nvSpPr>
          <p:cNvPr id="12" name="Rounded Rectangle 11"/>
          <p:cNvSpPr/>
          <p:nvPr/>
        </p:nvSpPr>
        <p:spPr>
          <a:xfrm>
            <a:off x="539750" y="1955245"/>
            <a:ext cx="8064500" cy="4353480"/>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672000" bIns="108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inkl"/>
              <a:ea typeface="+mn-ea"/>
              <a:cs typeface="+mn-cs"/>
            </a:endParaRPr>
          </a:p>
        </p:txBody>
      </p:sp>
      <p:sp>
        <p:nvSpPr>
          <p:cNvPr id="4" name="Rectangle 3"/>
          <p:cNvSpPr/>
          <p:nvPr/>
        </p:nvSpPr>
        <p:spPr>
          <a:xfrm>
            <a:off x="755650" y="2047123"/>
            <a:ext cx="76327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ea typeface="+mn-ea"/>
                <a:cs typeface="+mn-cs"/>
              </a:rPr>
              <a:t>Draw pictures to show what you would like to achieve and write words to give as much detail as you can about these goals.</a:t>
            </a:r>
          </a:p>
        </p:txBody>
      </p:sp>
      <p:sp>
        <p:nvSpPr>
          <p:cNvPr id="17" name="Pentagon 16"/>
          <p:cNvSpPr/>
          <p:nvPr/>
        </p:nvSpPr>
        <p:spPr>
          <a:xfrm>
            <a:off x="457200" y="1360291"/>
            <a:ext cx="3538736" cy="433815"/>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What are your future goals?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069785">
            <a:off x="7299509" y="2704392"/>
            <a:ext cx="514027" cy="488204"/>
          </a:xfrm>
          <a:prstGeom prst="rect">
            <a:avLst/>
          </a:prstGeom>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80484">
            <a:off x="7671090" y="3527058"/>
            <a:ext cx="686632" cy="652138"/>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6623" y="4513658"/>
            <a:ext cx="567924" cy="539393"/>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218427">
            <a:off x="7733117" y="5387512"/>
            <a:ext cx="627711" cy="596177"/>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30215" flipV="1">
            <a:off x="766498" y="2835064"/>
            <a:ext cx="514027" cy="488204"/>
          </a:xfrm>
          <a:prstGeom prst="rect">
            <a:avLst/>
          </a:prstGeom>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19516" flipV="1">
            <a:off x="1138079" y="3657730"/>
            <a:ext cx="686632" cy="652138"/>
          </a:xfrm>
          <a:prstGeom prst="rect">
            <a:avLst/>
          </a:prstGeom>
        </p:spPr>
      </p:pic>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693612" y="4644330"/>
            <a:ext cx="567924" cy="539393"/>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81573" flipV="1">
            <a:off x="1200106" y="5518184"/>
            <a:ext cx="627711" cy="596177"/>
          </a:xfrm>
          <a:prstGeom prst="rect">
            <a:avLst/>
          </a:prstGeom>
        </p:spPr>
      </p:pic>
      <p:pic>
        <p:nvPicPr>
          <p:cNvPr id="25" name="Individual Work"/>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pic>
        <p:nvPicPr>
          <p:cNvPr id="3" name="Picture 2" descr="A close up of a device&#10;&#10;Description automatically generated">
            <a:extLst>
              <a:ext uri="{FF2B5EF4-FFF2-40B4-BE49-F238E27FC236}">
                <a16:creationId xmlns:a16="http://schemas.microsoft.com/office/drawing/2014/main" id="{44599B5B-9797-E743-A964-F29FB8B120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7504" y="2839085"/>
            <a:ext cx="4739465" cy="3349146"/>
          </a:xfrm>
          <a:prstGeom prst="rect">
            <a:avLst/>
          </a:prstGeom>
        </p:spPr>
      </p:pic>
    </p:spTree>
    <p:extLst>
      <p:ext uri="{BB962C8B-B14F-4D97-AF65-F5344CB8AC3E}">
        <p14:creationId xmlns:p14="http://schemas.microsoft.com/office/powerpoint/2010/main" val="3406195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Reflecting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39750" y="2995831"/>
            <a:ext cx="8064500" cy="3328593"/>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420000" bIns="108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inkl"/>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F3CB6847-0487-CD47-93B0-3D90F6815A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6326" y="3210007"/>
            <a:ext cx="4062499" cy="2870768"/>
          </a:xfrm>
          <a:prstGeom prst="rect">
            <a:avLst/>
          </a:prstGeom>
        </p:spPr>
      </p:pic>
      <p:sp>
        <p:nvSpPr>
          <p:cNvPr id="19458" name="Title 1"/>
          <p:cNvSpPr>
            <a:spLocks noGrp="1"/>
          </p:cNvSpPr>
          <p:nvPr>
            <p:ph type="title"/>
          </p:nvPr>
        </p:nvSpPr>
        <p:spPr>
          <a:xfrm>
            <a:off x="457200" y="771525"/>
            <a:ext cx="8220075" cy="496888"/>
          </a:xfrm>
        </p:spPr>
        <p:txBody>
          <a:bodyPr/>
          <a:lstStyle/>
          <a:p>
            <a:pPr algn="ctr" eaLnBrk="1" hangingPunct="1"/>
            <a:r>
              <a:rPr lang="en-GB" altLang="en-US" sz="3600" dirty="0">
                <a:latin typeface="+mn-lt"/>
              </a:rPr>
              <a:t>Find Someone Who…</a:t>
            </a:r>
          </a:p>
        </p:txBody>
      </p:sp>
      <p:sp>
        <p:nvSpPr>
          <p:cNvPr id="15363" name="Rectangle 2"/>
          <p:cNvSpPr>
            <a:spLocks noChangeArrowheads="1"/>
          </p:cNvSpPr>
          <p:nvPr/>
        </p:nvSpPr>
        <p:spPr bwMode="auto">
          <a:xfrm>
            <a:off x="765175" y="1468438"/>
            <a:ext cx="7623175" cy="146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rPr>
              <a:t>In today’s lesson we have thought about what we might like to achieve in the future. We may each want slightly different things and this is OK. In fact, it is exciting!</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rPr>
              <a:t>We are going to find someone who aims for each of the goals on your </a:t>
            </a:r>
            <a:r>
              <a:rPr kumimoji="0" lang="en-GB" sz="1800" b="1" i="0" u="none" strike="noStrike" kern="1200" cap="none" spc="0" normalizeH="0" baseline="0" noProof="0" dirty="0">
                <a:ln>
                  <a:noFill/>
                </a:ln>
                <a:solidFill>
                  <a:srgbClr val="1C1C1C"/>
                </a:solidFill>
                <a:effectLst/>
                <a:uLnTx/>
                <a:uFillTx/>
                <a:latin typeface="Twinkl" pitchFamily="2" charset="0"/>
              </a:rPr>
              <a:t>Find Someone Who... Cards</a:t>
            </a:r>
            <a:r>
              <a:rPr kumimoji="0" lang="en-GB" sz="1800" b="0" i="0" u="none" strike="noStrike" kern="1200" cap="none" spc="0" normalizeH="0" baseline="0" noProof="0" dirty="0">
                <a:ln>
                  <a:noFill/>
                </a:ln>
                <a:solidFill>
                  <a:srgbClr val="1C1C1C"/>
                </a:solidFill>
                <a:effectLst/>
                <a:uLnTx/>
                <a:uFillTx/>
                <a:latin typeface="Twinkl" pitchFamily="2" charset="0"/>
              </a:rPr>
              <a:t>.</a:t>
            </a:r>
          </a:p>
        </p:txBody>
      </p:sp>
      <p:sp>
        <p:nvSpPr>
          <p:cNvPr id="8" name="Rectangle 2"/>
          <p:cNvSpPr>
            <a:spLocks noChangeArrowheads="1"/>
          </p:cNvSpPr>
          <p:nvPr/>
        </p:nvSpPr>
        <p:spPr bwMode="auto">
          <a:xfrm>
            <a:off x="765175" y="3216848"/>
            <a:ext cx="3734817"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1C1C1C"/>
                </a:solidFill>
                <a:effectLst/>
                <a:uLnTx/>
                <a:uFillTx/>
                <a:latin typeface="Twinkl" pitchFamily="2" charset="0"/>
              </a:rPr>
              <a:t>Walk around the classroom, talking to other children to find someone who aims for each of these things. </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0050" y="4306377"/>
            <a:ext cx="2894285" cy="2471402"/>
          </a:xfrm>
          <a:prstGeom prst="rect">
            <a:avLst/>
          </a:prstGeom>
        </p:spPr>
      </p:pic>
      <p:sp>
        <p:nvSpPr>
          <p:cNvPr id="11" name="Rounded Rectangle 10"/>
          <p:cNvSpPr/>
          <p:nvPr/>
        </p:nvSpPr>
        <p:spPr>
          <a:xfrm>
            <a:off x="539750" y="5310875"/>
            <a:ext cx="8064499" cy="1013549"/>
          </a:xfrm>
          <a:prstGeom prst="roundRect">
            <a:avLst>
              <a:gd name="adj" fmla="val 26065"/>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We all have different goals. T</a:t>
            </a:r>
            <a:r>
              <a:rPr kumimoji="0" lang="en-GB" sz="1800" b="0" i="0" u="none" strike="noStrike" kern="1200" cap="none" spc="0" normalizeH="0" baseline="0" noProof="0">
                <a:ln>
                  <a:noFill/>
                </a:ln>
                <a:solidFill>
                  <a:prstClr val="white"/>
                </a:solidFill>
                <a:effectLst/>
                <a:uLnTx/>
                <a:uFillTx/>
                <a:latin typeface="Twinkl"/>
                <a:ea typeface="+mn-ea"/>
                <a:cs typeface="+mn-cs"/>
              </a:rPr>
              <a:t>his </a:t>
            </a:r>
            <a:r>
              <a:rPr kumimoji="0" lang="en-GB" sz="1800" b="0" i="0" u="none" strike="noStrike" kern="1200" cap="none" spc="0" normalizeH="0" baseline="0" noProof="0" dirty="0">
                <a:ln>
                  <a:noFill/>
                </a:ln>
                <a:solidFill>
                  <a:prstClr val="white"/>
                </a:solidFill>
                <a:effectLst/>
                <a:uLnTx/>
                <a:uFillTx/>
                <a:latin typeface="Twinkl"/>
                <a:ea typeface="+mn-ea"/>
                <a:cs typeface="+mn-cs"/>
              </a:rPr>
              <a:t>is great and helps make the world an exciting and very special place to live. Go for your goals and work hard to achieve your dreams!</a:t>
            </a:r>
          </a:p>
        </p:txBody>
      </p:sp>
      <p:pic>
        <p:nvPicPr>
          <p:cNvPr id="13" name="Whole Clas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934501">
            <a:off x="1733970" y="3778826"/>
            <a:ext cx="1534671" cy="2294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The Big 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9750" y="2466975"/>
            <a:ext cx="1845175" cy="4418409"/>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435285" y="2633093"/>
            <a:ext cx="2241990" cy="4252291"/>
          </a:xfrm>
          <a:prstGeom prst="rect">
            <a:avLst/>
          </a:prstGeom>
        </p:spPr>
      </p:pic>
      <p:pic>
        <p:nvPicPr>
          <p:cNvPr id="13317"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2206625" y="1473200"/>
            <a:ext cx="2220913" cy="1655763"/>
          </a:xfrm>
          <a:prstGeom prst="wedgeRoundRectCallout">
            <a:avLst>
              <a:gd name="adj1" fmla="val -38564"/>
              <a:gd name="adj2" fmla="val 71958"/>
              <a:gd name="adj3" fmla="val 16667"/>
            </a:avLst>
          </a:prstGeom>
          <a:solidFill>
            <a:srgbClr val="FFFBFA"/>
          </a:solidFill>
          <a:ln w="28575">
            <a:solidFill>
              <a:srgbClr val="00A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What are our goals for the future?</a:t>
            </a:r>
          </a:p>
        </p:txBody>
      </p:sp>
      <p:sp>
        <p:nvSpPr>
          <p:cNvPr id="7" name="Rounded Rectangular Callout 6"/>
          <p:cNvSpPr/>
          <p:nvPr/>
        </p:nvSpPr>
        <p:spPr>
          <a:xfrm>
            <a:off x="4716463" y="1473200"/>
            <a:ext cx="2376487" cy="1655763"/>
          </a:xfrm>
          <a:prstGeom prst="wedgeRoundRectCallout">
            <a:avLst>
              <a:gd name="adj1" fmla="val 35763"/>
              <a:gd name="adj2" fmla="val 71605"/>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How can we achieve our goals?</a:t>
            </a:r>
          </a:p>
        </p:txBody>
      </p:sp>
      <p:sp>
        <p:nvSpPr>
          <p:cNvPr id="15" name="Rounded Rectangle 14"/>
          <p:cNvSpPr/>
          <p:nvPr/>
        </p:nvSpPr>
        <p:spPr>
          <a:xfrm>
            <a:off x="1570288" y="5085184"/>
            <a:ext cx="6003424" cy="1007641"/>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What is the most interesting thing you have learnt? Have your answers changed at all from the beginning of the session? </a:t>
            </a:r>
          </a:p>
        </p:txBody>
      </p:sp>
    </p:spTree>
    <p:extLst>
      <p:ext uri="{BB962C8B-B14F-4D97-AF65-F5344CB8AC3E}">
        <p14:creationId xmlns:p14="http://schemas.microsoft.com/office/powerpoint/2010/main" val="98435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11268"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1C1C1C"/>
                </a:solidFill>
                <a:effectLst/>
                <a:uLnTx/>
                <a:uFillTx/>
                <a:latin typeface="Twinkl"/>
              </a:rPr>
              <a:t>Success Criteria</a:t>
            </a:r>
          </a:p>
        </p:txBody>
      </p:sp>
      <p:sp>
        <p:nvSpPr>
          <p:cNvPr id="11269"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1C1C1C"/>
                </a:solidFill>
                <a:effectLst/>
                <a:uLnTx/>
                <a:uFillTx/>
                <a:latin typeface="Twinkl"/>
              </a:rPr>
              <a:t>Aim</a:t>
            </a:r>
          </a:p>
        </p:txBody>
      </p:sp>
      <p:sp>
        <p:nvSpPr>
          <p:cNvPr id="11270" name="Content Placeholder 15"/>
          <p:cNvSpPr>
            <a:spLocks noGrp="1"/>
          </p:cNvSpPr>
          <p:nvPr>
            <p:ph idx="1"/>
          </p:nvPr>
        </p:nvSpPr>
        <p:spPr>
          <a:xfrm>
            <a:off x="628650" y="1127125"/>
            <a:ext cx="7886700" cy="1409700"/>
          </a:xfrm>
        </p:spPr>
        <p:txBody>
          <a:bodyPr>
            <a:normAutofit/>
          </a:bodyPr>
          <a:lstStyle/>
          <a:p>
            <a:pPr eaLnBrk="1" hangingPunct="1"/>
            <a:r>
              <a:rPr lang="en-GB" altLang="en-US" dirty="0">
                <a:latin typeface="Twinkl" pitchFamily="2" charset="0"/>
              </a:rPr>
              <a:t>I can think about things I would like to achieve in the future.</a:t>
            </a:r>
          </a:p>
        </p:txBody>
      </p:sp>
      <p:sp>
        <p:nvSpPr>
          <p:cNvPr id="11271" name="Content Placeholder 15"/>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ea typeface="Sassoon Infant Rg" panose="02000503030000020003" pitchFamily="50" charset="0"/>
                <a:cs typeface="Sassoon Infant Rg" panose="02000503030000020003" pitchFamily="50" charset="0"/>
              </a:rPr>
              <a:t>I can talk about my goals for the future.</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ea typeface="Sassoon Infant Rg" panose="02000503030000020003" pitchFamily="50" charset="0"/>
                <a:cs typeface="Sassoon Infant Rg" panose="02000503030000020003" pitchFamily="50" charset="0"/>
              </a:rPr>
              <a:t>I can explain why they are important to me.</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ea typeface="Sassoon Infant Rg" panose="02000503030000020003" pitchFamily="50" charset="0"/>
                <a:cs typeface="Sassoon Infant Rg" panose="02000503030000020003" pitchFamily="50" charset="0"/>
              </a:rPr>
              <a:t>I can think about how I can achieve my goals.</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ea typeface="Sassoon Infant Rg" panose="02000503030000020003" pitchFamily="50" charset="0"/>
                <a:cs typeface="Sassoon Infant Rg" panose="02000503030000020003" pitchFamily="50" charset="0"/>
              </a:rPr>
              <a:t>I can show respect to people who have different goals to me.</a:t>
            </a:r>
          </a:p>
        </p:txBody>
      </p:sp>
      <p:sp>
        <p:nvSpPr>
          <p:cNvPr id="8" name="TextBox 21">
            <a:extLst>
              <a:ext uri="{FF2B5EF4-FFF2-40B4-BE49-F238E27FC236}">
                <a16:creationId xmlns:a16="http://schemas.microsoft.com/office/drawing/2014/main" id="{BE13D727-EA7D-2248-A26F-EF14F2C4E2D2}"/>
              </a:ext>
            </a:extLst>
          </p:cNvPr>
          <p:cNvSpPr txBox="1">
            <a:spLocks noChangeArrowheads="1"/>
          </p:cNvSpPr>
          <p:nvPr/>
        </p:nvSpPr>
        <p:spPr bwMode="auto">
          <a:xfrm>
            <a:off x="2303512" y="6245892"/>
            <a:ext cx="4536975" cy="10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altLang="en-US" sz="800" b="0" i="0" u="none" strike="noStrike" kern="1200" cap="none" spc="0" normalizeH="0" baseline="30000" noProof="0" dirty="0">
                <a:ln>
                  <a:noFill/>
                </a:ln>
                <a:solidFill>
                  <a:srgbClr val="1C1C1C"/>
                </a:solidFill>
                <a:effectLst/>
                <a:uLnTx/>
                <a:uFillTx/>
                <a:latin typeface="Roboto" panose="02000000000000000000" pitchFamily="2" charset="0"/>
                <a:ea typeface="Roboto" panose="02000000000000000000" pitchFamily="2" charset="0"/>
                <a:cs typeface="Arial" panose="020B0604020202020204" pitchFamily="34" charset="0"/>
              </a:rPr>
              <a:t>This resource is fully in line with the Learning Outcomes and Core Themes outlined in the PSHE Association’s </a:t>
            </a:r>
            <a:r>
              <a:rPr kumimoji="0" lang="en-GB" altLang="en-US" sz="800" b="1" i="0" u="sng" strike="noStrike" kern="1200" cap="none" spc="0" normalizeH="0" baseline="30000" noProof="0" dirty="0">
                <a:ln>
                  <a:noFill/>
                </a:ln>
                <a:solidFill>
                  <a:srgbClr val="00A7E7"/>
                </a:solidFill>
                <a:effectLst/>
                <a:uLnTx/>
                <a:uFillTx/>
                <a:latin typeface="Roboto" panose="02000000000000000000" pitchFamily="2" charset="0"/>
                <a:ea typeface="Roboto" panose="02000000000000000000" pitchFamily="2" charset="0"/>
                <a:cs typeface="Arial" panose="020B0604020202020204" pitchFamily="34" charset="0"/>
                <a:hlinkClick r:id="rId2"/>
              </a:rPr>
              <a:t>Programme of Study</a:t>
            </a:r>
            <a:r>
              <a:rPr kumimoji="0" lang="en-GB" altLang="en-US" sz="800" b="0" i="0" u="none" strike="noStrike" kern="1200" cap="none" spc="0" normalizeH="0" baseline="30000" noProof="0" dirty="0">
                <a:ln>
                  <a:noFill/>
                </a:ln>
                <a:solidFill>
                  <a:srgbClr val="1C1C1C"/>
                </a:solidFill>
                <a:effectLst/>
                <a:uLnTx/>
                <a:uFillTx/>
                <a:latin typeface="Roboto" panose="02000000000000000000" pitchFamily="2" charset="0"/>
                <a:ea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265658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268"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1269"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1270" name="Content Placeholder 15"/>
          <p:cNvSpPr>
            <a:spLocks noGrp="1"/>
          </p:cNvSpPr>
          <p:nvPr>
            <p:ph idx="1"/>
          </p:nvPr>
        </p:nvSpPr>
        <p:spPr>
          <a:xfrm>
            <a:off x="628650" y="1127125"/>
            <a:ext cx="7886700" cy="1409700"/>
          </a:xfrm>
        </p:spPr>
        <p:txBody>
          <a:bodyPr>
            <a:normAutofit/>
          </a:bodyPr>
          <a:lstStyle/>
          <a:p>
            <a:pPr eaLnBrk="1" hangingPunct="1"/>
            <a:r>
              <a:rPr lang="en-GB" altLang="en-US" dirty="0">
                <a:latin typeface="Twinkl" pitchFamily="2" charset="0"/>
              </a:rPr>
              <a:t>I can think about changes that might happen to me and consider how I feel about them.</a:t>
            </a:r>
          </a:p>
        </p:txBody>
      </p:sp>
      <p:sp>
        <p:nvSpPr>
          <p:cNvPr id="11271" name="Content Placeholder 15"/>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r>
              <a:rPr lang="en-GB" dirty="0"/>
              <a:t>I can identify things I have enjoyed during this school year.</a:t>
            </a:r>
          </a:p>
          <a:p>
            <a:r>
              <a:rPr lang="en-GB" dirty="0"/>
              <a:t>I can talk about things that might be different during next </a:t>
            </a:r>
            <a:br>
              <a:rPr lang="en-GB" dirty="0"/>
            </a:br>
            <a:r>
              <a:rPr lang="en-GB" dirty="0"/>
              <a:t>school year.</a:t>
            </a:r>
          </a:p>
          <a:p>
            <a:r>
              <a:rPr lang="en-GB" dirty="0"/>
              <a:t>I can share how I am feeling about the changes.</a:t>
            </a:r>
          </a:p>
          <a:p>
            <a:r>
              <a:rPr lang="en-GB" dirty="0"/>
              <a:t>I can identify things I am looking forward to during the next </a:t>
            </a:r>
            <a:br>
              <a:rPr lang="en-GB" dirty="0"/>
            </a:br>
            <a:r>
              <a:rPr lang="en-GB" dirty="0"/>
              <a:t>school year.</a:t>
            </a:r>
          </a:p>
          <a:p>
            <a:r>
              <a:rPr lang="en-GB" dirty="0"/>
              <a:t>I can offer advice to others who might be feeling worried </a:t>
            </a:r>
            <a:br>
              <a:rPr lang="en-GB" dirty="0"/>
            </a:br>
            <a:r>
              <a:rPr lang="en-GB" dirty="0"/>
              <a:t>about change.</a:t>
            </a:r>
          </a:p>
        </p:txBody>
      </p:sp>
      <p:sp>
        <p:nvSpPr>
          <p:cNvPr id="11272" name="TextBox 21"/>
          <p:cNvSpPr txBox="1">
            <a:spLocks noChangeArrowheads="1"/>
          </p:cNvSpPr>
          <p:nvPr/>
        </p:nvSpPr>
        <p:spPr bwMode="auto">
          <a:xfrm>
            <a:off x="2447528" y="6245510"/>
            <a:ext cx="4248943"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buFont typeface="Arial" panose="020B0604020202020204" pitchFamily="34" charset="0"/>
              <a:buNone/>
            </a:pPr>
            <a:r>
              <a:rPr lang="en-GB" altLang="en-US" sz="800" baseline="30000" dirty="0">
                <a:solidFill>
                  <a:schemeClr val="tx1"/>
                </a:solidFill>
                <a:latin typeface="Roboto" panose="02000000000000000000" pitchFamily="2" charset="0"/>
                <a:ea typeface="Roboto" panose="02000000000000000000" pitchFamily="2" charset="0"/>
                <a:cs typeface="Arial" panose="020B0604020202020204" pitchFamily="34" charset="0"/>
              </a:rPr>
              <a:t>This resource is fully in line with the Learning Outcomes and Core Themes outlined in the PSHE Association’s </a:t>
            </a:r>
            <a:r>
              <a:rPr lang="en-GB" altLang="en-US" sz="800" b="1" u="sng" baseline="30000" dirty="0">
                <a:solidFill>
                  <a:schemeClr val="accent1"/>
                </a:solidFill>
                <a:latin typeface="Roboto" panose="02000000000000000000" pitchFamily="2" charset="0"/>
                <a:ea typeface="Roboto" panose="02000000000000000000" pitchFamily="2" charset="0"/>
                <a:cs typeface="Arial" panose="020B0604020202020204" pitchFamily="34" charset="0"/>
                <a:hlinkClick r:id="rId2"/>
              </a:rPr>
              <a:t>Programme of Study</a:t>
            </a:r>
            <a:r>
              <a:rPr lang="en-GB" altLang="en-US" sz="800" baseline="30000" dirty="0">
                <a:solidFill>
                  <a:schemeClr val="tx1"/>
                </a:solidFill>
                <a:latin typeface="Roboto" panose="02000000000000000000" pitchFamily="2" charset="0"/>
                <a:ea typeface="Roboto" panose="02000000000000000000" pitchFamily="2" charset="0"/>
                <a:cs typeface="Arial" panose="020B0604020202020204"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The Big Questions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2206625" y="1473200"/>
            <a:ext cx="2220913" cy="1655763"/>
          </a:xfrm>
          <a:prstGeom prst="wedgeRoundRectCallout">
            <a:avLst>
              <a:gd name="adj1" fmla="val -38564"/>
              <a:gd name="adj2" fmla="val 71958"/>
              <a:gd name="adj3" fmla="val 16667"/>
            </a:avLst>
          </a:prstGeom>
          <a:solidFill>
            <a:srgbClr val="FFFBFA"/>
          </a:solidFill>
          <a:ln w="28575">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How might next year be different from this year?</a:t>
            </a:r>
          </a:p>
        </p:txBody>
      </p:sp>
      <p:sp>
        <p:nvSpPr>
          <p:cNvPr id="7" name="Rounded Rectangular Callout 6"/>
          <p:cNvSpPr/>
          <p:nvPr/>
        </p:nvSpPr>
        <p:spPr>
          <a:xfrm>
            <a:off x="4716463" y="1473200"/>
            <a:ext cx="2376487" cy="1655763"/>
          </a:xfrm>
          <a:prstGeom prst="wedgeRoundRectCallout">
            <a:avLst>
              <a:gd name="adj1" fmla="val 35763"/>
              <a:gd name="adj2" fmla="val 71605"/>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are we looking forward to about next year?</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39750" y="2609527"/>
            <a:ext cx="2275140" cy="4248473"/>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2240" y="2708920"/>
            <a:ext cx="1868357" cy="4176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Reconnecting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71525"/>
            <a:ext cx="8220075" cy="425228"/>
          </a:xfrm>
        </p:spPr>
        <p:txBody>
          <a:bodyPr/>
          <a:lstStyle/>
          <a:p>
            <a:pPr algn="ctr" eaLnBrk="1" hangingPunct="1"/>
            <a:r>
              <a:rPr lang="en-GB" dirty="0"/>
              <a:t>We’ve Had Such Fun! </a:t>
            </a:r>
            <a:endParaRPr lang="en-GB" altLang="en-US" dirty="0"/>
          </a:p>
        </p:txBody>
      </p:sp>
      <p:sp>
        <p:nvSpPr>
          <p:cNvPr id="15" name="Rectangle 2"/>
          <p:cNvSpPr>
            <a:spLocks noChangeArrowheads="1"/>
          </p:cNvSpPr>
          <p:nvPr/>
        </p:nvSpPr>
        <p:spPr bwMode="auto">
          <a:xfrm>
            <a:off x="755650" y="1406027"/>
            <a:ext cx="763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Today we will be thinking about how certain things change as we go through school. </a:t>
            </a:r>
          </a:p>
        </p:txBody>
      </p:sp>
      <p:pic>
        <p:nvPicPr>
          <p:cNvPr id="12" name="Pair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2775" y="1836047"/>
            <a:ext cx="3159995" cy="2160103"/>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1230" y="2164560"/>
            <a:ext cx="3205068" cy="1831590"/>
          </a:xfrm>
          <a:prstGeom prst="rect">
            <a:avLst/>
          </a:prstGeom>
        </p:spPr>
      </p:pic>
      <p:sp>
        <p:nvSpPr>
          <p:cNvPr id="18" name="Pentagon 17"/>
          <p:cNvSpPr/>
          <p:nvPr/>
        </p:nvSpPr>
        <p:spPr>
          <a:xfrm>
            <a:off x="457200" y="4133283"/>
            <a:ext cx="5636306" cy="714058"/>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br>
              <a:rPr lang="en-GB" dirty="0"/>
            </a:br>
            <a:endParaRPr lang="en-GB" dirty="0"/>
          </a:p>
          <a:p>
            <a:r>
              <a:rPr lang="en-GB" dirty="0"/>
              <a:t>What do you remember about your time in </a:t>
            </a:r>
            <a:br>
              <a:rPr lang="en-GB" dirty="0"/>
            </a:br>
            <a:r>
              <a:rPr lang="en-GB" dirty="0"/>
              <a:t>last year’s class?</a:t>
            </a:r>
          </a:p>
          <a:p>
            <a:br>
              <a:rPr lang="en-GB" dirty="0"/>
            </a:br>
            <a:endParaRPr lang="en-GB" dirty="0">
              <a:solidFill>
                <a:schemeClr val="bg1"/>
              </a:solidFill>
            </a:endParaRPr>
          </a:p>
        </p:txBody>
      </p:sp>
      <p:sp>
        <p:nvSpPr>
          <p:cNvPr id="17" name="Rounded Rectangle 16"/>
          <p:cNvSpPr/>
          <p:nvPr/>
        </p:nvSpPr>
        <p:spPr>
          <a:xfrm>
            <a:off x="1403648" y="5013647"/>
            <a:ext cx="1368078" cy="50358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funny</a:t>
            </a:r>
          </a:p>
        </p:txBody>
      </p:sp>
      <p:sp>
        <p:nvSpPr>
          <p:cNvPr id="20" name="Rounded Rectangle 19"/>
          <p:cNvSpPr/>
          <p:nvPr/>
        </p:nvSpPr>
        <p:spPr>
          <a:xfrm>
            <a:off x="3059758" y="5007626"/>
            <a:ext cx="1368078" cy="503585"/>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happy</a:t>
            </a:r>
            <a:endParaRPr lang="en-GB" b="1" dirty="0">
              <a:solidFill>
                <a:schemeClr val="bg1"/>
              </a:solidFill>
            </a:endParaRPr>
          </a:p>
        </p:txBody>
      </p:sp>
      <p:sp>
        <p:nvSpPr>
          <p:cNvPr id="21" name="Rounded Rectangle 20"/>
          <p:cNvSpPr/>
          <p:nvPr/>
        </p:nvSpPr>
        <p:spPr>
          <a:xfrm>
            <a:off x="4725428" y="5007626"/>
            <a:ext cx="1368078" cy="503585"/>
          </a:xfrm>
          <a:prstGeom prst="roundRect">
            <a:avLst/>
          </a:prstGeom>
          <a:solidFill>
            <a:srgbClr val="776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exciting</a:t>
            </a:r>
          </a:p>
        </p:txBody>
      </p:sp>
      <p:sp>
        <p:nvSpPr>
          <p:cNvPr id="22" name="Rounded Rectangle 21"/>
          <p:cNvSpPr/>
          <p:nvPr/>
        </p:nvSpPr>
        <p:spPr>
          <a:xfrm>
            <a:off x="6300118" y="5007625"/>
            <a:ext cx="1368078" cy="50358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scary</a:t>
            </a:r>
          </a:p>
        </p:txBody>
      </p:sp>
      <p:sp>
        <p:nvSpPr>
          <p:cNvPr id="23" name="Rectangle 22"/>
          <p:cNvSpPr/>
          <p:nvPr/>
        </p:nvSpPr>
        <p:spPr>
          <a:xfrm>
            <a:off x="675306" y="5867980"/>
            <a:ext cx="7713044" cy="369332"/>
          </a:xfrm>
          <a:prstGeom prst="rect">
            <a:avLst/>
          </a:prstGeom>
        </p:spPr>
        <p:txBody>
          <a:bodyPr wrap="square">
            <a:spAutoFit/>
          </a:bodyPr>
          <a:lstStyle/>
          <a:p>
            <a:pPr marL="0" indent="0">
              <a:buNone/>
            </a:pPr>
            <a:r>
              <a:rPr lang="en-GB" dirty="0"/>
              <a:t> What has been the same as in this year’s class? What has been different?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7" grpId="0" animBg="1"/>
      <p:bldP spid="20" grpId="0" animBg="1"/>
      <p:bldP spid="21" grpId="0" animBg="1"/>
      <p:bldP spid="22" grpId="0" animBg="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71525"/>
            <a:ext cx="8220075" cy="425228"/>
          </a:xfrm>
        </p:spPr>
        <p:txBody>
          <a:bodyPr/>
          <a:lstStyle/>
          <a:p>
            <a:pPr algn="ctr" eaLnBrk="1" hangingPunct="1"/>
            <a:r>
              <a:rPr lang="en-GB" dirty="0"/>
              <a:t>We’ve Had Such Fun! </a:t>
            </a:r>
            <a:endParaRPr lang="en-GB" altLang="en-US" dirty="0"/>
          </a:p>
        </p:txBody>
      </p:sp>
      <p:sp>
        <p:nvSpPr>
          <p:cNvPr id="15" name="Rectangle 2"/>
          <p:cNvSpPr>
            <a:spLocks noChangeArrowheads="1"/>
          </p:cNvSpPr>
          <p:nvPr/>
        </p:nvSpPr>
        <p:spPr bwMode="auto">
          <a:xfrm>
            <a:off x="755650" y="1406027"/>
            <a:ext cx="7632700"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buNone/>
            </a:pPr>
            <a:r>
              <a:rPr lang="en-GB" dirty="0"/>
              <a:t>With your partner, using the colourful pens and the sugar paper, write or draw things that you have learnt, enjoyed and improved during this school </a:t>
            </a:r>
            <a:r>
              <a:rPr lang="en-GB"/>
              <a:t>year.</a:t>
            </a:r>
            <a:endParaRPr lang="en-GB" dirty="0"/>
          </a:p>
        </p:txBody>
      </p:sp>
      <p:pic>
        <p:nvPicPr>
          <p:cNvPr id="12" name="Pair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entagon 15"/>
          <p:cNvSpPr/>
          <p:nvPr/>
        </p:nvSpPr>
        <p:spPr>
          <a:xfrm>
            <a:off x="457200" y="2404325"/>
            <a:ext cx="4258816" cy="447845"/>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a:defRPr/>
            </a:pPr>
            <a:r>
              <a:rPr lang="en-GB" dirty="0">
                <a:solidFill>
                  <a:schemeClr val="bg1"/>
                </a:solidFill>
              </a:rPr>
              <a:t>You can record your ideas like this:</a:t>
            </a:r>
          </a:p>
        </p:txBody>
      </p:sp>
      <p:cxnSp>
        <p:nvCxnSpPr>
          <p:cNvPr id="8" name="Straight Connector 7"/>
          <p:cNvCxnSpPr/>
          <p:nvPr/>
        </p:nvCxnSpPr>
        <p:spPr>
          <a:xfrm flipV="1">
            <a:off x="5220072" y="3865035"/>
            <a:ext cx="400844" cy="328299"/>
          </a:xfrm>
          <a:prstGeom prst="line">
            <a:avLst/>
          </a:prstGeom>
          <a:ln w="9525">
            <a:solidFill>
              <a:srgbClr val="E8506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220072" y="4656028"/>
            <a:ext cx="400844" cy="328299"/>
          </a:xfrm>
          <a:prstGeom prst="line">
            <a:avLst/>
          </a:prstGeom>
          <a:ln w="9525">
            <a:solidFill>
              <a:srgbClr val="E8506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13558" y="3867838"/>
            <a:ext cx="400844" cy="328299"/>
          </a:xfrm>
          <a:prstGeom prst="line">
            <a:avLst/>
          </a:prstGeom>
          <a:ln w="9525">
            <a:solidFill>
              <a:srgbClr val="E8506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513558" y="4658831"/>
            <a:ext cx="400844" cy="328299"/>
          </a:xfrm>
          <a:prstGeom prst="line">
            <a:avLst/>
          </a:prstGeom>
          <a:ln w="9525">
            <a:solidFill>
              <a:srgbClr val="E8506C"/>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883198" y="4177305"/>
            <a:ext cx="1368078" cy="50358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This Year</a:t>
            </a:r>
            <a:endParaRPr lang="en-GB" b="1" dirty="0">
              <a:solidFill>
                <a:schemeClr val="bg1"/>
              </a:solidFill>
            </a:endParaRPr>
          </a:p>
        </p:txBody>
      </p:sp>
      <p:sp>
        <p:nvSpPr>
          <p:cNvPr id="37" name="Rounded Rectangle 36"/>
          <p:cNvSpPr/>
          <p:nvPr/>
        </p:nvSpPr>
        <p:spPr>
          <a:xfrm>
            <a:off x="1395937" y="4706003"/>
            <a:ext cx="2119734" cy="1099261"/>
          </a:xfrm>
          <a:prstGeom prst="roundRect">
            <a:avLst/>
          </a:prstGeom>
          <a:solidFill>
            <a:schemeClr val="bg1"/>
          </a:solidFill>
          <a:ln>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ounded Rectangle 37"/>
          <p:cNvSpPr/>
          <p:nvPr/>
        </p:nvSpPr>
        <p:spPr>
          <a:xfrm>
            <a:off x="1395937" y="3284984"/>
            <a:ext cx="2119734" cy="1099261"/>
          </a:xfrm>
          <a:prstGeom prst="roundRect">
            <a:avLst/>
          </a:prstGeom>
          <a:solidFill>
            <a:schemeClr val="bg1"/>
          </a:solidFill>
          <a:ln>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5633292" y="4706003"/>
            <a:ext cx="2119734" cy="1099261"/>
          </a:xfrm>
          <a:prstGeom prst="roundRect">
            <a:avLst/>
          </a:prstGeom>
          <a:solidFill>
            <a:schemeClr val="bg1"/>
          </a:solidFill>
          <a:ln>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5633292" y="3284984"/>
            <a:ext cx="2119734" cy="1099261"/>
          </a:xfrm>
          <a:prstGeom prst="roundRect">
            <a:avLst/>
          </a:prstGeom>
          <a:solidFill>
            <a:schemeClr val="bg1"/>
          </a:solidFill>
          <a:ln>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750887" y="4845690"/>
            <a:ext cx="7632700" cy="1463035"/>
          </a:xfrm>
          <a:prstGeom prst="roundRect">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a lot of wonderful memories! When things end or change it can feel a little unsettling, this is OK. It can help us to think of all the good times when things change, this helps us to look forward to all the new and exciting things ahead!</a:t>
            </a:r>
          </a:p>
        </p:txBody>
      </p:sp>
    </p:spTree>
    <p:extLst>
      <p:ext uri="{BB962C8B-B14F-4D97-AF65-F5344CB8AC3E}">
        <p14:creationId xmlns:p14="http://schemas.microsoft.com/office/powerpoint/2010/main" val="320437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10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childTnLst>
                                </p:cTn>
                              </p:par>
                            </p:childTnLst>
                          </p:cTn>
                        </p:par>
                        <p:par>
                          <p:cTn id="32" fill="hold">
                            <p:stCondLst>
                              <p:cond delay="5000"/>
                            </p:stCondLst>
                            <p:childTnLst>
                              <p:par>
                                <p:cTn id="33" presetID="22" presetClass="entr" presetSubtype="2"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1000"/>
                                        <p:tgtEl>
                                          <p:spTgt spid="33"/>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childTnLst>
                                </p:cTn>
                              </p:par>
                            </p:childTnLst>
                          </p:cTn>
                        </p:par>
                        <p:par>
                          <p:cTn id="40" fill="hold">
                            <p:stCondLst>
                              <p:cond delay="7000"/>
                            </p:stCondLst>
                            <p:childTnLst>
                              <p:par>
                                <p:cTn id="41" presetID="22"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750" fill="hold"/>
                                        <p:tgtEl>
                                          <p:spTgt spid="25"/>
                                        </p:tgtEl>
                                        <p:attrNameLst>
                                          <p:attrName>ppt_x</p:attrName>
                                        </p:attrNameLst>
                                      </p:cBhvr>
                                      <p:tavLst>
                                        <p:tav tm="0">
                                          <p:val>
                                            <p:strVal val="#ppt_x"/>
                                          </p:val>
                                        </p:tav>
                                        <p:tav tm="100000">
                                          <p:val>
                                            <p:strVal val="#ppt_x"/>
                                          </p:val>
                                        </p:tav>
                                      </p:tavLst>
                                    </p:anim>
                                    <p:anim calcmode="lin" valueType="num">
                                      <p:cBhvr additive="base">
                                        <p:cTn id="53" dur="750" fill="hold"/>
                                        <p:tgtEl>
                                          <p:spTgt spid="25"/>
                                        </p:tgtEl>
                                        <p:attrNameLst>
                                          <p:attrName>ppt_y</p:attrName>
                                        </p:attrNameLst>
                                      </p:cBhvr>
                                      <p:tavLst>
                                        <p:tav tm="0">
                                          <p:val>
                                            <p:strVal val="1+#ppt_h/2"/>
                                          </p:val>
                                        </p:tav>
                                        <p:tav tm="100000">
                                          <p:val>
                                            <p:strVal val="#ppt_y"/>
                                          </p:val>
                                        </p:tav>
                                      </p:tavLst>
                                    </p:anim>
                                  </p:childTnLst>
                                </p:cTn>
                              </p:par>
                              <p:par>
                                <p:cTn id="54" presetID="10" presetClass="exit" presetSubtype="0" fill="hold" nodeType="withEffect">
                                  <p:stCondLst>
                                    <p:cond delay="0"/>
                                  </p:stCondLst>
                                  <p:childTnLst>
                                    <p:animEffect transition="out" filter="fade">
                                      <p:cBhvr>
                                        <p:cTn id="55" dur="500"/>
                                        <p:tgtEl>
                                          <p:spTgt spid="33"/>
                                        </p:tgtEl>
                                      </p:cBhvr>
                                    </p:animEffect>
                                    <p:set>
                                      <p:cBhvr>
                                        <p:cTn id="56" dur="1" fill="hold">
                                          <p:stCondLst>
                                            <p:cond delay="499"/>
                                          </p:stCondLst>
                                        </p:cTn>
                                        <p:tgtEl>
                                          <p:spTgt spid="3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37" grpId="0" animBg="1"/>
      <p:bldP spid="37" grpId="1" animBg="1"/>
      <p:bldP spid="38" grpId="0" animBg="1"/>
      <p:bldP spid="39" grpId="0" animBg="1"/>
      <p:bldP spid="39" grpId="1" animBg="1"/>
      <p:bldP spid="40"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dirty="0">
                <a:latin typeface="Twinkl" pitchFamily="2" charset="0"/>
              </a:rPr>
              <a:t>Exploring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entagon 41"/>
          <p:cNvSpPr/>
          <p:nvPr/>
        </p:nvSpPr>
        <p:spPr>
          <a:xfrm>
            <a:off x="457200" y="2163396"/>
            <a:ext cx="3922085" cy="1016810"/>
          </a:xfrm>
          <a:prstGeom prst="homePlat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a:defRPr/>
            </a:pPr>
            <a:r>
              <a:rPr lang="en-GB" dirty="0">
                <a:solidFill>
                  <a:schemeClr val="bg1"/>
                </a:solidFill>
              </a:rPr>
              <a:t>Now, talk to each other about how you feel about </a:t>
            </a:r>
            <a:br>
              <a:rPr lang="en-GB" dirty="0">
                <a:solidFill>
                  <a:schemeClr val="bg1"/>
                </a:solidFill>
              </a:rPr>
            </a:br>
            <a:r>
              <a:rPr lang="en-GB" dirty="0">
                <a:solidFill>
                  <a:schemeClr val="bg1"/>
                </a:solidFill>
              </a:rPr>
              <a:t>the differences?</a:t>
            </a:r>
          </a:p>
        </p:txBody>
      </p:sp>
      <p:sp>
        <p:nvSpPr>
          <p:cNvPr id="43" name="Pentagon 42"/>
          <p:cNvSpPr/>
          <p:nvPr/>
        </p:nvSpPr>
        <p:spPr>
          <a:xfrm>
            <a:off x="453485" y="3398471"/>
            <a:ext cx="3925800" cy="975342"/>
          </a:xfrm>
          <a:prstGeom prst="homePlate">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a:defRPr/>
            </a:pPr>
            <a:r>
              <a:rPr lang="en-GB" dirty="0">
                <a:solidFill>
                  <a:schemeClr val="bg1"/>
                </a:solidFill>
              </a:rPr>
              <a:t>Is there anything anyone would like to share with </a:t>
            </a:r>
            <a:br>
              <a:rPr lang="en-GB" dirty="0">
                <a:solidFill>
                  <a:schemeClr val="bg1"/>
                </a:solidFill>
              </a:rPr>
            </a:br>
            <a:r>
              <a:rPr lang="en-GB" dirty="0">
                <a:solidFill>
                  <a:schemeClr val="bg1"/>
                </a:solidFill>
              </a:rPr>
              <a:t>the class?</a:t>
            </a:r>
          </a:p>
        </p:txBody>
      </p:sp>
      <p:sp>
        <p:nvSpPr>
          <p:cNvPr id="38" name="Rectangle 37"/>
          <p:cNvSpPr/>
          <p:nvPr/>
        </p:nvSpPr>
        <p:spPr>
          <a:xfrm>
            <a:off x="702447" y="4537617"/>
            <a:ext cx="3869553" cy="1200329"/>
          </a:xfrm>
          <a:prstGeom prst="rect">
            <a:avLst/>
          </a:prstGeom>
        </p:spPr>
        <p:txBody>
          <a:bodyPr wrap="square">
            <a:spAutoFit/>
          </a:bodyPr>
          <a:lstStyle/>
          <a:p>
            <a:pPr marL="0" indent="0">
              <a:buNone/>
            </a:pPr>
            <a:r>
              <a:rPr lang="en-GB" dirty="0">
                <a:sym typeface="Wingdings" panose="05000000000000000000" pitchFamily="2" charset="2"/>
              </a:rPr>
              <a:t>Remember that although difference can be unsettling, it can also mean exciting changes and things to look forward to!</a:t>
            </a:r>
          </a:p>
        </p:txBody>
      </p:sp>
      <p:grpSp>
        <p:nvGrpSpPr>
          <p:cNvPr id="36" name="Group 35"/>
          <p:cNvGrpSpPr/>
          <p:nvPr/>
        </p:nvGrpSpPr>
        <p:grpSpPr>
          <a:xfrm>
            <a:off x="4588300" y="1506964"/>
            <a:ext cx="3849431" cy="3849431"/>
            <a:chOff x="639827" y="1271774"/>
            <a:chExt cx="4047994" cy="4047994"/>
          </a:xfrm>
        </p:grpSpPr>
        <p:grpSp>
          <p:nvGrpSpPr>
            <p:cNvPr id="13" name="Group 12"/>
            <p:cNvGrpSpPr/>
            <p:nvPr/>
          </p:nvGrpSpPr>
          <p:grpSpPr>
            <a:xfrm rot="5795650">
              <a:off x="639827" y="1271774"/>
              <a:ext cx="4047994" cy="4047994"/>
              <a:chOff x="4407640" y="1585569"/>
              <a:chExt cx="3930550" cy="3930550"/>
            </a:xfrm>
          </p:grpSpPr>
          <p:sp>
            <p:nvSpPr>
              <p:cNvPr id="17" name="Pie 16"/>
              <p:cNvSpPr/>
              <p:nvPr/>
            </p:nvSpPr>
            <p:spPr>
              <a:xfrm rot="3600184">
                <a:off x="4407640" y="1585569"/>
                <a:ext cx="3930550" cy="3930550"/>
              </a:xfrm>
              <a:prstGeom prst="pie">
                <a:avLst>
                  <a:gd name="adj1" fmla="val 21238371"/>
                  <a:gd name="adj2" fmla="val 3244338"/>
                </a:avLst>
              </a:prstGeom>
              <a:solidFill>
                <a:srgbClr val="F081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Pie 19"/>
              <p:cNvSpPr/>
              <p:nvPr/>
            </p:nvSpPr>
            <p:spPr>
              <a:xfrm rot="10800000">
                <a:off x="4407640" y="1585569"/>
                <a:ext cx="3930550" cy="3930550"/>
              </a:xfrm>
              <a:prstGeom prst="pie">
                <a:avLst>
                  <a:gd name="adj1" fmla="val 21238371"/>
                  <a:gd name="adj2" fmla="val 3244338"/>
                </a:avLst>
              </a:prstGeom>
              <a:solidFill>
                <a:srgbClr val="2DB6B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Pie 20"/>
              <p:cNvSpPr/>
              <p:nvPr/>
            </p:nvSpPr>
            <p:spPr>
              <a:xfrm>
                <a:off x="4407640" y="1585569"/>
                <a:ext cx="3930550" cy="3930550"/>
              </a:xfrm>
              <a:prstGeom prst="pie">
                <a:avLst>
                  <a:gd name="adj1" fmla="val 21238371"/>
                  <a:gd name="adj2" fmla="val 3244338"/>
                </a:avLst>
              </a:prstGeom>
              <a:solidFill>
                <a:srgbClr val="2DB6B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Pie 21"/>
              <p:cNvSpPr/>
              <p:nvPr/>
            </p:nvSpPr>
            <p:spPr>
              <a:xfrm rot="18000000">
                <a:off x="4407640" y="1585569"/>
                <a:ext cx="3930550" cy="3930550"/>
              </a:xfrm>
              <a:prstGeom prst="pie">
                <a:avLst>
                  <a:gd name="adj1" fmla="val 21238371"/>
                  <a:gd name="adj2" fmla="val 3244338"/>
                </a:avLst>
              </a:prstGeom>
              <a:solidFill>
                <a:srgbClr val="E85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Pie 22"/>
              <p:cNvSpPr/>
              <p:nvPr/>
            </p:nvSpPr>
            <p:spPr>
              <a:xfrm rot="7193811">
                <a:off x="4407640" y="1585569"/>
                <a:ext cx="3930550" cy="3930550"/>
              </a:xfrm>
              <a:prstGeom prst="pie">
                <a:avLst>
                  <a:gd name="adj1" fmla="val 21238371"/>
                  <a:gd name="adj2" fmla="val 3244338"/>
                </a:avLst>
              </a:prstGeom>
              <a:solidFill>
                <a:srgbClr val="E85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Pie 23"/>
              <p:cNvSpPr/>
              <p:nvPr/>
            </p:nvSpPr>
            <p:spPr>
              <a:xfrm rot="14400000">
                <a:off x="4407640" y="1585569"/>
                <a:ext cx="3930550" cy="3930550"/>
              </a:xfrm>
              <a:prstGeom prst="pie">
                <a:avLst>
                  <a:gd name="adj1" fmla="val 21238371"/>
                  <a:gd name="adj2" fmla="val 3244338"/>
                </a:avLst>
              </a:prstGeom>
              <a:solidFill>
                <a:srgbClr val="F081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4" name="TextBox 13"/>
            <p:cNvSpPr txBox="1"/>
            <p:nvPr/>
          </p:nvSpPr>
          <p:spPr>
            <a:xfrm rot="18119178">
              <a:off x="2550393" y="2133328"/>
              <a:ext cx="1438532" cy="376454"/>
            </a:xfrm>
            <a:prstGeom prst="rect">
              <a:avLst/>
            </a:prstGeom>
            <a:noFill/>
          </p:spPr>
          <p:txBody>
            <a:bodyPr wrap="square" rtlCol="0">
              <a:spAutoFit/>
            </a:bodyPr>
            <a:lstStyle/>
            <a:p>
              <a:r>
                <a:rPr lang="en-GB" b="1" dirty="0">
                  <a:solidFill>
                    <a:schemeClr val="bg1"/>
                  </a:solidFill>
                </a:rPr>
                <a:t>classroom</a:t>
              </a:r>
            </a:p>
          </p:txBody>
        </p:sp>
        <p:sp>
          <p:nvSpPr>
            <p:cNvPr id="32" name="TextBox 31"/>
            <p:cNvSpPr txBox="1"/>
            <p:nvPr/>
          </p:nvSpPr>
          <p:spPr>
            <a:xfrm>
              <a:off x="3105076" y="3106054"/>
              <a:ext cx="1250900" cy="369332"/>
            </a:xfrm>
            <a:prstGeom prst="rect">
              <a:avLst/>
            </a:prstGeom>
            <a:noFill/>
          </p:spPr>
          <p:txBody>
            <a:bodyPr wrap="square" rtlCol="0">
              <a:spAutoFit/>
            </a:bodyPr>
            <a:lstStyle/>
            <a:p>
              <a:r>
                <a:rPr lang="en-GB" b="1" dirty="0">
                  <a:solidFill>
                    <a:schemeClr val="bg1"/>
                  </a:solidFill>
                </a:rPr>
                <a:t>routines</a:t>
              </a:r>
            </a:p>
          </p:txBody>
        </p:sp>
        <p:sp>
          <p:nvSpPr>
            <p:cNvPr id="33" name="TextBox 32"/>
            <p:cNvSpPr txBox="1"/>
            <p:nvPr/>
          </p:nvSpPr>
          <p:spPr>
            <a:xfrm rot="3532020">
              <a:off x="2601011" y="4053650"/>
              <a:ext cx="1250900" cy="369332"/>
            </a:xfrm>
            <a:prstGeom prst="rect">
              <a:avLst/>
            </a:prstGeom>
            <a:noFill/>
          </p:spPr>
          <p:txBody>
            <a:bodyPr wrap="square" rtlCol="0">
              <a:spAutoFit/>
            </a:bodyPr>
            <a:lstStyle/>
            <a:p>
              <a:r>
                <a:rPr lang="en-GB" b="1" dirty="0">
                  <a:solidFill>
                    <a:schemeClr val="bg1"/>
                  </a:solidFill>
                </a:rPr>
                <a:t>playtime</a:t>
              </a:r>
            </a:p>
          </p:txBody>
        </p:sp>
        <p:sp>
          <p:nvSpPr>
            <p:cNvPr id="34" name="TextBox 33"/>
            <p:cNvSpPr txBox="1"/>
            <p:nvPr/>
          </p:nvSpPr>
          <p:spPr>
            <a:xfrm rot="7374590">
              <a:off x="1306905" y="4132959"/>
              <a:ext cx="1417986" cy="369332"/>
            </a:xfrm>
            <a:prstGeom prst="rect">
              <a:avLst/>
            </a:prstGeom>
            <a:noFill/>
          </p:spPr>
          <p:txBody>
            <a:bodyPr wrap="square" rtlCol="0">
              <a:spAutoFit/>
            </a:bodyPr>
            <a:lstStyle/>
            <a:p>
              <a:r>
                <a:rPr lang="en-GB" b="1" dirty="0">
                  <a:solidFill>
                    <a:schemeClr val="bg1"/>
                  </a:solidFill>
                </a:rPr>
                <a:t>homework</a:t>
              </a:r>
            </a:p>
          </p:txBody>
        </p:sp>
        <p:sp>
          <p:nvSpPr>
            <p:cNvPr id="35" name="TextBox 34"/>
            <p:cNvSpPr txBox="1"/>
            <p:nvPr/>
          </p:nvSpPr>
          <p:spPr>
            <a:xfrm rot="10800000">
              <a:off x="827584" y="3132471"/>
              <a:ext cx="1417986" cy="388383"/>
            </a:xfrm>
            <a:prstGeom prst="rect">
              <a:avLst/>
            </a:prstGeom>
            <a:noFill/>
          </p:spPr>
          <p:txBody>
            <a:bodyPr wrap="square" rtlCol="0">
              <a:spAutoFit/>
            </a:bodyPr>
            <a:lstStyle/>
            <a:p>
              <a:r>
                <a:rPr lang="en-GB" b="1" dirty="0">
                  <a:solidFill>
                    <a:schemeClr val="bg1"/>
                  </a:solidFill>
                </a:rPr>
                <a:t>friendships</a:t>
              </a:r>
            </a:p>
          </p:txBody>
        </p:sp>
        <p:sp>
          <p:nvSpPr>
            <p:cNvPr id="37" name="TextBox 36"/>
            <p:cNvSpPr txBox="1"/>
            <p:nvPr/>
          </p:nvSpPr>
          <p:spPr>
            <a:xfrm rot="14232545">
              <a:off x="1139644" y="2123130"/>
              <a:ext cx="1800845" cy="353943"/>
            </a:xfrm>
            <a:prstGeom prst="rect">
              <a:avLst/>
            </a:prstGeom>
            <a:noFill/>
          </p:spPr>
          <p:txBody>
            <a:bodyPr wrap="square" rtlCol="0">
              <a:spAutoFit/>
            </a:bodyPr>
            <a:lstStyle/>
            <a:p>
              <a:r>
                <a:rPr lang="en-GB" sz="1700" b="1" dirty="0">
                  <a:solidFill>
                    <a:schemeClr val="bg1"/>
                  </a:solidFill>
                </a:rPr>
                <a:t>responsibilities</a:t>
              </a:r>
            </a:p>
          </p:txBody>
        </p:sp>
      </p:grpSp>
      <p:sp>
        <p:nvSpPr>
          <p:cNvPr id="18434" name="Title 1"/>
          <p:cNvSpPr>
            <a:spLocks noGrp="1"/>
          </p:cNvSpPr>
          <p:nvPr>
            <p:ph type="title"/>
          </p:nvPr>
        </p:nvSpPr>
        <p:spPr>
          <a:xfrm>
            <a:off x="457200" y="771525"/>
            <a:ext cx="8220075" cy="496888"/>
          </a:xfrm>
        </p:spPr>
        <p:txBody>
          <a:bodyPr/>
          <a:lstStyle/>
          <a:p>
            <a:pPr algn="ctr" eaLnBrk="1" hangingPunct="1"/>
            <a:r>
              <a:rPr lang="en-GB" dirty="0"/>
              <a:t>Different or the Same?</a:t>
            </a:r>
            <a:endParaRPr lang="en-GB" altLang="en-US" dirty="0"/>
          </a:p>
        </p:txBody>
      </p:sp>
      <p:sp>
        <p:nvSpPr>
          <p:cNvPr id="15363" name="Rectangle 2"/>
          <p:cNvSpPr>
            <a:spLocks noChangeArrowheads="1"/>
          </p:cNvSpPr>
          <p:nvPr/>
        </p:nvSpPr>
        <p:spPr bwMode="auto">
          <a:xfrm>
            <a:off x="587906" y="1673894"/>
            <a:ext cx="38163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There are lots of things that we do as we go through school. We improve at lots of things and certain things might be similar or different from one year to the next.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None/>
            </a:pPr>
            <a:r>
              <a:rPr lang="en-GB" dirty="0">
                <a:solidFill>
                  <a:schemeClr val="tx1"/>
                </a:solidFill>
              </a:rPr>
              <a:t>Working in pairs, you are now going to think of things that might be the same or different next year. </a:t>
            </a:r>
          </a:p>
          <a:p>
            <a:pPr eaLnBrk="1" hangingPunct="1">
              <a:lnSpc>
                <a:spcPct val="100000"/>
              </a:lnSpc>
              <a:spcBef>
                <a:spcPct val="0"/>
              </a:spcBef>
              <a:buNone/>
            </a:pPr>
            <a:endParaRPr lang="en-GB" dirty="0">
              <a:solidFill>
                <a:schemeClr val="tx1"/>
              </a:solidFill>
            </a:endParaRPr>
          </a:p>
          <a:p>
            <a:pPr eaLnBrk="1" hangingPunct="1">
              <a:lnSpc>
                <a:spcPct val="100000"/>
              </a:lnSpc>
              <a:spcBef>
                <a:spcPct val="0"/>
              </a:spcBef>
              <a:buNone/>
            </a:pPr>
            <a:r>
              <a:rPr lang="en-GB" dirty="0">
                <a:solidFill>
                  <a:schemeClr val="tx1"/>
                </a:solidFill>
              </a:rPr>
              <a:t>We will use this spinner to start our discussions. Talk to your partner about any similarities and differences you think there will be next year in…</a:t>
            </a:r>
          </a:p>
        </p:txBody>
      </p:sp>
      <p:pic>
        <p:nvPicPr>
          <p:cNvPr id="9" name="Pair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p:cNvSpPr/>
          <p:nvPr/>
        </p:nvSpPr>
        <p:spPr>
          <a:xfrm rot="10800000">
            <a:off x="8089054" y="3378994"/>
            <a:ext cx="544513" cy="242888"/>
          </a:xfrm>
          <a:prstGeom prst="homePlate">
            <a:avLst>
              <a:gd name="adj" fmla="val 47878"/>
            </a:avLst>
          </a:prstGeom>
          <a:solidFill>
            <a:srgbClr val="0175B0"/>
          </a:solidFill>
          <a:ln w="28575">
            <a:solidFill>
              <a:srgbClr val="90C7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ysClr val="windowText" lastClr="000000"/>
              </a:solidFill>
            </a:endParaRPr>
          </a:p>
        </p:txBody>
      </p:sp>
      <p:sp>
        <p:nvSpPr>
          <p:cNvPr id="7" name="Spin Trigger"/>
          <p:cNvSpPr/>
          <p:nvPr/>
        </p:nvSpPr>
        <p:spPr>
          <a:xfrm>
            <a:off x="5944691" y="5589588"/>
            <a:ext cx="1136650" cy="500062"/>
          </a:xfrm>
          <a:prstGeom prst="homePlate">
            <a:avLst>
              <a:gd name="adj" fmla="val 0"/>
            </a:avLst>
          </a:prstGeom>
          <a:solidFill>
            <a:srgbClr val="0175B0"/>
          </a:solidFill>
          <a:ln w="38100">
            <a:solidFill>
              <a:srgbClr val="90C7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latin typeface="Twinkl SemiBold" pitchFamily="2" charset="0"/>
              </a:rPr>
              <a:t>Spin</a:t>
            </a:r>
          </a:p>
        </p:txBody>
      </p:sp>
    </p:spTree>
    <p:extLst>
      <p:ext uri="{BB962C8B-B14F-4D97-AF65-F5344CB8AC3E}">
        <p14:creationId xmlns:p14="http://schemas.microsoft.com/office/powerpoint/2010/main" val="3827271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10" presetClass="exit" presetSubtype="0" fill="hold" grpId="2" nodeType="withEffect">
                                  <p:stCondLst>
                                    <p:cond delay="0"/>
                                  </p:stCondLst>
                                  <p:childTnLst>
                                    <p:animEffect transition="out" filter="fade">
                                      <p:cBhvr>
                                        <p:cTn id="23" dur="500"/>
                                        <p:tgtEl>
                                          <p:spTgt spid="15363">
                                            <p:txEl>
                                              <p:pRg st="0" end="0"/>
                                            </p:txEl>
                                          </p:spTgt>
                                        </p:tgtEl>
                                      </p:cBhvr>
                                    </p:animEffect>
                                    <p:set>
                                      <p:cBhvr>
                                        <p:cTn id="24" dur="1" fill="hold">
                                          <p:stCondLst>
                                            <p:cond delay="499"/>
                                          </p:stCondLst>
                                        </p:cTn>
                                        <p:tgtEl>
                                          <p:spTgt spid="15363">
                                            <p:txEl>
                                              <p:pRg st="0" end="0"/>
                                            </p:txEl>
                                          </p:spTgt>
                                        </p:tgtEl>
                                        <p:attrNameLst>
                                          <p:attrName>style.visibility</p:attrName>
                                        </p:attrNameLst>
                                      </p:cBhvr>
                                      <p:to>
                                        <p:strVal val="hidden"/>
                                      </p:to>
                                    </p:set>
                                  </p:childTnLst>
                                </p:cTn>
                              </p:par>
                              <p:par>
                                <p:cTn id="25" presetID="10" presetClass="exit" presetSubtype="0" fill="hold" grpId="2" nodeType="withEffect">
                                  <p:stCondLst>
                                    <p:cond delay="0"/>
                                  </p:stCondLst>
                                  <p:childTnLst>
                                    <p:animEffect transition="out" filter="fade">
                                      <p:cBhvr>
                                        <p:cTn id="26" dur="500"/>
                                        <p:tgtEl>
                                          <p:spTgt spid="15363">
                                            <p:txEl>
                                              <p:pRg st="2" end="2"/>
                                            </p:txEl>
                                          </p:spTgt>
                                        </p:tgtEl>
                                      </p:cBhvr>
                                    </p:animEffect>
                                    <p:set>
                                      <p:cBhvr>
                                        <p:cTn id="27" dur="1" fill="hold">
                                          <p:stCondLst>
                                            <p:cond delay="499"/>
                                          </p:stCondLst>
                                        </p:cTn>
                                        <p:tgtEl>
                                          <p:spTgt spid="15363">
                                            <p:txEl>
                                              <p:pRg st="2" end="2"/>
                                            </p:txEl>
                                          </p:spTgt>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15363">
                                            <p:txEl>
                                              <p:pRg st="4" end="4"/>
                                            </p:txEl>
                                          </p:spTgt>
                                        </p:tgtEl>
                                      </p:cBhvr>
                                    </p:animEffect>
                                    <p:set>
                                      <p:cBhvr>
                                        <p:cTn id="30" dur="1" fill="hold">
                                          <p:stCondLst>
                                            <p:cond delay="499"/>
                                          </p:stCondLst>
                                        </p:cTn>
                                        <p:tgtEl>
                                          <p:spTgt spid="15363">
                                            <p:txEl>
                                              <p:pRg st="4" end="4"/>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8" presetClass="emph" presetSubtype="0" accel="50000" decel="50000" fill="hold" nodeType="clickEffect">
                                  <p:stCondLst>
                                    <p:cond delay="0"/>
                                  </p:stCondLst>
                                  <p:childTnLst>
                                    <p:animRot by="25200000">
                                      <p:cBhvr>
                                        <p:cTn id="44" dur="2000" fill="hold"/>
                                        <p:tgtEl>
                                          <p:spTgt spid="36"/>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8" presetClass="emph" presetSubtype="0" accel="50000" decel="50000" fill="hold" nodeType="clickEffect">
                                  <p:stCondLst>
                                    <p:cond delay="0"/>
                                  </p:stCondLst>
                                  <p:childTnLst>
                                    <p:animRot by="50400000">
                                      <p:cBhvr>
                                        <p:cTn id="48" dur="2000" fill="hold"/>
                                        <p:tgtEl>
                                          <p:spTgt spid="36"/>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8" presetClass="emph" presetSubtype="0" accel="50000" decel="50000" fill="hold" nodeType="clickEffect">
                                  <p:stCondLst>
                                    <p:cond delay="0"/>
                                  </p:stCondLst>
                                  <p:childTnLst>
                                    <p:animRot by="32400000">
                                      <p:cBhvr>
                                        <p:cTn id="52" dur="2000" fill="hold"/>
                                        <p:tgtEl>
                                          <p:spTgt spid="36"/>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8" presetClass="emph" presetSubtype="0" accel="50000" decel="50000" fill="hold" nodeType="clickEffect">
                                  <p:stCondLst>
                                    <p:cond delay="0"/>
                                  </p:stCondLst>
                                  <p:childTnLst>
                                    <p:animRot by="28800000">
                                      <p:cBhvr>
                                        <p:cTn id="56" dur="2000" fill="hold"/>
                                        <p:tgtEl>
                                          <p:spTgt spid="36"/>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8" presetClass="emph" presetSubtype="0" accel="50000" decel="50000" fill="hold" nodeType="clickEffect">
                                  <p:stCondLst>
                                    <p:cond delay="0"/>
                                  </p:stCondLst>
                                  <p:childTnLst>
                                    <p:animRot by="97200000">
                                      <p:cBhvr>
                                        <p:cTn id="60" dur="2000" fill="hold"/>
                                        <p:tgtEl>
                                          <p:spTgt spid="3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8" presetClass="emph" presetSubtype="0" accel="50000" decel="50000" fill="hold" nodeType="clickEffect">
                                  <p:stCondLst>
                                    <p:cond delay="0"/>
                                  </p:stCondLst>
                                  <p:childTnLst>
                                    <p:animRot by="39600000">
                                      <p:cBhvr>
                                        <p:cTn id="64" dur="2000" fill="hold"/>
                                        <p:tgtEl>
                                          <p:spTgt spid="3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8" presetClass="emph" presetSubtype="0" accel="50000" decel="50000" fill="hold" nodeType="clickEffect">
                                  <p:stCondLst>
                                    <p:cond delay="0"/>
                                  </p:stCondLst>
                                  <p:childTnLst>
                                    <p:animRot by="54000000">
                                      <p:cBhvr>
                                        <p:cTn id="68" dur="2000" fill="hold"/>
                                        <p:tgtEl>
                                          <p:spTgt spid="36"/>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8" presetClass="emph" presetSubtype="0" accel="50000" decel="50000" fill="hold" nodeType="clickEffect">
                                  <p:stCondLst>
                                    <p:cond delay="0"/>
                                  </p:stCondLst>
                                  <p:childTnLst>
                                    <p:animRot by="36000000">
                                      <p:cBhvr>
                                        <p:cTn id="72" dur="2000" fill="hold"/>
                                        <p:tgtEl>
                                          <p:spTgt spid="36"/>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8" presetClass="emph" presetSubtype="0" accel="50000" decel="50000" fill="hold" nodeType="clickEffect">
                                  <p:stCondLst>
                                    <p:cond delay="0"/>
                                  </p:stCondLst>
                                  <p:childTnLst>
                                    <p:animRot by="46800000">
                                      <p:cBhvr>
                                        <p:cTn id="76" dur="2000" fill="hold"/>
                                        <p:tgtEl>
                                          <p:spTgt spid="36"/>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8" presetClass="emph" presetSubtype="0" accel="50000" decel="50000" fill="hold" nodeType="clickEffect">
                                  <p:stCondLst>
                                    <p:cond delay="0"/>
                                  </p:stCondLst>
                                  <p:childTnLst>
                                    <p:animRot by="14400000">
                                      <p:cBhvr>
                                        <p:cTn id="80" dur="2000" fill="hold"/>
                                        <p:tgtEl>
                                          <p:spTgt spid="36"/>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8" presetClass="emph" presetSubtype="0" fill="hold" nodeType="clickEffect">
                                  <p:stCondLst>
                                    <p:cond delay="0"/>
                                  </p:stCondLst>
                                  <p:childTnLst>
                                    <p:animRot by="-61200000">
                                      <p:cBhvr>
                                        <p:cTn id="84" dur="5000" fill="hold"/>
                                        <p:tgtEl>
                                          <p:spTgt spid="36"/>
                                        </p:tgtEl>
                                        <p:attrNameLst>
                                          <p:attrName>r</p:attrName>
                                        </p:attrNameLst>
                                      </p:cBhvr>
                                    </p:animRot>
                                  </p:childTnLst>
                                </p:cTn>
                              </p:par>
                              <p:par>
                                <p:cTn id="85" presetID="32" presetClass="emph" presetSubtype="0" fill="hold" nodeType="withEffect">
                                  <p:stCondLst>
                                    <p:cond delay="5000"/>
                                  </p:stCondLst>
                                  <p:childTnLst>
                                    <p:animRot by="120000">
                                      <p:cBhvr>
                                        <p:cTn id="86" dur="50" fill="hold">
                                          <p:stCondLst>
                                            <p:cond delay="0"/>
                                          </p:stCondLst>
                                        </p:cTn>
                                        <p:tgtEl>
                                          <p:spTgt spid="36"/>
                                        </p:tgtEl>
                                        <p:attrNameLst>
                                          <p:attrName>r</p:attrName>
                                        </p:attrNameLst>
                                      </p:cBhvr>
                                    </p:animRot>
                                    <p:animRot by="-240000">
                                      <p:cBhvr>
                                        <p:cTn id="87" dur="100" fill="hold">
                                          <p:stCondLst>
                                            <p:cond delay="100"/>
                                          </p:stCondLst>
                                        </p:cTn>
                                        <p:tgtEl>
                                          <p:spTgt spid="36"/>
                                        </p:tgtEl>
                                        <p:attrNameLst>
                                          <p:attrName>r</p:attrName>
                                        </p:attrNameLst>
                                      </p:cBhvr>
                                    </p:animRot>
                                    <p:animRot by="240000">
                                      <p:cBhvr>
                                        <p:cTn id="88" dur="100" fill="hold">
                                          <p:stCondLst>
                                            <p:cond delay="200"/>
                                          </p:stCondLst>
                                        </p:cTn>
                                        <p:tgtEl>
                                          <p:spTgt spid="36"/>
                                        </p:tgtEl>
                                        <p:attrNameLst>
                                          <p:attrName>r</p:attrName>
                                        </p:attrNameLst>
                                      </p:cBhvr>
                                    </p:animRot>
                                    <p:animRot by="-240000">
                                      <p:cBhvr>
                                        <p:cTn id="89" dur="100" fill="hold">
                                          <p:stCondLst>
                                            <p:cond delay="300"/>
                                          </p:stCondLst>
                                        </p:cTn>
                                        <p:tgtEl>
                                          <p:spTgt spid="36"/>
                                        </p:tgtEl>
                                        <p:attrNameLst>
                                          <p:attrName>r</p:attrName>
                                        </p:attrNameLst>
                                      </p:cBhvr>
                                    </p:animRot>
                                    <p:animRot by="120000">
                                      <p:cBhvr>
                                        <p:cTn id="90"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42" grpId="0" animBg="1"/>
      <p:bldP spid="43" grpId="0" animBg="1"/>
      <p:bldP spid="15363" grpId="0"/>
      <p:bldP spid="15363" grpId="2"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71525"/>
            <a:ext cx="8220075" cy="425228"/>
          </a:xfrm>
        </p:spPr>
        <p:txBody>
          <a:bodyPr/>
          <a:lstStyle/>
          <a:p>
            <a:pPr algn="ctr" eaLnBrk="1" hangingPunct="1"/>
            <a:r>
              <a:rPr lang="en-GB" dirty="0"/>
              <a:t>Tell Me About…</a:t>
            </a:r>
            <a:endParaRPr lang="en-GB" altLang="en-US" dirty="0"/>
          </a:p>
        </p:txBody>
      </p:sp>
      <p:sp>
        <p:nvSpPr>
          <p:cNvPr id="15" name="Rectangle 2"/>
          <p:cNvSpPr>
            <a:spLocks noChangeArrowheads="1"/>
          </p:cNvSpPr>
          <p:nvPr/>
        </p:nvSpPr>
        <p:spPr bwMode="auto">
          <a:xfrm>
            <a:off x="755650" y="1406027"/>
            <a:ext cx="763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You are now going to team up with another pair to make a small group.</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None/>
            </a:pPr>
            <a:r>
              <a:rPr lang="en-GB" dirty="0">
                <a:solidFill>
                  <a:schemeClr val="tx1"/>
                </a:solidFill>
              </a:rPr>
              <a:t> In your small group, choose one thing you are all looking forward to next year and create a role play to share with the class.</a:t>
            </a:r>
          </a:p>
        </p:txBody>
      </p:sp>
      <p:sp>
        <p:nvSpPr>
          <p:cNvPr id="21" name="Rounded Rectangle 20"/>
          <p:cNvSpPr/>
          <p:nvPr/>
        </p:nvSpPr>
        <p:spPr>
          <a:xfrm>
            <a:off x="755650" y="5301208"/>
            <a:ext cx="7632700" cy="1007517"/>
          </a:xfrm>
          <a:prstGeom prst="roundRect">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Your role play could be about the classroom, the day-to-day routines, playtimes, home learning, your friends, responsibilities or another area of school of your choice.</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650" y="2922582"/>
            <a:ext cx="2232174" cy="2232174"/>
          </a:xfrm>
          <a:prstGeom prst="round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0587" y="2883355"/>
            <a:ext cx="2232248" cy="2271401"/>
          </a:xfrm>
          <a:prstGeom prst="roundRect">
            <a:avLst/>
          </a:prstGeom>
        </p:spPr>
      </p:pic>
      <p:pic>
        <p:nvPicPr>
          <p:cNvPr id="34" name="Picture 33"/>
          <p:cNvPicPr>
            <a:picLocks noChangeAspect="1"/>
          </p:cNvPicPr>
          <p:nvPr/>
        </p:nvPicPr>
        <p:blipFill rotWithShape="1">
          <a:blip r:embed="rId4" cstate="screen">
            <a:extLst>
              <a:ext uri="{28A0092B-C50C-407E-A947-70E740481C1C}">
                <a14:useLocalDpi xmlns:a14="http://schemas.microsoft.com/office/drawing/2010/main"/>
              </a:ext>
            </a:extLst>
          </a:blip>
          <a:srcRect l="4833" t="2323" r="1859"/>
          <a:stretch/>
        </p:blipFill>
        <p:spPr>
          <a:xfrm>
            <a:off x="3065842" y="2924943"/>
            <a:ext cx="3012316" cy="2229813"/>
          </a:xfrm>
          <a:prstGeom prst="roundRect">
            <a:avLst/>
          </a:prstGeom>
        </p:spPr>
      </p:pic>
      <p:pic>
        <p:nvPicPr>
          <p:cNvPr id="35" name="Group Work"/>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81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ppt_x"/>
                                          </p:val>
                                        </p:tav>
                                        <p:tav tm="100000">
                                          <p:val>
                                            <p:strVal val="#ppt_x"/>
                                          </p:val>
                                        </p:tav>
                                      </p:tavLst>
                                    </p:anim>
                                    <p:anim calcmode="lin" valueType="num">
                                      <p:cBhvr additive="base">
                                        <p:cTn id="24"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11268"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1C1C1C"/>
                </a:solidFill>
                <a:effectLst/>
                <a:uLnTx/>
                <a:uFillTx/>
                <a:latin typeface="Twinkl"/>
              </a:rPr>
              <a:t>Success Criteria</a:t>
            </a:r>
          </a:p>
        </p:txBody>
      </p:sp>
      <p:sp>
        <p:nvSpPr>
          <p:cNvPr id="11269"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1C1C1C"/>
                </a:solidFill>
                <a:effectLst/>
                <a:uLnTx/>
                <a:uFillTx/>
                <a:latin typeface="Twinkl"/>
              </a:rPr>
              <a:t>Aim</a:t>
            </a:r>
          </a:p>
        </p:txBody>
      </p:sp>
      <p:sp>
        <p:nvSpPr>
          <p:cNvPr id="11270" name="Content Placeholder 15"/>
          <p:cNvSpPr>
            <a:spLocks noGrp="1"/>
          </p:cNvSpPr>
          <p:nvPr>
            <p:ph idx="1"/>
          </p:nvPr>
        </p:nvSpPr>
        <p:spPr>
          <a:xfrm>
            <a:off x="628650" y="1127125"/>
            <a:ext cx="7886700" cy="1409700"/>
          </a:xfrm>
        </p:spPr>
        <p:txBody>
          <a:bodyPr>
            <a:normAutofit/>
          </a:bodyPr>
          <a:lstStyle/>
          <a:p>
            <a:pPr eaLnBrk="1" hangingPunct="1"/>
            <a:r>
              <a:rPr lang="en-GB" altLang="en-US" dirty="0">
                <a:latin typeface="Twinkl" pitchFamily="2" charset="0"/>
              </a:rPr>
              <a:t>I can think about things I would like to achieve in the future.</a:t>
            </a:r>
          </a:p>
        </p:txBody>
      </p:sp>
      <p:sp>
        <p:nvSpPr>
          <p:cNvPr id="11271" name="Content Placeholder 15"/>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ea typeface="Sassoon Infant Rg" panose="02000503030000020003" pitchFamily="50" charset="0"/>
                <a:cs typeface="Sassoon Infant Rg" panose="02000503030000020003" pitchFamily="50" charset="0"/>
              </a:rPr>
              <a:t>I can talk about my goals for the future.</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ea typeface="Sassoon Infant Rg" panose="02000503030000020003" pitchFamily="50" charset="0"/>
                <a:cs typeface="Sassoon Infant Rg" panose="02000503030000020003" pitchFamily="50" charset="0"/>
              </a:rPr>
              <a:t>I can explain why they are important to me.</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ea typeface="Sassoon Infant Rg" panose="02000503030000020003" pitchFamily="50" charset="0"/>
                <a:cs typeface="Sassoon Infant Rg" panose="02000503030000020003" pitchFamily="50" charset="0"/>
              </a:rPr>
              <a:t>I can think about how I can achieve my goals.</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ea typeface="Sassoon Infant Rg" panose="02000503030000020003" pitchFamily="50" charset="0"/>
                <a:cs typeface="Sassoon Infant Rg" panose="02000503030000020003" pitchFamily="50" charset="0"/>
              </a:rPr>
              <a:t>I can show respect to people who have different goals to me.</a:t>
            </a:r>
          </a:p>
        </p:txBody>
      </p:sp>
      <p:sp>
        <p:nvSpPr>
          <p:cNvPr id="11272" name="TextBox 21"/>
          <p:cNvSpPr txBox="1">
            <a:spLocks noChangeArrowheads="1"/>
          </p:cNvSpPr>
          <p:nvPr/>
        </p:nvSpPr>
        <p:spPr bwMode="auto">
          <a:xfrm>
            <a:off x="2303512" y="6245892"/>
            <a:ext cx="4536975" cy="10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altLang="en-US" sz="800" b="0" i="0" u="none" strike="noStrike" kern="1200" cap="none" spc="0" normalizeH="0" baseline="30000" noProof="0" dirty="0">
                <a:ln>
                  <a:noFill/>
                </a:ln>
                <a:solidFill>
                  <a:srgbClr val="1C1C1C"/>
                </a:solidFill>
                <a:effectLst/>
                <a:uLnTx/>
                <a:uFillTx/>
                <a:latin typeface="Roboto" panose="02000000000000000000" pitchFamily="2" charset="0"/>
                <a:ea typeface="Roboto" panose="02000000000000000000" pitchFamily="2" charset="0"/>
                <a:cs typeface="Arial" panose="020B0604020202020204" pitchFamily="34" charset="0"/>
              </a:rPr>
              <a:t>This resource is fully in line with the Learning Outcomes and Core Themes outlined in the PSHE Association’s </a:t>
            </a:r>
            <a:r>
              <a:rPr kumimoji="0" lang="en-GB" altLang="en-US" sz="800" b="1" i="0" u="sng" strike="noStrike" kern="1200" cap="none" spc="0" normalizeH="0" baseline="30000" noProof="0" dirty="0">
                <a:ln>
                  <a:noFill/>
                </a:ln>
                <a:solidFill>
                  <a:srgbClr val="00A7E7"/>
                </a:solidFill>
                <a:effectLst/>
                <a:uLnTx/>
                <a:uFillTx/>
                <a:latin typeface="Roboto" panose="02000000000000000000" pitchFamily="2" charset="0"/>
                <a:ea typeface="Roboto" panose="02000000000000000000" pitchFamily="2" charset="0"/>
                <a:cs typeface="Arial" panose="020B0604020202020204" pitchFamily="34" charset="0"/>
                <a:hlinkClick r:id="rId2"/>
              </a:rPr>
              <a:t>Programme of Study</a:t>
            </a:r>
            <a:r>
              <a:rPr kumimoji="0" lang="en-GB" altLang="en-US" sz="800" b="0" i="0" u="none" strike="noStrike" kern="1200" cap="none" spc="0" normalizeH="0" baseline="30000" noProof="0" dirty="0">
                <a:ln>
                  <a:noFill/>
                </a:ln>
                <a:solidFill>
                  <a:srgbClr val="1C1C1C"/>
                </a:solidFill>
                <a:effectLst/>
                <a:uLnTx/>
                <a:uFillTx/>
                <a:latin typeface="Roboto" panose="02000000000000000000" pitchFamily="2" charset="0"/>
                <a:ea typeface="Roboto" panose="02000000000000000000" pitchFamily="2" charset="0"/>
                <a:cs typeface="Arial" panose="020B0604020202020204" pitchFamily="34"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35696" y="3610420"/>
            <a:ext cx="2600791" cy="3247580"/>
          </a:xfrm>
          <a:prstGeom prst="rect">
            <a:avLst/>
          </a:prstGeom>
        </p:spPr>
      </p:pic>
      <p:sp>
        <p:nvSpPr>
          <p:cNvPr id="15362" name="Title 1"/>
          <p:cNvSpPr>
            <a:spLocks noGrp="1"/>
          </p:cNvSpPr>
          <p:nvPr>
            <p:ph type="title"/>
          </p:nvPr>
        </p:nvSpPr>
        <p:spPr>
          <a:xfrm>
            <a:off x="457200" y="771525"/>
            <a:ext cx="8220075" cy="425228"/>
          </a:xfrm>
        </p:spPr>
        <p:txBody>
          <a:bodyPr/>
          <a:lstStyle/>
          <a:p>
            <a:pPr algn="ctr" eaLnBrk="1" hangingPunct="1"/>
            <a:r>
              <a:rPr lang="en-GB" dirty="0"/>
              <a:t>Tell Me About…</a:t>
            </a:r>
            <a:endParaRPr lang="en-GB" altLang="en-US" dirty="0"/>
          </a:p>
        </p:txBody>
      </p:sp>
      <p:sp>
        <p:nvSpPr>
          <p:cNvPr id="15" name="Rectangle 2"/>
          <p:cNvSpPr>
            <a:spLocks noChangeArrowheads="1"/>
          </p:cNvSpPr>
          <p:nvPr/>
        </p:nvSpPr>
        <p:spPr bwMode="auto">
          <a:xfrm>
            <a:off x="755650" y="1406027"/>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altLang="en-US" dirty="0">
                <a:solidFill>
                  <a:schemeClr val="tx1"/>
                </a:solidFill>
              </a:rPr>
              <a:t>Now let’s share our role plays. </a:t>
            </a:r>
          </a:p>
        </p:txBody>
      </p:sp>
      <p:sp>
        <p:nvSpPr>
          <p:cNvPr id="14" name="Pentagon 13"/>
          <p:cNvSpPr/>
          <p:nvPr/>
        </p:nvSpPr>
        <p:spPr>
          <a:xfrm>
            <a:off x="457200" y="1868460"/>
            <a:ext cx="4762872" cy="580620"/>
          </a:xfrm>
          <a:prstGeom prst="homePlate">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a:defRPr/>
            </a:pPr>
            <a:r>
              <a:rPr lang="en-GB" dirty="0">
                <a:solidFill>
                  <a:schemeClr val="bg1"/>
                </a:solidFill>
              </a:rPr>
              <a:t>Are you looking forward to this as well?</a:t>
            </a:r>
          </a:p>
        </p:txBody>
      </p:sp>
      <p:sp>
        <p:nvSpPr>
          <p:cNvPr id="16" name="Pentagon 15"/>
          <p:cNvSpPr/>
          <p:nvPr/>
        </p:nvSpPr>
        <p:spPr>
          <a:xfrm>
            <a:off x="457200" y="2658628"/>
            <a:ext cx="6707088" cy="595457"/>
          </a:xfrm>
          <a:prstGeom prst="homePlate">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a:defRPr/>
            </a:pPr>
            <a:r>
              <a:rPr lang="en-GB" dirty="0"/>
              <a:t>What a lot to look forward to about the school year ahead!</a:t>
            </a:r>
            <a:endParaRPr lang="en-GB" dirty="0">
              <a:solidFill>
                <a:schemeClr val="bg1"/>
              </a:solidFill>
            </a:endParaRPr>
          </a:p>
        </p:txBody>
      </p:sp>
      <p:grpSp>
        <p:nvGrpSpPr>
          <p:cNvPr id="17" name="Group 16"/>
          <p:cNvGrpSpPr>
            <a:grpSpLocks/>
          </p:cNvGrpSpPr>
          <p:nvPr/>
        </p:nvGrpSpPr>
        <p:grpSpPr bwMode="auto">
          <a:xfrm>
            <a:off x="539552" y="4738688"/>
            <a:ext cx="1570038" cy="1570037"/>
            <a:chOff x="4788025" y="4522833"/>
            <a:chExt cx="1569992" cy="1569992"/>
          </a:xfrm>
        </p:grpSpPr>
        <p:sp>
          <p:nvSpPr>
            <p:cNvPr id="18" name="Oval 17">
              <a:hlinkClick r:id="rId3"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1600" b="1" dirty="0">
                <a:solidFill>
                  <a:schemeClr val="bg1"/>
                </a:solidFill>
              </a:endParaRPr>
            </a:p>
          </p:txBody>
        </p:sp>
        <p:sp>
          <p:nvSpPr>
            <p:cNvPr id="19" name="Rectangle 20">
              <a:hlinkClick r:id="rId3" action="ppaction://hlinksldjump"/>
            </p:cNvPr>
            <p:cNvSpPr>
              <a:spLocks noChangeArrowheads="1"/>
            </p:cNvSpPr>
            <p:nvPr/>
          </p:nvSpPr>
          <p:spPr bwMode="auto">
            <a:xfrm>
              <a:off x="4788025" y="5184718"/>
              <a:ext cx="1569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sz="1600" b="1">
                  <a:solidFill>
                    <a:schemeClr val="bg1"/>
                  </a:solidFill>
                </a:rPr>
                <a:t>Consolidating</a:t>
              </a:r>
            </a:p>
          </p:txBody>
        </p:sp>
      </p:grpSp>
      <p:grpSp>
        <p:nvGrpSpPr>
          <p:cNvPr id="20" name="Group 19"/>
          <p:cNvGrpSpPr>
            <a:grpSpLocks/>
          </p:cNvGrpSpPr>
          <p:nvPr/>
        </p:nvGrpSpPr>
        <p:grpSpPr bwMode="auto">
          <a:xfrm>
            <a:off x="7026473" y="4739597"/>
            <a:ext cx="1577975" cy="1570037"/>
            <a:chOff x="6574042" y="4512842"/>
            <a:chExt cx="1577281" cy="1569992"/>
          </a:xfrm>
        </p:grpSpPr>
        <p:sp>
          <p:nvSpPr>
            <p:cNvPr id="22" name="Oval 21">
              <a:hlinkClick r:id="rId4" action="ppaction://hlinksldjump"/>
            </p:cNvPr>
            <p:cNvSpPr/>
            <p:nvPr/>
          </p:nvSpPr>
          <p:spPr>
            <a:xfrm>
              <a:off x="6574042" y="4512842"/>
              <a:ext cx="1569347"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en-GB" sz="1600" b="1" dirty="0">
                <a:solidFill>
                  <a:schemeClr val="bg1"/>
                </a:solidFill>
              </a:endParaRPr>
            </a:p>
          </p:txBody>
        </p:sp>
        <p:sp>
          <p:nvSpPr>
            <p:cNvPr id="23" name="Rectangle 23">
              <a:hlinkClick r:id="rId4" action="ppaction://hlinksldjump"/>
            </p:cNvPr>
            <p:cNvSpPr>
              <a:spLocks noChangeArrowheads="1"/>
            </p:cNvSpPr>
            <p:nvPr/>
          </p:nvSpPr>
          <p:spPr bwMode="auto">
            <a:xfrm>
              <a:off x="6581331" y="5184718"/>
              <a:ext cx="1569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sz="1600" b="1">
                  <a:solidFill>
                    <a:schemeClr val="bg1"/>
                  </a:solidFill>
                </a:rPr>
                <a:t>Reflecting </a:t>
              </a:r>
            </a:p>
          </p:txBody>
        </p:sp>
      </p:gr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b="17979"/>
          <a:stretch/>
        </p:blipFill>
        <p:spPr>
          <a:xfrm flipH="1">
            <a:off x="5220072" y="3425433"/>
            <a:ext cx="1688400" cy="3459952"/>
          </a:xfrm>
          <a:prstGeom prst="rect">
            <a:avLst/>
          </a:prstGeom>
        </p:spPr>
      </p:pic>
      <p:pic>
        <p:nvPicPr>
          <p:cNvPr id="24" name="Group Work"/>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13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Consolidating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51415" y="2659868"/>
            <a:ext cx="8052835" cy="3644252"/>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672000" bIns="108000"/>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p>
        </p:txBody>
      </p:sp>
      <p:sp>
        <p:nvSpPr>
          <p:cNvPr id="18434" name="Title 1"/>
          <p:cNvSpPr>
            <a:spLocks noGrp="1"/>
          </p:cNvSpPr>
          <p:nvPr>
            <p:ph type="title"/>
          </p:nvPr>
        </p:nvSpPr>
        <p:spPr>
          <a:xfrm>
            <a:off x="457200" y="771525"/>
            <a:ext cx="8220075" cy="496888"/>
          </a:xfrm>
        </p:spPr>
        <p:txBody>
          <a:bodyPr/>
          <a:lstStyle/>
          <a:p>
            <a:pPr algn="ctr" eaLnBrk="1" hangingPunct="1"/>
            <a:r>
              <a:rPr lang="en-GB" dirty="0"/>
              <a:t>Looking Forward</a:t>
            </a:r>
            <a:endParaRPr lang="en-GB" altLang="en-US" dirty="0"/>
          </a:p>
        </p:txBody>
      </p:sp>
      <p:pic>
        <p:nvPicPr>
          <p:cNvPr id="25" name="Individual Work"/>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2" name="Rectangle 1"/>
          <p:cNvSpPr/>
          <p:nvPr/>
        </p:nvSpPr>
        <p:spPr>
          <a:xfrm>
            <a:off x="755650" y="1435872"/>
            <a:ext cx="7632700" cy="1200329"/>
          </a:xfrm>
          <a:prstGeom prst="rect">
            <a:avLst/>
          </a:prstGeom>
        </p:spPr>
        <p:txBody>
          <a:bodyPr wrap="square">
            <a:spAutoFit/>
          </a:bodyPr>
          <a:lstStyle/>
          <a:p>
            <a:pPr marL="0" indent="0">
              <a:buNone/>
            </a:pPr>
            <a:r>
              <a:rPr lang="en-GB" dirty="0"/>
              <a:t>Write a postcard to the teacher you will have next year to explain some of the things you are looking forward to next year at school.</a:t>
            </a:r>
          </a:p>
          <a:p>
            <a:pPr marL="0" indent="0">
              <a:buNone/>
            </a:pPr>
            <a:endParaRPr lang="en-GB" dirty="0"/>
          </a:p>
          <a:p>
            <a:r>
              <a:rPr lang="en-GB" dirty="0"/>
              <a:t>You might also want to include things you have enjoyed about this year. </a:t>
            </a:r>
          </a:p>
        </p:txBody>
      </p:sp>
      <p:sp>
        <p:nvSpPr>
          <p:cNvPr id="6" name="Rectangle 5"/>
          <p:cNvSpPr/>
          <p:nvPr/>
        </p:nvSpPr>
        <p:spPr>
          <a:xfrm>
            <a:off x="755650" y="2803660"/>
            <a:ext cx="3816350" cy="923330"/>
          </a:xfrm>
          <a:prstGeom prst="rect">
            <a:avLst/>
          </a:prstGeom>
        </p:spPr>
        <p:txBody>
          <a:bodyPr wrap="square">
            <a:spAutoFit/>
          </a:bodyPr>
          <a:lstStyle/>
          <a:p>
            <a:pPr marL="0" indent="0">
              <a:buNone/>
            </a:pPr>
            <a:r>
              <a:rPr lang="en-GB" dirty="0"/>
              <a:t>Add a picture on the front of your postcard to show what you are looking forward to most.</a:t>
            </a:r>
          </a:p>
        </p:txBody>
      </p:sp>
      <p:sp>
        <p:nvSpPr>
          <p:cNvPr id="27" name="Rounded Rectangle 26"/>
          <p:cNvSpPr/>
          <p:nvPr/>
        </p:nvSpPr>
        <p:spPr>
          <a:xfrm>
            <a:off x="755649" y="4259403"/>
            <a:ext cx="1171277" cy="50358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change </a:t>
            </a:r>
          </a:p>
        </p:txBody>
      </p:sp>
      <p:sp>
        <p:nvSpPr>
          <p:cNvPr id="28" name="Rounded Rectangle 27"/>
          <p:cNvSpPr/>
          <p:nvPr/>
        </p:nvSpPr>
        <p:spPr>
          <a:xfrm>
            <a:off x="755651" y="5511671"/>
            <a:ext cx="985002" cy="503585"/>
          </a:xfrm>
          <a:prstGeom prst="roundRect">
            <a:avLst/>
          </a:prstGeom>
          <a:solidFill>
            <a:srgbClr val="776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routine</a:t>
            </a:r>
            <a:endParaRPr lang="en-GB" b="1" dirty="0">
              <a:solidFill>
                <a:schemeClr val="bg1"/>
              </a:solidFill>
            </a:endParaRPr>
          </a:p>
        </p:txBody>
      </p:sp>
      <p:sp>
        <p:nvSpPr>
          <p:cNvPr id="29" name="Rounded Rectangle 28"/>
          <p:cNvSpPr/>
          <p:nvPr/>
        </p:nvSpPr>
        <p:spPr>
          <a:xfrm>
            <a:off x="2003136" y="4259403"/>
            <a:ext cx="1556552" cy="503585"/>
          </a:xfrm>
          <a:prstGeom prst="roundRect">
            <a:avLst/>
          </a:prstGeom>
          <a:solidFill>
            <a:srgbClr val="776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different </a:t>
            </a:r>
          </a:p>
        </p:txBody>
      </p:sp>
      <p:sp>
        <p:nvSpPr>
          <p:cNvPr id="30" name="Rounded Rectangle 29"/>
          <p:cNvSpPr/>
          <p:nvPr/>
        </p:nvSpPr>
        <p:spPr>
          <a:xfrm>
            <a:off x="3613647" y="4870089"/>
            <a:ext cx="1584251" cy="503585"/>
          </a:xfrm>
          <a:prstGeom prst="roundRect">
            <a:avLst/>
          </a:prstGeom>
          <a:solidFill>
            <a:srgbClr val="776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achievements</a:t>
            </a:r>
            <a:endParaRPr lang="en-GB" dirty="0">
              <a:solidFill>
                <a:schemeClr val="bg1"/>
              </a:solidFill>
            </a:endParaRPr>
          </a:p>
        </p:txBody>
      </p:sp>
      <p:sp>
        <p:nvSpPr>
          <p:cNvPr id="31" name="Rounded Rectangle 30"/>
          <p:cNvSpPr/>
          <p:nvPr/>
        </p:nvSpPr>
        <p:spPr>
          <a:xfrm>
            <a:off x="3635896" y="4259403"/>
            <a:ext cx="1569583" cy="503585"/>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progress</a:t>
            </a:r>
            <a:endParaRPr lang="en-GB" dirty="0">
              <a:solidFill>
                <a:schemeClr val="bg1"/>
              </a:solidFill>
            </a:endParaRPr>
          </a:p>
        </p:txBody>
      </p:sp>
      <p:sp>
        <p:nvSpPr>
          <p:cNvPr id="32" name="Rounded Rectangle 31"/>
          <p:cNvSpPr/>
          <p:nvPr/>
        </p:nvSpPr>
        <p:spPr>
          <a:xfrm>
            <a:off x="3163488" y="5511671"/>
            <a:ext cx="956812" cy="50358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success</a:t>
            </a:r>
            <a:endParaRPr lang="en-GB" b="1" dirty="0">
              <a:solidFill>
                <a:schemeClr val="bg1"/>
              </a:solidFill>
            </a:endParaRPr>
          </a:p>
        </p:txBody>
      </p:sp>
      <p:sp>
        <p:nvSpPr>
          <p:cNvPr id="33" name="Rounded Rectangle 32"/>
          <p:cNvSpPr/>
          <p:nvPr/>
        </p:nvSpPr>
        <p:spPr>
          <a:xfrm>
            <a:off x="743698" y="4870089"/>
            <a:ext cx="1134226" cy="503585"/>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improve</a:t>
            </a:r>
            <a:endParaRPr lang="en-GB" dirty="0">
              <a:solidFill>
                <a:schemeClr val="bg1"/>
              </a:solidFill>
            </a:endParaRPr>
          </a:p>
        </p:txBody>
      </p:sp>
      <p:sp>
        <p:nvSpPr>
          <p:cNvPr id="34" name="Rounded Rectangle 33"/>
          <p:cNvSpPr/>
          <p:nvPr/>
        </p:nvSpPr>
        <p:spPr>
          <a:xfrm>
            <a:off x="4168606" y="5511671"/>
            <a:ext cx="1029292" cy="50358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exciting</a:t>
            </a:r>
            <a:endParaRPr lang="en-GB" dirty="0">
              <a:solidFill>
                <a:schemeClr val="bg1"/>
              </a:solidFill>
            </a:endParaRPr>
          </a:p>
        </p:txBody>
      </p:sp>
      <p:sp>
        <p:nvSpPr>
          <p:cNvPr id="35" name="Rounded Rectangle 34"/>
          <p:cNvSpPr/>
          <p:nvPr/>
        </p:nvSpPr>
        <p:spPr>
          <a:xfrm>
            <a:off x="2753839" y="4870089"/>
            <a:ext cx="791609" cy="50358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a:t>
            </a:r>
            <a:endParaRPr lang="en-GB" dirty="0">
              <a:solidFill>
                <a:schemeClr val="bg1"/>
              </a:solidFill>
            </a:endParaRPr>
          </a:p>
        </p:txBody>
      </p:sp>
      <p:sp>
        <p:nvSpPr>
          <p:cNvPr id="36" name="Rounded Rectangle 35"/>
          <p:cNvSpPr/>
          <p:nvPr/>
        </p:nvSpPr>
        <p:spPr>
          <a:xfrm>
            <a:off x="1816783" y="5511671"/>
            <a:ext cx="1255257" cy="503585"/>
          </a:xfrm>
          <a:prstGeom prst="round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challenge</a:t>
            </a:r>
            <a:endParaRPr lang="en-GB" dirty="0">
              <a:solidFill>
                <a:schemeClr val="bg1"/>
              </a:solidFill>
            </a:endParaRPr>
          </a:p>
        </p:txBody>
      </p:sp>
      <p:sp>
        <p:nvSpPr>
          <p:cNvPr id="37" name="Rounded Rectangle 36"/>
          <p:cNvSpPr/>
          <p:nvPr/>
        </p:nvSpPr>
        <p:spPr>
          <a:xfrm>
            <a:off x="1926926" y="4870089"/>
            <a:ext cx="777910" cy="503585"/>
          </a:xfrm>
          <a:prstGeom prst="round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goals</a:t>
            </a:r>
            <a:endParaRPr lang="en-GB" dirty="0">
              <a:solidFill>
                <a:schemeClr val="bg1"/>
              </a:solidFill>
            </a:endParaRPr>
          </a:p>
        </p:txBody>
      </p:sp>
      <p:sp>
        <p:nvSpPr>
          <p:cNvPr id="7" name="Rectangle 6"/>
          <p:cNvSpPr/>
          <p:nvPr/>
        </p:nvSpPr>
        <p:spPr>
          <a:xfrm>
            <a:off x="692258" y="3750884"/>
            <a:ext cx="1425390" cy="369332"/>
          </a:xfrm>
          <a:prstGeom prst="rect">
            <a:avLst/>
          </a:prstGeom>
        </p:spPr>
        <p:txBody>
          <a:bodyPr wrap="none">
            <a:spAutoFit/>
          </a:bodyPr>
          <a:lstStyle/>
          <a:p>
            <a:pPr marL="0" indent="0">
              <a:buNone/>
            </a:pPr>
            <a:r>
              <a:rPr lang="en-GB" b="1" dirty="0"/>
              <a:t>Word Bank:</a:t>
            </a:r>
          </a:p>
        </p:txBody>
      </p:sp>
      <p:pic>
        <p:nvPicPr>
          <p:cNvPr id="4" name="Picture 3" descr="A screenshot of a cell phone&#10;&#10;Description automatically generated">
            <a:extLst>
              <a:ext uri="{FF2B5EF4-FFF2-40B4-BE49-F238E27FC236}">
                <a16:creationId xmlns:a16="http://schemas.microsoft.com/office/drawing/2014/main" id="{2253F14E-2CE2-E342-A725-5FDEFA029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0157" y="2797891"/>
            <a:ext cx="2421414" cy="3426607"/>
          </a:xfrm>
          <a:prstGeom prst="rect">
            <a:avLst/>
          </a:prstGeom>
        </p:spPr>
      </p:pic>
    </p:spTree>
    <p:extLst>
      <p:ext uri="{BB962C8B-B14F-4D97-AF65-F5344CB8AC3E}">
        <p14:creationId xmlns:p14="http://schemas.microsoft.com/office/powerpoint/2010/main" val="2297482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ppt_x"/>
                                          </p:val>
                                        </p:tav>
                                        <p:tav tm="100000">
                                          <p:val>
                                            <p:strVal val="#ppt_x"/>
                                          </p:val>
                                        </p:tav>
                                      </p:tavLst>
                                    </p:anim>
                                    <p:anim calcmode="lin" valueType="num">
                                      <p:cBhvr additive="base">
                                        <p:cTn id="7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Reflecting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51415" y="2110475"/>
            <a:ext cx="8052835" cy="4193645"/>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672000" bIns="108000"/>
          <a:lstStyle/>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p>
        </p:txBody>
      </p:sp>
      <p:sp>
        <p:nvSpPr>
          <p:cNvPr id="21" name="Pentagon 20"/>
          <p:cNvSpPr/>
          <p:nvPr/>
        </p:nvSpPr>
        <p:spPr>
          <a:xfrm>
            <a:off x="457200" y="2289313"/>
            <a:ext cx="4834880" cy="910129"/>
          </a:xfrm>
          <a:prstGeom prst="homePlate">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08000" rIns="108000" bIns="108000" anchor="ctr"/>
          <a:lstStyle/>
          <a:p>
            <a:pPr>
              <a:defRPr/>
            </a:pPr>
            <a:r>
              <a:rPr lang="en-GB" dirty="0">
                <a:solidFill>
                  <a:schemeClr val="bg1"/>
                </a:solidFill>
              </a:rPr>
              <a:t>How do you think children in the year below might feel about coming into </a:t>
            </a:r>
            <a:br>
              <a:rPr lang="en-GB" dirty="0">
                <a:solidFill>
                  <a:schemeClr val="bg1"/>
                </a:solidFill>
              </a:rPr>
            </a:br>
            <a:r>
              <a:rPr lang="en-GB" dirty="0">
                <a:solidFill>
                  <a:schemeClr val="bg1"/>
                </a:solidFill>
              </a:rPr>
              <a:t>this class?</a:t>
            </a:r>
          </a:p>
        </p:txBody>
      </p:sp>
      <p:sp>
        <p:nvSpPr>
          <p:cNvPr id="18434" name="Title 1"/>
          <p:cNvSpPr>
            <a:spLocks noGrp="1"/>
          </p:cNvSpPr>
          <p:nvPr>
            <p:ph type="title"/>
          </p:nvPr>
        </p:nvSpPr>
        <p:spPr>
          <a:xfrm>
            <a:off x="457200" y="771525"/>
            <a:ext cx="8220075" cy="496888"/>
          </a:xfrm>
        </p:spPr>
        <p:txBody>
          <a:bodyPr/>
          <a:lstStyle/>
          <a:p>
            <a:pPr algn="ctr" eaLnBrk="1" hangingPunct="1"/>
            <a:r>
              <a:rPr lang="en-GB" dirty="0"/>
              <a:t>Looking Back</a:t>
            </a:r>
            <a:endParaRPr lang="en-GB" altLang="en-US" dirty="0"/>
          </a:p>
        </p:txBody>
      </p:sp>
      <p:sp>
        <p:nvSpPr>
          <p:cNvPr id="2" name="Rectangle 1"/>
          <p:cNvSpPr/>
          <p:nvPr/>
        </p:nvSpPr>
        <p:spPr>
          <a:xfrm>
            <a:off x="755650" y="1435872"/>
            <a:ext cx="7632700" cy="646331"/>
          </a:xfrm>
          <a:prstGeom prst="rect">
            <a:avLst/>
          </a:prstGeom>
        </p:spPr>
        <p:txBody>
          <a:bodyPr wrap="square">
            <a:spAutoFit/>
          </a:bodyPr>
          <a:lstStyle/>
          <a:p>
            <a:pPr marL="0" indent="0">
              <a:buNone/>
            </a:pPr>
            <a:r>
              <a:rPr lang="en-GB" dirty="0"/>
              <a:t>In today’s lesson we have thought about what we are looking forward to about next year.</a:t>
            </a:r>
          </a:p>
        </p:txBody>
      </p:sp>
      <p:sp>
        <p:nvSpPr>
          <p:cNvPr id="4" name="Rectangle 3"/>
          <p:cNvSpPr/>
          <p:nvPr/>
        </p:nvSpPr>
        <p:spPr>
          <a:xfrm>
            <a:off x="755650" y="3234486"/>
            <a:ext cx="3600326" cy="2862322"/>
          </a:xfrm>
          <a:prstGeom prst="rect">
            <a:avLst/>
          </a:prstGeom>
        </p:spPr>
        <p:txBody>
          <a:bodyPr wrap="square">
            <a:spAutoFit/>
          </a:bodyPr>
          <a:lstStyle/>
          <a:p>
            <a:pPr marL="0" indent="0">
              <a:buNone/>
            </a:pPr>
            <a:r>
              <a:rPr lang="en-GB" dirty="0"/>
              <a:t>We are now going to write them a message to help them feel less worried about the change and give them lots to look forward to!</a:t>
            </a:r>
          </a:p>
          <a:p>
            <a:pPr marL="0" indent="0">
              <a:buNone/>
            </a:pPr>
            <a:endParaRPr lang="en-GB" dirty="0"/>
          </a:p>
          <a:p>
            <a:r>
              <a:rPr lang="en-GB" dirty="0"/>
              <a:t>Change can feel a bit scary, that is OK and quite expected. Change can also bring lots of new adventures and lots of exciting things to look forward to.</a:t>
            </a:r>
          </a:p>
        </p:txBody>
      </p:sp>
      <p:pic>
        <p:nvPicPr>
          <p:cNvPr id="41" name="Whole Clas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C5284C86-4847-9846-A81B-838C9CB5C8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0331" y="2249662"/>
            <a:ext cx="2808234" cy="3969285"/>
          </a:xfrm>
          <a:prstGeom prst="rect">
            <a:avLst/>
          </a:prstGeom>
        </p:spPr>
      </p:pic>
      <p:pic>
        <p:nvPicPr>
          <p:cNvPr id="42" name="Picture 4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84971">
            <a:off x="4376322" y="3718153"/>
            <a:ext cx="1534671" cy="2294404"/>
          </a:xfrm>
          <a:prstGeom prst="rect">
            <a:avLst/>
          </a:prstGeom>
        </p:spPr>
      </p:pic>
    </p:spTree>
    <p:extLst>
      <p:ext uri="{BB962C8B-B14F-4D97-AF65-F5344CB8AC3E}">
        <p14:creationId xmlns:p14="http://schemas.microsoft.com/office/powerpoint/2010/main" val="1716235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10" presetClass="exit" presetSubtype="0" fill="hold" grpId="1"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1" grpId="1"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The Big Questions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2206625" y="1473200"/>
            <a:ext cx="2220913" cy="1655763"/>
          </a:xfrm>
          <a:prstGeom prst="wedgeRoundRectCallout">
            <a:avLst>
              <a:gd name="adj1" fmla="val -38564"/>
              <a:gd name="adj2" fmla="val 71958"/>
              <a:gd name="adj3" fmla="val 16667"/>
            </a:avLst>
          </a:prstGeom>
          <a:solidFill>
            <a:srgbClr val="FFFBFA"/>
          </a:solidFill>
          <a:ln w="28575">
            <a:solidFill>
              <a:srgbClr val="E850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How might next year be different from this year?</a:t>
            </a:r>
          </a:p>
        </p:txBody>
      </p:sp>
      <p:sp>
        <p:nvSpPr>
          <p:cNvPr id="7" name="Rounded Rectangular Callout 6"/>
          <p:cNvSpPr/>
          <p:nvPr/>
        </p:nvSpPr>
        <p:spPr>
          <a:xfrm>
            <a:off x="4716463" y="1473200"/>
            <a:ext cx="2376487" cy="1655763"/>
          </a:xfrm>
          <a:prstGeom prst="wedgeRoundRectCallout">
            <a:avLst>
              <a:gd name="adj1" fmla="val 35763"/>
              <a:gd name="adj2" fmla="val 71605"/>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are we looking forward to about next year?</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39750" y="2609527"/>
            <a:ext cx="2275140" cy="4248473"/>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2240" y="2708920"/>
            <a:ext cx="1868357" cy="4176464"/>
          </a:xfrm>
          <a:prstGeom prst="rect">
            <a:avLst/>
          </a:prstGeom>
        </p:spPr>
      </p:pic>
      <p:sp>
        <p:nvSpPr>
          <p:cNvPr id="9" name="Rounded Rectangle 8"/>
          <p:cNvSpPr/>
          <p:nvPr/>
        </p:nvSpPr>
        <p:spPr>
          <a:xfrm>
            <a:off x="2301385" y="5229200"/>
            <a:ext cx="4541230" cy="719805"/>
          </a:xfrm>
          <a:prstGeom prst="roundRect">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b="1" dirty="0"/>
              <a:t>What have you learnt today that has helped you?</a:t>
            </a:r>
          </a:p>
        </p:txBody>
      </p:sp>
    </p:spTree>
    <p:extLst>
      <p:ext uri="{BB962C8B-B14F-4D97-AF65-F5344CB8AC3E}">
        <p14:creationId xmlns:p14="http://schemas.microsoft.com/office/powerpoint/2010/main" val="1889709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268"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1269"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1270" name="Content Placeholder 15"/>
          <p:cNvSpPr>
            <a:spLocks noGrp="1"/>
          </p:cNvSpPr>
          <p:nvPr>
            <p:ph idx="1"/>
          </p:nvPr>
        </p:nvSpPr>
        <p:spPr>
          <a:xfrm>
            <a:off x="628650" y="1127125"/>
            <a:ext cx="7886700" cy="1409700"/>
          </a:xfrm>
        </p:spPr>
        <p:txBody>
          <a:bodyPr>
            <a:normAutofit/>
          </a:bodyPr>
          <a:lstStyle/>
          <a:p>
            <a:pPr eaLnBrk="1" hangingPunct="1"/>
            <a:r>
              <a:rPr lang="en-GB" altLang="en-US" dirty="0">
                <a:latin typeface="Twinkl" pitchFamily="2" charset="0"/>
              </a:rPr>
              <a:t>I can think about changes that might happen to me and consider how I feel about them.</a:t>
            </a:r>
          </a:p>
        </p:txBody>
      </p:sp>
      <p:sp>
        <p:nvSpPr>
          <p:cNvPr id="11271" name="Content Placeholder 15"/>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r>
              <a:rPr lang="en-GB" dirty="0"/>
              <a:t>I can identify things I have enjoyed during this school year.</a:t>
            </a:r>
          </a:p>
          <a:p>
            <a:r>
              <a:rPr lang="en-GB" dirty="0"/>
              <a:t>I can talk about things that might be different during next </a:t>
            </a:r>
            <a:br>
              <a:rPr lang="en-GB" dirty="0"/>
            </a:br>
            <a:r>
              <a:rPr lang="en-GB" dirty="0"/>
              <a:t>school year.</a:t>
            </a:r>
          </a:p>
          <a:p>
            <a:r>
              <a:rPr lang="en-GB" dirty="0"/>
              <a:t>I can share how I am feeling about the changes.</a:t>
            </a:r>
          </a:p>
          <a:p>
            <a:r>
              <a:rPr lang="en-GB" dirty="0"/>
              <a:t>I can identify things I am looking forward to during the next </a:t>
            </a:r>
            <a:br>
              <a:rPr lang="en-GB" dirty="0"/>
            </a:br>
            <a:r>
              <a:rPr lang="en-GB" dirty="0"/>
              <a:t>school year.</a:t>
            </a:r>
          </a:p>
          <a:p>
            <a:r>
              <a:rPr lang="en-GB" dirty="0"/>
              <a:t>I can offer advice to others who might be feeling worried </a:t>
            </a:r>
            <a:br>
              <a:rPr lang="en-GB" dirty="0"/>
            </a:br>
            <a:r>
              <a:rPr lang="en-GB" dirty="0"/>
              <a:t>about change.</a:t>
            </a:r>
          </a:p>
        </p:txBody>
      </p:sp>
      <p:sp>
        <p:nvSpPr>
          <p:cNvPr id="8" name="TextBox 21">
            <a:extLst>
              <a:ext uri="{FF2B5EF4-FFF2-40B4-BE49-F238E27FC236}">
                <a16:creationId xmlns:a16="http://schemas.microsoft.com/office/drawing/2014/main" id="{98608A26-E7BA-794B-92C1-B4956686A03F}"/>
              </a:ext>
            </a:extLst>
          </p:cNvPr>
          <p:cNvSpPr txBox="1">
            <a:spLocks noChangeArrowheads="1"/>
          </p:cNvSpPr>
          <p:nvPr/>
        </p:nvSpPr>
        <p:spPr bwMode="auto">
          <a:xfrm>
            <a:off x="2447528" y="6245510"/>
            <a:ext cx="4248943"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buFont typeface="Arial" panose="020B0604020202020204" pitchFamily="34" charset="0"/>
              <a:buNone/>
            </a:pPr>
            <a:r>
              <a:rPr lang="en-GB" altLang="en-US" sz="800" baseline="30000" dirty="0">
                <a:solidFill>
                  <a:schemeClr val="tx1"/>
                </a:solidFill>
                <a:latin typeface="Roboto" panose="02000000000000000000" pitchFamily="2" charset="0"/>
                <a:ea typeface="Roboto" panose="02000000000000000000" pitchFamily="2" charset="0"/>
                <a:cs typeface="Arial" panose="020B0604020202020204" pitchFamily="34" charset="0"/>
              </a:rPr>
              <a:t>This resource is fully in line with the Learning Outcomes and Core Themes outlined in the PSHE Association’s </a:t>
            </a:r>
            <a:r>
              <a:rPr lang="en-GB" altLang="en-US" sz="800" b="1" u="sng" baseline="30000" dirty="0">
                <a:solidFill>
                  <a:schemeClr val="accent1"/>
                </a:solidFill>
                <a:latin typeface="Roboto" panose="02000000000000000000" pitchFamily="2" charset="0"/>
                <a:ea typeface="Roboto" panose="02000000000000000000" pitchFamily="2" charset="0"/>
                <a:cs typeface="Arial" panose="020B0604020202020204" pitchFamily="34" charset="0"/>
                <a:hlinkClick r:id="rId2"/>
              </a:rPr>
              <a:t>Programme of Study</a:t>
            </a:r>
            <a:r>
              <a:rPr lang="en-GB" altLang="en-US" sz="800" baseline="30000" dirty="0">
                <a:solidFill>
                  <a:schemeClr val="tx1"/>
                </a:solidFill>
                <a:latin typeface="Roboto" panose="02000000000000000000" pitchFamily="2" charset="0"/>
                <a:ea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3193323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04649-2833-4844-9A43-705361B9BF97}"/>
              </a:ext>
            </a:extLst>
          </p:cNvPr>
          <p:cNvSpPr txBox="1"/>
          <p:nvPr/>
        </p:nvSpPr>
        <p:spPr>
          <a:xfrm>
            <a:off x="1043608" y="1556792"/>
            <a:ext cx="4910319" cy="2862322"/>
          </a:xfrm>
          <a:prstGeom prst="rect">
            <a:avLst/>
          </a:prstGeom>
          <a:noFill/>
        </p:spPr>
        <p:txBody>
          <a:bodyPr wrap="none" rtlCol="0">
            <a:spAutoFit/>
          </a:bodyPr>
          <a:lstStyle/>
          <a:p>
            <a:r>
              <a:rPr lang="en-GB" dirty="0"/>
              <a:t>Prayer</a:t>
            </a:r>
          </a:p>
          <a:p>
            <a:endParaRPr lang="en-GB" dirty="0"/>
          </a:p>
          <a:p>
            <a:r>
              <a:rPr lang="en-GB" dirty="0"/>
              <a:t>Dear God, </a:t>
            </a:r>
          </a:p>
          <a:p>
            <a:r>
              <a:rPr lang="en-GB" dirty="0"/>
              <a:t>Help me to look at my options for the future.  </a:t>
            </a:r>
          </a:p>
          <a:p>
            <a:endParaRPr lang="en-GB" dirty="0"/>
          </a:p>
          <a:p>
            <a:r>
              <a:rPr lang="en-GB" dirty="0"/>
              <a:t>Others to share prayers… </a:t>
            </a:r>
          </a:p>
          <a:p>
            <a:endParaRPr lang="en-GB" dirty="0"/>
          </a:p>
          <a:p>
            <a:endParaRPr lang="en-GB" dirty="0"/>
          </a:p>
          <a:p>
            <a:endParaRPr lang="en-GB" dirty="0"/>
          </a:p>
          <a:p>
            <a:r>
              <a:rPr lang="en-GB" dirty="0"/>
              <a:t>Amen. </a:t>
            </a:r>
          </a:p>
        </p:txBody>
      </p:sp>
    </p:spTree>
    <p:extLst>
      <p:ext uri="{BB962C8B-B14F-4D97-AF65-F5344CB8AC3E}">
        <p14:creationId xmlns:p14="http://schemas.microsoft.com/office/powerpoint/2010/main" val="71511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The Big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9750" y="2466975"/>
            <a:ext cx="1845175" cy="4418409"/>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435285" y="2633093"/>
            <a:ext cx="2241990" cy="4252291"/>
          </a:xfrm>
          <a:prstGeom prst="rect">
            <a:avLst/>
          </a:prstGeom>
        </p:spPr>
      </p:pic>
      <p:pic>
        <p:nvPicPr>
          <p:cNvPr id="13317"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2206625" y="1473200"/>
            <a:ext cx="2220913" cy="1655763"/>
          </a:xfrm>
          <a:prstGeom prst="wedgeRoundRectCallout">
            <a:avLst>
              <a:gd name="adj1" fmla="val -38564"/>
              <a:gd name="adj2" fmla="val 71958"/>
              <a:gd name="adj3" fmla="val 16667"/>
            </a:avLst>
          </a:prstGeom>
          <a:solidFill>
            <a:srgbClr val="FFFBFA"/>
          </a:solidFill>
          <a:ln w="28575">
            <a:solidFill>
              <a:srgbClr val="00A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What are our goals for the future?</a:t>
            </a:r>
          </a:p>
        </p:txBody>
      </p:sp>
      <p:sp>
        <p:nvSpPr>
          <p:cNvPr id="7" name="Rounded Rectangular Callout 6"/>
          <p:cNvSpPr/>
          <p:nvPr/>
        </p:nvSpPr>
        <p:spPr>
          <a:xfrm>
            <a:off x="4716463" y="1473200"/>
            <a:ext cx="2376487" cy="1655763"/>
          </a:xfrm>
          <a:prstGeom prst="wedgeRoundRectCallout">
            <a:avLst>
              <a:gd name="adj1" fmla="val 35763"/>
              <a:gd name="adj2" fmla="val 71605"/>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How can we achieve our goals?</a:t>
            </a:r>
          </a:p>
        </p:txBody>
      </p:sp>
      <p:sp>
        <p:nvSpPr>
          <p:cNvPr id="15" name="Rounded Rectangle 14"/>
          <p:cNvSpPr/>
          <p:nvPr/>
        </p:nvSpPr>
        <p:spPr>
          <a:xfrm>
            <a:off x="2443175" y="5085184"/>
            <a:ext cx="4289065" cy="551905"/>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Share your thoughts with a partner.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a:latin typeface="Twinkl" pitchFamily="2" charset="0"/>
              </a:rPr>
              <a:t>Reconnecting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55650" y="2504916"/>
            <a:ext cx="7632700" cy="3836458"/>
          </a:xfrm>
          <a:prstGeom prst="roundRect">
            <a:avLst>
              <a:gd name="adj" fmla="val 7645"/>
            </a:avLst>
          </a:prstGeom>
          <a:solidFill>
            <a:srgbClr val="F6BC9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3420000" bIns="108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Twink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inkl"/>
              <a:ea typeface="+mn-ea"/>
              <a:cs typeface="+mn-cs"/>
            </a:endParaRPr>
          </a:p>
        </p:txBody>
      </p:sp>
      <p:pic>
        <p:nvPicPr>
          <p:cNvPr id="20" name="Picture 19" descr="A picture containing person, photo, looking, front&#10;&#10;Description automatically generated">
            <a:extLst>
              <a:ext uri="{FF2B5EF4-FFF2-40B4-BE49-F238E27FC236}">
                <a16:creationId xmlns:a16="http://schemas.microsoft.com/office/drawing/2014/main" id="{236BA8F4-9F6B-834D-81D7-E9CDA2EB0E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8888" y="2637576"/>
            <a:ext cx="2520279" cy="3566514"/>
          </a:xfrm>
          <a:prstGeom prst="rect">
            <a:avLst/>
          </a:prstGeom>
        </p:spPr>
      </p:pic>
      <p:pic>
        <p:nvPicPr>
          <p:cNvPr id="18" name="Picture 17" descr="A picture containing electronics, monitor, photo, screen&#10;&#10;Description automatically generated">
            <a:extLst>
              <a:ext uri="{FF2B5EF4-FFF2-40B4-BE49-F238E27FC236}">
                <a16:creationId xmlns:a16="http://schemas.microsoft.com/office/drawing/2014/main" id="{1F597332-B16C-854F-9821-BF18BC20D6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1900" y="2639888"/>
            <a:ext cx="2520280" cy="3566514"/>
          </a:xfrm>
          <a:prstGeom prst="rect">
            <a:avLst/>
          </a:prstGeom>
        </p:spPr>
      </p:pic>
      <p:pic>
        <p:nvPicPr>
          <p:cNvPr id="13" name="Picture 12" descr="A close up of a sign&#10;&#10;Description automatically generated">
            <a:extLst>
              <a:ext uri="{FF2B5EF4-FFF2-40B4-BE49-F238E27FC236}">
                <a16:creationId xmlns:a16="http://schemas.microsoft.com/office/drawing/2014/main" id="{BBD751BB-0D87-EC48-B95A-529C6D3DC1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1564" y="2639888"/>
            <a:ext cx="2487780" cy="3566514"/>
          </a:xfrm>
          <a:prstGeom prst="rect">
            <a:avLst/>
          </a:prstGeom>
        </p:spPr>
      </p:pic>
      <p:pic>
        <p:nvPicPr>
          <p:cNvPr id="11" name="Picture 10" descr="A picture containing indoor, photo, sitting, table&#10;&#10;Description automatically generated">
            <a:extLst>
              <a:ext uri="{FF2B5EF4-FFF2-40B4-BE49-F238E27FC236}">
                <a16:creationId xmlns:a16="http://schemas.microsoft.com/office/drawing/2014/main" id="{85BB1535-FB06-5A4A-8DB0-2AC26880B8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83768" y="2639888"/>
            <a:ext cx="2523277" cy="3566514"/>
          </a:xfrm>
          <a:prstGeom prst="rect">
            <a:avLst/>
          </a:prstGeom>
        </p:spPr>
      </p:pic>
      <p:sp>
        <p:nvSpPr>
          <p:cNvPr id="15362" name="Title 1"/>
          <p:cNvSpPr>
            <a:spLocks noGrp="1"/>
          </p:cNvSpPr>
          <p:nvPr>
            <p:ph type="title"/>
          </p:nvPr>
        </p:nvSpPr>
        <p:spPr>
          <a:xfrm>
            <a:off x="457200" y="771524"/>
            <a:ext cx="8220075" cy="929283"/>
          </a:xfrm>
        </p:spPr>
        <p:txBody>
          <a:bodyPr/>
          <a:lstStyle/>
          <a:p>
            <a:pPr algn="ctr" eaLnBrk="1" hangingPunct="1"/>
            <a:r>
              <a:rPr lang="en-GB" altLang="en-US" dirty="0">
                <a:latin typeface="+mn-lt"/>
              </a:rPr>
              <a:t>What Do These </a:t>
            </a:r>
            <a:br>
              <a:rPr lang="en-GB" altLang="en-US" dirty="0">
                <a:latin typeface="+mn-lt"/>
              </a:rPr>
            </a:br>
            <a:r>
              <a:rPr lang="en-GB" altLang="en-US" dirty="0">
                <a:latin typeface="+mn-lt"/>
              </a:rPr>
              <a:t>Pictures Show?</a:t>
            </a:r>
          </a:p>
        </p:txBody>
      </p:sp>
      <p:sp>
        <p:nvSpPr>
          <p:cNvPr id="15" name="Rectangle 2"/>
          <p:cNvSpPr>
            <a:spLocks noChangeArrowheads="1"/>
          </p:cNvSpPr>
          <p:nvPr/>
        </p:nvSpPr>
        <p:spPr bwMode="auto">
          <a:xfrm>
            <a:off x="755650" y="1779696"/>
            <a:ext cx="7632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pitchFamily="2" charset="0"/>
              </a:rPr>
              <a:t>In your group, look carefully at the picture you have been given. With each other, talk about your answers to the questions.</a:t>
            </a:r>
          </a:p>
        </p:txBody>
      </p:sp>
      <p:pic>
        <p:nvPicPr>
          <p:cNvPr id="16" name="Group Work"/>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photo, bed, looking, laying&#10;&#10;Description automatically generated">
            <a:extLst>
              <a:ext uri="{FF2B5EF4-FFF2-40B4-BE49-F238E27FC236}">
                <a16:creationId xmlns:a16="http://schemas.microsoft.com/office/drawing/2014/main" id="{0A7B5400-372D-3C49-B22D-2CEBD11ECB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600" y="2639888"/>
            <a:ext cx="2520280" cy="35665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55649" y="1590151"/>
            <a:ext cx="2253833" cy="5295234"/>
          </a:xfrm>
          <a:prstGeom prst="rect">
            <a:avLst/>
          </a:prstGeom>
        </p:spPr>
      </p:pic>
      <p:sp>
        <p:nvSpPr>
          <p:cNvPr id="15362" name="Title 1"/>
          <p:cNvSpPr>
            <a:spLocks noGrp="1"/>
          </p:cNvSpPr>
          <p:nvPr>
            <p:ph type="title"/>
          </p:nvPr>
        </p:nvSpPr>
        <p:spPr>
          <a:xfrm>
            <a:off x="457200" y="771524"/>
            <a:ext cx="8220075" cy="929283"/>
          </a:xfrm>
        </p:spPr>
        <p:txBody>
          <a:bodyPr/>
          <a:lstStyle/>
          <a:p>
            <a:pPr algn="ctr" eaLnBrk="1" hangingPunct="1"/>
            <a:r>
              <a:rPr lang="en-GB" altLang="en-US" dirty="0">
                <a:latin typeface="+mn-lt"/>
              </a:rPr>
              <a:t>What Do These </a:t>
            </a:r>
            <a:br>
              <a:rPr lang="en-GB" altLang="en-US" dirty="0">
                <a:latin typeface="+mn-lt"/>
              </a:rPr>
            </a:br>
            <a:r>
              <a:rPr lang="en-GB" altLang="en-US" dirty="0">
                <a:latin typeface="+mn-lt"/>
              </a:rPr>
              <a:t>Pictures Show?</a:t>
            </a:r>
          </a:p>
        </p:txBody>
      </p:sp>
      <p:sp>
        <p:nvSpPr>
          <p:cNvPr id="18" name="Rounded Rectangular Callout 17"/>
          <p:cNvSpPr/>
          <p:nvPr/>
        </p:nvSpPr>
        <p:spPr>
          <a:xfrm>
            <a:off x="3540797" y="1988840"/>
            <a:ext cx="2052880" cy="1200473"/>
          </a:xfrm>
          <a:prstGeom prst="wedgeRoundRectCallout">
            <a:avLst>
              <a:gd name="adj1" fmla="val -91955"/>
              <a:gd name="adj2" fmla="val 36082"/>
              <a:gd name="adj3" fmla="val 16667"/>
            </a:avLst>
          </a:prstGeom>
          <a:solidFill>
            <a:srgbClr val="FFFBFA"/>
          </a:solidFill>
          <a:ln w="28575">
            <a:solidFill>
              <a:srgbClr val="00A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What is your picture of? </a:t>
            </a:r>
          </a:p>
        </p:txBody>
      </p:sp>
      <p:sp>
        <p:nvSpPr>
          <p:cNvPr id="19" name="Rounded Rectangular Callout 18"/>
          <p:cNvSpPr/>
          <p:nvPr/>
        </p:nvSpPr>
        <p:spPr>
          <a:xfrm>
            <a:off x="3545559" y="3345161"/>
            <a:ext cx="2052881" cy="1163959"/>
          </a:xfrm>
          <a:prstGeom prst="wedgeRoundRectCallout">
            <a:avLst>
              <a:gd name="adj1" fmla="val 83264"/>
              <a:gd name="adj2" fmla="val -57101"/>
              <a:gd name="adj3" fmla="val 16667"/>
            </a:avLst>
          </a:prstGeom>
          <a:solidFill>
            <a:srgbClr val="FFFBFA"/>
          </a:solidFill>
          <a:ln w="28575">
            <a:solidFill>
              <a:srgbClr val="F081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What goal for the future is being shown?</a:t>
            </a:r>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422930" y="1595880"/>
            <a:ext cx="1965420" cy="5289504"/>
          </a:xfrm>
          <a:prstGeom prst="rect">
            <a:avLst/>
          </a:prstGeom>
        </p:spPr>
      </p:pic>
      <p:sp>
        <p:nvSpPr>
          <p:cNvPr id="21" name="Rounded Rectangle 20"/>
          <p:cNvSpPr/>
          <p:nvPr/>
        </p:nvSpPr>
        <p:spPr>
          <a:xfrm>
            <a:off x="778123" y="5112146"/>
            <a:ext cx="7610227" cy="898971"/>
          </a:xfrm>
          <a:prstGeom prst="roundRect">
            <a:avLst/>
          </a:prstGeom>
          <a:solidFill>
            <a:srgbClr val="2DB6BE"/>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When you have finished, share your picture and your ideas with the rest of the class.</a:t>
            </a:r>
          </a:p>
        </p:txBody>
      </p:sp>
      <p:pic>
        <p:nvPicPr>
          <p:cNvPr id="23" name="Group Work"/>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40650" y="5429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778123" y="5013176"/>
            <a:ext cx="7610227" cy="1079845"/>
          </a:xfrm>
          <a:prstGeom prst="roundRect">
            <a:avLst/>
          </a:prstGeom>
          <a:solidFill>
            <a:srgbClr val="E8506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Having things we want to achieve in the future is very exciting! It is important to remember that different things are important to different people and we must be respectful of everyone’s goals for the future.</a:t>
            </a:r>
          </a:p>
        </p:txBody>
      </p:sp>
    </p:spTree>
    <p:extLst>
      <p:ext uri="{BB962C8B-B14F-4D97-AF65-F5344CB8AC3E}">
        <p14:creationId xmlns:p14="http://schemas.microsoft.com/office/powerpoint/2010/main" val="86702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1" grpId="1"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noGrp="1"/>
          </p:cNvSpPr>
          <p:nvPr>
            <p:ph type="title"/>
          </p:nvPr>
        </p:nvSpPr>
        <p:spPr>
          <a:xfrm>
            <a:off x="457200" y="436563"/>
            <a:ext cx="8220075" cy="5584825"/>
          </a:xfrm>
          <a:prstGeom prst="roundRect">
            <a:avLst>
              <a:gd name="adj" fmla="val 2204"/>
            </a:avLst>
          </a:prstGeom>
        </p:spPr>
        <p:txBody>
          <a:bodyPr/>
          <a:lstStyle/>
          <a:p>
            <a:pPr eaLnBrk="1" hangingPunct="1"/>
            <a:r>
              <a:rPr lang="en-GB" altLang="en-US" sz="5400" dirty="0">
                <a:latin typeface="Twinkl" pitchFamily="2" charset="0"/>
              </a:rPr>
              <a:t>Exploring</a:t>
            </a:r>
          </a:p>
        </p:txBody>
      </p:sp>
    </p:spTree>
  </p:cSld>
  <p:clrMapOvr>
    <a:masterClrMapping/>
  </p:clrMapOvr>
</p:sld>
</file>

<file path=ppt/theme/theme1.xml><?xml version="1.0" encoding="utf-8"?>
<a:theme xmlns:a="http://schemas.openxmlformats.org/drawingml/2006/main" name="Office Theme">
  <a:themeElements>
    <a:clrScheme name="Custom 8">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A7E7"/>
      </a:hlink>
      <a:folHlink>
        <a:srgbClr val="777777"/>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 id="{13A325FB-8903-44F8-B69F-3A8953959691}" vid="{DD43BEFA-AFEC-4BC2-902B-142470973490}"/>
    </a:ext>
  </a:extLst>
</a:theme>
</file>

<file path=ppt/theme/theme2.xml><?xml version="1.0" encoding="utf-8"?>
<a:theme xmlns:a="http://schemas.openxmlformats.org/drawingml/2006/main" name="1_Office Theme">
  <a:themeElements>
    <a:clrScheme name="Custom 8">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A7E7"/>
      </a:hlink>
      <a:folHlink>
        <a:srgbClr val="777777"/>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 id="{13A325FB-8903-44F8-B69F-3A8953959691}" vid="{DD43BEFA-AFEC-4BC2-902B-1424709734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2752</TotalTime>
  <Words>1704</Words>
  <Application>Microsoft Office PowerPoint</Application>
  <PresentationFormat>On-screen Show (4:3)</PresentationFormat>
  <Paragraphs>175</Paragraphs>
  <Slides>38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Tuffy-TTF</vt:lpstr>
      <vt:lpstr>Roboto</vt:lpstr>
      <vt:lpstr>Twinkl SemiBold</vt:lpstr>
      <vt:lpstr>Wingdings</vt:lpstr>
      <vt:lpstr>Twinkl</vt:lpstr>
      <vt:lpstr>Sassoon Infant Rg</vt:lpstr>
      <vt:lpstr>Office Theme</vt:lpstr>
      <vt:lpstr>1_Office Theme</vt:lpstr>
      <vt:lpstr>PowerPoint Presentation</vt:lpstr>
      <vt:lpstr>PowerPoint Presentation</vt:lpstr>
      <vt:lpstr>PowerPoint Presentation</vt:lpstr>
      <vt:lpstr>The Big Questions</vt:lpstr>
      <vt:lpstr>PowerPoint Presentation</vt:lpstr>
      <vt:lpstr>Reconnecting</vt:lpstr>
      <vt:lpstr>What Do These  Pictures Show?</vt:lpstr>
      <vt:lpstr>What Do These  Pictures Show?</vt:lpstr>
      <vt:lpstr>Exploring</vt:lpstr>
      <vt:lpstr>What’s Important to Us?</vt:lpstr>
      <vt:lpstr>Are Our Goals the Same?</vt:lpstr>
      <vt:lpstr>PowerPoint Presentation</vt:lpstr>
      <vt:lpstr>Consolidating</vt:lpstr>
      <vt:lpstr>My Future Goals</vt:lpstr>
      <vt:lpstr>Reflecting</vt:lpstr>
      <vt:lpstr>Find Someone Who…</vt:lpstr>
      <vt:lpstr>The Big Questions</vt:lpstr>
      <vt:lpstr>PowerPoint Presentation</vt:lpstr>
      <vt:lpstr>PowerPoint Presentation</vt:lpstr>
      <vt:lpstr>PowerPoint Presentation</vt:lpstr>
      <vt:lpstr>PowerPoint Presentation</vt:lpstr>
      <vt:lpstr>The Big Questions</vt:lpstr>
      <vt:lpstr>PowerPoint Presentation</vt:lpstr>
      <vt:lpstr>Reconnecting</vt:lpstr>
      <vt:lpstr>We’ve Had Such Fun! </vt:lpstr>
      <vt:lpstr>We’ve Had Such Fun! </vt:lpstr>
      <vt:lpstr>Exploring</vt:lpstr>
      <vt:lpstr>Different or the Same?</vt:lpstr>
      <vt:lpstr>Tell Me About…</vt:lpstr>
      <vt:lpstr>Tell Me About…</vt:lpstr>
      <vt:lpstr>Consolidating</vt:lpstr>
      <vt:lpstr>Looking Forward</vt:lpstr>
      <vt:lpstr>Reflecting</vt:lpstr>
      <vt:lpstr>Looking Back</vt:lpstr>
      <vt:lpstr>The Big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Joseph Hayward</dc:creator>
  <cp:lastModifiedBy>Hannah Cuddy</cp:lastModifiedBy>
  <cp:revision>302</cp:revision>
  <dcterms:created xsi:type="dcterms:W3CDTF">2018-09-19T10:56:25Z</dcterms:created>
  <dcterms:modified xsi:type="dcterms:W3CDTF">2022-11-17T16:01:40Z</dcterms:modified>
</cp:coreProperties>
</file>