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56" r:id="rId3"/>
    <p:sldId id="258" r:id="rId4"/>
    <p:sldId id="257" r:id="rId5"/>
    <p:sldId id="259" r:id="rId6"/>
    <p:sldId id="260" r:id="rId7"/>
    <p:sldId id="262" r:id="rId8"/>
    <p:sldId id="269" r:id="rId9"/>
    <p:sldId id="263" r:id="rId10"/>
    <p:sldId id="264" r:id="rId11"/>
    <p:sldId id="265" r:id="rId12"/>
    <p:sldId id="266" r:id="rId13"/>
    <p:sldId id="272" r:id="rId14"/>
    <p:sldId id="274" r:id="rId15"/>
    <p:sldId id="276" r:id="rId16"/>
    <p:sldId id="278" r:id="rId17"/>
    <p:sldId id="277" r:id="rId18"/>
    <p:sldId id="275" r:id="rId19"/>
    <p:sldId id="26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91" d="100"/>
          <a:sy n="91" d="100"/>
        </p:scale>
        <p:origin x="6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4FD95-656C-4798-9B7C-8860548BF2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6F1549-A6AA-41CA-885B-30DE6A9125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41707BB-122F-446F-96B0-BB70D74DCDFA}"/>
              </a:ext>
            </a:extLst>
          </p:cNvPr>
          <p:cNvSpPr>
            <a:spLocks noGrp="1"/>
          </p:cNvSpPr>
          <p:nvPr>
            <p:ph type="dt" sz="half" idx="10"/>
          </p:nvPr>
        </p:nvSpPr>
        <p:spPr/>
        <p:txBody>
          <a:bodyPr/>
          <a:lstStyle/>
          <a:p>
            <a:fld id="{FBA8A36B-0618-4D08-8608-D9A7AFD063DB}" type="datetimeFigureOut">
              <a:rPr lang="en-GB" smtClean="0"/>
              <a:t>11/06/2020</a:t>
            </a:fld>
            <a:endParaRPr lang="en-GB"/>
          </a:p>
        </p:txBody>
      </p:sp>
      <p:sp>
        <p:nvSpPr>
          <p:cNvPr id="5" name="Footer Placeholder 4">
            <a:extLst>
              <a:ext uri="{FF2B5EF4-FFF2-40B4-BE49-F238E27FC236}">
                <a16:creationId xmlns:a16="http://schemas.microsoft.com/office/drawing/2014/main" id="{C6D4AE67-B56B-419D-A674-A443FE78F0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487746-6F1C-440B-9945-665F26550672}"/>
              </a:ext>
            </a:extLst>
          </p:cNvPr>
          <p:cNvSpPr>
            <a:spLocks noGrp="1"/>
          </p:cNvSpPr>
          <p:nvPr>
            <p:ph type="sldNum" sz="quarter" idx="12"/>
          </p:nvPr>
        </p:nvSpPr>
        <p:spPr/>
        <p:txBody>
          <a:bodyPr/>
          <a:lstStyle/>
          <a:p>
            <a:fld id="{0AEEF45C-E5BD-426B-9E9E-A777C845F3D9}" type="slidenum">
              <a:rPr lang="en-GB" smtClean="0"/>
              <a:t>‹#›</a:t>
            </a:fld>
            <a:endParaRPr lang="en-GB"/>
          </a:p>
        </p:txBody>
      </p:sp>
    </p:spTree>
    <p:extLst>
      <p:ext uri="{BB962C8B-B14F-4D97-AF65-F5344CB8AC3E}">
        <p14:creationId xmlns:p14="http://schemas.microsoft.com/office/powerpoint/2010/main" val="4278955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1F6AF-2DD5-46D3-8880-4578FA28E1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0F7AB3-85FA-4020-90DE-7BDF6E60A3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96F8A8-BDA4-485E-B76F-A093288DCE2C}"/>
              </a:ext>
            </a:extLst>
          </p:cNvPr>
          <p:cNvSpPr>
            <a:spLocks noGrp="1"/>
          </p:cNvSpPr>
          <p:nvPr>
            <p:ph type="dt" sz="half" idx="10"/>
          </p:nvPr>
        </p:nvSpPr>
        <p:spPr/>
        <p:txBody>
          <a:bodyPr/>
          <a:lstStyle/>
          <a:p>
            <a:fld id="{FBA8A36B-0618-4D08-8608-D9A7AFD063DB}" type="datetimeFigureOut">
              <a:rPr lang="en-GB" smtClean="0"/>
              <a:t>11/06/2020</a:t>
            </a:fld>
            <a:endParaRPr lang="en-GB"/>
          </a:p>
        </p:txBody>
      </p:sp>
      <p:sp>
        <p:nvSpPr>
          <p:cNvPr id="5" name="Footer Placeholder 4">
            <a:extLst>
              <a:ext uri="{FF2B5EF4-FFF2-40B4-BE49-F238E27FC236}">
                <a16:creationId xmlns:a16="http://schemas.microsoft.com/office/drawing/2014/main" id="{EC1696E5-7C0A-4368-BBD1-71277F758C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C2AEC5-CE46-455A-A661-1704F394DB85}"/>
              </a:ext>
            </a:extLst>
          </p:cNvPr>
          <p:cNvSpPr>
            <a:spLocks noGrp="1"/>
          </p:cNvSpPr>
          <p:nvPr>
            <p:ph type="sldNum" sz="quarter" idx="12"/>
          </p:nvPr>
        </p:nvSpPr>
        <p:spPr/>
        <p:txBody>
          <a:bodyPr/>
          <a:lstStyle/>
          <a:p>
            <a:fld id="{0AEEF45C-E5BD-426B-9E9E-A777C845F3D9}" type="slidenum">
              <a:rPr lang="en-GB" smtClean="0"/>
              <a:t>‹#›</a:t>
            </a:fld>
            <a:endParaRPr lang="en-GB"/>
          </a:p>
        </p:txBody>
      </p:sp>
    </p:spTree>
    <p:extLst>
      <p:ext uri="{BB962C8B-B14F-4D97-AF65-F5344CB8AC3E}">
        <p14:creationId xmlns:p14="http://schemas.microsoft.com/office/powerpoint/2010/main" val="287727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D263C8-FAA0-4762-A8B9-3EF79FABCD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929137-31B2-43C8-BD0A-C68978AA9F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58B1D1-A618-4E2C-8ABE-35E40F2BFF29}"/>
              </a:ext>
            </a:extLst>
          </p:cNvPr>
          <p:cNvSpPr>
            <a:spLocks noGrp="1"/>
          </p:cNvSpPr>
          <p:nvPr>
            <p:ph type="dt" sz="half" idx="10"/>
          </p:nvPr>
        </p:nvSpPr>
        <p:spPr/>
        <p:txBody>
          <a:bodyPr/>
          <a:lstStyle/>
          <a:p>
            <a:fld id="{FBA8A36B-0618-4D08-8608-D9A7AFD063DB}" type="datetimeFigureOut">
              <a:rPr lang="en-GB" smtClean="0"/>
              <a:t>11/06/2020</a:t>
            </a:fld>
            <a:endParaRPr lang="en-GB"/>
          </a:p>
        </p:txBody>
      </p:sp>
      <p:sp>
        <p:nvSpPr>
          <p:cNvPr id="5" name="Footer Placeholder 4">
            <a:extLst>
              <a:ext uri="{FF2B5EF4-FFF2-40B4-BE49-F238E27FC236}">
                <a16:creationId xmlns:a16="http://schemas.microsoft.com/office/drawing/2014/main" id="{AFD303B1-14FE-4F5B-AD2A-28FA81ECF4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6AA567-58C5-45D5-9ACC-7E6FC61E0BD8}"/>
              </a:ext>
            </a:extLst>
          </p:cNvPr>
          <p:cNvSpPr>
            <a:spLocks noGrp="1"/>
          </p:cNvSpPr>
          <p:nvPr>
            <p:ph type="sldNum" sz="quarter" idx="12"/>
          </p:nvPr>
        </p:nvSpPr>
        <p:spPr/>
        <p:txBody>
          <a:bodyPr/>
          <a:lstStyle/>
          <a:p>
            <a:fld id="{0AEEF45C-E5BD-426B-9E9E-A777C845F3D9}" type="slidenum">
              <a:rPr lang="en-GB" smtClean="0"/>
              <a:t>‹#›</a:t>
            </a:fld>
            <a:endParaRPr lang="en-GB"/>
          </a:p>
        </p:txBody>
      </p:sp>
    </p:spTree>
    <p:extLst>
      <p:ext uri="{BB962C8B-B14F-4D97-AF65-F5344CB8AC3E}">
        <p14:creationId xmlns:p14="http://schemas.microsoft.com/office/powerpoint/2010/main" val="97932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AD54-EFEA-4349-930C-782841C29A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EA251A-0AA3-43EE-8E18-846F591B17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A1A9FD-28F8-4389-BC72-C7F3FFBF705B}"/>
              </a:ext>
            </a:extLst>
          </p:cNvPr>
          <p:cNvSpPr>
            <a:spLocks noGrp="1"/>
          </p:cNvSpPr>
          <p:nvPr>
            <p:ph type="dt" sz="half" idx="10"/>
          </p:nvPr>
        </p:nvSpPr>
        <p:spPr/>
        <p:txBody>
          <a:bodyPr/>
          <a:lstStyle/>
          <a:p>
            <a:fld id="{FBA8A36B-0618-4D08-8608-D9A7AFD063DB}" type="datetimeFigureOut">
              <a:rPr lang="en-GB" smtClean="0"/>
              <a:t>11/06/2020</a:t>
            </a:fld>
            <a:endParaRPr lang="en-GB"/>
          </a:p>
        </p:txBody>
      </p:sp>
      <p:sp>
        <p:nvSpPr>
          <p:cNvPr id="5" name="Footer Placeholder 4">
            <a:extLst>
              <a:ext uri="{FF2B5EF4-FFF2-40B4-BE49-F238E27FC236}">
                <a16:creationId xmlns:a16="http://schemas.microsoft.com/office/drawing/2014/main" id="{9F5D5ED7-7942-410E-B391-E9CD674A32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199C43-0D69-4D76-831A-EF3F01A18D62}"/>
              </a:ext>
            </a:extLst>
          </p:cNvPr>
          <p:cNvSpPr>
            <a:spLocks noGrp="1"/>
          </p:cNvSpPr>
          <p:nvPr>
            <p:ph type="sldNum" sz="quarter" idx="12"/>
          </p:nvPr>
        </p:nvSpPr>
        <p:spPr/>
        <p:txBody>
          <a:bodyPr/>
          <a:lstStyle/>
          <a:p>
            <a:fld id="{0AEEF45C-E5BD-426B-9E9E-A777C845F3D9}" type="slidenum">
              <a:rPr lang="en-GB" smtClean="0"/>
              <a:t>‹#›</a:t>
            </a:fld>
            <a:endParaRPr lang="en-GB"/>
          </a:p>
        </p:txBody>
      </p:sp>
    </p:spTree>
    <p:extLst>
      <p:ext uri="{BB962C8B-B14F-4D97-AF65-F5344CB8AC3E}">
        <p14:creationId xmlns:p14="http://schemas.microsoft.com/office/powerpoint/2010/main" val="80943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9D6DF-2094-4B8C-AD27-630B890BC0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171EBB-8704-427B-8C13-B50B87CAF3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5220F-A6CE-4978-B3FF-0A175FDA442B}"/>
              </a:ext>
            </a:extLst>
          </p:cNvPr>
          <p:cNvSpPr>
            <a:spLocks noGrp="1"/>
          </p:cNvSpPr>
          <p:nvPr>
            <p:ph type="dt" sz="half" idx="10"/>
          </p:nvPr>
        </p:nvSpPr>
        <p:spPr/>
        <p:txBody>
          <a:bodyPr/>
          <a:lstStyle/>
          <a:p>
            <a:fld id="{FBA8A36B-0618-4D08-8608-D9A7AFD063DB}" type="datetimeFigureOut">
              <a:rPr lang="en-GB" smtClean="0"/>
              <a:t>11/06/2020</a:t>
            </a:fld>
            <a:endParaRPr lang="en-GB"/>
          </a:p>
        </p:txBody>
      </p:sp>
      <p:sp>
        <p:nvSpPr>
          <p:cNvPr id="5" name="Footer Placeholder 4">
            <a:extLst>
              <a:ext uri="{FF2B5EF4-FFF2-40B4-BE49-F238E27FC236}">
                <a16:creationId xmlns:a16="http://schemas.microsoft.com/office/drawing/2014/main" id="{84A3F397-2E76-4B61-9F89-5A573D2A58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2CDA62-CC7B-4B97-BDD1-49C364169C02}"/>
              </a:ext>
            </a:extLst>
          </p:cNvPr>
          <p:cNvSpPr>
            <a:spLocks noGrp="1"/>
          </p:cNvSpPr>
          <p:nvPr>
            <p:ph type="sldNum" sz="quarter" idx="12"/>
          </p:nvPr>
        </p:nvSpPr>
        <p:spPr/>
        <p:txBody>
          <a:bodyPr/>
          <a:lstStyle/>
          <a:p>
            <a:fld id="{0AEEF45C-E5BD-426B-9E9E-A777C845F3D9}" type="slidenum">
              <a:rPr lang="en-GB" smtClean="0"/>
              <a:t>‹#›</a:t>
            </a:fld>
            <a:endParaRPr lang="en-GB"/>
          </a:p>
        </p:txBody>
      </p:sp>
    </p:spTree>
    <p:extLst>
      <p:ext uri="{BB962C8B-B14F-4D97-AF65-F5344CB8AC3E}">
        <p14:creationId xmlns:p14="http://schemas.microsoft.com/office/powerpoint/2010/main" val="3986735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5346-312E-4A8D-B438-DA2A8E11B9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017FA9-822F-4AAF-8A1F-00CEFCF9B8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0E3A24-8668-4C11-ABCA-5A66642DD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3872FA8-007B-452D-94A3-1E26D8334F11}"/>
              </a:ext>
            </a:extLst>
          </p:cNvPr>
          <p:cNvSpPr>
            <a:spLocks noGrp="1"/>
          </p:cNvSpPr>
          <p:nvPr>
            <p:ph type="dt" sz="half" idx="10"/>
          </p:nvPr>
        </p:nvSpPr>
        <p:spPr/>
        <p:txBody>
          <a:bodyPr/>
          <a:lstStyle/>
          <a:p>
            <a:fld id="{FBA8A36B-0618-4D08-8608-D9A7AFD063DB}" type="datetimeFigureOut">
              <a:rPr lang="en-GB" smtClean="0"/>
              <a:t>11/06/2020</a:t>
            </a:fld>
            <a:endParaRPr lang="en-GB"/>
          </a:p>
        </p:txBody>
      </p:sp>
      <p:sp>
        <p:nvSpPr>
          <p:cNvPr id="6" name="Footer Placeholder 5">
            <a:extLst>
              <a:ext uri="{FF2B5EF4-FFF2-40B4-BE49-F238E27FC236}">
                <a16:creationId xmlns:a16="http://schemas.microsoft.com/office/drawing/2014/main" id="{F639F18E-9620-4172-B19B-8BFA158177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348283-168F-41FD-B9B7-66ED6107DE59}"/>
              </a:ext>
            </a:extLst>
          </p:cNvPr>
          <p:cNvSpPr>
            <a:spLocks noGrp="1"/>
          </p:cNvSpPr>
          <p:nvPr>
            <p:ph type="sldNum" sz="quarter" idx="12"/>
          </p:nvPr>
        </p:nvSpPr>
        <p:spPr/>
        <p:txBody>
          <a:bodyPr/>
          <a:lstStyle/>
          <a:p>
            <a:fld id="{0AEEF45C-E5BD-426B-9E9E-A777C845F3D9}" type="slidenum">
              <a:rPr lang="en-GB" smtClean="0"/>
              <a:t>‹#›</a:t>
            </a:fld>
            <a:endParaRPr lang="en-GB"/>
          </a:p>
        </p:txBody>
      </p:sp>
    </p:spTree>
    <p:extLst>
      <p:ext uri="{BB962C8B-B14F-4D97-AF65-F5344CB8AC3E}">
        <p14:creationId xmlns:p14="http://schemas.microsoft.com/office/powerpoint/2010/main" val="1596152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61132-7573-43C2-9E0D-DE1268266B9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B1F066-70F2-40C0-8226-A18F5D312E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0ADD6D-9FE2-48DA-9D4F-419142FECC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4979B8-3678-41B9-98C0-969AFB096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59400-C6A6-4E96-AD1A-38BBF54FA1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174814-2A2B-4B81-A303-B352D3D88556}"/>
              </a:ext>
            </a:extLst>
          </p:cNvPr>
          <p:cNvSpPr>
            <a:spLocks noGrp="1"/>
          </p:cNvSpPr>
          <p:nvPr>
            <p:ph type="dt" sz="half" idx="10"/>
          </p:nvPr>
        </p:nvSpPr>
        <p:spPr/>
        <p:txBody>
          <a:bodyPr/>
          <a:lstStyle/>
          <a:p>
            <a:fld id="{FBA8A36B-0618-4D08-8608-D9A7AFD063DB}" type="datetimeFigureOut">
              <a:rPr lang="en-GB" smtClean="0"/>
              <a:t>11/06/2020</a:t>
            </a:fld>
            <a:endParaRPr lang="en-GB"/>
          </a:p>
        </p:txBody>
      </p:sp>
      <p:sp>
        <p:nvSpPr>
          <p:cNvPr id="8" name="Footer Placeholder 7">
            <a:extLst>
              <a:ext uri="{FF2B5EF4-FFF2-40B4-BE49-F238E27FC236}">
                <a16:creationId xmlns:a16="http://schemas.microsoft.com/office/drawing/2014/main" id="{31D38233-0C36-4506-B7F5-D5ABAFDC919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3FC329-C486-4EA5-9401-6BF783D7D484}"/>
              </a:ext>
            </a:extLst>
          </p:cNvPr>
          <p:cNvSpPr>
            <a:spLocks noGrp="1"/>
          </p:cNvSpPr>
          <p:nvPr>
            <p:ph type="sldNum" sz="quarter" idx="12"/>
          </p:nvPr>
        </p:nvSpPr>
        <p:spPr/>
        <p:txBody>
          <a:bodyPr/>
          <a:lstStyle/>
          <a:p>
            <a:fld id="{0AEEF45C-E5BD-426B-9E9E-A777C845F3D9}" type="slidenum">
              <a:rPr lang="en-GB" smtClean="0"/>
              <a:t>‹#›</a:t>
            </a:fld>
            <a:endParaRPr lang="en-GB"/>
          </a:p>
        </p:txBody>
      </p:sp>
    </p:spTree>
    <p:extLst>
      <p:ext uri="{BB962C8B-B14F-4D97-AF65-F5344CB8AC3E}">
        <p14:creationId xmlns:p14="http://schemas.microsoft.com/office/powerpoint/2010/main" val="394994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0CA0-8E0A-4795-9CA6-09532EFCDE7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7A6669-FB30-4B81-804A-00ADD56CCBB5}"/>
              </a:ext>
            </a:extLst>
          </p:cNvPr>
          <p:cNvSpPr>
            <a:spLocks noGrp="1"/>
          </p:cNvSpPr>
          <p:nvPr>
            <p:ph type="dt" sz="half" idx="10"/>
          </p:nvPr>
        </p:nvSpPr>
        <p:spPr/>
        <p:txBody>
          <a:bodyPr/>
          <a:lstStyle/>
          <a:p>
            <a:fld id="{FBA8A36B-0618-4D08-8608-D9A7AFD063DB}" type="datetimeFigureOut">
              <a:rPr lang="en-GB" smtClean="0"/>
              <a:t>11/06/2020</a:t>
            </a:fld>
            <a:endParaRPr lang="en-GB"/>
          </a:p>
        </p:txBody>
      </p:sp>
      <p:sp>
        <p:nvSpPr>
          <p:cNvPr id="4" name="Footer Placeholder 3">
            <a:extLst>
              <a:ext uri="{FF2B5EF4-FFF2-40B4-BE49-F238E27FC236}">
                <a16:creationId xmlns:a16="http://schemas.microsoft.com/office/drawing/2014/main" id="{96EB4AE7-B290-4E0E-BE7D-65E6C59209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EF5E05-BF9C-4A21-8DF6-D0AA73CAB92D}"/>
              </a:ext>
            </a:extLst>
          </p:cNvPr>
          <p:cNvSpPr>
            <a:spLocks noGrp="1"/>
          </p:cNvSpPr>
          <p:nvPr>
            <p:ph type="sldNum" sz="quarter" idx="12"/>
          </p:nvPr>
        </p:nvSpPr>
        <p:spPr/>
        <p:txBody>
          <a:bodyPr/>
          <a:lstStyle/>
          <a:p>
            <a:fld id="{0AEEF45C-E5BD-426B-9E9E-A777C845F3D9}" type="slidenum">
              <a:rPr lang="en-GB" smtClean="0"/>
              <a:t>‹#›</a:t>
            </a:fld>
            <a:endParaRPr lang="en-GB"/>
          </a:p>
        </p:txBody>
      </p:sp>
    </p:spTree>
    <p:extLst>
      <p:ext uri="{BB962C8B-B14F-4D97-AF65-F5344CB8AC3E}">
        <p14:creationId xmlns:p14="http://schemas.microsoft.com/office/powerpoint/2010/main" val="2354269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D17E89-8E44-431D-B128-ABA99E268CAD}"/>
              </a:ext>
            </a:extLst>
          </p:cNvPr>
          <p:cNvSpPr>
            <a:spLocks noGrp="1"/>
          </p:cNvSpPr>
          <p:nvPr>
            <p:ph type="dt" sz="half" idx="10"/>
          </p:nvPr>
        </p:nvSpPr>
        <p:spPr/>
        <p:txBody>
          <a:bodyPr/>
          <a:lstStyle/>
          <a:p>
            <a:fld id="{FBA8A36B-0618-4D08-8608-D9A7AFD063DB}" type="datetimeFigureOut">
              <a:rPr lang="en-GB" smtClean="0"/>
              <a:t>11/06/2020</a:t>
            </a:fld>
            <a:endParaRPr lang="en-GB"/>
          </a:p>
        </p:txBody>
      </p:sp>
      <p:sp>
        <p:nvSpPr>
          <p:cNvPr id="3" name="Footer Placeholder 2">
            <a:extLst>
              <a:ext uri="{FF2B5EF4-FFF2-40B4-BE49-F238E27FC236}">
                <a16:creationId xmlns:a16="http://schemas.microsoft.com/office/drawing/2014/main" id="{42FBDFD1-D6DF-417F-967A-96348A800DF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50437A-C482-412D-9EE3-46CF3D8ACA7C}"/>
              </a:ext>
            </a:extLst>
          </p:cNvPr>
          <p:cNvSpPr>
            <a:spLocks noGrp="1"/>
          </p:cNvSpPr>
          <p:nvPr>
            <p:ph type="sldNum" sz="quarter" idx="12"/>
          </p:nvPr>
        </p:nvSpPr>
        <p:spPr/>
        <p:txBody>
          <a:bodyPr/>
          <a:lstStyle/>
          <a:p>
            <a:fld id="{0AEEF45C-E5BD-426B-9E9E-A777C845F3D9}" type="slidenum">
              <a:rPr lang="en-GB" smtClean="0"/>
              <a:t>‹#›</a:t>
            </a:fld>
            <a:endParaRPr lang="en-GB"/>
          </a:p>
        </p:txBody>
      </p:sp>
    </p:spTree>
    <p:extLst>
      <p:ext uri="{BB962C8B-B14F-4D97-AF65-F5344CB8AC3E}">
        <p14:creationId xmlns:p14="http://schemas.microsoft.com/office/powerpoint/2010/main" val="1138239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8CD2-386C-4B47-A002-E1C9F02F52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9BCF199-45B5-41CF-8106-4D3499A18A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8B6EFAE-A77D-4263-BFC1-AF4443459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12707-4943-42B1-A1D3-D67243B2109C}"/>
              </a:ext>
            </a:extLst>
          </p:cNvPr>
          <p:cNvSpPr>
            <a:spLocks noGrp="1"/>
          </p:cNvSpPr>
          <p:nvPr>
            <p:ph type="dt" sz="half" idx="10"/>
          </p:nvPr>
        </p:nvSpPr>
        <p:spPr/>
        <p:txBody>
          <a:bodyPr/>
          <a:lstStyle/>
          <a:p>
            <a:fld id="{FBA8A36B-0618-4D08-8608-D9A7AFD063DB}" type="datetimeFigureOut">
              <a:rPr lang="en-GB" smtClean="0"/>
              <a:t>11/06/2020</a:t>
            </a:fld>
            <a:endParaRPr lang="en-GB"/>
          </a:p>
        </p:txBody>
      </p:sp>
      <p:sp>
        <p:nvSpPr>
          <p:cNvPr id="6" name="Footer Placeholder 5">
            <a:extLst>
              <a:ext uri="{FF2B5EF4-FFF2-40B4-BE49-F238E27FC236}">
                <a16:creationId xmlns:a16="http://schemas.microsoft.com/office/drawing/2014/main" id="{18FC909D-B569-4C4E-B3D8-65946E38FD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13FD08-61BE-4619-BFAB-6822B98BA853}"/>
              </a:ext>
            </a:extLst>
          </p:cNvPr>
          <p:cNvSpPr>
            <a:spLocks noGrp="1"/>
          </p:cNvSpPr>
          <p:nvPr>
            <p:ph type="sldNum" sz="quarter" idx="12"/>
          </p:nvPr>
        </p:nvSpPr>
        <p:spPr/>
        <p:txBody>
          <a:bodyPr/>
          <a:lstStyle/>
          <a:p>
            <a:fld id="{0AEEF45C-E5BD-426B-9E9E-A777C845F3D9}" type="slidenum">
              <a:rPr lang="en-GB" smtClean="0"/>
              <a:t>‹#›</a:t>
            </a:fld>
            <a:endParaRPr lang="en-GB"/>
          </a:p>
        </p:txBody>
      </p:sp>
    </p:spTree>
    <p:extLst>
      <p:ext uri="{BB962C8B-B14F-4D97-AF65-F5344CB8AC3E}">
        <p14:creationId xmlns:p14="http://schemas.microsoft.com/office/powerpoint/2010/main" val="2623908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70A6-4C3B-4FE9-82FE-0EF4C6EEF3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478469-34D9-410B-A16C-32A32C8321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AF9C79-4D5A-4B38-822A-67B7BFB12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466217-6671-4002-B6BB-3C2C0823FB8C}"/>
              </a:ext>
            </a:extLst>
          </p:cNvPr>
          <p:cNvSpPr>
            <a:spLocks noGrp="1"/>
          </p:cNvSpPr>
          <p:nvPr>
            <p:ph type="dt" sz="half" idx="10"/>
          </p:nvPr>
        </p:nvSpPr>
        <p:spPr/>
        <p:txBody>
          <a:bodyPr/>
          <a:lstStyle/>
          <a:p>
            <a:fld id="{FBA8A36B-0618-4D08-8608-D9A7AFD063DB}" type="datetimeFigureOut">
              <a:rPr lang="en-GB" smtClean="0"/>
              <a:t>11/06/2020</a:t>
            </a:fld>
            <a:endParaRPr lang="en-GB"/>
          </a:p>
        </p:txBody>
      </p:sp>
      <p:sp>
        <p:nvSpPr>
          <p:cNvPr id="6" name="Footer Placeholder 5">
            <a:extLst>
              <a:ext uri="{FF2B5EF4-FFF2-40B4-BE49-F238E27FC236}">
                <a16:creationId xmlns:a16="http://schemas.microsoft.com/office/drawing/2014/main" id="{705E3A45-D92D-4B9F-9C2A-44DB63397B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CBE2BB-1D8C-46FF-9A25-7CF0ABF39946}"/>
              </a:ext>
            </a:extLst>
          </p:cNvPr>
          <p:cNvSpPr>
            <a:spLocks noGrp="1"/>
          </p:cNvSpPr>
          <p:nvPr>
            <p:ph type="sldNum" sz="quarter" idx="12"/>
          </p:nvPr>
        </p:nvSpPr>
        <p:spPr/>
        <p:txBody>
          <a:bodyPr/>
          <a:lstStyle/>
          <a:p>
            <a:fld id="{0AEEF45C-E5BD-426B-9E9E-A777C845F3D9}" type="slidenum">
              <a:rPr lang="en-GB" smtClean="0"/>
              <a:t>‹#›</a:t>
            </a:fld>
            <a:endParaRPr lang="en-GB"/>
          </a:p>
        </p:txBody>
      </p:sp>
    </p:spTree>
    <p:extLst>
      <p:ext uri="{BB962C8B-B14F-4D97-AF65-F5344CB8AC3E}">
        <p14:creationId xmlns:p14="http://schemas.microsoft.com/office/powerpoint/2010/main" val="1412352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07916C-891F-491A-B43C-502CBA5CAA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63AB713-15A1-4721-B98F-0B81112D1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24B258-CD16-4534-B573-660849E32A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A8A36B-0618-4D08-8608-D9A7AFD063DB}" type="datetimeFigureOut">
              <a:rPr lang="en-GB" smtClean="0"/>
              <a:t>11/06/2020</a:t>
            </a:fld>
            <a:endParaRPr lang="en-GB"/>
          </a:p>
        </p:txBody>
      </p:sp>
      <p:sp>
        <p:nvSpPr>
          <p:cNvPr id="5" name="Footer Placeholder 4">
            <a:extLst>
              <a:ext uri="{FF2B5EF4-FFF2-40B4-BE49-F238E27FC236}">
                <a16:creationId xmlns:a16="http://schemas.microsoft.com/office/drawing/2014/main" id="{3E61D583-6B04-4908-A484-0BD5580583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77472A-27E3-4502-8E6F-D6EC9E965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EEF45C-E5BD-426B-9E9E-A777C845F3D9}" type="slidenum">
              <a:rPr lang="en-GB" smtClean="0"/>
              <a:t>‹#›</a:t>
            </a:fld>
            <a:endParaRPr lang="en-GB"/>
          </a:p>
        </p:txBody>
      </p:sp>
    </p:spTree>
    <p:extLst>
      <p:ext uri="{BB962C8B-B14F-4D97-AF65-F5344CB8AC3E}">
        <p14:creationId xmlns:p14="http://schemas.microsoft.com/office/powerpoint/2010/main" val="916896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hyperlink" Target="https://www.bbc.co.uk/bitesize/clips/zm3nvcw"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hyperlink" Target="https://stories.audible.com/pdp/B017V54W6O?ref=adbl_ent_anon_ds_pdp_pc_cntr-0-0"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hyperlink" Target="https://stories.audible.com/pdp/B017V54W6O?ref=adbl_ent_anon_ds_pdp_pc_cntr-0-0"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263FCC-695F-4994-AFE7-65D70BD0E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D7B422-E4A6-4408-BE2D-65E03B952411}"/>
              </a:ext>
            </a:extLst>
          </p:cNvPr>
          <p:cNvSpPr>
            <a:spLocks noGrp="1"/>
          </p:cNvSpPr>
          <p:nvPr>
            <p:ph type="ctrTitle"/>
          </p:nvPr>
        </p:nvSpPr>
        <p:spPr>
          <a:xfrm>
            <a:off x="637595" y="640081"/>
            <a:ext cx="6274591" cy="804897"/>
          </a:xfrm>
        </p:spPr>
        <p:txBody>
          <a:bodyPr>
            <a:normAutofit/>
          </a:bodyPr>
          <a:lstStyle/>
          <a:p>
            <a:pPr algn="l"/>
            <a:r>
              <a:rPr lang="en-US" sz="4800" dirty="0">
                <a:solidFill>
                  <a:schemeClr val="bg1"/>
                </a:solidFill>
              </a:rPr>
              <a:t>Introduction</a:t>
            </a:r>
            <a:endParaRPr lang="en-GB" sz="4800" dirty="0">
              <a:solidFill>
                <a:schemeClr val="bg1"/>
              </a:solidFill>
            </a:endParaRPr>
          </a:p>
        </p:txBody>
      </p:sp>
      <p:sp>
        <p:nvSpPr>
          <p:cNvPr id="3" name="Subtitle 2">
            <a:extLst>
              <a:ext uri="{FF2B5EF4-FFF2-40B4-BE49-F238E27FC236}">
                <a16:creationId xmlns:a16="http://schemas.microsoft.com/office/drawing/2014/main" id="{0C29457E-DABC-4CC8-951B-29BFF9AD79C7}"/>
              </a:ext>
            </a:extLst>
          </p:cNvPr>
          <p:cNvSpPr>
            <a:spLocks noGrp="1"/>
          </p:cNvSpPr>
          <p:nvPr>
            <p:ph type="subTitle" idx="1"/>
          </p:nvPr>
        </p:nvSpPr>
        <p:spPr>
          <a:xfrm>
            <a:off x="637594" y="1444978"/>
            <a:ext cx="6274592" cy="1772355"/>
          </a:xfrm>
        </p:spPr>
        <p:txBody>
          <a:bodyPr>
            <a:normAutofit/>
          </a:bodyPr>
          <a:lstStyle/>
          <a:p>
            <a:pPr algn="l"/>
            <a:r>
              <a:rPr lang="en-US" dirty="0">
                <a:solidFill>
                  <a:schemeClr val="bg1"/>
                </a:solidFill>
              </a:rPr>
              <a:t>Planning home learning</a:t>
            </a:r>
          </a:p>
          <a:p>
            <a:pPr algn="l"/>
            <a:r>
              <a:rPr lang="en-US" dirty="0">
                <a:solidFill>
                  <a:schemeClr val="bg1"/>
                </a:solidFill>
              </a:rPr>
              <a:t> for week 22</a:t>
            </a:r>
            <a:r>
              <a:rPr lang="en-US" baseline="30000" dirty="0">
                <a:solidFill>
                  <a:schemeClr val="bg1"/>
                </a:solidFill>
              </a:rPr>
              <a:t>nd</a:t>
            </a:r>
            <a:r>
              <a:rPr lang="en-US" dirty="0">
                <a:solidFill>
                  <a:schemeClr val="bg1"/>
                </a:solidFill>
              </a:rPr>
              <a:t> June 2020 </a:t>
            </a:r>
          </a:p>
          <a:p>
            <a:pPr algn="l"/>
            <a:r>
              <a:rPr lang="en-US" dirty="0">
                <a:solidFill>
                  <a:schemeClr val="bg1"/>
                </a:solidFill>
              </a:rPr>
              <a:t>To start, Click on sound icon below.</a:t>
            </a:r>
            <a:endParaRPr lang="en-GB" dirty="0">
              <a:solidFill>
                <a:schemeClr val="bg1"/>
              </a:solidFill>
            </a:endParaRPr>
          </a:p>
        </p:txBody>
      </p:sp>
      <p:pic>
        <p:nvPicPr>
          <p:cNvPr id="4" name="Picture 3" descr="A picture containing outdoor, clock, water, building&#10;&#10;Description automatically generated">
            <a:extLst>
              <a:ext uri="{FF2B5EF4-FFF2-40B4-BE49-F238E27FC236}">
                <a16:creationId xmlns:a16="http://schemas.microsoft.com/office/drawing/2014/main" id="{56CDF18D-3403-4133-9339-B8C5BB4D83C7}"/>
              </a:ext>
            </a:extLst>
          </p:cNvPr>
          <p:cNvPicPr>
            <a:picLocks noChangeAspect="1"/>
          </p:cNvPicPr>
          <p:nvPr/>
        </p:nvPicPr>
        <p:blipFill rotWithShape="1">
          <a:blip r:embed="rId4"/>
          <a:srcRect l="10406" r="51518"/>
          <a:stretch/>
        </p:blipFill>
        <p:spPr>
          <a:xfrm>
            <a:off x="7549780" y="10"/>
            <a:ext cx="4642220" cy="6857990"/>
          </a:xfrm>
          <a:prstGeom prst="rect">
            <a:avLst/>
          </a:prstGeom>
        </p:spPr>
      </p:pic>
      <p:pic>
        <p:nvPicPr>
          <p:cNvPr id="8" name="Recorded Sound">
            <a:hlinkClick r:id="" action="ppaction://media"/>
            <a:extLst>
              <a:ext uri="{FF2B5EF4-FFF2-40B4-BE49-F238E27FC236}">
                <a16:creationId xmlns:a16="http://schemas.microsoft.com/office/drawing/2014/main" id="{101434B4-5D9F-4CE2-AE95-0A540D1585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378" y="3124200"/>
            <a:ext cx="609600" cy="609600"/>
          </a:xfrm>
          <a:prstGeom prst="rect">
            <a:avLst/>
          </a:prstGeom>
        </p:spPr>
      </p:pic>
    </p:spTree>
    <p:extLst>
      <p:ext uri="{BB962C8B-B14F-4D97-AF65-F5344CB8AC3E}">
        <p14:creationId xmlns:p14="http://schemas.microsoft.com/office/powerpoint/2010/main" val="63113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9F5241F-A6BB-4E1F-B1C0-2985CB899B4A}"/>
              </a:ext>
            </a:extLst>
          </p:cNvPr>
          <p:cNvPicPr>
            <a:picLocks noChangeAspect="1"/>
          </p:cNvPicPr>
          <p:nvPr/>
        </p:nvPicPr>
        <p:blipFill rotWithShape="1">
          <a:blip r:embed="rId4">
            <a:alphaModFix amt="35000"/>
          </a:blip>
          <a:srcRect t="1562" b="3501"/>
          <a:stretch/>
        </p:blipFill>
        <p:spPr>
          <a:xfrm>
            <a:off x="20" y="10"/>
            <a:ext cx="12191980" cy="6857990"/>
          </a:xfrm>
          <a:prstGeom prst="rect">
            <a:avLst/>
          </a:prstGeom>
        </p:spPr>
      </p:pic>
      <p:sp>
        <p:nvSpPr>
          <p:cNvPr id="2" name="Title 1">
            <a:extLst>
              <a:ext uri="{FF2B5EF4-FFF2-40B4-BE49-F238E27FC236}">
                <a16:creationId xmlns:a16="http://schemas.microsoft.com/office/drawing/2014/main" id="{158DB486-00EF-43F9-89BC-7E068AA037AB}"/>
              </a:ext>
            </a:extLst>
          </p:cNvPr>
          <p:cNvSpPr>
            <a:spLocks noGrp="1"/>
          </p:cNvSpPr>
          <p:nvPr>
            <p:ph type="title"/>
          </p:nvPr>
        </p:nvSpPr>
        <p:spPr>
          <a:xfrm>
            <a:off x="838200" y="365125"/>
            <a:ext cx="10515600" cy="1325563"/>
          </a:xfrm>
        </p:spPr>
        <p:txBody>
          <a:bodyPr>
            <a:normAutofit/>
          </a:bodyPr>
          <a:lstStyle/>
          <a:p>
            <a:r>
              <a:rPr lang="en-US" sz="2400" u="sng" dirty="0">
                <a:solidFill>
                  <a:srgbClr val="FFFFFF"/>
                </a:solidFill>
              </a:rPr>
              <a:t>Lesson 3</a:t>
            </a:r>
            <a:br>
              <a:rPr lang="en-US" dirty="0">
                <a:solidFill>
                  <a:srgbClr val="FFFFFF"/>
                </a:solidFill>
              </a:rPr>
            </a:br>
            <a:r>
              <a:rPr lang="en-US" dirty="0">
                <a:solidFill>
                  <a:srgbClr val="FFFFFF"/>
                </a:solidFill>
              </a:rPr>
              <a:t>Comprehension </a:t>
            </a:r>
            <a:endParaRPr lang="en-GB" dirty="0">
              <a:solidFill>
                <a:srgbClr val="FFFFFF"/>
              </a:solidFill>
            </a:endParaRPr>
          </a:p>
        </p:txBody>
      </p:sp>
      <p:sp>
        <p:nvSpPr>
          <p:cNvPr id="3" name="Content Placeholder 2">
            <a:extLst>
              <a:ext uri="{FF2B5EF4-FFF2-40B4-BE49-F238E27FC236}">
                <a16:creationId xmlns:a16="http://schemas.microsoft.com/office/drawing/2014/main" id="{B22EAE65-62A0-45E0-BEFB-7E91B8E4E9F9}"/>
              </a:ext>
            </a:extLst>
          </p:cNvPr>
          <p:cNvSpPr>
            <a:spLocks noGrp="1"/>
          </p:cNvSpPr>
          <p:nvPr>
            <p:ph idx="1"/>
          </p:nvPr>
        </p:nvSpPr>
        <p:spPr>
          <a:xfrm>
            <a:off x="838200" y="1825625"/>
            <a:ext cx="10515600" cy="4351338"/>
          </a:xfrm>
        </p:spPr>
        <p:txBody>
          <a:bodyPr>
            <a:normAutofit/>
          </a:bodyPr>
          <a:lstStyle/>
          <a:p>
            <a:r>
              <a:rPr lang="en-US" sz="2200" dirty="0">
                <a:solidFill>
                  <a:srgbClr val="FFFFFF"/>
                </a:solidFill>
              </a:rPr>
              <a:t>Answer the following questions in full sentences:</a:t>
            </a:r>
          </a:p>
          <a:p>
            <a:endParaRPr lang="en-US" sz="2200" dirty="0">
              <a:solidFill>
                <a:srgbClr val="FFFFFF"/>
              </a:solidFill>
            </a:endParaRPr>
          </a:p>
          <a:p>
            <a:r>
              <a:rPr lang="en-US" sz="2200" dirty="0">
                <a:solidFill>
                  <a:srgbClr val="FFFFFF"/>
                </a:solidFill>
              </a:rPr>
              <a:t>What does Harry dream about before he is woken up? (page 19)</a:t>
            </a:r>
          </a:p>
          <a:p>
            <a:r>
              <a:rPr lang="en-US" sz="2200" dirty="0">
                <a:solidFill>
                  <a:srgbClr val="FFFFFF"/>
                </a:solidFill>
              </a:rPr>
              <a:t>What does Harry like about his appearance and why? (page 20)</a:t>
            </a:r>
          </a:p>
          <a:p>
            <a:r>
              <a:rPr lang="en-US" sz="2200" dirty="0">
                <a:solidFill>
                  <a:srgbClr val="FFFFFF"/>
                </a:solidFill>
              </a:rPr>
              <a:t>List the presents Dudley has opened. (page 21)</a:t>
            </a:r>
          </a:p>
          <a:p>
            <a:r>
              <a:rPr lang="en-US" sz="2200" dirty="0">
                <a:solidFill>
                  <a:srgbClr val="FFFFFF"/>
                </a:solidFill>
              </a:rPr>
              <a:t>Why does Dudley cry? Is he really upset? (page 22)</a:t>
            </a:r>
          </a:p>
          <a:p>
            <a:r>
              <a:rPr lang="en-US" sz="2200" dirty="0">
                <a:solidFill>
                  <a:srgbClr val="FFFFFF"/>
                </a:solidFill>
              </a:rPr>
              <a:t>What is the magical event mentioned including school? (page 23)</a:t>
            </a:r>
          </a:p>
          <a:p>
            <a:r>
              <a:rPr lang="en-US" sz="2200" dirty="0">
                <a:solidFill>
                  <a:srgbClr val="FFFFFF"/>
                </a:solidFill>
              </a:rPr>
              <a:t>What type of ice cream does Harry receive? Why? (page 24)</a:t>
            </a:r>
          </a:p>
          <a:p>
            <a:r>
              <a:rPr lang="en-US" sz="2200" dirty="0">
                <a:solidFill>
                  <a:srgbClr val="FFFFFF"/>
                </a:solidFill>
              </a:rPr>
              <a:t>How does the snake behave towards Harry? (page 25)</a:t>
            </a:r>
          </a:p>
          <a:p>
            <a:r>
              <a:rPr lang="en-US" sz="2200" dirty="0">
                <a:solidFill>
                  <a:srgbClr val="FFFFFF"/>
                </a:solidFill>
              </a:rPr>
              <a:t>What does the snake say to Harry when it escapes? (page 26)</a:t>
            </a:r>
          </a:p>
          <a:p>
            <a:endParaRPr lang="en-GB" sz="2200" dirty="0">
              <a:solidFill>
                <a:srgbClr val="FFFFFF"/>
              </a:solidFill>
            </a:endParaRPr>
          </a:p>
        </p:txBody>
      </p:sp>
      <p:pic>
        <p:nvPicPr>
          <p:cNvPr id="4" name="Recorded Sound">
            <a:hlinkClick r:id="" action="ppaction://media"/>
            <a:extLst>
              <a:ext uri="{FF2B5EF4-FFF2-40B4-BE49-F238E27FC236}">
                <a16:creationId xmlns:a16="http://schemas.microsoft.com/office/drawing/2014/main" id="{032D7202-9B3F-4846-9E83-CD6B8A0F71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178" y="1726406"/>
            <a:ext cx="609600" cy="609600"/>
          </a:xfrm>
          <a:prstGeom prst="rect">
            <a:avLst/>
          </a:prstGeom>
        </p:spPr>
      </p:pic>
    </p:spTree>
    <p:extLst>
      <p:ext uri="{BB962C8B-B14F-4D97-AF65-F5344CB8AC3E}">
        <p14:creationId xmlns:p14="http://schemas.microsoft.com/office/powerpoint/2010/main" val="38574238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FDD24C0-8639-4C52-B41D-9091A2C34417}"/>
              </a:ext>
            </a:extLst>
          </p:cNvPr>
          <p:cNvSpPr>
            <a:spLocks noGrp="1"/>
          </p:cNvSpPr>
          <p:nvPr>
            <p:ph idx="1"/>
          </p:nvPr>
        </p:nvSpPr>
        <p:spPr>
          <a:xfrm>
            <a:off x="527028" y="0"/>
            <a:ext cx="11324492" cy="6858000"/>
          </a:xfrm>
        </p:spPr>
        <p:txBody>
          <a:bodyPr>
            <a:noAutofit/>
          </a:bodyPr>
          <a:lstStyle/>
          <a:p>
            <a:r>
              <a:rPr lang="en-US" sz="1800" dirty="0"/>
              <a:t>What does Harry dream about before he is woken up? (page 19)</a:t>
            </a:r>
          </a:p>
          <a:p>
            <a:r>
              <a:rPr lang="en-US" sz="1800" dirty="0">
                <a:solidFill>
                  <a:srgbClr val="FF0000"/>
                </a:solidFill>
              </a:rPr>
              <a:t>It was a good one. It was about a flying motorbike. He feels as though as he’s had it before.</a:t>
            </a:r>
          </a:p>
          <a:p>
            <a:r>
              <a:rPr lang="en-US" sz="1800" dirty="0"/>
              <a:t>What does Harry like about his appearance and why? (page 20)</a:t>
            </a:r>
          </a:p>
          <a:p>
            <a:r>
              <a:rPr lang="en-US" sz="1800" dirty="0">
                <a:solidFill>
                  <a:srgbClr val="FF0000"/>
                </a:solidFill>
              </a:rPr>
              <a:t>He likes his thin scar, shaped like a bolt of lightening. </a:t>
            </a:r>
          </a:p>
          <a:p>
            <a:r>
              <a:rPr lang="en-US" sz="1800" dirty="0"/>
              <a:t>List the presents Dudley has opened. (page 21)</a:t>
            </a:r>
          </a:p>
          <a:p>
            <a:r>
              <a:rPr lang="en-US" sz="1800" dirty="0">
                <a:solidFill>
                  <a:srgbClr val="FF0000"/>
                </a:solidFill>
              </a:rPr>
              <a:t>He has opened: a racing bike, remote control aero plane, gold wrist watch, 16 computer games.</a:t>
            </a:r>
          </a:p>
          <a:p>
            <a:r>
              <a:rPr lang="en-US" sz="1800" dirty="0"/>
              <a:t>Why does Dudley cry? Is he really upset? (page 22)</a:t>
            </a:r>
          </a:p>
          <a:p>
            <a:r>
              <a:rPr lang="en-US" sz="1800" dirty="0">
                <a:solidFill>
                  <a:srgbClr val="FF0000"/>
                </a:solidFill>
              </a:rPr>
              <a:t>Dudley does this to get anything he wants. He pretends that he’s crying because Harry has to come with them to the zoo.  He’s not actually crying </a:t>
            </a:r>
          </a:p>
          <a:p>
            <a:r>
              <a:rPr lang="en-US" sz="1800" dirty="0"/>
              <a:t>What is the magical event mentioned including school? (page 23)</a:t>
            </a:r>
          </a:p>
          <a:p>
            <a:r>
              <a:rPr lang="en-US" sz="1800" dirty="0">
                <a:solidFill>
                  <a:srgbClr val="FF0000"/>
                </a:solidFill>
              </a:rPr>
              <a:t>Harry’s hair grew back the next day after his Aunt had chopped it off. Harry was sitting on the chimney of the school kitchens. </a:t>
            </a:r>
          </a:p>
          <a:p>
            <a:r>
              <a:rPr lang="en-US" sz="1800" dirty="0"/>
              <a:t>What type of ice cream does Harry receive? Why? (page 24)</a:t>
            </a:r>
          </a:p>
          <a:p>
            <a:r>
              <a:rPr lang="en-US" sz="1800" dirty="0">
                <a:solidFill>
                  <a:srgbClr val="FF0000"/>
                </a:solidFill>
              </a:rPr>
              <a:t>A cheap lemon ice </a:t>
            </a:r>
            <a:r>
              <a:rPr lang="en-US" sz="1800" dirty="0" err="1">
                <a:solidFill>
                  <a:srgbClr val="FF0000"/>
                </a:solidFill>
              </a:rPr>
              <a:t>lolly</a:t>
            </a:r>
            <a:r>
              <a:rPr lang="en-US" sz="1800" dirty="0">
                <a:solidFill>
                  <a:srgbClr val="FF0000"/>
                </a:solidFill>
              </a:rPr>
              <a:t>.</a:t>
            </a:r>
          </a:p>
          <a:p>
            <a:r>
              <a:rPr lang="en-US" sz="1800" dirty="0"/>
              <a:t>How does the snake behave towards Harry? (page 25)</a:t>
            </a:r>
          </a:p>
          <a:p>
            <a:r>
              <a:rPr lang="en-US" sz="1800" dirty="0">
                <a:solidFill>
                  <a:srgbClr val="FF0000"/>
                </a:solidFill>
              </a:rPr>
              <a:t>Opened its ‘beady eyes’ and ‘raised its head’. It winks at Harry. Harry winks back. The snake jerks his head towards Uncle Vernon and raised his eyes like he gets it. He is in fact speaking to him. </a:t>
            </a:r>
          </a:p>
          <a:p>
            <a:r>
              <a:rPr lang="en-US" sz="1800" dirty="0"/>
              <a:t>What does the snake say to Harry when it escapes? (page 26)</a:t>
            </a:r>
          </a:p>
          <a:p>
            <a:r>
              <a:rPr lang="en-US" sz="1800" dirty="0">
                <a:solidFill>
                  <a:srgbClr val="FF0000"/>
                </a:solidFill>
              </a:rPr>
              <a:t>“Brazil here I come. Thanks, amigo!”</a:t>
            </a:r>
            <a:endParaRPr lang="en-GB" sz="1800" dirty="0">
              <a:solidFill>
                <a:srgbClr val="FF0000"/>
              </a:solidFill>
            </a:endParaRPr>
          </a:p>
        </p:txBody>
      </p:sp>
      <p:sp>
        <p:nvSpPr>
          <p:cNvPr id="8" name="TextBox 7">
            <a:extLst>
              <a:ext uri="{FF2B5EF4-FFF2-40B4-BE49-F238E27FC236}">
                <a16:creationId xmlns:a16="http://schemas.microsoft.com/office/drawing/2014/main" id="{9E608219-4071-41C7-ADE2-ADDB9C3184E8}"/>
              </a:ext>
            </a:extLst>
          </p:cNvPr>
          <p:cNvSpPr txBox="1"/>
          <p:nvPr/>
        </p:nvSpPr>
        <p:spPr>
          <a:xfrm>
            <a:off x="9793357" y="238539"/>
            <a:ext cx="2226365" cy="769441"/>
          </a:xfrm>
          <a:prstGeom prst="rect">
            <a:avLst/>
          </a:prstGeom>
          <a:noFill/>
        </p:spPr>
        <p:txBody>
          <a:bodyPr wrap="square" rtlCol="0">
            <a:spAutoFit/>
          </a:bodyPr>
          <a:lstStyle/>
          <a:p>
            <a:r>
              <a:rPr lang="en-US" sz="4400" u="sng" dirty="0"/>
              <a:t>Answers </a:t>
            </a:r>
            <a:endParaRPr lang="en-GB" sz="4400" u="sng" dirty="0"/>
          </a:p>
        </p:txBody>
      </p:sp>
    </p:spTree>
    <p:extLst>
      <p:ext uri="{BB962C8B-B14F-4D97-AF65-F5344CB8AC3E}">
        <p14:creationId xmlns:p14="http://schemas.microsoft.com/office/powerpoint/2010/main" val="4054890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nature&#10;&#10;Description automatically generated">
            <a:extLst>
              <a:ext uri="{FF2B5EF4-FFF2-40B4-BE49-F238E27FC236}">
                <a16:creationId xmlns:a16="http://schemas.microsoft.com/office/drawing/2014/main" id="{EDD90971-7B97-44FA-A81D-2E36EE2E49ED}"/>
              </a:ext>
            </a:extLst>
          </p:cNvPr>
          <p:cNvPicPr>
            <a:picLocks noChangeAspect="1"/>
          </p:cNvPicPr>
          <p:nvPr/>
        </p:nvPicPr>
        <p:blipFill rotWithShape="1">
          <a:blip r:embed="rId4">
            <a:alphaModFix amt="35000"/>
          </a:blip>
          <a:srcRect l="24407" r="4481"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51C7FB44-2EEF-404A-A1F0-0CDEE9888834}"/>
              </a:ext>
            </a:extLst>
          </p:cNvPr>
          <p:cNvSpPr>
            <a:spLocks noGrp="1"/>
          </p:cNvSpPr>
          <p:nvPr>
            <p:ph type="title"/>
          </p:nvPr>
        </p:nvSpPr>
        <p:spPr>
          <a:xfrm>
            <a:off x="838200" y="365125"/>
            <a:ext cx="10515600" cy="1325563"/>
          </a:xfrm>
        </p:spPr>
        <p:txBody>
          <a:bodyPr>
            <a:normAutofit/>
          </a:bodyPr>
          <a:lstStyle/>
          <a:p>
            <a:r>
              <a:rPr lang="en-US" sz="2400" u="sng" dirty="0">
                <a:solidFill>
                  <a:srgbClr val="FFFFFF"/>
                </a:solidFill>
              </a:rPr>
              <a:t>Lesson 4</a:t>
            </a:r>
            <a:br>
              <a:rPr lang="en-US" dirty="0">
                <a:solidFill>
                  <a:srgbClr val="FFFFFF"/>
                </a:solidFill>
              </a:rPr>
            </a:br>
            <a:r>
              <a:rPr lang="en-US" dirty="0">
                <a:solidFill>
                  <a:srgbClr val="FFFFFF"/>
                </a:solidFill>
              </a:rPr>
              <a:t>Harry’s magical experiences</a:t>
            </a:r>
            <a:endParaRPr lang="en-GB" dirty="0">
              <a:solidFill>
                <a:srgbClr val="FFFFFF"/>
              </a:solidFill>
            </a:endParaRPr>
          </a:p>
        </p:txBody>
      </p:sp>
      <p:sp>
        <p:nvSpPr>
          <p:cNvPr id="3" name="Content Placeholder 2">
            <a:extLst>
              <a:ext uri="{FF2B5EF4-FFF2-40B4-BE49-F238E27FC236}">
                <a16:creationId xmlns:a16="http://schemas.microsoft.com/office/drawing/2014/main" id="{2E399C3B-BCF8-40EB-B272-6AD42EF226AD}"/>
              </a:ext>
            </a:extLst>
          </p:cNvPr>
          <p:cNvSpPr>
            <a:spLocks noGrp="1"/>
          </p:cNvSpPr>
          <p:nvPr>
            <p:ph idx="1"/>
          </p:nvPr>
        </p:nvSpPr>
        <p:spPr>
          <a:xfrm>
            <a:off x="747888" y="2378781"/>
            <a:ext cx="10515600" cy="4351338"/>
          </a:xfrm>
        </p:spPr>
        <p:txBody>
          <a:bodyPr>
            <a:normAutofit/>
          </a:bodyPr>
          <a:lstStyle/>
          <a:p>
            <a:r>
              <a:rPr lang="en-US" dirty="0">
                <a:solidFill>
                  <a:srgbClr val="FFFFFF"/>
                </a:solidFill>
              </a:rPr>
              <a:t>In this chapter it mentions many times Harry had some experiences that couldn’t be explained, or how they happened. </a:t>
            </a:r>
          </a:p>
          <a:p>
            <a:r>
              <a:rPr lang="en-US" dirty="0">
                <a:solidFill>
                  <a:srgbClr val="FFFFFF"/>
                </a:solidFill>
              </a:rPr>
              <a:t>Imagine and describe another magical situation in Harry’s life that may have happened by accident and caused chaos to the people around him. </a:t>
            </a:r>
          </a:p>
          <a:p>
            <a:r>
              <a:rPr lang="en-US" dirty="0">
                <a:solidFill>
                  <a:srgbClr val="FFFFFF"/>
                </a:solidFill>
              </a:rPr>
              <a:t>Make it as imaginative as you want an make sure to add lots of detail.  </a:t>
            </a:r>
            <a:endParaRPr lang="en-GB" dirty="0">
              <a:solidFill>
                <a:srgbClr val="FFFFFF"/>
              </a:solidFill>
            </a:endParaRPr>
          </a:p>
        </p:txBody>
      </p:sp>
      <p:pic>
        <p:nvPicPr>
          <p:cNvPr id="5" name="Recorded Sound">
            <a:hlinkClick r:id="" action="ppaction://media"/>
            <a:extLst>
              <a:ext uri="{FF2B5EF4-FFF2-40B4-BE49-F238E27FC236}">
                <a16:creationId xmlns:a16="http://schemas.microsoft.com/office/drawing/2014/main" id="{ADE4E49C-20ED-4A52-80C3-C4E651C79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31289" y="723106"/>
            <a:ext cx="609600" cy="609600"/>
          </a:xfrm>
          <a:prstGeom prst="rect">
            <a:avLst/>
          </a:prstGeom>
        </p:spPr>
      </p:pic>
    </p:spTree>
    <p:extLst>
      <p:ext uri="{BB962C8B-B14F-4D97-AF65-F5344CB8AC3E}">
        <p14:creationId xmlns:p14="http://schemas.microsoft.com/office/powerpoint/2010/main" val="2526766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A178944-CAF1-4816-9FCD-7244CD1657A6}"/>
              </a:ext>
            </a:extLst>
          </p:cNvPr>
          <p:cNvPicPr>
            <a:picLocks noGrp="1" noChangeAspect="1"/>
          </p:cNvPicPr>
          <p:nvPr>
            <p:ph idx="1"/>
          </p:nvPr>
        </p:nvPicPr>
        <p:blipFill rotWithShape="1">
          <a:blip r:embed="rId4"/>
          <a:srcRect r="12469"/>
          <a:stretch/>
        </p:blipFill>
        <p:spPr>
          <a:xfrm>
            <a:off x="20" y="10"/>
            <a:ext cx="4637226" cy="6857990"/>
          </a:xfrm>
          <a:prstGeom prst="rect">
            <a:avLst/>
          </a:prstGeom>
        </p:spPr>
      </p:pic>
      <p:sp>
        <p:nvSpPr>
          <p:cNvPr id="9" name="Rectangle 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9DEFB7-7CD1-40A0-88D8-BA4A8D9D5AF1}"/>
              </a:ext>
            </a:extLst>
          </p:cNvPr>
          <p:cNvSpPr>
            <a:spLocks noGrp="1"/>
          </p:cNvSpPr>
          <p:nvPr>
            <p:ph type="title"/>
          </p:nvPr>
        </p:nvSpPr>
        <p:spPr>
          <a:xfrm>
            <a:off x="4881490" y="309489"/>
            <a:ext cx="7019778" cy="1322363"/>
          </a:xfrm>
        </p:spPr>
        <p:txBody>
          <a:bodyPr vert="horz" lIns="91440" tIns="45720" rIns="91440" bIns="45720" rtlCol="0" anchor="b">
            <a:normAutofit/>
          </a:bodyPr>
          <a:lstStyle/>
          <a:p>
            <a:r>
              <a:rPr lang="en-US" sz="2700" u="sng" dirty="0">
                <a:solidFill>
                  <a:schemeClr val="bg1"/>
                </a:solidFill>
              </a:rPr>
              <a:t>Lesson 5 </a:t>
            </a:r>
            <a:br>
              <a:rPr lang="en-US" sz="6000" u="sng" dirty="0">
                <a:solidFill>
                  <a:schemeClr val="bg1"/>
                </a:solidFill>
              </a:rPr>
            </a:br>
            <a:r>
              <a:rPr lang="en-US" sz="6000" u="sng" dirty="0">
                <a:solidFill>
                  <a:schemeClr val="bg1"/>
                </a:solidFill>
              </a:rPr>
              <a:t>A balanced argument</a:t>
            </a:r>
            <a:endParaRPr lang="en-US" sz="6000" dirty="0">
              <a:solidFill>
                <a:schemeClr val="bg1"/>
              </a:solidFill>
            </a:endParaRPr>
          </a:p>
        </p:txBody>
      </p:sp>
      <p:sp>
        <p:nvSpPr>
          <p:cNvPr id="5" name="TextBox 4">
            <a:extLst>
              <a:ext uri="{FF2B5EF4-FFF2-40B4-BE49-F238E27FC236}">
                <a16:creationId xmlns:a16="http://schemas.microsoft.com/office/drawing/2014/main" id="{AD3A41C0-9E43-4914-A5D3-2D62C93A8D00}"/>
              </a:ext>
            </a:extLst>
          </p:cNvPr>
          <p:cNvSpPr txBox="1"/>
          <p:nvPr/>
        </p:nvSpPr>
        <p:spPr>
          <a:xfrm>
            <a:off x="4937760" y="1631852"/>
            <a:ext cx="6893169" cy="4893647"/>
          </a:xfrm>
          <a:prstGeom prst="rect">
            <a:avLst/>
          </a:prstGeom>
          <a:noFill/>
        </p:spPr>
        <p:txBody>
          <a:bodyPr wrap="square" rtlCol="0">
            <a:spAutoFit/>
          </a:bodyPr>
          <a:lstStyle/>
          <a:p>
            <a:endParaRPr lang="en-US" sz="2400" dirty="0">
              <a:solidFill>
                <a:schemeClr val="bg1"/>
              </a:solidFill>
            </a:endParaRPr>
          </a:p>
          <a:p>
            <a:r>
              <a:rPr lang="en-US" sz="2400" dirty="0">
                <a:solidFill>
                  <a:schemeClr val="bg1"/>
                </a:solidFill>
              </a:rPr>
              <a:t>Harry speaks to a snake at the zoo and learns that the snakes family were from Brazil. </a:t>
            </a:r>
          </a:p>
          <a:p>
            <a:r>
              <a:rPr lang="en-US" sz="2400" dirty="0">
                <a:solidFill>
                  <a:schemeClr val="bg1"/>
                </a:solidFill>
              </a:rPr>
              <a:t>Suddenly, the glass magically vanishes and escapes. </a:t>
            </a:r>
            <a:endParaRPr lang="en-GB" sz="2400" dirty="0">
              <a:solidFill>
                <a:schemeClr val="bg1"/>
              </a:solidFill>
            </a:endParaRPr>
          </a:p>
          <a:p>
            <a:r>
              <a:rPr lang="en-GB" sz="2400" dirty="0">
                <a:solidFill>
                  <a:schemeClr val="bg1"/>
                </a:solidFill>
              </a:rPr>
              <a:t>The snake then replies, “Thankssss, Brazil here I come!” The snake couldn’t wait to escape to Brazil. Why do you think he wanted to leave the zoo? Y</a:t>
            </a:r>
          </a:p>
          <a:p>
            <a:endParaRPr lang="en-GB" sz="2400" dirty="0">
              <a:solidFill>
                <a:schemeClr val="bg1"/>
              </a:solidFill>
            </a:endParaRPr>
          </a:p>
          <a:p>
            <a:r>
              <a:rPr lang="en-GB" sz="2400" dirty="0">
                <a:solidFill>
                  <a:schemeClr val="bg1"/>
                </a:solidFill>
              </a:rPr>
              <a:t>You are now going to write a discussion text comparing a zoo to the wild. Move onto the next slide for some help with this.</a:t>
            </a:r>
          </a:p>
          <a:p>
            <a:endParaRPr lang="en-GB" sz="2400" dirty="0">
              <a:solidFill>
                <a:schemeClr val="bg1"/>
              </a:solidFill>
            </a:endParaRPr>
          </a:p>
          <a:p>
            <a:endParaRPr lang="en-US" sz="2400" dirty="0">
              <a:solidFill>
                <a:schemeClr val="bg1"/>
              </a:solidFill>
            </a:endParaRPr>
          </a:p>
        </p:txBody>
      </p:sp>
      <p:pic>
        <p:nvPicPr>
          <p:cNvPr id="6" name="Recorded Sound">
            <a:hlinkClick r:id="" action="ppaction://media"/>
            <a:extLst>
              <a:ext uri="{FF2B5EF4-FFF2-40B4-BE49-F238E27FC236}">
                <a16:creationId xmlns:a16="http://schemas.microsoft.com/office/drawing/2014/main" id="{5FCEDD1D-EB8A-4A53-8CF5-02982E236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22372" y="56271"/>
            <a:ext cx="609600" cy="609600"/>
          </a:xfrm>
          <a:prstGeom prst="rect">
            <a:avLst/>
          </a:prstGeom>
        </p:spPr>
      </p:pic>
    </p:spTree>
    <p:extLst>
      <p:ext uri="{BB962C8B-B14F-4D97-AF65-F5344CB8AC3E}">
        <p14:creationId xmlns:p14="http://schemas.microsoft.com/office/powerpoint/2010/main" val="320702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C9AE-A059-44F6-82CD-37732435B006}"/>
              </a:ext>
            </a:extLst>
          </p:cNvPr>
          <p:cNvSpPr>
            <a:spLocks noGrp="1"/>
          </p:cNvSpPr>
          <p:nvPr>
            <p:ph type="title"/>
          </p:nvPr>
        </p:nvSpPr>
        <p:spPr/>
        <p:txBody>
          <a:bodyPr>
            <a:normAutofit/>
          </a:bodyPr>
          <a:lstStyle/>
          <a:p>
            <a:r>
              <a:rPr lang="en-US" sz="2400" dirty="0">
                <a:solidFill>
                  <a:srgbClr val="FF0000"/>
                </a:solidFill>
              </a:rPr>
              <a:t>Click on the link below to take you to a Bitesize video about a discussion of whether tourists are a good thing or bad thing on our mountains. Listen to the video.</a:t>
            </a:r>
            <a:br>
              <a:rPr lang="en-US" sz="2400" dirty="0">
                <a:solidFill>
                  <a:srgbClr val="FF0000"/>
                </a:solidFill>
              </a:rPr>
            </a:br>
            <a:r>
              <a:rPr lang="en-US" sz="2400" dirty="0"/>
              <a:t>Think about the pros and cons of having tourists as discussed in the video.</a:t>
            </a:r>
            <a:endParaRPr lang="en-GB" sz="2400" dirty="0"/>
          </a:p>
        </p:txBody>
      </p:sp>
      <p:sp>
        <p:nvSpPr>
          <p:cNvPr id="3" name="Content Placeholder 2">
            <a:extLst>
              <a:ext uri="{FF2B5EF4-FFF2-40B4-BE49-F238E27FC236}">
                <a16:creationId xmlns:a16="http://schemas.microsoft.com/office/drawing/2014/main" id="{B024A854-05F5-470F-B2E8-65C3F14FAE0E}"/>
              </a:ext>
            </a:extLst>
          </p:cNvPr>
          <p:cNvSpPr>
            <a:spLocks noGrp="1"/>
          </p:cNvSpPr>
          <p:nvPr>
            <p:ph idx="1"/>
          </p:nvPr>
        </p:nvSpPr>
        <p:spPr/>
        <p:txBody>
          <a:bodyPr/>
          <a:lstStyle/>
          <a:p>
            <a:r>
              <a:rPr lang="en-GB" dirty="0">
                <a:hlinkClick r:id="rId4"/>
              </a:rPr>
              <a:t>https://www.bbc.co.uk/bitesize/clips/zm3nvcw</a:t>
            </a:r>
            <a:endParaRPr lang="en-GB" dirty="0"/>
          </a:p>
          <a:p>
            <a:endParaRPr lang="en-GB" dirty="0"/>
          </a:p>
        </p:txBody>
      </p:sp>
      <p:pic>
        <p:nvPicPr>
          <p:cNvPr id="4" name="Recorded Sound">
            <a:hlinkClick r:id="" action="ppaction://media"/>
            <a:extLst>
              <a:ext uri="{FF2B5EF4-FFF2-40B4-BE49-F238E27FC236}">
                <a16:creationId xmlns:a16="http://schemas.microsoft.com/office/drawing/2014/main" id="{DB850BC4-6840-4DB7-8A07-0A5E9123E4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07670" y="1825625"/>
            <a:ext cx="609600" cy="609600"/>
          </a:xfrm>
          <a:prstGeom prst="rect">
            <a:avLst/>
          </a:prstGeom>
        </p:spPr>
      </p:pic>
    </p:spTree>
    <p:extLst>
      <p:ext uri="{BB962C8B-B14F-4D97-AF65-F5344CB8AC3E}">
        <p14:creationId xmlns:p14="http://schemas.microsoft.com/office/powerpoint/2010/main" val="216561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1BB3-44BA-4862-B06C-C50893E983A8}"/>
              </a:ext>
            </a:extLst>
          </p:cNvPr>
          <p:cNvSpPr>
            <a:spLocks noGrp="1"/>
          </p:cNvSpPr>
          <p:nvPr>
            <p:ph type="title"/>
          </p:nvPr>
        </p:nvSpPr>
        <p:spPr/>
        <p:txBody>
          <a:bodyPr/>
          <a:lstStyle/>
          <a:p>
            <a:r>
              <a:rPr lang="en-US" dirty="0"/>
              <a:t>How to write a balanced argument.</a:t>
            </a:r>
            <a:endParaRPr lang="en-GB" dirty="0"/>
          </a:p>
        </p:txBody>
      </p:sp>
      <p:sp>
        <p:nvSpPr>
          <p:cNvPr id="3" name="Content Placeholder 2">
            <a:extLst>
              <a:ext uri="{FF2B5EF4-FFF2-40B4-BE49-F238E27FC236}">
                <a16:creationId xmlns:a16="http://schemas.microsoft.com/office/drawing/2014/main" id="{66B27E45-0034-4DFE-BDDA-08E47B5722E1}"/>
              </a:ext>
            </a:extLst>
          </p:cNvPr>
          <p:cNvSpPr>
            <a:spLocks noGrp="1"/>
          </p:cNvSpPr>
          <p:nvPr>
            <p:ph idx="1"/>
          </p:nvPr>
        </p:nvSpPr>
        <p:spPr/>
        <p:txBody>
          <a:bodyPr/>
          <a:lstStyle/>
          <a:p>
            <a:r>
              <a:rPr lang="en-US" dirty="0"/>
              <a:t>First of all read the </a:t>
            </a:r>
            <a:r>
              <a:rPr lang="en-US" dirty="0" err="1"/>
              <a:t>eg</a:t>
            </a:r>
            <a:r>
              <a:rPr lang="en-US" dirty="0"/>
              <a:t> of a balanced argument about ‘should homework be banned’ in the resource file- balanced argument. </a:t>
            </a:r>
          </a:p>
          <a:p>
            <a:r>
              <a:rPr lang="en-US" dirty="0"/>
              <a:t>Look at the layout phrases and words used; the introduction; arguments used for and against and the summary at the end.</a:t>
            </a:r>
          </a:p>
          <a:p>
            <a:r>
              <a:rPr lang="en-US" dirty="0"/>
              <a:t>Notice that there is an argument for and against homework. It is not just the authors own point of view.</a:t>
            </a:r>
          </a:p>
        </p:txBody>
      </p:sp>
      <p:pic>
        <p:nvPicPr>
          <p:cNvPr id="4" name="Recorded Sound">
            <a:hlinkClick r:id="" action="ppaction://media"/>
            <a:extLst>
              <a:ext uri="{FF2B5EF4-FFF2-40B4-BE49-F238E27FC236}">
                <a16:creationId xmlns:a16="http://schemas.microsoft.com/office/drawing/2014/main" id="{67FAE5C7-B0AD-4D42-870C-B4732E166C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9820" y="877916"/>
            <a:ext cx="609600" cy="609600"/>
          </a:xfrm>
          <a:prstGeom prst="rect">
            <a:avLst/>
          </a:prstGeom>
        </p:spPr>
      </p:pic>
    </p:spTree>
    <p:extLst>
      <p:ext uri="{BB962C8B-B14F-4D97-AF65-F5344CB8AC3E}">
        <p14:creationId xmlns:p14="http://schemas.microsoft.com/office/powerpoint/2010/main" val="306582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8B6C-8429-45C1-ACF5-6C903ADE5365}"/>
              </a:ext>
            </a:extLst>
          </p:cNvPr>
          <p:cNvSpPr>
            <a:spLocks noGrp="1"/>
          </p:cNvSpPr>
          <p:nvPr>
            <p:ph type="title"/>
          </p:nvPr>
        </p:nvSpPr>
        <p:spPr>
          <a:xfrm>
            <a:off x="1136428" y="627564"/>
            <a:ext cx="7474172" cy="1325563"/>
          </a:xfrm>
        </p:spPr>
        <p:txBody>
          <a:bodyPr>
            <a:normAutofit/>
          </a:bodyPr>
          <a:lstStyle/>
          <a:p>
            <a:r>
              <a:rPr lang="en-US" dirty="0"/>
              <a:t>     </a:t>
            </a:r>
            <a:r>
              <a:rPr lang="en-US" dirty="0">
                <a:solidFill>
                  <a:schemeClr val="accent4">
                    <a:lumMod val="50000"/>
                  </a:schemeClr>
                </a:solidFill>
              </a:rPr>
              <a:t>Should Zoos be allowed?</a:t>
            </a:r>
            <a:endParaRPr lang="en-GB" dirty="0">
              <a:solidFill>
                <a:schemeClr val="accent4">
                  <a:lumMod val="50000"/>
                </a:schemeClr>
              </a:solidFill>
            </a:endParaRPr>
          </a:p>
        </p:txBody>
      </p:sp>
      <p:sp>
        <p:nvSpPr>
          <p:cNvPr id="3" name="Content Placeholder 2">
            <a:extLst>
              <a:ext uri="{FF2B5EF4-FFF2-40B4-BE49-F238E27FC236}">
                <a16:creationId xmlns:a16="http://schemas.microsoft.com/office/drawing/2014/main" id="{65305D63-0094-4BF5-9FAC-22F6AF2D4A6A}"/>
              </a:ext>
            </a:extLst>
          </p:cNvPr>
          <p:cNvSpPr>
            <a:spLocks noGrp="1"/>
          </p:cNvSpPr>
          <p:nvPr>
            <p:ph idx="1"/>
          </p:nvPr>
        </p:nvSpPr>
        <p:spPr>
          <a:xfrm>
            <a:off x="1136429" y="2278173"/>
            <a:ext cx="6467867" cy="3450613"/>
          </a:xfrm>
        </p:spPr>
        <p:txBody>
          <a:bodyPr anchor="ctr">
            <a:normAutofit lnSpcReduction="10000"/>
          </a:bodyPr>
          <a:lstStyle/>
          <a:p>
            <a:r>
              <a:rPr lang="en-US" sz="2000" dirty="0"/>
              <a:t>This is the title of your balanced argument. You need to research zoos and make a list of arguments for and against zoos.</a:t>
            </a:r>
          </a:p>
          <a:p>
            <a:r>
              <a:rPr lang="en-US" sz="2000" dirty="0"/>
              <a:t>Using the planning grid in resources make a list of the above.</a:t>
            </a:r>
          </a:p>
          <a:p>
            <a:r>
              <a:rPr lang="en-US" sz="2000" dirty="0"/>
              <a:t>Use the writing frame to plan out your balanced argument and edit it.</a:t>
            </a:r>
          </a:p>
          <a:p>
            <a:r>
              <a:rPr lang="en-US" sz="2000" dirty="0"/>
              <a:t>Write up in best your argument.</a:t>
            </a:r>
          </a:p>
          <a:p>
            <a:r>
              <a:rPr lang="en-US" sz="2000" dirty="0"/>
              <a:t> Use the following slide of useful vocabulary to help you.</a:t>
            </a:r>
          </a:p>
          <a:p>
            <a:r>
              <a:rPr lang="en-US" sz="2000" dirty="0"/>
              <a:t>Use the check list on the following slide to help you check you have used all the features you need to.</a:t>
            </a:r>
            <a:endParaRPr lang="en-GB" sz="20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863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EBF2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13D4CD9A-D9C0-4169-B646-E12A5D94E028}"/>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t="161" r="-3" b="-3"/>
          <a:stretch/>
        </p:blipFill>
        <p:spPr>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Recorded Sound">
            <a:hlinkClick r:id="" action="ppaction://media"/>
            <a:extLst>
              <a:ext uri="{FF2B5EF4-FFF2-40B4-BE49-F238E27FC236}">
                <a16:creationId xmlns:a16="http://schemas.microsoft.com/office/drawing/2014/main" id="{77C8AF39-C065-4D84-987A-8614EB115C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7" name="Recorded Sound">
            <a:hlinkClick r:id="" action="ppaction://media"/>
            <a:extLst>
              <a:ext uri="{FF2B5EF4-FFF2-40B4-BE49-F238E27FC236}">
                <a16:creationId xmlns:a16="http://schemas.microsoft.com/office/drawing/2014/main" id="{5CB9AF96-E756-4312-BE37-775AF2F2CCE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892540" y="475593"/>
            <a:ext cx="609600" cy="609600"/>
          </a:xfrm>
          <a:prstGeom prst="rect">
            <a:avLst/>
          </a:prstGeom>
        </p:spPr>
      </p:pic>
    </p:spTree>
    <p:extLst>
      <p:ext uri="{BB962C8B-B14F-4D97-AF65-F5344CB8AC3E}">
        <p14:creationId xmlns:p14="http://schemas.microsoft.com/office/powerpoint/2010/main" val="224866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77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682F-08A8-4B4E-94EC-57ED4F247E0A}"/>
              </a:ext>
            </a:extLst>
          </p:cNvPr>
          <p:cNvSpPr>
            <a:spLocks noGrp="1"/>
          </p:cNvSpPr>
          <p:nvPr>
            <p:ph type="title"/>
          </p:nvPr>
        </p:nvSpPr>
        <p:spPr/>
        <p:txBody>
          <a:bodyPr>
            <a:normAutofit/>
          </a:bodyPr>
          <a:lstStyle/>
          <a:p>
            <a:r>
              <a:rPr lang="en-US" sz="2400" dirty="0">
                <a:solidFill>
                  <a:srgbClr val="FF0000"/>
                </a:solidFill>
              </a:rPr>
              <a:t>Use some of these useful words and phrases to help write your argument</a:t>
            </a:r>
            <a:endParaRPr lang="en-GB" sz="2400" dirty="0">
              <a:solidFill>
                <a:srgbClr val="FF0000"/>
              </a:solidFill>
            </a:endParaRPr>
          </a:p>
        </p:txBody>
      </p:sp>
      <p:sp>
        <p:nvSpPr>
          <p:cNvPr id="3" name="Content Placeholder 2">
            <a:extLst>
              <a:ext uri="{FF2B5EF4-FFF2-40B4-BE49-F238E27FC236}">
                <a16:creationId xmlns:a16="http://schemas.microsoft.com/office/drawing/2014/main" id="{022AD1C1-FFC3-44F8-87D7-32A281AF9361}"/>
              </a:ext>
            </a:extLst>
          </p:cNvPr>
          <p:cNvSpPr>
            <a:spLocks noGrp="1"/>
          </p:cNvSpPr>
          <p:nvPr>
            <p:ph idx="1"/>
          </p:nvPr>
        </p:nvSpPr>
        <p:spPr/>
        <p:txBody>
          <a:bodyPr>
            <a:normAutofit fontScale="77500" lnSpcReduction="20000"/>
          </a:bodyPr>
          <a:lstStyle/>
          <a:p>
            <a:r>
              <a:rPr lang="en-US" b="1" u="sng" dirty="0"/>
              <a:t>Useful Words and Phrases </a:t>
            </a:r>
          </a:p>
          <a:p>
            <a:r>
              <a:rPr lang="en-US" dirty="0"/>
              <a:t>Causal/  Contrasting Conjunctions and Adverbials</a:t>
            </a:r>
          </a:p>
          <a:p>
            <a:r>
              <a:rPr lang="en-US" dirty="0"/>
              <a:t>Firstly                                Secondly                        Due to                       On the one hand</a:t>
            </a:r>
          </a:p>
          <a:p>
            <a:r>
              <a:rPr lang="en-US" dirty="0"/>
              <a:t>Because                            Consequently               As a result                        For this reason</a:t>
            </a:r>
          </a:p>
          <a:p>
            <a:r>
              <a:rPr lang="en-US" dirty="0"/>
              <a:t>Hence                                   Thus                            In consequence                Nevertheless</a:t>
            </a:r>
          </a:p>
          <a:p>
            <a:r>
              <a:rPr lang="en-US" dirty="0"/>
              <a:t>In conclusion                       In order to                  In this way                         Otherwise</a:t>
            </a:r>
          </a:p>
          <a:p>
            <a:r>
              <a:rPr lang="en-US" dirty="0"/>
              <a:t>An outcome of                    Since                           So that                         Subsequently</a:t>
            </a:r>
          </a:p>
          <a:p>
            <a:r>
              <a:rPr lang="en-US" dirty="0"/>
              <a:t>Therefore                           Accordingly                    Although                 Many people</a:t>
            </a:r>
          </a:p>
          <a:p>
            <a:r>
              <a:rPr lang="en-US" dirty="0"/>
              <a:t>Some people                       Though                        Even though                While</a:t>
            </a:r>
          </a:p>
          <a:p>
            <a:r>
              <a:rPr lang="en-US" dirty="0"/>
              <a:t>On the other hand            However                     On the flip side            Despite this</a:t>
            </a:r>
          </a:p>
          <a:p>
            <a:r>
              <a:rPr lang="en-US" dirty="0"/>
              <a:t>Otherwise                           Nonetheless                On balance</a:t>
            </a:r>
          </a:p>
          <a:p>
            <a:r>
              <a:rPr lang="en-US" dirty="0"/>
              <a:t>. </a:t>
            </a:r>
          </a:p>
        </p:txBody>
      </p:sp>
    </p:spTree>
    <p:extLst>
      <p:ext uri="{BB962C8B-B14F-4D97-AF65-F5344CB8AC3E}">
        <p14:creationId xmlns:p14="http://schemas.microsoft.com/office/powerpoint/2010/main" val="951744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1446-3FA5-43A5-8290-B96B4DDB939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40F1722-6366-4A44-9D68-879A9B45E84C}"/>
              </a:ext>
            </a:extLst>
          </p:cNvPr>
          <p:cNvSpPr>
            <a:spLocks noGrp="1"/>
          </p:cNvSpPr>
          <p:nvPr>
            <p:ph idx="1"/>
          </p:nvPr>
        </p:nvSpPr>
        <p:spPr/>
        <p:txBody>
          <a:bodyPr>
            <a:normAutofit fontScale="92500" lnSpcReduction="20000"/>
          </a:bodyPr>
          <a:lstStyle/>
          <a:p>
            <a:r>
              <a:rPr lang="en-US" b="1" u="sng" dirty="0"/>
              <a:t>Balanced Argument Checklist</a:t>
            </a:r>
          </a:p>
          <a:p>
            <a:r>
              <a:rPr lang="en-US" dirty="0"/>
              <a:t>The opening paragraph introduces the argument.</a:t>
            </a:r>
          </a:p>
          <a:p>
            <a:r>
              <a:rPr lang="en-US" dirty="0"/>
              <a:t>It contains opposing views of for and against.</a:t>
            </a:r>
          </a:p>
          <a:p>
            <a:r>
              <a:rPr lang="en-US" dirty="0"/>
              <a:t>There is evidence to support your arguments.</a:t>
            </a:r>
          </a:p>
          <a:p>
            <a:r>
              <a:rPr lang="en-US" dirty="0"/>
              <a:t>There is a concluding paragraph that includes the writer’s own opinion.</a:t>
            </a:r>
          </a:p>
          <a:p>
            <a:r>
              <a:rPr lang="en-US" dirty="0"/>
              <a:t>It is interestingly written.</a:t>
            </a:r>
          </a:p>
          <a:p>
            <a:r>
              <a:rPr lang="en-US" dirty="0"/>
              <a:t>It is written in the third person (except final paragraph).</a:t>
            </a:r>
          </a:p>
          <a:p>
            <a:r>
              <a:rPr lang="en-US" dirty="0"/>
              <a:t>The final paragraph is written in the first person.</a:t>
            </a:r>
          </a:p>
          <a:p>
            <a:r>
              <a:rPr lang="en-US" dirty="0"/>
              <a:t>It is written using formal and technical language.</a:t>
            </a:r>
          </a:p>
          <a:p>
            <a:r>
              <a:rPr lang="en-US" dirty="0"/>
              <a:t>It contains a mixture of causal conjunctions and adverbials that have been used </a:t>
            </a:r>
            <a:endParaRPr lang="en-GB" dirty="0"/>
          </a:p>
        </p:txBody>
      </p:sp>
      <p:pic>
        <p:nvPicPr>
          <p:cNvPr id="4" name="Recorded Sound">
            <a:hlinkClick r:id="" action="ppaction://media"/>
            <a:extLst>
              <a:ext uri="{FF2B5EF4-FFF2-40B4-BE49-F238E27FC236}">
                <a16:creationId xmlns:a16="http://schemas.microsoft.com/office/drawing/2014/main" id="{4FD1C59F-66A7-42FF-8841-1DD2B033CE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2041635"/>
            <a:ext cx="609600" cy="609600"/>
          </a:xfrm>
          <a:prstGeom prst="rect">
            <a:avLst/>
          </a:prstGeom>
        </p:spPr>
      </p:pic>
    </p:spTree>
    <p:extLst>
      <p:ext uri="{BB962C8B-B14F-4D97-AF65-F5344CB8AC3E}">
        <p14:creationId xmlns:p14="http://schemas.microsoft.com/office/powerpoint/2010/main" val="58017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icture containing outdoor, clock, water, building&#10;&#10;Description automatically generated">
            <a:extLst>
              <a:ext uri="{FF2B5EF4-FFF2-40B4-BE49-F238E27FC236}">
                <a16:creationId xmlns:a16="http://schemas.microsoft.com/office/drawing/2014/main" id="{ED7116EB-59DA-400F-973B-2C877C869D40}"/>
              </a:ext>
            </a:extLst>
          </p:cNvPr>
          <p:cNvPicPr>
            <a:picLocks noGrp="1" noChangeAspect="1"/>
          </p:cNvPicPr>
          <p:nvPr>
            <p:ph idx="1"/>
          </p:nvPr>
        </p:nvPicPr>
        <p:blipFill rotWithShape="1">
          <a:blip r:embed="rId4">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99BEDC7C-6D5B-4E33-9587-053E9AD531A7}"/>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End of week one! </a:t>
            </a:r>
          </a:p>
        </p:txBody>
      </p:sp>
      <p:pic>
        <p:nvPicPr>
          <p:cNvPr id="5" name="Recorded Sound">
            <a:hlinkClick r:id="" action="ppaction://media"/>
            <a:extLst>
              <a:ext uri="{FF2B5EF4-FFF2-40B4-BE49-F238E27FC236}">
                <a16:creationId xmlns:a16="http://schemas.microsoft.com/office/drawing/2014/main" id="{4F28A758-E697-4D20-91DA-381C8AE64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9393" y="1568669"/>
            <a:ext cx="609600" cy="609600"/>
          </a:xfrm>
          <a:prstGeom prst="rect">
            <a:avLst/>
          </a:prstGeom>
        </p:spPr>
      </p:pic>
    </p:spTree>
    <p:extLst>
      <p:ext uri="{BB962C8B-B14F-4D97-AF65-F5344CB8AC3E}">
        <p14:creationId xmlns:p14="http://schemas.microsoft.com/office/powerpoint/2010/main" val="1763474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766077-D294-4DC7-B486-CD74D76EFCDA}"/>
              </a:ext>
            </a:extLst>
          </p:cNvPr>
          <p:cNvSpPr>
            <a:spLocks noGrp="1"/>
          </p:cNvSpPr>
          <p:nvPr>
            <p:ph type="ctrTitle"/>
          </p:nvPr>
        </p:nvSpPr>
        <p:spPr>
          <a:xfrm>
            <a:off x="651307" y="640081"/>
            <a:ext cx="3377183" cy="3681976"/>
          </a:xfrm>
          <a:noFill/>
        </p:spPr>
        <p:txBody>
          <a:bodyPr>
            <a:normAutofit/>
          </a:bodyPr>
          <a:lstStyle/>
          <a:p>
            <a:pPr algn="l"/>
            <a:r>
              <a:rPr lang="en-US" sz="4400" dirty="0">
                <a:solidFill>
                  <a:schemeClr val="bg1"/>
                </a:solidFill>
              </a:rPr>
              <a:t>Harry Potter and the philosophers stone. Week 1</a:t>
            </a:r>
            <a:endParaRPr lang="en-GB" sz="4400" dirty="0">
              <a:solidFill>
                <a:schemeClr val="bg1"/>
              </a:solidFill>
            </a:endParaRPr>
          </a:p>
        </p:txBody>
      </p:sp>
      <p:sp>
        <p:nvSpPr>
          <p:cNvPr id="3" name="Subtitle 2">
            <a:extLst>
              <a:ext uri="{FF2B5EF4-FFF2-40B4-BE49-F238E27FC236}">
                <a16:creationId xmlns:a16="http://schemas.microsoft.com/office/drawing/2014/main" id="{C05C8896-5155-403F-A20E-95A39877BD2B}"/>
              </a:ext>
            </a:extLst>
          </p:cNvPr>
          <p:cNvSpPr>
            <a:spLocks noGrp="1"/>
          </p:cNvSpPr>
          <p:nvPr>
            <p:ph type="subTitle" idx="1"/>
          </p:nvPr>
        </p:nvSpPr>
        <p:spPr>
          <a:xfrm>
            <a:off x="651307" y="4460487"/>
            <a:ext cx="3377184" cy="1757433"/>
          </a:xfrm>
          <a:noFill/>
        </p:spPr>
        <p:txBody>
          <a:bodyPr>
            <a:normAutofit/>
          </a:bodyPr>
          <a:lstStyle/>
          <a:p>
            <a:pPr algn="l"/>
            <a:r>
              <a:rPr lang="en-US" sz="2200" dirty="0">
                <a:solidFill>
                  <a:schemeClr val="bg1"/>
                </a:solidFill>
              </a:rPr>
              <a:t>English topic  </a:t>
            </a:r>
            <a:endParaRPr lang="en-GB" sz="2200" dirty="0">
              <a:solidFill>
                <a:schemeClr val="bg1"/>
              </a:solidFill>
            </a:endParaRPr>
          </a:p>
        </p:txBody>
      </p:sp>
      <p:pic>
        <p:nvPicPr>
          <p:cNvPr id="4" name="Picture 3">
            <a:extLst>
              <a:ext uri="{FF2B5EF4-FFF2-40B4-BE49-F238E27FC236}">
                <a16:creationId xmlns:a16="http://schemas.microsoft.com/office/drawing/2014/main" id="{658EB24D-949D-4AF6-8372-4402A7BF0BF5}"/>
              </a:ext>
            </a:extLst>
          </p:cNvPr>
          <p:cNvPicPr>
            <a:picLocks noChangeAspect="1"/>
          </p:cNvPicPr>
          <p:nvPr/>
        </p:nvPicPr>
        <p:blipFill rotWithShape="1">
          <a:blip r:embed="rId2"/>
          <a:srcRect r="38175"/>
          <a:stretch/>
        </p:blipFill>
        <p:spPr>
          <a:xfrm>
            <a:off x="4654297" y="10"/>
            <a:ext cx="7537704" cy="6857990"/>
          </a:xfrm>
          <a:prstGeom prst="rect">
            <a:avLst/>
          </a:prstGeom>
        </p:spPr>
      </p:pic>
    </p:spTree>
    <p:extLst>
      <p:ext uri="{BB962C8B-B14F-4D97-AF65-F5344CB8AC3E}">
        <p14:creationId xmlns:p14="http://schemas.microsoft.com/office/powerpoint/2010/main" val="885914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0591FC-4CC5-4F0D-A06D-7434F5E3705F}"/>
              </a:ext>
            </a:extLst>
          </p:cNvPr>
          <p:cNvPicPr>
            <a:picLocks noGrp="1" noChangeAspect="1"/>
          </p:cNvPicPr>
          <p:nvPr>
            <p:ph idx="1"/>
          </p:nvPr>
        </p:nvPicPr>
        <p:blipFill rotWithShape="1">
          <a:blip r:embed="rId2"/>
          <a:srcRect t="4334" r="-1" b="-1"/>
          <a:stretch/>
        </p:blipFill>
        <p:spPr>
          <a:xfrm>
            <a:off x="321733" y="321733"/>
            <a:ext cx="11548534" cy="6214534"/>
          </a:xfrm>
          <a:prstGeom prst="rect">
            <a:avLst/>
          </a:prstGeom>
        </p:spPr>
      </p:pic>
      <p:sp>
        <p:nvSpPr>
          <p:cNvPr id="5" name="TextBox 4">
            <a:extLst>
              <a:ext uri="{FF2B5EF4-FFF2-40B4-BE49-F238E27FC236}">
                <a16:creationId xmlns:a16="http://schemas.microsoft.com/office/drawing/2014/main" id="{8F795BD9-38E8-485D-95BE-71547F04DC03}"/>
              </a:ext>
            </a:extLst>
          </p:cNvPr>
          <p:cNvSpPr txBox="1"/>
          <p:nvPr/>
        </p:nvSpPr>
        <p:spPr>
          <a:xfrm>
            <a:off x="5256413" y="502766"/>
            <a:ext cx="6613854" cy="3046988"/>
          </a:xfrm>
          <a:prstGeom prst="rect">
            <a:avLst/>
          </a:prstGeom>
          <a:noFill/>
        </p:spPr>
        <p:txBody>
          <a:bodyPr wrap="square" rtlCol="0">
            <a:spAutoFit/>
          </a:bodyPr>
          <a:lstStyle/>
          <a:p>
            <a:r>
              <a:rPr lang="en-US" sz="3200" dirty="0">
                <a:solidFill>
                  <a:schemeClr val="bg1"/>
                </a:solidFill>
              </a:rPr>
              <a:t>Our new topic is going to be Harry Potter and the Philosophers stone. </a:t>
            </a:r>
          </a:p>
          <a:p>
            <a:r>
              <a:rPr lang="en-US" sz="3200" dirty="0">
                <a:solidFill>
                  <a:schemeClr val="bg1"/>
                </a:solidFill>
              </a:rPr>
              <a:t>The next slide includes an audio book, if you don’t have access to the book. </a:t>
            </a:r>
          </a:p>
          <a:p>
            <a:endParaRPr lang="en-US" sz="3200" dirty="0">
              <a:solidFill>
                <a:schemeClr val="bg1"/>
              </a:solidFill>
            </a:endParaRPr>
          </a:p>
          <a:p>
            <a:endParaRPr lang="en-GB" sz="3200" dirty="0">
              <a:solidFill>
                <a:schemeClr val="bg1"/>
              </a:solidFill>
            </a:endParaRPr>
          </a:p>
        </p:txBody>
      </p:sp>
    </p:spTree>
    <p:extLst>
      <p:ext uri="{BB962C8B-B14F-4D97-AF65-F5344CB8AC3E}">
        <p14:creationId xmlns:p14="http://schemas.microsoft.com/office/powerpoint/2010/main" val="172453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17248B-4A4C-4A1E-AA3A-1F62B7B15F4F}"/>
              </a:ext>
            </a:extLst>
          </p:cNvPr>
          <p:cNvSpPr>
            <a:spLocks noGrp="1"/>
          </p:cNvSpPr>
          <p:nvPr>
            <p:ph type="title"/>
          </p:nvPr>
        </p:nvSpPr>
        <p:spPr>
          <a:xfrm>
            <a:off x="651307" y="640081"/>
            <a:ext cx="3377183" cy="2262145"/>
          </a:xfrm>
          <a:noFill/>
        </p:spPr>
        <p:txBody>
          <a:bodyPr vert="horz" lIns="91440" tIns="45720" rIns="91440" bIns="45720" rtlCol="0" anchor="b">
            <a:normAutofit fontScale="90000"/>
          </a:bodyPr>
          <a:lstStyle/>
          <a:p>
            <a:r>
              <a:rPr lang="en-US" dirty="0">
                <a:solidFill>
                  <a:schemeClr val="bg1"/>
                </a:solidFill>
              </a:rPr>
              <a:t>Chapter 1</a:t>
            </a:r>
            <a:br>
              <a:rPr lang="en-US" dirty="0">
                <a:solidFill>
                  <a:schemeClr val="bg1"/>
                </a:solidFill>
              </a:rPr>
            </a:br>
            <a:r>
              <a:rPr lang="en-US" dirty="0">
                <a:solidFill>
                  <a:schemeClr val="bg1"/>
                </a:solidFill>
              </a:rPr>
              <a:t>The Boy Who Lived (lesson 1+2) </a:t>
            </a:r>
          </a:p>
        </p:txBody>
      </p:sp>
      <p:sp>
        <p:nvSpPr>
          <p:cNvPr id="4" name="Rectangle 3">
            <a:extLst>
              <a:ext uri="{FF2B5EF4-FFF2-40B4-BE49-F238E27FC236}">
                <a16:creationId xmlns:a16="http://schemas.microsoft.com/office/drawing/2014/main" id="{6FC838E1-7611-4FD4-AE7E-3EA92759A431}"/>
              </a:ext>
            </a:extLst>
          </p:cNvPr>
          <p:cNvSpPr/>
          <p:nvPr/>
        </p:nvSpPr>
        <p:spPr>
          <a:xfrm>
            <a:off x="651308" y="4162977"/>
            <a:ext cx="3377184" cy="1757433"/>
          </a:xfrm>
          <a:prstGeom prst="rect">
            <a:avLst/>
          </a:prstGeom>
          <a:noFill/>
        </p:spPr>
        <p:txBody>
          <a:bodyPr vert="horz" lIns="91440" tIns="45720" rIns="91440" bIns="45720" rtlCol="0">
            <a:normAutofit/>
          </a:bodyPr>
          <a:lstStyle/>
          <a:p>
            <a:pPr>
              <a:lnSpc>
                <a:spcPct val="90000"/>
              </a:lnSpc>
              <a:spcBef>
                <a:spcPts val="1000"/>
              </a:spcBef>
            </a:pPr>
            <a:r>
              <a:rPr lang="en-US" sz="2200" dirty="0">
                <a:solidFill>
                  <a:schemeClr val="bg1"/>
                </a:solidFill>
                <a:hlinkClick r:id="rId4"/>
              </a:rPr>
              <a:t> https://stories.audible.com/pdp/B017V54W6O?ref=adbl_ent_anon_ds_pdp_pc_cntr-0-0</a:t>
            </a:r>
            <a:endParaRPr lang="en-US" sz="2200" dirty="0">
              <a:solidFill>
                <a:schemeClr val="bg1"/>
              </a:solidFill>
            </a:endParaRPr>
          </a:p>
          <a:p>
            <a:pPr>
              <a:lnSpc>
                <a:spcPct val="90000"/>
              </a:lnSpc>
              <a:spcBef>
                <a:spcPts val="1000"/>
              </a:spcBef>
            </a:pPr>
            <a:endParaRPr lang="en-US" sz="2200" dirty="0">
              <a:solidFill>
                <a:schemeClr val="bg1"/>
              </a:solidFill>
            </a:endParaRPr>
          </a:p>
        </p:txBody>
      </p:sp>
      <p:pic>
        <p:nvPicPr>
          <p:cNvPr id="5" name="Picture 4">
            <a:extLst>
              <a:ext uri="{FF2B5EF4-FFF2-40B4-BE49-F238E27FC236}">
                <a16:creationId xmlns:a16="http://schemas.microsoft.com/office/drawing/2014/main" id="{E4CD5C08-82F7-441A-88FD-4B7E1BC822E2}"/>
              </a:ext>
            </a:extLst>
          </p:cNvPr>
          <p:cNvPicPr>
            <a:picLocks noChangeAspect="1"/>
          </p:cNvPicPr>
          <p:nvPr/>
        </p:nvPicPr>
        <p:blipFill rotWithShape="1">
          <a:blip r:embed="rId5"/>
          <a:srcRect l="8438" r="9129"/>
          <a:stretch/>
        </p:blipFill>
        <p:spPr>
          <a:xfrm>
            <a:off x="4654297" y="10"/>
            <a:ext cx="7537704" cy="6857990"/>
          </a:xfrm>
          <a:prstGeom prst="rect">
            <a:avLst/>
          </a:prstGeom>
        </p:spPr>
      </p:pic>
      <p:sp>
        <p:nvSpPr>
          <p:cNvPr id="3" name="TextBox 2">
            <a:extLst>
              <a:ext uri="{FF2B5EF4-FFF2-40B4-BE49-F238E27FC236}">
                <a16:creationId xmlns:a16="http://schemas.microsoft.com/office/drawing/2014/main" id="{782351B3-5470-4AA9-B4D0-7BF9EE34E3C9}"/>
              </a:ext>
            </a:extLst>
          </p:cNvPr>
          <p:cNvSpPr txBox="1"/>
          <p:nvPr/>
        </p:nvSpPr>
        <p:spPr>
          <a:xfrm>
            <a:off x="704732" y="3225387"/>
            <a:ext cx="3244833" cy="1200329"/>
          </a:xfrm>
          <a:prstGeom prst="rect">
            <a:avLst/>
          </a:prstGeom>
          <a:noFill/>
        </p:spPr>
        <p:txBody>
          <a:bodyPr wrap="square" rtlCol="0">
            <a:spAutoFit/>
          </a:bodyPr>
          <a:lstStyle/>
          <a:p>
            <a:r>
              <a:rPr lang="en-US" sz="2400" dirty="0">
                <a:solidFill>
                  <a:schemeClr val="bg1"/>
                </a:solidFill>
              </a:rPr>
              <a:t>Click on the link below for the audio book. Listen only to chapter 1</a:t>
            </a:r>
            <a:endParaRPr lang="en-GB" sz="2400" dirty="0">
              <a:solidFill>
                <a:schemeClr val="bg1"/>
              </a:solidFill>
            </a:endParaRPr>
          </a:p>
        </p:txBody>
      </p:sp>
      <p:pic>
        <p:nvPicPr>
          <p:cNvPr id="6" name="Recorded Sound">
            <a:hlinkClick r:id="" action="ppaction://media"/>
            <a:extLst>
              <a:ext uri="{FF2B5EF4-FFF2-40B4-BE49-F238E27FC236}">
                <a16:creationId xmlns:a16="http://schemas.microsoft.com/office/drawing/2014/main" id="{336E1F31-3D55-4D48-9935-B48743AC4B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81497" y="2451792"/>
            <a:ext cx="609600" cy="609600"/>
          </a:xfrm>
          <a:prstGeom prst="rect">
            <a:avLst/>
          </a:prstGeom>
        </p:spPr>
      </p:pic>
    </p:spTree>
    <p:extLst>
      <p:ext uri="{BB962C8B-B14F-4D97-AF65-F5344CB8AC3E}">
        <p14:creationId xmlns:p14="http://schemas.microsoft.com/office/powerpoint/2010/main" val="416478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clouds in the sky&#10;&#10;Description automatically generated">
            <a:extLst>
              <a:ext uri="{FF2B5EF4-FFF2-40B4-BE49-F238E27FC236}">
                <a16:creationId xmlns:a16="http://schemas.microsoft.com/office/drawing/2014/main" id="{2491BB74-4505-4BC9-8AC0-323AFC9DBFD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31" r="17743" b="-2"/>
          <a:stretch/>
        </p:blipFill>
        <p:spPr>
          <a:xfrm>
            <a:off x="24403" y="0"/>
            <a:ext cx="7534636" cy="6857990"/>
          </a:xfrm>
          <a:prstGeom prst="rect">
            <a:avLst/>
          </a:prstGeom>
        </p:spPr>
      </p:pic>
      <p:sp>
        <p:nvSpPr>
          <p:cNvPr id="7" name="TextBox 6">
            <a:extLst>
              <a:ext uri="{FF2B5EF4-FFF2-40B4-BE49-F238E27FC236}">
                <a16:creationId xmlns:a16="http://schemas.microsoft.com/office/drawing/2014/main" id="{29B40C04-36DE-4F73-80E7-BF43E072AE14}"/>
              </a:ext>
            </a:extLst>
          </p:cNvPr>
          <p:cNvSpPr txBox="1"/>
          <p:nvPr/>
        </p:nvSpPr>
        <p:spPr>
          <a:xfrm>
            <a:off x="7779026" y="225287"/>
            <a:ext cx="4134678" cy="6124754"/>
          </a:xfrm>
          <a:prstGeom prst="rect">
            <a:avLst/>
          </a:prstGeom>
          <a:noFill/>
        </p:spPr>
        <p:txBody>
          <a:bodyPr wrap="square" rtlCol="0">
            <a:spAutoFit/>
          </a:bodyPr>
          <a:lstStyle/>
          <a:p>
            <a:r>
              <a:rPr lang="en-US" sz="2800" u="sng" dirty="0">
                <a:solidFill>
                  <a:schemeClr val="bg1"/>
                </a:solidFill>
              </a:rPr>
              <a:t>Lesson 1</a:t>
            </a:r>
          </a:p>
          <a:p>
            <a:r>
              <a:rPr lang="en-US" sz="2800" dirty="0">
                <a:solidFill>
                  <a:schemeClr val="bg1"/>
                </a:solidFill>
              </a:rPr>
              <a:t>The Chapter begins describing the tension between the wizarding world  and the ordinary world.</a:t>
            </a:r>
          </a:p>
          <a:p>
            <a:r>
              <a:rPr lang="en-US" sz="2800" dirty="0">
                <a:solidFill>
                  <a:schemeClr val="bg1"/>
                </a:solidFill>
              </a:rPr>
              <a:t>Create a chart separating the differences between the two worlds. </a:t>
            </a:r>
          </a:p>
          <a:p>
            <a:r>
              <a:rPr lang="en-US" sz="2800" dirty="0">
                <a:solidFill>
                  <a:schemeClr val="bg1"/>
                </a:solidFill>
              </a:rPr>
              <a:t>Describe the types of clothes they wear and what different people there are. Write as much as you can think of. </a:t>
            </a:r>
            <a:endParaRPr lang="en-GB" sz="2800" dirty="0">
              <a:solidFill>
                <a:schemeClr val="bg1"/>
              </a:solidFill>
            </a:endParaRPr>
          </a:p>
        </p:txBody>
      </p:sp>
      <p:graphicFrame>
        <p:nvGraphicFramePr>
          <p:cNvPr id="8" name="Table 8">
            <a:extLst>
              <a:ext uri="{FF2B5EF4-FFF2-40B4-BE49-F238E27FC236}">
                <a16:creationId xmlns:a16="http://schemas.microsoft.com/office/drawing/2014/main" id="{579A5FCB-676C-4012-94EE-EE94AD1C6F2C}"/>
              </a:ext>
            </a:extLst>
          </p:cNvPr>
          <p:cNvGraphicFramePr>
            <a:graphicFrameLocks noGrp="1"/>
          </p:cNvGraphicFramePr>
          <p:nvPr>
            <p:extLst>
              <p:ext uri="{D42A27DB-BD31-4B8C-83A1-F6EECF244321}">
                <p14:modId xmlns:p14="http://schemas.microsoft.com/office/powerpoint/2010/main" val="3445685880"/>
              </p:ext>
            </p:extLst>
          </p:nvPr>
        </p:nvGraphicFramePr>
        <p:xfrm>
          <a:off x="278296" y="988314"/>
          <a:ext cx="6175514" cy="5531756"/>
        </p:xfrm>
        <a:graphic>
          <a:graphicData uri="http://schemas.openxmlformats.org/drawingml/2006/table">
            <a:tbl>
              <a:tblPr firstRow="1" bandRow="1">
                <a:tableStyleId>{69C7853C-536D-4A76-A0AE-DD22124D55A5}</a:tableStyleId>
              </a:tblPr>
              <a:tblGrid>
                <a:gridCol w="3087757">
                  <a:extLst>
                    <a:ext uri="{9D8B030D-6E8A-4147-A177-3AD203B41FA5}">
                      <a16:colId xmlns:a16="http://schemas.microsoft.com/office/drawing/2014/main" val="2476271823"/>
                    </a:ext>
                  </a:extLst>
                </a:gridCol>
                <a:gridCol w="3087757">
                  <a:extLst>
                    <a:ext uri="{9D8B030D-6E8A-4147-A177-3AD203B41FA5}">
                      <a16:colId xmlns:a16="http://schemas.microsoft.com/office/drawing/2014/main" val="1142728401"/>
                    </a:ext>
                  </a:extLst>
                </a:gridCol>
              </a:tblGrid>
              <a:tr h="702634">
                <a:tc>
                  <a:txBody>
                    <a:bodyPr/>
                    <a:lstStyle/>
                    <a:p>
                      <a:r>
                        <a:rPr lang="en-US" sz="2000" dirty="0"/>
                        <a:t>Ordinary World </a:t>
                      </a:r>
                      <a:endParaRPr lang="en-GB" sz="2000" dirty="0"/>
                    </a:p>
                  </a:txBody>
                  <a:tcPr/>
                </a:tc>
                <a:tc>
                  <a:txBody>
                    <a:bodyPr/>
                    <a:lstStyle/>
                    <a:p>
                      <a:r>
                        <a:rPr lang="en-US" dirty="0">
                          <a:solidFill>
                            <a:schemeClr val="tx1"/>
                          </a:solidFill>
                        </a:rPr>
                        <a:t>Wizarding World</a:t>
                      </a:r>
                      <a:endParaRPr lang="en-GB" dirty="0"/>
                    </a:p>
                  </a:txBody>
                  <a:tcPr>
                    <a:solidFill>
                      <a:schemeClr val="bg1"/>
                    </a:solidFill>
                  </a:tcPr>
                </a:tc>
                <a:extLst>
                  <a:ext uri="{0D108BD9-81ED-4DB2-BD59-A6C34878D82A}">
                    <a16:rowId xmlns:a16="http://schemas.microsoft.com/office/drawing/2014/main" val="189856842"/>
                  </a:ext>
                </a:extLst>
              </a:tr>
              <a:tr h="4829122">
                <a:tc>
                  <a:txBody>
                    <a:bodyPr/>
                    <a:lstStyle/>
                    <a:p>
                      <a:r>
                        <a:rPr lang="en-US" dirty="0"/>
                        <a:t>e.g.    Albus Dumbledore </a:t>
                      </a:r>
                    </a:p>
                    <a:p>
                      <a:r>
                        <a:rPr lang="en-US" dirty="0"/>
                        <a:t>          </a:t>
                      </a:r>
                    </a:p>
                    <a:p>
                      <a:r>
                        <a:rPr lang="en-US" dirty="0"/>
                        <a:t>          They wear cloaks</a:t>
                      </a:r>
                      <a:endParaRPr lang="en-GB" dirty="0"/>
                    </a:p>
                  </a:txBody>
                  <a:tcPr>
                    <a:solidFill>
                      <a:schemeClr val="bg1">
                        <a:alpha val="40000"/>
                      </a:schemeClr>
                    </a:solidFill>
                  </a:tcPr>
                </a:tc>
                <a:tc>
                  <a:txBody>
                    <a:bodyPr/>
                    <a:lstStyle/>
                    <a:p>
                      <a:r>
                        <a:rPr lang="en-US" dirty="0"/>
                        <a:t>e.g.     Vernon Dursley </a:t>
                      </a:r>
                    </a:p>
                    <a:p>
                      <a:endParaRPr lang="en-US" dirty="0"/>
                    </a:p>
                    <a:p>
                      <a:r>
                        <a:rPr lang="en-US" dirty="0"/>
                        <a:t>           they wear a coat. </a:t>
                      </a:r>
                      <a:endParaRPr lang="en-GB" dirty="0"/>
                    </a:p>
                  </a:txBody>
                  <a:tcPr/>
                </a:tc>
                <a:extLst>
                  <a:ext uri="{0D108BD9-81ED-4DB2-BD59-A6C34878D82A}">
                    <a16:rowId xmlns:a16="http://schemas.microsoft.com/office/drawing/2014/main" val="3358988847"/>
                  </a:ext>
                </a:extLst>
              </a:tr>
            </a:tbl>
          </a:graphicData>
        </a:graphic>
      </p:graphicFrame>
      <p:pic>
        <p:nvPicPr>
          <p:cNvPr id="2" name="Recorded Sound">
            <a:hlinkClick r:id="" action="ppaction://media"/>
            <a:extLst>
              <a:ext uri="{FF2B5EF4-FFF2-40B4-BE49-F238E27FC236}">
                <a16:creationId xmlns:a16="http://schemas.microsoft.com/office/drawing/2014/main" id="{DA454733-1C4A-43A4-9DE1-68C8900CC9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8453" y="683514"/>
            <a:ext cx="609600" cy="609600"/>
          </a:xfrm>
          <a:prstGeom prst="rect">
            <a:avLst/>
          </a:prstGeom>
        </p:spPr>
      </p:pic>
    </p:spTree>
    <p:extLst>
      <p:ext uri="{BB962C8B-B14F-4D97-AF65-F5344CB8AC3E}">
        <p14:creationId xmlns:p14="http://schemas.microsoft.com/office/powerpoint/2010/main" val="173471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63EF-2A71-4A2D-847D-44FB3F386E3E}"/>
              </a:ext>
            </a:extLst>
          </p:cNvPr>
          <p:cNvSpPr>
            <a:spLocks noGrp="1"/>
          </p:cNvSpPr>
          <p:nvPr>
            <p:ph type="title"/>
          </p:nvPr>
        </p:nvSpPr>
        <p:spPr>
          <a:xfrm>
            <a:off x="838200" y="587022"/>
            <a:ext cx="6254496" cy="903110"/>
          </a:xfrm>
        </p:spPr>
        <p:txBody>
          <a:bodyPr>
            <a:normAutofit fontScale="90000"/>
          </a:bodyPr>
          <a:lstStyle/>
          <a:p>
            <a:r>
              <a:rPr lang="en-US" sz="2200" u="sng" dirty="0"/>
              <a:t>Lesson 1</a:t>
            </a:r>
            <a:br>
              <a:rPr lang="en-US" sz="2200" dirty="0"/>
            </a:br>
            <a:r>
              <a:rPr lang="en-US" dirty="0"/>
              <a:t>Albus Dumbledore </a:t>
            </a:r>
            <a:endParaRPr lang="en-GB" dirty="0"/>
          </a:p>
        </p:txBody>
      </p:sp>
      <p:sp>
        <p:nvSpPr>
          <p:cNvPr id="3" name="Content Placeholder 2">
            <a:extLst>
              <a:ext uri="{FF2B5EF4-FFF2-40B4-BE49-F238E27FC236}">
                <a16:creationId xmlns:a16="http://schemas.microsoft.com/office/drawing/2014/main" id="{3D61DB80-F9D5-4A9D-84BD-33B8D0D62A47}"/>
              </a:ext>
            </a:extLst>
          </p:cNvPr>
          <p:cNvSpPr>
            <a:spLocks noGrp="1"/>
          </p:cNvSpPr>
          <p:nvPr>
            <p:ph idx="1"/>
          </p:nvPr>
        </p:nvSpPr>
        <p:spPr>
          <a:xfrm>
            <a:off x="838200" y="1490133"/>
            <a:ext cx="6254496" cy="3028857"/>
          </a:xfrm>
        </p:spPr>
        <p:txBody>
          <a:bodyPr>
            <a:normAutofit lnSpcReduction="10000"/>
          </a:bodyPr>
          <a:lstStyle/>
          <a:p>
            <a:r>
              <a:rPr lang="en-US" sz="2400" dirty="0"/>
              <a:t>"He was tall, thin and very old, judging by the silver of his hair and beard, which were both long enough to tuck into his belt. He was wearing long robes, a purple cloak which swept the ground and high-heeled, buckled boots. His blue eyes were light, bright and sparkling behind half-moon spectacles and his nose was very long and crooked, as though it had been broken at least twice. This mans name was Albus Dumbledore.” </a:t>
            </a:r>
          </a:p>
        </p:txBody>
      </p:sp>
      <p:pic>
        <p:nvPicPr>
          <p:cNvPr id="4" name="Picture 3" descr="A person wearing a purple dress&#10;&#10;Description automatically generated">
            <a:extLst>
              <a:ext uri="{FF2B5EF4-FFF2-40B4-BE49-F238E27FC236}">
                <a16:creationId xmlns:a16="http://schemas.microsoft.com/office/drawing/2014/main" id="{1334215A-C1D2-4AA1-885B-E452F5F0B28E}"/>
              </a:ext>
            </a:extLst>
          </p:cNvPr>
          <p:cNvPicPr>
            <a:picLocks noChangeAspect="1"/>
          </p:cNvPicPr>
          <p:nvPr/>
        </p:nvPicPr>
        <p:blipFill rotWithShape="1">
          <a:blip r:embed="rId4"/>
          <a:srcRect r="6036"/>
          <a:stretch/>
        </p:blipFill>
        <p:spPr>
          <a:xfrm>
            <a:off x="7552266" y="10"/>
            <a:ext cx="4639733" cy="6857990"/>
          </a:xfrm>
          <a:prstGeom prst="rect">
            <a:avLst/>
          </a:prstGeom>
        </p:spPr>
      </p:pic>
      <p:sp>
        <p:nvSpPr>
          <p:cNvPr id="6" name="TextBox 5">
            <a:extLst>
              <a:ext uri="{FF2B5EF4-FFF2-40B4-BE49-F238E27FC236}">
                <a16:creationId xmlns:a16="http://schemas.microsoft.com/office/drawing/2014/main" id="{7E98CC2C-CFFB-4D64-A691-092F100B64B0}"/>
              </a:ext>
            </a:extLst>
          </p:cNvPr>
          <p:cNvSpPr txBox="1"/>
          <p:nvPr/>
        </p:nvSpPr>
        <p:spPr>
          <a:xfrm>
            <a:off x="1152939" y="4518991"/>
            <a:ext cx="5592418" cy="2308324"/>
          </a:xfrm>
          <a:prstGeom prst="rect">
            <a:avLst/>
          </a:prstGeom>
          <a:noFill/>
        </p:spPr>
        <p:txBody>
          <a:bodyPr wrap="square" rtlCol="0">
            <a:spAutoFit/>
          </a:bodyPr>
          <a:lstStyle/>
          <a:p>
            <a:r>
              <a:rPr lang="en-US" sz="2400" dirty="0"/>
              <a:t>What in this text shows that Dumbledore is magical?</a:t>
            </a:r>
          </a:p>
          <a:p>
            <a:endParaRPr lang="en-US" sz="2400" dirty="0"/>
          </a:p>
          <a:p>
            <a:r>
              <a:rPr lang="en-US" sz="2400" dirty="0"/>
              <a:t>What suggests he is a good person?</a:t>
            </a:r>
          </a:p>
          <a:p>
            <a:endParaRPr lang="en-US" sz="2400" dirty="0"/>
          </a:p>
          <a:p>
            <a:r>
              <a:rPr lang="en-US" sz="2400" dirty="0"/>
              <a:t>Answers on next page. Don’t take a peek!</a:t>
            </a:r>
            <a:endParaRPr lang="en-GB" sz="2400" dirty="0"/>
          </a:p>
        </p:txBody>
      </p:sp>
      <p:pic>
        <p:nvPicPr>
          <p:cNvPr id="5" name="Recorded Sound">
            <a:hlinkClick r:id="" action="ppaction://media"/>
            <a:extLst>
              <a:ext uri="{FF2B5EF4-FFF2-40B4-BE49-F238E27FC236}">
                <a16:creationId xmlns:a16="http://schemas.microsoft.com/office/drawing/2014/main" id="{9A7BD4C6-8B72-4826-9931-B74C0740FA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68319" y="880532"/>
            <a:ext cx="609600" cy="609600"/>
          </a:xfrm>
          <a:prstGeom prst="rect">
            <a:avLst/>
          </a:prstGeom>
        </p:spPr>
      </p:pic>
    </p:spTree>
    <p:extLst>
      <p:ext uri="{BB962C8B-B14F-4D97-AF65-F5344CB8AC3E}">
        <p14:creationId xmlns:p14="http://schemas.microsoft.com/office/powerpoint/2010/main" val="5105770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63EF-2A71-4A2D-847D-44FB3F386E3E}"/>
              </a:ext>
            </a:extLst>
          </p:cNvPr>
          <p:cNvSpPr>
            <a:spLocks noGrp="1"/>
          </p:cNvSpPr>
          <p:nvPr>
            <p:ph type="title"/>
          </p:nvPr>
        </p:nvSpPr>
        <p:spPr>
          <a:xfrm>
            <a:off x="838200" y="1"/>
            <a:ext cx="6254496" cy="967408"/>
          </a:xfrm>
        </p:spPr>
        <p:txBody>
          <a:bodyPr>
            <a:normAutofit/>
          </a:bodyPr>
          <a:lstStyle/>
          <a:p>
            <a:r>
              <a:rPr lang="en-US" dirty="0"/>
              <a:t>Answers.  </a:t>
            </a:r>
            <a:endParaRPr lang="en-GB" dirty="0"/>
          </a:p>
        </p:txBody>
      </p:sp>
      <p:sp>
        <p:nvSpPr>
          <p:cNvPr id="3" name="Content Placeholder 2">
            <a:extLst>
              <a:ext uri="{FF2B5EF4-FFF2-40B4-BE49-F238E27FC236}">
                <a16:creationId xmlns:a16="http://schemas.microsoft.com/office/drawing/2014/main" id="{3D61DB80-F9D5-4A9D-84BD-33B8D0D62A47}"/>
              </a:ext>
            </a:extLst>
          </p:cNvPr>
          <p:cNvSpPr>
            <a:spLocks noGrp="1"/>
          </p:cNvSpPr>
          <p:nvPr>
            <p:ph idx="1"/>
          </p:nvPr>
        </p:nvSpPr>
        <p:spPr>
          <a:xfrm>
            <a:off x="374374" y="788505"/>
            <a:ext cx="6702022" cy="3124560"/>
          </a:xfrm>
        </p:spPr>
        <p:txBody>
          <a:bodyPr>
            <a:normAutofit/>
          </a:bodyPr>
          <a:lstStyle/>
          <a:p>
            <a:r>
              <a:rPr lang="en-US" sz="2400" dirty="0"/>
              <a:t>"He was tall, thin and very old, judging by the silver of his hair and </a:t>
            </a:r>
            <a:r>
              <a:rPr lang="en-US" sz="2400" dirty="0">
                <a:solidFill>
                  <a:srgbClr val="92D050"/>
                </a:solidFill>
              </a:rPr>
              <a:t>beard, which were both long enough to tuck into his belt.</a:t>
            </a:r>
            <a:r>
              <a:rPr lang="en-US" sz="2400" dirty="0"/>
              <a:t> </a:t>
            </a:r>
            <a:r>
              <a:rPr lang="en-US" sz="2400" dirty="0">
                <a:solidFill>
                  <a:srgbClr val="92D050"/>
                </a:solidFill>
              </a:rPr>
              <a:t>He was wearing long robes, a purple cloak </a:t>
            </a:r>
            <a:r>
              <a:rPr lang="en-US" sz="2400" dirty="0"/>
              <a:t>which swept the ground and high-heeled, buckled boots. </a:t>
            </a:r>
            <a:r>
              <a:rPr lang="en-US" sz="2400" dirty="0">
                <a:solidFill>
                  <a:srgbClr val="FF0000"/>
                </a:solidFill>
              </a:rPr>
              <a:t>His blue eyes were light, bright and sparkling behind half-moon spectacles</a:t>
            </a:r>
            <a:r>
              <a:rPr lang="en-US" sz="2400" dirty="0"/>
              <a:t> and his nose was very long and crooked, as though it had been broken at least twice. This mans name was Albus Dumbledore.” </a:t>
            </a:r>
          </a:p>
        </p:txBody>
      </p:sp>
      <p:pic>
        <p:nvPicPr>
          <p:cNvPr id="4" name="Picture 3" descr="A person wearing a purple dress&#10;&#10;Description automatically generated">
            <a:extLst>
              <a:ext uri="{FF2B5EF4-FFF2-40B4-BE49-F238E27FC236}">
                <a16:creationId xmlns:a16="http://schemas.microsoft.com/office/drawing/2014/main" id="{1334215A-C1D2-4AA1-885B-E452F5F0B28E}"/>
              </a:ext>
            </a:extLst>
          </p:cNvPr>
          <p:cNvPicPr>
            <a:picLocks noChangeAspect="1"/>
          </p:cNvPicPr>
          <p:nvPr/>
        </p:nvPicPr>
        <p:blipFill rotWithShape="1">
          <a:blip r:embed="rId2"/>
          <a:srcRect r="6036"/>
          <a:stretch/>
        </p:blipFill>
        <p:spPr>
          <a:xfrm>
            <a:off x="7552266" y="10"/>
            <a:ext cx="4639733" cy="6857990"/>
          </a:xfrm>
          <a:prstGeom prst="rect">
            <a:avLst/>
          </a:prstGeom>
        </p:spPr>
      </p:pic>
      <p:sp>
        <p:nvSpPr>
          <p:cNvPr id="6" name="TextBox 5">
            <a:extLst>
              <a:ext uri="{FF2B5EF4-FFF2-40B4-BE49-F238E27FC236}">
                <a16:creationId xmlns:a16="http://schemas.microsoft.com/office/drawing/2014/main" id="{7E98CC2C-CFFB-4D64-A691-092F100B64B0}"/>
              </a:ext>
            </a:extLst>
          </p:cNvPr>
          <p:cNvSpPr txBox="1"/>
          <p:nvPr/>
        </p:nvSpPr>
        <p:spPr>
          <a:xfrm>
            <a:off x="374374" y="4217865"/>
            <a:ext cx="6718322" cy="2308324"/>
          </a:xfrm>
          <a:prstGeom prst="rect">
            <a:avLst/>
          </a:prstGeom>
          <a:noFill/>
        </p:spPr>
        <p:txBody>
          <a:bodyPr wrap="square" rtlCol="0">
            <a:spAutoFit/>
          </a:bodyPr>
          <a:lstStyle/>
          <a:p>
            <a:r>
              <a:rPr lang="en-US" sz="2400" dirty="0"/>
              <a:t>What in this text shows that Dumbledore is magical? </a:t>
            </a:r>
            <a:r>
              <a:rPr lang="en-US" sz="2400" dirty="0">
                <a:solidFill>
                  <a:srgbClr val="92D050"/>
                </a:solidFill>
              </a:rPr>
              <a:t>Beard, which were both long enough to tuck into his belt.  He was wearing long robes, a purple cloak.  </a:t>
            </a:r>
            <a:endParaRPr lang="en-US" sz="2400" dirty="0"/>
          </a:p>
          <a:p>
            <a:r>
              <a:rPr lang="en-US" sz="2400" dirty="0"/>
              <a:t>What suggests he is a good person?</a:t>
            </a:r>
          </a:p>
          <a:p>
            <a:r>
              <a:rPr lang="en-US" sz="2400" dirty="0">
                <a:solidFill>
                  <a:srgbClr val="FF0000"/>
                </a:solidFill>
              </a:rPr>
              <a:t>His blue eyes were light, bright and sparkling behind half-moon spectacles. </a:t>
            </a:r>
            <a:endParaRPr lang="en-GB" sz="2400" dirty="0">
              <a:solidFill>
                <a:srgbClr val="FF0000"/>
              </a:solidFill>
            </a:endParaRPr>
          </a:p>
        </p:txBody>
      </p:sp>
    </p:spTree>
    <p:extLst>
      <p:ext uri="{BB962C8B-B14F-4D97-AF65-F5344CB8AC3E}">
        <p14:creationId xmlns:p14="http://schemas.microsoft.com/office/powerpoint/2010/main" val="114274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BE8E-CDBD-419B-982D-2B0ACA0D4E8F}"/>
              </a:ext>
            </a:extLst>
          </p:cNvPr>
          <p:cNvSpPr>
            <a:spLocks noGrp="1"/>
          </p:cNvSpPr>
          <p:nvPr>
            <p:ph type="title"/>
          </p:nvPr>
        </p:nvSpPr>
        <p:spPr>
          <a:xfrm>
            <a:off x="5069940" y="365124"/>
            <a:ext cx="6172200" cy="1828800"/>
          </a:xfrm>
        </p:spPr>
        <p:txBody>
          <a:bodyPr>
            <a:normAutofit/>
          </a:bodyPr>
          <a:lstStyle/>
          <a:p>
            <a:r>
              <a:rPr lang="en-US" sz="2800" u="sng" dirty="0"/>
              <a:t>Lesson 2</a:t>
            </a:r>
            <a:br>
              <a:rPr lang="en-US" dirty="0"/>
            </a:br>
            <a:r>
              <a:rPr lang="en-US" dirty="0"/>
              <a:t>Creating your own wizard. </a:t>
            </a:r>
            <a:endParaRPr lang="en-GB" dirty="0"/>
          </a:p>
        </p:txBody>
      </p:sp>
      <p:pic>
        <p:nvPicPr>
          <p:cNvPr id="4" name="Picture 3" descr="A picture containing building, woman, cellphone, purple&#10;&#10;Description automatically generated">
            <a:extLst>
              <a:ext uri="{FF2B5EF4-FFF2-40B4-BE49-F238E27FC236}">
                <a16:creationId xmlns:a16="http://schemas.microsoft.com/office/drawing/2014/main" id="{3C091BC5-7EAC-4E11-97CA-1021D455DEA2}"/>
              </a:ext>
            </a:extLst>
          </p:cNvPr>
          <p:cNvPicPr>
            <a:picLocks noChangeAspect="1"/>
          </p:cNvPicPr>
          <p:nvPr/>
        </p:nvPicPr>
        <p:blipFill rotWithShape="1">
          <a:blip r:embed="rId4"/>
          <a:srcRect l="5191" r="2763"/>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8846EC96-A244-404E-B0C0-D7C375915D28}"/>
              </a:ext>
            </a:extLst>
          </p:cNvPr>
          <p:cNvSpPr>
            <a:spLocks noGrp="1"/>
          </p:cNvSpPr>
          <p:nvPr>
            <p:ph idx="1"/>
          </p:nvPr>
        </p:nvSpPr>
        <p:spPr>
          <a:xfrm>
            <a:off x="5182829" y="2634108"/>
            <a:ext cx="6172200" cy="3858768"/>
          </a:xfrm>
        </p:spPr>
        <p:txBody>
          <a:bodyPr>
            <a:normAutofit/>
          </a:bodyPr>
          <a:lstStyle/>
          <a:p>
            <a:r>
              <a:rPr lang="en-US" sz="2400" dirty="0"/>
              <a:t>Now it is time for you to create your own wizard. </a:t>
            </a:r>
          </a:p>
          <a:p>
            <a:r>
              <a:rPr lang="en-US" sz="2400" dirty="0"/>
              <a:t>You will need to include lots of description and make it as imaginative as you want. </a:t>
            </a:r>
          </a:p>
          <a:p>
            <a:r>
              <a:rPr lang="en-US" sz="2400" dirty="0"/>
              <a:t>It can be a good wizard or even an evil one!</a:t>
            </a:r>
          </a:p>
          <a:p>
            <a:r>
              <a:rPr lang="en-US" sz="2400" dirty="0"/>
              <a:t>Also, you may include a drawing of your wizard and try to make it as colourful and creative as possible! </a:t>
            </a:r>
          </a:p>
          <a:p>
            <a:endParaRPr lang="en-GB" sz="2400" dirty="0"/>
          </a:p>
        </p:txBody>
      </p:sp>
      <p:pic>
        <p:nvPicPr>
          <p:cNvPr id="6" name="Recorded Sound">
            <a:hlinkClick r:id="" action="ppaction://media"/>
            <a:extLst>
              <a:ext uri="{FF2B5EF4-FFF2-40B4-BE49-F238E27FC236}">
                <a16:creationId xmlns:a16="http://schemas.microsoft.com/office/drawing/2014/main" id="{4B0485F7-1B0D-4A18-A8BD-85A3874991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6400" y="1712976"/>
            <a:ext cx="609600" cy="609600"/>
          </a:xfrm>
          <a:prstGeom prst="rect">
            <a:avLst/>
          </a:prstGeom>
        </p:spPr>
      </p:pic>
    </p:spTree>
    <p:extLst>
      <p:ext uri="{BB962C8B-B14F-4D97-AF65-F5344CB8AC3E}">
        <p14:creationId xmlns:p14="http://schemas.microsoft.com/office/powerpoint/2010/main" val="41132282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B94949B-DF7C-4E37-9BE3-BB97D1F1AC0D}"/>
              </a:ext>
            </a:extLst>
          </p:cNvPr>
          <p:cNvPicPr>
            <a:picLocks noGrp="1" noChangeAspect="1"/>
          </p:cNvPicPr>
          <p:nvPr>
            <p:ph idx="1"/>
          </p:nvPr>
        </p:nvPicPr>
        <p:blipFill rotWithShape="1">
          <a:blip r:embed="rId4">
            <a:alphaModFix amt="50000"/>
          </a:blip>
          <a:srcRect b="10714"/>
          <a:stretch/>
        </p:blipFill>
        <p:spPr>
          <a:xfrm>
            <a:off x="20" y="1"/>
            <a:ext cx="12191980" cy="6857999"/>
          </a:xfrm>
          <a:prstGeom prst="rect">
            <a:avLst/>
          </a:prstGeom>
        </p:spPr>
      </p:pic>
      <p:sp>
        <p:nvSpPr>
          <p:cNvPr id="2" name="Title 1">
            <a:extLst>
              <a:ext uri="{FF2B5EF4-FFF2-40B4-BE49-F238E27FC236}">
                <a16:creationId xmlns:a16="http://schemas.microsoft.com/office/drawing/2014/main" id="{AEC58972-CF41-4884-A061-9D595BF479B1}"/>
              </a:ext>
            </a:extLst>
          </p:cNvPr>
          <p:cNvSpPr>
            <a:spLocks noGrp="1"/>
          </p:cNvSpPr>
          <p:nvPr>
            <p:ph type="title"/>
          </p:nvPr>
        </p:nvSpPr>
        <p:spPr>
          <a:xfrm>
            <a:off x="1524000" y="1434904"/>
            <a:ext cx="9144000" cy="4107767"/>
          </a:xfrm>
        </p:spPr>
        <p:txBody>
          <a:bodyPr vert="horz" lIns="91440" tIns="45720" rIns="91440" bIns="45720" rtlCol="0" anchor="b">
            <a:normAutofit fontScale="90000"/>
          </a:bodyPr>
          <a:lstStyle/>
          <a:p>
            <a:pPr algn="ctr"/>
            <a:r>
              <a:rPr lang="en-US" sz="6000" dirty="0">
                <a:solidFill>
                  <a:srgbClr val="FFFFFF"/>
                </a:solidFill>
              </a:rPr>
              <a:t>Chapter 2. The vanishing Glass.(lesson 3+4+5)</a:t>
            </a:r>
            <a:br>
              <a:rPr lang="en-US" sz="6000" dirty="0">
                <a:solidFill>
                  <a:srgbClr val="FFFFFF"/>
                </a:solidFill>
              </a:rPr>
            </a:br>
            <a:r>
              <a:rPr lang="en-US" sz="6000" dirty="0">
                <a:solidFill>
                  <a:srgbClr val="FFFFFF"/>
                </a:solidFill>
              </a:rPr>
              <a:t>click on link for the audio book. </a:t>
            </a:r>
            <a:br>
              <a:rPr lang="en-US" sz="6000" dirty="0">
                <a:solidFill>
                  <a:srgbClr val="FFFFFF"/>
                </a:solidFill>
              </a:rPr>
            </a:br>
            <a:r>
              <a:rPr lang="en-US" sz="6000" dirty="0">
                <a:solidFill>
                  <a:srgbClr val="FFFFFF"/>
                </a:solidFill>
              </a:rPr>
              <a:t>Read chapter 2 only. </a:t>
            </a:r>
            <a:br>
              <a:rPr lang="en-US" sz="6000" dirty="0">
                <a:solidFill>
                  <a:srgbClr val="FFFFFF"/>
                </a:solidFill>
              </a:rPr>
            </a:br>
            <a:r>
              <a:rPr lang="en-US" sz="3600" dirty="0">
                <a:solidFill>
                  <a:srgbClr val="FFFFFF"/>
                </a:solidFill>
                <a:hlinkClick r:id="rId5"/>
              </a:rPr>
              <a:t>https://stories.audible.com/pdp/B017V54W6O?ref=adbl_ent_anon_ds_pdp_pc_cntr-0-0</a:t>
            </a:r>
            <a:br>
              <a:rPr lang="en-US" sz="3600" dirty="0">
                <a:solidFill>
                  <a:srgbClr val="FFFFFF"/>
                </a:solidFill>
              </a:rPr>
            </a:br>
            <a:br>
              <a:rPr lang="en-US" sz="3600" dirty="0">
                <a:solidFill>
                  <a:srgbClr val="FFFFFF"/>
                </a:solidFill>
              </a:rPr>
            </a:br>
            <a:endParaRPr lang="en-US" sz="3600" dirty="0">
              <a:solidFill>
                <a:srgbClr val="FFFFFF"/>
              </a:solidFill>
            </a:endParaRPr>
          </a:p>
        </p:txBody>
      </p:sp>
      <p:pic>
        <p:nvPicPr>
          <p:cNvPr id="3" name="Recorded Sound">
            <a:hlinkClick r:id="" action="ppaction://media"/>
            <a:extLst>
              <a:ext uri="{FF2B5EF4-FFF2-40B4-BE49-F238E27FC236}">
                <a16:creationId xmlns:a16="http://schemas.microsoft.com/office/drawing/2014/main" id="{F708438E-1A09-4F76-B523-C3779112BA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32711" y="1656645"/>
            <a:ext cx="609600" cy="609600"/>
          </a:xfrm>
          <a:prstGeom prst="rect">
            <a:avLst/>
          </a:prstGeom>
        </p:spPr>
      </p:pic>
    </p:spTree>
    <p:extLst>
      <p:ext uri="{BB962C8B-B14F-4D97-AF65-F5344CB8AC3E}">
        <p14:creationId xmlns:p14="http://schemas.microsoft.com/office/powerpoint/2010/main" val="38262855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1482</Words>
  <Application>Microsoft Office PowerPoint</Application>
  <PresentationFormat>Widescreen</PresentationFormat>
  <Paragraphs>117</Paragraphs>
  <Slides>19</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Introduction</vt:lpstr>
      <vt:lpstr>Harry Potter and the philosophers stone. Week 1</vt:lpstr>
      <vt:lpstr>PowerPoint Presentation</vt:lpstr>
      <vt:lpstr>Chapter 1 The Boy Who Lived (lesson 1+2) </vt:lpstr>
      <vt:lpstr>PowerPoint Presentation</vt:lpstr>
      <vt:lpstr>Lesson 1 Albus Dumbledore </vt:lpstr>
      <vt:lpstr>Answers.  </vt:lpstr>
      <vt:lpstr>Lesson 2 Creating your own wizard. </vt:lpstr>
      <vt:lpstr>Chapter 2. The vanishing Glass.(lesson 3+4+5) click on link for the audio book.  Read chapter 2 only.  https://stories.audible.com/pdp/B017V54W6O?ref=adbl_ent_anon_ds_pdp_pc_cntr-0-0  </vt:lpstr>
      <vt:lpstr>Lesson 3 Comprehension </vt:lpstr>
      <vt:lpstr>PowerPoint Presentation</vt:lpstr>
      <vt:lpstr>Lesson 4 Harry’s magical experiences</vt:lpstr>
      <vt:lpstr>Lesson 5  A balanced argument</vt:lpstr>
      <vt:lpstr>Click on the link below to take you to a Bitesize video about a discussion of whether tourists are a good thing or bad thing on our mountains. Listen to the video. Think about the pros and cons of having tourists as discussed in the video.</vt:lpstr>
      <vt:lpstr>How to write a balanced argument.</vt:lpstr>
      <vt:lpstr>     Should Zoos be allowed?</vt:lpstr>
      <vt:lpstr>Use some of these useful words and phrases to help write your argument</vt:lpstr>
      <vt:lpstr>PowerPoint Presentation</vt:lpstr>
      <vt:lpstr>End of week 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Holly-Jean Holmes</dc:creator>
  <cp:lastModifiedBy>Holly-Jean Holmes</cp:lastModifiedBy>
  <cp:revision>3</cp:revision>
  <dcterms:created xsi:type="dcterms:W3CDTF">2020-06-11T11:59:35Z</dcterms:created>
  <dcterms:modified xsi:type="dcterms:W3CDTF">2020-06-11T12:17:59Z</dcterms:modified>
</cp:coreProperties>
</file>