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8"/>
  </p:notesMasterIdLst>
  <p:handoutMasterIdLst>
    <p:handoutMasterId r:id="rId19"/>
  </p:handoutMasterIdLst>
  <p:sldIdLst>
    <p:sldId id="305" r:id="rId2"/>
    <p:sldId id="258" r:id="rId3"/>
    <p:sldId id="264" r:id="rId4"/>
    <p:sldId id="294" r:id="rId5"/>
    <p:sldId id="289" r:id="rId6"/>
    <p:sldId id="295" r:id="rId7"/>
    <p:sldId id="307" r:id="rId8"/>
    <p:sldId id="290" r:id="rId9"/>
    <p:sldId id="296" r:id="rId10"/>
    <p:sldId id="308" r:id="rId11"/>
    <p:sldId id="306" r:id="rId12"/>
    <p:sldId id="291" r:id="rId13"/>
    <p:sldId id="297" r:id="rId14"/>
    <p:sldId id="292" r:id="rId15"/>
    <p:sldId id="298" r:id="rId16"/>
    <p:sldId id="309" r:id="rId17"/>
  </p:sldIdLst>
  <p:sldSz cx="9144000" cy="6858000" type="screen4x3"/>
  <p:notesSz cx="6858000" cy="9144000"/>
  <p:embeddedFontLst>
    <p:embeddedFont>
      <p:font typeface="Roboto" panose="020B0604020202020204" charset="0"/>
      <p:regular r:id="rId20"/>
      <p:bold r:id="rId21"/>
      <p:italic r:id="rId22"/>
      <p:boldItalic r:id="rId23"/>
    </p:embeddedFont>
    <p:embeddedFont>
      <p:font typeface="Tuffy-TTF" panose="020B0603060100000000" charset="0"/>
      <p:regular r:id="rId24"/>
      <p:bold r:id="rId25"/>
      <p:italic r:id="rId26"/>
      <p:boldItalic r:id="rId27"/>
    </p:embeddedFont>
    <p:embeddedFont>
      <p:font typeface="Twinkl" panose="020B0604020202020204" charset="0"/>
      <p:regular r:id="rId28"/>
      <p:bold r:id="rId29"/>
    </p:embeddedFont>
    <p:embeddedFont>
      <p:font typeface="Twinkl Sb" panose="020B0604020202020204" charset="0"/>
      <p:regular r:id="rId30"/>
      <p:bold r:id="rId31"/>
    </p:embeddedFont>
    <p:embeddedFont>
      <p:font typeface="Twinkl SemiBold" charset="0"/>
      <p:regular r:id="rId32"/>
      <p:bold r:id="rId33"/>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77"/>
        <a:ea typeface="+mn-ea"/>
        <a:cs typeface="+mn-cs"/>
      </a:defRPr>
    </a:lvl1pPr>
    <a:lvl2pPr marL="457200" algn="l" rtl="0" eaLnBrk="0" fontAlgn="base" hangingPunct="0">
      <a:spcBef>
        <a:spcPct val="0"/>
      </a:spcBef>
      <a:spcAft>
        <a:spcPct val="0"/>
      </a:spcAft>
      <a:defRPr kern="1200">
        <a:solidFill>
          <a:schemeClr val="tx1"/>
        </a:solidFill>
        <a:latin typeface="Twinkl" pitchFamily="2" charset="77"/>
        <a:ea typeface="+mn-ea"/>
        <a:cs typeface="+mn-cs"/>
      </a:defRPr>
    </a:lvl2pPr>
    <a:lvl3pPr marL="914400" algn="l" rtl="0" eaLnBrk="0" fontAlgn="base" hangingPunct="0">
      <a:spcBef>
        <a:spcPct val="0"/>
      </a:spcBef>
      <a:spcAft>
        <a:spcPct val="0"/>
      </a:spcAft>
      <a:defRPr kern="1200">
        <a:solidFill>
          <a:schemeClr val="tx1"/>
        </a:solidFill>
        <a:latin typeface="Twinkl" pitchFamily="2" charset="77"/>
        <a:ea typeface="+mn-ea"/>
        <a:cs typeface="+mn-cs"/>
      </a:defRPr>
    </a:lvl3pPr>
    <a:lvl4pPr marL="1371600" algn="l" rtl="0" eaLnBrk="0" fontAlgn="base" hangingPunct="0">
      <a:spcBef>
        <a:spcPct val="0"/>
      </a:spcBef>
      <a:spcAft>
        <a:spcPct val="0"/>
      </a:spcAft>
      <a:defRPr kern="1200">
        <a:solidFill>
          <a:schemeClr val="tx1"/>
        </a:solidFill>
        <a:latin typeface="Twinkl" pitchFamily="2" charset="77"/>
        <a:ea typeface="+mn-ea"/>
        <a:cs typeface="+mn-cs"/>
      </a:defRPr>
    </a:lvl4pPr>
    <a:lvl5pPr marL="1828800" algn="l" rtl="0" eaLnBrk="0" fontAlgn="base" hangingPunct="0">
      <a:spcBef>
        <a:spcPct val="0"/>
      </a:spcBef>
      <a:spcAft>
        <a:spcPct val="0"/>
      </a:spcAft>
      <a:defRPr kern="1200">
        <a:solidFill>
          <a:schemeClr val="tx1"/>
        </a:solidFill>
        <a:latin typeface="Twinkl" pitchFamily="2" charset="77"/>
        <a:ea typeface="+mn-ea"/>
        <a:cs typeface="+mn-cs"/>
      </a:defRPr>
    </a:lvl5pPr>
    <a:lvl6pPr marL="2286000" algn="l" defTabSz="914400" rtl="0" eaLnBrk="1" latinLnBrk="0" hangingPunct="1">
      <a:defRPr kern="1200">
        <a:solidFill>
          <a:schemeClr val="tx1"/>
        </a:solidFill>
        <a:latin typeface="Twinkl" pitchFamily="2" charset="77"/>
        <a:ea typeface="+mn-ea"/>
        <a:cs typeface="+mn-cs"/>
      </a:defRPr>
    </a:lvl6pPr>
    <a:lvl7pPr marL="2743200" algn="l" defTabSz="914400" rtl="0" eaLnBrk="1" latinLnBrk="0" hangingPunct="1">
      <a:defRPr kern="1200">
        <a:solidFill>
          <a:schemeClr val="tx1"/>
        </a:solidFill>
        <a:latin typeface="Twinkl" pitchFamily="2" charset="77"/>
        <a:ea typeface="+mn-ea"/>
        <a:cs typeface="+mn-cs"/>
      </a:defRPr>
    </a:lvl7pPr>
    <a:lvl8pPr marL="3200400" algn="l" defTabSz="914400" rtl="0" eaLnBrk="1" latinLnBrk="0" hangingPunct="1">
      <a:defRPr kern="1200">
        <a:solidFill>
          <a:schemeClr val="tx1"/>
        </a:solidFill>
        <a:latin typeface="Twinkl" pitchFamily="2" charset="77"/>
        <a:ea typeface="+mn-ea"/>
        <a:cs typeface="+mn-cs"/>
      </a:defRPr>
    </a:lvl8pPr>
    <a:lvl9pPr marL="3657600" algn="l" defTabSz="914400" rtl="0" eaLnBrk="1" latinLnBrk="0" hangingPunct="1">
      <a:defRPr kern="1200">
        <a:solidFill>
          <a:schemeClr val="tx1"/>
        </a:solidFill>
        <a:latin typeface="Twinkl" pitchFamily="2" charset="77"/>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3" autoAdjust="0"/>
    <p:restoredTop sz="94660"/>
  </p:normalViewPr>
  <p:slideViewPr>
    <p:cSldViewPr>
      <p:cViewPr varScale="1">
        <p:scale>
          <a:sx n="143" d="100"/>
          <a:sy n="143" d="100"/>
        </p:scale>
        <p:origin x="666" y="120"/>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7.fntdata"/><Relationship Id="rId21" Type="http://schemas.openxmlformats.org/officeDocument/2006/relationships/font" Target="fonts/font2.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B2023C-345D-4AF0-BF25-4554A208CBB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Tuffy-TTF" panose="020B0603060100000000" pitchFamily="34" charset="0"/>
              </a:defRPr>
            </a:lvl1pPr>
          </a:lstStyle>
          <a:p>
            <a:pPr>
              <a:defRPr/>
            </a:pPr>
            <a:endParaRPr lang="en-GB"/>
          </a:p>
        </p:txBody>
      </p:sp>
      <p:sp>
        <p:nvSpPr>
          <p:cNvPr id="3" name="Date Placeholder 2">
            <a:extLst>
              <a:ext uri="{FF2B5EF4-FFF2-40B4-BE49-F238E27FC236}">
                <a16:creationId xmlns:a16="http://schemas.microsoft.com/office/drawing/2014/main" id="{F438621F-E998-4281-A640-34567055527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Tuffy-TTF" panose="020B0603060100000000" pitchFamily="34" charset="0"/>
              </a:defRPr>
            </a:lvl1pPr>
          </a:lstStyle>
          <a:p>
            <a:pPr>
              <a:defRPr/>
            </a:pPr>
            <a:fld id="{7632126D-8AA9-4F40-B194-E0E8AB2C6F0E}" type="datetimeFigureOut">
              <a:rPr lang="en-GB"/>
              <a:pPr>
                <a:defRPr/>
              </a:pPr>
              <a:t>23/02/2021</a:t>
            </a:fld>
            <a:endParaRPr lang="en-GB" dirty="0"/>
          </a:p>
        </p:txBody>
      </p:sp>
      <p:sp>
        <p:nvSpPr>
          <p:cNvPr id="4" name="Footer Placeholder 3">
            <a:extLst>
              <a:ext uri="{FF2B5EF4-FFF2-40B4-BE49-F238E27FC236}">
                <a16:creationId xmlns:a16="http://schemas.microsoft.com/office/drawing/2014/main" id="{2E48D07B-B4A7-4709-8183-06C21DDF8D2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Tuffy-TTF" panose="020B0603060100000000" pitchFamily="34" charset="0"/>
              </a:defRPr>
            </a:lvl1pPr>
          </a:lstStyle>
          <a:p>
            <a:pPr>
              <a:defRPr/>
            </a:pPr>
            <a:endParaRPr lang="en-GB"/>
          </a:p>
        </p:txBody>
      </p:sp>
      <p:sp>
        <p:nvSpPr>
          <p:cNvPr id="5" name="Slide Number Placeholder 4">
            <a:extLst>
              <a:ext uri="{FF2B5EF4-FFF2-40B4-BE49-F238E27FC236}">
                <a16:creationId xmlns:a16="http://schemas.microsoft.com/office/drawing/2014/main" id="{6CB7803D-87B9-4F8A-8BB8-F59A512903BB}"/>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Tuffy-TTF" panose="020B0603060100000000" pitchFamily="34" charset="0"/>
              </a:defRPr>
            </a:lvl1pPr>
          </a:lstStyle>
          <a:p>
            <a:fld id="{E001D3A6-910F-1A4C-B5D9-20E18086F516}" type="slidenum">
              <a:rPr lang="en-GB" altLang="en-US"/>
              <a:pPr/>
              <a:t>‹#›</a:t>
            </a:fld>
            <a:endParaRPr lang="en-GB"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7A3F36-A94F-4AD0-B19B-0BB54B594C7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Tuffy-TTF" panose="020B0603060100000000" pitchFamily="34" charset="0"/>
              </a:defRPr>
            </a:lvl1pPr>
          </a:lstStyle>
          <a:p>
            <a:pPr>
              <a:defRPr/>
            </a:pPr>
            <a:endParaRPr lang="en-GB"/>
          </a:p>
        </p:txBody>
      </p:sp>
      <p:sp>
        <p:nvSpPr>
          <p:cNvPr id="3" name="Date Placeholder 2">
            <a:extLst>
              <a:ext uri="{FF2B5EF4-FFF2-40B4-BE49-F238E27FC236}">
                <a16:creationId xmlns:a16="http://schemas.microsoft.com/office/drawing/2014/main" id="{CF0A35F4-7E79-4A74-ABB6-BB4493D780F7}"/>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Tuffy-TTF" panose="020B0603060100000000" pitchFamily="34" charset="0"/>
              </a:defRPr>
            </a:lvl1pPr>
          </a:lstStyle>
          <a:p>
            <a:pPr>
              <a:defRPr/>
            </a:pPr>
            <a:fld id="{E1561A2A-F6DF-5044-AC63-66734B53DA37}" type="datetimeFigureOut">
              <a:rPr lang="en-GB"/>
              <a:pPr>
                <a:defRPr/>
              </a:pPr>
              <a:t>23/02/2021</a:t>
            </a:fld>
            <a:endParaRPr lang="en-GB" dirty="0"/>
          </a:p>
        </p:txBody>
      </p:sp>
      <p:sp>
        <p:nvSpPr>
          <p:cNvPr id="4" name="Slide Image Placeholder 3">
            <a:extLst>
              <a:ext uri="{FF2B5EF4-FFF2-40B4-BE49-F238E27FC236}">
                <a16:creationId xmlns:a16="http://schemas.microsoft.com/office/drawing/2014/main" id="{5933A28C-7571-48F6-A77B-952B962B0B42}"/>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a:extLst>
              <a:ext uri="{FF2B5EF4-FFF2-40B4-BE49-F238E27FC236}">
                <a16:creationId xmlns:a16="http://schemas.microsoft.com/office/drawing/2014/main" id="{B3F3A5E3-E106-4C35-92C6-3B87BAFECDC5}"/>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6" name="Footer Placeholder 5">
            <a:extLst>
              <a:ext uri="{FF2B5EF4-FFF2-40B4-BE49-F238E27FC236}">
                <a16:creationId xmlns:a16="http://schemas.microsoft.com/office/drawing/2014/main" id="{15A22A0B-E295-48A5-9A63-235DA9A0EA39}"/>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Tuffy-TTF" panose="020B0603060100000000"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7D1D0AD6-E67A-4A03-8D39-7CE3B5929916}"/>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Tuffy-TTF" panose="020B0603060100000000" pitchFamily="34" charset="0"/>
              </a:defRPr>
            </a:lvl1pPr>
          </a:lstStyle>
          <a:p>
            <a:fld id="{899BE2C3-99D6-0F42-BAE0-9519A2074E7E}"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uffy-TTF" panose="020B0603060100000000"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Tuffy-TTF" panose="020B0603060100000000"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Tuffy-TTF" panose="020B0603060100000000"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Tuffy-TTF" panose="020B0603060100000000"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Tuffy-TTF" panose="020B0603060100000000"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Unit Title Slide">
    <p:bg>
      <p:bgPr>
        <a:solidFill>
          <a:srgbClr val="31B7B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876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grass, person, person, holding&#10;&#10;Description automatically generated">
            <a:extLst>
              <a:ext uri="{FF2B5EF4-FFF2-40B4-BE49-F238E27FC236}">
                <a16:creationId xmlns:a16="http://schemas.microsoft.com/office/drawing/2014/main" id="{E32BD2DB-AD95-8849-B552-19FB7FC509D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Picture 3">
            <a:extLst>
              <a:ext uri="{FF2B5EF4-FFF2-40B4-BE49-F238E27FC236}">
                <a16:creationId xmlns:a16="http://schemas.microsoft.com/office/drawing/2014/main" id="{8D758E03-CBBC-9940-B52D-5EBB1EDCF8FD}"/>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481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pic>
        <p:nvPicPr>
          <p:cNvPr id="5" name="Picture 4" descr="A picture containing large, bird&#10;&#10;Description automatically generated">
            <a:extLst>
              <a:ext uri="{FF2B5EF4-FFF2-40B4-BE49-F238E27FC236}">
                <a16:creationId xmlns:a16="http://schemas.microsoft.com/office/drawing/2014/main" id="{47AD51F8-D541-1A4E-8A47-1BF3E6356DE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Rounded Rectangle 1">
            <a:extLst>
              <a:ext uri="{FF2B5EF4-FFF2-40B4-BE49-F238E27FC236}">
                <a16:creationId xmlns:a16="http://schemas.microsoft.com/office/drawing/2014/main" id="{5462AEE1-40D8-4942-B140-5C15035BD0A9}"/>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a:extLst>
              <a:ext uri="{FF2B5EF4-FFF2-40B4-BE49-F238E27FC236}">
                <a16:creationId xmlns:a16="http://schemas.microsoft.com/office/drawing/2014/main" id="{E49D8082-4AB7-9D40-A42D-8F8634C03822}"/>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5332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3" descr="A picture containing large, bird&#10;&#10;Description automatically generated">
            <a:extLst>
              <a:ext uri="{FF2B5EF4-FFF2-40B4-BE49-F238E27FC236}">
                <a16:creationId xmlns:a16="http://schemas.microsoft.com/office/drawing/2014/main" id="{73BA6345-B192-8849-A490-E0CFF99A1E4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Rounded Rectangle 4">
            <a:extLst>
              <a:ext uri="{FF2B5EF4-FFF2-40B4-BE49-F238E27FC236}">
                <a16:creationId xmlns:a16="http://schemas.microsoft.com/office/drawing/2014/main" id="{436C4D71-9468-3F47-BDB5-BE3A1F5986C0}"/>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205778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pic>
        <p:nvPicPr>
          <p:cNvPr id="8" name="Picture 7" descr="A picture containing large, bird&#10;&#10;Description automatically generated">
            <a:extLst>
              <a:ext uri="{FF2B5EF4-FFF2-40B4-BE49-F238E27FC236}">
                <a16:creationId xmlns:a16="http://schemas.microsoft.com/office/drawing/2014/main" id="{C347B1DE-6D87-AC4B-9ED2-A4E02BD363A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Rounded Rectangle 6">
            <a:extLst>
              <a:ext uri="{FF2B5EF4-FFF2-40B4-BE49-F238E27FC236}">
                <a16:creationId xmlns:a16="http://schemas.microsoft.com/office/drawing/2014/main" id="{A632FC7A-7AE2-0D43-9A64-B8E730E0F898}"/>
              </a:ext>
            </a:extLst>
          </p:cNvPr>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7">
            <a:extLst>
              <a:ext uri="{FF2B5EF4-FFF2-40B4-BE49-F238E27FC236}">
                <a16:creationId xmlns:a16="http://schemas.microsoft.com/office/drawing/2014/main" id="{BCADE8AC-BE7B-6646-ABF7-42B6FD54A3ED}"/>
              </a:ext>
            </a:extLst>
          </p:cNvPr>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a:extLst>
              <a:ext uri="{FF2B5EF4-FFF2-40B4-BE49-F238E27FC236}">
                <a16:creationId xmlns:a16="http://schemas.microsoft.com/office/drawing/2014/main" id="{CE59AA58-B1D3-6E4D-9459-C780CB997DE8}"/>
              </a:ext>
            </a:extLst>
          </p:cNvPr>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a:extLst>
              <a:ext uri="{FF2B5EF4-FFF2-40B4-BE49-F238E27FC236}">
                <a16:creationId xmlns:a16="http://schemas.microsoft.com/office/drawing/2014/main" id="{3ABC19E3-4645-E749-955E-9C9A7F97D3E3}"/>
              </a:ext>
            </a:extLst>
          </p:cNvPr>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a:extLst>
              <a:ext uri="{FF2B5EF4-FFF2-40B4-BE49-F238E27FC236}">
                <a16:creationId xmlns:a16="http://schemas.microsoft.com/office/drawing/2014/main" id="{54B8EABE-F361-6148-A0CC-0834DA12DC3E}"/>
              </a:ext>
            </a:extLst>
          </p:cNvPr>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80892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descr="A close up&#10;&#10;Description automatically generated">
            <a:extLst>
              <a:ext uri="{FF2B5EF4-FFF2-40B4-BE49-F238E27FC236}">
                <a16:creationId xmlns:a16="http://schemas.microsoft.com/office/drawing/2014/main" id="{B29EFFD0-8161-B045-93A3-7DE10B981C2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Picture 3">
            <a:extLst>
              <a:ext uri="{FF2B5EF4-FFF2-40B4-BE49-F238E27FC236}">
                <a16:creationId xmlns:a16="http://schemas.microsoft.com/office/drawing/2014/main" id="{D069A5BC-42EB-0B43-9AAA-E3A92E3C755E}"/>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2435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pic>
        <p:nvPicPr>
          <p:cNvPr id="3" name="Picture 2" descr="A picture containing large, bird&#10;&#10;Description automatically generated">
            <a:extLst>
              <a:ext uri="{FF2B5EF4-FFF2-40B4-BE49-F238E27FC236}">
                <a16:creationId xmlns:a16="http://schemas.microsoft.com/office/drawing/2014/main" id="{25EF93FE-4813-B34E-B9A4-CC1580DFFCE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54069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White">
      <p:bgPr>
        <a:blipFill dpi="0" rotWithShape="0">
          <a:blip r:embed="rId9"/>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1C3EEA6-2F16-8A47-BCFD-93C0B087854C}"/>
              </a:ext>
            </a:extLst>
          </p:cNvPr>
          <p:cNvSpPr>
            <a:spLocks noGrp="1" noChangeArrowheads="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67FBEDC-FF2B-F541-B9AE-D0B9389D034C}"/>
              </a:ext>
            </a:extLst>
          </p:cNvPr>
          <p:cNvSpPr>
            <a:spLocks noGrp="1" noChangeArrowheads="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17" r:id="rId7"/>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Tuffy-TTF" panose="020B0603060100000000" pitchFamily="34" charset="0"/>
          <a:cs typeface="Tuffy-TTF" panose="020B0603060100000000"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Tuffy-TTF" panose="020B0603060100000000" pitchFamily="34" charset="0"/>
          <a:cs typeface="Tuffy-TTF" panose="020B0603060100000000"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uffy-TTF" panose="020B0603060100000000" pitchFamily="34" charset="0"/>
          <a:cs typeface="Tuffy-TTF" panose="020B0603060100000000"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uffy-TTF" panose="020B0603060100000000" pitchFamily="34" charset="0"/>
          <a:cs typeface="Tuffy-TTF" panose="020B0603060100000000"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uffy-TTF" panose="020B0603060100000000" pitchFamily="34" charset="0"/>
          <a:cs typeface="Tuffy-TTF" panose="020B0603060100000000"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slide" Target="slide14.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hyperlink" Target="https://www.twinkl.co.uk/resources/twinkl-life/"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6.jpeg"/><Relationship Id="rId7" Type="http://schemas.openxmlformats.org/officeDocument/2006/relationships/image" Target="../media/image19.jpeg"/><Relationship Id="rId12" Type="http://schemas.openxmlformats.org/officeDocument/2006/relationships/image" Target="../media/image24.jpeg"/><Relationship Id="rId2" Type="http://schemas.openxmlformats.org/officeDocument/2006/relationships/image" Target="../media/image15.jpeg"/><Relationship Id="rId1" Type="http://schemas.openxmlformats.org/officeDocument/2006/relationships/slideLayout" Target="../slideLayouts/slideLayout4.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4.png"/><Relationship Id="rId10" Type="http://schemas.openxmlformats.org/officeDocument/2006/relationships/image" Target="../media/image22.jpeg"/><Relationship Id="rId4" Type="http://schemas.openxmlformats.org/officeDocument/2006/relationships/image" Target="../media/image17.jpeg"/><Relationship Id="rId9" Type="http://schemas.openxmlformats.org/officeDocument/2006/relationships/image" Target="../media/image2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3610CB-AEE5-4941-AED2-036BD2331C58}"/>
              </a:ext>
            </a:extLst>
          </p:cNvPr>
          <p:cNvSpPr/>
          <p:nvPr/>
        </p:nvSpPr>
        <p:spPr>
          <a:xfrm>
            <a:off x="0" y="6251575"/>
            <a:ext cx="9144000" cy="61118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cxnSp>
        <p:nvCxnSpPr>
          <p:cNvPr id="3" name="Straight Connector 2">
            <a:extLst>
              <a:ext uri="{FF2B5EF4-FFF2-40B4-BE49-F238E27FC236}">
                <a16:creationId xmlns:a16="http://schemas.microsoft.com/office/drawing/2014/main" id="{CF4AE925-0C8D-4ECF-B80B-05DC9B1E9613}"/>
              </a:ext>
            </a:extLst>
          </p:cNvPr>
          <p:cNvCxnSpPr/>
          <p:nvPr/>
        </p:nvCxnSpPr>
        <p:spPr>
          <a:xfrm>
            <a:off x="0" y="6251575"/>
            <a:ext cx="92614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244" name="TextBox 3">
            <a:extLst>
              <a:ext uri="{FF2B5EF4-FFF2-40B4-BE49-F238E27FC236}">
                <a16:creationId xmlns:a16="http://schemas.microsoft.com/office/drawing/2014/main" id="{86FD1E5D-3B15-A744-B453-4F863E442D30}"/>
              </a:ext>
            </a:extLst>
          </p:cNvPr>
          <p:cNvSpPr txBox="1">
            <a:spLocks noChangeArrowheads="1"/>
          </p:cNvSpPr>
          <p:nvPr/>
        </p:nvSpPr>
        <p:spPr bwMode="auto">
          <a:xfrm>
            <a:off x="2195513" y="6464300"/>
            <a:ext cx="48783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algn="ctr" eaLnBrk="1" hangingPunct="1">
              <a:lnSpc>
                <a:spcPct val="107000"/>
              </a:lnSpc>
              <a:spcBef>
                <a:spcPct val="0"/>
              </a:spcBef>
              <a:buFontTx/>
              <a:buNone/>
            </a:pPr>
            <a:r>
              <a:rPr lang="en-GB" altLang="en-US" sz="800" b="1" dirty="0">
                <a:solidFill>
                  <a:srgbClr val="FFFFFF"/>
                </a:solidFill>
                <a:latin typeface="Roboto" panose="02000000000000000000" pitchFamily="2" charset="0"/>
                <a:ea typeface="Roboto" panose="02000000000000000000" pitchFamily="2" charset="0"/>
                <a:cs typeface="Arial" panose="020B0604020202020204" pitchFamily="34" charset="0"/>
              </a:rPr>
              <a:t>PSHE and </a:t>
            </a:r>
            <a:r>
              <a:rPr lang="en-GB" altLang="en-US" sz="800" b="1" dirty="0">
                <a:solidFill>
                  <a:schemeClr val="bg1"/>
                </a:solidFill>
                <a:latin typeface="Roboto" panose="02000000000000000000" pitchFamily="2" charset="0"/>
                <a:ea typeface="Roboto" panose="02000000000000000000" pitchFamily="2" charset="0"/>
                <a:cs typeface="Arial" panose="020B0604020202020204" pitchFamily="34" charset="0"/>
              </a:rPr>
              <a:t>Citizenship | </a:t>
            </a:r>
            <a:r>
              <a:rPr lang="en-GB" altLang="en-US" sz="800" dirty="0">
                <a:solidFill>
                  <a:schemeClr val="bg1"/>
                </a:solidFill>
                <a:latin typeface="Roboto" panose="02000000000000000000" pitchFamily="2" charset="0"/>
                <a:ea typeface="Roboto" panose="02000000000000000000" pitchFamily="2" charset="0"/>
                <a:cs typeface="Arial" panose="020B0604020202020204" pitchFamily="34" charset="0"/>
              </a:rPr>
              <a:t>LKS2 | Living in the Wider World | Aiming High | Goals | Lesson 2</a:t>
            </a:r>
          </a:p>
        </p:txBody>
      </p:sp>
      <p:pic>
        <p:nvPicPr>
          <p:cNvPr id="10245" name="Picture 4">
            <a:extLst>
              <a:ext uri="{FF2B5EF4-FFF2-40B4-BE49-F238E27FC236}">
                <a16:creationId xmlns:a16="http://schemas.microsoft.com/office/drawing/2014/main" id="{0DC25713-E703-6D4F-91A4-191177582AD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65550" y="1050925"/>
            <a:ext cx="161290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 Placeholder 16">
            <a:extLst>
              <a:ext uri="{FF2B5EF4-FFF2-40B4-BE49-F238E27FC236}">
                <a16:creationId xmlns:a16="http://schemas.microsoft.com/office/drawing/2014/main" id="{763B98C6-EFE0-D64A-89A9-FC768C0BFEA2}"/>
              </a:ext>
            </a:extLst>
          </p:cNvPr>
          <p:cNvSpPr>
            <a:spLocks noChangeArrowheads="1"/>
          </p:cNvSpPr>
          <p:nvPr/>
        </p:nvSpPr>
        <p:spPr bwMode="auto">
          <a:xfrm>
            <a:off x="971550" y="3200400"/>
            <a:ext cx="7200900" cy="542925"/>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algn="ctr" eaLnBrk="1" hangingPunct="1">
              <a:buFont typeface="Arial" panose="020B0604020202020204" pitchFamily="34" charset="0"/>
              <a:buNone/>
            </a:pPr>
            <a:r>
              <a:rPr lang="en-GB" altLang="en-US" dirty="0">
                <a:solidFill>
                  <a:schemeClr val="bg1"/>
                </a:solidFill>
                <a:latin typeface="Roboto" panose="02000000000000000000" pitchFamily="2" charset="0"/>
                <a:ea typeface="Roboto" panose="02000000000000000000" pitchFamily="2" charset="0"/>
                <a:cs typeface="Arial" panose="020B0604020202020204" pitchFamily="34" charset="0"/>
              </a:rPr>
              <a:t>Living in the Wider World | Aiming High</a:t>
            </a:r>
          </a:p>
        </p:txBody>
      </p:sp>
      <p:sp>
        <p:nvSpPr>
          <p:cNvPr id="10247" name="Title 17">
            <a:extLst>
              <a:ext uri="{FF2B5EF4-FFF2-40B4-BE49-F238E27FC236}">
                <a16:creationId xmlns:a16="http://schemas.microsoft.com/office/drawing/2014/main" id="{5A605A17-B062-F343-A551-291D2C992751}"/>
              </a:ext>
            </a:extLst>
          </p:cNvPr>
          <p:cNvSpPr>
            <a:spLocks noChangeArrowheads="1"/>
          </p:cNvSpPr>
          <p:nvPr/>
        </p:nvSpPr>
        <p:spPr bwMode="auto">
          <a:xfrm>
            <a:off x="755650" y="2359025"/>
            <a:ext cx="7632700" cy="6556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algn="ctr" eaLnBrk="1" hangingPunct="1">
              <a:spcBef>
                <a:spcPct val="0"/>
              </a:spcBef>
              <a:buFontTx/>
              <a:buNone/>
            </a:pPr>
            <a:r>
              <a:rPr lang="en-GB" altLang="en-US" sz="5400" b="1" dirty="0">
                <a:solidFill>
                  <a:schemeClr val="bg1"/>
                </a:solidFill>
                <a:latin typeface="Roboto" panose="02000000000000000000" pitchFamily="2" charset="0"/>
                <a:ea typeface="Roboto" panose="02000000000000000000" pitchFamily="2" charset="0"/>
                <a:cs typeface="Arial" panose="020B0604020202020204" pitchFamily="34" charset="0"/>
              </a:rPr>
              <a:t>PSHE and Citizenship</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51E26F4D-1502-6148-AB7B-92985A9E6D21}"/>
              </a:ext>
            </a:extLst>
          </p:cNvPr>
          <p:cNvSpPr>
            <a:spLocks noGrp="1" noChangeArrowheads="1"/>
          </p:cNvSpPr>
          <p:nvPr>
            <p:ph type="title"/>
          </p:nvPr>
        </p:nvSpPr>
        <p:spPr>
          <a:xfrm>
            <a:off x="457200" y="479425"/>
            <a:ext cx="8220075" cy="993775"/>
          </a:xfrm>
        </p:spPr>
        <p:txBody>
          <a:bodyPr/>
          <a:lstStyle/>
          <a:p>
            <a:pPr eaLnBrk="1" hangingPunct="1"/>
            <a:r>
              <a:rPr lang="en-GB" altLang="en-US" dirty="0">
                <a:latin typeface="+mn-lt"/>
              </a:rPr>
              <a:t>What Are My Goals?</a:t>
            </a:r>
          </a:p>
        </p:txBody>
      </p:sp>
      <p:pic>
        <p:nvPicPr>
          <p:cNvPr id="19459" name="Pairs">
            <a:extLst>
              <a:ext uri="{FF2B5EF4-FFF2-40B4-BE49-F238E27FC236}">
                <a16:creationId xmlns:a16="http://schemas.microsoft.com/office/drawing/2014/main" id="{9D23D6DB-D1E8-CC47-A515-B8071C2980E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40650" y="549275"/>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8">
            <a:extLst>
              <a:ext uri="{FF2B5EF4-FFF2-40B4-BE49-F238E27FC236}">
                <a16:creationId xmlns:a16="http://schemas.microsoft.com/office/drawing/2014/main" id="{E5B6E214-45BE-414C-BBB2-7680847BA345}"/>
              </a:ext>
            </a:extLst>
          </p:cNvPr>
          <p:cNvSpPr>
            <a:spLocks noChangeArrowheads="1"/>
          </p:cNvSpPr>
          <p:nvPr/>
        </p:nvSpPr>
        <p:spPr bwMode="auto">
          <a:xfrm>
            <a:off x="766763" y="1557338"/>
            <a:ext cx="76215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a:solidFill>
                  <a:schemeClr val="tx1"/>
                </a:solidFill>
              </a:rPr>
              <a:t>We have thought of many possible goals people might have. Now let’s think about our own personal goals. </a:t>
            </a:r>
          </a:p>
        </p:txBody>
      </p:sp>
      <p:sp>
        <p:nvSpPr>
          <p:cNvPr id="11" name="Rectangle 10">
            <a:extLst>
              <a:ext uri="{FF2B5EF4-FFF2-40B4-BE49-F238E27FC236}">
                <a16:creationId xmlns:a16="http://schemas.microsoft.com/office/drawing/2014/main" id="{DA0139F7-8F7B-044C-9550-C60B156B4996}"/>
              </a:ext>
            </a:extLst>
          </p:cNvPr>
          <p:cNvSpPr>
            <a:spLocks noChangeArrowheads="1"/>
          </p:cNvSpPr>
          <p:nvPr/>
        </p:nvSpPr>
        <p:spPr bwMode="auto">
          <a:xfrm>
            <a:off x="995363" y="4132263"/>
            <a:ext cx="5808662" cy="773112"/>
          </a:xfrm>
          <a:prstGeom prst="rect">
            <a:avLst/>
          </a:prstGeom>
          <a:solidFill>
            <a:srgbClr val="C9085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792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a:solidFill>
                  <a:schemeClr val="bg1"/>
                </a:solidFill>
              </a:rPr>
              <a:t>Share your thoughts with your partner and then with the class, if you feel happy to do so.</a:t>
            </a:r>
          </a:p>
        </p:txBody>
      </p:sp>
      <p:sp>
        <p:nvSpPr>
          <p:cNvPr id="13" name="Rectangle 12">
            <a:extLst>
              <a:ext uri="{FF2B5EF4-FFF2-40B4-BE49-F238E27FC236}">
                <a16:creationId xmlns:a16="http://schemas.microsoft.com/office/drawing/2014/main" id="{2C20083E-6CAD-3D45-A8FF-7A43717CA990}"/>
              </a:ext>
            </a:extLst>
          </p:cNvPr>
          <p:cNvSpPr>
            <a:spLocks noChangeArrowheads="1"/>
          </p:cNvSpPr>
          <p:nvPr/>
        </p:nvSpPr>
        <p:spPr bwMode="auto">
          <a:xfrm>
            <a:off x="442913" y="5657850"/>
            <a:ext cx="8235950" cy="495300"/>
          </a:xfrm>
          <a:prstGeom prst="rect">
            <a:avLst/>
          </a:prstGeom>
          <a:solidFill>
            <a:srgbClr val="C9085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a:solidFill>
                  <a:schemeClr val="bg1"/>
                </a:solidFill>
              </a:rPr>
              <a:t>Remember, actions create achievements! </a:t>
            </a:r>
          </a:p>
        </p:txBody>
      </p:sp>
      <p:sp>
        <p:nvSpPr>
          <p:cNvPr id="18" name="Rectangle 17">
            <a:extLst>
              <a:ext uri="{FF2B5EF4-FFF2-40B4-BE49-F238E27FC236}">
                <a16:creationId xmlns:a16="http://schemas.microsoft.com/office/drawing/2014/main" id="{25748EF2-0184-0E4A-80AE-E84B9EAFCB64}"/>
              </a:ext>
            </a:extLst>
          </p:cNvPr>
          <p:cNvSpPr>
            <a:spLocks noChangeArrowheads="1"/>
          </p:cNvSpPr>
          <p:nvPr/>
        </p:nvSpPr>
        <p:spPr bwMode="auto">
          <a:xfrm>
            <a:off x="995363" y="2886075"/>
            <a:ext cx="6086475" cy="495300"/>
          </a:xfrm>
          <a:prstGeom prst="rect">
            <a:avLst/>
          </a:prstGeom>
          <a:solidFill>
            <a:srgbClr val="C9085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a:solidFill>
                  <a:schemeClr val="bg1"/>
                </a:solidFill>
              </a:rPr>
              <a:t>What is your personal goal for the year ahead?</a:t>
            </a:r>
            <a:endParaRPr lang="en-GB" altLang="en-US">
              <a:solidFill>
                <a:schemeClr val="tx1"/>
              </a:solidFill>
            </a:endParaRPr>
          </a:p>
        </p:txBody>
      </p:sp>
      <p:sp>
        <p:nvSpPr>
          <p:cNvPr id="19" name="Rectangle 18">
            <a:extLst>
              <a:ext uri="{FF2B5EF4-FFF2-40B4-BE49-F238E27FC236}">
                <a16:creationId xmlns:a16="http://schemas.microsoft.com/office/drawing/2014/main" id="{915D8109-F940-964E-B154-CC61C1204D0F}"/>
              </a:ext>
            </a:extLst>
          </p:cNvPr>
          <p:cNvSpPr>
            <a:spLocks noChangeArrowheads="1"/>
          </p:cNvSpPr>
          <p:nvPr/>
        </p:nvSpPr>
        <p:spPr bwMode="auto">
          <a:xfrm>
            <a:off x="1004888" y="3509963"/>
            <a:ext cx="6088062" cy="495300"/>
          </a:xfrm>
          <a:prstGeom prst="rect">
            <a:avLst/>
          </a:prstGeom>
          <a:solidFill>
            <a:srgbClr val="C9085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a:solidFill>
                  <a:schemeClr val="bg1"/>
                </a:solidFill>
              </a:rPr>
              <a:t>What do you need to do to achieve this goal?</a:t>
            </a:r>
          </a:p>
        </p:txBody>
      </p:sp>
      <p:pic>
        <p:nvPicPr>
          <p:cNvPr id="19465" name="Picture 14">
            <a:extLst>
              <a:ext uri="{FF2B5EF4-FFF2-40B4-BE49-F238E27FC236}">
                <a16:creationId xmlns:a16="http://schemas.microsoft.com/office/drawing/2014/main" id="{875F4C9B-AD2A-6445-8F7D-F2B2888D8C8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67400" y="2143125"/>
            <a:ext cx="2692400"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1+#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64961671-A36D-3E43-B708-A38B492F75A7}"/>
              </a:ext>
            </a:extLst>
          </p:cNvPr>
          <p:cNvSpPr>
            <a:spLocks noGrp="1" noChangeArrowheads="1"/>
          </p:cNvSpPr>
          <p:nvPr>
            <p:ph type="title"/>
          </p:nvPr>
        </p:nvSpPr>
        <p:spPr>
          <a:xfrm>
            <a:off x="1403350" y="692150"/>
            <a:ext cx="6327775" cy="995363"/>
          </a:xfrm>
        </p:spPr>
        <p:txBody>
          <a:bodyPr/>
          <a:lstStyle/>
          <a:p>
            <a:pPr algn="ctr" eaLnBrk="1" hangingPunct="1"/>
            <a:r>
              <a:rPr lang="en-GB" altLang="en-US" dirty="0">
                <a:latin typeface="+mn-lt"/>
              </a:rPr>
              <a:t>How Can We Achieve Our Goals?</a:t>
            </a:r>
          </a:p>
        </p:txBody>
      </p:sp>
      <p:grpSp>
        <p:nvGrpSpPr>
          <p:cNvPr id="6" name="Group 5">
            <a:extLst>
              <a:ext uri="{FF2B5EF4-FFF2-40B4-BE49-F238E27FC236}">
                <a16:creationId xmlns:a16="http://schemas.microsoft.com/office/drawing/2014/main" id="{2FEF34F1-AF43-4CF2-9DE0-74CDE5C9B188}"/>
              </a:ext>
            </a:extLst>
          </p:cNvPr>
          <p:cNvGrpSpPr/>
          <p:nvPr/>
        </p:nvGrpSpPr>
        <p:grpSpPr>
          <a:xfrm>
            <a:off x="7373967" y="4398689"/>
            <a:ext cx="1230283" cy="1224597"/>
            <a:chOff x="6574042" y="4512842"/>
            <a:chExt cx="1577281" cy="1569992"/>
          </a:xfrm>
          <a:solidFill>
            <a:srgbClr val="C9085B"/>
          </a:solidFill>
        </p:grpSpPr>
        <p:sp>
          <p:nvSpPr>
            <p:cNvPr id="7" name="Oval 6">
              <a:hlinkClick r:id="rId2" action="ppaction://hlinksldjump"/>
              <a:extLst>
                <a:ext uri="{FF2B5EF4-FFF2-40B4-BE49-F238E27FC236}">
                  <a16:creationId xmlns:a16="http://schemas.microsoft.com/office/drawing/2014/main" id="{7F1AB32A-3FAA-48E4-AFBA-0D97883D9452}"/>
                </a:ext>
              </a:extLst>
            </p:cNvPr>
            <p:cNvSpPr/>
            <p:nvPr/>
          </p:nvSpPr>
          <p:spPr>
            <a:xfrm>
              <a:off x="6574042" y="4512842"/>
              <a:ext cx="1569992" cy="15699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600" b="1" dirty="0">
                <a:solidFill>
                  <a:schemeClr val="bg1"/>
                </a:solidFill>
              </a:endParaRPr>
            </a:p>
          </p:txBody>
        </p:sp>
        <p:sp>
          <p:nvSpPr>
            <p:cNvPr id="8" name="Rectangle 7">
              <a:hlinkClick r:id="rId2" action="ppaction://hlinksldjump"/>
              <a:extLst>
                <a:ext uri="{FF2B5EF4-FFF2-40B4-BE49-F238E27FC236}">
                  <a16:creationId xmlns:a16="http://schemas.microsoft.com/office/drawing/2014/main" id="{7F4350B5-2DD1-4418-8E55-893B05C625DC}"/>
                </a:ext>
              </a:extLst>
            </p:cNvPr>
            <p:cNvSpPr/>
            <p:nvPr/>
          </p:nvSpPr>
          <p:spPr>
            <a:xfrm>
              <a:off x="6581331" y="5184718"/>
              <a:ext cx="1569992" cy="291271"/>
            </a:xfrm>
            <a:prstGeom prst="rect">
              <a:avLst/>
            </a:prstGeom>
            <a:noFill/>
          </p:spPr>
          <p:txBody>
            <a:bodyPr lIns="0" tIns="0" rIns="0" bIns="0">
              <a:spAutoFit/>
            </a:bodyPr>
            <a:lstStyle/>
            <a:p>
              <a:pPr algn="ctr" eaLnBrk="1" fontAlgn="auto" hangingPunct="1">
                <a:spcBef>
                  <a:spcPts val="0"/>
                </a:spcBef>
                <a:spcAft>
                  <a:spcPts val="0"/>
                </a:spcAft>
                <a:defRPr/>
              </a:pPr>
              <a:r>
                <a:rPr lang="en-GB" sz="1400" b="1" dirty="0">
                  <a:solidFill>
                    <a:schemeClr val="bg1"/>
                  </a:solidFill>
                  <a:latin typeface="+mn-lt"/>
                </a:rPr>
                <a:t>Reflecting</a:t>
              </a:r>
              <a:r>
                <a:rPr lang="en-GB" sz="1600" b="1" dirty="0">
                  <a:solidFill>
                    <a:schemeClr val="bg1"/>
                  </a:solidFill>
                  <a:latin typeface="+mn-lt"/>
                </a:rPr>
                <a:t> </a:t>
              </a:r>
            </a:p>
          </p:txBody>
        </p:sp>
      </p:grpSp>
      <p:grpSp>
        <p:nvGrpSpPr>
          <p:cNvPr id="3" name="Group 2">
            <a:extLst>
              <a:ext uri="{FF2B5EF4-FFF2-40B4-BE49-F238E27FC236}">
                <a16:creationId xmlns:a16="http://schemas.microsoft.com/office/drawing/2014/main" id="{D93315A6-F04F-426E-84C3-BCF391C7C673}"/>
              </a:ext>
            </a:extLst>
          </p:cNvPr>
          <p:cNvGrpSpPr/>
          <p:nvPr/>
        </p:nvGrpSpPr>
        <p:grpSpPr>
          <a:xfrm>
            <a:off x="6088223" y="4386911"/>
            <a:ext cx="1224597" cy="1224597"/>
            <a:chOff x="4788025" y="4522833"/>
            <a:chExt cx="1569992" cy="1569992"/>
          </a:xfrm>
          <a:solidFill>
            <a:srgbClr val="C9085B"/>
          </a:solidFill>
        </p:grpSpPr>
        <p:sp>
          <p:nvSpPr>
            <p:cNvPr id="4" name="Oval 3">
              <a:hlinkClick r:id="rId3" action="ppaction://hlinksldjump"/>
              <a:extLst>
                <a:ext uri="{FF2B5EF4-FFF2-40B4-BE49-F238E27FC236}">
                  <a16:creationId xmlns:a16="http://schemas.microsoft.com/office/drawing/2014/main" id="{6DF4EE3F-BC6C-4676-AB8B-7A7009B1B27F}"/>
                </a:ext>
              </a:extLst>
            </p:cNvPr>
            <p:cNvSpPr/>
            <p:nvPr/>
          </p:nvSpPr>
          <p:spPr>
            <a:xfrm>
              <a:off x="4788025" y="4522833"/>
              <a:ext cx="1569992" cy="15699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600" b="1" dirty="0">
                <a:solidFill>
                  <a:schemeClr val="bg1"/>
                </a:solidFill>
              </a:endParaRPr>
            </a:p>
          </p:txBody>
        </p:sp>
        <p:sp>
          <p:nvSpPr>
            <p:cNvPr id="5" name="Rectangle 4">
              <a:hlinkClick r:id="rId3" action="ppaction://hlinksldjump"/>
              <a:extLst>
                <a:ext uri="{FF2B5EF4-FFF2-40B4-BE49-F238E27FC236}">
                  <a16:creationId xmlns:a16="http://schemas.microsoft.com/office/drawing/2014/main" id="{46CB4A93-E84B-483C-BC15-C6418ED56DC7}"/>
                </a:ext>
              </a:extLst>
            </p:cNvPr>
            <p:cNvSpPr/>
            <p:nvPr/>
          </p:nvSpPr>
          <p:spPr>
            <a:xfrm>
              <a:off x="4788025" y="5184718"/>
              <a:ext cx="1569992" cy="254863"/>
            </a:xfrm>
            <a:prstGeom prst="rect">
              <a:avLst/>
            </a:prstGeom>
            <a:noFill/>
          </p:spPr>
          <p:txBody>
            <a:bodyPr lIns="0" tIns="0" rIns="0" bIns="0">
              <a:spAutoFit/>
            </a:bodyPr>
            <a:lstStyle/>
            <a:p>
              <a:pPr algn="ctr" eaLnBrk="1" fontAlgn="auto" hangingPunct="1">
                <a:spcBef>
                  <a:spcPts val="0"/>
                </a:spcBef>
                <a:spcAft>
                  <a:spcPts val="0"/>
                </a:spcAft>
                <a:defRPr/>
              </a:pPr>
              <a:r>
                <a:rPr lang="en-GB" sz="1400" b="1" dirty="0">
                  <a:solidFill>
                    <a:schemeClr val="bg1"/>
                  </a:solidFill>
                  <a:latin typeface="+mn-lt"/>
                </a:rPr>
                <a:t>Consolidating</a:t>
              </a:r>
              <a:endParaRPr lang="en-GB" sz="1600" b="1" dirty="0">
                <a:solidFill>
                  <a:schemeClr val="bg1"/>
                </a:solidFill>
                <a:latin typeface="+mn-lt"/>
              </a:endParaRPr>
            </a:p>
          </p:txBody>
        </p:sp>
      </p:grpSp>
      <p:pic>
        <p:nvPicPr>
          <p:cNvPr id="20485" name="Individual Work">
            <a:extLst>
              <a:ext uri="{FF2B5EF4-FFF2-40B4-BE49-F238E27FC236}">
                <a16:creationId xmlns:a16="http://schemas.microsoft.com/office/drawing/2014/main" id="{3DA8D6BE-8991-F34E-8DF8-5BC38D2B12D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40650" y="549275"/>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Rectangle 9">
            <a:extLst>
              <a:ext uri="{FF2B5EF4-FFF2-40B4-BE49-F238E27FC236}">
                <a16:creationId xmlns:a16="http://schemas.microsoft.com/office/drawing/2014/main" id="{0EB79863-FE90-4346-80F4-C491C7647DE7}"/>
              </a:ext>
            </a:extLst>
          </p:cNvPr>
          <p:cNvSpPr>
            <a:spLocks noChangeArrowheads="1"/>
          </p:cNvSpPr>
          <p:nvPr/>
        </p:nvSpPr>
        <p:spPr bwMode="auto">
          <a:xfrm>
            <a:off x="755650" y="1704975"/>
            <a:ext cx="76327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dirty="0">
                <a:solidFill>
                  <a:schemeClr val="tx1"/>
                </a:solidFill>
              </a:rPr>
              <a:t>We have to take steps, small and large, to help us achieve our goals. These steps can be easy or a little tricky. The important thing is that we keep going!</a:t>
            </a:r>
          </a:p>
          <a:p>
            <a:pPr eaLnBrk="1" hangingPunct="1">
              <a:lnSpc>
                <a:spcPct val="100000"/>
              </a:lnSpc>
              <a:spcBef>
                <a:spcPct val="0"/>
              </a:spcBef>
              <a:buFontTx/>
              <a:buNone/>
            </a:pPr>
            <a:endParaRPr lang="en-GB" altLang="en-US" dirty="0">
              <a:solidFill>
                <a:schemeClr val="tx1"/>
              </a:solidFill>
            </a:endParaRPr>
          </a:p>
        </p:txBody>
      </p:sp>
      <p:grpSp>
        <p:nvGrpSpPr>
          <p:cNvPr id="20487" name="Group 15">
            <a:extLst>
              <a:ext uri="{FF2B5EF4-FFF2-40B4-BE49-F238E27FC236}">
                <a16:creationId xmlns:a16="http://schemas.microsoft.com/office/drawing/2014/main" id="{1325DEFD-E145-7B45-817D-56865F9FBA6B}"/>
              </a:ext>
            </a:extLst>
          </p:cNvPr>
          <p:cNvGrpSpPr>
            <a:grpSpLocks/>
          </p:cNvGrpSpPr>
          <p:nvPr/>
        </p:nvGrpSpPr>
        <p:grpSpPr bwMode="auto">
          <a:xfrm>
            <a:off x="714525" y="3067051"/>
            <a:ext cx="2736850" cy="2806700"/>
            <a:chOff x="1187624" y="3419202"/>
            <a:chExt cx="2736304" cy="2806415"/>
          </a:xfrm>
        </p:grpSpPr>
        <p:pic>
          <p:nvPicPr>
            <p:cNvPr id="20493" name="Picture 11">
              <a:extLst>
                <a:ext uri="{FF2B5EF4-FFF2-40B4-BE49-F238E27FC236}">
                  <a16:creationId xmlns:a16="http://schemas.microsoft.com/office/drawing/2014/main" id="{84E152B1-A41D-D44A-9EF1-0308478E668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561504">
              <a:off x="1187624" y="3419202"/>
              <a:ext cx="2736304" cy="2806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4" name="Rectangle 13">
              <a:extLst>
                <a:ext uri="{FF2B5EF4-FFF2-40B4-BE49-F238E27FC236}">
                  <a16:creationId xmlns:a16="http://schemas.microsoft.com/office/drawing/2014/main" id="{2A25545C-211E-5648-BC81-E7CA286C5839}"/>
                </a:ext>
              </a:extLst>
            </p:cNvPr>
            <p:cNvSpPr>
              <a:spLocks noChangeArrowheads="1"/>
            </p:cNvSpPr>
            <p:nvPr/>
          </p:nvSpPr>
          <p:spPr bwMode="auto">
            <a:xfrm>
              <a:off x="1660893" y="4222245"/>
              <a:ext cx="19564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dirty="0">
                  <a:solidFill>
                    <a:schemeClr val="tx1"/>
                  </a:solidFill>
                </a:rPr>
                <a:t>I would like to get better at scoring goals in football.</a:t>
              </a:r>
            </a:p>
          </p:txBody>
        </p:sp>
      </p:grpSp>
      <p:grpSp>
        <p:nvGrpSpPr>
          <p:cNvPr id="20488" name="Group 16">
            <a:extLst>
              <a:ext uri="{FF2B5EF4-FFF2-40B4-BE49-F238E27FC236}">
                <a16:creationId xmlns:a16="http://schemas.microsoft.com/office/drawing/2014/main" id="{BB4044B4-7E5C-1D42-81D9-02849F77E3CB}"/>
              </a:ext>
            </a:extLst>
          </p:cNvPr>
          <p:cNvGrpSpPr>
            <a:grpSpLocks/>
          </p:cNvGrpSpPr>
          <p:nvPr/>
        </p:nvGrpSpPr>
        <p:grpSpPr bwMode="auto">
          <a:xfrm>
            <a:off x="3348038" y="2997200"/>
            <a:ext cx="2736850" cy="2806700"/>
            <a:chOff x="3923928" y="3419202"/>
            <a:chExt cx="2736304" cy="2806415"/>
          </a:xfrm>
        </p:grpSpPr>
        <p:pic>
          <p:nvPicPr>
            <p:cNvPr id="20491" name="Picture 12">
              <a:extLst>
                <a:ext uri="{FF2B5EF4-FFF2-40B4-BE49-F238E27FC236}">
                  <a16:creationId xmlns:a16="http://schemas.microsoft.com/office/drawing/2014/main" id="{EA00E6D7-2E71-9E44-8F90-F01DD299883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561504">
              <a:off x="3923928" y="3419202"/>
              <a:ext cx="2736304" cy="2806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2" name="Rectangle 14">
              <a:extLst>
                <a:ext uri="{FF2B5EF4-FFF2-40B4-BE49-F238E27FC236}">
                  <a16:creationId xmlns:a16="http://schemas.microsoft.com/office/drawing/2014/main" id="{5E948BE0-E5C1-1E43-9772-70CAA2B7293F}"/>
                </a:ext>
              </a:extLst>
            </p:cNvPr>
            <p:cNvSpPr>
              <a:spLocks noChangeArrowheads="1"/>
            </p:cNvSpPr>
            <p:nvPr/>
          </p:nvSpPr>
          <p:spPr bwMode="auto">
            <a:xfrm>
              <a:off x="4133894" y="3677068"/>
              <a:ext cx="2316372" cy="2308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 typeface="Twinkl Sb" pitchFamily="2" charset="77"/>
                <a:buAutoNum type="arabicPeriod"/>
              </a:pPr>
              <a:r>
                <a:rPr lang="en-GB" altLang="en-US" dirty="0">
                  <a:solidFill>
                    <a:schemeClr val="tx1"/>
                  </a:solidFill>
                </a:rPr>
                <a:t>Practise scoring at school and in my garden.</a:t>
              </a:r>
            </a:p>
            <a:p>
              <a:pPr eaLnBrk="1" hangingPunct="1">
                <a:lnSpc>
                  <a:spcPct val="100000"/>
                </a:lnSpc>
                <a:spcBef>
                  <a:spcPct val="0"/>
                </a:spcBef>
                <a:buFont typeface="Twinkl Sb" pitchFamily="2" charset="77"/>
                <a:buAutoNum type="arabicPeriod"/>
              </a:pPr>
              <a:r>
                <a:rPr lang="en-GB" altLang="en-US" dirty="0">
                  <a:solidFill>
                    <a:schemeClr val="tx1"/>
                  </a:solidFill>
                </a:rPr>
                <a:t>Join a football club.</a:t>
              </a:r>
            </a:p>
            <a:p>
              <a:pPr eaLnBrk="1" hangingPunct="1">
                <a:lnSpc>
                  <a:spcPct val="100000"/>
                </a:lnSpc>
                <a:spcBef>
                  <a:spcPct val="0"/>
                </a:spcBef>
                <a:buFont typeface="Twinkl Sb" pitchFamily="2" charset="77"/>
                <a:buAutoNum type="arabicPeriod"/>
              </a:pPr>
              <a:r>
                <a:rPr lang="en-GB" altLang="en-US" dirty="0">
                  <a:solidFill>
                    <a:schemeClr val="tx1"/>
                  </a:solidFill>
                </a:rPr>
                <a:t>Keep calm and focused during matches. </a:t>
              </a:r>
            </a:p>
          </p:txBody>
        </p:sp>
      </p:grpSp>
      <p:sp>
        <p:nvSpPr>
          <p:cNvPr id="19" name="Rectangle 18">
            <a:extLst>
              <a:ext uri="{FF2B5EF4-FFF2-40B4-BE49-F238E27FC236}">
                <a16:creationId xmlns:a16="http://schemas.microsoft.com/office/drawing/2014/main" id="{EF2C4F3B-199D-7345-B020-9EA92C1F8CB7}"/>
              </a:ext>
            </a:extLst>
          </p:cNvPr>
          <p:cNvSpPr>
            <a:spLocks noChangeArrowheads="1"/>
          </p:cNvSpPr>
          <p:nvPr/>
        </p:nvSpPr>
        <p:spPr bwMode="auto">
          <a:xfrm>
            <a:off x="457200" y="5732463"/>
            <a:ext cx="8208963" cy="495300"/>
          </a:xfrm>
          <a:prstGeom prst="rect">
            <a:avLst/>
          </a:prstGeom>
          <a:solidFill>
            <a:srgbClr val="C9085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a:solidFill>
                  <a:schemeClr val="bg1"/>
                </a:solidFill>
              </a:rPr>
              <a:t>Actions create achievements! </a:t>
            </a:r>
          </a:p>
        </p:txBody>
      </p:sp>
      <p:sp>
        <p:nvSpPr>
          <p:cNvPr id="2" name="Rectangle 1">
            <a:extLst>
              <a:ext uri="{FF2B5EF4-FFF2-40B4-BE49-F238E27FC236}">
                <a16:creationId xmlns:a16="http://schemas.microsoft.com/office/drawing/2014/main" id="{32ECFAB2-A3D7-AC45-8D2E-B309AE25D7E0}"/>
              </a:ext>
            </a:extLst>
          </p:cNvPr>
          <p:cNvSpPr/>
          <p:nvPr/>
        </p:nvSpPr>
        <p:spPr>
          <a:xfrm>
            <a:off x="419262" y="3232670"/>
            <a:ext cx="1162472" cy="32226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Example: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20">
            <a:extLst>
              <a:ext uri="{FF2B5EF4-FFF2-40B4-BE49-F238E27FC236}">
                <a16:creationId xmlns:a16="http://schemas.microsoft.com/office/drawing/2014/main" id="{BC78DD8C-21C7-D447-A620-7F85FC86EC69}"/>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pitchFamily="2" charset="77"/>
              </a:rPr>
              <a:t>Consolidating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6BF52DFC-E51B-2A4C-9CB5-48E95F0D763E}"/>
              </a:ext>
            </a:extLst>
          </p:cNvPr>
          <p:cNvSpPr>
            <a:spLocks noGrp="1" noChangeArrowheads="1"/>
          </p:cNvSpPr>
          <p:nvPr>
            <p:ph type="title"/>
          </p:nvPr>
        </p:nvSpPr>
        <p:spPr>
          <a:xfrm>
            <a:off x="457200" y="479425"/>
            <a:ext cx="8220075" cy="993775"/>
          </a:xfrm>
        </p:spPr>
        <p:txBody>
          <a:bodyPr/>
          <a:lstStyle/>
          <a:p>
            <a:pPr eaLnBrk="1" hangingPunct="1"/>
            <a:r>
              <a:rPr lang="en-GB" altLang="en-US" dirty="0">
                <a:latin typeface="+mn-lt"/>
              </a:rPr>
              <a:t>My Progress Report</a:t>
            </a:r>
          </a:p>
        </p:txBody>
      </p:sp>
      <p:pic>
        <p:nvPicPr>
          <p:cNvPr id="22531" name="Individual Work">
            <a:extLst>
              <a:ext uri="{FF2B5EF4-FFF2-40B4-BE49-F238E27FC236}">
                <a16:creationId xmlns:a16="http://schemas.microsoft.com/office/drawing/2014/main" id="{382C1AD7-CA69-FA46-A6E5-5C02E0EEFB8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40650" y="549275"/>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3">
            <a:extLst>
              <a:ext uri="{FF2B5EF4-FFF2-40B4-BE49-F238E27FC236}">
                <a16:creationId xmlns:a16="http://schemas.microsoft.com/office/drawing/2014/main" id="{0DCB6B19-6742-DC40-BB32-D259C6E54228}"/>
              </a:ext>
            </a:extLst>
          </p:cNvPr>
          <p:cNvSpPr>
            <a:spLocks noChangeArrowheads="1"/>
          </p:cNvSpPr>
          <p:nvPr/>
        </p:nvSpPr>
        <p:spPr bwMode="auto">
          <a:xfrm>
            <a:off x="755650" y="1473200"/>
            <a:ext cx="76327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dirty="0">
                <a:solidFill>
                  <a:schemeClr val="tx1"/>
                </a:solidFill>
              </a:rPr>
              <a:t>Imagine you have achieved your goal. On your activity sheet, describe what your goal was, what you did to help you achieve it and how it felt once you were successful.</a:t>
            </a:r>
            <a:endParaRPr lang="en-GB" altLang="en-US" dirty="0">
              <a:solidFill>
                <a:srgbClr val="00B0F0"/>
              </a:solidFill>
            </a:endParaRPr>
          </a:p>
        </p:txBody>
      </p:sp>
      <p:sp>
        <p:nvSpPr>
          <p:cNvPr id="12" name="Rectangle 11">
            <a:extLst>
              <a:ext uri="{FF2B5EF4-FFF2-40B4-BE49-F238E27FC236}">
                <a16:creationId xmlns:a16="http://schemas.microsoft.com/office/drawing/2014/main" id="{245DD295-27C5-45AE-B67A-1EA1EFDDFA63}"/>
              </a:ext>
            </a:extLst>
          </p:cNvPr>
          <p:cNvSpPr/>
          <p:nvPr/>
        </p:nvSpPr>
        <p:spPr>
          <a:xfrm>
            <a:off x="3563888" y="3390837"/>
            <a:ext cx="4716016" cy="2592288"/>
          </a:xfrm>
          <a:prstGeom prst="rect">
            <a:avLst/>
          </a:prstGeom>
          <a:solidFill>
            <a:srgbClr val="FDCF80"/>
          </a:solidFill>
        </p:spPr>
        <p:txBody>
          <a:bodyPr numCol="3">
            <a:spAutoFit/>
          </a:bodyPr>
          <a:lstStyle/>
          <a:p>
            <a:pPr eaLnBrk="1" fontAlgn="auto" hangingPunct="1">
              <a:lnSpc>
                <a:spcPct val="150000"/>
              </a:lnSpc>
              <a:spcBef>
                <a:spcPts val="0"/>
              </a:spcBef>
              <a:spcAft>
                <a:spcPts val="0"/>
              </a:spcAft>
              <a:defRPr/>
            </a:pPr>
            <a:r>
              <a:rPr lang="en-GB" dirty="0">
                <a:latin typeface="+mn-lt"/>
              </a:rPr>
              <a:t>progress</a:t>
            </a:r>
          </a:p>
          <a:p>
            <a:pPr eaLnBrk="1" fontAlgn="auto" hangingPunct="1">
              <a:lnSpc>
                <a:spcPct val="150000"/>
              </a:lnSpc>
              <a:spcBef>
                <a:spcPts val="0"/>
              </a:spcBef>
              <a:spcAft>
                <a:spcPts val="0"/>
              </a:spcAft>
              <a:defRPr/>
            </a:pPr>
            <a:r>
              <a:rPr lang="en-GB" dirty="0">
                <a:latin typeface="+mn-lt"/>
              </a:rPr>
              <a:t>effort</a:t>
            </a:r>
          </a:p>
          <a:p>
            <a:pPr eaLnBrk="1" fontAlgn="auto" hangingPunct="1">
              <a:lnSpc>
                <a:spcPct val="150000"/>
              </a:lnSpc>
              <a:spcBef>
                <a:spcPts val="0"/>
              </a:spcBef>
              <a:spcAft>
                <a:spcPts val="0"/>
              </a:spcAft>
              <a:defRPr/>
            </a:pPr>
            <a:r>
              <a:rPr lang="en-GB" dirty="0">
                <a:latin typeface="+mn-lt"/>
              </a:rPr>
              <a:t>time</a:t>
            </a:r>
          </a:p>
          <a:p>
            <a:pPr eaLnBrk="1" fontAlgn="auto" hangingPunct="1">
              <a:lnSpc>
                <a:spcPct val="150000"/>
              </a:lnSpc>
              <a:spcBef>
                <a:spcPts val="0"/>
              </a:spcBef>
              <a:spcAft>
                <a:spcPts val="0"/>
              </a:spcAft>
              <a:defRPr/>
            </a:pPr>
            <a:r>
              <a:rPr lang="en-GB" dirty="0">
                <a:latin typeface="+mn-lt"/>
              </a:rPr>
              <a:t>strive</a:t>
            </a:r>
          </a:p>
          <a:p>
            <a:pPr eaLnBrk="1" fontAlgn="auto" hangingPunct="1">
              <a:lnSpc>
                <a:spcPct val="150000"/>
              </a:lnSpc>
              <a:spcBef>
                <a:spcPts val="0"/>
              </a:spcBef>
              <a:spcAft>
                <a:spcPts val="0"/>
              </a:spcAft>
              <a:defRPr/>
            </a:pPr>
            <a:r>
              <a:rPr lang="en-GB" dirty="0">
                <a:latin typeface="+mn-lt"/>
              </a:rPr>
              <a:t>practise</a:t>
            </a:r>
          </a:p>
          <a:p>
            <a:pPr eaLnBrk="1" fontAlgn="auto" hangingPunct="1">
              <a:lnSpc>
                <a:spcPct val="150000"/>
              </a:lnSpc>
              <a:spcBef>
                <a:spcPts val="0"/>
              </a:spcBef>
              <a:spcAft>
                <a:spcPts val="0"/>
              </a:spcAft>
              <a:defRPr/>
            </a:pPr>
            <a:r>
              <a:rPr lang="en-GB" dirty="0">
                <a:latin typeface="+mn-lt"/>
              </a:rPr>
              <a:t>improve</a:t>
            </a:r>
          </a:p>
          <a:p>
            <a:pPr eaLnBrk="1" fontAlgn="auto" hangingPunct="1">
              <a:lnSpc>
                <a:spcPct val="150000"/>
              </a:lnSpc>
              <a:spcBef>
                <a:spcPts val="0"/>
              </a:spcBef>
              <a:spcAft>
                <a:spcPts val="0"/>
              </a:spcAft>
              <a:defRPr/>
            </a:pPr>
            <a:r>
              <a:rPr lang="en-GB" dirty="0">
                <a:latin typeface="+mn-lt"/>
              </a:rPr>
              <a:t>persevere</a:t>
            </a:r>
          </a:p>
          <a:p>
            <a:pPr eaLnBrk="1" fontAlgn="auto" hangingPunct="1">
              <a:lnSpc>
                <a:spcPct val="150000"/>
              </a:lnSpc>
              <a:spcBef>
                <a:spcPts val="0"/>
              </a:spcBef>
              <a:spcAft>
                <a:spcPts val="0"/>
              </a:spcAft>
              <a:defRPr/>
            </a:pPr>
            <a:r>
              <a:rPr lang="en-GB" dirty="0">
                <a:latin typeface="+mn-lt"/>
              </a:rPr>
              <a:t>steps</a:t>
            </a:r>
          </a:p>
          <a:p>
            <a:pPr eaLnBrk="1" fontAlgn="auto" hangingPunct="1">
              <a:lnSpc>
                <a:spcPct val="150000"/>
              </a:lnSpc>
              <a:spcBef>
                <a:spcPts val="0"/>
              </a:spcBef>
              <a:spcAft>
                <a:spcPts val="0"/>
              </a:spcAft>
              <a:defRPr/>
            </a:pPr>
            <a:r>
              <a:rPr lang="en-GB" dirty="0">
                <a:latin typeface="+mn-lt"/>
              </a:rPr>
              <a:t>targets</a:t>
            </a:r>
          </a:p>
          <a:p>
            <a:pPr eaLnBrk="1" fontAlgn="auto" hangingPunct="1">
              <a:lnSpc>
                <a:spcPct val="150000"/>
              </a:lnSpc>
              <a:spcBef>
                <a:spcPts val="0"/>
              </a:spcBef>
              <a:spcAft>
                <a:spcPts val="0"/>
              </a:spcAft>
              <a:defRPr/>
            </a:pPr>
            <a:r>
              <a:rPr lang="en-GB" dirty="0">
                <a:latin typeface="+mn-lt"/>
              </a:rPr>
              <a:t>success</a:t>
            </a:r>
          </a:p>
          <a:p>
            <a:pPr eaLnBrk="1" fontAlgn="auto" hangingPunct="1">
              <a:lnSpc>
                <a:spcPct val="150000"/>
              </a:lnSpc>
              <a:spcBef>
                <a:spcPts val="0"/>
              </a:spcBef>
              <a:spcAft>
                <a:spcPts val="0"/>
              </a:spcAft>
              <a:defRPr/>
            </a:pPr>
            <a:r>
              <a:rPr lang="en-GB" dirty="0">
                <a:latin typeface="+mn-lt"/>
              </a:rPr>
              <a:t>accomplish</a:t>
            </a:r>
          </a:p>
          <a:p>
            <a:pPr eaLnBrk="1" fontAlgn="auto" hangingPunct="1">
              <a:lnSpc>
                <a:spcPct val="150000"/>
              </a:lnSpc>
              <a:spcBef>
                <a:spcPts val="0"/>
              </a:spcBef>
              <a:spcAft>
                <a:spcPts val="0"/>
              </a:spcAft>
              <a:defRPr/>
            </a:pPr>
            <a:r>
              <a:rPr lang="en-GB" dirty="0">
                <a:latin typeface="+mn-lt"/>
              </a:rPr>
              <a:t>perseverance</a:t>
            </a:r>
          </a:p>
          <a:p>
            <a:pPr eaLnBrk="1" fontAlgn="auto" hangingPunct="1">
              <a:lnSpc>
                <a:spcPct val="150000"/>
              </a:lnSpc>
              <a:spcBef>
                <a:spcPts val="0"/>
              </a:spcBef>
              <a:spcAft>
                <a:spcPts val="0"/>
              </a:spcAft>
              <a:defRPr/>
            </a:pPr>
            <a:r>
              <a:rPr lang="en-GB" dirty="0">
                <a:latin typeface="+mn-lt"/>
              </a:rPr>
              <a:t>happy	</a:t>
            </a:r>
          </a:p>
          <a:p>
            <a:pPr eaLnBrk="1" fontAlgn="auto" hangingPunct="1">
              <a:lnSpc>
                <a:spcPct val="150000"/>
              </a:lnSpc>
              <a:spcBef>
                <a:spcPts val="0"/>
              </a:spcBef>
              <a:spcAft>
                <a:spcPts val="0"/>
              </a:spcAft>
              <a:defRPr/>
            </a:pPr>
            <a:r>
              <a:rPr lang="en-GB" dirty="0">
                <a:latin typeface="+mn-lt"/>
              </a:rPr>
              <a:t>proud</a:t>
            </a:r>
          </a:p>
          <a:p>
            <a:pPr eaLnBrk="1" fontAlgn="auto" hangingPunct="1">
              <a:lnSpc>
                <a:spcPct val="150000"/>
              </a:lnSpc>
              <a:spcBef>
                <a:spcPts val="0"/>
              </a:spcBef>
              <a:spcAft>
                <a:spcPts val="0"/>
              </a:spcAft>
              <a:defRPr/>
            </a:pPr>
            <a:r>
              <a:rPr lang="en-GB" dirty="0">
                <a:latin typeface="+mn-lt"/>
              </a:rPr>
              <a:t>determined</a:t>
            </a:r>
          </a:p>
          <a:p>
            <a:pPr eaLnBrk="1" fontAlgn="auto" hangingPunct="1">
              <a:lnSpc>
                <a:spcPct val="150000"/>
              </a:lnSpc>
              <a:spcBef>
                <a:spcPts val="0"/>
              </a:spcBef>
              <a:spcAft>
                <a:spcPts val="0"/>
              </a:spcAft>
              <a:defRPr/>
            </a:pPr>
            <a:r>
              <a:rPr lang="en-GB" dirty="0">
                <a:latin typeface="+mn-lt"/>
              </a:rPr>
              <a:t>determination</a:t>
            </a:r>
          </a:p>
          <a:p>
            <a:pPr eaLnBrk="1" fontAlgn="auto" hangingPunct="1">
              <a:lnSpc>
                <a:spcPct val="150000"/>
              </a:lnSpc>
              <a:spcBef>
                <a:spcPts val="0"/>
              </a:spcBef>
              <a:spcAft>
                <a:spcPts val="0"/>
              </a:spcAft>
              <a:defRPr/>
            </a:pPr>
            <a:r>
              <a:rPr lang="en-GB" dirty="0">
                <a:latin typeface="+mn-lt"/>
              </a:rPr>
              <a:t>achievement</a:t>
            </a:r>
          </a:p>
        </p:txBody>
      </p:sp>
      <p:sp>
        <p:nvSpPr>
          <p:cNvPr id="13" name="Rectangle 12">
            <a:extLst>
              <a:ext uri="{FF2B5EF4-FFF2-40B4-BE49-F238E27FC236}">
                <a16:creationId xmlns:a16="http://schemas.microsoft.com/office/drawing/2014/main" id="{BEFC191E-01DC-47A7-A042-7E5803B7958A}"/>
              </a:ext>
            </a:extLst>
          </p:cNvPr>
          <p:cNvSpPr/>
          <p:nvPr/>
        </p:nvSpPr>
        <p:spPr>
          <a:xfrm>
            <a:off x="3563938" y="2671763"/>
            <a:ext cx="4716462" cy="719137"/>
          </a:xfrm>
          <a:prstGeom prst="rect">
            <a:avLst/>
          </a:prstGeom>
          <a:solidFill>
            <a:srgbClr val="FAB00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chemeClr val="tx1"/>
                </a:solidFill>
              </a:rPr>
              <a:t>Word Bank</a:t>
            </a:r>
          </a:p>
        </p:txBody>
      </p:sp>
      <p:pic>
        <p:nvPicPr>
          <p:cNvPr id="3" name="Picture 2" descr="Table&#10;&#10;Description automatically generated">
            <a:extLst>
              <a:ext uri="{FF2B5EF4-FFF2-40B4-BE49-F238E27FC236}">
                <a16:creationId xmlns:a16="http://schemas.microsoft.com/office/drawing/2014/main" id="{650DA396-BD17-ED4B-9FED-F3F171B171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798" y="2456164"/>
            <a:ext cx="2671952" cy="3781148"/>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20">
            <a:extLst>
              <a:ext uri="{FF2B5EF4-FFF2-40B4-BE49-F238E27FC236}">
                <a16:creationId xmlns:a16="http://schemas.microsoft.com/office/drawing/2014/main" id="{CB5EC0B1-1FCD-7040-9126-110C9494773D}"/>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pitchFamily="2" charset="77"/>
              </a:rPr>
              <a:t>Reflecting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F636C819-3AEB-2C42-BE1D-9A41F4B644CF}"/>
              </a:ext>
            </a:extLst>
          </p:cNvPr>
          <p:cNvSpPr>
            <a:spLocks noGrp="1" noChangeArrowheads="1"/>
          </p:cNvSpPr>
          <p:nvPr>
            <p:ph type="title"/>
          </p:nvPr>
        </p:nvSpPr>
        <p:spPr>
          <a:xfrm>
            <a:off x="457200" y="479425"/>
            <a:ext cx="8220075" cy="993775"/>
          </a:xfrm>
        </p:spPr>
        <p:txBody>
          <a:bodyPr/>
          <a:lstStyle/>
          <a:p>
            <a:pPr eaLnBrk="1" hangingPunct="1"/>
            <a:r>
              <a:rPr lang="en-GB" altLang="en-US" dirty="0">
                <a:latin typeface="+mn-lt"/>
              </a:rPr>
              <a:t>The Feeling of Success!</a:t>
            </a:r>
          </a:p>
        </p:txBody>
      </p:sp>
      <p:pic>
        <p:nvPicPr>
          <p:cNvPr id="24579" name="Talking Partners">
            <a:extLst>
              <a:ext uri="{FF2B5EF4-FFF2-40B4-BE49-F238E27FC236}">
                <a16:creationId xmlns:a16="http://schemas.microsoft.com/office/drawing/2014/main" id="{AA8E2F69-54CB-A943-993B-9A586B98E53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40650" y="549275"/>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D1ADEDEB-D083-424B-80AE-EC489E5DBCC3}"/>
              </a:ext>
            </a:extLst>
          </p:cNvPr>
          <p:cNvSpPr/>
          <p:nvPr/>
        </p:nvSpPr>
        <p:spPr>
          <a:xfrm>
            <a:off x="760413" y="2394814"/>
            <a:ext cx="7632700" cy="2586037"/>
          </a:xfrm>
          <a:prstGeom prst="rect">
            <a:avLst/>
          </a:prstGeom>
        </p:spPr>
        <p:txBody>
          <a:bodyPr>
            <a:spAutoFit/>
          </a:bodyPr>
          <a:lstStyle/>
          <a:p>
            <a:pPr eaLnBrk="1" fontAlgn="auto" hangingPunct="1">
              <a:lnSpc>
                <a:spcPct val="150000"/>
              </a:lnSpc>
              <a:spcBef>
                <a:spcPts val="0"/>
              </a:spcBef>
              <a:spcAft>
                <a:spcPts val="0"/>
              </a:spcAft>
              <a:defRPr/>
            </a:pPr>
            <a:r>
              <a:rPr lang="en-GB" dirty="0">
                <a:latin typeface="+mn-lt"/>
              </a:rPr>
              <a:t>Try to think about: </a:t>
            </a:r>
          </a:p>
          <a:p>
            <a:pPr marL="285750" indent="-285750" eaLnBrk="1" fontAlgn="auto" hangingPunct="1">
              <a:lnSpc>
                <a:spcPct val="150000"/>
              </a:lnSpc>
              <a:spcBef>
                <a:spcPts val="0"/>
              </a:spcBef>
              <a:spcAft>
                <a:spcPts val="0"/>
              </a:spcAft>
              <a:buFont typeface="Arial" panose="020B0604020202020204" pitchFamily="34" charset="0"/>
              <a:buChar char="•"/>
              <a:defRPr/>
            </a:pPr>
            <a:r>
              <a:rPr lang="en-GB" dirty="0">
                <a:latin typeface="+mn-lt"/>
              </a:rPr>
              <a:t>what you can see;</a:t>
            </a:r>
          </a:p>
          <a:p>
            <a:pPr marL="285750" indent="-285750" eaLnBrk="1" fontAlgn="auto" hangingPunct="1">
              <a:lnSpc>
                <a:spcPct val="150000"/>
              </a:lnSpc>
              <a:spcBef>
                <a:spcPts val="0"/>
              </a:spcBef>
              <a:spcAft>
                <a:spcPts val="0"/>
              </a:spcAft>
              <a:buFont typeface="Arial" panose="020B0604020202020204" pitchFamily="34" charset="0"/>
              <a:buChar char="•"/>
              <a:defRPr/>
            </a:pPr>
            <a:r>
              <a:rPr lang="en-GB" dirty="0">
                <a:latin typeface="+mn-lt"/>
              </a:rPr>
              <a:t>what you can hear;</a:t>
            </a:r>
          </a:p>
          <a:p>
            <a:pPr marL="285750" indent="-285750" eaLnBrk="1" fontAlgn="auto" hangingPunct="1">
              <a:lnSpc>
                <a:spcPct val="150000"/>
              </a:lnSpc>
              <a:spcBef>
                <a:spcPts val="0"/>
              </a:spcBef>
              <a:spcAft>
                <a:spcPts val="0"/>
              </a:spcAft>
              <a:buFont typeface="Arial" panose="020B0604020202020204" pitchFamily="34" charset="0"/>
              <a:buChar char="•"/>
              <a:defRPr/>
            </a:pPr>
            <a:r>
              <a:rPr lang="en-GB" dirty="0">
                <a:latin typeface="+mn-lt"/>
              </a:rPr>
              <a:t>how you feel;</a:t>
            </a:r>
          </a:p>
          <a:p>
            <a:pPr marL="285750" indent="-285750" eaLnBrk="1" fontAlgn="auto" hangingPunct="1">
              <a:lnSpc>
                <a:spcPct val="150000"/>
              </a:lnSpc>
              <a:spcBef>
                <a:spcPts val="0"/>
              </a:spcBef>
              <a:spcAft>
                <a:spcPts val="0"/>
              </a:spcAft>
              <a:buFont typeface="Arial" panose="020B0604020202020204" pitchFamily="34" charset="0"/>
              <a:buChar char="•"/>
              <a:defRPr/>
            </a:pPr>
            <a:r>
              <a:rPr lang="en-GB" dirty="0">
                <a:latin typeface="+mn-lt"/>
              </a:rPr>
              <a:t>who is with you;</a:t>
            </a:r>
          </a:p>
          <a:p>
            <a:pPr marL="285750" indent="-285750" eaLnBrk="1" fontAlgn="auto" hangingPunct="1">
              <a:lnSpc>
                <a:spcPct val="150000"/>
              </a:lnSpc>
              <a:spcBef>
                <a:spcPts val="0"/>
              </a:spcBef>
              <a:spcAft>
                <a:spcPts val="0"/>
              </a:spcAft>
              <a:buFont typeface="Arial" panose="020B0604020202020204" pitchFamily="34" charset="0"/>
              <a:buChar char="•"/>
              <a:defRPr/>
            </a:pPr>
            <a:r>
              <a:rPr lang="en-GB" dirty="0">
                <a:latin typeface="+mn-lt"/>
              </a:rPr>
              <a:t>what they would say.</a:t>
            </a:r>
          </a:p>
        </p:txBody>
      </p:sp>
      <p:sp>
        <p:nvSpPr>
          <p:cNvPr id="24581" name="Rectangle 4">
            <a:extLst>
              <a:ext uri="{FF2B5EF4-FFF2-40B4-BE49-F238E27FC236}">
                <a16:creationId xmlns:a16="http://schemas.microsoft.com/office/drawing/2014/main" id="{44553433-38AF-5142-91D4-C7C1B2A4B6A1}"/>
              </a:ext>
            </a:extLst>
          </p:cNvPr>
          <p:cNvSpPr>
            <a:spLocks noChangeArrowheads="1"/>
          </p:cNvSpPr>
          <p:nvPr/>
        </p:nvSpPr>
        <p:spPr bwMode="auto">
          <a:xfrm>
            <a:off x="750887" y="5051425"/>
            <a:ext cx="7632700" cy="495300"/>
          </a:xfrm>
          <a:prstGeom prst="rect">
            <a:avLst/>
          </a:prstGeom>
          <a:solidFill>
            <a:srgbClr val="FAB00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dirty="0">
                <a:solidFill>
                  <a:schemeClr val="bg1"/>
                </a:solidFill>
              </a:rPr>
              <a:t>If you are happy to do so, please share your thoughts with someone else.</a:t>
            </a:r>
          </a:p>
        </p:txBody>
      </p:sp>
      <p:sp>
        <p:nvSpPr>
          <p:cNvPr id="6" name="Rectangle 5">
            <a:extLst>
              <a:ext uri="{FF2B5EF4-FFF2-40B4-BE49-F238E27FC236}">
                <a16:creationId xmlns:a16="http://schemas.microsoft.com/office/drawing/2014/main" id="{95E6E7C7-4418-5048-A7D3-E1AD8502E715}"/>
              </a:ext>
            </a:extLst>
          </p:cNvPr>
          <p:cNvSpPr>
            <a:spLocks noChangeArrowheads="1"/>
          </p:cNvSpPr>
          <p:nvPr/>
        </p:nvSpPr>
        <p:spPr bwMode="auto">
          <a:xfrm>
            <a:off x="750887" y="5607050"/>
            <a:ext cx="7632700" cy="771525"/>
          </a:xfrm>
          <a:prstGeom prst="rect">
            <a:avLst/>
          </a:prstGeom>
          <a:solidFill>
            <a:srgbClr val="C9085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a:solidFill>
                  <a:schemeClr val="bg1"/>
                </a:solidFill>
              </a:rPr>
              <a:t>We can achieve our goals by taking positive actions and when we succeed it feels good!</a:t>
            </a:r>
          </a:p>
        </p:txBody>
      </p:sp>
      <p:sp>
        <p:nvSpPr>
          <p:cNvPr id="24583" name="Rectangle 8">
            <a:extLst>
              <a:ext uri="{FF2B5EF4-FFF2-40B4-BE49-F238E27FC236}">
                <a16:creationId xmlns:a16="http://schemas.microsoft.com/office/drawing/2014/main" id="{76030D86-FF9D-6445-9FB2-9CC0085A9F68}"/>
              </a:ext>
            </a:extLst>
          </p:cNvPr>
          <p:cNvSpPr>
            <a:spLocks noChangeArrowheads="1"/>
          </p:cNvSpPr>
          <p:nvPr/>
        </p:nvSpPr>
        <p:spPr bwMode="auto">
          <a:xfrm>
            <a:off x="755650" y="1435100"/>
            <a:ext cx="7632700" cy="923330"/>
          </a:xfrm>
          <a:prstGeom prst="rect">
            <a:avLst/>
          </a:prstGeom>
          <a:solidFill>
            <a:srgbClr val="C9085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dirty="0">
                <a:solidFill>
                  <a:schemeClr val="bg1"/>
                </a:solidFill>
              </a:rPr>
              <a:t>Now, let’s think about the goal you have set today. Imagine what it will feel like to achieve your goal. Close your eyes, if you are happy to, so you can concentrate on the experience.</a:t>
            </a:r>
          </a:p>
        </p:txBody>
      </p:sp>
      <p:pic>
        <p:nvPicPr>
          <p:cNvPr id="24584" name="Picture 6">
            <a:extLst>
              <a:ext uri="{FF2B5EF4-FFF2-40B4-BE49-F238E27FC236}">
                <a16:creationId xmlns:a16="http://schemas.microsoft.com/office/drawing/2014/main" id="{E772BF78-559D-D547-9A99-0A16676F49B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33975" y="2462406"/>
            <a:ext cx="3249612"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6BF52DFC-E51B-2A4C-9CB5-48E95F0D763E}"/>
              </a:ext>
            </a:extLst>
          </p:cNvPr>
          <p:cNvSpPr>
            <a:spLocks noGrp="1" noChangeArrowheads="1"/>
          </p:cNvSpPr>
          <p:nvPr>
            <p:ph type="title"/>
          </p:nvPr>
        </p:nvSpPr>
        <p:spPr>
          <a:xfrm>
            <a:off x="457200" y="479425"/>
            <a:ext cx="8220075" cy="993775"/>
          </a:xfrm>
        </p:spPr>
        <p:txBody>
          <a:bodyPr/>
          <a:lstStyle/>
          <a:p>
            <a:pPr eaLnBrk="1" hangingPunct="1"/>
            <a:r>
              <a:rPr lang="en-GB" altLang="en-US" dirty="0">
                <a:latin typeface="+mn-lt"/>
              </a:rPr>
              <a:t>My Progress Report</a:t>
            </a:r>
          </a:p>
        </p:txBody>
      </p:sp>
      <p:pic>
        <p:nvPicPr>
          <p:cNvPr id="22531" name="Individual Work">
            <a:extLst>
              <a:ext uri="{FF2B5EF4-FFF2-40B4-BE49-F238E27FC236}">
                <a16:creationId xmlns:a16="http://schemas.microsoft.com/office/drawing/2014/main" id="{382C1AD7-CA69-FA46-A6E5-5C02E0EEFB8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40650" y="549275"/>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3">
            <a:extLst>
              <a:ext uri="{FF2B5EF4-FFF2-40B4-BE49-F238E27FC236}">
                <a16:creationId xmlns:a16="http://schemas.microsoft.com/office/drawing/2014/main" id="{0DCB6B19-6742-DC40-BB32-D259C6E54228}"/>
              </a:ext>
            </a:extLst>
          </p:cNvPr>
          <p:cNvSpPr>
            <a:spLocks noChangeArrowheads="1"/>
          </p:cNvSpPr>
          <p:nvPr/>
        </p:nvSpPr>
        <p:spPr bwMode="auto">
          <a:xfrm>
            <a:off x="755650" y="1473200"/>
            <a:ext cx="76327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dirty="0">
                <a:solidFill>
                  <a:schemeClr val="tx1"/>
                </a:solidFill>
              </a:rPr>
              <a:t>Imagine you have achieved your goal. On your activity sheet, describe what your goal was, what you did to help you achieve it and how it felt once you were successful.</a:t>
            </a:r>
            <a:endParaRPr lang="en-GB" altLang="en-US" dirty="0">
              <a:solidFill>
                <a:srgbClr val="00B0F0"/>
              </a:solidFill>
            </a:endParaRPr>
          </a:p>
        </p:txBody>
      </p:sp>
      <p:sp>
        <p:nvSpPr>
          <p:cNvPr id="12" name="Rectangle 11">
            <a:extLst>
              <a:ext uri="{FF2B5EF4-FFF2-40B4-BE49-F238E27FC236}">
                <a16:creationId xmlns:a16="http://schemas.microsoft.com/office/drawing/2014/main" id="{245DD295-27C5-45AE-B67A-1EA1EFDDFA63}"/>
              </a:ext>
            </a:extLst>
          </p:cNvPr>
          <p:cNvSpPr/>
          <p:nvPr/>
        </p:nvSpPr>
        <p:spPr>
          <a:xfrm>
            <a:off x="3563888" y="3390837"/>
            <a:ext cx="4716016" cy="2592288"/>
          </a:xfrm>
          <a:prstGeom prst="rect">
            <a:avLst/>
          </a:prstGeom>
          <a:solidFill>
            <a:srgbClr val="FDCF80"/>
          </a:solidFill>
        </p:spPr>
        <p:txBody>
          <a:bodyPr numCol="3">
            <a:spAutoFit/>
          </a:bodyPr>
          <a:lstStyle/>
          <a:p>
            <a:pPr eaLnBrk="1" fontAlgn="auto" hangingPunct="1">
              <a:lnSpc>
                <a:spcPct val="150000"/>
              </a:lnSpc>
              <a:spcBef>
                <a:spcPts val="0"/>
              </a:spcBef>
              <a:spcAft>
                <a:spcPts val="0"/>
              </a:spcAft>
              <a:defRPr/>
            </a:pPr>
            <a:r>
              <a:rPr lang="en-GB" dirty="0">
                <a:latin typeface="+mn-lt"/>
              </a:rPr>
              <a:t>progress</a:t>
            </a:r>
          </a:p>
          <a:p>
            <a:pPr eaLnBrk="1" fontAlgn="auto" hangingPunct="1">
              <a:lnSpc>
                <a:spcPct val="150000"/>
              </a:lnSpc>
              <a:spcBef>
                <a:spcPts val="0"/>
              </a:spcBef>
              <a:spcAft>
                <a:spcPts val="0"/>
              </a:spcAft>
              <a:defRPr/>
            </a:pPr>
            <a:r>
              <a:rPr lang="en-GB" dirty="0">
                <a:latin typeface="+mn-lt"/>
              </a:rPr>
              <a:t>effort</a:t>
            </a:r>
          </a:p>
          <a:p>
            <a:pPr eaLnBrk="1" fontAlgn="auto" hangingPunct="1">
              <a:lnSpc>
                <a:spcPct val="150000"/>
              </a:lnSpc>
              <a:spcBef>
                <a:spcPts val="0"/>
              </a:spcBef>
              <a:spcAft>
                <a:spcPts val="0"/>
              </a:spcAft>
              <a:defRPr/>
            </a:pPr>
            <a:r>
              <a:rPr lang="en-GB" dirty="0">
                <a:latin typeface="+mn-lt"/>
              </a:rPr>
              <a:t>time</a:t>
            </a:r>
          </a:p>
          <a:p>
            <a:pPr eaLnBrk="1" fontAlgn="auto" hangingPunct="1">
              <a:lnSpc>
                <a:spcPct val="150000"/>
              </a:lnSpc>
              <a:spcBef>
                <a:spcPts val="0"/>
              </a:spcBef>
              <a:spcAft>
                <a:spcPts val="0"/>
              </a:spcAft>
              <a:defRPr/>
            </a:pPr>
            <a:r>
              <a:rPr lang="en-GB" dirty="0">
                <a:latin typeface="+mn-lt"/>
              </a:rPr>
              <a:t>strive</a:t>
            </a:r>
          </a:p>
          <a:p>
            <a:pPr eaLnBrk="1" fontAlgn="auto" hangingPunct="1">
              <a:lnSpc>
                <a:spcPct val="150000"/>
              </a:lnSpc>
              <a:spcBef>
                <a:spcPts val="0"/>
              </a:spcBef>
              <a:spcAft>
                <a:spcPts val="0"/>
              </a:spcAft>
              <a:defRPr/>
            </a:pPr>
            <a:r>
              <a:rPr lang="en-GB" dirty="0">
                <a:latin typeface="+mn-lt"/>
              </a:rPr>
              <a:t>practise</a:t>
            </a:r>
          </a:p>
          <a:p>
            <a:pPr eaLnBrk="1" fontAlgn="auto" hangingPunct="1">
              <a:lnSpc>
                <a:spcPct val="150000"/>
              </a:lnSpc>
              <a:spcBef>
                <a:spcPts val="0"/>
              </a:spcBef>
              <a:spcAft>
                <a:spcPts val="0"/>
              </a:spcAft>
              <a:defRPr/>
            </a:pPr>
            <a:r>
              <a:rPr lang="en-GB" dirty="0">
                <a:latin typeface="+mn-lt"/>
              </a:rPr>
              <a:t>improve</a:t>
            </a:r>
          </a:p>
          <a:p>
            <a:pPr eaLnBrk="1" fontAlgn="auto" hangingPunct="1">
              <a:lnSpc>
                <a:spcPct val="150000"/>
              </a:lnSpc>
              <a:spcBef>
                <a:spcPts val="0"/>
              </a:spcBef>
              <a:spcAft>
                <a:spcPts val="0"/>
              </a:spcAft>
              <a:defRPr/>
            </a:pPr>
            <a:r>
              <a:rPr lang="en-GB" dirty="0">
                <a:latin typeface="+mn-lt"/>
              </a:rPr>
              <a:t>persevere</a:t>
            </a:r>
          </a:p>
          <a:p>
            <a:pPr eaLnBrk="1" fontAlgn="auto" hangingPunct="1">
              <a:lnSpc>
                <a:spcPct val="150000"/>
              </a:lnSpc>
              <a:spcBef>
                <a:spcPts val="0"/>
              </a:spcBef>
              <a:spcAft>
                <a:spcPts val="0"/>
              </a:spcAft>
              <a:defRPr/>
            </a:pPr>
            <a:r>
              <a:rPr lang="en-GB" dirty="0">
                <a:latin typeface="+mn-lt"/>
              </a:rPr>
              <a:t>steps</a:t>
            </a:r>
          </a:p>
          <a:p>
            <a:pPr eaLnBrk="1" fontAlgn="auto" hangingPunct="1">
              <a:lnSpc>
                <a:spcPct val="150000"/>
              </a:lnSpc>
              <a:spcBef>
                <a:spcPts val="0"/>
              </a:spcBef>
              <a:spcAft>
                <a:spcPts val="0"/>
              </a:spcAft>
              <a:defRPr/>
            </a:pPr>
            <a:r>
              <a:rPr lang="en-GB" dirty="0">
                <a:latin typeface="+mn-lt"/>
              </a:rPr>
              <a:t>targets</a:t>
            </a:r>
          </a:p>
          <a:p>
            <a:pPr eaLnBrk="1" fontAlgn="auto" hangingPunct="1">
              <a:lnSpc>
                <a:spcPct val="150000"/>
              </a:lnSpc>
              <a:spcBef>
                <a:spcPts val="0"/>
              </a:spcBef>
              <a:spcAft>
                <a:spcPts val="0"/>
              </a:spcAft>
              <a:defRPr/>
            </a:pPr>
            <a:r>
              <a:rPr lang="en-GB" dirty="0">
                <a:latin typeface="+mn-lt"/>
              </a:rPr>
              <a:t>success</a:t>
            </a:r>
          </a:p>
          <a:p>
            <a:pPr eaLnBrk="1" fontAlgn="auto" hangingPunct="1">
              <a:lnSpc>
                <a:spcPct val="150000"/>
              </a:lnSpc>
              <a:spcBef>
                <a:spcPts val="0"/>
              </a:spcBef>
              <a:spcAft>
                <a:spcPts val="0"/>
              </a:spcAft>
              <a:defRPr/>
            </a:pPr>
            <a:r>
              <a:rPr lang="en-GB" dirty="0">
                <a:latin typeface="+mn-lt"/>
              </a:rPr>
              <a:t>accomplish</a:t>
            </a:r>
          </a:p>
          <a:p>
            <a:pPr eaLnBrk="1" fontAlgn="auto" hangingPunct="1">
              <a:lnSpc>
                <a:spcPct val="150000"/>
              </a:lnSpc>
              <a:spcBef>
                <a:spcPts val="0"/>
              </a:spcBef>
              <a:spcAft>
                <a:spcPts val="0"/>
              </a:spcAft>
              <a:defRPr/>
            </a:pPr>
            <a:r>
              <a:rPr lang="en-GB" dirty="0">
                <a:latin typeface="+mn-lt"/>
              </a:rPr>
              <a:t>perseverance</a:t>
            </a:r>
          </a:p>
          <a:p>
            <a:pPr eaLnBrk="1" fontAlgn="auto" hangingPunct="1">
              <a:lnSpc>
                <a:spcPct val="150000"/>
              </a:lnSpc>
              <a:spcBef>
                <a:spcPts val="0"/>
              </a:spcBef>
              <a:spcAft>
                <a:spcPts val="0"/>
              </a:spcAft>
              <a:defRPr/>
            </a:pPr>
            <a:r>
              <a:rPr lang="en-GB" dirty="0">
                <a:latin typeface="+mn-lt"/>
              </a:rPr>
              <a:t>happy	</a:t>
            </a:r>
          </a:p>
          <a:p>
            <a:pPr eaLnBrk="1" fontAlgn="auto" hangingPunct="1">
              <a:lnSpc>
                <a:spcPct val="150000"/>
              </a:lnSpc>
              <a:spcBef>
                <a:spcPts val="0"/>
              </a:spcBef>
              <a:spcAft>
                <a:spcPts val="0"/>
              </a:spcAft>
              <a:defRPr/>
            </a:pPr>
            <a:r>
              <a:rPr lang="en-GB" dirty="0">
                <a:latin typeface="+mn-lt"/>
              </a:rPr>
              <a:t>proud</a:t>
            </a:r>
          </a:p>
          <a:p>
            <a:pPr eaLnBrk="1" fontAlgn="auto" hangingPunct="1">
              <a:lnSpc>
                <a:spcPct val="150000"/>
              </a:lnSpc>
              <a:spcBef>
                <a:spcPts val="0"/>
              </a:spcBef>
              <a:spcAft>
                <a:spcPts val="0"/>
              </a:spcAft>
              <a:defRPr/>
            </a:pPr>
            <a:r>
              <a:rPr lang="en-GB" dirty="0">
                <a:latin typeface="+mn-lt"/>
              </a:rPr>
              <a:t>determined</a:t>
            </a:r>
          </a:p>
          <a:p>
            <a:pPr eaLnBrk="1" fontAlgn="auto" hangingPunct="1">
              <a:lnSpc>
                <a:spcPct val="150000"/>
              </a:lnSpc>
              <a:spcBef>
                <a:spcPts val="0"/>
              </a:spcBef>
              <a:spcAft>
                <a:spcPts val="0"/>
              </a:spcAft>
              <a:defRPr/>
            </a:pPr>
            <a:r>
              <a:rPr lang="en-GB" dirty="0">
                <a:latin typeface="+mn-lt"/>
              </a:rPr>
              <a:t>determination</a:t>
            </a:r>
          </a:p>
          <a:p>
            <a:pPr eaLnBrk="1" fontAlgn="auto" hangingPunct="1">
              <a:lnSpc>
                <a:spcPct val="150000"/>
              </a:lnSpc>
              <a:spcBef>
                <a:spcPts val="0"/>
              </a:spcBef>
              <a:spcAft>
                <a:spcPts val="0"/>
              </a:spcAft>
              <a:defRPr/>
            </a:pPr>
            <a:r>
              <a:rPr lang="en-GB" dirty="0">
                <a:latin typeface="+mn-lt"/>
              </a:rPr>
              <a:t>achievement</a:t>
            </a:r>
          </a:p>
        </p:txBody>
      </p:sp>
      <p:sp>
        <p:nvSpPr>
          <p:cNvPr id="13" name="Rectangle 12">
            <a:extLst>
              <a:ext uri="{FF2B5EF4-FFF2-40B4-BE49-F238E27FC236}">
                <a16:creationId xmlns:a16="http://schemas.microsoft.com/office/drawing/2014/main" id="{BEFC191E-01DC-47A7-A042-7E5803B7958A}"/>
              </a:ext>
            </a:extLst>
          </p:cNvPr>
          <p:cNvSpPr/>
          <p:nvPr/>
        </p:nvSpPr>
        <p:spPr>
          <a:xfrm>
            <a:off x="3563938" y="2671763"/>
            <a:ext cx="4716462" cy="719137"/>
          </a:xfrm>
          <a:prstGeom prst="rect">
            <a:avLst/>
          </a:prstGeom>
          <a:solidFill>
            <a:srgbClr val="FAB00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b="1" dirty="0">
                <a:solidFill>
                  <a:schemeClr val="tx1"/>
                </a:solidFill>
              </a:rPr>
              <a:t>Word Bank</a:t>
            </a:r>
          </a:p>
        </p:txBody>
      </p:sp>
      <p:pic>
        <p:nvPicPr>
          <p:cNvPr id="3" name="Picture 2" descr="Table&#10;&#10;Description automatically generated">
            <a:extLst>
              <a:ext uri="{FF2B5EF4-FFF2-40B4-BE49-F238E27FC236}">
                <a16:creationId xmlns:a16="http://schemas.microsoft.com/office/drawing/2014/main" id="{650DA396-BD17-ED4B-9FED-F3F171B171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798" y="2456164"/>
            <a:ext cx="2671952" cy="378114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41248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CC35B35C-C22C-FA4A-8320-AFC3AEA2CAB7}"/>
              </a:ext>
            </a:extLst>
          </p:cNvPr>
          <p:cNvSpPr/>
          <p:nvPr/>
        </p:nvSpPr>
        <p:spPr>
          <a:xfrm>
            <a:off x="3959932" y="5157192"/>
            <a:ext cx="1224136" cy="1368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0">
            <a:extLst>
              <a:ext uri="{FF2B5EF4-FFF2-40B4-BE49-F238E27FC236}">
                <a16:creationId xmlns:a16="http://schemas.microsoft.com/office/drawing/2014/main" id="{CC52D72A-8E94-4146-B51A-217C5C2285D9}"/>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pitchFamily="2" charset="77"/>
              </a:rPr>
              <a:t>The Big Questions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381547-A895-284D-B2FF-51DC85C178F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57263" y="1001713"/>
            <a:ext cx="2981325"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8A3C0D11-5C86-A54E-8FC4-E4C90D14674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05413" y="936625"/>
            <a:ext cx="3073400"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F31FCBE-C9BB-7342-8EE1-531A80ED456C}"/>
              </a:ext>
            </a:extLst>
          </p:cNvPr>
          <p:cNvSpPr>
            <a:spLocks noChangeArrowheads="1"/>
          </p:cNvSpPr>
          <p:nvPr/>
        </p:nvSpPr>
        <p:spPr bwMode="auto">
          <a:xfrm>
            <a:off x="1143000" y="1524000"/>
            <a:ext cx="24479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a:solidFill>
                  <a:schemeClr val="tx1"/>
                </a:solidFill>
              </a:rPr>
              <a:t>What would we like to achieve over the year ahead?</a:t>
            </a:r>
          </a:p>
        </p:txBody>
      </p:sp>
      <p:pic>
        <p:nvPicPr>
          <p:cNvPr id="13317" name="Picture 5">
            <a:extLst>
              <a:ext uri="{FF2B5EF4-FFF2-40B4-BE49-F238E27FC236}">
                <a16:creationId xmlns:a16="http://schemas.microsoft.com/office/drawing/2014/main" id="{111C0685-5664-E34A-AF56-0EF8E9BC866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56100" y="2924175"/>
            <a:ext cx="2693988"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7">
            <a:extLst>
              <a:ext uri="{FF2B5EF4-FFF2-40B4-BE49-F238E27FC236}">
                <a16:creationId xmlns:a16="http://schemas.microsoft.com/office/drawing/2014/main" id="{F0CBA4A9-3679-B841-A4CC-8D14F723510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24075" y="2924175"/>
            <a:ext cx="2571750"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3CBC4B55-BBCE-B241-9792-1349BF42390B}"/>
              </a:ext>
            </a:extLst>
          </p:cNvPr>
          <p:cNvSpPr>
            <a:spLocks noChangeArrowheads="1"/>
          </p:cNvSpPr>
          <p:nvPr/>
        </p:nvSpPr>
        <p:spPr bwMode="auto">
          <a:xfrm>
            <a:off x="5638800" y="1468438"/>
            <a:ext cx="24479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a:solidFill>
                  <a:schemeClr val="tx1"/>
                </a:solidFill>
              </a:rPr>
              <a:t>What do we need to do to help us achieve our goals?</a:t>
            </a:r>
            <a:endParaRPr lang="en-GB" altLang="en-US">
              <a:solidFill>
                <a:srgbClr val="FF0000"/>
              </a:solidFill>
            </a:endParaRPr>
          </a:p>
        </p:txBody>
      </p:sp>
      <p:sp>
        <p:nvSpPr>
          <p:cNvPr id="14" name="Oval 13">
            <a:extLst>
              <a:ext uri="{FF2B5EF4-FFF2-40B4-BE49-F238E27FC236}">
                <a16:creationId xmlns:a16="http://schemas.microsoft.com/office/drawing/2014/main" id="{94D3986A-D71D-455E-97AF-DB4125877A28}"/>
              </a:ext>
            </a:extLst>
          </p:cNvPr>
          <p:cNvSpPr/>
          <p:nvPr/>
        </p:nvSpPr>
        <p:spPr>
          <a:xfrm>
            <a:off x="571500" y="4581525"/>
            <a:ext cx="1727200" cy="1727200"/>
          </a:xfrm>
          <a:prstGeom prst="ellipse">
            <a:avLst/>
          </a:prstGeom>
          <a:solidFill>
            <a:srgbClr val="FAB00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GB" sz="1600" b="1" dirty="0">
                <a:solidFill>
                  <a:schemeClr val="bg1"/>
                </a:solidFill>
              </a:rPr>
              <a:t>Discuss your thoughts in your groups</a:t>
            </a:r>
            <a:r>
              <a:rPr lang="en-GB" b="1" dirty="0">
                <a:solidFill>
                  <a:schemeClr val="bg1"/>
                </a:solidFil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20">
            <a:extLst>
              <a:ext uri="{FF2B5EF4-FFF2-40B4-BE49-F238E27FC236}">
                <a16:creationId xmlns:a16="http://schemas.microsoft.com/office/drawing/2014/main" id="{E8BB4C75-D995-9043-9731-2652DD1AB9CE}"/>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pitchFamily="2" charset="77"/>
              </a:rPr>
              <a:t>Reconnecting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894BADB2-A957-384F-8518-FCDC0ACD48CC}"/>
              </a:ext>
            </a:extLst>
          </p:cNvPr>
          <p:cNvSpPr>
            <a:spLocks noGrp="1" noChangeArrowheads="1"/>
          </p:cNvSpPr>
          <p:nvPr>
            <p:ph type="title"/>
          </p:nvPr>
        </p:nvSpPr>
        <p:spPr>
          <a:xfrm>
            <a:off x="366713" y="479425"/>
            <a:ext cx="8220075" cy="993775"/>
          </a:xfrm>
        </p:spPr>
        <p:txBody>
          <a:bodyPr/>
          <a:lstStyle/>
          <a:p>
            <a:pPr eaLnBrk="1" hangingPunct="1"/>
            <a:r>
              <a:rPr lang="en-GB" altLang="en-US" sz="3900" dirty="0">
                <a:latin typeface="+mn-lt"/>
              </a:rPr>
              <a:t>Actions Create Achievements</a:t>
            </a:r>
          </a:p>
        </p:txBody>
      </p:sp>
      <p:sp>
        <p:nvSpPr>
          <p:cNvPr id="3" name="Rectangle 2">
            <a:extLst>
              <a:ext uri="{FF2B5EF4-FFF2-40B4-BE49-F238E27FC236}">
                <a16:creationId xmlns:a16="http://schemas.microsoft.com/office/drawing/2014/main" id="{FB2D8189-D2C2-AB44-992A-B8D960C664A8}"/>
              </a:ext>
            </a:extLst>
          </p:cNvPr>
          <p:cNvSpPr>
            <a:spLocks noChangeArrowheads="1"/>
          </p:cNvSpPr>
          <p:nvPr/>
        </p:nvSpPr>
        <p:spPr bwMode="auto">
          <a:xfrm>
            <a:off x="1547813" y="2174875"/>
            <a:ext cx="6840537" cy="771525"/>
          </a:xfrm>
          <a:prstGeom prst="rect">
            <a:avLst/>
          </a:prstGeom>
          <a:solidFill>
            <a:srgbClr val="C9085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92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dirty="0">
                <a:solidFill>
                  <a:schemeClr val="bg1"/>
                </a:solidFill>
              </a:rPr>
              <a:t>Goals are things we would like to achieve. Our actions and behaviours help us to achieve our goals.</a:t>
            </a:r>
          </a:p>
        </p:txBody>
      </p:sp>
      <p:pic>
        <p:nvPicPr>
          <p:cNvPr id="15366" name="Picture 7">
            <a:extLst>
              <a:ext uri="{FF2B5EF4-FFF2-40B4-BE49-F238E27FC236}">
                <a16:creationId xmlns:a16="http://schemas.microsoft.com/office/drawing/2014/main" id="{6936C44B-C9C9-364C-8F6B-40723792FB7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0700" y="1422400"/>
            <a:ext cx="1963738"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Group Work">
            <a:extLst>
              <a:ext uri="{FF2B5EF4-FFF2-40B4-BE49-F238E27FC236}">
                <a16:creationId xmlns:a16="http://schemas.microsoft.com/office/drawing/2014/main" id="{79293FE4-D033-104A-89C7-99927579DD5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40650" y="549275"/>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5B6B4FD-5503-404E-ABA1-118879FBD49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5650" y="1530350"/>
            <a:ext cx="7632700"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091B9C3B-91F8-0E42-A4C6-22A06D34B08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5650" y="1530350"/>
            <a:ext cx="7632700"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1B1A0F70-6225-AD46-8C70-11421A915C7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5650" y="1530350"/>
            <a:ext cx="7632700"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7" name="Group Work">
            <a:extLst>
              <a:ext uri="{FF2B5EF4-FFF2-40B4-BE49-F238E27FC236}">
                <a16:creationId xmlns:a16="http://schemas.microsoft.com/office/drawing/2014/main" id="{15D9CFF3-B759-0649-92A7-5820E32D827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40650" y="549275"/>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erson sitting at a table&#10;&#10;Description automatically generated">
            <a:extLst>
              <a:ext uri="{FF2B5EF4-FFF2-40B4-BE49-F238E27FC236}">
                <a16:creationId xmlns:a16="http://schemas.microsoft.com/office/drawing/2014/main" id="{C28202E9-2B70-1746-B543-0F0D24E419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650" y="1531668"/>
            <a:ext cx="7632700" cy="4560152"/>
          </a:xfrm>
          <a:prstGeom prst="rect">
            <a:avLst/>
          </a:prstGeom>
        </p:spPr>
      </p:pic>
      <p:pic>
        <p:nvPicPr>
          <p:cNvPr id="19" name="Picture 18">
            <a:extLst>
              <a:ext uri="{FF2B5EF4-FFF2-40B4-BE49-F238E27FC236}">
                <a16:creationId xmlns:a16="http://schemas.microsoft.com/office/drawing/2014/main" id="{5930CC4D-780D-6145-B21B-EE33B805048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35011" y="1528358"/>
            <a:ext cx="7632700" cy="4560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AB926E2D-7CB0-A740-B7C4-DAEEA29B93F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21479" y="1471179"/>
            <a:ext cx="7632700" cy="4635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A7911FD0-0DD6-984D-B62F-1E28D2BCB987}"/>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15532" y="1490249"/>
            <a:ext cx="7672818" cy="4622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a:extLst>
              <a:ext uri="{FF2B5EF4-FFF2-40B4-BE49-F238E27FC236}">
                <a16:creationId xmlns:a16="http://schemas.microsoft.com/office/drawing/2014/main" id="{0EA5A71C-B3D6-7A44-BD41-E837DF6469C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35011" y="1481850"/>
            <a:ext cx="7653339" cy="460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a:extLst>
              <a:ext uri="{FF2B5EF4-FFF2-40B4-BE49-F238E27FC236}">
                <a16:creationId xmlns:a16="http://schemas.microsoft.com/office/drawing/2014/main" id="{C0DB0ED6-232A-9C41-8E9A-354672F4832D}"/>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95768" y="1463645"/>
            <a:ext cx="7571943" cy="4643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a:extLst>
              <a:ext uri="{FF2B5EF4-FFF2-40B4-BE49-F238E27FC236}">
                <a16:creationId xmlns:a16="http://schemas.microsoft.com/office/drawing/2014/main" id="{15FB3528-4F96-7242-A61C-F391A1693D28}"/>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24715" y="1457680"/>
            <a:ext cx="7653292" cy="4654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a:extLst>
              <a:ext uri="{FF2B5EF4-FFF2-40B4-BE49-F238E27FC236}">
                <a16:creationId xmlns:a16="http://schemas.microsoft.com/office/drawing/2014/main" id="{8E4D11FF-7248-DF4D-A7DB-837C8691B750}"/>
              </a:ext>
            </a:extLst>
          </p:cNvPr>
          <p:cNvSpPr>
            <a:spLocks noChangeArrowheads="1"/>
          </p:cNvSpPr>
          <p:nvPr/>
        </p:nvSpPr>
        <p:spPr bwMode="auto">
          <a:xfrm>
            <a:off x="446879" y="5848305"/>
            <a:ext cx="8208963" cy="495300"/>
          </a:xfrm>
          <a:prstGeom prst="rect">
            <a:avLst/>
          </a:prstGeom>
          <a:solidFill>
            <a:srgbClr val="C9085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a:solidFill>
                  <a:schemeClr val="bg1"/>
                </a:solidFill>
              </a:rPr>
              <a:t>Actions create achievements! </a:t>
            </a:r>
          </a:p>
        </p:txBody>
      </p:sp>
      <p:sp>
        <p:nvSpPr>
          <p:cNvPr id="14" name="Title 1">
            <a:extLst>
              <a:ext uri="{FF2B5EF4-FFF2-40B4-BE49-F238E27FC236}">
                <a16:creationId xmlns:a16="http://schemas.microsoft.com/office/drawing/2014/main" id="{89C0685D-34F2-6844-87D7-2A4CC8BEBBCA}"/>
              </a:ext>
            </a:extLst>
          </p:cNvPr>
          <p:cNvSpPr>
            <a:spLocks noGrp="1" noChangeArrowheads="1"/>
          </p:cNvSpPr>
          <p:nvPr>
            <p:ph type="title"/>
          </p:nvPr>
        </p:nvSpPr>
        <p:spPr>
          <a:xfrm>
            <a:off x="366713" y="479425"/>
            <a:ext cx="8220075" cy="993775"/>
          </a:xfrm>
        </p:spPr>
        <p:txBody>
          <a:bodyPr/>
          <a:lstStyle/>
          <a:p>
            <a:pPr eaLnBrk="1" hangingPunct="1"/>
            <a:r>
              <a:rPr lang="en-GB" altLang="en-US" sz="3900" dirty="0">
                <a:latin typeface="+mn-lt"/>
              </a:rPr>
              <a:t>Actions Create Achievements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barn(inVertical)">
                                      <p:cBhvr>
                                        <p:cTn id="5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20">
            <a:extLst>
              <a:ext uri="{FF2B5EF4-FFF2-40B4-BE49-F238E27FC236}">
                <a16:creationId xmlns:a16="http://schemas.microsoft.com/office/drawing/2014/main" id="{02271BE8-6FED-BA46-BDD7-7976BEC32917}"/>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pitchFamily="2" charset="77"/>
              </a:rPr>
              <a:t>Exploring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0E400390-5005-BF43-8597-977A7E7D1BF2}"/>
              </a:ext>
            </a:extLst>
          </p:cNvPr>
          <p:cNvSpPr>
            <a:spLocks noGrp="1" noChangeArrowheads="1"/>
          </p:cNvSpPr>
          <p:nvPr>
            <p:ph type="title"/>
          </p:nvPr>
        </p:nvSpPr>
        <p:spPr>
          <a:xfrm>
            <a:off x="457200" y="479425"/>
            <a:ext cx="8220075" cy="993775"/>
          </a:xfrm>
        </p:spPr>
        <p:txBody>
          <a:bodyPr/>
          <a:lstStyle/>
          <a:p>
            <a:pPr eaLnBrk="1" hangingPunct="1"/>
            <a:r>
              <a:rPr lang="en-GB" altLang="en-US" dirty="0">
                <a:latin typeface="+mn-lt"/>
              </a:rPr>
              <a:t>What Are My Goals?</a:t>
            </a:r>
          </a:p>
        </p:txBody>
      </p:sp>
      <p:pic>
        <p:nvPicPr>
          <p:cNvPr id="18435" name="Pairs">
            <a:extLst>
              <a:ext uri="{FF2B5EF4-FFF2-40B4-BE49-F238E27FC236}">
                <a16:creationId xmlns:a16="http://schemas.microsoft.com/office/drawing/2014/main" id="{2F45219D-9DD1-E848-B2CD-79E06C54112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40650" y="549275"/>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CC6B5F0A-F4E1-DC4E-9BCF-9EC7D920B3B2}"/>
              </a:ext>
            </a:extLst>
          </p:cNvPr>
          <p:cNvSpPr>
            <a:spLocks noChangeArrowheads="1"/>
          </p:cNvSpPr>
          <p:nvPr/>
        </p:nvSpPr>
        <p:spPr bwMode="auto">
          <a:xfrm>
            <a:off x="746125" y="2392363"/>
            <a:ext cx="76327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dirty="0">
                <a:solidFill>
                  <a:schemeClr val="tx1"/>
                </a:solidFill>
              </a:rPr>
              <a:t>I would like to get better at spelling.		</a:t>
            </a:r>
          </a:p>
          <a:p>
            <a:pPr eaLnBrk="1" hangingPunct="1">
              <a:lnSpc>
                <a:spcPct val="100000"/>
              </a:lnSpc>
              <a:spcBef>
                <a:spcPct val="0"/>
              </a:spcBef>
              <a:buFontTx/>
              <a:buNone/>
            </a:pPr>
            <a:r>
              <a:rPr lang="en-GB" altLang="en-US" dirty="0">
                <a:solidFill>
                  <a:schemeClr val="tx1"/>
                </a:solidFill>
              </a:rPr>
              <a:t>I would like to improve my handwriting.</a:t>
            </a:r>
          </a:p>
          <a:p>
            <a:pPr eaLnBrk="1" hangingPunct="1">
              <a:lnSpc>
                <a:spcPct val="100000"/>
              </a:lnSpc>
              <a:spcBef>
                <a:spcPct val="0"/>
              </a:spcBef>
              <a:buFontTx/>
              <a:buNone/>
            </a:pPr>
            <a:r>
              <a:rPr lang="en-GB" altLang="en-US" dirty="0">
                <a:solidFill>
                  <a:schemeClr val="tx1"/>
                </a:solidFill>
              </a:rPr>
              <a:t>I would like to get better at problem-solving.</a:t>
            </a:r>
          </a:p>
          <a:p>
            <a:pPr eaLnBrk="1" hangingPunct="1">
              <a:lnSpc>
                <a:spcPct val="100000"/>
              </a:lnSpc>
              <a:spcBef>
                <a:spcPct val="0"/>
              </a:spcBef>
              <a:buFontTx/>
              <a:buNone/>
            </a:pPr>
            <a:r>
              <a:rPr lang="en-GB" altLang="en-US" dirty="0">
                <a:solidFill>
                  <a:schemeClr val="tx1"/>
                </a:solidFill>
              </a:rPr>
              <a:t>I would like to learn more about planets.</a:t>
            </a:r>
          </a:p>
          <a:p>
            <a:pPr eaLnBrk="1" hangingPunct="1">
              <a:lnSpc>
                <a:spcPct val="100000"/>
              </a:lnSpc>
              <a:spcBef>
                <a:spcPct val="0"/>
              </a:spcBef>
              <a:buFontTx/>
              <a:buNone/>
            </a:pPr>
            <a:r>
              <a:rPr lang="en-GB" altLang="en-US" dirty="0">
                <a:solidFill>
                  <a:schemeClr val="tx1"/>
                </a:solidFill>
              </a:rPr>
              <a:t>I would like to learn how to play an instrument.	</a:t>
            </a:r>
          </a:p>
          <a:p>
            <a:pPr eaLnBrk="1" hangingPunct="1">
              <a:lnSpc>
                <a:spcPct val="100000"/>
              </a:lnSpc>
              <a:spcBef>
                <a:spcPct val="0"/>
              </a:spcBef>
              <a:buFontTx/>
              <a:buNone/>
            </a:pPr>
            <a:r>
              <a:rPr lang="en-GB" altLang="en-US" dirty="0">
                <a:solidFill>
                  <a:schemeClr val="tx1"/>
                </a:solidFill>
              </a:rPr>
              <a:t>I would like to learn how to ride a bike.</a:t>
            </a:r>
          </a:p>
          <a:p>
            <a:pPr eaLnBrk="1" hangingPunct="1">
              <a:lnSpc>
                <a:spcPct val="100000"/>
              </a:lnSpc>
              <a:spcBef>
                <a:spcPct val="0"/>
              </a:spcBef>
              <a:buFontTx/>
              <a:buNone/>
            </a:pPr>
            <a:r>
              <a:rPr lang="en-GB" altLang="en-US" dirty="0">
                <a:solidFill>
                  <a:schemeClr val="tx1"/>
                </a:solidFill>
              </a:rPr>
              <a:t>I would like to get better at playing tennis.</a:t>
            </a:r>
          </a:p>
          <a:p>
            <a:pPr eaLnBrk="1" hangingPunct="1">
              <a:lnSpc>
                <a:spcPct val="100000"/>
              </a:lnSpc>
              <a:spcBef>
                <a:spcPct val="0"/>
              </a:spcBef>
              <a:buFontTx/>
              <a:buNone/>
            </a:pPr>
            <a:r>
              <a:rPr lang="en-GB" altLang="en-US" dirty="0">
                <a:solidFill>
                  <a:schemeClr val="tx1"/>
                </a:solidFill>
              </a:rPr>
              <a:t>I would like to learn how to cook.</a:t>
            </a:r>
          </a:p>
          <a:p>
            <a:pPr eaLnBrk="1" hangingPunct="1">
              <a:lnSpc>
                <a:spcPct val="100000"/>
              </a:lnSpc>
              <a:spcBef>
                <a:spcPct val="0"/>
              </a:spcBef>
              <a:buFontTx/>
              <a:buNone/>
            </a:pPr>
            <a:r>
              <a:rPr lang="en-GB" altLang="en-US" dirty="0">
                <a:solidFill>
                  <a:schemeClr val="tx1"/>
                </a:solidFill>
              </a:rPr>
              <a:t>I would like to be more patient.</a:t>
            </a:r>
          </a:p>
          <a:p>
            <a:pPr eaLnBrk="1" hangingPunct="1">
              <a:lnSpc>
                <a:spcPct val="100000"/>
              </a:lnSpc>
              <a:spcBef>
                <a:spcPct val="0"/>
              </a:spcBef>
              <a:buFontTx/>
              <a:buNone/>
            </a:pPr>
            <a:r>
              <a:rPr lang="en-GB" altLang="en-US" dirty="0">
                <a:solidFill>
                  <a:schemeClr val="tx1"/>
                </a:solidFill>
              </a:rPr>
              <a:t>I would like to keep my room tidy.</a:t>
            </a:r>
          </a:p>
        </p:txBody>
      </p:sp>
      <p:sp>
        <p:nvSpPr>
          <p:cNvPr id="5" name="Rectangle 4">
            <a:extLst>
              <a:ext uri="{FF2B5EF4-FFF2-40B4-BE49-F238E27FC236}">
                <a16:creationId xmlns:a16="http://schemas.microsoft.com/office/drawing/2014/main" id="{45DB01FE-DDF1-D24B-8F71-798EFF9B4EC6}"/>
              </a:ext>
            </a:extLst>
          </p:cNvPr>
          <p:cNvSpPr>
            <a:spLocks noChangeArrowheads="1"/>
          </p:cNvSpPr>
          <p:nvPr/>
        </p:nvSpPr>
        <p:spPr bwMode="auto">
          <a:xfrm>
            <a:off x="755650" y="5372100"/>
            <a:ext cx="7632700" cy="646113"/>
          </a:xfrm>
          <a:prstGeom prst="rect">
            <a:avLst/>
          </a:prstGeom>
          <a:solidFill>
            <a:srgbClr val="C9085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a:solidFill>
                  <a:schemeClr val="bg1"/>
                </a:solidFill>
              </a:rPr>
              <a:t>What actions might help us to achieve these goals?</a:t>
            </a:r>
            <a:br>
              <a:rPr lang="en-GB" altLang="en-US">
                <a:solidFill>
                  <a:schemeClr val="bg1"/>
                </a:solidFill>
              </a:rPr>
            </a:br>
            <a:r>
              <a:rPr lang="en-GB" altLang="en-US">
                <a:solidFill>
                  <a:schemeClr val="bg1"/>
                </a:solidFill>
              </a:rPr>
              <a:t>Share your thoughts with your partner and then with the class.</a:t>
            </a:r>
          </a:p>
        </p:txBody>
      </p:sp>
      <p:sp>
        <p:nvSpPr>
          <p:cNvPr id="18438" name="Rectangle 5">
            <a:extLst>
              <a:ext uri="{FF2B5EF4-FFF2-40B4-BE49-F238E27FC236}">
                <a16:creationId xmlns:a16="http://schemas.microsoft.com/office/drawing/2014/main" id="{D8980419-4F4C-2E4D-9478-70851BA10845}"/>
              </a:ext>
            </a:extLst>
          </p:cNvPr>
          <p:cNvSpPr>
            <a:spLocks noChangeArrowheads="1"/>
          </p:cNvSpPr>
          <p:nvPr/>
        </p:nvSpPr>
        <p:spPr bwMode="auto">
          <a:xfrm>
            <a:off x="755650" y="1628775"/>
            <a:ext cx="7632700" cy="646113"/>
          </a:xfrm>
          <a:prstGeom prst="rect">
            <a:avLst/>
          </a:prstGeom>
          <a:solidFill>
            <a:srgbClr val="FAB0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a:solidFill>
                  <a:schemeClr val="bg1"/>
                </a:solidFill>
              </a:rPr>
              <a:t>We all have different goals. Working with your partner, read through these goals.</a:t>
            </a:r>
          </a:p>
        </p:txBody>
      </p:sp>
      <p:pic>
        <p:nvPicPr>
          <p:cNvPr id="18439" name="Picture 7">
            <a:extLst>
              <a:ext uri="{FF2B5EF4-FFF2-40B4-BE49-F238E27FC236}">
                <a16:creationId xmlns:a16="http://schemas.microsoft.com/office/drawing/2014/main" id="{CECDC152-48CA-554D-A16D-AF1ECAE001B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21263" y="3429000"/>
            <a:ext cx="3357562"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childTnLst>
                          </p:cTn>
                        </p:par>
                        <p:par>
                          <p:cTn id="24" fill="hold" nodeType="afterGroup">
                            <p:stCondLst>
                              <p:cond delay="2500"/>
                            </p:stCondLst>
                            <p:childTnLst>
                              <p:par>
                                <p:cTn id="25" presetID="10" presetClass="entr" presetSubtype="0" fill="hold" nodeType="after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par>
                          <p:cTn id="28" fill="hold" nodeType="afterGroup">
                            <p:stCondLst>
                              <p:cond delay="3000"/>
                            </p:stCondLst>
                            <p:childTnLst>
                              <p:par>
                                <p:cTn id="29" presetID="10" presetClass="entr" presetSubtype="0" fill="hold" nodeType="after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fade">
                                      <p:cBhvr>
                                        <p:cTn id="31" dur="500"/>
                                        <p:tgtEl>
                                          <p:spTgt spid="4">
                                            <p:txEl>
                                              <p:pRg st="6" end="6"/>
                                            </p:txEl>
                                          </p:spTgt>
                                        </p:tgtEl>
                                      </p:cBhvr>
                                    </p:animEffect>
                                  </p:childTnLst>
                                </p:cTn>
                              </p:par>
                            </p:childTnLst>
                          </p:cTn>
                        </p:par>
                        <p:par>
                          <p:cTn id="32" fill="hold" nodeType="afterGroup">
                            <p:stCondLst>
                              <p:cond delay="3500"/>
                            </p:stCondLst>
                            <p:childTnLst>
                              <p:par>
                                <p:cTn id="33" presetID="10" presetClass="entr" presetSubtype="0" fill="hold" nodeType="after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animEffect transition="in" filter="fade">
                                      <p:cBhvr>
                                        <p:cTn id="35" dur="500"/>
                                        <p:tgtEl>
                                          <p:spTgt spid="4">
                                            <p:txEl>
                                              <p:pRg st="7" end="7"/>
                                            </p:txEl>
                                          </p:spTgt>
                                        </p:tgtEl>
                                      </p:cBhvr>
                                    </p:animEffect>
                                  </p:childTnLst>
                                </p:cTn>
                              </p:par>
                            </p:childTnLst>
                          </p:cTn>
                        </p:par>
                        <p:par>
                          <p:cTn id="36" fill="hold" nodeType="afterGroup">
                            <p:stCondLst>
                              <p:cond delay="4000"/>
                            </p:stCondLst>
                            <p:childTnLst>
                              <p:par>
                                <p:cTn id="37" presetID="10" presetClass="entr" presetSubtype="0" fill="hold" nodeType="after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animEffect transition="in" filter="fade">
                                      <p:cBhvr>
                                        <p:cTn id="39" dur="500"/>
                                        <p:tgtEl>
                                          <p:spTgt spid="4">
                                            <p:txEl>
                                              <p:pRg st="8" end="8"/>
                                            </p:txEl>
                                          </p:spTgt>
                                        </p:tgtEl>
                                      </p:cBhvr>
                                    </p:animEffect>
                                  </p:childTnLst>
                                </p:cTn>
                              </p:par>
                            </p:childTnLst>
                          </p:cTn>
                        </p:par>
                        <p:par>
                          <p:cTn id="40" fill="hold" nodeType="afterGroup">
                            <p:stCondLst>
                              <p:cond delay="4500"/>
                            </p:stCondLst>
                            <p:childTnLst>
                              <p:par>
                                <p:cTn id="41" presetID="10" presetClass="entr" presetSubtype="0" fill="hold" nodeType="after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animEffect transition="in" filter="fade">
                                      <p:cBhvr>
                                        <p:cTn id="43" dur="500"/>
                                        <p:tgtEl>
                                          <p:spTgt spid="4">
                                            <p:txEl>
                                              <p:pRg st="9" end="9"/>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Custom 2">
      <a:dk1>
        <a:srgbClr val="1C1C1C"/>
      </a:dk1>
      <a:lt1>
        <a:sysClr val="window" lastClr="FFFFFF"/>
      </a:lt1>
      <a:dk2>
        <a:srgbClr val="4A4A4A"/>
      </a:dk2>
      <a:lt2>
        <a:srgbClr val="F4F2F2"/>
      </a:lt2>
      <a:accent1>
        <a:srgbClr val="00A7E7"/>
      </a:accent1>
      <a:accent2>
        <a:srgbClr val="F0821A"/>
      </a:accent2>
      <a:accent3>
        <a:srgbClr val="8C368C"/>
      </a:accent3>
      <a:accent4>
        <a:srgbClr val="009640"/>
      </a:accent4>
      <a:accent5>
        <a:srgbClr val="31B7BC"/>
      </a:accent5>
      <a:accent6>
        <a:srgbClr val="F9B000"/>
      </a:accent6>
      <a:hlink>
        <a:srgbClr val="00B0F0"/>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esson Presentation Template V3" id="{13A325FB-8903-44F8-B69F-3A8953959691}" vid="{DD43BEFA-AFEC-4BC2-902B-1424709734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Lesson Presentation Template</Template>
  <TotalTime>275</TotalTime>
  <Words>618</Words>
  <Application>Microsoft Office PowerPoint</Application>
  <PresentationFormat>On-screen Show (4:3)</PresentationFormat>
  <Paragraphs>94</Paragraphs>
  <Slides>16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Twinkl Sb</vt:lpstr>
      <vt:lpstr>Twinkl</vt:lpstr>
      <vt:lpstr>Tuffy-TTF</vt:lpstr>
      <vt:lpstr>Twinkl SemiBold</vt:lpstr>
      <vt:lpstr>Roboto</vt:lpstr>
      <vt:lpstr>Arial</vt:lpstr>
      <vt:lpstr>Office Theme</vt:lpstr>
      <vt:lpstr>PowerPoint Presentation</vt:lpstr>
      <vt:lpstr>PowerPoint Presentation</vt:lpstr>
      <vt:lpstr>The Big Questions</vt:lpstr>
      <vt:lpstr>PowerPoint Presentation</vt:lpstr>
      <vt:lpstr>Reconnecting</vt:lpstr>
      <vt:lpstr>Actions Create Achievements</vt:lpstr>
      <vt:lpstr>Actions Create Achievements</vt:lpstr>
      <vt:lpstr>Exploring</vt:lpstr>
      <vt:lpstr>What Are My Goals?</vt:lpstr>
      <vt:lpstr>What Are My Goals?</vt:lpstr>
      <vt:lpstr>How Can We Achieve Our Goals?</vt:lpstr>
      <vt:lpstr>Consolidating</vt:lpstr>
      <vt:lpstr>My Progress Report</vt:lpstr>
      <vt:lpstr>Reflecting</vt:lpstr>
      <vt:lpstr>The Feeling of Success!</vt:lpstr>
      <vt:lpstr>My Progress Report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PSHE and Citizenship</dc:title>
  <dc:creator>Dale Watson</dc:creator>
  <cp:lastModifiedBy>H Jones</cp:lastModifiedBy>
  <cp:revision>32</cp:revision>
  <dcterms:created xsi:type="dcterms:W3CDTF">2018-12-04T10:14:24Z</dcterms:created>
  <dcterms:modified xsi:type="dcterms:W3CDTF">2021-02-23T15:00:13Z</dcterms:modified>
</cp:coreProperties>
</file>