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2335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65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621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560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871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24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010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912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069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314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216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1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681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863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036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976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395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762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322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9506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52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89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9253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877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3211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749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815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2622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6782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121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72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86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8571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1383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814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1440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2844800" y="533400"/>
            <a:ext cx="34544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1219200" y="3276600"/>
            <a:ext cx="6705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73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63525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15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6827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77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7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6600" b="1" i="1" u="sng" strike="noStrike" cap="none" dirty="0" smtClean="0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Eagles Topic 1</a:t>
            </a:r>
            <a:endParaRPr lang="en-US" sz="6600" b="1" i="1" u="sng" strike="noStrike" cap="none" dirty="0">
              <a:solidFill>
                <a:srgbClr val="6C18B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38200" y="2209800"/>
            <a:ext cx="4876799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2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 loves me in </a:t>
            </a:r>
          </a:p>
          <a:p>
            <a:pPr marL="0" marR="0" lvl="0" indent="0" algn="l" rtl="0"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2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changing </a:t>
            </a:r>
          </a:p>
          <a:p>
            <a:pPr marL="0" marR="0" lvl="0" indent="0" algn="l" rtl="0"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2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development</a:t>
            </a:r>
          </a:p>
        </p:txBody>
      </p:sp>
      <p:grpSp>
        <p:nvGrpSpPr>
          <p:cNvPr id="57" name="Shape 57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58" name="Shape 58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60" name="Shape 60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200" y="1981200"/>
            <a:ext cx="2120900" cy="316706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8178800" y="6426200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70" y="13648"/>
                </a:moveTo>
                <a:cubicBezTo>
                  <a:pt x="17101" y="12760"/>
                  <a:pt x="17325" y="11786"/>
                  <a:pt x="17325" y="10800"/>
                </a:cubicBezTo>
                <a:cubicBezTo>
                  <a:pt x="17325" y="7196"/>
                  <a:pt x="14403" y="4275"/>
                  <a:pt x="10800" y="4275"/>
                </a:cubicBezTo>
                <a:cubicBezTo>
                  <a:pt x="9813" y="4274"/>
                  <a:pt x="8839" y="4498"/>
                  <a:pt x="7951" y="4929"/>
                </a:cubicBezTo>
                <a:close/>
                <a:moveTo>
                  <a:pt x="4929" y="7951"/>
                </a:moveTo>
                <a:cubicBezTo>
                  <a:pt x="4498" y="8839"/>
                  <a:pt x="4274" y="9813"/>
                  <a:pt x="4274" y="10799"/>
                </a:cubicBezTo>
                <a:cubicBezTo>
                  <a:pt x="4275" y="14403"/>
                  <a:pt x="7196" y="17325"/>
                  <a:pt x="10800" y="17325"/>
                </a:cubicBezTo>
                <a:cubicBezTo>
                  <a:pt x="11786" y="17325"/>
                  <a:pt x="12760" y="17101"/>
                  <a:pt x="13648" y="16670"/>
                </a:cubicBezTo>
                <a:close/>
              </a:path>
            </a:pathLst>
          </a:custGeom>
          <a:solidFill>
            <a:srgbClr val="CE0000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00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36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changes in girls</a:t>
            </a:r>
          </a:p>
        </p:txBody>
      </p:sp>
      <p:grpSp>
        <p:nvGrpSpPr>
          <p:cNvPr id="201" name="Shape 201"/>
          <p:cNvGrpSpPr/>
          <p:nvPr/>
        </p:nvGrpSpPr>
        <p:grpSpPr>
          <a:xfrm>
            <a:off x="5867400" y="1971675"/>
            <a:ext cx="3124199" cy="2447925"/>
            <a:chOff x="5867400" y="2349500"/>
            <a:chExt cx="2665411" cy="2089150"/>
          </a:xfrm>
        </p:grpSpPr>
        <p:pic>
          <p:nvPicPr>
            <p:cNvPr id="202" name="Shape 2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7400" y="2349500"/>
              <a:ext cx="863600" cy="208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Shape 20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32586" y="2349500"/>
              <a:ext cx="865186" cy="208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Shape 2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96186" y="2349500"/>
              <a:ext cx="936625" cy="2089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Shape 205"/>
          <p:cNvGrpSpPr/>
          <p:nvPr/>
        </p:nvGrpSpPr>
        <p:grpSpPr>
          <a:xfrm>
            <a:off x="0" y="5862637"/>
            <a:ext cx="9144000" cy="461962"/>
            <a:chOff x="0" y="5862637"/>
            <a:chExt cx="9144000" cy="461962"/>
          </a:xfrm>
        </p:grpSpPr>
        <p:sp>
          <p:nvSpPr>
            <p:cNvPr id="206" name="Shape 206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1752600" y="5862637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208" name="Shape 208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426156" y="1128712"/>
            <a:ext cx="7467600" cy="457200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40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Breasts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</a:t>
            </a:r>
            <a:endParaRPr lang="en-US" sz="20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457200" y="1752600"/>
            <a:ext cx="5029199" cy="457200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40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Hips broaden and waist slims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57200" y="2362200"/>
            <a:ext cx="4495800" cy="457200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40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Ovaries produce oestrogen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57200" y="2971800"/>
            <a:ext cx="3429000" cy="457200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40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Hormonal activity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57200" y="3581400"/>
            <a:ext cx="5410200" cy="838199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40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Menstruation begins (about 12 months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breasts begin to develop)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57200" y="4548132"/>
            <a:ext cx="8303839" cy="490593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292100" algn="l" rtl="0">
              <a:spcBef>
                <a:spcPts val="0"/>
              </a:spcBef>
              <a:buClr>
                <a:schemeClr val="dk1"/>
              </a:buClr>
              <a:buSzPct val="40000"/>
              <a:buFont typeface="Arial"/>
              <a:buChar char="●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Usually start to grow hair on </a:t>
            </a:r>
            <a:r>
              <a:rPr lang="en-US" sz="2000" b="0" i="1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underarm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pubic area and legs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524000"/>
            <a:ext cx="26669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1524000"/>
            <a:ext cx="2667000" cy="259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Shape 343"/>
          <p:cNvGrpSpPr/>
          <p:nvPr/>
        </p:nvGrpSpPr>
        <p:grpSpPr>
          <a:xfrm>
            <a:off x="0" y="5862637"/>
            <a:ext cx="9144000" cy="461962"/>
            <a:chOff x="0" y="5862637"/>
            <a:chExt cx="9144000" cy="461962"/>
          </a:xfrm>
        </p:grpSpPr>
        <p:sp>
          <p:nvSpPr>
            <p:cNvPr id="344" name="Shape 344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 txBox="1"/>
            <p:nvPr/>
          </p:nvSpPr>
          <p:spPr>
            <a:xfrm>
              <a:off x="1752600" y="5862637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15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46" name="Shape 346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changes are a natural part of growing up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0" y="4114800"/>
            <a:ext cx="9144000" cy="1752600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 txBox="1"/>
          <p:nvPr/>
        </p:nvSpPr>
        <p:spPr>
          <a:xfrm>
            <a:off x="800100" y="4251325"/>
            <a:ext cx="7543800" cy="1463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changes from child to adult mean they bring the ability and potential to become a mother or father.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815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575944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 about how I am growing and developing. Celebrate these changes.</a:t>
            </a: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250" y="990600"/>
            <a:ext cx="3630612" cy="4876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Shape 357"/>
          <p:cNvGrpSpPr/>
          <p:nvPr/>
        </p:nvGrpSpPr>
        <p:grpSpPr>
          <a:xfrm>
            <a:off x="0" y="5862637"/>
            <a:ext cx="9144000" cy="461962"/>
            <a:chOff x="0" y="5862637"/>
            <a:chExt cx="9144000" cy="461962"/>
          </a:xfrm>
        </p:grpSpPr>
        <p:sp>
          <p:nvSpPr>
            <p:cNvPr id="358" name="Shape 358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1752600" y="5862637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16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60" name="Shape 360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228600" y="2895600"/>
            <a:ext cx="54102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Giver and protector of life,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guide me as I grow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develop.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0" y="2362200"/>
            <a:ext cx="9144000" cy="3200399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1066800" y="2514600"/>
            <a:ext cx="7467600" cy="3200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181"/>
              </a:lnSpc>
              <a:spcBef>
                <a:spcPts val="660"/>
              </a:spcBef>
              <a:spcAft>
                <a:spcPts val="0"/>
              </a:spcAft>
              <a:buClr>
                <a:schemeClr val="hlink"/>
              </a:buClr>
              <a:buSzPct val="38636"/>
              <a:buFont typeface="Arial"/>
              <a:buChar char="●"/>
            </a:pPr>
            <a:r>
              <a:rPr lang="en-US" sz="2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Production of hormones triggers sexual desire,</a:t>
            </a:r>
            <a:br>
              <a:rPr lang="en-US" sz="2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arousal and urges</a:t>
            </a:r>
          </a:p>
          <a:p>
            <a:pPr marL="0" marR="0" lvl="0" indent="0" algn="l" rtl="0">
              <a:lnSpc>
                <a:spcPct val="118181"/>
              </a:lnSpc>
              <a:spcBef>
                <a:spcPts val="660"/>
              </a:spcBef>
              <a:spcAft>
                <a:spcPts val="0"/>
              </a:spcAft>
              <a:buClr>
                <a:schemeClr val="hlink"/>
              </a:buClr>
              <a:buSzPct val="38636"/>
              <a:buFont typeface="Arial"/>
              <a:buChar char="●"/>
            </a:pPr>
            <a:r>
              <a:rPr lang="en-US" sz="2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Evolving a set of values and moral codes</a:t>
            </a:r>
          </a:p>
          <a:p>
            <a:pPr marL="0" marR="0" lvl="0" indent="0" algn="l" rtl="0">
              <a:lnSpc>
                <a:spcPct val="118181"/>
              </a:lnSpc>
              <a:spcBef>
                <a:spcPts val="660"/>
              </a:spcBef>
              <a:spcAft>
                <a:spcPts val="0"/>
              </a:spcAft>
              <a:buClr>
                <a:schemeClr val="hlink"/>
              </a:buClr>
              <a:buSzPct val="38636"/>
              <a:buFont typeface="Arial"/>
              <a:buChar char="●"/>
            </a:pPr>
            <a:r>
              <a:rPr lang="en-US" sz="2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Seeking independence</a:t>
            </a:r>
          </a:p>
          <a:p>
            <a:pPr marL="0" marR="0" lvl="0" indent="0" algn="l" rtl="0">
              <a:lnSpc>
                <a:spcPct val="118181"/>
              </a:lnSpc>
              <a:spcBef>
                <a:spcPts val="660"/>
              </a:spcBef>
              <a:spcAft>
                <a:spcPts val="0"/>
              </a:spcAft>
              <a:buClr>
                <a:schemeClr val="hlink"/>
              </a:buClr>
              <a:buSzPct val="38636"/>
              <a:buFont typeface="Arial"/>
              <a:buChar char="●"/>
            </a:pPr>
            <a:r>
              <a:rPr lang="en-US" sz="2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Risk-taking behaviour</a:t>
            </a:r>
          </a:p>
          <a:p>
            <a:pPr marL="0" marR="0" lvl="0" indent="0" algn="l" rtl="0">
              <a:lnSpc>
                <a:spcPct val="118181"/>
              </a:lnSpc>
              <a:spcBef>
                <a:spcPts val="660"/>
              </a:spcBef>
              <a:spcAft>
                <a:spcPts val="0"/>
              </a:spcAft>
              <a:buClr>
                <a:schemeClr val="hlink"/>
              </a:buClr>
              <a:buSzPct val="38636"/>
              <a:buFont typeface="Arial"/>
              <a:buChar char="●"/>
            </a:pPr>
            <a:r>
              <a:rPr lang="en-US" sz="2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Concern for the future</a:t>
            </a:r>
          </a:p>
          <a:p>
            <a:pPr marL="0" marR="0" lvl="0" indent="0" algn="l" rtl="0">
              <a:lnSpc>
                <a:spcPct val="118181"/>
              </a:lnSpc>
              <a:spcBef>
                <a:spcPts val="660"/>
              </a:spcBef>
              <a:spcAft>
                <a:spcPts val="0"/>
              </a:spcAft>
              <a:buClr>
                <a:schemeClr val="hlink"/>
              </a:buClr>
              <a:buSzPct val="38636"/>
              <a:buFont typeface="Arial"/>
              <a:buChar char="●"/>
            </a:pPr>
            <a:r>
              <a:rPr lang="en-US" sz="2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Identity formation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908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Social/Emotional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395287" y="1241425"/>
            <a:ext cx="84248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grow up our feelings and behaviour change</a:t>
            </a:r>
          </a:p>
        </p:txBody>
      </p:sp>
      <p:grpSp>
        <p:nvGrpSpPr>
          <p:cNvPr id="370" name="Shape 370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71" name="Shape 371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17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73" name="Shape 373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0" y="3124200"/>
            <a:ext cx="6705599" cy="1143000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/>
          <p:nvPr/>
        </p:nvSpPr>
        <p:spPr>
          <a:xfrm>
            <a:off x="0" y="1333500"/>
            <a:ext cx="4267199" cy="533399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04800" y="609600"/>
            <a:ext cx="7086600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ct val="39285"/>
              <a:buFont typeface="Arial"/>
              <a:buChar char="●"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Need for privacy </a:t>
            </a:r>
          </a:p>
          <a:p>
            <a:pPr marL="0" marR="0" lvl="0" indent="0" algn="l" rtl="0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ct val="39285"/>
              <a:buFont typeface="Arial"/>
              <a:buChar char="●"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Easily embarrassed</a:t>
            </a:r>
          </a:p>
          <a:p>
            <a:pPr marL="0" marR="0" lvl="0" indent="0" algn="l" rtl="0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ct val="39285"/>
              <a:buFont typeface="Arial"/>
              <a:buChar char="●"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Moods swing up and down</a:t>
            </a:r>
            <a:b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without much warning</a:t>
            </a:r>
          </a:p>
          <a:p>
            <a:pPr marL="0" marR="0" lvl="0" indent="0" algn="l" rtl="0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ct val="39285"/>
              <a:buFont typeface="Arial"/>
              <a:buChar char="●"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be divided loyalty</a:t>
            </a:r>
            <a:b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between self, friends and parents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152400" y="4648200"/>
            <a:ext cx="8839199" cy="93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142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we be more sensitive to our emotional </a:t>
            </a:r>
          </a:p>
          <a:p>
            <a:pPr marL="0" marR="0" lvl="0" indent="0" algn="l" rtl="0">
              <a:lnSpc>
                <a:spcPct val="107142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development and other people’s?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617537"/>
            <a:ext cx="3629024" cy="2524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Shape 383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84" name="Shape 384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18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86" name="Shape 386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6119811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Loving Lord,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help us to respect and understand each other better as we continue</a:t>
            </a:r>
            <a:b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change and grow.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Amen.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1524000"/>
            <a:ext cx="2470149" cy="3457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Shape 394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95" name="Shape 395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97" name="Shape 397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68312" y="76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Spiritual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066800"/>
            <a:ext cx="6858000" cy="459263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/>
          <p:nvPr/>
        </p:nvSpPr>
        <p:spPr>
          <a:xfrm>
            <a:off x="1295400" y="1066800"/>
            <a:ext cx="6857999" cy="4592636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05" name="Shape 405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06" name="Shape 406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08" name="Shape 408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 txBox="1"/>
          <p:nvPr/>
        </p:nvSpPr>
        <p:spPr>
          <a:xfrm>
            <a:off x="1676400" y="2057400"/>
            <a:ext cx="6400799" cy="3124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live is to change</a:t>
            </a:r>
          </a:p>
          <a:p>
            <a:pPr marL="0" marR="0" lvl="0" indent="0" algn="l" rtl="0">
              <a:lnSpc>
                <a:spcPct val="75000"/>
              </a:lnSpc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to be perfect </a:t>
            </a:r>
          </a:p>
          <a:p>
            <a:pPr marL="0" marR="0" lvl="0" indent="0" algn="l" rtl="0">
              <a:lnSpc>
                <a:spcPct val="75000"/>
              </a:lnSpc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to have changed often.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0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Cardinal Newman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381000" y="103186"/>
            <a:ext cx="8229600" cy="887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475661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God, grant me the serenity</a:t>
            </a:r>
            <a:b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accept the things I cannot change,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courage to change the things I can,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the wisdom to know the difference.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775" y="3022600"/>
            <a:ext cx="2663824" cy="1939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Shape 417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18" name="Shape 418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21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20" name="Shape 420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 txBox="1"/>
          <p:nvPr/>
        </p:nvSpPr>
        <p:spPr>
          <a:xfrm>
            <a:off x="2667000" y="5181600"/>
            <a:ext cx="3933825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12" y="809625"/>
            <a:ext cx="7920037" cy="53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68312" y="306387"/>
            <a:ext cx="8229600" cy="836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Friendship Blessing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1273175"/>
            <a:ext cx="8229600" cy="4975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you be blessed with good friends.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you learn to be a good friend yourself.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you be able to journey to that place in your soul where there is great love, warmth, feeling and forgiveness.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this change you.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29" name="Shape 429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30" name="Shape 430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22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32" name="Shape 432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 txBox="1"/>
          <p:nvPr/>
        </p:nvSpPr>
        <p:spPr>
          <a:xfrm>
            <a:off x="152400" y="6477000"/>
            <a:ext cx="2133599" cy="1825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200" b="0" i="1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of presentation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959768"/>
          </a:xfrm>
        </p:spPr>
        <p:txBody>
          <a:bodyPr/>
          <a:lstStyle/>
          <a:p>
            <a:r>
              <a:rPr lang="en-GB" dirty="0" smtClean="0"/>
              <a:t>Do I know these things?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568952" cy="4683224"/>
          </a:xfrm>
        </p:spPr>
        <p:txBody>
          <a:bodyPr/>
          <a:lstStyle/>
          <a:p>
            <a:r>
              <a:rPr lang="en-GB" sz="2400" dirty="0" smtClean="0"/>
              <a:t>I feel good about myself and my body. </a:t>
            </a:r>
          </a:p>
          <a:p>
            <a:r>
              <a:rPr lang="en-GB" sz="2400" dirty="0" smtClean="0"/>
              <a:t>I know the language that I use to describe parts, changes and feelings in my body.</a:t>
            </a:r>
          </a:p>
          <a:p>
            <a:r>
              <a:rPr lang="en-GB" sz="2400" dirty="0" smtClean="0"/>
              <a:t>I know about the changes of puberty in girls and boys.</a:t>
            </a:r>
          </a:p>
          <a:p>
            <a:r>
              <a:rPr lang="en-GB" sz="2400" dirty="0" smtClean="0"/>
              <a:t>I recognise different types of love and who can share it i.e. parents, friends, parents love for their child. </a:t>
            </a:r>
          </a:p>
          <a:p>
            <a:r>
              <a:rPr lang="en-GB" sz="2400" dirty="0"/>
              <a:t>I know that families can be </a:t>
            </a:r>
            <a:r>
              <a:rPr lang="en-GB" sz="2400" dirty="0" smtClean="0"/>
              <a:t>different i.e. 2 dads, foster, 2 mums etc. These all provide love and nurture to children. </a:t>
            </a:r>
          </a:p>
          <a:p>
            <a:r>
              <a:rPr lang="en-GB" sz="2400" dirty="0" smtClean="0"/>
              <a:t>I know what physical contact is appropriate. I know who to tell if it is not appropriate. I know the that secrets which impact on me are not good and should be told to an adult. 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235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0" y="1295400"/>
            <a:ext cx="9144000" cy="76199"/>
          </a:xfrm>
          <a:prstGeom prst="rect">
            <a:avLst/>
          </a:prstGeom>
          <a:solidFill>
            <a:srgbClr val="CFBDFF"/>
          </a:solidFill>
          <a:ln w="9525" cap="rnd" cmpd="sng">
            <a:solidFill>
              <a:srgbClr val="CFBD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0" y="3276600"/>
            <a:ext cx="9144000" cy="2209799"/>
          </a:xfrm>
          <a:prstGeom prst="rect">
            <a:avLst/>
          </a:prstGeom>
          <a:solidFill>
            <a:srgbClr val="CFBD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79247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* Know that as we grow we will become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 in our…</a:t>
            </a:r>
          </a:p>
        </p:txBody>
      </p:sp>
      <p:grpSp>
        <p:nvGrpSpPr>
          <p:cNvPr id="71" name="Shape 7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72" name="Shape 7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 txBox="1"/>
            <p:nvPr/>
          </p:nvSpPr>
          <p:spPr>
            <a:xfrm>
              <a:off x="18288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74" name="Shape 74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1927225" y="3379787"/>
            <a:ext cx="1924695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…bodies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3219450" y="3992562"/>
            <a:ext cx="196214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…feelings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657600" y="4724400"/>
            <a:ext cx="3429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…love of God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6600" b="1" i="1" u="sng" strike="noStrike" cap="none" dirty="0" smtClean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Eagles Topic 2</a:t>
            </a:r>
            <a:endParaRPr lang="en-US" sz="6600" b="1" i="1" u="sng" strike="noStrike" cap="none" dirty="0">
              <a:solidFill>
                <a:srgbClr val="A32B8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1000" y="2514600"/>
            <a:ext cx="5873749" cy="2381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4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wonder of </a:t>
            </a:r>
          </a:p>
          <a:p>
            <a:pPr marL="342900" marR="0" lvl="0" indent="-342900" algn="l" rt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4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God’s love in </a:t>
            </a:r>
          </a:p>
          <a:p>
            <a:pPr marL="342900" marR="0" lvl="0" indent="-342900" algn="l" rt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4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creating new life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A32B8C"/>
              </a:gs>
              <a:gs pos="100000">
                <a:srgbClr val="F5C0F8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1752600" y="5943600"/>
            <a:ext cx="5714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 A Journey in Love - Year  6</a:t>
            </a:r>
          </a:p>
        </p:txBody>
      </p:sp>
      <p:sp>
        <p:nvSpPr>
          <p:cNvPr id="59" name="Shape 59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487" y="2362200"/>
            <a:ext cx="2649537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8229600" y="6400800"/>
            <a:ext cx="234950" cy="254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70" y="13648"/>
                </a:moveTo>
                <a:cubicBezTo>
                  <a:pt x="17101" y="12760"/>
                  <a:pt x="17325" y="11786"/>
                  <a:pt x="17325" y="10800"/>
                </a:cubicBezTo>
                <a:cubicBezTo>
                  <a:pt x="17325" y="7196"/>
                  <a:pt x="14403" y="4275"/>
                  <a:pt x="10800" y="4275"/>
                </a:cubicBezTo>
                <a:cubicBezTo>
                  <a:pt x="9813" y="4274"/>
                  <a:pt x="8839" y="4498"/>
                  <a:pt x="7951" y="4929"/>
                </a:cubicBezTo>
                <a:close/>
                <a:moveTo>
                  <a:pt x="4929" y="7951"/>
                </a:moveTo>
                <a:cubicBezTo>
                  <a:pt x="4498" y="8839"/>
                  <a:pt x="4274" y="9813"/>
                  <a:pt x="4274" y="10799"/>
                </a:cubicBezTo>
                <a:cubicBezTo>
                  <a:pt x="4275" y="14403"/>
                  <a:pt x="7196" y="17325"/>
                  <a:pt x="10800" y="17325"/>
                </a:cubicBezTo>
                <a:cubicBezTo>
                  <a:pt x="11786" y="17325"/>
                  <a:pt x="12760" y="17101"/>
                  <a:pt x="13648" y="16670"/>
                </a:cubicBezTo>
                <a:close/>
              </a:path>
            </a:pathLst>
          </a:custGeom>
          <a:solidFill>
            <a:srgbClr val="CE0000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672393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609600" y="1295400"/>
            <a:ext cx="8077199" cy="4267199"/>
          </a:xfrm>
          <a:prstGeom prst="roundRect">
            <a:avLst>
              <a:gd name="adj" fmla="val 16667"/>
            </a:avLst>
          </a:prstGeom>
          <a:solidFill>
            <a:srgbClr val="CFBDFF">
              <a:alpha val="49803"/>
            </a:srgbClr>
          </a:solidFill>
          <a:ln w="508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78485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39062"/>
              <a:buFont typeface="Arial"/>
              <a:buChar char="●"/>
            </a:pPr>
            <a:r>
              <a:rPr lang="en-US" sz="32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that we are made to love</a:t>
            </a:r>
            <a:br>
              <a:rPr lang="en-US" sz="32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to be loved.</a:t>
            </a:r>
            <a:br>
              <a:rPr lang="en-US" sz="32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3200" b="0" i="1" u="none" strike="noStrike" cap="none" dirty="0">
              <a:solidFill>
                <a:srgbClr val="A32B8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39062"/>
              <a:buFont typeface="Arial"/>
              <a:buChar char="●"/>
            </a:pPr>
            <a:r>
              <a:rPr lang="en-US" sz="32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 the proper ways in which we</a:t>
            </a:r>
            <a:br>
              <a:rPr lang="en-US" sz="32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our love for one another and</a:t>
            </a:r>
            <a:br>
              <a:rPr lang="en-US" sz="32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God.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0" y="5867400"/>
            <a:ext cx="9144000" cy="457200"/>
          </a:xfrm>
          <a:prstGeom prst="rect">
            <a:avLst/>
          </a:prstGeom>
          <a:gradFill>
            <a:gsLst>
              <a:gs pos="0">
                <a:srgbClr val="A32B8C"/>
              </a:gs>
              <a:gs pos="100000">
                <a:srgbClr val="F5C0F8"/>
              </a:gs>
            </a:gsLst>
            <a:lin ang="5400000" scaled="0"/>
          </a:gradFill>
          <a:ln w="9525" cap="rnd" cmpd="sng">
            <a:solidFill>
              <a:schemeClr val="accent1">
                <a:alpha val="4980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752600" y="5943600"/>
            <a:ext cx="57149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 A Journey in Love - Year  6</a:t>
            </a:r>
          </a:p>
        </p:txBody>
      </p:sp>
      <p:sp>
        <p:nvSpPr>
          <p:cNvPr id="71" name="Shape 71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14876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990600" y="1143000"/>
            <a:ext cx="3124199" cy="4267199"/>
          </a:xfrm>
          <a:prstGeom prst="roundRect">
            <a:avLst>
              <a:gd name="adj" fmla="val 16667"/>
            </a:avLst>
          </a:prstGeom>
          <a:solidFill>
            <a:srgbClr val="CFBDFF">
              <a:alpha val="49803"/>
            </a:srgbClr>
          </a:solidFill>
          <a:ln w="508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547812" y="1447800"/>
            <a:ext cx="2109786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Christian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Appropriate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Dignity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Sexuality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Intercourse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Fiancé</a:t>
            </a:r>
          </a:p>
        </p:txBody>
      </p:sp>
      <p:grpSp>
        <p:nvGrpSpPr>
          <p:cNvPr id="78" name="Shape 78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79" name="Shape 79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81" name="Shape 81"/>
          <p:cNvSpPr/>
          <p:nvPr/>
        </p:nvSpPr>
        <p:spPr>
          <a:xfrm>
            <a:off x="5105400" y="1143000"/>
            <a:ext cx="3124199" cy="4267199"/>
          </a:xfrm>
          <a:prstGeom prst="roundRect">
            <a:avLst>
              <a:gd name="adj" fmla="val 16667"/>
            </a:avLst>
          </a:prstGeom>
          <a:solidFill>
            <a:srgbClr val="CFBDFF">
              <a:alpha val="49803"/>
            </a:srgbClr>
          </a:solidFill>
          <a:ln w="508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457200" y="2286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Keywords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5715000" y="1676400"/>
            <a:ext cx="2233612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Fallopian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Conceive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Relationship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Uterus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Cervix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Marriage</a:t>
            </a:r>
          </a:p>
        </p:txBody>
      </p:sp>
      <p:sp>
        <p:nvSpPr>
          <p:cNvPr id="84" name="Shape 84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02482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990600"/>
            <a:ext cx="5181600" cy="47561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36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circle of love and life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92" name="Shape 9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94" name="Shape 94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2814636" y="1371600"/>
            <a:ext cx="12572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Marriage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957762" y="1371600"/>
            <a:ext cx="14478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‘Make love’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276600" y="2895600"/>
            <a:ext cx="27431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CIRCLE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103937" y="2362200"/>
            <a:ext cx="118427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 life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love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767387" y="3810000"/>
            <a:ext cx="1736724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Self-centred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711325" y="2286000"/>
            <a:ext cx="14478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Choosing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fiancé(e)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890711" y="3848100"/>
            <a:ext cx="1635125" cy="82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signs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romantic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638550" y="5032375"/>
            <a:ext cx="1781175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and take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love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169275" y="5334000"/>
            <a:ext cx="625475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‘click’</a:t>
            </a:r>
          </a:p>
        </p:txBody>
      </p:sp>
    </p:spTree>
    <p:extLst>
      <p:ext uri="{BB962C8B-B14F-4D97-AF65-F5344CB8AC3E}">
        <p14:creationId xmlns:p14="http://schemas.microsoft.com/office/powerpoint/2010/main" val="1913021391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458200" cy="2133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proclaims its presence by signs and the deepest, most intimate and most wonderful of human signs of love is the gift of self in sexual intercourse.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10" name="Shape 110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12" name="Shape 112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600" y="2286000"/>
            <a:ext cx="2260599" cy="327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57200" y="2514600"/>
            <a:ext cx="6248399" cy="297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the natural outcome</a:t>
            </a:r>
            <a:b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(all conditions being fulfilled)</a:t>
            </a:r>
            <a:b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sexual intercourse is the</a:t>
            </a:r>
            <a:b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conception of new life. </a:t>
            </a: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co-creators the parents</a:t>
            </a:r>
            <a:b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7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bestow life on a new human being.</a:t>
            </a:r>
          </a:p>
        </p:txBody>
      </p:sp>
    </p:spTree>
    <p:extLst>
      <p:ext uri="{BB962C8B-B14F-4D97-AF65-F5344CB8AC3E}">
        <p14:creationId xmlns:p14="http://schemas.microsoft.com/office/powerpoint/2010/main" val="1801569879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458200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human being needs love and will, in time,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092200"/>
            <a:ext cx="4178299" cy="271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Shape 12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22" name="Shape 12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24" name="Shape 124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81000" y="4038600"/>
            <a:ext cx="8534399" cy="1539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remove ‘life’, ‘love’ or ‘sex’ from the circle destroys God’s intended balance and produces severe problems for society.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029200" y="914400"/>
            <a:ext cx="3581399" cy="281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express love:</a:t>
            </a:r>
          </a:p>
          <a:p>
            <a:pPr marL="0" marR="0" lvl="0" indent="0" algn="l" rtl="0">
              <a:lnSpc>
                <a:spcPct val="128571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make love, </a:t>
            </a:r>
          </a:p>
          <a:p>
            <a:pPr marL="0" marR="0" lvl="0" indent="0" algn="l" rtl="0">
              <a:lnSpc>
                <a:spcPct val="128571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 new </a:t>
            </a:r>
          </a:p>
          <a:p>
            <a:pPr marL="0" marR="0" lvl="0" indent="0" algn="l" rtl="0">
              <a:lnSpc>
                <a:spcPct val="128571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being </a:t>
            </a:r>
          </a:p>
          <a:p>
            <a:pPr marL="0" marR="0" lvl="0" indent="0" algn="l" rtl="0">
              <a:lnSpc>
                <a:spcPct val="128571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join us!  </a:t>
            </a:r>
          </a:p>
        </p:txBody>
      </p:sp>
    </p:spTree>
    <p:extLst>
      <p:ext uri="{BB962C8B-B14F-4D97-AF65-F5344CB8AC3E}">
        <p14:creationId xmlns:p14="http://schemas.microsoft.com/office/powerpoint/2010/main" val="4147511569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492125" y="222250"/>
            <a:ext cx="8229599" cy="5516562"/>
          </a:xfrm>
          <a:custGeom>
            <a:avLst/>
            <a:gdLst/>
            <a:ahLst/>
            <a:cxnLst/>
            <a:rect l="0" t="0" r="0" b="0"/>
            <a:pathLst>
              <a:path w="21598" h="21598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6835775" y="5334000"/>
            <a:ext cx="2232025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Benedict XVI</a:t>
            </a:r>
          </a:p>
        </p:txBody>
      </p:sp>
      <p:grpSp>
        <p:nvGrpSpPr>
          <p:cNvPr id="133" name="Shape 133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34" name="Shape 134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1219200" y="1114425"/>
            <a:ext cx="6553200" cy="2989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9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not some casual</a:t>
            </a:r>
            <a:br>
              <a:rPr lang="en-US" sz="3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meaningless product of evolution. </a:t>
            </a:r>
            <a:br>
              <a:rPr lang="en-US" sz="3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of us is the result of</a:t>
            </a:r>
            <a:br>
              <a:rPr lang="en-US" sz="3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thought of God.</a:t>
            </a:r>
          </a:p>
        </p:txBody>
      </p:sp>
    </p:spTree>
    <p:extLst>
      <p:ext uri="{BB962C8B-B14F-4D97-AF65-F5344CB8AC3E}">
        <p14:creationId xmlns:p14="http://schemas.microsoft.com/office/powerpoint/2010/main" val="777022055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2819400" y="1143000"/>
            <a:ext cx="5257799" cy="5181600"/>
          </a:xfrm>
          <a:prstGeom prst="rect">
            <a:avLst/>
          </a:prstGeom>
          <a:solidFill>
            <a:srgbClr val="FFFFFF"/>
          </a:solidFill>
          <a:ln w="1270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6850" y="1155700"/>
            <a:ext cx="3308349" cy="510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228600" y="228600"/>
            <a:ext cx="2895600" cy="5714999"/>
          </a:xfrm>
          <a:prstGeom prst="rect">
            <a:avLst/>
          </a:prstGeom>
          <a:solidFill>
            <a:srgbClr val="F5C0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24200" y="228600"/>
            <a:ext cx="4953000" cy="609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3800" b="1" i="1" u="sng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</a:t>
            </a:r>
          </a:p>
        </p:txBody>
      </p:sp>
      <p:grpSp>
        <p:nvGrpSpPr>
          <p:cNvPr id="146" name="Shape 146"/>
          <p:cNvGrpSpPr/>
          <p:nvPr/>
        </p:nvGrpSpPr>
        <p:grpSpPr>
          <a:xfrm>
            <a:off x="0" y="5880100"/>
            <a:ext cx="9144000" cy="457200"/>
            <a:chOff x="0" y="5880100"/>
            <a:chExt cx="9144000" cy="457200"/>
          </a:xfrm>
        </p:grpSpPr>
        <p:sp>
          <p:nvSpPr>
            <p:cNvPr id="147" name="Shape 147"/>
            <p:cNvSpPr txBox="1"/>
            <p:nvPr/>
          </p:nvSpPr>
          <p:spPr>
            <a:xfrm>
              <a:off x="0" y="58801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49" name="Shape 149"/>
          <p:cNvSpPr txBox="1"/>
          <p:nvPr/>
        </p:nvSpPr>
        <p:spPr>
          <a:xfrm>
            <a:off x="428625" y="762000"/>
            <a:ext cx="2543174" cy="487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all of us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57200" y="1447800"/>
            <a:ext cx="2438399" cy="4267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Voice box</a:t>
            </a: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Heart</a:t>
            </a: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Lungs</a:t>
            </a: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Liver</a:t>
            </a: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Stomach</a:t>
            </a: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Kidneys</a:t>
            </a: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Large intestine</a:t>
            </a:r>
          </a:p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intestine</a:t>
            </a:r>
          </a:p>
        </p:txBody>
      </p:sp>
      <p:cxnSp>
        <p:nvCxnSpPr>
          <p:cNvPr id="151" name="Shape 151"/>
          <p:cNvCxnSpPr/>
          <p:nvPr/>
        </p:nvCxnSpPr>
        <p:spPr>
          <a:xfrm flipH="1">
            <a:off x="1752600" y="1371600"/>
            <a:ext cx="3809999" cy="457200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2" name="Shape 152"/>
          <p:cNvCxnSpPr/>
          <p:nvPr/>
        </p:nvCxnSpPr>
        <p:spPr>
          <a:xfrm rot="10800000">
            <a:off x="1295400" y="2285999"/>
            <a:ext cx="4611686" cy="17461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3" name="Shape 153"/>
          <p:cNvCxnSpPr/>
          <p:nvPr/>
        </p:nvCxnSpPr>
        <p:spPr>
          <a:xfrm flipH="1">
            <a:off x="1219199" y="2514600"/>
            <a:ext cx="4114800" cy="381000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4" name="Shape 154"/>
          <p:cNvCxnSpPr/>
          <p:nvPr/>
        </p:nvCxnSpPr>
        <p:spPr>
          <a:xfrm flipH="1">
            <a:off x="1295400" y="2760661"/>
            <a:ext cx="4964111" cy="134936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5" name="Shape 155"/>
          <p:cNvCxnSpPr/>
          <p:nvPr/>
        </p:nvCxnSpPr>
        <p:spPr>
          <a:xfrm flipH="1">
            <a:off x="1219200" y="3217861"/>
            <a:ext cx="3984624" cy="211136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6" name="Shape 156"/>
          <p:cNvCxnSpPr/>
          <p:nvPr/>
        </p:nvCxnSpPr>
        <p:spPr>
          <a:xfrm flipH="1">
            <a:off x="1617661" y="3294062"/>
            <a:ext cx="4360862" cy="685799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7" name="Shape 157"/>
          <p:cNvCxnSpPr/>
          <p:nvPr/>
        </p:nvCxnSpPr>
        <p:spPr>
          <a:xfrm flipH="1">
            <a:off x="1524000" y="3581400"/>
            <a:ext cx="4648199" cy="838199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8" name="Shape 158"/>
          <p:cNvCxnSpPr/>
          <p:nvPr/>
        </p:nvCxnSpPr>
        <p:spPr>
          <a:xfrm flipH="1">
            <a:off x="1476374" y="3581400"/>
            <a:ext cx="3781425" cy="855661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9" name="Shape 159"/>
          <p:cNvCxnSpPr/>
          <p:nvPr/>
        </p:nvCxnSpPr>
        <p:spPr>
          <a:xfrm flipH="1">
            <a:off x="2362199" y="3886200"/>
            <a:ext cx="2895600" cy="1066799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0" name="Shape 160"/>
          <p:cNvCxnSpPr/>
          <p:nvPr/>
        </p:nvCxnSpPr>
        <p:spPr>
          <a:xfrm flipH="1">
            <a:off x="2362199" y="4267200"/>
            <a:ext cx="3048000" cy="1219199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1" name="Shape 161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87398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3657600" y="1524000"/>
            <a:ext cx="4495800" cy="4114800"/>
          </a:xfrm>
          <a:prstGeom prst="rect">
            <a:avLst/>
          </a:prstGeom>
          <a:solidFill>
            <a:srgbClr val="FFFFFF"/>
          </a:solidFill>
          <a:ln w="1270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00" y="1536700"/>
            <a:ext cx="3243261" cy="407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0" y="609600"/>
            <a:ext cx="9144000" cy="685799"/>
          </a:xfrm>
          <a:prstGeom prst="rect">
            <a:avLst/>
          </a:prstGeom>
          <a:solidFill>
            <a:srgbClr val="A32B8C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9" name="Shape 169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70" name="Shape 170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72" name="Shape 172"/>
          <p:cNvSpPr txBox="1"/>
          <p:nvPr/>
        </p:nvSpPr>
        <p:spPr>
          <a:xfrm>
            <a:off x="703262" y="609600"/>
            <a:ext cx="3446461" cy="5257799"/>
          </a:xfrm>
          <a:prstGeom prst="rect">
            <a:avLst/>
          </a:prstGeom>
          <a:solidFill>
            <a:srgbClr val="F5C0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844550" y="1524000"/>
            <a:ext cx="2954337" cy="365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1428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Sperm duct</a:t>
            </a:r>
          </a:p>
          <a:p>
            <a:pPr marL="0" marR="0" lvl="0" indent="0" algn="l" rtl="0">
              <a:lnSpc>
                <a:spcPct val="171428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Bladder</a:t>
            </a:r>
          </a:p>
          <a:p>
            <a:pPr marL="0" marR="0" lvl="0" indent="0" algn="l" rtl="0">
              <a:lnSpc>
                <a:spcPct val="171428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Prostate gland</a:t>
            </a:r>
          </a:p>
          <a:p>
            <a:pPr marL="0" marR="0" lvl="0" indent="0" algn="l" rtl="0">
              <a:lnSpc>
                <a:spcPct val="171428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Penis</a:t>
            </a:r>
          </a:p>
          <a:p>
            <a:pPr marL="0" marR="0" lvl="0" indent="0" algn="l" rtl="0">
              <a:lnSpc>
                <a:spcPct val="171428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Testicle</a:t>
            </a:r>
          </a:p>
          <a:p>
            <a:pPr marL="0" marR="0" lvl="0" indent="0" algn="l" rtl="0">
              <a:lnSpc>
                <a:spcPct val="171428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Scrotum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79475" y="635000"/>
            <a:ext cx="2930525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boys</a:t>
            </a:r>
          </a:p>
        </p:txBody>
      </p:sp>
      <p:cxnSp>
        <p:nvCxnSpPr>
          <p:cNvPr id="175" name="Shape 175"/>
          <p:cNvCxnSpPr/>
          <p:nvPr/>
        </p:nvCxnSpPr>
        <p:spPr>
          <a:xfrm rot="10800000">
            <a:off x="2895599" y="1981200"/>
            <a:ext cx="2286000" cy="990599"/>
          </a:xfrm>
          <a:prstGeom prst="straightConnector1">
            <a:avLst/>
          </a:prstGeom>
          <a:noFill/>
          <a:ln w="2540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6" name="Shape 176"/>
          <p:cNvCxnSpPr/>
          <p:nvPr/>
        </p:nvCxnSpPr>
        <p:spPr>
          <a:xfrm rot="10800000">
            <a:off x="2209799" y="2514600"/>
            <a:ext cx="3505200" cy="685799"/>
          </a:xfrm>
          <a:prstGeom prst="straightConnector1">
            <a:avLst/>
          </a:prstGeom>
          <a:noFill/>
          <a:ln w="2540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7" name="Shape 177"/>
          <p:cNvCxnSpPr/>
          <p:nvPr/>
        </p:nvCxnSpPr>
        <p:spPr>
          <a:xfrm rot="10800000">
            <a:off x="3341687" y="3168649"/>
            <a:ext cx="2438399" cy="457200"/>
          </a:xfrm>
          <a:prstGeom prst="straightConnector1">
            <a:avLst/>
          </a:prstGeom>
          <a:noFill/>
          <a:ln w="2540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8" name="Shape 178"/>
          <p:cNvCxnSpPr/>
          <p:nvPr/>
        </p:nvCxnSpPr>
        <p:spPr>
          <a:xfrm rot="10800000">
            <a:off x="1752599" y="3733799"/>
            <a:ext cx="2819400" cy="457200"/>
          </a:xfrm>
          <a:prstGeom prst="straightConnector1">
            <a:avLst/>
          </a:prstGeom>
          <a:noFill/>
          <a:ln w="2540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9" name="Shape 179"/>
          <p:cNvCxnSpPr/>
          <p:nvPr/>
        </p:nvCxnSpPr>
        <p:spPr>
          <a:xfrm rot="10800000">
            <a:off x="2285999" y="4343400"/>
            <a:ext cx="2895600" cy="152399"/>
          </a:xfrm>
          <a:prstGeom prst="straightConnector1">
            <a:avLst/>
          </a:prstGeom>
          <a:noFill/>
          <a:ln w="22225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0" name="Shape 180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1" name="Shape 181"/>
          <p:cNvCxnSpPr/>
          <p:nvPr/>
        </p:nvCxnSpPr>
        <p:spPr>
          <a:xfrm flipH="1">
            <a:off x="2362200" y="4822825"/>
            <a:ext cx="2971799" cy="130175"/>
          </a:xfrm>
          <a:prstGeom prst="straightConnector1">
            <a:avLst/>
          </a:prstGeom>
          <a:noFill/>
          <a:ln w="2540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91613096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632200" y="1511300"/>
            <a:ext cx="4495800" cy="4114800"/>
          </a:xfrm>
          <a:prstGeom prst="rect">
            <a:avLst/>
          </a:prstGeom>
          <a:solidFill>
            <a:srgbClr val="FFFFFF"/>
          </a:solidFill>
          <a:ln w="1270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400" y="1524000"/>
            <a:ext cx="4927599" cy="3457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Shape 188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89" name="Shape 189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91" name="Shape 191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0" y="609600"/>
            <a:ext cx="9144000" cy="685799"/>
          </a:xfrm>
          <a:prstGeom prst="rect">
            <a:avLst/>
          </a:prstGeom>
          <a:solidFill>
            <a:srgbClr val="A32B8C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703262" y="609600"/>
            <a:ext cx="3446461" cy="5257799"/>
          </a:xfrm>
          <a:prstGeom prst="rect">
            <a:avLst/>
          </a:prstGeom>
          <a:solidFill>
            <a:srgbClr val="F5C0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879475" y="723900"/>
            <a:ext cx="2930525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lnSpc>
                <a:spcPct val="1125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girls</a:t>
            </a:r>
          </a:p>
        </p:txBody>
      </p:sp>
      <p:cxnSp>
        <p:nvCxnSpPr>
          <p:cNvPr id="195" name="Shape 195"/>
          <p:cNvCxnSpPr/>
          <p:nvPr/>
        </p:nvCxnSpPr>
        <p:spPr>
          <a:xfrm rot="10800000">
            <a:off x="3352799" y="2133599"/>
            <a:ext cx="1752600" cy="355600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6" name="Shape 196"/>
          <p:cNvCxnSpPr/>
          <p:nvPr/>
        </p:nvCxnSpPr>
        <p:spPr>
          <a:xfrm flipH="1">
            <a:off x="2057400" y="2705100"/>
            <a:ext cx="3086099" cy="190500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7" name="Shape 197"/>
          <p:cNvCxnSpPr/>
          <p:nvPr/>
        </p:nvCxnSpPr>
        <p:spPr>
          <a:xfrm flipH="1">
            <a:off x="2133600" y="3614737"/>
            <a:ext cx="3529012" cy="728661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8" name="Shape 198"/>
          <p:cNvCxnSpPr/>
          <p:nvPr/>
        </p:nvCxnSpPr>
        <p:spPr>
          <a:xfrm flipH="1">
            <a:off x="3505200" y="2819400"/>
            <a:ext cx="2158999" cy="762000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9" name="Shape 199"/>
          <p:cNvCxnSpPr/>
          <p:nvPr/>
        </p:nvCxnSpPr>
        <p:spPr>
          <a:xfrm flipH="1">
            <a:off x="2171699" y="4165600"/>
            <a:ext cx="3505200" cy="914400"/>
          </a:xfrm>
          <a:prstGeom prst="straightConnector1">
            <a:avLst/>
          </a:prstGeom>
          <a:noFill/>
          <a:ln w="19050" cap="rnd" cmpd="sng">
            <a:solidFill>
              <a:srgbClr val="A32B8C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0" name="Shape 200"/>
          <p:cNvSpPr txBox="1"/>
          <p:nvPr/>
        </p:nvSpPr>
        <p:spPr>
          <a:xfrm>
            <a:off x="990600" y="2622550"/>
            <a:ext cx="2954337" cy="406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Ovary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990600" y="3365500"/>
            <a:ext cx="2954337" cy="406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Uterus (womb)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990600" y="4851400"/>
            <a:ext cx="2133599" cy="406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Vagina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990600" y="4108450"/>
            <a:ext cx="2133599" cy="406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Cervix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990600" y="1879600"/>
            <a:ext cx="3505200" cy="406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Fallopian tube</a:t>
            </a:r>
          </a:p>
        </p:txBody>
      </p:sp>
    </p:spTree>
    <p:extLst>
      <p:ext uri="{BB962C8B-B14F-4D97-AF65-F5344CB8AC3E}">
        <p14:creationId xmlns:p14="http://schemas.microsoft.com/office/powerpoint/2010/main" val="422720458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5105400" y="1600200"/>
            <a:ext cx="3124199" cy="4038599"/>
          </a:xfrm>
          <a:prstGeom prst="roundRect">
            <a:avLst>
              <a:gd name="adj" fmla="val 16667"/>
            </a:avLst>
          </a:prstGeom>
          <a:solidFill>
            <a:srgbClr val="CFBDFF">
              <a:alpha val="49803"/>
            </a:srgbClr>
          </a:solidFill>
          <a:ln w="254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990600" y="1600200"/>
            <a:ext cx="3124199" cy="4038599"/>
          </a:xfrm>
          <a:prstGeom prst="roundRect">
            <a:avLst>
              <a:gd name="adj" fmla="val 16667"/>
            </a:avLst>
          </a:prstGeom>
          <a:solidFill>
            <a:srgbClr val="CFBDFF">
              <a:alpha val="49803"/>
            </a:srgbClr>
          </a:solidFill>
          <a:ln w="254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Keywords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447800" y="1676400"/>
            <a:ext cx="2971799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</a:t>
            </a:r>
          </a:p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Sensitivity</a:t>
            </a:r>
          </a:p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Puberty</a:t>
            </a:r>
          </a:p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Presence</a:t>
            </a:r>
          </a:p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Celebrate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5638800" y="1524000"/>
            <a:ext cx="21335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</a:t>
            </a:r>
          </a:p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Internal</a:t>
            </a:r>
          </a:p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Change</a:t>
            </a:r>
          </a:p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</a:t>
            </a:r>
          </a:p>
          <a:p>
            <a:pPr marL="0" marR="0" lvl="0" indent="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Ovulation</a:t>
            </a:r>
          </a:p>
        </p:txBody>
      </p:sp>
      <p:grpSp>
        <p:nvGrpSpPr>
          <p:cNvPr id="87" name="Shape 87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88" name="Shape 88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90" name="Shape 90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04800" y="260350"/>
            <a:ext cx="8381999" cy="5835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Sexual intercourse between </a:t>
            </a:r>
            <a:r>
              <a:rPr lang="en-US" sz="2800" i="1" dirty="0" smtClean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people </a:t>
            </a:r>
            <a:r>
              <a:rPr lang="en-US" sz="2800" b="0" i="1" u="none" strike="noStrike" cap="none" dirty="0" smtClean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joyful expression of their love for each </a:t>
            </a:r>
            <a:r>
              <a:rPr lang="en-US" sz="2800" b="0" i="1" u="none" strike="noStrike" cap="none" dirty="0" smtClean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other, it is important that you truly love someone.</a:t>
            </a:r>
            <a:endParaRPr lang="en-US" sz="2800" b="0" i="1" u="none" strike="noStrike" cap="none" dirty="0">
              <a:solidFill>
                <a:srgbClr val="A32B8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an act of self-giving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made by two people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want to give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everything of themselves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the person they love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respect.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512" y="1447800"/>
            <a:ext cx="3494087" cy="472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Shape 21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212" name="Shape 21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214" name="Shape 214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979594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68312" y="188911"/>
            <a:ext cx="8229600" cy="815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42875" y="1219200"/>
            <a:ext cx="8893175" cy="190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0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the beauty of the gift of love,</a:t>
            </a: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40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thank you Lord.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3048000"/>
            <a:ext cx="4289424" cy="2908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Shape 288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289" name="Shape 289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18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291" name="Shape 291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09061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889375" y="685800"/>
            <a:ext cx="3809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mothers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575" y="2133600"/>
            <a:ext cx="3425824" cy="264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75" y="609600"/>
            <a:ext cx="2901950" cy="3575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Shape 299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00" name="Shape 300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02" name="Shape 302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 txBox="1"/>
          <p:nvPr/>
        </p:nvSpPr>
        <p:spPr>
          <a:xfrm>
            <a:off x="688975" y="4572000"/>
            <a:ext cx="38099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thank you Lord.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575175" y="1371600"/>
            <a:ext cx="35052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fathers,</a:t>
            </a:r>
          </a:p>
        </p:txBody>
      </p:sp>
    </p:spTree>
    <p:extLst>
      <p:ext uri="{BB962C8B-B14F-4D97-AF65-F5344CB8AC3E}">
        <p14:creationId xmlns:p14="http://schemas.microsoft.com/office/powerpoint/2010/main" val="945649952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doctors and nurses, 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thank you Lord.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650" y="1828800"/>
            <a:ext cx="5854700" cy="3892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Shape 31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12" name="Shape 31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14" name="Shape 314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128323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5546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all babies and the miracle of new life,</a:t>
            </a: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thank you Lord.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611" y="1524000"/>
            <a:ext cx="5187950" cy="3457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Shape 32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22" name="Shape 32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21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24" name="Shape 324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561055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68312" y="127000"/>
            <a:ext cx="8229600" cy="852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Emotional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277937"/>
            <a:ext cx="8229600" cy="397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Relationships develop and eventually</a:t>
            </a:r>
            <a:b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may be able to use the word ‘love’.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Real love reveals</a:t>
            </a:r>
            <a:b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itself in</a:t>
            </a:r>
            <a:b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complete</a:t>
            </a:r>
            <a:b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commitment.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819400"/>
            <a:ext cx="4117975" cy="281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Shape 332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33" name="Shape 333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22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35" name="Shape 335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617403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533400"/>
            <a:ext cx="8405812" cy="5318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is caring and sharing with another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love many people.  However,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people can be drawn to a love that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its deeper levels becomes more and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exclusive.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Intimacies are shared with the loved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and not with others.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42" name="Shape 34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23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44" name="Shape 344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80238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100" y="1858961"/>
            <a:ext cx="3733800" cy="248443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130175" y="304800"/>
            <a:ext cx="8861424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6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 needs more than a single dimension, such as… </a:t>
            </a:r>
          </a:p>
          <a:p>
            <a:pPr marL="342900" marR="0" lvl="0" indent="-342900" algn="ctr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6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common interest, sexual attraction, </a:t>
            </a:r>
          </a:p>
          <a:p>
            <a:pPr marL="342900" marR="0" lvl="0" indent="-342900" algn="ctr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6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similar ideas.</a:t>
            </a:r>
          </a:p>
        </p:txBody>
      </p:sp>
      <p:grpSp>
        <p:nvGrpSpPr>
          <p:cNvPr id="351" name="Shape 35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52" name="Shape 35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24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54" name="Shape 354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609600" y="4479925"/>
            <a:ext cx="8153399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77777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basis for love needs to grow and develop, so that the two people are more and more generous in their </a:t>
            </a:r>
          </a:p>
          <a:p>
            <a:pPr marL="0" marR="0" lvl="0" indent="0" algn="l" rtl="0">
              <a:lnSpc>
                <a:spcPct val="177777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shared love.</a:t>
            </a:r>
          </a:p>
        </p:txBody>
      </p:sp>
    </p:spTree>
    <p:extLst>
      <p:ext uri="{BB962C8B-B14F-4D97-AF65-F5344CB8AC3E}">
        <p14:creationId xmlns:p14="http://schemas.microsoft.com/office/powerpoint/2010/main" val="1499001202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471" y="1289174"/>
            <a:ext cx="3024336" cy="2637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Shape 36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62" name="Shape 36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25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64" name="Shape 364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79386" y="152400"/>
            <a:ext cx="871378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relationship needs time to</a:t>
            </a:r>
            <a:br>
              <a:rPr lang="en-US" sz="28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 and mature…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838200" y="5156200"/>
            <a:ext cx="7543800" cy="63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l" rtl="0"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…ultimately people may decide to marry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92" y="1289174"/>
            <a:ext cx="3466723" cy="264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71306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322262" y="533400"/>
            <a:ext cx="8364536" cy="1981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175" marR="0" lvl="0" indent="-3175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Without love, relationships will fail because living with another human being means that they will find out exactly what you are like.</a:t>
            </a:r>
          </a:p>
        </p:txBody>
      </p:sp>
      <p:grpSp>
        <p:nvGrpSpPr>
          <p:cNvPr id="372" name="Shape 372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73" name="Shape 373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26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75" name="Shape 375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304800" y="2438400"/>
            <a:ext cx="4800600" cy="2514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342900" algn="l" rtl="0">
              <a:lnSpc>
                <a:spcPct val="128571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matters is what kind </a:t>
            </a:r>
          </a:p>
          <a:p>
            <a:pPr marL="0" marR="0" lvl="0" indent="342900" algn="l" rtl="0">
              <a:lnSpc>
                <a:spcPct val="128571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person you are and what </a:t>
            </a:r>
          </a:p>
          <a:p>
            <a:pPr marL="0" marR="0" lvl="0" indent="342900" algn="l" rtl="0">
              <a:lnSpc>
                <a:spcPct val="128571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qualities you bring to </a:t>
            </a:r>
          </a:p>
          <a:p>
            <a:pPr marL="0" marR="0" lvl="0" indent="342900" algn="l" rtl="0">
              <a:lnSpc>
                <a:spcPct val="128571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relationship.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2278061"/>
            <a:ext cx="3276600" cy="3275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933170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and Intellectual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changed in many ways since </a:t>
            </a:r>
          </a:p>
          <a:p>
            <a:pPr marL="0" marR="0" lvl="0" indent="0" algn="l" rtl="0">
              <a:lnSpc>
                <a:spcPct val="121428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were born.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3429000"/>
            <a:ext cx="2159000" cy="24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300" y="3074986"/>
            <a:ext cx="24257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3087" y="2667000"/>
            <a:ext cx="2771774" cy="321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0" y="1752600"/>
            <a:ext cx="2232024" cy="4479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Shape 101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02" name="Shape 102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04" name="Shape 104"/>
          <p:cNvSpPr txBox="1"/>
          <p:nvPr/>
        </p:nvSpPr>
        <p:spPr>
          <a:xfrm>
            <a:off x="758825" y="2362200"/>
            <a:ext cx="3203575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grown…</a:t>
            </a:r>
          </a:p>
        </p:txBody>
      </p:sp>
      <p:sp>
        <p:nvSpPr>
          <p:cNvPr id="105" name="Shape 105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304800"/>
            <a:ext cx="8467725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Source of Love, 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us to love and respect each other 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enjoy the beauty of happy friendships.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468312" y="631825"/>
            <a:ext cx="8229600" cy="815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grpSp>
        <p:nvGrpSpPr>
          <p:cNvPr id="385" name="Shape 385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86" name="Shape 386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27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88" name="Shape 388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864216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68312" y="152400"/>
            <a:ext cx="8229600" cy="735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2298700" y="4059237"/>
            <a:ext cx="4129086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signs of love do you see in people around you?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050" y="1149350"/>
            <a:ext cx="2039937" cy="28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386" y="1149350"/>
            <a:ext cx="2713037" cy="222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2087" y="4127500"/>
            <a:ext cx="2601911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2136" y="1149350"/>
            <a:ext cx="3605212" cy="2400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Shape 400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01" name="Shape 401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28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03" name="Shape 403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" y="3549649"/>
            <a:ext cx="2304606" cy="230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745546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5000625" y="5207000"/>
            <a:ext cx="2847975" cy="66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 friends</a:t>
            </a:r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36786"/>
            <a:ext cx="4032250" cy="29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62" y="2286000"/>
            <a:ext cx="2717800" cy="35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304800" y="257175"/>
            <a:ext cx="8610599" cy="1057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5555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different kinds of friends </a:t>
            </a:r>
          </a:p>
          <a:p>
            <a:pPr marL="0" marR="0" lvl="0" indent="0" algn="l" rtl="0">
              <a:lnSpc>
                <a:spcPct val="105555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6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have?</a:t>
            </a:r>
          </a:p>
        </p:txBody>
      </p:sp>
      <p:grpSp>
        <p:nvGrpSpPr>
          <p:cNvPr id="423" name="Shape 423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24" name="Shape 424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30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26" name="Shape 426"/>
          <p:cNvSpPr txBox="1"/>
          <p:nvPr/>
        </p:nvSpPr>
        <p:spPr>
          <a:xfrm>
            <a:off x="228600" y="1974850"/>
            <a:ext cx="16637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Best</a:t>
            </a:r>
            <a:b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</a:t>
            </a:r>
          </a:p>
        </p:txBody>
      </p:sp>
      <p:sp>
        <p:nvSpPr>
          <p:cNvPr id="427" name="Shape 427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159924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4800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Boyfriend/girlfriend</a:t>
            </a:r>
          </a:p>
        </p:txBody>
      </p:sp>
      <p:pic>
        <p:nvPicPr>
          <p:cNvPr id="433" name="Shape 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362" y="476250"/>
            <a:ext cx="3911599" cy="26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875" y="2514600"/>
            <a:ext cx="3840162" cy="256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1143000"/>
            <a:ext cx="3187700" cy="434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Shape 436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37" name="Shape 437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31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39" name="Shape 439"/>
          <p:cNvSpPr txBox="1"/>
          <p:nvPr/>
        </p:nvSpPr>
        <p:spPr>
          <a:xfrm>
            <a:off x="4038600" y="5132387"/>
            <a:ext cx="40385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Lifelong friends</a:t>
            </a:r>
          </a:p>
        </p:txBody>
      </p:sp>
      <p:sp>
        <p:nvSpPr>
          <p:cNvPr id="440" name="Shape 440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473335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279400" y="1447800"/>
            <a:ext cx="6121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Jesus, our friend</a:t>
            </a:r>
            <a:br>
              <a:rPr lang="en-US" sz="36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brother,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embrace in your love</a:t>
            </a:r>
            <a:br>
              <a:rPr lang="en-US" sz="36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our friends.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3225" y="1752600"/>
            <a:ext cx="1966912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903287" y="188911"/>
            <a:ext cx="5192711" cy="815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grpSp>
        <p:nvGrpSpPr>
          <p:cNvPr id="448" name="Shape 448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49" name="Shape 449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1752600" y="594360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32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51" name="Shape 451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294855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395287" y="76200"/>
            <a:ext cx="8229600" cy="908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sng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Spiritual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 makes new life begin 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through the love that parents have 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each other.</a:t>
            </a:r>
          </a:p>
        </p:txBody>
      </p:sp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2898775"/>
            <a:ext cx="3429000" cy="230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875" y="2895600"/>
            <a:ext cx="3743324" cy="2290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0" name="Shape 460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61" name="Shape 461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33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63" name="Shape 463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572656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255587" y="260350"/>
            <a:ext cx="8583611" cy="1797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175" marR="0" lvl="0" indent="-3175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celebrate God’s creative love in creating us as his children.</a:t>
            </a:r>
          </a:p>
        </p:txBody>
      </p:sp>
      <p:pic>
        <p:nvPicPr>
          <p:cNvPr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150" y="1828800"/>
            <a:ext cx="5473699" cy="389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0" name="Shape 470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71" name="Shape 471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34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73" name="Shape 473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909774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304800" y="152400"/>
            <a:ext cx="8583611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175" marR="0" lvl="0" indent="-3175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recognise that we grow as human beings as we give and receive love.</a:t>
            </a:r>
          </a:p>
        </p:txBody>
      </p:sp>
      <p:pic>
        <p:nvPicPr>
          <p:cNvPr id="479" name="Shape 4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801811"/>
            <a:ext cx="3305175" cy="3303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400" y="1989136"/>
            <a:ext cx="3203574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3250" y="2800350"/>
            <a:ext cx="2905125" cy="306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Shape 482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83" name="Shape 483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35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85" name="Shape 485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03069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468312" y="2286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Marriage is living out love</a:t>
            </a:r>
          </a:p>
        </p:txBody>
      </p:sp>
      <p:pic>
        <p:nvPicPr>
          <p:cNvPr id="492" name="Shape 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371600"/>
            <a:ext cx="3046411" cy="4190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Shape 493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494" name="Shape 494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36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496" name="Shape 496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466723" cy="264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55698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53816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Christians we appreciate the sheer wonder of the sexual act.</a:t>
            </a:r>
            <a:b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God created the incredible natural process by which </a:t>
            </a:r>
            <a:r>
              <a:rPr lang="en-US" sz="2800" b="0" i="1" u="none" strike="noStrike" cap="none" dirty="0" smtClean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 and Woman bring </a:t>
            </a: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 life into the world.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Church</a:t>
            </a:r>
            <a:b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celebrates this</a:t>
            </a:r>
            <a:b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Sacrament</a:t>
            </a:r>
            <a:b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 dirty="0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Marriage. </a:t>
            </a:r>
          </a:p>
        </p:txBody>
      </p:sp>
      <p:pic>
        <p:nvPicPr>
          <p:cNvPr id="502" name="Shape 5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2667000"/>
            <a:ext cx="4895850" cy="281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3" name="Shape 503"/>
          <p:cNvGrpSpPr/>
          <p:nvPr/>
        </p:nvGrpSpPr>
        <p:grpSpPr>
          <a:xfrm>
            <a:off x="0" y="5830887"/>
            <a:ext cx="9144000" cy="457200"/>
            <a:chOff x="0" y="5830887"/>
            <a:chExt cx="9144000" cy="457200"/>
          </a:xfrm>
        </p:grpSpPr>
        <p:sp>
          <p:nvSpPr>
            <p:cNvPr id="504" name="Shape 504"/>
            <p:cNvSpPr txBox="1"/>
            <p:nvPr/>
          </p:nvSpPr>
          <p:spPr>
            <a:xfrm>
              <a:off x="0" y="5830887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37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506" name="Shape 506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437032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0" y="5105400"/>
            <a:ext cx="3352799" cy="76199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CFBDFF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152400" y="4495800"/>
            <a:ext cx="29717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 ourselves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276600" y="2995611"/>
            <a:ext cx="2666999" cy="2971799"/>
          </a:xfrm>
          <a:prstGeom prst="rect">
            <a:avLst/>
          </a:prstGeom>
          <a:solidFill>
            <a:srgbClr val="FFFFFF"/>
          </a:solidFill>
          <a:ln w="25400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5105399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800" b="0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can do more…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0" y="0"/>
            <a:ext cx="208756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3048000"/>
            <a:ext cx="28575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6249987" y="4953000"/>
            <a:ext cx="11858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</a:t>
            </a:r>
          </a:p>
        </p:txBody>
      </p:sp>
      <p:grpSp>
        <p:nvGrpSpPr>
          <p:cNvPr id="117" name="Shape 117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18" name="Shape 118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20" name="Shape 120"/>
          <p:cNvSpPr txBox="1"/>
          <p:nvPr/>
        </p:nvSpPr>
        <p:spPr>
          <a:xfrm>
            <a:off x="6019800" y="2514600"/>
            <a:ext cx="3048000" cy="76199"/>
          </a:xfrm>
          <a:prstGeom prst="rect">
            <a:avLst/>
          </a:prstGeom>
          <a:gradFill>
            <a:gsLst>
              <a:gs pos="0">
                <a:srgbClr val="CFBDFF"/>
              </a:gs>
              <a:gs pos="100000">
                <a:srgbClr val="6C18B0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6324600" y="5486400"/>
            <a:ext cx="2819400" cy="76199"/>
          </a:xfrm>
          <a:prstGeom prst="rect">
            <a:avLst/>
          </a:prstGeom>
          <a:gradFill>
            <a:gsLst>
              <a:gs pos="0">
                <a:srgbClr val="CFBDFF"/>
              </a:gs>
              <a:gs pos="100000">
                <a:srgbClr val="6C18B0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5486400" y="1905000"/>
            <a:ext cx="13715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Walk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819400" y="1524000"/>
            <a:ext cx="13715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0" y="2209800"/>
            <a:ext cx="3505200" cy="76199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CFBDFF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1143000"/>
            <a:ext cx="2025650" cy="26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581025" y="457200"/>
            <a:ext cx="4067175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“Marriage based on </a:t>
            </a:r>
          </a:p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exclusive and </a:t>
            </a:r>
          </a:p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definitive love </a:t>
            </a:r>
          </a:p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becomes the icon </a:t>
            </a:r>
          </a:p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the relationship </a:t>
            </a:r>
          </a:p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between God and</a:t>
            </a:r>
          </a:p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 people and vice </a:t>
            </a:r>
          </a:p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versa.  God’s way of </a:t>
            </a:r>
          </a:p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loving becomes the</a:t>
            </a:r>
          </a:p>
          <a:p>
            <a:pPr marL="342900" marR="0" lvl="0" indent="-342900" algn="l" rtl="0">
              <a:lnSpc>
                <a:spcPct val="1208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measure of human love.”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lang="en-US" sz="16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Deus Caritas Est 11</a:t>
            </a:r>
          </a:p>
        </p:txBody>
      </p:sp>
      <p:pic>
        <p:nvPicPr>
          <p:cNvPr id="512" name="Shape 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125" y="254000"/>
            <a:ext cx="3605211" cy="541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3" name="Shape 513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514" name="Shape 514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 txBox="1"/>
            <p:nvPr/>
          </p:nvSpPr>
          <p:spPr>
            <a:xfrm>
              <a:off x="1752600" y="59880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38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516" name="Shape 516"/>
          <p:cNvSpPr/>
          <p:nvPr/>
        </p:nvSpPr>
        <p:spPr>
          <a:xfrm>
            <a:off x="8369300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379570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hape 5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2765425"/>
            <a:ext cx="4630737" cy="2624137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304800" y="1152525"/>
            <a:ext cx="5562600" cy="4791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714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praise and thank you, </a:t>
            </a:r>
          </a:p>
          <a:p>
            <a:pPr marL="342900" marR="0" lvl="0" indent="-342900" algn="l" rtl="0">
              <a:lnSpc>
                <a:spcPct val="135714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Lord,for gifts of life and love.</a:t>
            </a:r>
          </a:p>
          <a:p>
            <a:pPr marL="342900" marR="0" lvl="0" indent="-342900" algn="l" rtl="0">
              <a:lnSpc>
                <a:spcPct val="135714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us to use</a:t>
            </a:r>
          </a:p>
          <a:p>
            <a:pPr marL="342900" marR="0" lvl="0" indent="-342900" algn="l" rtl="0">
              <a:lnSpc>
                <a:spcPct val="135714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wisely as</a:t>
            </a:r>
          </a:p>
          <a:p>
            <a:pPr marL="342900" marR="0" lvl="0" indent="-342900" algn="l" rtl="0">
              <a:lnSpc>
                <a:spcPct val="135714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continue to</a:t>
            </a:r>
          </a:p>
          <a:p>
            <a:pPr marL="342900" marR="0" lvl="0" indent="-342900" algn="l" rtl="0">
              <a:lnSpc>
                <a:spcPct val="135714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journey in love.</a:t>
            </a:r>
          </a:p>
          <a:p>
            <a:pPr marL="342900" marR="0" lvl="0" indent="-342900" algn="l" rtl="0">
              <a:lnSpc>
                <a:spcPct val="135714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457200" y="228600"/>
            <a:ext cx="2743199" cy="815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</a:p>
        </p:txBody>
      </p:sp>
      <p:grpSp>
        <p:nvGrpSpPr>
          <p:cNvPr id="524" name="Shape 524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525" name="Shape 525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 txBox="1"/>
            <p:nvPr/>
          </p:nvSpPr>
          <p:spPr>
            <a:xfrm>
              <a:off x="1752600" y="59880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39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527" name="Shape 527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080982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Shape 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087" y="990600"/>
            <a:ext cx="3225800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381000" y="258762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Journey of Life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280987" y="1408112"/>
            <a:ext cx="5281612" cy="41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each of us, life is like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journey.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Birth is the beginning of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journey,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39062"/>
              <a:buFont typeface="Tahoma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death is not the end;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the destination.</a:t>
            </a:r>
          </a:p>
        </p:txBody>
      </p:sp>
      <p:grpSp>
        <p:nvGrpSpPr>
          <p:cNvPr id="535" name="Shape 535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536" name="Shape 536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 txBox="1"/>
            <p:nvPr/>
          </p:nvSpPr>
          <p:spPr>
            <a:xfrm>
              <a:off x="1752600" y="59880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40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538" name="Shape 538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481369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52400" y="4876800"/>
            <a:ext cx="40385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often back again.</a:t>
            </a:r>
          </a:p>
        </p:txBody>
      </p:sp>
      <p:pic>
        <p:nvPicPr>
          <p:cNvPr id="544" name="Shape 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636" y="304800"/>
            <a:ext cx="1622425" cy="16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286" y="1524000"/>
            <a:ext cx="2774949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Shape 5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3962400"/>
            <a:ext cx="2532061" cy="1687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7" name="Shape 547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548" name="Shape 548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 txBox="1"/>
            <p:nvPr/>
          </p:nvSpPr>
          <p:spPr>
            <a:xfrm>
              <a:off x="1752600" y="59880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41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550" name="Shape 550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 txBox="1"/>
          <p:nvPr/>
        </p:nvSpPr>
        <p:spPr>
          <a:xfrm>
            <a:off x="304800" y="228600"/>
            <a:ext cx="52577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a journey that takes us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youth to age,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3276600" y="1219200"/>
            <a:ext cx="4114800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innocence to awareness,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ignorance to knowledge,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foolishness to wisdom,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weakness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strength</a:t>
            </a:r>
          </a:p>
        </p:txBody>
      </p:sp>
    </p:spTree>
    <p:extLst>
      <p:ext uri="{BB962C8B-B14F-4D97-AF65-F5344CB8AC3E}">
        <p14:creationId xmlns:p14="http://schemas.microsoft.com/office/powerpoint/2010/main" val="3074114861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457200" y="533400"/>
            <a:ext cx="57149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offence to forgiveness,</a:t>
            </a:r>
          </a:p>
          <a:p>
            <a:pPr marL="342900" marR="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pain to compassion,</a:t>
            </a:r>
          </a:p>
          <a:p>
            <a:pPr marL="342900" marR="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fear to faith,</a:t>
            </a:r>
          </a:p>
        </p:txBody>
      </p:sp>
      <p:pic>
        <p:nvPicPr>
          <p:cNvPr id="558" name="Shape 5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1828800"/>
            <a:ext cx="3616325" cy="259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2438400"/>
            <a:ext cx="2638424" cy="1914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0" name="Shape 560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561" name="Shape 561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 txBox="1"/>
            <p:nvPr/>
          </p:nvSpPr>
          <p:spPr>
            <a:xfrm>
              <a:off x="1752600" y="59880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42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563" name="Shape 563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 txBox="1"/>
          <p:nvPr/>
        </p:nvSpPr>
        <p:spPr>
          <a:xfrm>
            <a:off x="457200" y="4632325"/>
            <a:ext cx="74676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defeat to victory</a:t>
            </a: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from victory to defeat.</a:t>
            </a:r>
          </a:p>
        </p:txBody>
      </p:sp>
    </p:spTree>
    <p:extLst>
      <p:ext uri="{BB962C8B-B14F-4D97-AF65-F5344CB8AC3E}">
        <p14:creationId xmlns:p14="http://schemas.microsoft.com/office/powerpoint/2010/main" val="2209697136"/>
      </p:ext>
    </p:extLst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Shape 5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2900361"/>
            <a:ext cx="4381500" cy="26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304800" y="609600"/>
            <a:ext cx="8124825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Until looking backward or ahead,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see that victory does not lie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some high point along the way,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in having made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journey,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A32B8C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stage by stage.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4787900" y="5949950"/>
            <a:ext cx="3890961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Adapted from an old Hebrew prayer.</a:t>
            </a:r>
          </a:p>
        </p:txBody>
      </p:sp>
      <p:grpSp>
        <p:nvGrpSpPr>
          <p:cNvPr id="572" name="Shape 572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573" name="Shape 573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A32B8C"/>
                </a:gs>
                <a:gs pos="100000">
                  <a:srgbClr val="F5C0F8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 txBox="1"/>
            <p:nvPr/>
          </p:nvSpPr>
          <p:spPr>
            <a:xfrm>
              <a:off x="1714500" y="59880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18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43  A Journey in Love - Year  6</a:t>
              </a: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575" name="Shape 575"/>
          <p:cNvSpPr/>
          <p:nvPr/>
        </p:nvSpPr>
        <p:spPr>
          <a:xfrm>
            <a:off x="8580436" y="6400800"/>
            <a:ext cx="282574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9297" y="60000"/>
                </a:lnTo>
                <a:lnTo>
                  <a:pt x="29473" y="60000"/>
                </a:lnTo>
                <a:lnTo>
                  <a:pt x="29473" y="105000"/>
                </a:lnTo>
                <a:lnTo>
                  <a:pt x="90526" y="105000"/>
                </a:lnTo>
                <a:lnTo>
                  <a:pt x="90526" y="60000"/>
                </a:lnTo>
                <a:lnTo>
                  <a:pt x="100702" y="60000"/>
                </a:lnTo>
                <a:lnTo>
                  <a:pt x="85438" y="43125"/>
                </a:ln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</a:path>
              <a:path w="120000" h="120000" fill="darkenLess" extrusionOk="0">
                <a:moveTo>
                  <a:pt x="85438" y="43125"/>
                </a:moveTo>
                <a:lnTo>
                  <a:pt x="85438" y="20625"/>
                </a:lnTo>
                <a:lnTo>
                  <a:pt x="75263" y="20625"/>
                </a:lnTo>
                <a:lnTo>
                  <a:pt x="75263" y="31875"/>
                </a:lnTo>
                <a:close/>
                <a:moveTo>
                  <a:pt x="29473" y="60000"/>
                </a:moveTo>
                <a:lnTo>
                  <a:pt x="29473" y="105000"/>
                </a:lnTo>
                <a:lnTo>
                  <a:pt x="54912" y="105000"/>
                </a:ln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  <a:lnTo>
                  <a:pt x="90526" y="105000"/>
                </a:lnTo>
                <a:lnTo>
                  <a:pt x="90526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9297" y="60000"/>
                </a:lnTo>
                <a:lnTo>
                  <a:pt x="100702" y="60000"/>
                </a:lnTo>
                <a:close/>
                <a:moveTo>
                  <a:pt x="54912" y="82499"/>
                </a:moveTo>
                <a:lnTo>
                  <a:pt x="65087" y="82499"/>
                </a:lnTo>
                <a:lnTo>
                  <a:pt x="65087" y="105000"/>
                </a:lnTo>
                <a:lnTo>
                  <a:pt x="5491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263" y="31875"/>
                </a:lnTo>
                <a:lnTo>
                  <a:pt x="75263" y="20625"/>
                </a:lnTo>
                <a:lnTo>
                  <a:pt x="85438" y="20625"/>
                </a:lnTo>
                <a:lnTo>
                  <a:pt x="85438" y="43125"/>
                </a:lnTo>
                <a:lnTo>
                  <a:pt x="100702" y="60000"/>
                </a:lnTo>
                <a:lnTo>
                  <a:pt x="90526" y="60000"/>
                </a:lnTo>
                <a:lnTo>
                  <a:pt x="90526" y="105000"/>
                </a:lnTo>
                <a:lnTo>
                  <a:pt x="29473" y="105000"/>
                </a:lnTo>
                <a:lnTo>
                  <a:pt x="29473" y="60000"/>
                </a:lnTo>
                <a:lnTo>
                  <a:pt x="19297" y="60000"/>
                </a:lnTo>
                <a:close/>
                <a:moveTo>
                  <a:pt x="75263" y="31875"/>
                </a:moveTo>
                <a:lnTo>
                  <a:pt x="85438" y="43125"/>
                </a:lnTo>
                <a:moveTo>
                  <a:pt x="90526" y="60000"/>
                </a:moveTo>
                <a:lnTo>
                  <a:pt x="29473" y="60000"/>
                </a:lnTo>
                <a:moveTo>
                  <a:pt x="54912" y="105000"/>
                </a:moveTo>
                <a:lnTo>
                  <a:pt x="54912" y="82499"/>
                </a:lnTo>
                <a:lnTo>
                  <a:pt x="65087" y="82499"/>
                </a:lnTo>
                <a:lnTo>
                  <a:pt x="650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 txBox="1"/>
          <p:nvPr/>
        </p:nvSpPr>
        <p:spPr>
          <a:xfrm>
            <a:off x="2133600" y="52578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r" rtl="0">
              <a:spcBef>
                <a:spcPts val="28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25755522"/>
      </p:ext>
    </p:extLst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959768"/>
          </a:xfrm>
        </p:spPr>
        <p:txBody>
          <a:bodyPr/>
          <a:lstStyle/>
          <a:p>
            <a:r>
              <a:rPr lang="en-GB" dirty="0" smtClean="0"/>
              <a:t>Do I know these things?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568952" cy="5040560"/>
          </a:xfrm>
        </p:spPr>
        <p:txBody>
          <a:bodyPr/>
          <a:lstStyle/>
          <a:p>
            <a:r>
              <a:rPr lang="en-GB" sz="2000" dirty="0" smtClean="0"/>
              <a:t>I </a:t>
            </a:r>
            <a:r>
              <a:rPr lang="en-GB" sz="2000" dirty="0"/>
              <a:t>know about human reproduction including conception.</a:t>
            </a:r>
          </a:p>
          <a:p>
            <a:r>
              <a:rPr lang="en-GB" sz="2000" dirty="0"/>
              <a:t>I know about the changes of puberty in girls and </a:t>
            </a:r>
            <a:r>
              <a:rPr lang="en-GB" sz="2000" dirty="0" smtClean="0"/>
              <a:t>boys and can look after my body (</a:t>
            </a:r>
            <a:r>
              <a:rPr lang="en-GB" sz="2000" dirty="0" smtClean="0"/>
              <a:t>washing </a:t>
            </a:r>
            <a:r>
              <a:rPr lang="en-GB" sz="2000" dirty="0" err="1" smtClean="0"/>
              <a:t>etc</a:t>
            </a:r>
            <a:r>
              <a:rPr lang="en-GB" sz="2000" dirty="0" smtClean="0"/>
              <a:t>).</a:t>
            </a:r>
            <a:endParaRPr lang="en-GB" sz="2000" dirty="0"/>
          </a:p>
          <a:p>
            <a:r>
              <a:rPr lang="en-GB" sz="2000" dirty="0" smtClean="0"/>
              <a:t>I know my body is special and know that  have to make good choices when making physical contact with others. I know how to stay safe during contact with others. </a:t>
            </a:r>
          </a:p>
          <a:p>
            <a:r>
              <a:rPr lang="en-GB" sz="2000" dirty="0" smtClean="0"/>
              <a:t>I know that a committed relationship is important before babies.  I need to be in a loving relationship, financially stable, a good education to have a good career, responsible etc.. </a:t>
            </a:r>
          </a:p>
          <a:p>
            <a:r>
              <a:rPr lang="en-GB" sz="2000" dirty="0"/>
              <a:t>I know that families can be </a:t>
            </a:r>
            <a:r>
              <a:rPr lang="en-GB" sz="2000" dirty="0" smtClean="0"/>
              <a:t>different i.e. 2 dads, foster, 2 mums etc. These all provide loving and stable relations that can nurture children. </a:t>
            </a:r>
          </a:p>
          <a:p>
            <a:r>
              <a:rPr lang="en-GB" sz="2000" dirty="0" smtClean="0"/>
              <a:t>I know relationships can change over time. </a:t>
            </a:r>
          </a:p>
          <a:p>
            <a:r>
              <a:rPr lang="en-GB" sz="2000" dirty="0" smtClean="0"/>
              <a:t>I know to ask for help if I feel peer pressure, anxiety or uncomfortable feelings.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33588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887760"/>
          </a:xfrm>
        </p:spPr>
        <p:txBody>
          <a:bodyPr/>
          <a:lstStyle/>
          <a:p>
            <a:r>
              <a:rPr lang="en-GB" dirty="0" smtClean="0"/>
              <a:t>Being a good friend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8229600" cy="4827239"/>
          </a:xfrm>
        </p:spPr>
        <p:txBody>
          <a:bodyPr/>
          <a:lstStyle/>
          <a:p>
            <a:r>
              <a:rPr lang="en-GB" dirty="0" smtClean="0"/>
              <a:t>I know how to tell my friend to stop if they are doing something I don’t like. </a:t>
            </a:r>
          </a:p>
          <a:p>
            <a:r>
              <a:rPr lang="en-GB" dirty="0" smtClean="0"/>
              <a:t>I know not to tease or call my friends names. </a:t>
            </a:r>
          </a:p>
          <a:p>
            <a:r>
              <a:rPr lang="en-GB" dirty="0" smtClean="0"/>
              <a:t>I know to use kind hands and feet. </a:t>
            </a:r>
          </a:p>
          <a:p>
            <a:r>
              <a:rPr lang="en-GB" dirty="0" smtClean="0"/>
              <a:t>I know how to stop bullying. </a:t>
            </a:r>
            <a:r>
              <a:rPr lang="en-GB" dirty="0" smtClean="0">
                <a:solidFill>
                  <a:srgbClr val="FF0000"/>
                </a:solidFill>
              </a:rPr>
              <a:t>TASK! </a:t>
            </a:r>
          </a:p>
          <a:p>
            <a:pPr marL="79375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      Tell them you don’t like it.</a:t>
            </a:r>
          </a:p>
          <a:p>
            <a:pPr marL="79375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      Ask them to stop. </a:t>
            </a:r>
          </a:p>
          <a:p>
            <a:pPr marL="79375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      Speak to an adult at school and home. </a:t>
            </a:r>
          </a:p>
          <a:p>
            <a:pPr marL="79375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       Keep an eye on it!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68270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031776"/>
          </a:xfrm>
        </p:spPr>
        <p:txBody>
          <a:bodyPr/>
          <a:lstStyle/>
          <a:p>
            <a:pPr lvl="4"/>
            <a:r>
              <a:rPr lang="en-GB" dirty="0" smtClean="0"/>
              <a:t>What is bullying?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Someone </a:t>
            </a:r>
            <a:r>
              <a:rPr lang="en-GB" sz="2400" dirty="0"/>
              <a:t>who does something continuous.</a:t>
            </a:r>
            <a:br>
              <a:rPr lang="en-GB" sz="2400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39208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Have you told them to stop?  </a:t>
            </a:r>
          </a:p>
          <a:p>
            <a:r>
              <a:rPr lang="en-GB" dirty="0" smtClean="0"/>
              <a:t>Have you told them you don’t like it?  </a:t>
            </a:r>
          </a:p>
          <a:p>
            <a:r>
              <a:rPr lang="en-GB" dirty="0" smtClean="0"/>
              <a:t>Do you continue to play with them?  </a:t>
            </a:r>
          </a:p>
          <a:p>
            <a:r>
              <a:rPr lang="en-GB" dirty="0" smtClean="0"/>
              <a:t>Have you told an adult at school and home? </a:t>
            </a:r>
          </a:p>
          <a:p>
            <a:r>
              <a:rPr lang="en-GB" dirty="0" smtClean="0"/>
              <a:t>What did they do to upset you? Put it in to context.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134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031776"/>
          </a:xfrm>
        </p:spPr>
        <p:txBody>
          <a:bodyPr/>
          <a:lstStyle/>
          <a:p>
            <a:r>
              <a:rPr lang="en-GB" dirty="0" smtClean="0"/>
              <a:t>Staying safe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229600" cy="4683223"/>
          </a:xfrm>
        </p:spPr>
        <p:txBody>
          <a:bodyPr/>
          <a:lstStyle/>
          <a:p>
            <a:r>
              <a:rPr lang="en-GB" dirty="0"/>
              <a:t>I know how to stay safe. </a:t>
            </a:r>
          </a:p>
          <a:p>
            <a:r>
              <a:rPr lang="en-GB" dirty="0"/>
              <a:t>I do not talk to strangers. </a:t>
            </a:r>
          </a:p>
          <a:p>
            <a:r>
              <a:rPr lang="en-GB" dirty="0"/>
              <a:t>If someone gets too close to me or touches me in an inappropriate place, I tell them to stop and tell an adult I trust. </a:t>
            </a:r>
          </a:p>
          <a:p>
            <a:r>
              <a:rPr lang="en-GB" dirty="0"/>
              <a:t>I know I should not talk to anyone online. </a:t>
            </a:r>
          </a:p>
          <a:p>
            <a:r>
              <a:rPr lang="en-GB" dirty="0"/>
              <a:t>I know how to get help if I need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86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24200" y="4419600"/>
            <a:ext cx="26669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</a:t>
            </a:r>
          </a:p>
        </p:txBody>
      </p:sp>
      <p:grpSp>
        <p:nvGrpSpPr>
          <p:cNvPr id="132" name="Shape 132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33" name="Shape 133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35" name="Shape 135"/>
          <p:cNvSpPr txBox="1"/>
          <p:nvPr/>
        </p:nvSpPr>
        <p:spPr>
          <a:xfrm>
            <a:off x="938212" y="3717925"/>
            <a:ext cx="16763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and</a:t>
            </a:r>
            <a:b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713412" y="5127625"/>
            <a:ext cx="28956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friends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12" y="784225"/>
            <a:ext cx="2920999" cy="292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8811" y="304800"/>
            <a:ext cx="2692400" cy="40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3412" y="990600"/>
            <a:ext cx="2897186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103784"/>
          </a:xfrm>
        </p:spPr>
        <p:txBody>
          <a:bodyPr/>
          <a:lstStyle/>
          <a:p>
            <a:r>
              <a:rPr lang="en-GB" sz="4000" dirty="0" smtClean="0"/>
              <a:t>Keeping my mind &amp; body healthy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59"/>
          </a:xfrm>
        </p:spPr>
        <p:txBody>
          <a:bodyPr/>
          <a:lstStyle/>
          <a:p>
            <a:r>
              <a:rPr lang="en-GB" sz="2000" dirty="0" smtClean="0"/>
              <a:t>I use positive words </a:t>
            </a:r>
          </a:p>
          <a:p>
            <a:r>
              <a:rPr lang="en-GB" sz="2000" dirty="0" smtClean="0"/>
              <a:t>I talk through my emotions- if you are sad, tell someone why. </a:t>
            </a:r>
            <a:r>
              <a:rPr lang="en-GB" sz="2000" dirty="0"/>
              <a:t>If I am sad or lonely, I tell someone, but I try and think of ways to make it better too. </a:t>
            </a:r>
            <a:endParaRPr lang="en-GB" sz="2000" dirty="0" smtClean="0"/>
          </a:p>
          <a:p>
            <a:r>
              <a:rPr lang="en-GB" sz="2000" dirty="0" smtClean="0"/>
              <a:t>I play outside to get exercise each day. </a:t>
            </a:r>
          </a:p>
          <a:p>
            <a:r>
              <a:rPr lang="en-GB" sz="2000" dirty="0" smtClean="0"/>
              <a:t>I read each day and I complete my homework. </a:t>
            </a:r>
          </a:p>
          <a:p>
            <a:r>
              <a:rPr lang="en-GB" sz="2000" dirty="0" smtClean="0"/>
              <a:t>I don’t eat too many things that are unhealthy. </a:t>
            </a:r>
          </a:p>
          <a:p>
            <a:r>
              <a:rPr lang="en-GB" sz="2000" dirty="0" smtClean="0"/>
              <a:t>I know if I am not well, I can tell an adult. </a:t>
            </a:r>
          </a:p>
          <a:p>
            <a:r>
              <a:rPr lang="en-GB" sz="2000" dirty="0" smtClean="0"/>
              <a:t>I need to wash my hands before eating. </a:t>
            </a:r>
          </a:p>
          <a:p>
            <a:r>
              <a:rPr lang="en-GB" sz="2000" dirty="0" smtClean="0"/>
              <a:t>I need to wash my body daily. </a:t>
            </a:r>
          </a:p>
          <a:p>
            <a:r>
              <a:rPr lang="en-GB" sz="2000" dirty="0" smtClean="0"/>
              <a:t>I know that smoking and drugs are harmful to my body. </a:t>
            </a:r>
          </a:p>
          <a:p>
            <a:r>
              <a:rPr lang="en-GB" sz="2000" dirty="0" smtClean="0"/>
              <a:t>I know when it is sunny I need a sun hat and sun cream on. </a:t>
            </a:r>
          </a:p>
          <a:p>
            <a:r>
              <a:rPr lang="en-GB" sz="2000" dirty="0" smtClean="0"/>
              <a:t>I know to drink lots of water. </a:t>
            </a:r>
          </a:p>
          <a:p>
            <a:r>
              <a:rPr lang="en-GB" sz="2000" dirty="0" smtClean="0"/>
              <a:t>I know to reduce screen time down to a maximum of 1 hour a day.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3864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others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know that if someone needs help, I can ask someone around or ring for the emergency services. </a:t>
            </a:r>
          </a:p>
          <a:p>
            <a:r>
              <a:rPr lang="en-GB" dirty="0" smtClean="0"/>
              <a:t>I know how to listen and not judge others. </a:t>
            </a:r>
          </a:p>
          <a:p>
            <a:r>
              <a:rPr lang="en-GB" dirty="0" smtClean="0"/>
              <a:t>I know if I am low, I need to speak to someone.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253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learning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Staying safe on the internet. </a:t>
            </a:r>
          </a:p>
          <a:p>
            <a:r>
              <a:rPr lang="en-GB" dirty="0" smtClean="0"/>
              <a:t>Boys and girls separate puberty talk </a:t>
            </a:r>
          </a:p>
          <a:p>
            <a:r>
              <a:rPr lang="en-GB" dirty="0" smtClean="0"/>
              <a:t>Boys and girls separate sex talk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5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3886200" y="4267200"/>
            <a:ext cx="5257799" cy="533399"/>
          </a:xfrm>
          <a:prstGeom prst="rect">
            <a:avLst/>
          </a:prstGeom>
          <a:gradFill>
            <a:gsLst>
              <a:gs pos="0">
                <a:srgbClr val="CFBDFF"/>
              </a:gs>
              <a:gs pos="100000">
                <a:srgbClr val="6C18B0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0" y="2286000"/>
            <a:ext cx="3581399" cy="533399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CFBDFF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52400" y="404812"/>
            <a:ext cx="8610599" cy="814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0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change more before we are grown</a:t>
            </a:r>
          </a:p>
        </p:txBody>
      </p:sp>
      <p:grpSp>
        <p:nvGrpSpPr>
          <p:cNvPr id="148" name="Shape 148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49" name="Shape 149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2057400"/>
            <a:ext cx="2319337" cy="33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990600"/>
            <a:ext cx="1992311" cy="480218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914400" y="2260600"/>
            <a:ext cx="1524000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boy…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886200" y="4216400"/>
            <a:ext cx="2057400" cy="7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342900" algn="l" rtl="0">
              <a:spcBef>
                <a:spcPts val="64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1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…to man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40711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3600" b="1" i="1" u="none" strike="noStrike" cap="none">
                <a:solidFill>
                  <a:srgbClr val="6C18B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changes in boys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7993062" cy="437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39583"/>
              <a:buFont typeface="Arial"/>
              <a:buChar char="●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Testosterone in the bloodstream triggers changes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39583"/>
              <a:buFont typeface="Arial"/>
              <a:buChar char="●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and bones develop</a:t>
            </a:r>
          </a:p>
          <a:p>
            <a:pPr marL="0" marR="0" lvl="0" indent="0" algn="l" rtl="0">
              <a:lnSpc>
                <a:spcPct val="1333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39583"/>
              <a:buFont typeface="Arial"/>
              <a:buChar char="●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Voice deepens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39583"/>
              <a:buFont typeface="Arial"/>
              <a:buChar char="●"/>
            </a:pPr>
            <a:r>
              <a:rPr lang="en-US" sz="1800" b="0" i="1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Waist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thickens</a:t>
            </a:r>
          </a:p>
          <a:p>
            <a:pPr marL="0" marR="0" lvl="0" indent="0" algn="l" rtl="0">
              <a:lnSpc>
                <a:spcPct val="1333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39583"/>
              <a:buFont typeface="Arial"/>
              <a:buChar char="●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Limbs lengthen in proportion to body</a:t>
            </a:r>
          </a:p>
          <a:p>
            <a:pPr marL="0" marR="0" lvl="0" indent="0" algn="l" rtl="0">
              <a:lnSpc>
                <a:spcPct val="1333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39583"/>
              <a:buFont typeface="Arial"/>
              <a:buChar char="●"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Shoulders </a:t>
            </a:r>
            <a:r>
              <a:rPr lang="en-US" sz="1800" b="0" i="1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broaden</a:t>
            </a: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SzPct val="39583"/>
            </a:pPr>
            <a:r>
              <a:rPr lang="en-US" sz="1800" i="1" dirty="0">
                <a:latin typeface="Comic Sans MS"/>
                <a:ea typeface="Comic Sans MS"/>
                <a:cs typeface="Comic Sans MS"/>
                <a:sym typeface="Comic Sans MS"/>
              </a:rPr>
              <a:t>Adam’s apple enlarges</a:t>
            </a: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SzPct val="39583"/>
            </a:pPr>
            <a:r>
              <a:rPr lang="en-US" sz="1800" i="1" dirty="0">
                <a:latin typeface="Comic Sans MS"/>
                <a:ea typeface="Comic Sans MS"/>
                <a:cs typeface="Comic Sans MS"/>
                <a:sym typeface="Comic Sans MS"/>
              </a:rPr>
              <a:t>Hair can grow on face, chest </a:t>
            </a:r>
            <a:r>
              <a:rPr lang="en-US" sz="1800" i="1" dirty="0" smtClean="0"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1800" i="1" dirty="0">
                <a:latin typeface="Comic Sans MS"/>
                <a:ea typeface="Comic Sans MS"/>
                <a:cs typeface="Comic Sans MS"/>
                <a:sym typeface="Comic Sans MS"/>
              </a:rPr>
              <a:t>back as well as underarms </a:t>
            </a:r>
            <a:r>
              <a:rPr lang="en-US" sz="1800" i="1" dirty="0" smtClean="0"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1800" i="1" dirty="0">
                <a:latin typeface="Comic Sans MS"/>
                <a:ea typeface="Comic Sans MS"/>
                <a:cs typeface="Comic Sans MS"/>
                <a:sym typeface="Comic Sans MS"/>
              </a:rPr>
              <a:t>pubic area</a:t>
            </a:r>
          </a:p>
          <a:p>
            <a:pPr marL="0" marR="0" lvl="0" indent="0" algn="l" rtl="0">
              <a:lnSpc>
                <a:spcPct val="133333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39583"/>
              <a:buFont typeface="Arial"/>
              <a:buChar char="●"/>
            </a:pPr>
            <a:endParaRPr lang="en-US" sz="2400" b="0" i="1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62" name="Shape 162"/>
          <p:cNvGrpSpPr/>
          <p:nvPr/>
        </p:nvGrpSpPr>
        <p:grpSpPr>
          <a:xfrm>
            <a:off x="0" y="6199218"/>
            <a:ext cx="9144000" cy="457200"/>
            <a:chOff x="0" y="5867400"/>
            <a:chExt cx="9144000" cy="457200"/>
          </a:xfrm>
        </p:grpSpPr>
        <p:sp>
          <p:nvSpPr>
            <p:cNvPr id="163" name="Shape 163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17526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65" name="Shape 165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9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0" y="2819400"/>
            <a:ext cx="3276600" cy="533399"/>
          </a:xfrm>
          <a:prstGeom prst="rect">
            <a:avLst/>
          </a:prstGeom>
          <a:gradFill>
            <a:gsLst>
              <a:gs pos="0">
                <a:srgbClr val="6C18B0"/>
              </a:gs>
              <a:gs pos="100000">
                <a:srgbClr val="CFBDFF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3886200" y="4318000"/>
            <a:ext cx="5257799" cy="533399"/>
          </a:xfrm>
          <a:prstGeom prst="rect">
            <a:avLst/>
          </a:prstGeom>
          <a:gradFill>
            <a:gsLst>
              <a:gs pos="0">
                <a:srgbClr val="CFBDFF"/>
              </a:gs>
              <a:gs pos="100000">
                <a:srgbClr val="6C18B0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7" name="Shape 187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88" name="Shape 188"/>
            <p:cNvSpPr txBox="1"/>
            <p:nvPr/>
          </p:nvSpPr>
          <p:spPr>
            <a:xfrm>
              <a:off x="0" y="5867400"/>
              <a:ext cx="9144000" cy="457200"/>
            </a:xfrm>
            <a:prstGeom prst="rect">
              <a:avLst/>
            </a:prstGeom>
            <a:gradFill>
              <a:gsLst>
                <a:gs pos="0">
                  <a:srgbClr val="6C18B0"/>
                </a:gs>
                <a:gs pos="100000">
                  <a:srgbClr val="CFBDFF"/>
                </a:gs>
              </a:gsLst>
              <a:lin ang="5400000" scaled="0"/>
            </a:gradFill>
            <a:ln w="9525" cap="rnd" cmpd="sng">
              <a:solidFill>
                <a:schemeClr val="accent1">
                  <a:alpha val="49803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1676400" y="5911850"/>
              <a:ext cx="5714999" cy="3365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-US" sz="2400" b="1" i="0" u="none" strike="noStrike" cap="none" baseline="3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  A Journey in Love - Year  5</a:t>
              </a: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190" name="Shape 190"/>
          <p:cNvSpPr/>
          <p:nvPr/>
        </p:nvSpPr>
        <p:spPr>
          <a:xfrm>
            <a:off x="8610600" y="6400800"/>
            <a:ext cx="306386" cy="255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2461" y="60000"/>
                </a:lnTo>
                <a:lnTo>
                  <a:pt x="31845" y="60000"/>
                </a:lnTo>
                <a:lnTo>
                  <a:pt x="31845" y="105000"/>
                </a:lnTo>
                <a:lnTo>
                  <a:pt x="88154" y="105000"/>
                </a:lnTo>
                <a:lnTo>
                  <a:pt x="88154" y="60000"/>
                </a:lnTo>
                <a:lnTo>
                  <a:pt x="97538" y="60000"/>
                </a:lnTo>
                <a:lnTo>
                  <a:pt x="83461" y="43125"/>
                </a:ln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</a:path>
              <a:path w="120000" h="120000" fill="darkenLess" extrusionOk="0">
                <a:moveTo>
                  <a:pt x="83461" y="43125"/>
                </a:moveTo>
                <a:lnTo>
                  <a:pt x="83461" y="20625"/>
                </a:lnTo>
                <a:lnTo>
                  <a:pt x="74077" y="20625"/>
                </a:lnTo>
                <a:lnTo>
                  <a:pt x="74077" y="31875"/>
                </a:lnTo>
                <a:close/>
                <a:moveTo>
                  <a:pt x="31845" y="60000"/>
                </a:moveTo>
                <a:lnTo>
                  <a:pt x="31845" y="105000"/>
                </a:lnTo>
                <a:lnTo>
                  <a:pt x="55307" y="105000"/>
                </a:ln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  <a:lnTo>
                  <a:pt x="88154" y="105000"/>
                </a:lnTo>
                <a:lnTo>
                  <a:pt x="881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2461" y="60000"/>
                </a:lnTo>
                <a:lnTo>
                  <a:pt x="97538" y="60000"/>
                </a:lnTo>
                <a:close/>
                <a:moveTo>
                  <a:pt x="55307" y="82500"/>
                </a:moveTo>
                <a:lnTo>
                  <a:pt x="64692" y="82500"/>
                </a:lnTo>
                <a:lnTo>
                  <a:pt x="64692" y="105000"/>
                </a:lnTo>
                <a:lnTo>
                  <a:pt x="5530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077" y="31875"/>
                </a:lnTo>
                <a:lnTo>
                  <a:pt x="74077" y="20625"/>
                </a:lnTo>
                <a:lnTo>
                  <a:pt x="83461" y="20625"/>
                </a:lnTo>
                <a:lnTo>
                  <a:pt x="83461" y="43125"/>
                </a:lnTo>
                <a:lnTo>
                  <a:pt x="97538" y="60000"/>
                </a:lnTo>
                <a:lnTo>
                  <a:pt x="88154" y="60000"/>
                </a:lnTo>
                <a:lnTo>
                  <a:pt x="88154" y="105000"/>
                </a:lnTo>
                <a:lnTo>
                  <a:pt x="31845" y="105000"/>
                </a:lnTo>
                <a:lnTo>
                  <a:pt x="31845" y="60000"/>
                </a:lnTo>
                <a:lnTo>
                  <a:pt x="22461" y="60000"/>
                </a:lnTo>
                <a:close/>
                <a:moveTo>
                  <a:pt x="74077" y="31875"/>
                </a:moveTo>
                <a:lnTo>
                  <a:pt x="83461" y="43125"/>
                </a:lnTo>
                <a:moveTo>
                  <a:pt x="88154" y="60000"/>
                </a:moveTo>
                <a:lnTo>
                  <a:pt x="31845" y="60000"/>
                </a:lnTo>
                <a:moveTo>
                  <a:pt x="55307" y="105000"/>
                </a:moveTo>
                <a:lnTo>
                  <a:pt x="55307" y="82500"/>
                </a:lnTo>
                <a:lnTo>
                  <a:pt x="64692" y="82500"/>
                </a:lnTo>
                <a:lnTo>
                  <a:pt x="646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FBDFF"/>
          </a:solidFill>
          <a:ln w="9525" cap="rnd" cmpd="sng">
            <a:solidFill>
              <a:srgbClr val="6C18B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609600" y="2755900"/>
            <a:ext cx="17271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girl…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676650" y="4241800"/>
            <a:ext cx="295275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60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1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…to woman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2286000"/>
            <a:ext cx="1198562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187" y="228600"/>
            <a:ext cx="2309811" cy="556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Textured 1">
      <a:dk1>
        <a:srgbClr val="000000"/>
      </a:dk1>
      <a:lt1>
        <a:srgbClr val="2B5481"/>
      </a:lt1>
      <a:dk2>
        <a:srgbClr val="FB1D2D"/>
      </a:dk2>
      <a:lt2>
        <a:srgbClr val="003366"/>
      </a:lt2>
      <a:accent1>
        <a:srgbClr val="009999"/>
      </a:accent1>
      <a:accent2>
        <a:srgbClr val="336699"/>
      </a:accent2>
      <a:accent3>
        <a:srgbClr val="2B5481"/>
      </a:accent3>
      <a:accent4>
        <a:srgbClr val="009999"/>
      </a:accent4>
      <a:accent5>
        <a:srgbClr val="336699"/>
      </a:accent5>
      <a:accent6>
        <a:srgbClr val="2B5481"/>
      </a:accent6>
      <a:hlink>
        <a:srgbClr val="FF0000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2277</Words>
  <Application>Microsoft Office PowerPoint</Application>
  <PresentationFormat>On-screen Show (4:3)</PresentationFormat>
  <Paragraphs>413</Paragraphs>
  <Slides>62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Comic Sans MS</vt:lpstr>
      <vt:lpstr>Tahoma</vt:lpstr>
      <vt:lpstr>Custom Theme</vt:lpstr>
      <vt:lpstr>Eagles Topic 1</vt:lpstr>
      <vt:lpstr>Objectives</vt:lpstr>
      <vt:lpstr>Keywords</vt:lpstr>
      <vt:lpstr>Physical and Intellectual</vt:lpstr>
      <vt:lpstr>PowerPoint Presentation</vt:lpstr>
      <vt:lpstr>PowerPoint Presentation</vt:lpstr>
      <vt:lpstr>PowerPoint Presentation</vt:lpstr>
      <vt:lpstr>Physical changes in boys</vt:lpstr>
      <vt:lpstr>PowerPoint Presentation</vt:lpstr>
      <vt:lpstr>Physical changes in girls</vt:lpstr>
      <vt:lpstr>PowerPoint Presentation</vt:lpstr>
      <vt:lpstr>Prayer</vt:lpstr>
      <vt:lpstr>Social/Emotional</vt:lpstr>
      <vt:lpstr>PowerPoint Presentation</vt:lpstr>
      <vt:lpstr>Prayer</vt:lpstr>
      <vt:lpstr>Spiritual</vt:lpstr>
      <vt:lpstr>Prayer</vt:lpstr>
      <vt:lpstr>A Friendship Blessing</vt:lpstr>
      <vt:lpstr>Do I know these things?</vt:lpstr>
      <vt:lpstr>Eagles Topic 2</vt:lpstr>
      <vt:lpstr>Objectives</vt:lpstr>
      <vt:lpstr>PowerPoint Presentation</vt:lpstr>
      <vt:lpstr>The circle of love and life</vt:lpstr>
      <vt:lpstr>PowerPoint Presentation</vt:lpstr>
      <vt:lpstr>PowerPoint Presentation</vt:lpstr>
      <vt:lpstr>PowerPoint Presentation</vt:lpstr>
      <vt:lpstr>PHYSICAL</vt:lpstr>
      <vt:lpstr>PowerPoint Presentation</vt:lpstr>
      <vt:lpstr>PowerPoint Presentation</vt:lpstr>
      <vt:lpstr>PowerPoint Presentation</vt:lpstr>
      <vt:lpstr>Prayer</vt:lpstr>
      <vt:lpstr>PowerPoint Presentation</vt:lpstr>
      <vt:lpstr>PowerPoint Presentation</vt:lpstr>
      <vt:lpstr>PowerPoint Presentation</vt:lpstr>
      <vt:lpstr>Emotional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</vt:lpstr>
      <vt:lpstr>PowerPoint Presentation</vt:lpstr>
      <vt:lpstr>PowerPoint Presentation</vt:lpstr>
      <vt:lpstr>PowerPoint Presentation</vt:lpstr>
      <vt:lpstr>Spiritual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Journey of Life</vt:lpstr>
      <vt:lpstr>PowerPoint Presentation</vt:lpstr>
      <vt:lpstr>PowerPoint Presentation</vt:lpstr>
      <vt:lpstr>PowerPoint Presentation</vt:lpstr>
      <vt:lpstr>Do I know these things?</vt:lpstr>
      <vt:lpstr>Being a good friend</vt:lpstr>
      <vt:lpstr>What is bullying?  Someone who does something continuous.  </vt:lpstr>
      <vt:lpstr>Staying safe </vt:lpstr>
      <vt:lpstr>Keeping my mind &amp; body healthy</vt:lpstr>
      <vt:lpstr>Helping others</vt:lpstr>
      <vt:lpstr>Other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Five</dc:title>
  <dc:creator>headteacher</dc:creator>
  <cp:lastModifiedBy>Kirk Smeaton Headteacher</cp:lastModifiedBy>
  <cp:revision>4</cp:revision>
  <dcterms:modified xsi:type="dcterms:W3CDTF">2020-03-06T11:51:14Z</dcterms:modified>
</cp:coreProperties>
</file>