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62"/>
  </p:notesMasterIdLst>
  <p:handoutMasterIdLst>
    <p:handoutMasterId r:id="rId63"/>
  </p:handoutMasterIdLst>
  <p:sldIdLst>
    <p:sldId id="305" r:id="rId3"/>
    <p:sldId id="258" r:id="rId4"/>
    <p:sldId id="263" r:id="rId5"/>
    <p:sldId id="264" r:id="rId6"/>
    <p:sldId id="383" r:id="rId7"/>
    <p:sldId id="289" r:id="rId8"/>
    <p:sldId id="375" r:id="rId9"/>
    <p:sldId id="345" r:id="rId10"/>
    <p:sldId id="367" r:id="rId11"/>
    <p:sldId id="386" r:id="rId12"/>
    <p:sldId id="387" r:id="rId13"/>
    <p:sldId id="389" r:id="rId14"/>
    <p:sldId id="347" r:id="rId15"/>
    <p:sldId id="346" r:id="rId16"/>
    <p:sldId id="371" r:id="rId17"/>
    <p:sldId id="370" r:id="rId18"/>
    <p:sldId id="373" r:id="rId19"/>
    <p:sldId id="368" r:id="rId20"/>
    <p:sldId id="372" r:id="rId21"/>
    <p:sldId id="388" r:id="rId22"/>
    <p:sldId id="374" r:id="rId23"/>
    <p:sldId id="327" r:id="rId24"/>
    <p:sldId id="348" r:id="rId25"/>
    <p:sldId id="384" r:id="rId26"/>
    <p:sldId id="377" r:id="rId27"/>
    <p:sldId id="378" r:id="rId28"/>
    <p:sldId id="379" r:id="rId29"/>
    <p:sldId id="291" r:id="rId30"/>
    <p:sldId id="335" r:id="rId31"/>
    <p:sldId id="292" r:id="rId32"/>
    <p:sldId id="380" r:id="rId33"/>
    <p:sldId id="381" r:id="rId34"/>
    <p:sldId id="293" r:id="rId35"/>
    <p:sldId id="385" r:id="rId36"/>
    <p:sldId id="343" r:id="rId37"/>
    <p:sldId id="390" r:id="rId38"/>
    <p:sldId id="391" r:id="rId39"/>
    <p:sldId id="392" r:id="rId40"/>
    <p:sldId id="393" r:id="rId41"/>
    <p:sldId id="394" r:id="rId42"/>
    <p:sldId id="395" r:id="rId43"/>
    <p:sldId id="396" r:id="rId44"/>
    <p:sldId id="397" r:id="rId45"/>
    <p:sldId id="398" r:id="rId46"/>
    <p:sldId id="403" r:id="rId47"/>
    <p:sldId id="400" r:id="rId48"/>
    <p:sldId id="402" r:id="rId49"/>
    <p:sldId id="404" r:id="rId50"/>
    <p:sldId id="405" r:id="rId51"/>
    <p:sldId id="406" r:id="rId52"/>
    <p:sldId id="407" r:id="rId53"/>
    <p:sldId id="408" r:id="rId54"/>
    <p:sldId id="409" r:id="rId55"/>
    <p:sldId id="410" r:id="rId56"/>
    <p:sldId id="411" r:id="rId57"/>
    <p:sldId id="399" r:id="rId58"/>
    <p:sldId id="412" r:id="rId59"/>
    <p:sldId id="413" r:id="rId60"/>
    <p:sldId id="414" r:id="rId61"/>
  </p:sldIdLst>
  <p:sldSz cx="9144000" cy="6858000" type="screen4x3"/>
  <p:notesSz cx="6858000" cy="9144000"/>
  <p:embeddedFontLst>
    <p:embeddedFont>
      <p:font typeface="Calibri" panose="020F0502020204030204" pitchFamily="34" charset="0"/>
      <p:regular r:id="rId64"/>
      <p:bold r:id="rId65"/>
      <p:italic r:id="rId66"/>
      <p:boldItalic r:id="rId67"/>
    </p:embeddedFont>
    <p:embeddedFont>
      <p:font typeface="Twinkl" panose="020B0604020202020204" charset="0"/>
      <p:regular r:id="rId68"/>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4"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284" userDrawn="1">
          <p15:clr>
            <a:srgbClr val="A4A3A4"/>
          </p15:clr>
        </p15:guide>
        <p15:guide id="7" orient="horz" pos="368" userDrawn="1">
          <p15:clr>
            <a:srgbClr val="A4A3A4"/>
          </p15:clr>
        </p15:guide>
        <p15:guide id="8" pos="453" userDrawn="1">
          <p15:clr>
            <a:srgbClr val="A4A3A4"/>
          </p15:clr>
        </p15:guide>
        <p15:guide id="9" orient="horz" pos="2160" userDrawn="1">
          <p15:clr>
            <a:srgbClr val="A4A3A4"/>
          </p15:clr>
        </p15:guide>
        <p15:guide id="10" orient="horz" pos="3838" userDrawn="1">
          <p15:clr>
            <a:srgbClr val="A4A3A4"/>
          </p15:clr>
        </p15:guide>
        <p15:guide id="11" pos="54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11A"/>
    <a:srgbClr val="ACDDFC"/>
    <a:srgbClr val="EF8218"/>
    <a:srgbClr val="8D358B"/>
    <a:srgbClr val="E9C501"/>
    <a:srgbClr val="EC6D76"/>
    <a:srgbClr val="FEF3E9"/>
    <a:srgbClr val="009541"/>
    <a:srgbClr val="9B4C97"/>
    <a:srgbClr val="2DB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1" autoAdjust="0"/>
    <p:restoredTop sz="96005" autoAdjust="0"/>
  </p:normalViewPr>
  <p:slideViewPr>
    <p:cSldViewPr snapToGrid="0" showGuides="1">
      <p:cViewPr varScale="1">
        <p:scale>
          <a:sx n="86" d="100"/>
          <a:sy n="86" d="100"/>
        </p:scale>
        <p:origin x="1426" y="72"/>
      </p:cViewPr>
      <p:guideLst>
        <p:guide orient="horz" pos="2954"/>
        <p:guide pos="2880"/>
        <p:guide pos="340"/>
        <p:guide orient="horz" pos="3974"/>
        <p:guide pos="5284"/>
        <p:guide orient="horz" pos="368"/>
        <p:guide pos="453"/>
        <p:guide orient="horz" pos="2160"/>
        <p:guide orient="horz" pos="3838"/>
        <p:guide pos="540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itchFamily="2" charset="0"/>
              </a:rPr>
              <a:t>24/11/2022</a:t>
            </a:fld>
            <a:endParaRPr lang="en-GB" dirty="0">
              <a:latin typeface="Roboto"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itchFamily="2" charset="0"/>
              </a:rPr>
              <a:t>‹#›</a:t>
            </a:fld>
            <a:endParaRPr lang="en-GB" dirty="0">
              <a:latin typeface="Roboto"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itchFamily="2" charset="0"/>
        <a:ea typeface="+mn-ea"/>
        <a:cs typeface="+mn-cs"/>
      </a:defRPr>
    </a:lvl1pPr>
    <a:lvl2pPr marL="457200" algn="l" defTabSz="914400" rtl="0" eaLnBrk="1" latinLnBrk="0" hangingPunct="1">
      <a:defRPr sz="1200" kern="1200">
        <a:solidFill>
          <a:schemeClr val="tx1"/>
        </a:solidFill>
        <a:latin typeface="Roboto" pitchFamily="2" charset="0"/>
        <a:ea typeface="+mn-ea"/>
        <a:cs typeface="+mn-cs"/>
      </a:defRPr>
    </a:lvl2pPr>
    <a:lvl3pPr marL="914400" algn="l" defTabSz="914400" rtl="0" eaLnBrk="1" latinLnBrk="0" hangingPunct="1">
      <a:defRPr sz="1200" kern="1200">
        <a:solidFill>
          <a:schemeClr val="tx1"/>
        </a:solidFill>
        <a:latin typeface="Roboto" pitchFamily="2" charset="0"/>
        <a:ea typeface="+mn-ea"/>
        <a:cs typeface="+mn-cs"/>
      </a:defRPr>
    </a:lvl3pPr>
    <a:lvl4pPr marL="1371600" algn="l" defTabSz="914400" rtl="0" eaLnBrk="1" latinLnBrk="0" hangingPunct="1">
      <a:defRPr sz="1200" kern="1200">
        <a:solidFill>
          <a:schemeClr val="tx1"/>
        </a:solidFill>
        <a:latin typeface="Roboto" pitchFamily="2" charset="0"/>
        <a:ea typeface="+mn-ea"/>
        <a:cs typeface="+mn-cs"/>
      </a:defRPr>
    </a:lvl4pPr>
    <a:lvl5pPr marL="1828800" algn="l" defTabSz="914400" rtl="0" eaLnBrk="1" latinLnBrk="0" hangingPunct="1">
      <a:defRPr sz="1200" kern="1200">
        <a:solidFill>
          <a:schemeClr val="tx1"/>
        </a:solidFill>
        <a:latin typeface="Roboto"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898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372898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538272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74255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3467590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2944902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356958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448838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45128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2447190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225333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pPr/>
              <a:t>9</a:t>
            </a:fld>
            <a:endParaRPr lang="en-GB" dirty="0"/>
          </a:p>
        </p:txBody>
      </p:sp>
    </p:spTree>
    <p:extLst>
      <p:ext uri="{BB962C8B-B14F-4D97-AF65-F5344CB8AC3E}">
        <p14:creationId xmlns:p14="http://schemas.microsoft.com/office/powerpoint/2010/main" val="180857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179124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79769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541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pPr/>
              <a:t>16</a:t>
            </a:fld>
            <a:endParaRPr lang="en-GB" dirty="0"/>
          </a:p>
        </p:txBody>
      </p:sp>
    </p:spTree>
    <p:extLst>
      <p:ext uri="{BB962C8B-B14F-4D97-AF65-F5344CB8AC3E}">
        <p14:creationId xmlns:p14="http://schemas.microsoft.com/office/powerpoint/2010/main" val="271953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511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7440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3136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pPr/>
              <a:t>22</a:t>
            </a:fld>
            <a:endParaRPr lang="en-GB" dirty="0"/>
          </a:p>
        </p:txBody>
      </p:sp>
    </p:spTree>
    <p:extLst>
      <p:ext uri="{BB962C8B-B14F-4D97-AF65-F5344CB8AC3E}">
        <p14:creationId xmlns:p14="http://schemas.microsoft.com/office/powerpoint/2010/main" val="75836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70939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741869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388168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3CF39614-1CEB-4D01-8C63-AF8C4C1DBF54}"/>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3591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26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B6DAA466-5451-4663-A93D-5C017C86B1C4}"/>
              </a:ext>
            </a:extLst>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EA3C1608-6D18-441E-A57A-FADEDCB37ED2}"/>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518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CFF9718B-95E7-4687-94E5-3F46FA438CE7}"/>
              </a:ext>
            </a:extLst>
          </p:cNvPr>
          <p:cNvSpPr/>
          <p:nvPr userDrawn="1"/>
        </p:nvSpPr>
        <p:spPr>
          <a:xfrm>
            <a:off x="4137660" y="5563180"/>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524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818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23.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eg"/><Relationship Id="rId10" Type="http://schemas.openxmlformats.org/officeDocument/2006/relationships/image" Target="../media/image23.png"/><Relationship Id="rId4" Type="http://schemas.openxmlformats.org/officeDocument/2006/relationships/image" Target="../media/image54.png"/><Relationship Id="rId9" Type="http://schemas.openxmlformats.org/officeDocument/2006/relationships/image" Target="../media/image38.tiff"/></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23.png"/><Relationship Id="rId5" Type="http://schemas.openxmlformats.org/officeDocument/2006/relationships/image" Target="../media/image55.jpeg"/><Relationship Id="rId10" Type="http://schemas.openxmlformats.org/officeDocument/2006/relationships/image" Target="../media/image60.png"/><Relationship Id="rId4" Type="http://schemas.microsoft.com/office/2007/relationships/hdphoto" Target="../media/hdphoto1.wdp"/><Relationship Id="rId9" Type="http://schemas.openxmlformats.org/officeDocument/2006/relationships/image" Target="../media/image38.tiff"/></Relationships>
</file>

<file path=ppt/slides/_rels/slide16.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2.png"/><Relationship Id="rId7" Type="http://schemas.openxmlformats.org/officeDocument/2006/relationships/image" Target="../media/image38.tiff"/><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23.png"/><Relationship Id="rId5" Type="http://schemas.openxmlformats.org/officeDocument/2006/relationships/image" Target="../media/image55.jpeg"/><Relationship Id="rId10" Type="http://schemas.openxmlformats.org/officeDocument/2006/relationships/image" Target="../media/image38.tiff"/><Relationship Id="rId4" Type="http://schemas.openxmlformats.org/officeDocument/2006/relationships/image" Target="../media/image57.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23.png"/><Relationship Id="rId3" Type="http://schemas.openxmlformats.org/officeDocument/2006/relationships/image" Target="../media/image67.tiff"/><Relationship Id="rId7" Type="http://schemas.openxmlformats.org/officeDocument/2006/relationships/image" Target="../media/image71.png"/><Relationship Id="rId12" Type="http://schemas.openxmlformats.org/officeDocument/2006/relationships/image" Target="../media/image76.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23.png"/><Relationship Id="rId4" Type="http://schemas.openxmlformats.org/officeDocument/2006/relationships/image" Target="../media/image76.tiff"/><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55.jpeg"/><Relationship Id="rId18" Type="http://schemas.openxmlformats.org/officeDocument/2006/relationships/image" Target="../media/image97.tiff"/><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38.tiff"/><Relationship Id="rId2" Type="http://schemas.openxmlformats.org/officeDocument/2006/relationships/image" Target="../media/image86.png"/><Relationship Id="rId16"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66.png"/><Relationship Id="rId15" Type="http://schemas.openxmlformats.org/officeDocument/2006/relationships/image" Target="../media/image95.png"/><Relationship Id="rId10" Type="http://schemas.openxmlformats.org/officeDocument/2006/relationships/image" Target="../media/image92.png"/><Relationship Id="rId19" Type="http://schemas.openxmlformats.org/officeDocument/2006/relationships/image" Target="../media/image23.png"/><Relationship Id="rId4" Type="http://schemas.openxmlformats.org/officeDocument/2006/relationships/image" Target="../media/image64.png"/><Relationship Id="rId9" Type="http://schemas.openxmlformats.org/officeDocument/2006/relationships/image" Target="../media/image91.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1.jpeg"/><Relationship Id="rId11" Type="http://schemas.openxmlformats.org/officeDocument/2006/relationships/image" Target="../media/image23.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jpeg"/><Relationship Id="rId9" Type="http://schemas.openxmlformats.org/officeDocument/2006/relationships/image" Target="../media/image113.png"/><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27.png"/><Relationship Id="rId9"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33.png"/><Relationship Id="rId9" Type="http://schemas.openxmlformats.org/officeDocument/2006/relationships/image" Target="../media/image124.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8.png"/><Relationship Id="rId7"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png"/><Relationship Id="rId10" Type="http://schemas.openxmlformats.org/officeDocument/2006/relationships/image" Target="../media/image124.png"/><Relationship Id="rId4" Type="http://schemas.openxmlformats.org/officeDocument/2006/relationships/image" Target="../media/image131.png"/><Relationship Id="rId9" Type="http://schemas.openxmlformats.org/officeDocument/2006/relationships/slide" Target="slide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8.png"/><Relationship Id="rId9" Type="http://schemas.openxmlformats.org/officeDocument/2006/relationships/image" Target="../media/image144.png"/></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1.png"/><Relationship Id="rId7" Type="http://schemas.openxmlformats.org/officeDocument/2006/relationships/image" Target="../media/image148.tiff"/><Relationship Id="rId2"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34.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50.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image" Target="../media/image152.png"/><Relationship Id="rId7" Type="http://schemas.openxmlformats.org/officeDocument/2006/relationships/image" Target="../media/image11.png"/><Relationship Id="rId12" Type="http://schemas.openxmlformats.org/officeDocument/2006/relationships/image" Target="../media/image157.png"/><Relationship Id="rId2" Type="http://schemas.openxmlformats.org/officeDocument/2006/relationships/image" Target="../media/image151.png"/><Relationship Id="rId1" Type="http://schemas.openxmlformats.org/officeDocument/2006/relationships/slideLayout" Target="../slideLayouts/slideLayout4.xml"/><Relationship Id="rId6" Type="http://schemas.openxmlformats.org/officeDocument/2006/relationships/image" Target="../media/image131.png"/><Relationship Id="rId11" Type="http://schemas.openxmlformats.org/officeDocument/2006/relationships/image" Target="../media/image156.png"/><Relationship Id="rId5" Type="http://schemas.openxmlformats.org/officeDocument/2006/relationships/image" Target="../media/image154.png"/><Relationship Id="rId10" Type="http://schemas.openxmlformats.org/officeDocument/2006/relationships/image" Target="../media/image155.png"/><Relationship Id="rId4" Type="http://schemas.openxmlformats.org/officeDocument/2006/relationships/image" Target="../media/image153.png"/><Relationship Id="rId9" Type="http://schemas.openxmlformats.org/officeDocument/2006/relationships/image" Target="../media/image1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png"/><Relationship Id="rId7" Type="http://schemas.openxmlformats.org/officeDocument/2006/relationships/image" Target="../media/image162.png"/><Relationship Id="rId2" Type="http://schemas.openxmlformats.org/officeDocument/2006/relationships/image" Target="../media/image158.png"/><Relationship Id="rId1" Type="http://schemas.openxmlformats.org/officeDocument/2006/relationships/slideLayout" Target="../slideLayouts/slideLayout1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69.png"/></Relationships>
</file>

<file path=ppt/slides/_rels/slide4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177.pn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image" Target="../media/image171.png"/><Relationship Id="rId9" Type="http://schemas.openxmlformats.org/officeDocument/2006/relationships/image" Target="../media/image175.png"/></Relationships>
</file>

<file path=ppt/slides/_rels/slide4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 Id="rId9" Type="http://schemas.openxmlformats.org/officeDocument/2006/relationships/image" Target="../media/image124.png"/></Relationships>
</file>

<file path=ppt/slides/_rels/slide4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92.png"/><Relationship Id="rId7" Type="http://schemas.openxmlformats.org/officeDocument/2006/relationships/image" Target="../media/image190.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93.png"/><Relationship Id="rId9"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97.png"/><Relationship Id="rId11" Type="http://schemas.openxmlformats.org/officeDocument/2006/relationships/image" Target="../media/image146.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49.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0.png"/><Relationship Id="rId3" Type="http://schemas.openxmlformats.org/officeDocument/2006/relationships/image" Target="../media/image202.png"/><Relationship Id="rId7" Type="http://schemas.openxmlformats.org/officeDocument/2006/relationships/image" Target="../media/image205.png"/><Relationship Id="rId12" Type="http://schemas.openxmlformats.org/officeDocument/2006/relationships/image" Target="../media/image209.png"/><Relationship Id="rId2" Type="http://schemas.openxmlformats.org/officeDocument/2006/relationships/notesSlide" Target="../notesSlides/notesSlide17.xml"/><Relationship Id="rId16" Type="http://schemas.openxmlformats.org/officeDocument/2006/relationships/image" Target="../media/image146.png"/><Relationship Id="rId1" Type="http://schemas.openxmlformats.org/officeDocument/2006/relationships/slideLayout" Target="../slideLayouts/slideLayout11.xml"/><Relationship Id="rId6" Type="http://schemas.openxmlformats.org/officeDocument/2006/relationships/image" Target="../media/image204.png"/><Relationship Id="rId11" Type="http://schemas.openxmlformats.org/officeDocument/2006/relationships/image" Target="../media/image208.png"/><Relationship Id="rId5" Type="http://schemas.openxmlformats.org/officeDocument/2006/relationships/image" Target="../media/image203.png"/><Relationship Id="rId15" Type="http://schemas.openxmlformats.org/officeDocument/2006/relationships/image" Target="../media/image212.png"/><Relationship Id="rId10" Type="http://schemas.openxmlformats.org/officeDocument/2006/relationships/image" Target="../media/image207.png"/><Relationship Id="rId4" Type="http://schemas.openxmlformats.org/officeDocument/2006/relationships/image" Target="../media/image195.png"/><Relationship Id="rId9" Type="http://schemas.microsoft.com/office/2007/relationships/hdphoto" Target="../media/hdphoto3.wdp"/><Relationship Id="rId14" Type="http://schemas.openxmlformats.org/officeDocument/2006/relationships/image" Target="../media/image211.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146.png"/><Relationship Id="rId2" Type="http://schemas.openxmlformats.org/officeDocument/2006/relationships/image" Target="../media/image213.jpeg"/><Relationship Id="rId1" Type="http://schemas.openxmlformats.org/officeDocument/2006/relationships/slideLayout" Target="../slideLayouts/slideLayout11.xml"/><Relationship Id="rId6" Type="http://schemas.openxmlformats.org/officeDocument/2006/relationships/image" Target="../media/image216.png"/><Relationship Id="rId5" Type="http://schemas.openxmlformats.org/officeDocument/2006/relationships/image" Target="../media/image8.png"/><Relationship Id="rId4" Type="http://schemas.openxmlformats.org/officeDocument/2006/relationships/image" Target="../media/image215.png"/></Relationships>
</file>

<file path=ppt/slides/_rels/slide51.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slide" Target="slide52.xml"/><Relationship Id="rId2" Type="http://schemas.openxmlformats.org/officeDocument/2006/relationships/image" Target="../media/image217.jpeg"/><Relationship Id="rId1" Type="http://schemas.openxmlformats.org/officeDocument/2006/relationships/slideLayout" Target="../slideLayouts/slideLayout11.xml"/><Relationship Id="rId6" Type="http://schemas.openxmlformats.org/officeDocument/2006/relationships/slide" Target="slide54.xml"/><Relationship Id="rId5" Type="http://schemas.openxmlformats.org/officeDocument/2006/relationships/image" Target="../media/image8.png"/><Relationship Id="rId4" Type="http://schemas.openxmlformats.org/officeDocument/2006/relationships/image" Target="../media/image20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13.jpe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19.jpeg"/><Relationship Id="rId5" Type="http://schemas.openxmlformats.org/officeDocument/2006/relationships/image" Target="../media/image216.png"/><Relationship Id="rId4" Type="http://schemas.openxmlformats.org/officeDocument/2006/relationships/image" Target="../media/image2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22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0.png"/><Relationship Id="rId4" Type="http://schemas.openxmlformats.org/officeDocument/2006/relationships/image" Target="../media/image195.png"/><Relationship Id="rId9" Type="http://schemas.openxmlformats.org/officeDocument/2006/relationships/image" Target="../media/image201.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6.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1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26.png"/><Relationship Id="rId15" Type="http://schemas.openxmlformats.org/officeDocument/2006/relationships/image" Target="../media/image36.tiff"/><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03739" y="6464797"/>
            <a:ext cx="5369516"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itchFamily="2" charset="0"/>
                <a:ea typeface="Calibri" panose="020F0502020204030204" pitchFamily="34" charset="0"/>
                <a:cs typeface="Arial" panose="020B0604020202020204" pitchFamily="34" charset="0"/>
              </a:rPr>
              <a:t>PSHE and Citizenship | LKS2 | Health and Wellbeing | It’s My Body | Drugs: Healing or Harmful? | Lesson 5</a:t>
            </a:r>
            <a:endParaRPr lang="en-GB" sz="800" dirty="0">
              <a:solidFill>
                <a:srgbClr val="FFFFFF"/>
              </a:solidFill>
              <a:latin typeface="Roboto"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itchFamily="2" charset="0"/>
                <a:cs typeface="Arial" panose="020B0604020202020204" pitchFamily="34" charset="0"/>
              </a:rPr>
              <a:t>Health and Wellbeing | It’s My Body</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Is This a Drug?</a:t>
            </a:r>
          </a:p>
        </p:txBody>
      </p:sp>
      <p:grpSp>
        <p:nvGrpSpPr>
          <p:cNvPr id="15" name="Group 14">
            <a:extLst>
              <a:ext uri="{FF2B5EF4-FFF2-40B4-BE49-F238E27FC236}">
                <a16:creationId xmlns:a16="http://schemas.microsoft.com/office/drawing/2014/main" id="{AAE81D75-FAD3-47FE-83BD-20F43235C58B}"/>
              </a:ext>
            </a:extLst>
          </p:cNvPr>
          <p:cNvGrpSpPr/>
          <p:nvPr/>
        </p:nvGrpSpPr>
        <p:grpSpPr>
          <a:xfrm>
            <a:off x="283038" y="1333343"/>
            <a:ext cx="6334733" cy="1062094"/>
            <a:chOff x="283038" y="1333343"/>
            <a:chExt cx="6334733" cy="1062094"/>
          </a:xfrm>
        </p:grpSpPr>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260356"/>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8" y="1333343"/>
              <a:ext cx="6334733" cy="995040"/>
              <a:chOff x="284810" y="1333120"/>
              <a:chExt cx="7596417" cy="995040"/>
            </a:xfrm>
          </p:grpSpPr>
          <p:sp>
            <p:nvSpPr>
              <p:cNvPr id="18" name="Freeform: Shape 17">
                <a:extLst>
                  <a:ext uri="{FF2B5EF4-FFF2-40B4-BE49-F238E27FC236}">
                    <a16:creationId xmlns:a16="http://schemas.microsoft.com/office/drawing/2014/main" id="{89EDADB1-91E2-4701-97DD-4123DCBF3D7C}"/>
                  </a:ext>
                </a:extLst>
              </p:cNvPr>
              <p:cNvSpPr/>
              <p:nvPr/>
            </p:nvSpPr>
            <p:spPr>
              <a:xfrm>
                <a:off x="494636" y="1535780"/>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33120"/>
                <a:ext cx="7570321" cy="91840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 name="connsiteX0" fmla="*/ 4410 w 3103684"/>
                  <a:gd name="connsiteY0" fmla="*/ 0 h 4308282"/>
                  <a:gd name="connsiteX1" fmla="*/ 0 w 3103684"/>
                  <a:gd name="connsiteY1" fmla="*/ 4308282 h 4308282"/>
                  <a:gd name="connsiteX2" fmla="*/ 3103684 w 3103684"/>
                  <a:gd name="connsiteY2" fmla="*/ 4308282 h 4308282"/>
                  <a:gd name="connsiteX3" fmla="*/ 2815075 w 3103684"/>
                  <a:gd name="connsiteY3" fmla="*/ 56564 h 4308282"/>
                  <a:gd name="connsiteX4" fmla="*/ 4410 w 3103684"/>
                  <a:gd name="connsiteY4" fmla="*/ 0 h 4308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08282">
                    <a:moveTo>
                      <a:pt x="4410" y="0"/>
                    </a:moveTo>
                    <a:lnTo>
                      <a:pt x="0" y="4308282"/>
                    </a:lnTo>
                    <a:lnTo>
                      <a:pt x="3103684" y="4308282"/>
                    </a:lnTo>
                    <a:lnTo>
                      <a:pt x="2815075" y="56564"/>
                    </a:lnTo>
                    <a:lnTo>
                      <a:pt x="4410" y="0"/>
                    </a:lnTo>
                    <a:close/>
                  </a:path>
                </a:pathLst>
              </a:custGeom>
              <a:solidFill>
                <a:srgbClr val="FFFFFF"/>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Some of these drugs are legal but they are restricted.</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That means you have to be a certain age to buy or consume them.</a:t>
                </a:r>
              </a:p>
            </p:txBody>
          </p:sp>
        </p:grpSp>
      </p:grpSp>
      <p:pic>
        <p:nvPicPr>
          <p:cNvPr id="3" name="Whole Class">
            <a:extLst>
              <a:ext uri="{FF2B5EF4-FFF2-40B4-BE49-F238E27FC236}">
                <a16:creationId xmlns:a16="http://schemas.microsoft.com/office/drawing/2014/main" id="{709E7C0D-3DE1-4B06-9E83-4B8D83543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
        <p:nvSpPr>
          <p:cNvPr id="4" name="Freeform: Shape 3">
            <a:extLst>
              <a:ext uri="{FF2B5EF4-FFF2-40B4-BE49-F238E27FC236}">
                <a16:creationId xmlns:a16="http://schemas.microsoft.com/office/drawing/2014/main" id="{80DDEE49-5365-4425-9B38-524D5BF9E8CE}"/>
              </a:ext>
            </a:extLst>
          </p:cNvPr>
          <p:cNvSpPr/>
          <p:nvPr/>
        </p:nvSpPr>
        <p:spPr>
          <a:xfrm>
            <a:off x="536331" y="2391185"/>
            <a:ext cx="3103684" cy="3921692"/>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6" name="Picture 25">
            <a:extLst>
              <a:ext uri="{FF2B5EF4-FFF2-40B4-BE49-F238E27FC236}">
                <a16:creationId xmlns:a16="http://schemas.microsoft.com/office/drawing/2014/main" id="{31552296-6980-4900-B857-E1BE04A33A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552" y="2574425"/>
            <a:ext cx="516969" cy="2115050"/>
          </a:xfrm>
          <a:prstGeom prst="rect">
            <a:avLst/>
          </a:prstGeom>
        </p:spPr>
      </p:pic>
      <p:pic>
        <p:nvPicPr>
          <p:cNvPr id="27" name="Picture 26">
            <a:extLst>
              <a:ext uri="{FF2B5EF4-FFF2-40B4-BE49-F238E27FC236}">
                <a16:creationId xmlns:a16="http://schemas.microsoft.com/office/drawing/2014/main" id="{1D843607-5232-4029-A152-613B873511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5521" y="4604781"/>
            <a:ext cx="1712021" cy="1679865"/>
          </a:xfrm>
          <a:prstGeom prst="rect">
            <a:avLst/>
          </a:prstGeom>
          <a:noFill/>
        </p:spPr>
      </p:pic>
      <p:pic>
        <p:nvPicPr>
          <p:cNvPr id="8" name="Picture 7" descr="A close up of a knife&#10;&#10;Description automatically generated">
            <a:extLst>
              <a:ext uri="{FF2B5EF4-FFF2-40B4-BE49-F238E27FC236}">
                <a16:creationId xmlns:a16="http://schemas.microsoft.com/office/drawing/2014/main" id="{044E8B13-4C8C-4EDF-BB9B-308DAF6E34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923065">
            <a:off x="831672" y="3940067"/>
            <a:ext cx="1895933" cy="1113351"/>
          </a:xfrm>
          <a:prstGeom prst="rect">
            <a:avLst/>
          </a:prstGeom>
        </p:spPr>
      </p:pic>
      <p:pic>
        <p:nvPicPr>
          <p:cNvPr id="35" name="Picture 34">
            <a:extLst>
              <a:ext uri="{FF2B5EF4-FFF2-40B4-BE49-F238E27FC236}">
                <a16:creationId xmlns:a16="http://schemas.microsoft.com/office/drawing/2014/main" id="{ED2C3C3D-5860-4C01-BFCD-FC0848B9A1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62456" y="2574425"/>
            <a:ext cx="2105760" cy="4283575"/>
          </a:xfrm>
          <a:prstGeom prst="rect">
            <a:avLst/>
          </a:prstGeom>
        </p:spPr>
      </p:pic>
      <p:sp>
        <p:nvSpPr>
          <p:cNvPr id="40" name="Rectangular Callout 11">
            <a:extLst>
              <a:ext uri="{FF2B5EF4-FFF2-40B4-BE49-F238E27FC236}">
                <a16:creationId xmlns:a16="http://schemas.microsoft.com/office/drawing/2014/main" id="{8C6B1469-867D-4486-8EC7-F8617D273573}"/>
              </a:ext>
            </a:extLst>
          </p:cNvPr>
          <p:cNvSpPr/>
          <p:nvPr/>
        </p:nvSpPr>
        <p:spPr>
          <a:xfrm>
            <a:off x="3439524" y="2680076"/>
            <a:ext cx="2801886" cy="748923"/>
          </a:xfrm>
          <a:prstGeom prst="wedgeRectCallout">
            <a:avLst>
              <a:gd name="adj1" fmla="val 60294"/>
              <a:gd name="adj2" fmla="val 17972"/>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Alcohol is a legal, restricted drug.</a:t>
            </a:r>
          </a:p>
        </p:txBody>
      </p:sp>
      <p:sp>
        <p:nvSpPr>
          <p:cNvPr id="44" name="Rectangular Callout 11">
            <a:extLst>
              <a:ext uri="{FF2B5EF4-FFF2-40B4-BE49-F238E27FC236}">
                <a16:creationId xmlns:a16="http://schemas.microsoft.com/office/drawing/2014/main" id="{9B9CF326-55B8-4CFC-B0CB-F186BC88C119}"/>
              </a:ext>
            </a:extLst>
          </p:cNvPr>
          <p:cNvSpPr/>
          <p:nvPr/>
        </p:nvSpPr>
        <p:spPr>
          <a:xfrm>
            <a:off x="3439524" y="3672942"/>
            <a:ext cx="2801886" cy="1360452"/>
          </a:xfrm>
          <a:prstGeom prst="wedgeRectCallout">
            <a:avLst>
              <a:gd name="adj1" fmla="val 58498"/>
              <a:gd name="adj2" fmla="val -36292"/>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Cigarettes contain nicotine, which is in tobacco. This too is a legal, restricted drug.</a:t>
            </a:r>
          </a:p>
        </p:txBody>
      </p:sp>
      <p:pic>
        <p:nvPicPr>
          <p:cNvPr id="19" name="Picture 18" descr="A picture containing photo, person, front, table&#10;&#10;Description automatically generated">
            <a:extLst>
              <a:ext uri="{FF2B5EF4-FFF2-40B4-BE49-F238E27FC236}">
                <a16:creationId xmlns:a16="http://schemas.microsoft.com/office/drawing/2014/main" id="{B1B38027-EE2A-4F9D-809D-BB5FD50996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77805" y="3217064"/>
            <a:ext cx="1790411" cy="6135163"/>
          </a:xfrm>
          <a:prstGeom prst="rect">
            <a:avLst/>
          </a:prstGeom>
        </p:spPr>
      </p:pic>
      <p:sp>
        <p:nvSpPr>
          <p:cNvPr id="45" name="Rectangular Callout 11">
            <a:extLst>
              <a:ext uri="{FF2B5EF4-FFF2-40B4-BE49-F238E27FC236}">
                <a16:creationId xmlns:a16="http://schemas.microsoft.com/office/drawing/2014/main" id="{96F66636-2BFA-45A2-B9AE-004A53516EB9}"/>
              </a:ext>
            </a:extLst>
          </p:cNvPr>
          <p:cNvSpPr/>
          <p:nvPr/>
        </p:nvSpPr>
        <p:spPr>
          <a:xfrm>
            <a:off x="3379134" y="2737196"/>
            <a:ext cx="3355260" cy="1064395"/>
          </a:xfrm>
          <a:prstGeom prst="wedgeRectCallout">
            <a:avLst>
              <a:gd name="adj1" fmla="val 56794"/>
              <a:gd name="adj2" fmla="val 32947"/>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 you know the legal age to buy and smoke cigarettes and e-cigarettes in the UK?</a:t>
            </a:r>
          </a:p>
        </p:txBody>
      </p:sp>
      <p:sp>
        <p:nvSpPr>
          <p:cNvPr id="46" name="Rectangular Callout 11">
            <a:extLst>
              <a:ext uri="{FF2B5EF4-FFF2-40B4-BE49-F238E27FC236}">
                <a16:creationId xmlns:a16="http://schemas.microsoft.com/office/drawing/2014/main" id="{33B9022D-75D2-4C8D-B2D7-85365265AA42}"/>
              </a:ext>
            </a:extLst>
          </p:cNvPr>
          <p:cNvSpPr/>
          <p:nvPr/>
        </p:nvSpPr>
        <p:spPr>
          <a:xfrm>
            <a:off x="3379134" y="4071503"/>
            <a:ext cx="3355260" cy="1064395"/>
          </a:xfrm>
          <a:prstGeom prst="wedgeRectCallout">
            <a:avLst>
              <a:gd name="adj1" fmla="val 57544"/>
              <a:gd name="adj2" fmla="val -37986"/>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 you know the legal age to buy and drink alcoholic drinks in the UK?</a:t>
            </a:r>
          </a:p>
        </p:txBody>
      </p:sp>
      <p:sp>
        <p:nvSpPr>
          <p:cNvPr id="48" name="Rectangular Callout 11">
            <a:extLst>
              <a:ext uri="{FF2B5EF4-FFF2-40B4-BE49-F238E27FC236}">
                <a16:creationId xmlns:a16="http://schemas.microsoft.com/office/drawing/2014/main" id="{FA97C04C-BFA3-477A-BF44-14D855D1DBCC}"/>
              </a:ext>
            </a:extLst>
          </p:cNvPr>
          <p:cNvSpPr/>
          <p:nvPr/>
        </p:nvSpPr>
        <p:spPr>
          <a:xfrm>
            <a:off x="3289536" y="3217064"/>
            <a:ext cx="3439329" cy="1254268"/>
          </a:xfrm>
          <a:prstGeom prst="wedgeRectCallout">
            <a:avLst>
              <a:gd name="adj1" fmla="val 56306"/>
              <a:gd name="adj2" fmla="val 1355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 have to be 18 - an adult - to smoke or drink alcohol in the UK. Why do you think this is?</a:t>
            </a:r>
          </a:p>
        </p:txBody>
      </p:sp>
    </p:spTree>
    <p:extLst>
      <p:ext uri="{BB962C8B-B14F-4D97-AF65-F5344CB8AC3E}">
        <p14:creationId xmlns:p14="http://schemas.microsoft.com/office/powerpoint/2010/main" val="23123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right)">
                                      <p:cBhvr>
                                        <p:cTn id="30" dur="500"/>
                                        <p:tgtEl>
                                          <p:spTgt spid="40"/>
                                        </p:tgtEl>
                                      </p:cBhvr>
                                    </p:animEffect>
                                  </p:childTnLst>
                                </p:cTn>
                              </p:par>
                            </p:childTnLst>
                          </p:cTn>
                        </p:par>
                        <p:par>
                          <p:cTn id="31" fill="hold">
                            <p:stCondLst>
                              <p:cond delay="1500"/>
                            </p:stCondLst>
                            <p:childTnLst>
                              <p:par>
                                <p:cTn id="32" presetID="6" presetClass="emph" presetSubtype="0" autoRev="1" fill="hold" nodeType="afterEffect">
                                  <p:stCondLst>
                                    <p:cond delay="0"/>
                                  </p:stCondLst>
                                  <p:childTnLst>
                                    <p:animScale>
                                      <p:cBhvr>
                                        <p:cTn id="33" dur="750" fill="hold"/>
                                        <p:tgtEl>
                                          <p:spTgt spid="26"/>
                                        </p:tgtEl>
                                      </p:cBhvr>
                                      <p:by x="110000" y="11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right)">
                                      <p:cBhvr>
                                        <p:cTn id="38" dur="500"/>
                                        <p:tgtEl>
                                          <p:spTgt spid="44"/>
                                        </p:tgtEl>
                                      </p:cBhvr>
                                    </p:animEffect>
                                  </p:childTnLst>
                                </p:cTn>
                              </p:par>
                            </p:childTnLst>
                          </p:cTn>
                        </p:par>
                        <p:par>
                          <p:cTn id="39" fill="hold">
                            <p:stCondLst>
                              <p:cond delay="500"/>
                            </p:stCondLst>
                            <p:childTnLst>
                              <p:par>
                                <p:cTn id="40" presetID="6" presetClass="emph" presetSubtype="0" autoRev="1" fill="hold" nodeType="afterEffect">
                                  <p:stCondLst>
                                    <p:cond delay="0"/>
                                  </p:stCondLst>
                                  <p:childTnLst>
                                    <p:animScale>
                                      <p:cBhvr>
                                        <p:cTn id="41" dur="750" fill="hold"/>
                                        <p:tgtEl>
                                          <p:spTgt spid="27"/>
                                        </p:tgtEl>
                                      </p:cBhvr>
                                      <p:by x="110000" y="110000"/>
                                    </p:animScale>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4"/>
                                        </p:tgtEl>
                                      </p:cBhvr>
                                    </p:animEffect>
                                    <p:set>
                                      <p:cBhvr>
                                        <p:cTn id="52" dur="1" fill="hold">
                                          <p:stCondLst>
                                            <p:cond delay="499"/>
                                          </p:stCondLst>
                                        </p:cTn>
                                        <p:tgtEl>
                                          <p:spTgt spid="44"/>
                                        </p:tgtEl>
                                        <p:attrNameLst>
                                          <p:attrName>style.visibility</p:attrName>
                                        </p:attrNameLst>
                                      </p:cBhvr>
                                      <p:to>
                                        <p:strVal val="hidden"/>
                                      </p:to>
                                    </p:se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750"/>
                                        <p:tgtEl>
                                          <p:spTgt spid="19"/>
                                        </p:tgtEl>
                                      </p:cBhvr>
                                    </p:animEffect>
                                    <p:anim calcmode="lin" valueType="num">
                                      <p:cBhvr>
                                        <p:cTn id="57" dur="750" fill="hold"/>
                                        <p:tgtEl>
                                          <p:spTgt spid="19"/>
                                        </p:tgtEl>
                                        <p:attrNameLst>
                                          <p:attrName>ppt_x</p:attrName>
                                        </p:attrNameLst>
                                      </p:cBhvr>
                                      <p:tavLst>
                                        <p:tav tm="0">
                                          <p:val>
                                            <p:strVal val="#ppt_x"/>
                                          </p:val>
                                        </p:tav>
                                        <p:tav tm="100000">
                                          <p:val>
                                            <p:strVal val="#ppt_x"/>
                                          </p:val>
                                        </p:tav>
                                      </p:tavLst>
                                    </p:anim>
                                    <p:anim calcmode="lin" valueType="num">
                                      <p:cBhvr>
                                        <p:cTn id="58" dur="750" fill="hold"/>
                                        <p:tgtEl>
                                          <p:spTgt spid="19"/>
                                        </p:tgtEl>
                                        <p:attrNameLst>
                                          <p:attrName>ppt_y</p:attrName>
                                        </p:attrNameLst>
                                      </p:cBhvr>
                                      <p:tavLst>
                                        <p:tav tm="0">
                                          <p:val>
                                            <p:strVal val="#ppt_y+.1"/>
                                          </p:val>
                                        </p:tav>
                                        <p:tav tm="100000">
                                          <p:val>
                                            <p:strVal val="#ppt_y"/>
                                          </p:val>
                                        </p:tav>
                                      </p:tavLst>
                                    </p:anim>
                                  </p:childTnLst>
                                </p:cTn>
                              </p:par>
                            </p:childTnLst>
                          </p:cTn>
                        </p:par>
                        <p:par>
                          <p:cTn id="59" fill="hold">
                            <p:stCondLst>
                              <p:cond delay="1250"/>
                            </p:stCondLst>
                            <p:childTnLst>
                              <p:par>
                                <p:cTn id="60" presetID="22" presetClass="entr" presetSubtype="2"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right)">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right)">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xit" presetSubtype="8" fill="hold" grpId="1" nodeType="clickEffect">
                                  <p:stCondLst>
                                    <p:cond delay="0"/>
                                  </p:stCondLst>
                                  <p:childTnLst>
                                    <p:animEffect transition="out" filter="wipe(left)">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par>
                                <p:cTn id="73" presetID="22" presetClass="exit" presetSubtype="8" fill="hold" grpId="1" nodeType="withEffect">
                                  <p:stCondLst>
                                    <p:cond delay="0"/>
                                  </p:stCondLst>
                                  <p:childTnLst>
                                    <p:animEffect transition="out" filter="wipe(left)">
                                      <p:cBhvr>
                                        <p:cTn id="74" dur="500"/>
                                        <p:tgtEl>
                                          <p:spTgt spid="46"/>
                                        </p:tgtEl>
                                      </p:cBhvr>
                                    </p:animEffect>
                                    <p:set>
                                      <p:cBhvr>
                                        <p:cTn id="75" dur="1" fill="hold">
                                          <p:stCondLst>
                                            <p:cond delay="499"/>
                                          </p:stCondLst>
                                        </p:cTn>
                                        <p:tgtEl>
                                          <p:spTgt spid="46"/>
                                        </p:tgtEl>
                                        <p:attrNameLst>
                                          <p:attrName>style.visibility</p:attrName>
                                        </p:attrNameLst>
                                      </p:cBhvr>
                                      <p:to>
                                        <p:strVal val="hidden"/>
                                      </p:to>
                                    </p:se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right)">
                                      <p:cBhvr>
                                        <p:cTn id="7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0" grpId="1" animBg="1"/>
      <p:bldP spid="44" grpId="0" animBg="1"/>
      <p:bldP spid="44" grpId="1" animBg="1"/>
      <p:bldP spid="45" grpId="0" animBg="1"/>
      <p:bldP spid="45" grpId="1" animBg="1"/>
      <p:bldP spid="46" grpId="0" animBg="1"/>
      <p:bldP spid="46" grpId="1"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Is This a Drug?</a:t>
            </a:r>
          </a:p>
        </p:txBody>
      </p:sp>
      <p:pic>
        <p:nvPicPr>
          <p:cNvPr id="3" name="Whole Class">
            <a:extLst>
              <a:ext uri="{FF2B5EF4-FFF2-40B4-BE49-F238E27FC236}">
                <a16:creationId xmlns:a16="http://schemas.microsoft.com/office/drawing/2014/main" id="{0AB773D2-54CD-4589-ACE6-08FA431D1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grpSp>
        <p:nvGrpSpPr>
          <p:cNvPr id="26" name="Group 25">
            <a:extLst>
              <a:ext uri="{FF2B5EF4-FFF2-40B4-BE49-F238E27FC236}">
                <a16:creationId xmlns:a16="http://schemas.microsoft.com/office/drawing/2014/main" id="{53296CFD-A1F5-4323-A30D-C34BEB8D09F0}"/>
              </a:ext>
            </a:extLst>
          </p:cNvPr>
          <p:cNvGrpSpPr/>
          <p:nvPr/>
        </p:nvGrpSpPr>
        <p:grpSpPr>
          <a:xfrm>
            <a:off x="241093" y="1333343"/>
            <a:ext cx="7896228" cy="1062094"/>
            <a:chOff x="283038" y="1333343"/>
            <a:chExt cx="6334733" cy="1062094"/>
          </a:xfrm>
        </p:grpSpPr>
        <p:sp>
          <p:nvSpPr>
            <p:cNvPr id="27" name="Right Triangle 26">
              <a:extLst>
                <a:ext uri="{FF2B5EF4-FFF2-40B4-BE49-F238E27FC236}">
                  <a16:creationId xmlns:a16="http://schemas.microsoft.com/office/drawing/2014/main" id="{EF6AB80E-4CD1-4FF8-BC2D-1C5BF75617F1}"/>
                </a:ext>
              </a:extLst>
            </p:cNvPr>
            <p:cNvSpPr/>
            <p:nvPr/>
          </p:nvSpPr>
          <p:spPr>
            <a:xfrm flipH="1" flipV="1">
              <a:off x="290945" y="2260356"/>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28" name="Group 27">
              <a:extLst>
                <a:ext uri="{FF2B5EF4-FFF2-40B4-BE49-F238E27FC236}">
                  <a16:creationId xmlns:a16="http://schemas.microsoft.com/office/drawing/2014/main" id="{903CC9F1-19BC-4DE0-945E-7508151DCB36}"/>
                </a:ext>
              </a:extLst>
            </p:cNvPr>
            <p:cNvGrpSpPr/>
            <p:nvPr/>
          </p:nvGrpSpPr>
          <p:grpSpPr>
            <a:xfrm>
              <a:off x="283038" y="1333343"/>
              <a:ext cx="6334733" cy="995040"/>
              <a:chOff x="284810" y="1333120"/>
              <a:chExt cx="7596417" cy="995040"/>
            </a:xfrm>
          </p:grpSpPr>
          <p:sp>
            <p:nvSpPr>
              <p:cNvPr id="35" name="Freeform: Shape 34">
                <a:extLst>
                  <a:ext uri="{FF2B5EF4-FFF2-40B4-BE49-F238E27FC236}">
                    <a16:creationId xmlns:a16="http://schemas.microsoft.com/office/drawing/2014/main" id="{5EFEA4C7-780C-49EA-A358-83C3235233A2}"/>
                  </a:ext>
                </a:extLst>
              </p:cNvPr>
              <p:cNvSpPr/>
              <p:nvPr/>
            </p:nvSpPr>
            <p:spPr>
              <a:xfrm>
                <a:off x="494636" y="1535780"/>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9" name="Freeform: Shape 38">
                <a:extLst>
                  <a:ext uri="{FF2B5EF4-FFF2-40B4-BE49-F238E27FC236}">
                    <a16:creationId xmlns:a16="http://schemas.microsoft.com/office/drawing/2014/main" id="{9D3778EE-8638-4AFA-A217-2A4CCD4FA06A}"/>
                  </a:ext>
                </a:extLst>
              </p:cNvPr>
              <p:cNvSpPr/>
              <p:nvPr/>
            </p:nvSpPr>
            <p:spPr>
              <a:xfrm>
                <a:off x="284810" y="1333120"/>
                <a:ext cx="7570321" cy="91840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 name="connsiteX0" fmla="*/ 4410 w 3103684"/>
                  <a:gd name="connsiteY0" fmla="*/ 0 h 4308282"/>
                  <a:gd name="connsiteX1" fmla="*/ 0 w 3103684"/>
                  <a:gd name="connsiteY1" fmla="*/ 4308282 h 4308282"/>
                  <a:gd name="connsiteX2" fmla="*/ 3103684 w 3103684"/>
                  <a:gd name="connsiteY2" fmla="*/ 4308282 h 4308282"/>
                  <a:gd name="connsiteX3" fmla="*/ 2815075 w 3103684"/>
                  <a:gd name="connsiteY3" fmla="*/ 56564 h 4308282"/>
                  <a:gd name="connsiteX4" fmla="*/ 4410 w 3103684"/>
                  <a:gd name="connsiteY4" fmla="*/ 0 h 4308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08282">
                    <a:moveTo>
                      <a:pt x="4410" y="0"/>
                    </a:moveTo>
                    <a:lnTo>
                      <a:pt x="0" y="4308282"/>
                    </a:lnTo>
                    <a:lnTo>
                      <a:pt x="3103684" y="4308282"/>
                    </a:lnTo>
                    <a:lnTo>
                      <a:pt x="2815075" y="56564"/>
                    </a:lnTo>
                    <a:lnTo>
                      <a:pt x="4410" y="0"/>
                    </a:lnTo>
                    <a:close/>
                  </a:path>
                </a:pathLst>
              </a:custGeom>
              <a:solidFill>
                <a:srgbClr val="FFFFFF"/>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A drug is something that causes a change in us once inside our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bodies. Alcohol and nicotine are types of drugs that can be harmful</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to our bodies.</a:t>
                </a:r>
              </a:p>
            </p:txBody>
          </p:sp>
        </p:grpSp>
      </p:grpSp>
      <p:sp>
        <p:nvSpPr>
          <p:cNvPr id="44" name="Rectangle 5">
            <a:extLst>
              <a:ext uri="{FF2B5EF4-FFF2-40B4-BE49-F238E27FC236}">
                <a16:creationId xmlns:a16="http://schemas.microsoft.com/office/drawing/2014/main" id="{A1B6ECB2-5647-41E6-B456-D84DE352A815}"/>
              </a:ext>
            </a:extLst>
          </p:cNvPr>
          <p:cNvSpPr/>
          <p:nvPr/>
        </p:nvSpPr>
        <p:spPr>
          <a:xfrm>
            <a:off x="3636962" y="2399247"/>
            <a:ext cx="4947093" cy="390566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 name="connsiteX0" fmla="*/ 0 w 5217257"/>
              <a:gd name="connsiteY0" fmla="*/ 15240 h 3928528"/>
              <a:gd name="connsiteX1" fmla="*/ 5217257 w 5217257"/>
              <a:gd name="connsiteY1" fmla="*/ 0 h 3928528"/>
              <a:gd name="connsiteX2" fmla="*/ 5210815 w 5217257"/>
              <a:gd name="connsiteY2" fmla="*/ 3920908 h 3928528"/>
              <a:gd name="connsiteX3" fmla="*/ 0 w 5217257"/>
              <a:gd name="connsiteY3" fmla="*/ 3928528 h 3928528"/>
              <a:gd name="connsiteX4" fmla="*/ 0 w 5217257"/>
              <a:gd name="connsiteY4" fmla="*/ 15240 h 3928528"/>
              <a:gd name="connsiteX0" fmla="*/ 0 w 5211288"/>
              <a:gd name="connsiteY0" fmla="*/ 0 h 3913288"/>
              <a:gd name="connsiteX1" fmla="*/ 5209130 w 5211288"/>
              <a:gd name="connsiteY1" fmla="*/ 7620 h 3913288"/>
              <a:gd name="connsiteX2" fmla="*/ 5210815 w 5211288"/>
              <a:gd name="connsiteY2" fmla="*/ 3905668 h 3913288"/>
              <a:gd name="connsiteX3" fmla="*/ 0 w 5211288"/>
              <a:gd name="connsiteY3" fmla="*/ 3913288 h 3913288"/>
              <a:gd name="connsiteX4" fmla="*/ 0 w 5211288"/>
              <a:gd name="connsiteY4" fmla="*/ 0 h 3913288"/>
              <a:gd name="connsiteX0" fmla="*/ 0 w 5211288"/>
              <a:gd name="connsiteY0" fmla="*/ 0 h 3905668"/>
              <a:gd name="connsiteX1" fmla="*/ 5209130 w 5211288"/>
              <a:gd name="connsiteY1" fmla="*/ 7620 h 3905668"/>
              <a:gd name="connsiteX2" fmla="*/ 5210815 w 5211288"/>
              <a:gd name="connsiteY2" fmla="*/ 3905668 h 3905668"/>
              <a:gd name="connsiteX3" fmla="*/ 2828225 w 5211288"/>
              <a:gd name="connsiteY3" fmla="*/ 3905668 h 3905668"/>
              <a:gd name="connsiteX4" fmla="*/ 0 w 5211288"/>
              <a:gd name="connsiteY4" fmla="*/ 0 h 3905668"/>
              <a:gd name="connsiteX0" fmla="*/ 0 w 5211288"/>
              <a:gd name="connsiteY0" fmla="*/ 0 h 3905668"/>
              <a:gd name="connsiteX1" fmla="*/ 5209130 w 5211288"/>
              <a:gd name="connsiteY1" fmla="*/ 7620 h 3905668"/>
              <a:gd name="connsiteX2" fmla="*/ 5210815 w 5211288"/>
              <a:gd name="connsiteY2" fmla="*/ 3905668 h 3905668"/>
              <a:gd name="connsiteX3" fmla="*/ 1934246 w 5211288"/>
              <a:gd name="connsiteY3" fmla="*/ 3905668 h 3905668"/>
              <a:gd name="connsiteX4" fmla="*/ 0 w 5211288"/>
              <a:gd name="connsiteY4" fmla="*/ 0 h 3905668"/>
              <a:gd name="connsiteX0" fmla="*/ 0 w 5276305"/>
              <a:gd name="connsiteY0" fmla="*/ 0 h 3905668"/>
              <a:gd name="connsiteX1" fmla="*/ 5274147 w 5276305"/>
              <a:gd name="connsiteY1" fmla="*/ 7620 h 3905668"/>
              <a:gd name="connsiteX2" fmla="*/ 5275832 w 5276305"/>
              <a:gd name="connsiteY2" fmla="*/ 3905668 h 3905668"/>
              <a:gd name="connsiteX3" fmla="*/ 1999263 w 5276305"/>
              <a:gd name="connsiteY3" fmla="*/ 3905668 h 3905668"/>
              <a:gd name="connsiteX4" fmla="*/ 0 w 5276305"/>
              <a:gd name="connsiteY4" fmla="*/ 0 h 390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305" h="3905668">
                <a:moveTo>
                  <a:pt x="0" y="0"/>
                </a:moveTo>
                <a:lnTo>
                  <a:pt x="5274147" y="7620"/>
                </a:lnTo>
                <a:cubicBezTo>
                  <a:pt x="5272000" y="1314589"/>
                  <a:pt x="5277979" y="2598699"/>
                  <a:pt x="5275832" y="3905668"/>
                </a:cubicBezTo>
                <a:lnTo>
                  <a:pt x="1999263" y="3905668"/>
                </a:lnTo>
                <a:lnTo>
                  <a:pt x="0"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5">
            <a:extLst>
              <a:ext uri="{FF2B5EF4-FFF2-40B4-BE49-F238E27FC236}">
                <a16:creationId xmlns:a16="http://schemas.microsoft.com/office/drawing/2014/main" id="{1C19ADF3-6FA6-4739-BD10-0A73188E24CE}"/>
              </a:ext>
            </a:extLst>
          </p:cNvPr>
          <p:cNvSpPr/>
          <p:nvPr/>
        </p:nvSpPr>
        <p:spPr>
          <a:xfrm>
            <a:off x="3636962" y="2399247"/>
            <a:ext cx="4947093" cy="390566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 name="connsiteX0" fmla="*/ 0 w 5217257"/>
              <a:gd name="connsiteY0" fmla="*/ 15240 h 3928528"/>
              <a:gd name="connsiteX1" fmla="*/ 5217257 w 5217257"/>
              <a:gd name="connsiteY1" fmla="*/ 0 h 3928528"/>
              <a:gd name="connsiteX2" fmla="*/ 5210815 w 5217257"/>
              <a:gd name="connsiteY2" fmla="*/ 3920908 h 3928528"/>
              <a:gd name="connsiteX3" fmla="*/ 0 w 5217257"/>
              <a:gd name="connsiteY3" fmla="*/ 3928528 h 3928528"/>
              <a:gd name="connsiteX4" fmla="*/ 0 w 5217257"/>
              <a:gd name="connsiteY4" fmla="*/ 15240 h 3928528"/>
              <a:gd name="connsiteX0" fmla="*/ 0 w 5211288"/>
              <a:gd name="connsiteY0" fmla="*/ 0 h 3913288"/>
              <a:gd name="connsiteX1" fmla="*/ 5209130 w 5211288"/>
              <a:gd name="connsiteY1" fmla="*/ 7620 h 3913288"/>
              <a:gd name="connsiteX2" fmla="*/ 5210815 w 5211288"/>
              <a:gd name="connsiteY2" fmla="*/ 3905668 h 3913288"/>
              <a:gd name="connsiteX3" fmla="*/ 0 w 5211288"/>
              <a:gd name="connsiteY3" fmla="*/ 3913288 h 3913288"/>
              <a:gd name="connsiteX4" fmla="*/ 0 w 5211288"/>
              <a:gd name="connsiteY4" fmla="*/ 0 h 3913288"/>
              <a:gd name="connsiteX0" fmla="*/ 0 w 5211288"/>
              <a:gd name="connsiteY0" fmla="*/ 0 h 3905668"/>
              <a:gd name="connsiteX1" fmla="*/ 5209130 w 5211288"/>
              <a:gd name="connsiteY1" fmla="*/ 7620 h 3905668"/>
              <a:gd name="connsiteX2" fmla="*/ 5210815 w 5211288"/>
              <a:gd name="connsiteY2" fmla="*/ 3905668 h 3905668"/>
              <a:gd name="connsiteX3" fmla="*/ 2828225 w 5211288"/>
              <a:gd name="connsiteY3" fmla="*/ 3905668 h 3905668"/>
              <a:gd name="connsiteX4" fmla="*/ 0 w 5211288"/>
              <a:gd name="connsiteY4" fmla="*/ 0 h 3905668"/>
              <a:gd name="connsiteX0" fmla="*/ 0 w 5211288"/>
              <a:gd name="connsiteY0" fmla="*/ 0 h 3905668"/>
              <a:gd name="connsiteX1" fmla="*/ 5209130 w 5211288"/>
              <a:gd name="connsiteY1" fmla="*/ 7620 h 3905668"/>
              <a:gd name="connsiteX2" fmla="*/ 5210815 w 5211288"/>
              <a:gd name="connsiteY2" fmla="*/ 3905668 h 3905668"/>
              <a:gd name="connsiteX3" fmla="*/ 1934246 w 5211288"/>
              <a:gd name="connsiteY3" fmla="*/ 3905668 h 3905668"/>
              <a:gd name="connsiteX4" fmla="*/ 0 w 5211288"/>
              <a:gd name="connsiteY4" fmla="*/ 0 h 3905668"/>
              <a:gd name="connsiteX0" fmla="*/ 0 w 5276305"/>
              <a:gd name="connsiteY0" fmla="*/ 0 h 3905668"/>
              <a:gd name="connsiteX1" fmla="*/ 5274147 w 5276305"/>
              <a:gd name="connsiteY1" fmla="*/ 7620 h 3905668"/>
              <a:gd name="connsiteX2" fmla="*/ 5275832 w 5276305"/>
              <a:gd name="connsiteY2" fmla="*/ 3905668 h 3905668"/>
              <a:gd name="connsiteX3" fmla="*/ 1999263 w 5276305"/>
              <a:gd name="connsiteY3" fmla="*/ 3905668 h 3905668"/>
              <a:gd name="connsiteX4" fmla="*/ 0 w 5276305"/>
              <a:gd name="connsiteY4" fmla="*/ 0 h 390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305" h="3905668">
                <a:moveTo>
                  <a:pt x="0" y="0"/>
                </a:moveTo>
                <a:lnTo>
                  <a:pt x="5274147" y="7620"/>
                </a:lnTo>
                <a:cubicBezTo>
                  <a:pt x="5272000" y="1314589"/>
                  <a:pt x="5277979" y="2598699"/>
                  <a:pt x="5275832" y="3905668"/>
                </a:cubicBezTo>
                <a:lnTo>
                  <a:pt x="1999263" y="3905668"/>
                </a:lnTo>
                <a:lnTo>
                  <a:pt x="0" y="0"/>
                </a:lnTo>
                <a:close/>
              </a:path>
            </a:pathLst>
          </a:custGeom>
          <a:blipFill dpi="0" rotWithShape="1">
            <a:blip r:embed="rId5" cstate="screen">
              <a:extLst>
                <a:ext uri="{28A0092B-C50C-407E-A947-70E740481C1C}">
                  <a14:useLocalDpi xmlns:a14="http://schemas.microsoft.com/office/drawing/2010/main"/>
                </a:ext>
              </a:extLst>
            </a:blip>
            <a:srcRect/>
            <a:stretch>
              <a:fillRect t="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22D8CCA-2349-4F73-904D-5E682C848191}"/>
              </a:ext>
            </a:extLst>
          </p:cNvPr>
          <p:cNvSpPr/>
          <p:nvPr/>
        </p:nvSpPr>
        <p:spPr>
          <a:xfrm>
            <a:off x="539750" y="2395437"/>
            <a:ext cx="4885690" cy="391328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0815" h="3913288">
                <a:moveTo>
                  <a:pt x="0" y="0"/>
                </a:moveTo>
                <a:lnTo>
                  <a:pt x="3201740" y="0"/>
                </a:lnTo>
                <a:lnTo>
                  <a:pt x="5210815" y="3905668"/>
                </a:lnTo>
                <a:lnTo>
                  <a:pt x="0" y="3913288"/>
                </a:lnTo>
                <a:lnTo>
                  <a:pt x="0" y="0"/>
                </a:lnTo>
                <a:close/>
              </a:path>
            </a:pathLst>
          </a:custGeom>
          <a:blipFill dpi="0" rotWithShape="1">
            <a:blip r:embed="rId6" cstate="screen">
              <a:extLst>
                <a:ext uri="{28A0092B-C50C-407E-A947-70E740481C1C}">
                  <a14:useLocalDpi xmlns:a14="http://schemas.microsoft.com/office/drawing/2010/main"/>
                </a:ext>
              </a:extLst>
            </a:blip>
            <a:srcRect/>
            <a:stretch>
              <a:fillRect b="1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5">
            <a:extLst>
              <a:ext uri="{FF2B5EF4-FFF2-40B4-BE49-F238E27FC236}">
                <a16:creationId xmlns:a16="http://schemas.microsoft.com/office/drawing/2014/main" id="{A700AC7A-3BB0-4861-93CD-E3F5C009B5B5}"/>
              </a:ext>
            </a:extLst>
          </p:cNvPr>
          <p:cNvSpPr/>
          <p:nvPr/>
        </p:nvSpPr>
        <p:spPr>
          <a:xfrm>
            <a:off x="3636962" y="2399247"/>
            <a:ext cx="4947093" cy="390566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 name="connsiteX0" fmla="*/ 0 w 5217257"/>
              <a:gd name="connsiteY0" fmla="*/ 15240 h 3928528"/>
              <a:gd name="connsiteX1" fmla="*/ 5217257 w 5217257"/>
              <a:gd name="connsiteY1" fmla="*/ 0 h 3928528"/>
              <a:gd name="connsiteX2" fmla="*/ 5210815 w 5217257"/>
              <a:gd name="connsiteY2" fmla="*/ 3920908 h 3928528"/>
              <a:gd name="connsiteX3" fmla="*/ 0 w 5217257"/>
              <a:gd name="connsiteY3" fmla="*/ 3928528 h 3928528"/>
              <a:gd name="connsiteX4" fmla="*/ 0 w 5217257"/>
              <a:gd name="connsiteY4" fmla="*/ 15240 h 3928528"/>
              <a:gd name="connsiteX0" fmla="*/ 0 w 5211288"/>
              <a:gd name="connsiteY0" fmla="*/ 0 h 3913288"/>
              <a:gd name="connsiteX1" fmla="*/ 5209130 w 5211288"/>
              <a:gd name="connsiteY1" fmla="*/ 7620 h 3913288"/>
              <a:gd name="connsiteX2" fmla="*/ 5210815 w 5211288"/>
              <a:gd name="connsiteY2" fmla="*/ 3905668 h 3913288"/>
              <a:gd name="connsiteX3" fmla="*/ 0 w 5211288"/>
              <a:gd name="connsiteY3" fmla="*/ 3913288 h 3913288"/>
              <a:gd name="connsiteX4" fmla="*/ 0 w 5211288"/>
              <a:gd name="connsiteY4" fmla="*/ 0 h 3913288"/>
              <a:gd name="connsiteX0" fmla="*/ 0 w 5211288"/>
              <a:gd name="connsiteY0" fmla="*/ 0 h 3905668"/>
              <a:gd name="connsiteX1" fmla="*/ 5209130 w 5211288"/>
              <a:gd name="connsiteY1" fmla="*/ 7620 h 3905668"/>
              <a:gd name="connsiteX2" fmla="*/ 5210815 w 5211288"/>
              <a:gd name="connsiteY2" fmla="*/ 3905668 h 3905668"/>
              <a:gd name="connsiteX3" fmla="*/ 2828225 w 5211288"/>
              <a:gd name="connsiteY3" fmla="*/ 3905668 h 3905668"/>
              <a:gd name="connsiteX4" fmla="*/ 0 w 5211288"/>
              <a:gd name="connsiteY4" fmla="*/ 0 h 3905668"/>
              <a:gd name="connsiteX0" fmla="*/ 0 w 5211288"/>
              <a:gd name="connsiteY0" fmla="*/ 0 h 3905668"/>
              <a:gd name="connsiteX1" fmla="*/ 5209130 w 5211288"/>
              <a:gd name="connsiteY1" fmla="*/ 7620 h 3905668"/>
              <a:gd name="connsiteX2" fmla="*/ 5210815 w 5211288"/>
              <a:gd name="connsiteY2" fmla="*/ 3905668 h 3905668"/>
              <a:gd name="connsiteX3" fmla="*/ 1934246 w 5211288"/>
              <a:gd name="connsiteY3" fmla="*/ 3905668 h 3905668"/>
              <a:gd name="connsiteX4" fmla="*/ 0 w 5211288"/>
              <a:gd name="connsiteY4" fmla="*/ 0 h 3905668"/>
              <a:gd name="connsiteX0" fmla="*/ 0 w 5276305"/>
              <a:gd name="connsiteY0" fmla="*/ 0 h 3905668"/>
              <a:gd name="connsiteX1" fmla="*/ 5274147 w 5276305"/>
              <a:gd name="connsiteY1" fmla="*/ 7620 h 3905668"/>
              <a:gd name="connsiteX2" fmla="*/ 5275832 w 5276305"/>
              <a:gd name="connsiteY2" fmla="*/ 3905668 h 3905668"/>
              <a:gd name="connsiteX3" fmla="*/ 1999263 w 5276305"/>
              <a:gd name="connsiteY3" fmla="*/ 3905668 h 3905668"/>
              <a:gd name="connsiteX4" fmla="*/ 0 w 5276305"/>
              <a:gd name="connsiteY4" fmla="*/ 0 h 390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305" h="3905668">
                <a:moveTo>
                  <a:pt x="0" y="0"/>
                </a:moveTo>
                <a:lnTo>
                  <a:pt x="5274147" y="7620"/>
                </a:lnTo>
                <a:cubicBezTo>
                  <a:pt x="5272000" y="1314589"/>
                  <a:pt x="5277979" y="2598699"/>
                  <a:pt x="5275832" y="3905668"/>
                </a:cubicBezTo>
                <a:lnTo>
                  <a:pt x="1999263" y="3905668"/>
                </a:lnTo>
                <a:lnTo>
                  <a:pt x="0" y="0"/>
                </a:lnTo>
                <a:close/>
              </a:path>
            </a:pathLst>
          </a:cu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shirt&#10;&#10;Description automatically generated">
            <a:extLst>
              <a:ext uri="{FF2B5EF4-FFF2-40B4-BE49-F238E27FC236}">
                <a16:creationId xmlns:a16="http://schemas.microsoft.com/office/drawing/2014/main" id="{D0C5B4EA-D0CB-4021-88FE-F7EFDC4D85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48758" y="2968022"/>
            <a:ext cx="2242540" cy="4262939"/>
          </a:xfrm>
          <a:prstGeom prst="rect">
            <a:avLst/>
          </a:prstGeom>
        </p:spPr>
      </p:pic>
      <p:sp>
        <p:nvSpPr>
          <p:cNvPr id="41" name="Rectangular Callout 11">
            <a:extLst>
              <a:ext uri="{FF2B5EF4-FFF2-40B4-BE49-F238E27FC236}">
                <a16:creationId xmlns:a16="http://schemas.microsoft.com/office/drawing/2014/main" id="{CAFDE78B-8B36-4164-BF27-E6F9F906205D}"/>
              </a:ext>
            </a:extLst>
          </p:cNvPr>
          <p:cNvSpPr/>
          <p:nvPr/>
        </p:nvSpPr>
        <p:spPr>
          <a:xfrm>
            <a:off x="2901743" y="3316124"/>
            <a:ext cx="3439329" cy="1254268"/>
          </a:xfrm>
          <a:prstGeom prst="wedgeRectCallout">
            <a:avLst>
              <a:gd name="adj1" fmla="val 56306"/>
              <a:gd name="adj2" fmla="val 13551"/>
            </a:avLst>
          </a:prstGeom>
          <a:solidFill>
            <a:schemeClr val="bg1"/>
          </a:solidFill>
          <a:ln w="28575">
            <a:solidFill>
              <a:srgbClr val="E9C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 you know any ways in which tobacco or alcohol can harm the body?</a:t>
            </a:r>
          </a:p>
        </p:txBody>
      </p:sp>
      <p:sp>
        <p:nvSpPr>
          <p:cNvPr id="4" name="TextBox 3">
            <a:extLst>
              <a:ext uri="{FF2B5EF4-FFF2-40B4-BE49-F238E27FC236}">
                <a16:creationId xmlns:a16="http://schemas.microsoft.com/office/drawing/2014/main" id="{3E2474CC-28A4-4EA8-B416-469E72E2FC69}"/>
              </a:ext>
            </a:extLst>
          </p:cNvPr>
          <p:cNvSpPr txBox="1"/>
          <p:nvPr/>
        </p:nvSpPr>
        <p:spPr>
          <a:xfrm>
            <a:off x="4379052" y="2575420"/>
            <a:ext cx="4009297" cy="923330"/>
          </a:xfrm>
          <a:prstGeom prst="rect">
            <a:avLst/>
          </a:prstGeom>
          <a:noFill/>
        </p:spPr>
        <p:txBody>
          <a:bodyPr wrap="square" rtlCol="0">
            <a:spAutoFit/>
          </a:bodyPr>
          <a:lstStyle/>
          <a:p>
            <a:r>
              <a:rPr lang="en-GB" dirty="0">
                <a:solidFill>
                  <a:schemeClr val="bg1"/>
                </a:solidFill>
              </a:rPr>
              <a:t>Smoking cigarettes can make people feel dizzy and sick. Some smokers develop a cough.</a:t>
            </a:r>
          </a:p>
        </p:txBody>
      </p:sp>
      <p:sp>
        <p:nvSpPr>
          <p:cNvPr id="18" name="TextBox 17">
            <a:extLst>
              <a:ext uri="{FF2B5EF4-FFF2-40B4-BE49-F238E27FC236}">
                <a16:creationId xmlns:a16="http://schemas.microsoft.com/office/drawing/2014/main" id="{05CDFBB2-C715-48A9-B4D7-BA2193E6BA22}"/>
              </a:ext>
            </a:extLst>
          </p:cNvPr>
          <p:cNvSpPr txBox="1"/>
          <p:nvPr/>
        </p:nvSpPr>
        <p:spPr>
          <a:xfrm>
            <a:off x="4764947" y="3620625"/>
            <a:ext cx="3623403" cy="923330"/>
          </a:xfrm>
          <a:prstGeom prst="rect">
            <a:avLst/>
          </a:prstGeom>
          <a:noFill/>
        </p:spPr>
        <p:txBody>
          <a:bodyPr wrap="square" rtlCol="0">
            <a:spAutoFit/>
          </a:bodyPr>
          <a:lstStyle/>
          <a:p>
            <a:r>
              <a:rPr lang="en-GB" dirty="0">
                <a:solidFill>
                  <a:schemeClr val="bg1"/>
                </a:solidFill>
              </a:rPr>
              <a:t>Cigarettes can turn smokers’ fingers and teeth yellow and give them bad breath.</a:t>
            </a:r>
          </a:p>
        </p:txBody>
      </p:sp>
      <p:sp>
        <p:nvSpPr>
          <p:cNvPr id="19" name="TextBox 18">
            <a:extLst>
              <a:ext uri="{FF2B5EF4-FFF2-40B4-BE49-F238E27FC236}">
                <a16:creationId xmlns:a16="http://schemas.microsoft.com/office/drawing/2014/main" id="{166F0AEB-C867-4C96-AFE8-C162B3D4867E}"/>
              </a:ext>
            </a:extLst>
          </p:cNvPr>
          <p:cNvSpPr txBox="1"/>
          <p:nvPr/>
        </p:nvSpPr>
        <p:spPr>
          <a:xfrm>
            <a:off x="5519957" y="4665831"/>
            <a:ext cx="2868391" cy="1477328"/>
          </a:xfrm>
          <a:prstGeom prst="rect">
            <a:avLst/>
          </a:prstGeom>
          <a:noFill/>
        </p:spPr>
        <p:txBody>
          <a:bodyPr wrap="square" rtlCol="0">
            <a:spAutoFit/>
          </a:bodyPr>
          <a:lstStyle/>
          <a:p>
            <a:r>
              <a:rPr lang="en-GB" dirty="0">
                <a:solidFill>
                  <a:schemeClr val="bg1"/>
                </a:solidFill>
              </a:rPr>
              <a:t>If a person smokes for a long time, it increases the risk of developing serious diseases, such as lung cancer and heart disease.</a:t>
            </a:r>
          </a:p>
        </p:txBody>
      </p:sp>
      <p:sp>
        <p:nvSpPr>
          <p:cNvPr id="20" name="Rectangle 5">
            <a:extLst>
              <a:ext uri="{FF2B5EF4-FFF2-40B4-BE49-F238E27FC236}">
                <a16:creationId xmlns:a16="http://schemas.microsoft.com/office/drawing/2014/main" id="{75DCECA4-0D65-4085-BC38-9C95B0F74E4D}"/>
              </a:ext>
            </a:extLst>
          </p:cNvPr>
          <p:cNvSpPr/>
          <p:nvPr/>
        </p:nvSpPr>
        <p:spPr>
          <a:xfrm>
            <a:off x="539750" y="2399247"/>
            <a:ext cx="4885690" cy="391328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0815" h="3913288">
                <a:moveTo>
                  <a:pt x="0" y="0"/>
                </a:moveTo>
                <a:lnTo>
                  <a:pt x="3201740" y="0"/>
                </a:lnTo>
                <a:lnTo>
                  <a:pt x="5210815" y="3905668"/>
                </a:lnTo>
                <a:lnTo>
                  <a:pt x="0" y="3913288"/>
                </a:lnTo>
                <a:lnTo>
                  <a:pt x="0" y="0"/>
                </a:lnTo>
                <a:close/>
              </a:path>
            </a:pathLst>
          </a:cu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A57C635A-7B25-417A-9B05-F99B4A6229D3}"/>
              </a:ext>
            </a:extLst>
          </p:cNvPr>
          <p:cNvSpPr txBox="1"/>
          <p:nvPr/>
        </p:nvSpPr>
        <p:spPr>
          <a:xfrm>
            <a:off x="719139" y="2537473"/>
            <a:ext cx="2854572" cy="923330"/>
          </a:xfrm>
          <a:prstGeom prst="rect">
            <a:avLst/>
          </a:prstGeom>
          <a:noFill/>
        </p:spPr>
        <p:txBody>
          <a:bodyPr wrap="square" rtlCol="0">
            <a:spAutoFit/>
          </a:bodyPr>
          <a:lstStyle/>
          <a:p>
            <a:r>
              <a:rPr lang="en-GB" dirty="0">
                <a:solidFill>
                  <a:schemeClr val="bg1"/>
                </a:solidFill>
              </a:rPr>
              <a:t>Alcohol relaxes people but it also slows down the brain and reactions.</a:t>
            </a:r>
          </a:p>
        </p:txBody>
      </p:sp>
      <p:sp>
        <p:nvSpPr>
          <p:cNvPr id="22" name="TextBox 21">
            <a:extLst>
              <a:ext uri="{FF2B5EF4-FFF2-40B4-BE49-F238E27FC236}">
                <a16:creationId xmlns:a16="http://schemas.microsoft.com/office/drawing/2014/main" id="{83716899-4EE2-4067-ABBA-E4E2CA8BCE5D}"/>
              </a:ext>
            </a:extLst>
          </p:cNvPr>
          <p:cNvSpPr txBox="1"/>
          <p:nvPr/>
        </p:nvSpPr>
        <p:spPr>
          <a:xfrm>
            <a:off x="719139" y="3537666"/>
            <a:ext cx="3425022" cy="923330"/>
          </a:xfrm>
          <a:prstGeom prst="rect">
            <a:avLst/>
          </a:prstGeom>
          <a:noFill/>
        </p:spPr>
        <p:txBody>
          <a:bodyPr wrap="square" rtlCol="0">
            <a:spAutoFit/>
          </a:bodyPr>
          <a:lstStyle/>
          <a:p>
            <a:r>
              <a:rPr lang="en-GB" dirty="0">
                <a:solidFill>
                  <a:schemeClr val="bg1"/>
                </a:solidFill>
              </a:rPr>
              <a:t>It is very dangerous (and illegal) to drive when you have alcohol in your body.</a:t>
            </a:r>
          </a:p>
        </p:txBody>
      </p:sp>
      <p:sp>
        <p:nvSpPr>
          <p:cNvPr id="23" name="TextBox 22">
            <a:extLst>
              <a:ext uri="{FF2B5EF4-FFF2-40B4-BE49-F238E27FC236}">
                <a16:creationId xmlns:a16="http://schemas.microsoft.com/office/drawing/2014/main" id="{E3BCC22A-403C-4D3D-BE5B-BCB8BB93990E}"/>
              </a:ext>
            </a:extLst>
          </p:cNvPr>
          <p:cNvSpPr txBox="1"/>
          <p:nvPr/>
        </p:nvSpPr>
        <p:spPr>
          <a:xfrm>
            <a:off x="719139" y="4537859"/>
            <a:ext cx="4045808" cy="646331"/>
          </a:xfrm>
          <a:prstGeom prst="rect">
            <a:avLst/>
          </a:prstGeom>
          <a:noFill/>
        </p:spPr>
        <p:txBody>
          <a:bodyPr wrap="square" rtlCol="0">
            <a:spAutoFit/>
          </a:bodyPr>
          <a:lstStyle/>
          <a:p>
            <a:r>
              <a:rPr lang="en-GB" dirty="0">
                <a:solidFill>
                  <a:schemeClr val="bg1"/>
                </a:solidFill>
              </a:rPr>
              <a:t>Drinking a lot of alcohol can make people sick and give them headaches.</a:t>
            </a:r>
          </a:p>
        </p:txBody>
      </p:sp>
      <p:sp>
        <p:nvSpPr>
          <p:cNvPr id="24" name="TextBox 23">
            <a:extLst>
              <a:ext uri="{FF2B5EF4-FFF2-40B4-BE49-F238E27FC236}">
                <a16:creationId xmlns:a16="http://schemas.microsoft.com/office/drawing/2014/main" id="{C6BD79FA-FF67-4E0F-85E7-D21C34CF2C63}"/>
              </a:ext>
            </a:extLst>
          </p:cNvPr>
          <p:cNvSpPr txBox="1"/>
          <p:nvPr/>
        </p:nvSpPr>
        <p:spPr>
          <a:xfrm>
            <a:off x="719139" y="5261054"/>
            <a:ext cx="4356200" cy="923330"/>
          </a:xfrm>
          <a:prstGeom prst="rect">
            <a:avLst/>
          </a:prstGeom>
          <a:noFill/>
        </p:spPr>
        <p:txBody>
          <a:bodyPr wrap="square" rtlCol="0">
            <a:spAutoFit/>
          </a:bodyPr>
          <a:lstStyle/>
          <a:p>
            <a:r>
              <a:rPr lang="en-GB" dirty="0">
                <a:solidFill>
                  <a:schemeClr val="bg1"/>
                </a:solidFill>
              </a:rPr>
              <a:t>Some people who drink a lot for a long time may damage their liver or get blood poisoning.</a:t>
            </a:r>
          </a:p>
        </p:txBody>
      </p:sp>
      <p:sp>
        <p:nvSpPr>
          <p:cNvPr id="5" name="Rectangle 4">
            <a:extLst>
              <a:ext uri="{FF2B5EF4-FFF2-40B4-BE49-F238E27FC236}">
                <a16:creationId xmlns:a16="http://schemas.microsoft.com/office/drawing/2014/main" id="{8108BEC0-C538-4C0D-9731-24FCF99D8409}"/>
              </a:ext>
            </a:extLst>
          </p:cNvPr>
          <p:cNvSpPr/>
          <p:nvPr/>
        </p:nvSpPr>
        <p:spPr>
          <a:xfrm>
            <a:off x="2665575" y="5892132"/>
            <a:ext cx="3803320" cy="738231"/>
          </a:xfrm>
          <a:prstGeom prst="rect">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 why do people choose to drink alcohol or smoke cigarettes?</a:t>
            </a:r>
          </a:p>
        </p:txBody>
      </p:sp>
      <p:sp>
        <p:nvSpPr>
          <p:cNvPr id="29" name="Rectangle 5">
            <a:extLst>
              <a:ext uri="{FF2B5EF4-FFF2-40B4-BE49-F238E27FC236}">
                <a16:creationId xmlns:a16="http://schemas.microsoft.com/office/drawing/2014/main" id="{1F69B090-4A54-4CCD-ADE4-8A2266E39CA3}"/>
              </a:ext>
            </a:extLst>
          </p:cNvPr>
          <p:cNvSpPr/>
          <p:nvPr/>
        </p:nvSpPr>
        <p:spPr>
          <a:xfrm>
            <a:off x="539750" y="5554277"/>
            <a:ext cx="4885690" cy="750638"/>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 name="connsiteX0" fmla="*/ 0 w 5210815"/>
              <a:gd name="connsiteY0" fmla="*/ 316265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3162650 h 3913288"/>
              <a:gd name="connsiteX0" fmla="*/ 0 w 5210815"/>
              <a:gd name="connsiteY0" fmla="*/ 0 h 750638"/>
              <a:gd name="connsiteX1" fmla="*/ 4821192 w 5210815"/>
              <a:gd name="connsiteY1" fmla="*/ 0 h 750638"/>
              <a:gd name="connsiteX2" fmla="*/ 5210815 w 5210815"/>
              <a:gd name="connsiteY2" fmla="*/ 743018 h 750638"/>
              <a:gd name="connsiteX3" fmla="*/ 0 w 5210815"/>
              <a:gd name="connsiteY3" fmla="*/ 750638 h 750638"/>
              <a:gd name="connsiteX4" fmla="*/ 0 w 5210815"/>
              <a:gd name="connsiteY4" fmla="*/ 0 h 75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0815" h="750638">
                <a:moveTo>
                  <a:pt x="0" y="0"/>
                </a:moveTo>
                <a:lnTo>
                  <a:pt x="4821192" y="0"/>
                </a:lnTo>
                <a:lnTo>
                  <a:pt x="5210815" y="743018"/>
                </a:lnTo>
                <a:lnTo>
                  <a:pt x="0" y="750638"/>
                </a:lnTo>
                <a:lnTo>
                  <a:pt x="0" y="0"/>
                </a:lnTo>
                <a:close/>
              </a:path>
            </a:pathLst>
          </a:cu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288000" rtlCol="0" anchor="ctr"/>
          <a:lstStyle/>
          <a:p>
            <a:pPr algn="ctr"/>
            <a:r>
              <a:rPr lang="en-GB" dirty="0"/>
              <a:t>Some people like the way it tastes or the </a:t>
            </a:r>
            <a:br>
              <a:rPr lang="en-GB" dirty="0"/>
            </a:br>
            <a:r>
              <a:rPr lang="en-GB" dirty="0"/>
              <a:t>way it makes them feel. </a:t>
            </a:r>
          </a:p>
        </p:txBody>
      </p:sp>
      <p:sp>
        <p:nvSpPr>
          <p:cNvPr id="30" name="Rectangle 5">
            <a:extLst>
              <a:ext uri="{FF2B5EF4-FFF2-40B4-BE49-F238E27FC236}">
                <a16:creationId xmlns:a16="http://schemas.microsoft.com/office/drawing/2014/main" id="{C7862BB8-5877-46E4-84E9-574300378C8F}"/>
              </a:ext>
            </a:extLst>
          </p:cNvPr>
          <p:cNvSpPr/>
          <p:nvPr/>
        </p:nvSpPr>
        <p:spPr>
          <a:xfrm>
            <a:off x="5056977" y="5343013"/>
            <a:ext cx="3537497" cy="969521"/>
          </a:xfrm>
          <a:custGeom>
            <a:avLst/>
            <a:gdLst>
              <a:gd name="connsiteX0" fmla="*/ 0 w 4032250"/>
              <a:gd name="connsiteY0" fmla="*/ 0 h 3913288"/>
              <a:gd name="connsiteX1" fmla="*/ 403225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032250"/>
              <a:gd name="connsiteY0" fmla="*/ 0 h 3913288"/>
              <a:gd name="connsiteX1" fmla="*/ 3201740 w 4032250"/>
              <a:gd name="connsiteY1" fmla="*/ 0 h 3913288"/>
              <a:gd name="connsiteX2" fmla="*/ 4032250 w 4032250"/>
              <a:gd name="connsiteY2" fmla="*/ 3913288 h 3913288"/>
              <a:gd name="connsiteX3" fmla="*/ 0 w 4032250"/>
              <a:gd name="connsiteY3" fmla="*/ 3913288 h 3913288"/>
              <a:gd name="connsiteX4" fmla="*/ 0 w 4032250"/>
              <a:gd name="connsiteY4" fmla="*/ 0 h 3913288"/>
              <a:gd name="connsiteX0" fmla="*/ 0 w 4718050"/>
              <a:gd name="connsiteY0" fmla="*/ 0 h 3913288"/>
              <a:gd name="connsiteX1" fmla="*/ 3201740 w 4718050"/>
              <a:gd name="connsiteY1" fmla="*/ 0 h 3913288"/>
              <a:gd name="connsiteX2" fmla="*/ 4718050 w 4718050"/>
              <a:gd name="connsiteY2" fmla="*/ 3852328 h 3913288"/>
              <a:gd name="connsiteX3" fmla="*/ 0 w 4718050"/>
              <a:gd name="connsiteY3" fmla="*/ 3913288 h 3913288"/>
              <a:gd name="connsiteX4" fmla="*/ 0 w 4718050"/>
              <a:gd name="connsiteY4" fmla="*/ 0 h 3913288"/>
              <a:gd name="connsiteX0" fmla="*/ 0 w 5259070"/>
              <a:gd name="connsiteY0" fmla="*/ 0 h 3920908"/>
              <a:gd name="connsiteX1" fmla="*/ 3201740 w 5259070"/>
              <a:gd name="connsiteY1" fmla="*/ 0 h 3920908"/>
              <a:gd name="connsiteX2" fmla="*/ 5259070 w 5259070"/>
              <a:gd name="connsiteY2" fmla="*/ 3920908 h 3920908"/>
              <a:gd name="connsiteX3" fmla="*/ 0 w 5259070"/>
              <a:gd name="connsiteY3" fmla="*/ 3913288 h 3920908"/>
              <a:gd name="connsiteX4" fmla="*/ 0 w 5259070"/>
              <a:gd name="connsiteY4" fmla="*/ 0 h 3920908"/>
              <a:gd name="connsiteX0" fmla="*/ 0 w 5251450"/>
              <a:gd name="connsiteY0" fmla="*/ 0 h 3913288"/>
              <a:gd name="connsiteX1" fmla="*/ 3201740 w 5251450"/>
              <a:gd name="connsiteY1" fmla="*/ 0 h 3913288"/>
              <a:gd name="connsiteX2" fmla="*/ 5251450 w 5251450"/>
              <a:gd name="connsiteY2" fmla="*/ 3913288 h 3913288"/>
              <a:gd name="connsiteX3" fmla="*/ 0 w 5251450"/>
              <a:gd name="connsiteY3" fmla="*/ 3913288 h 3913288"/>
              <a:gd name="connsiteX4" fmla="*/ 0 w 5251450"/>
              <a:gd name="connsiteY4" fmla="*/ 0 h 3913288"/>
              <a:gd name="connsiteX0" fmla="*/ 0 w 5210815"/>
              <a:gd name="connsiteY0" fmla="*/ 0 h 3913288"/>
              <a:gd name="connsiteX1" fmla="*/ 3201740 w 5210815"/>
              <a:gd name="connsiteY1" fmla="*/ 0 h 3913288"/>
              <a:gd name="connsiteX2" fmla="*/ 5210815 w 5210815"/>
              <a:gd name="connsiteY2" fmla="*/ 3905668 h 3913288"/>
              <a:gd name="connsiteX3" fmla="*/ 0 w 5210815"/>
              <a:gd name="connsiteY3" fmla="*/ 3913288 h 3913288"/>
              <a:gd name="connsiteX4" fmla="*/ 0 w 5210815"/>
              <a:gd name="connsiteY4" fmla="*/ 0 h 3913288"/>
              <a:gd name="connsiteX0" fmla="*/ 0 w 5217257"/>
              <a:gd name="connsiteY0" fmla="*/ 15240 h 3928528"/>
              <a:gd name="connsiteX1" fmla="*/ 5217257 w 5217257"/>
              <a:gd name="connsiteY1" fmla="*/ 0 h 3928528"/>
              <a:gd name="connsiteX2" fmla="*/ 5210815 w 5217257"/>
              <a:gd name="connsiteY2" fmla="*/ 3920908 h 3928528"/>
              <a:gd name="connsiteX3" fmla="*/ 0 w 5217257"/>
              <a:gd name="connsiteY3" fmla="*/ 3928528 h 3928528"/>
              <a:gd name="connsiteX4" fmla="*/ 0 w 5217257"/>
              <a:gd name="connsiteY4" fmla="*/ 15240 h 3928528"/>
              <a:gd name="connsiteX0" fmla="*/ 0 w 5211288"/>
              <a:gd name="connsiteY0" fmla="*/ 0 h 3913288"/>
              <a:gd name="connsiteX1" fmla="*/ 5209130 w 5211288"/>
              <a:gd name="connsiteY1" fmla="*/ 7620 h 3913288"/>
              <a:gd name="connsiteX2" fmla="*/ 5210815 w 5211288"/>
              <a:gd name="connsiteY2" fmla="*/ 3905668 h 3913288"/>
              <a:gd name="connsiteX3" fmla="*/ 0 w 5211288"/>
              <a:gd name="connsiteY3" fmla="*/ 3913288 h 3913288"/>
              <a:gd name="connsiteX4" fmla="*/ 0 w 5211288"/>
              <a:gd name="connsiteY4" fmla="*/ 0 h 3913288"/>
              <a:gd name="connsiteX0" fmla="*/ 0 w 5211288"/>
              <a:gd name="connsiteY0" fmla="*/ 0 h 3905668"/>
              <a:gd name="connsiteX1" fmla="*/ 5209130 w 5211288"/>
              <a:gd name="connsiteY1" fmla="*/ 7620 h 3905668"/>
              <a:gd name="connsiteX2" fmla="*/ 5210815 w 5211288"/>
              <a:gd name="connsiteY2" fmla="*/ 3905668 h 3905668"/>
              <a:gd name="connsiteX3" fmla="*/ 2828225 w 5211288"/>
              <a:gd name="connsiteY3" fmla="*/ 3905668 h 3905668"/>
              <a:gd name="connsiteX4" fmla="*/ 0 w 5211288"/>
              <a:gd name="connsiteY4" fmla="*/ 0 h 3905668"/>
              <a:gd name="connsiteX0" fmla="*/ 0 w 5211288"/>
              <a:gd name="connsiteY0" fmla="*/ 0 h 3905668"/>
              <a:gd name="connsiteX1" fmla="*/ 5209130 w 5211288"/>
              <a:gd name="connsiteY1" fmla="*/ 7620 h 3905668"/>
              <a:gd name="connsiteX2" fmla="*/ 5210815 w 5211288"/>
              <a:gd name="connsiteY2" fmla="*/ 3905668 h 3905668"/>
              <a:gd name="connsiteX3" fmla="*/ 1934246 w 5211288"/>
              <a:gd name="connsiteY3" fmla="*/ 3905668 h 3905668"/>
              <a:gd name="connsiteX4" fmla="*/ 0 w 5211288"/>
              <a:gd name="connsiteY4" fmla="*/ 0 h 3905668"/>
              <a:gd name="connsiteX0" fmla="*/ 0 w 5276305"/>
              <a:gd name="connsiteY0" fmla="*/ 0 h 3905668"/>
              <a:gd name="connsiteX1" fmla="*/ 5274147 w 5276305"/>
              <a:gd name="connsiteY1" fmla="*/ 7620 h 3905668"/>
              <a:gd name="connsiteX2" fmla="*/ 5275832 w 5276305"/>
              <a:gd name="connsiteY2" fmla="*/ 3905668 h 3905668"/>
              <a:gd name="connsiteX3" fmla="*/ 1999263 w 5276305"/>
              <a:gd name="connsiteY3" fmla="*/ 3905668 h 3905668"/>
              <a:gd name="connsiteX4" fmla="*/ 0 w 5276305"/>
              <a:gd name="connsiteY4" fmla="*/ 0 h 3905668"/>
              <a:gd name="connsiteX0" fmla="*/ 0 w 3630011"/>
              <a:gd name="connsiteY0" fmla="*/ 3188588 h 3898050"/>
              <a:gd name="connsiteX1" fmla="*/ 3627853 w 3630011"/>
              <a:gd name="connsiteY1" fmla="*/ 2 h 3898050"/>
              <a:gd name="connsiteX2" fmla="*/ 3629538 w 3630011"/>
              <a:gd name="connsiteY2" fmla="*/ 3898050 h 3898050"/>
              <a:gd name="connsiteX3" fmla="*/ 352969 w 3630011"/>
              <a:gd name="connsiteY3" fmla="*/ 3898050 h 3898050"/>
              <a:gd name="connsiteX4" fmla="*/ 0 w 3630011"/>
              <a:gd name="connsiteY4" fmla="*/ 3188588 h 3898050"/>
              <a:gd name="connsiteX0" fmla="*/ 0 w 3630011"/>
              <a:gd name="connsiteY0" fmla="*/ 0 h 709462"/>
              <a:gd name="connsiteX1" fmla="*/ 3627853 w 3630011"/>
              <a:gd name="connsiteY1" fmla="*/ 32787 h 709462"/>
              <a:gd name="connsiteX2" fmla="*/ 3629538 w 3630011"/>
              <a:gd name="connsiteY2" fmla="*/ 709462 h 709462"/>
              <a:gd name="connsiteX3" fmla="*/ 352969 w 3630011"/>
              <a:gd name="connsiteY3" fmla="*/ 709462 h 709462"/>
              <a:gd name="connsiteX4" fmla="*/ 0 w 3630011"/>
              <a:gd name="connsiteY4" fmla="*/ 0 h 709462"/>
              <a:gd name="connsiteX0" fmla="*/ 0 w 3773167"/>
              <a:gd name="connsiteY0" fmla="*/ 0 h 969521"/>
              <a:gd name="connsiteX1" fmla="*/ 3771009 w 3773167"/>
              <a:gd name="connsiteY1" fmla="*/ 292846 h 969521"/>
              <a:gd name="connsiteX2" fmla="*/ 3772694 w 3773167"/>
              <a:gd name="connsiteY2" fmla="*/ 969521 h 969521"/>
              <a:gd name="connsiteX3" fmla="*/ 496125 w 3773167"/>
              <a:gd name="connsiteY3" fmla="*/ 969521 h 969521"/>
              <a:gd name="connsiteX4" fmla="*/ 0 w 3773167"/>
              <a:gd name="connsiteY4" fmla="*/ 0 h 969521"/>
              <a:gd name="connsiteX0" fmla="*/ 0 w 3772905"/>
              <a:gd name="connsiteY0" fmla="*/ 0 h 969521"/>
              <a:gd name="connsiteX1" fmla="*/ 3762062 w 3772905"/>
              <a:gd name="connsiteY1" fmla="*/ 16009 h 969521"/>
              <a:gd name="connsiteX2" fmla="*/ 3772694 w 3772905"/>
              <a:gd name="connsiteY2" fmla="*/ 969521 h 969521"/>
              <a:gd name="connsiteX3" fmla="*/ 496125 w 3772905"/>
              <a:gd name="connsiteY3" fmla="*/ 969521 h 969521"/>
              <a:gd name="connsiteX4" fmla="*/ 0 w 3772905"/>
              <a:gd name="connsiteY4" fmla="*/ 0 h 96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905" h="969521">
                <a:moveTo>
                  <a:pt x="0" y="0"/>
                </a:moveTo>
                <a:lnTo>
                  <a:pt x="3762062" y="16009"/>
                </a:lnTo>
                <a:cubicBezTo>
                  <a:pt x="3759915" y="1322978"/>
                  <a:pt x="3774841" y="-337448"/>
                  <a:pt x="3772694" y="969521"/>
                </a:cubicBezTo>
                <a:lnTo>
                  <a:pt x="496125" y="969521"/>
                </a:lnTo>
                <a:lnTo>
                  <a:pt x="0" y="0"/>
                </a:lnTo>
                <a:close/>
              </a:path>
            </a:pathLst>
          </a:cu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08000" rtlCol="0" anchor="ctr"/>
          <a:lstStyle/>
          <a:p>
            <a:pPr algn="ctr"/>
            <a:r>
              <a:rPr lang="en-GB" dirty="0"/>
              <a:t>These adults are enjoying a glass of wine with </a:t>
            </a:r>
            <a:br>
              <a:rPr lang="en-GB" dirty="0"/>
            </a:br>
            <a:r>
              <a:rPr lang="en-GB" dirty="0"/>
              <a:t>their meal.</a:t>
            </a:r>
          </a:p>
        </p:txBody>
      </p:sp>
    </p:spTree>
    <p:extLst>
      <p:ext uri="{BB962C8B-B14F-4D97-AF65-F5344CB8AC3E}">
        <p14:creationId xmlns:p14="http://schemas.microsoft.com/office/powerpoint/2010/main" val="179375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2"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right)">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1" nodeType="clickEffect">
                                  <p:stCondLst>
                                    <p:cond delay="0"/>
                                  </p:stCondLst>
                                  <p:childTnLst>
                                    <p:animEffect transition="out" filter="wipe(left)">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22" presetClass="exit" presetSubtype="8" fill="hold" grpId="1" nodeType="withEffect">
                                  <p:stCondLst>
                                    <p:cond delay="0"/>
                                  </p:stCondLst>
                                  <p:childTnLst>
                                    <p:animEffect transition="out" filter="wipe(left)">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22" presetClass="exit" presetSubtype="8" fill="hold" grpId="1" nodeType="withEffect">
                                  <p:stCondLst>
                                    <p:cond delay="0"/>
                                  </p:stCondLst>
                                  <p:childTnLst>
                                    <p:animEffect transition="out" filter="wipe(left)">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xit" presetSubtype="2" fill="hold" grpId="1" nodeType="clickEffect">
                                  <p:stCondLst>
                                    <p:cond delay="0"/>
                                  </p:stCondLst>
                                  <p:childTnLst>
                                    <p:animEffect transition="out" filter="wipe(right)">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22" presetClass="exit" presetSubtype="2" fill="hold" grpId="1" nodeType="withEffect">
                                  <p:stCondLst>
                                    <p:cond delay="0"/>
                                  </p:stCondLst>
                                  <p:childTnLst>
                                    <p:animEffect transition="out" filter="wipe(right)">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22" presetClass="exit" presetSubtype="2" fill="hold" grpId="1" nodeType="withEffect">
                                  <p:stCondLst>
                                    <p:cond delay="0"/>
                                  </p:stCondLst>
                                  <p:childTnLst>
                                    <p:animEffect transition="out" filter="wipe(right)">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22" presetClass="exit" presetSubtype="2" fill="hold" grpId="1" nodeType="withEffect">
                                  <p:stCondLst>
                                    <p:cond delay="0"/>
                                  </p:stCondLst>
                                  <p:childTnLst>
                                    <p:animEffect transition="out" filter="wipe(right)">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22" presetClass="exit" presetSubtype="2" fill="hold" grpId="1" nodeType="withEffect">
                                  <p:stCondLst>
                                    <p:cond delay="0"/>
                                  </p:stCondLst>
                                  <p:childTnLst>
                                    <p:animEffect transition="out" filter="wipe(right)">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par>
                          <p:cTn id="99" fill="hold">
                            <p:stCondLst>
                              <p:cond delay="500"/>
                            </p:stCondLst>
                            <p:childTnLst>
                              <p:par>
                                <p:cTn id="100" presetID="53" presetClass="entr" presetSubtype="16"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p:cTn id="102" dur="500" fill="hold"/>
                                        <p:tgtEl>
                                          <p:spTgt spid="5"/>
                                        </p:tgtEl>
                                        <p:attrNameLst>
                                          <p:attrName>ppt_w</p:attrName>
                                        </p:attrNameLst>
                                      </p:cBhvr>
                                      <p:tavLst>
                                        <p:tav tm="0">
                                          <p:val>
                                            <p:fltVal val="0"/>
                                          </p:val>
                                        </p:tav>
                                        <p:tav tm="100000">
                                          <p:val>
                                            <p:strVal val="#ppt_w"/>
                                          </p:val>
                                        </p:tav>
                                      </p:tavLst>
                                    </p:anim>
                                    <p:anim calcmode="lin" valueType="num">
                                      <p:cBhvr>
                                        <p:cTn id="103" dur="500" fill="hold"/>
                                        <p:tgtEl>
                                          <p:spTgt spid="5"/>
                                        </p:tgtEl>
                                        <p:attrNameLst>
                                          <p:attrName>ppt_h</p:attrName>
                                        </p:attrNameLst>
                                      </p:cBhvr>
                                      <p:tavLst>
                                        <p:tav tm="0">
                                          <p:val>
                                            <p:fltVal val="0"/>
                                          </p:val>
                                        </p:tav>
                                        <p:tav tm="100000">
                                          <p:val>
                                            <p:strVal val="#ppt_h"/>
                                          </p:val>
                                        </p:tav>
                                      </p:tavLst>
                                    </p:anim>
                                    <p:animEffect transition="in" filter="fade">
                                      <p:cBhvr>
                                        <p:cTn id="104" dur="500"/>
                                        <p:tgtEl>
                                          <p:spTgt spid="5"/>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1" nodeType="clickEffect">
                                  <p:stCondLst>
                                    <p:cond delay="0"/>
                                  </p:stCondLst>
                                  <p:childTnLst>
                                    <p:animEffect transition="out" filter="fade">
                                      <p:cBhvr>
                                        <p:cTn id="108" dur="1000"/>
                                        <p:tgtEl>
                                          <p:spTgt spid="5"/>
                                        </p:tgtEl>
                                      </p:cBhvr>
                                    </p:animEffect>
                                    <p:anim calcmode="lin" valueType="num">
                                      <p:cBhvr>
                                        <p:cTn id="109" dur="1000"/>
                                        <p:tgtEl>
                                          <p:spTgt spid="5"/>
                                        </p:tgtEl>
                                        <p:attrNameLst>
                                          <p:attrName>ppt_x</p:attrName>
                                        </p:attrNameLst>
                                      </p:cBhvr>
                                      <p:tavLst>
                                        <p:tav tm="0">
                                          <p:val>
                                            <p:strVal val="ppt_x"/>
                                          </p:val>
                                        </p:tav>
                                        <p:tav tm="100000">
                                          <p:val>
                                            <p:strVal val="ppt_x"/>
                                          </p:val>
                                        </p:tav>
                                      </p:tavLst>
                                    </p:anim>
                                    <p:anim calcmode="lin" valueType="num">
                                      <p:cBhvr>
                                        <p:cTn id="110" dur="1000"/>
                                        <p:tgtEl>
                                          <p:spTgt spid="5"/>
                                        </p:tgtEl>
                                        <p:attrNameLst>
                                          <p:attrName>ppt_y</p:attrName>
                                        </p:attrNameLst>
                                      </p:cBhvr>
                                      <p:tavLst>
                                        <p:tav tm="0">
                                          <p:val>
                                            <p:strVal val="ppt_y"/>
                                          </p:val>
                                        </p:tav>
                                        <p:tav tm="100000">
                                          <p:val>
                                            <p:strVal val="ppt_y+.1"/>
                                          </p:val>
                                        </p:tav>
                                      </p:tavLst>
                                    </p:anim>
                                    <p:set>
                                      <p:cBhvr>
                                        <p:cTn id="111" dur="1" fill="hold">
                                          <p:stCondLst>
                                            <p:cond delay="999"/>
                                          </p:stCondLst>
                                        </p:cTn>
                                        <p:tgtEl>
                                          <p:spTgt spid="5"/>
                                        </p:tgtEl>
                                        <p:attrNameLst>
                                          <p:attrName>style.visibility</p:attrName>
                                        </p:attrNameLst>
                                      </p:cBhvr>
                                      <p:to>
                                        <p:strVal val="hidden"/>
                                      </p:to>
                                    </p:set>
                                  </p:childTnLst>
                                </p:cTn>
                              </p:par>
                            </p:childTnLst>
                          </p:cTn>
                        </p:par>
                        <p:par>
                          <p:cTn id="112" fill="hold">
                            <p:stCondLst>
                              <p:cond delay="1000"/>
                            </p:stCondLst>
                            <p:childTnLst>
                              <p:par>
                                <p:cTn id="113" presetID="22" presetClass="entr" presetSubtype="4" fill="hold" grpId="0"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wipe(down)">
                                      <p:cBhvr>
                                        <p:cTn id="115" dur="50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down)">
                                      <p:cBhvr>
                                        <p:cTn id="1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1" grpId="0" animBg="1"/>
      <p:bldP spid="41" grpId="1" animBg="1"/>
      <p:bldP spid="4" grpId="0"/>
      <p:bldP spid="4" grpId="1"/>
      <p:bldP spid="18" grpId="0"/>
      <p:bldP spid="18" grpId="1"/>
      <p:bldP spid="19" grpId="0"/>
      <p:bldP spid="19" grpId="1"/>
      <p:bldP spid="20" grpId="0" animBg="1"/>
      <p:bldP spid="20" grpId="1" animBg="1"/>
      <p:bldP spid="21" grpId="0"/>
      <p:bldP spid="21" grpId="1"/>
      <p:bldP spid="22" grpId="0"/>
      <p:bldP spid="22" grpId="1"/>
      <p:bldP spid="23" grpId="0"/>
      <p:bldP spid="23" grpId="1"/>
      <p:bldP spid="24" grpId="0"/>
      <p:bldP spid="24" grpId="1"/>
      <p:bldP spid="5" grpId="0" animBg="1"/>
      <p:bldP spid="5" grpId="1"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17084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39A0102F-9F6B-4863-859F-92ECE63C469D}"/>
              </a:ext>
            </a:extLst>
          </p:cNvPr>
          <p:cNvSpPr/>
          <p:nvPr/>
        </p:nvSpPr>
        <p:spPr>
          <a:xfrm flipH="1">
            <a:off x="4744962" y="1409284"/>
            <a:ext cx="3861241" cy="4903838"/>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81297"/>
              <a:gd name="connsiteY0" fmla="*/ 482967 h 4386752"/>
              <a:gd name="connsiteX1" fmla="*/ 0 w 3181297"/>
              <a:gd name="connsiteY1" fmla="*/ 4386752 h 4386752"/>
              <a:gd name="connsiteX2" fmla="*/ 3103684 w 3181297"/>
              <a:gd name="connsiteY2" fmla="*/ 4386752 h 4386752"/>
              <a:gd name="connsiteX3" fmla="*/ 3181297 w 3181297"/>
              <a:gd name="connsiteY3" fmla="*/ 0 h 4386752"/>
              <a:gd name="connsiteX4" fmla="*/ 0 w 3181297"/>
              <a:gd name="connsiteY4" fmla="*/ 16975 h 4386752"/>
              <a:gd name="connsiteX5" fmla="*/ 0 w 3181297"/>
              <a:gd name="connsiteY5" fmla="*/ 482967 h 4386752"/>
              <a:gd name="connsiteX0" fmla="*/ 0 w 3181297"/>
              <a:gd name="connsiteY0" fmla="*/ 482967 h 4386752"/>
              <a:gd name="connsiteX1" fmla="*/ 0 w 3181297"/>
              <a:gd name="connsiteY1" fmla="*/ 4386752 h 4386752"/>
              <a:gd name="connsiteX2" fmla="*/ 1147806 w 3181297"/>
              <a:gd name="connsiteY2" fmla="*/ 4369777 h 4386752"/>
              <a:gd name="connsiteX3" fmla="*/ 3181297 w 3181297"/>
              <a:gd name="connsiteY3" fmla="*/ 0 h 4386752"/>
              <a:gd name="connsiteX4" fmla="*/ 0 w 3181297"/>
              <a:gd name="connsiteY4" fmla="*/ 16975 h 4386752"/>
              <a:gd name="connsiteX5" fmla="*/ 0 w 3181297"/>
              <a:gd name="connsiteY5" fmla="*/ 482967 h 4386752"/>
              <a:gd name="connsiteX0" fmla="*/ 15773 w 3197070"/>
              <a:gd name="connsiteY0" fmla="*/ 482967 h 4369777"/>
              <a:gd name="connsiteX1" fmla="*/ 0 w 3197070"/>
              <a:gd name="connsiteY1" fmla="*/ 4361289 h 4369777"/>
              <a:gd name="connsiteX2" fmla="*/ 1163579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 name="connsiteX0" fmla="*/ 15773 w 3197070"/>
              <a:gd name="connsiteY0" fmla="*/ 482967 h 4361289"/>
              <a:gd name="connsiteX1" fmla="*/ 0 w 3197070"/>
              <a:gd name="connsiteY1" fmla="*/ 4361289 h 4361289"/>
              <a:gd name="connsiteX2" fmla="*/ 1021620 w 3197070"/>
              <a:gd name="connsiteY2" fmla="*/ 4361289 h 4361289"/>
              <a:gd name="connsiteX3" fmla="*/ 3197070 w 3197070"/>
              <a:gd name="connsiteY3" fmla="*/ 0 h 4361289"/>
              <a:gd name="connsiteX4" fmla="*/ 15773 w 3197070"/>
              <a:gd name="connsiteY4" fmla="*/ 16975 h 4361289"/>
              <a:gd name="connsiteX5" fmla="*/ 15773 w 3197070"/>
              <a:gd name="connsiteY5" fmla="*/ 482967 h 4361289"/>
              <a:gd name="connsiteX0" fmla="*/ 15773 w 3197070"/>
              <a:gd name="connsiteY0" fmla="*/ 482967 h 4369777"/>
              <a:gd name="connsiteX1" fmla="*/ 0 w 3197070"/>
              <a:gd name="connsiteY1" fmla="*/ 4361289 h 4369777"/>
              <a:gd name="connsiteX2" fmla="*/ 942754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 name="connsiteX0" fmla="*/ 15773 w 3197070"/>
              <a:gd name="connsiteY0" fmla="*/ 482967 h 4369777"/>
              <a:gd name="connsiteX1" fmla="*/ 0 w 3197070"/>
              <a:gd name="connsiteY1" fmla="*/ 4361289 h 4369777"/>
              <a:gd name="connsiteX2" fmla="*/ 919094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7070" h="4369777">
                <a:moveTo>
                  <a:pt x="15773" y="482967"/>
                </a:moveTo>
                <a:cubicBezTo>
                  <a:pt x="10515" y="1775741"/>
                  <a:pt x="5258" y="3068515"/>
                  <a:pt x="0" y="4361289"/>
                </a:cubicBezTo>
                <a:lnTo>
                  <a:pt x="919094" y="4369777"/>
                </a:lnTo>
                <a:lnTo>
                  <a:pt x="3197070" y="0"/>
                </a:lnTo>
                <a:lnTo>
                  <a:pt x="15773" y="16975"/>
                </a:lnTo>
                <a:lnTo>
                  <a:pt x="15773" y="482967"/>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3E5D3CF-6723-4104-B3FC-5C423C758E52}"/>
              </a:ext>
            </a:extLst>
          </p:cNvPr>
          <p:cNvSpPr/>
          <p:nvPr/>
        </p:nvSpPr>
        <p:spPr>
          <a:xfrm>
            <a:off x="542926" y="1393266"/>
            <a:ext cx="6800850" cy="4931333"/>
          </a:xfrm>
          <a:custGeom>
            <a:avLst/>
            <a:gdLst>
              <a:gd name="connsiteX0" fmla="*/ 0 w 6677025"/>
              <a:gd name="connsiteY0" fmla="*/ 0 h 4067175"/>
              <a:gd name="connsiteX1" fmla="*/ 0 w 6677025"/>
              <a:gd name="connsiteY1" fmla="*/ 4067175 h 4067175"/>
              <a:gd name="connsiteX2" fmla="*/ 6677025 w 6677025"/>
              <a:gd name="connsiteY2" fmla="*/ 4067175 h 4067175"/>
              <a:gd name="connsiteX3" fmla="*/ 4543425 w 6677025"/>
              <a:gd name="connsiteY3" fmla="*/ 19050 h 4067175"/>
              <a:gd name="connsiteX4" fmla="*/ 0 w 6677025"/>
              <a:gd name="connsiteY4" fmla="*/ 0 h 4067175"/>
              <a:gd name="connsiteX0" fmla="*/ 0 w 6677025"/>
              <a:gd name="connsiteY0" fmla="*/ 0 h 4067175"/>
              <a:gd name="connsiteX1" fmla="*/ 0 w 6677025"/>
              <a:gd name="connsiteY1" fmla="*/ 4067175 h 4067175"/>
              <a:gd name="connsiteX2" fmla="*/ 6677025 w 6677025"/>
              <a:gd name="connsiteY2" fmla="*/ 4067175 h 4067175"/>
              <a:gd name="connsiteX3" fmla="*/ 4552950 w 6677025"/>
              <a:gd name="connsiteY3" fmla="*/ 0 h 4067175"/>
              <a:gd name="connsiteX4" fmla="*/ 0 w 6677025"/>
              <a:gd name="connsiteY4" fmla="*/ 0 h 4067175"/>
              <a:gd name="connsiteX0" fmla="*/ 0 w 6753225"/>
              <a:gd name="connsiteY0" fmla="*/ 0 h 4067175"/>
              <a:gd name="connsiteX1" fmla="*/ 0 w 6753225"/>
              <a:gd name="connsiteY1" fmla="*/ 4067175 h 4067175"/>
              <a:gd name="connsiteX2" fmla="*/ 6753225 w 6753225"/>
              <a:gd name="connsiteY2" fmla="*/ 4067175 h 4067175"/>
              <a:gd name="connsiteX3" fmla="*/ 4552950 w 6753225"/>
              <a:gd name="connsiteY3" fmla="*/ 0 h 4067175"/>
              <a:gd name="connsiteX4" fmla="*/ 0 w 6753225"/>
              <a:gd name="connsiteY4" fmla="*/ 0 h 4067175"/>
              <a:gd name="connsiteX0" fmla="*/ 0 w 6791325"/>
              <a:gd name="connsiteY0" fmla="*/ 0 h 4067175"/>
              <a:gd name="connsiteX1" fmla="*/ 0 w 6791325"/>
              <a:gd name="connsiteY1" fmla="*/ 4067175 h 4067175"/>
              <a:gd name="connsiteX2" fmla="*/ 6791325 w 6791325"/>
              <a:gd name="connsiteY2" fmla="*/ 4057650 h 4067175"/>
              <a:gd name="connsiteX3" fmla="*/ 4552950 w 6791325"/>
              <a:gd name="connsiteY3" fmla="*/ 0 h 4067175"/>
              <a:gd name="connsiteX4" fmla="*/ 0 w 6791325"/>
              <a:gd name="connsiteY4" fmla="*/ 0 h 4067175"/>
              <a:gd name="connsiteX0" fmla="*/ 0 w 6800850"/>
              <a:gd name="connsiteY0" fmla="*/ 0 h 4067175"/>
              <a:gd name="connsiteX1" fmla="*/ 0 w 6800850"/>
              <a:gd name="connsiteY1" fmla="*/ 4067175 h 4067175"/>
              <a:gd name="connsiteX2" fmla="*/ 6800850 w 6800850"/>
              <a:gd name="connsiteY2" fmla="*/ 4048125 h 4067175"/>
              <a:gd name="connsiteX3" fmla="*/ 4552950 w 6800850"/>
              <a:gd name="connsiteY3" fmla="*/ 0 h 4067175"/>
              <a:gd name="connsiteX4" fmla="*/ 0 w 6800850"/>
              <a:gd name="connsiteY4" fmla="*/ 0 h 4067175"/>
              <a:gd name="connsiteX0" fmla="*/ 0 w 6800850"/>
              <a:gd name="connsiteY0" fmla="*/ 844061 h 4911236"/>
              <a:gd name="connsiteX1" fmla="*/ 0 w 6800850"/>
              <a:gd name="connsiteY1" fmla="*/ 4911236 h 4911236"/>
              <a:gd name="connsiteX2" fmla="*/ 6800850 w 6800850"/>
              <a:gd name="connsiteY2" fmla="*/ 4892186 h 4911236"/>
              <a:gd name="connsiteX3" fmla="*/ 4090726 w 6800850"/>
              <a:gd name="connsiteY3" fmla="*/ 0 h 4911236"/>
              <a:gd name="connsiteX4" fmla="*/ 0 w 6800850"/>
              <a:gd name="connsiteY4" fmla="*/ 844061 h 4911236"/>
              <a:gd name="connsiteX0" fmla="*/ 0 w 6800850"/>
              <a:gd name="connsiteY0" fmla="*/ 10048 h 4911236"/>
              <a:gd name="connsiteX1" fmla="*/ 0 w 6800850"/>
              <a:gd name="connsiteY1" fmla="*/ 4911236 h 4911236"/>
              <a:gd name="connsiteX2" fmla="*/ 6800850 w 6800850"/>
              <a:gd name="connsiteY2" fmla="*/ 4892186 h 4911236"/>
              <a:gd name="connsiteX3" fmla="*/ 4090726 w 6800850"/>
              <a:gd name="connsiteY3" fmla="*/ 0 h 4911236"/>
              <a:gd name="connsiteX4" fmla="*/ 0 w 6800850"/>
              <a:gd name="connsiteY4" fmla="*/ 10048 h 4911236"/>
              <a:gd name="connsiteX0" fmla="*/ 30145 w 6800850"/>
              <a:gd name="connsiteY0" fmla="*/ 0 h 4931333"/>
              <a:gd name="connsiteX1" fmla="*/ 0 w 6800850"/>
              <a:gd name="connsiteY1" fmla="*/ 4931333 h 4931333"/>
              <a:gd name="connsiteX2" fmla="*/ 6800850 w 6800850"/>
              <a:gd name="connsiteY2" fmla="*/ 4912283 h 4931333"/>
              <a:gd name="connsiteX3" fmla="*/ 4090726 w 6800850"/>
              <a:gd name="connsiteY3" fmla="*/ 20097 h 4931333"/>
              <a:gd name="connsiteX4" fmla="*/ 30145 w 6800850"/>
              <a:gd name="connsiteY4" fmla="*/ 0 h 4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0850" h="4931333">
                <a:moveTo>
                  <a:pt x="30145" y="0"/>
                </a:moveTo>
                <a:lnTo>
                  <a:pt x="0" y="4931333"/>
                </a:lnTo>
                <a:lnTo>
                  <a:pt x="6800850" y="4912283"/>
                </a:lnTo>
                <a:lnTo>
                  <a:pt x="4090726" y="20097"/>
                </a:lnTo>
                <a:lnTo>
                  <a:pt x="30145"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E49178B4-4E95-4368-B3E3-1B8509187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9868" y="1647930"/>
            <a:ext cx="2552351" cy="4928716"/>
          </a:xfrm>
          <a:prstGeom prst="rect">
            <a:avLst/>
          </a:prstGeom>
        </p:spPr>
      </p:pic>
      <p:pic>
        <p:nvPicPr>
          <p:cNvPr id="4" name="Picture 3">
            <a:extLst>
              <a:ext uri="{FF2B5EF4-FFF2-40B4-BE49-F238E27FC236}">
                <a16:creationId xmlns:a16="http://schemas.microsoft.com/office/drawing/2014/main" id="{1146573D-A803-4144-9DC4-0DF913AD86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5305" y="1607736"/>
            <a:ext cx="1219926" cy="4526782"/>
          </a:xfrm>
          <a:prstGeom prst="rect">
            <a:avLst/>
          </a:prstGeom>
        </p:spPr>
      </p:pic>
      <p:sp>
        <p:nvSpPr>
          <p:cNvPr id="23" name="Rectangular Callout 5">
            <a:extLst>
              <a:ext uri="{FF2B5EF4-FFF2-40B4-BE49-F238E27FC236}">
                <a16:creationId xmlns:a16="http://schemas.microsoft.com/office/drawing/2014/main" id="{1F794FB7-2CCB-44C1-AB51-EC1A18CD4362}"/>
              </a:ext>
            </a:extLst>
          </p:cNvPr>
          <p:cNvSpPr/>
          <p:nvPr/>
        </p:nvSpPr>
        <p:spPr>
          <a:xfrm>
            <a:off x="1617784" y="1518243"/>
            <a:ext cx="4223761" cy="1566601"/>
          </a:xfrm>
          <a:prstGeom prst="wedgeRectCallout">
            <a:avLst>
              <a:gd name="adj1" fmla="val 54718"/>
              <a:gd name="adj2" fmla="val -22694"/>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a:buClr>
                <a:srgbClr val="000000"/>
              </a:buClr>
              <a:buSzPts val="1100"/>
            </a:pPr>
            <a:r>
              <a:rPr lang="en-GB" dirty="0">
                <a:solidFill>
                  <a:schemeClr val="dk1"/>
                </a:solidFill>
              </a:rPr>
              <a:t>Drugs can be things that help us get better. They are sometimes prescribed by a doctor and have something in them that is not helpful if we are otherwise healthy. </a:t>
            </a:r>
          </a:p>
        </p:txBody>
      </p:sp>
      <p:grpSp>
        <p:nvGrpSpPr>
          <p:cNvPr id="10" name="Group 9">
            <a:extLst>
              <a:ext uri="{FF2B5EF4-FFF2-40B4-BE49-F238E27FC236}">
                <a16:creationId xmlns:a16="http://schemas.microsoft.com/office/drawing/2014/main" id="{0CE738A1-27C3-4852-8846-74A9FC670E7F}"/>
              </a:ext>
            </a:extLst>
          </p:cNvPr>
          <p:cNvGrpSpPr/>
          <p:nvPr/>
        </p:nvGrpSpPr>
        <p:grpSpPr>
          <a:xfrm>
            <a:off x="763675" y="4076280"/>
            <a:ext cx="1909812" cy="1909812"/>
            <a:chOff x="763675" y="4019340"/>
            <a:chExt cx="1909812" cy="1909812"/>
          </a:xfrm>
        </p:grpSpPr>
        <p:sp>
          <p:nvSpPr>
            <p:cNvPr id="6" name="Oval 5">
              <a:extLst>
                <a:ext uri="{FF2B5EF4-FFF2-40B4-BE49-F238E27FC236}">
                  <a16:creationId xmlns:a16="http://schemas.microsoft.com/office/drawing/2014/main" id="{C290F056-30B1-4153-82B8-D8CFE486F97E}"/>
                </a:ext>
              </a:extLst>
            </p:cNvPr>
            <p:cNvSpPr/>
            <p:nvPr/>
          </p:nvSpPr>
          <p:spPr>
            <a:xfrm>
              <a:off x="763675" y="4019340"/>
              <a:ext cx="1909812" cy="1909812"/>
            </a:xfrm>
            <a:prstGeom prst="ellipse">
              <a:avLst/>
            </a:prstGeom>
            <a:solidFill>
              <a:schemeClr val="bg1"/>
            </a:solidFill>
            <a:ln w="28575">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28CAE10-7D35-46E9-B223-D2E808046D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917" y="4408265"/>
              <a:ext cx="1728316" cy="1077635"/>
            </a:xfrm>
            <a:prstGeom prst="rect">
              <a:avLst/>
            </a:prstGeom>
          </p:spPr>
        </p:pic>
      </p:grpSp>
      <p:grpSp>
        <p:nvGrpSpPr>
          <p:cNvPr id="26" name="Group 25">
            <a:extLst>
              <a:ext uri="{FF2B5EF4-FFF2-40B4-BE49-F238E27FC236}">
                <a16:creationId xmlns:a16="http://schemas.microsoft.com/office/drawing/2014/main" id="{17063B6F-23E2-4CF1-BC1D-0AAFD400DB51}"/>
              </a:ext>
            </a:extLst>
          </p:cNvPr>
          <p:cNvGrpSpPr/>
          <p:nvPr/>
        </p:nvGrpSpPr>
        <p:grpSpPr>
          <a:xfrm>
            <a:off x="4513385" y="4076280"/>
            <a:ext cx="1909812" cy="1909812"/>
            <a:chOff x="763675" y="4019340"/>
            <a:chExt cx="1909812" cy="1909812"/>
          </a:xfrm>
        </p:grpSpPr>
        <p:sp>
          <p:nvSpPr>
            <p:cNvPr id="27" name="Oval 26">
              <a:extLst>
                <a:ext uri="{FF2B5EF4-FFF2-40B4-BE49-F238E27FC236}">
                  <a16:creationId xmlns:a16="http://schemas.microsoft.com/office/drawing/2014/main" id="{5CF184DD-DA04-4401-A30C-24971E164A46}"/>
                </a:ext>
              </a:extLst>
            </p:cNvPr>
            <p:cNvSpPr/>
            <p:nvPr/>
          </p:nvSpPr>
          <p:spPr>
            <a:xfrm>
              <a:off x="763675" y="4019340"/>
              <a:ext cx="1909812" cy="1909812"/>
            </a:xfrm>
            <a:prstGeom prst="ellipse">
              <a:avLst/>
            </a:prstGeom>
            <a:solidFill>
              <a:schemeClr val="bg1"/>
            </a:solidFill>
            <a:ln w="28575">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DAB02D39-C2EF-46BC-86DC-D97FB05BA3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917" y="4408265"/>
              <a:ext cx="1728316" cy="1077635"/>
            </a:xfrm>
            <a:prstGeom prst="rect">
              <a:avLst/>
            </a:prstGeom>
          </p:spPr>
        </p:pic>
      </p:grpSp>
      <p:sp>
        <p:nvSpPr>
          <p:cNvPr id="29" name="Rectangular Callout 5">
            <a:extLst>
              <a:ext uri="{FF2B5EF4-FFF2-40B4-BE49-F238E27FC236}">
                <a16:creationId xmlns:a16="http://schemas.microsoft.com/office/drawing/2014/main" id="{88C1243E-FFFB-47C5-95DC-B0164DF8F9F1}"/>
              </a:ext>
            </a:extLst>
          </p:cNvPr>
          <p:cNvSpPr/>
          <p:nvPr/>
        </p:nvSpPr>
        <p:spPr>
          <a:xfrm>
            <a:off x="4580269" y="1519919"/>
            <a:ext cx="3950781" cy="1866376"/>
          </a:xfrm>
          <a:prstGeom prst="wedgeRectCallout">
            <a:avLst>
              <a:gd name="adj1" fmla="val -55665"/>
              <a:gd name="adj2" fmla="val -16233"/>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Most drugs and medicines are both healthy and dangerous – it depends who you are, how you take them and what health issues you have. It is important to take medicines carefully.</a:t>
            </a:r>
          </a:p>
        </p:txBody>
      </p:sp>
      <p:pic>
        <p:nvPicPr>
          <p:cNvPr id="18" name="Picture 17">
            <a:extLst>
              <a:ext uri="{FF2B5EF4-FFF2-40B4-BE49-F238E27FC236}">
                <a16:creationId xmlns:a16="http://schemas.microsoft.com/office/drawing/2014/main" id="{747C9DBC-F430-4FF4-BAB3-BA083AC5F5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8312" y="2858609"/>
            <a:ext cx="4849398" cy="6858000"/>
          </a:xfrm>
          <a:prstGeom prst="rect">
            <a:avLst/>
          </a:prstGeom>
        </p:spPr>
      </p:pic>
      <p:sp>
        <p:nvSpPr>
          <p:cNvPr id="19" name="TextBox 18">
            <a:extLst>
              <a:ext uri="{FF2B5EF4-FFF2-40B4-BE49-F238E27FC236}">
                <a16:creationId xmlns:a16="http://schemas.microsoft.com/office/drawing/2014/main" id="{866A4F9E-3950-431F-B8FD-BFE879242B8B}"/>
              </a:ext>
            </a:extLst>
          </p:cNvPr>
          <p:cNvSpPr txBox="1"/>
          <p:nvPr/>
        </p:nvSpPr>
        <p:spPr>
          <a:xfrm rot="20101580">
            <a:off x="2441358" y="2476871"/>
            <a:ext cx="889987" cy="1862048"/>
          </a:xfrm>
          <a:prstGeom prst="rect">
            <a:avLst/>
          </a:prstGeom>
          <a:noFill/>
        </p:spPr>
        <p:txBody>
          <a:bodyPr wrap="none" rtlCol="0">
            <a:spAutoFit/>
          </a:bodyPr>
          <a:lstStyle/>
          <a:p>
            <a:r>
              <a:rPr lang="en-GB" sz="11500" b="1" dirty="0">
                <a:solidFill>
                  <a:srgbClr val="00B0F0"/>
                </a:solidFill>
              </a:rPr>
              <a:t>?</a:t>
            </a:r>
          </a:p>
        </p:txBody>
      </p:sp>
      <p:sp>
        <p:nvSpPr>
          <p:cNvPr id="32" name="TextBox 31">
            <a:extLst>
              <a:ext uri="{FF2B5EF4-FFF2-40B4-BE49-F238E27FC236}">
                <a16:creationId xmlns:a16="http://schemas.microsoft.com/office/drawing/2014/main" id="{6C08FB60-E851-4485-A0E0-59CA5E77E9E2}"/>
              </a:ext>
            </a:extLst>
          </p:cNvPr>
          <p:cNvSpPr txBox="1"/>
          <p:nvPr/>
        </p:nvSpPr>
        <p:spPr>
          <a:xfrm>
            <a:off x="3366115" y="1386397"/>
            <a:ext cx="889987" cy="1862048"/>
          </a:xfrm>
          <a:prstGeom prst="rect">
            <a:avLst/>
          </a:prstGeom>
          <a:noFill/>
        </p:spPr>
        <p:txBody>
          <a:bodyPr wrap="none" rtlCol="0">
            <a:spAutoFit/>
          </a:bodyPr>
          <a:lstStyle/>
          <a:p>
            <a:r>
              <a:rPr lang="en-GB" sz="11500" b="1" dirty="0">
                <a:solidFill>
                  <a:srgbClr val="F08115"/>
                </a:solidFill>
              </a:rPr>
              <a:t>?</a:t>
            </a:r>
          </a:p>
        </p:txBody>
      </p:sp>
      <p:sp>
        <p:nvSpPr>
          <p:cNvPr id="33" name="TextBox 32">
            <a:extLst>
              <a:ext uri="{FF2B5EF4-FFF2-40B4-BE49-F238E27FC236}">
                <a16:creationId xmlns:a16="http://schemas.microsoft.com/office/drawing/2014/main" id="{4FC23122-2F7C-4BC9-A614-8CD92DC34BFA}"/>
              </a:ext>
            </a:extLst>
          </p:cNvPr>
          <p:cNvSpPr txBox="1"/>
          <p:nvPr/>
        </p:nvSpPr>
        <p:spPr>
          <a:xfrm rot="1530640">
            <a:off x="4148829" y="1893904"/>
            <a:ext cx="889987" cy="1862048"/>
          </a:xfrm>
          <a:prstGeom prst="rect">
            <a:avLst/>
          </a:prstGeom>
          <a:noFill/>
        </p:spPr>
        <p:txBody>
          <a:bodyPr wrap="none" rtlCol="0">
            <a:spAutoFit/>
          </a:bodyPr>
          <a:lstStyle/>
          <a:p>
            <a:r>
              <a:rPr lang="en-GB" sz="11500" b="1" dirty="0">
                <a:solidFill>
                  <a:srgbClr val="002060"/>
                </a:solidFill>
              </a:rPr>
              <a:t>?</a:t>
            </a:r>
          </a:p>
        </p:txBody>
      </p:sp>
      <p:sp>
        <p:nvSpPr>
          <p:cNvPr id="34" name="TextBox 33">
            <a:extLst>
              <a:ext uri="{FF2B5EF4-FFF2-40B4-BE49-F238E27FC236}">
                <a16:creationId xmlns:a16="http://schemas.microsoft.com/office/drawing/2014/main" id="{46474955-232D-493B-9B2D-028D9ED977FF}"/>
              </a:ext>
            </a:extLst>
          </p:cNvPr>
          <p:cNvSpPr txBox="1"/>
          <p:nvPr/>
        </p:nvSpPr>
        <p:spPr>
          <a:xfrm rot="20501994">
            <a:off x="2755036" y="1645329"/>
            <a:ext cx="724878" cy="1446550"/>
          </a:xfrm>
          <a:prstGeom prst="rect">
            <a:avLst/>
          </a:prstGeom>
          <a:noFill/>
        </p:spPr>
        <p:txBody>
          <a:bodyPr wrap="none" rtlCol="0">
            <a:spAutoFit/>
          </a:bodyPr>
          <a:lstStyle/>
          <a:p>
            <a:r>
              <a:rPr lang="en-GB" sz="8800" b="1" dirty="0">
                <a:solidFill>
                  <a:srgbClr val="00B050"/>
                </a:solidFill>
              </a:rPr>
              <a:t>?</a:t>
            </a:r>
          </a:p>
        </p:txBody>
      </p:sp>
      <p:sp>
        <p:nvSpPr>
          <p:cNvPr id="35" name="TextBox 34">
            <a:extLst>
              <a:ext uri="{FF2B5EF4-FFF2-40B4-BE49-F238E27FC236}">
                <a16:creationId xmlns:a16="http://schemas.microsoft.com/office/drawing/2014/main" id="{37F450F3-0FA4-4663-88F9-5EACFEA7DB6E}"/>
              </a:ext>
            </a:extLst>
          </p:cNvPr>
          <p:cNvSpPr txBox="1"/>
          <p:nvPr/>
        </p:nvSpPr>
        <p:spPr>
          <a:xfrm rot="21376122">
            <a:off x="4034900" y="1176292"/>
            <a:ext cx="724878" cy="1446550"/>
          </a:xfrm>
          <a:prstGeom prst="rect">
            <a:avLst/>
          </a:prstGeom>
          <a:noFill/>
        </p:spPr>
        <p:txBody>
          <a:bodyPr wrap="none" rtlCol="0">
            <a:spAutoFit/>
          </a:bodyPr>
          <a:lstStyle/>
          <a:p>
            <a:r>
              <a:rPr lang="en-GB" sz="8800" b="1" dirty="0">
                <a:solidFill>
                  <a:srgbClr val="B0028F"/>
                </a:solidFill>
              </a:rPr>
              <a:t>?</a:t>
            </a:r>
          </a:p>
        </p:txBody>
      </p:sp>
      <p:pic>
        <p:nvPicPr>
          <p:cNvPr id="30" name="Picture 29">
            <a:extLst>
              <a:ext uri="{FF2B5EF4-FFF2-40B4-BE49-F238E27FC236}">
                <a16:creationId xmlns:a16="http://schemas.microsoft.com/office/drawing/2014/main" id="{747E8907-0916-4FA9-BEEE-4F9E9A6740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7282" y="4098532"/>
            <a:ext cx="1733875" cy="1694148"/>
          </a:xfrm>
          <a:prstGeom prst="rect">
            <a:avLst/>
          </a:prstGeom>
        </p:spPr>
      </p:pic>
      <p:pic>
        <p:nvPicPr>
          <p:cNvPr id="36" name="Picture 35">
            <a:extLst>
              <a:ext uri="{FF2B5EF4-FFF2-40B4-BE49-F238E27FC236}">
                <a16:creationId xmlns:a16="http://schemas.microsoft.com/office/drawing/2014/main" id="{866DB013-26FA-4A35-A6FF-526BB69901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2093" y="4128116"/>
            <a:ext cx="1675831" cy="1815484"/>
          </a:xfrm>
          <a:prstGeom prst="rect">
            <a:avLst/>
          </a:prstGeom>
        </p:spPr>
      </p:pic>
      <p:pic>
        <p:nvPicPr>
          <p:cNvPr id="3" name="Whole Class">
            <a:extLst>
              <a:ext uri="{FF2B5EF4-FFF2-40B4-BE49-F238E27FC236}">
                <a16:creationId xmlns:a16="http://schemas.microsoft.com/office/drawing/2014/main" id="{87356120-15E5-4A52-8FF5-1F7CAD1A28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52800" y="551989"/>
            <a:ext cx="1238498" cy="864000"/>
          </a:xfrm>
          <a:prstGeom prst="rect">
            <a:avLst/>
          </a:prstGeom>
        </p:spPr>
      </p:pic>
    </p:spTree>
    <p:extLst>
      <p:ext uri="{BB962C8B-B14F-4D97-AF65-F5344CB8AC3E}">
        <p14:creationId xmlns:p14="http://schemas.microsoft.com/office/powerpoint/2010/main" val="38221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6"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23"/>
                                        </p:tgtEl>
                                      </p:cBhvr>
                                    </p:animEffect>
                                    <p:anim calcmode="lin" valueType="num">
                                      <p:cBhvr>
                                        <p:cTn id="15" dur="1000"/>
                                        <p:tgtEl>
                                          <p:spTgt spid="23"/>
                                        </p:tgtEl>
                                        <p:attrNameLst>
                                          <p:attrName>ppt_x</p:attrName>
                                        </p:attrNameLst>
                                      </p:cBhvr>
                                      <p:tavLst>
                                        <p:tav tm="0">
                                          <p:val>
                                            <p:strVal val="ppt_x"/>
                                          </p:val>
                                        </p:tav>
                                        <p:tav tm="100000">
                                          <p:val>
                                            <p:strVal val="ppt_x"/>
                                          </p:val>
                                        </p:tav>
                                      </p:tavLst>
                                    </p:anim>
                                    <p:anim calcmode="lin" valueType="num">
                                      <p:cBhvr>
                                        <p:cTn id="16" dur="1000"/>
                                        <p:tgtEl>
                                          <p:spTgt spid="23"/>
                                        </p:tgtEl>
                                        <p:attrNameLst>
                                          <p:attrName>ppt_y</p:attrName>
                                        </p:attrNameLst>
                                      </p:cBhvr>
                                      <p:tavLst>
                                        <p:tav tm="0">
                                          <p:val>
                                            <p:strVal val="ppt_y"/>
                                          </p:val>
                                        </p:tav>
                                        <p:tav tm="100000">
                                          <p:val>
                                            <p:strVal val="ppt_y+.1"/>
                                          </p:val>
                                        </p:tav>
                                      </p:tavLst>
                                    </p:anim>
                                    <p:set>
                                      <p:cBhvr>
                                        <p:cTn id="17" dur="1" fill="hold">
                                          <p:stCondLst>
                                            <p:cond delay="999"/>
                                          </p:stCondLst>
                                        </p:cTn>
                                        <p:tgtEl>
                                          <p:spTgt spid="23"/>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xit" presetSubtype="0" fill="hold"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par>
                                <p:cTn id="28" presetID="6" presetClass="entr" presetSubtype="32"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out)">
                                      <p:cBhvr>
                                        <p:cTn id="30" dur="2000"/>
                                        <p:tgtEl>
                                          <p:spTgt spid="26"/>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1000"/>
                            </p:stCondLst>
                            <p:childTnLst>
                              <p:par>
                                <p:cTn id="50" presetID="50" presetClass="entr" presetSubtype="0" decel="10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strVal val="#ppt_w+.3"/>
                                          </p:val>
                                        </p:tav>
                                        <p:tav tm="100000">
                                          <p:val>
                                            <p:strVal val="#ppt_w"/>
                                          </p:val>
                                        </p:tav>
                                      </p:tavLst>
                                    </p:anim>
                                    <p:anim calcmode="lin" valueType="num">
                                      <p:cBhvr>
                                        <p:cTn id="53" dur="1000" fill="hold"/>
                                        <p:tgtEl>
                                          <p:spTgt spid="19"/>
                                        </p:tgtEl>
                                        <p:attrNameLst>
                                          <p:attrName>ppt_h</p:attrName>
                                        </p:attrNameLst>
                                      </p:cBhvr>
                                      <p:tavLst>
                                        <p:tav tm="0">
                                          <p:val>
                                            <p:strVal val="#ppt_h"/>
                                          </p:val>
                                        </p:tav>
                                        <p:tav tm="100000">
                                          <p:val>
                                            <p:strVal val="#ppt_h"/>
                                          </p:val>
                                        </p:tav>
                                      </p:tavLst>
                                    </p:anim>
                                    <p:animEffect transition="in" filter="fade">
                                      <p:cBhvr>
                                        <p:cTn id="54" dur="1000"/>
                                        <p:tgtEl>
                                          <p:spTgt spid="19"/>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1000" fill="hold"/>
                                        <p:tgtEl>
                                          <p:spTgt spid="34"/>
                                        </p:tgtEl>
                                        <p:attrNameLst>
                                          <p:attrName>ppt_w</p:attrName>
                                        </p:attrNameLst>
                                      </p:cBhvr>
                                      <p:tavLst>
                                        <p:tav tm="0">
                                          <p:val>
                                            <p:strVal val="#ppt_w+.3"/>
                                          </p:val>
                                        </p:tav>
                                        <p:tav tm="100000">
                                          <p:val>
                                            <p:strVal val="#ppt_w"/>
                                          </p:val>
                                        </p:tav>
                                      </p:tavLst>
                                    </p:anim>
                                    <p:anim calcmode="lin" valueType="num">
                                      <p:cBhvr>
                                        <p:cTn id="58" dur="1000" fill="hold"/>
                                        <p:tgtEl>
                                          <p:spTgt spid="34"/>
                                        </p:tgtEl>
                                        <p:attrNameLst>
                                          <p:attrName>ppt_h</p:attrName>
                                        </p:attrNameLst>
                                      </p:cBhvr>
                                      <p:tavLst>
                                        <p:tav tm="0">
                                          <p:val>
                                            <p:strVal val="#ppt_h"/>
                                          </p:val>
                                        </p:tav>
                                        <p:tav tm="100000">
                                          <p:val>
                                            <p:strVal val="#ppt_h"/>
                                          </p:val>
                                        </p:tav>
                                      </p:tavLst>
                                    </p:anim>
                                    <p:animEffect transition="in" filter="fade">
                                      <p:cBhvr>
                                        <p:cTn id="59" dur="1000"/>
                                        <p:tgtEl>
                                          <p:spTgt spid="34"/>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strVal val="#ppt_w+.3"/>
                                          </p:val>
                                        </p:tav>
                                        <p:tav tm="100000">
                                          <p:val>
                                            <p:strVal val="#ppt_w"/>
                                          </p:val>
                                        </p:tav>
                                      </p:tavLst>
                                    </p:anim>
                                    <p:anim calcmode="lin" valueType="num">
                                      <p:cBhvr>
                                        <p:cTn id="63" dur="1000" fill="hold"/>
                                        <p:tgtEl>
                                          <p:spTgt spid="35"/>
                                        </p:tgtEl>
                                        <p:attrNameLst>
                                          <p:attrName>ppt_h</p:attrName>
                                        </p:attrNameLst>
                                      </p:cBhvr>
                                      <p:tavLst>
                                        <p:tav tm="0">
                                          <p:val>
                                            <p:strVal val="#ppt_h"/>
                                          </p:val>
                                        </p:tav>
                                        <p:tav tm="100000">
                                          <p:val>
                                            <p:strVal val="#ppt_h"/>
                                          </p:val>
                                        </p:tav>
                                      </p:tavLst>
                                    </p:anim>
                                    <p:animEffect transition="in" filter="fade">
                                      <p:cBhvr>
                                        <p:cTn id="64" dur="1000"/>
                                        <p:tgtEl>
                                          <p:spTgt spid="35"/>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1000" fill="hold"/>
                                        <p:tgtEl>
                                          <p:spTgt spid="33"/>
                                        </p:tgtEl>
                                        <p:attrNameLst>
                                          <p:attrName>ppt_w</p:attrName>
                                        </p:attrNameLst>
                                      </p:cBhvr>
                                      <p:tavLst>
                                        <p:tav tm="0">
                                          <p:val>
                                            <p:strVal val="#ppt_w+.3"/>
                                          </p:val>
                                        </p:tav>
                                        <p:tav tm="100000">
                                          <p:val>
                                            <p:strVal val="#ppt_w"/>
                                          </p:val>
                                        </p:tav>
                                      </p:tavLst>
                                    </p:anim>
                                    <p:anim calcmode="lin" valueType="num">
                                      <p:cBhvr>
                                        <p:cTn id="68" dur="1000" fill="hold"/>
                                        <p:tgtEl>
                                          <p:spTgt spid="33"/>
                                        </p:tgtEl>
                                        <p:attrNameLst>
                                          <p:attrName>ppt_h</p:attrName>
                                        </p:attrNameLst>
                                      </p:cBhvr>
                                      <p:tavLst>
                                        <p:tav tm="0">
                                          <p:val>
                                            <p:strVal val="#ppt_h"/>
                                          </p:val>
                                        </p:tav>
                                        <p:tav tm="100000">
                                          <p:val>
                                            <p:strVal val="#ppt_h"/>
                                          </p:val>
                                        </p:tav>
                                      </p:tavLst>
                                    </p:anim>
                                    <p:animEffect transition="in" filter="fade">
                                      <p:cBhvr>
                                        <p:cTn id="69" dur="1000"/>
                                        <p:tgtEl>
                                          <p:spTgt spid="33"/>
                                        </p:tgtEl>
                                      </p:cBhvr>
                                    </p:animEffect>
                                  </p:childTnLst>
                                </p:cTn>
                              </p:par>
                              <p:par>
                                <p:cTn id="70" presetID="50" presetClass="entr" presetSubtype="0" decel="10000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1000" fill="hold"/>
                                        <p:tgtEl>
                                          <p:spTgt spid="32"/>
                                        </p:tgtEl>
                                        <p:attrNameLst>
                                          <p:attrName>ppt_w</p:attrName>
                                        </p:attrNameLst>
                                      </p:cBhvr>
                                      <p:tavLst>
                                        <p:tav tm="0">
                                          <p:val>
                                            <p:strVal val="#ppt_w+.3"/>
                                          </p:val>
                                        </p:tav>
                                        <p:tav tm="100000">
                                          <p:val>
                                            <p:strVal val="#ppt_w"/>
                                          </p:val>
                                        </p:tav>
                                      </p:tavLst>
                                    </p:anim>
                                    <p:anim calcmode="lin" valueType="num">
                                      <p:cBhvr>
                                        <p:cTn id="73" dur="1000" fill="hold"/>
                                        <p:tgtEl>
                                          <p:spTgt spid="32"/>
                                        </p:tgtEl>
                                        <p:attrNameLst>
                                          <p:attrName>ppt_h</p:attrName>
                                        </p:attrNameLst>
                                      </p:cBhvr>
                                      <p:tavLst>
                                        <p:tav tm="0">
                                          <p:val>
                                            <p:strVal val="#ppt_h"/>
                                          </p:val>
                                        </p:tav>
                                        <p:tav tm="100000">
                                          <p:val>
                                            <p:strVal val="#ppt_h"/>
                                          </p:val>
                                        </p:tav>
                                      </p:tavLst>
                                    </p:anim>
                                    <p:animEffect transition="in" filter="fade">
                                      <p:cBhvr>
                                        <p:cTn id="74" dur="10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animEffect transition="in" filter="fade">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9" grpId="0" animBg="1"/>
      <p:bldP spid="29" grpId="1" animBg="1"/>
      <p:bldP spid="19"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BF8493-65E3-4858-ADA4-6D106560CE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1" y="1409700"/>
            <a:ext cx="8068480" cy="4899026"/>
          </a:xfrm>
          <a:prstGeom prst="rect">
            <a:avLst/>
          </a:prstGeom>
        </p:spPr>
      </p:pic>
      <p:pic>
        <p:nvPicPr>
          <p:cNvPr id="64" name="Picture 63">
            <a:extLst>
              <a:ext uri="{FF2B5EF4-FFF2-40B4-BE49-F238E27FC236}">
                <a16:creationId xmlns:a16="http://schemas.microsoft.com/office/drawing/2014/main" id="{FAAF8D3E-D585-46AA-B0AF-26602F99C7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943" y="1277956"/>
            <a:ext cx="1720970" cy="4423272"/>
          </a:xfrm>
          <a:prstGeom prst="rect">
            <a:avLst/>
          </a:prstGeom>
        </p:spPr>
      </p:pic>
      <p:pic>
        <p:nvPicPr>
          <p:cNvPr id="65" name="Picture 64">
            <a:extLst>
              <a:ext uri="{FF2B5EF4-FFF2-40B4-BE49-F238E27FC236}">
                <a16:creationId xmlns:a16="http://schemas.microsoft.com/office/drawing/2014/main" id="{49C70F79-3003-41F0-B314-C80D85A20D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9851" y="1476259"/>
            <a:ext cx="1579055" cy="4555475"/>
          </a:xfrm>
          <a:prstGeom prst="rect">
            <a:avLst/>
          </a:prstGeom>
        </p:spPr>
      </p:pic>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BDADAB9E-8530-4A46-AA60-B6952846A3B9}"/>
              </a:ext>
            </a:extLst>
          </p:cNvPr>
          <p:cNvSpPr/>
          <p:nvPr/>
        </p:nvSpPr>
        <p:spPr>
          <a:xfrm flipH="1">
            <a:off x="4838329" y="1411550"/>
            <a:ext cx="3775457" cy="4927106"/>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5"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cxnSp>
        <p:nvCxnSpPr>
          <p:cNvPr id="18" name="Straight Connector 17">
            <a:extLst>
              <a:ext uri="{FF2B5EF4-FFF2-40B4-BE49-F238E27FC236}">
                <a16:creationId xmlns:a16="http://schemas.microsoft.com/office/drawing/2014/main" id="{3D59E5CB-B22A-4E58-8C4F-D53365F8BE7B}"/>
              </a:ext>
            </a:extLst>
          </p:cNvPr>
          <p:cNvCxnSpPr>
            <a:cxnSpLocks/>
          </p:cNvCxnSpPr>
          <p:nvPr/>
        </p:nvCxnSpPr>
        <p:spPr>
          <a:xfrm flipH="1">
            <a:off x="4805594" y="1296140"/>
            <a:ext cx="1470919" cy="50303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ular Callout 5">
            <a:extLst>
              <a:ext uri="{FF2B5EF4-FFF2-40B4-BE49-F238E27FC236}">
                <a16:creationId xmlns:a16="http://schemas.microsoft.com/office/drawing/2014/main" id="{1F794FB7-2CCB-44C1-AB51-EC1A18CD4362}"/>
              </a:ext>
            </a:extLst>
          </p:cNvPr>
          <p:cNvSpPr/>
          <p:nvPr/>
        </p:nvSpPr>
        <p:spPr>
          <a:xfrm>
            <a:off x="3153366" y="1463721"/>
            <a:ext cx="3288348" cy="2044121"/>
          </a:xfrm>
          <a:prstGeom prst="wedgeRectCallout">
            <a:avLst>
              <a:gd name="adj1" fmla="val 66857"/>
              <a:gd name="adj2" fmla="val 4534"/>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Medicine that helps one person might be very </a:t>
            </a:r>
            <a:r>
              <a:rPr lang="en-GB" dirty="0" err="1">
                <a:solidFill>
                  <a:schemeClr val="dk1"/>
                </a:solidFill>
              </a:rPr>
              <a:t>very</a:t>
            </a:r>
            <a:r>
              <a:rPr lang="en-GB" dirty="0">
                <a:solidFill>
                  <a:schemeClr val="dk1"/>
                </a:solidFill>
              </a:rPr>
              <a:t> dangerous for another person. When we are ill, our bodies have particular needs. That’s why medicine works. </a:t>
            </a:r>
          </a:p>
        </p:txBody>
      </p:sp>
      <p:sp>
        <p:nvSpPr>
          <p:cNvPr id="37" name="Rectangular Callout 5">
            <a:extLst>
              <a:ext uri="{FF2B5EF4-FFF2-40B4-BE49-F238E27FC236}">
                <a16:creationId xmlns:a16="http://schemas.microsoft.com/office/drawing/2014/main" id="{F1341852-CC95-444F-85A4-015845D74651}"/>
              </a:ext>
            </a:extLst>
          </p:cNvPr>
          <p:cNvSpPr/>
          <p:nvPr/>
        </p:nvSpPr>
        <p:spPr>
          <a:xfrm>
            <a:off x="-2217698" y="4633190"/>
            <a:ext cx="2586638" cy="756258"/>
          </a:xfrm>
          <a:prstGeom prst="wedgeRectCallout">
            <a:avLst>
              <a:gd name="adj1" fmla="val -37926"/>
              <a:gd name="adj2" fmla="val 8216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lgn="r">
              <a:buClr>
                <a:srgbClr val="000000"/>
              </a:buClr>
              <a:buSzPts val="1100"/>
            </a:pPr>
            <a:r>
              <a:rPr lang="en-GB" dirty="0">
                <a:solidFill>
                  <a:schemeClr val="dk1"/>
                </a:solidFill>
              </a:rPr>
              <a:t>Can I take someone else’s medicine?</a:t>
            </a:r>
          </a:p>
        </p:txBody>
      </p:sp>
      <p:grpSp>
        <p:nvGrpSpPr>
          <p:cNvPr id="33" name="Group 32">
            <a:extLst>
              <a:ext uri="{FF2B5EF4-FFF2-40B4-BE49-F238E27FC236}">
                <a16:creationId xmlns:a16="http://schemas.microsoft.com/office/drawing/2014/main" id="{E0711587-087C-425B-AB46-FF6A9CEC1250}"/>
              </a:ext>
            </a:extLst>
          </p:cNvPr>
          <p:cNvGrpSpPr/>
          <p:nvPr/>
        </p:nvGrpSpPr>
        <p:grpSpPr>
          <a:xfrm>
            <a:off x="-3832576" y="5119148"/>
            <a:ext cx="2403676" cy="3428277"/>
            <a:chOff x="785863" y="2315996"/>
            <a:chExt cx="2403676" cy="3428277"/>
          </a:xfrm>
        </p:grpSpPr>
        <p:sp>
          <p:nvSpPr>
            <p:cNvPr id="31" name="Freeform: Shape 30">
              <a:extLst>
                <a:ext uri="{FF2B5EF4-FFF2-40B4-BE49-F238E27FC236}">
                  <a16:creationId xmlns:a16="http://schemas.microsoft.com/office/drawing/2014/main" id="{8743E0A7-1FBD-43E3-A18D-FE0363C00307}"/>
                </a:ext>
              </a:extLst>
            </p:cNvPr>
            <p:cNvSpPr/>
            <p:nvPr/>
          </p:nvSpPr>
          <p:spPr>
            <a:xfrm>
              <a:off x="956683" y="5245238"/>
              <a:ext cx="2098016" cy="499035"/>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1A20EEBB-FCE6-4CC1-872D-09C204D2F40A}"/>
                </a:ext>
              </a:extLst>
            </p:cNvPr>
            <p:cNvGrpSpPr/>
            <p:nvPr/>
          </p:nvGrpSpPr>
          <p:grpSpPr>
            <a:xfrm>
              <a:off x="785863" y="2315996"/>
              <a:ext cx="2403676" cy="3376942"/>
              <a:chOff x="996878" y="1893965"/>
              <a:chExt cx="2403676" cy="3376942"/>
            </a:xfrm>
          </p:grpSpPr>
          <p:pic>
            <p:nvPicPr>
              <p:cNvPr id="29" name="Picture 28">
                <a:extLst>
                  <a:ext uri="{FF2B5EF4-FFF2-40B4-BE49-F238E27FC236}">
                    <a16:creationId xmlns:a16="http://schemas.microsoft.com/office/drawing/2014/main" id="{D90ECBF6-ACBF-4D1F-A5F8-476E2B88B0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06036">
                <a:off x="1310549" y="4541615"/>
                <a:ext cx="1839347" cy="729292"/>
              </a:xfrm>
              <a:prstGeom prst="rect">
                <a:avLst/>
              </a:prstGeom>
            </p:spPr>
          </p:pic>
          <p:sp>
            <p:nvSpPr>
              <p:cNvPr id="34" name="Freeform: Shape 33">
                <a:extLst>
                  <a:ext uri="{FF2B5EF4-FFF2-40B4-BE49-F238E27FC236}">
                    <a16:creationId xmlns:a16="http://schemas.microsoft.com/office/drawing/2014/main" id="{6289B466-E910-4E8C-A6B5-C545CB6F6E20}"/>
                  </a:ext>
                </a:extLst>
              </p:cNvPr>
              <p:cNvSpPr/>
              <p:nvPr/>
            </p:nvSpPr>
            <p:spPr>
              <a:xfrm>
                <a:off x="1661742" y="4662020"/>
                <a:ext cx="1130687" cy="311914"/>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23CDE49D-5FB4-4183-AA61-3D499D35B3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6878" y="1893965"/>
                <a:ext cx="2403676" cy="3019188"/>
              </a:xfrm>
              <a:prstGeom prst="rect">
                <a:avLst/>
              </a:prstGeom>
            </p:spPr>
          </p:pic>
        </p:grpSp>
      </p:grpSp>
      <p:pic>
        <p:nvPicPr>
          <p:cNvPr id="57" name="Picture 56">
            <a:extLst>
              <a:ext uri="{FF2B5EF4-FFF2-40B4-BE49-F238E27FC236}">
                <a16:creationId xmlns:a16="http://schemas.microsoft.com/office/drawing/2014/main" id="{8A31C431-4A30-4F67-BCC3-447E4D74884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4" name="Picture 23">
            <a:extLst>
              <a:ext uri="{FF2B5EF4-FFF2-40B4-BE49-F238E27FC236}">
                <a16:creationId xmlns:a16="http://schemas.microsoft.com/office/drawing/2014/main" id="{93C6C5FD-0209-434F-A3A1-A2EEB0AF72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18190" y="1696598"/>
            <a:ext cx="2537291" cy="5161402"/>
          </a:xfrm>
          <a:prstGeom prst="rect">
            <a:avLst/>
          </a:prstGeom>
        </p:spPr>
      </p:pic>
      <p:pic>
        <p:nvPicPr>
          <p:cNvPr id="3" name="Whole Class">
            <a:extLst>
              <a:ext uri="{FF2B5EF4-FFF2-40B4-BE49-F238E27FC236}">
                <a16:creationId xmlns:a16="http://schemas.microsoft.com/office/drawing/2014/main" id="{36FC7A67-1E0A-4A79-94A4-205393D332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35396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0"/>
                                  </p:stCondLst>
                                  <p:childTnLst>
                                    <p:animMotion origin="layout" path="M 0.00555 -0.17732 L 0.53906 -0.35139 " pathEditMode="relative" rAng="0" ptsTypes="AA">
                                      <p:cBhvr>
                                        <p:cTn id="6" dur="2000" fill="hold"/>
                                        <p:tgtEl>
                                          <p:spTgt spid="33"/>
                                        </p:tgtEl>
                                        <p:attrNameLst>
                                          <p:attrName>ppt_x</p:attrName>
                                          <p:attrName>ppt_y</p:attrName>
                                        </p:attrNameLst>
                                      </p:cBhvr>
                                      <p:rCtr x="26684" y="-8704"/>
                                    </p:animMotion>
                                  </p:childTnLst>
                                </p:cTn>
                              </p:par>
                              <p:par>
                                <p:cTn id="7" presetID="56" presetClass="path" presetSubtype="0" accel="50000" decel="50000" fill="hold" grpId="0" nodeType="withEffect">
                                  <p:stCondLst>
                                    <p:cond delay="0"/>
                                  </p:stCondLst>
                                  <p:childTnLst>
                                    <p:animMotion origin="layout" path="M 0.00555 -0.17732 L 0.53906 -0.35139 " pathEditMode="relative" rAng="0" ptsTypes="AA">
                                      <p:cBhvr>
                                        <p:cTn id="8" dur="2000" fill="hold"/>
                                        <p:tgtEl>
                                          <p:spTgt spid="37"/>
                                        </p:tgtEl>
                                        <p:attrNameLst>
                                          <p:attrName>ppt_x</p:attrName>
                                          <p:attrName>ppt_y</p:attrName>
                                        </p:attrNameLst>
                                      </p:cBhvr>
                                      <p:rCtr x="26667" y="-8704"/>
                                    </p:animMotion>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37"/>
                                        </p:tgtEl>
                                        <p:attrNameLst>
                                          <p:attrName>ppt_w</p:attrName>
                                        </p:attrNameLst>
                                      </p:cBhvr>
                                      <p:tavLst>
                                        <p:tav tm="0">
                                          <p:val>
                                            <p:strVal val="ppt_w"/>
                                          </p:val>
                                        </p:tav>
                                        <p:tav tm="100000">
                                          <p:val>
                                            <p:fltVal val="0"/>
                                          </p:val>
                                        </p:tav>
                                      </p:tavLst>
                                    </p:anim>
                                    <p:anim calcmode="lin" valueType="num">
                                      <p:cBhvr>
                                        <p:cTn id="13" dur="500"/>
                                        <p:tgtEl>
                                          <p:spTgt spid="37"/>
                                        </p:tgtEl>
                                        <p:attrNameLst>
                                          <p:attrName>ppt_h</p:attrName>
                                        </p:attrNameLst>
                                      </p:cBhvr>
                                      <p:tavLst>
                                        <p:tav tm="0">
                                          <p:val>
                                            <p:strVal val="ppt_h"/>
                                          </p:val>
                                        </p:tav>
                                        <p:tav tm="100000">
                                          <p:val>
                                            <p:fltVal val="0"/>
                                          </p:val>
                                        </p:tav>
                                      </p:tavLst>
                                    </p:anim>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23"/>
                                        </p:tgtEl>
                                      </p:cBhvr>
                                    </p:animEffect>
                                    <p:anim calcmode="lin" valueType="num">
                                      <p:cBhvr>
                                        <p:cTn id="29" dur="1000"/>
                                        <p:tgtEl>
                                          <p:spTgt spid="23"/>
                                        </p:tgtEl>
                                        <p:attrNameLst>
                                          <p:attrName>ppt_x</p:attrName>
                                        </p:attrNameLst>
                                      </p:cBhvr>
                                      <p:tavLst>
                                        <p:tav tm="0">
                                          <p:val>
                                            <p:strVal val="ppt_x"/>
                                          </p:val>
                                        </p:tav>
                                        <p:tav tm="100000">
                                          <p:val>
                                            <p:strVal val="ppt_x"/>
                                          </p:val>
                                        </p:tav>
                                      </p:tavLst>
                                    </p:anim>
                                    <p:anim calcmode="lin" valueType="num">
                                      <p:cBhvr>
                                        <p:cTn id="30" dur="1000"/>
                                        <p:tgtEl>
                                          <p:spTgt spid="23"/>
                                        </p:tgtEl>
                                        <p:attrNameLst>
                                          <p:attrName>ppt_y</p:attrName>
                                        </p:attrNameLst>
                                      </p:cBhvr>
                                      <p:tavLst>
                                        <p:tav tm="0">
                                          <p:val>
                                            <p:strVal val="ppt_y"/>
                                          </p:val>
                                        </p:tav>
                                        <p:tav tm="100000">
                                          <p:val>
                                            <p:strVal val="ppt_y+.1"/>
                                          </p:val>
                                        </p:tav>
                                      </p:tavLst>
                                    </p:anim>
                                    <p:set>
                                      <p:cBhvr>
                                        <p:cTn id="31" dur="1" fill="hold">
                                          <p:stCondLst>
                                            <p:cond delay="999"/>
                                          </p:stCondLst>
                                        </p:cTn>
                                        <p:tgtEl>
                                          <p:spTgt spid="23"/>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1000"/>
                                        <p:tgtEl>
                                          <p:spTgt spid="64"/>
                                        </p:tgtEl>
                                      </p:cBhvr>
                                    </p:animEffect>
                                    <p:anim calcmode="lin" valueType="num">
                                      <p:cBhvr>
                                        <p:cTn id="35" dur="1000" fill="hold"/>
                                        <p:tgtEl>
                                          <p:spTgt spid="64"/>
                                        </p:tgtEl>
                                        <p:attrNameLst>
                                          <p:attrName>ppt_x</p:attrName>
                                        </p:attrNameLst>
                                      </p:cBhvr>
                                      <p:tavLst>
                                        <p:tav tm="0">
                                          <p:val>
                                            <p:strVal val="#ppt_x"/>
                                          </p:val>
                                        </p:tav>
                                        <p:tav tm="100000">
                                          <p:val>
                                            <p:strVal val="#ppt_x"/>
                                          </p:val>
                                        </p:tav>
                                      </p:tavLst>
                                    </p:anim>
                                    <p:anim calcmode="lin" valueType="num">
                                      <p:cBhvr>
                                        <p:cTn id="36" dur="1000" fill="hold"/>
                                        <p:tgtEl>
                                          <p:spTgt spid="6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BF8493-65E3-4858-ADA4-6D106560CE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1" y="1409700"/>
            <a:ext cx="8068480" cy="4899026"/>
          </a:xfrm>
          <a:prstGeom prst="rect">
            <a:avLst/>
          </a:prstGeom>
        </p:spPr>
      </p:pic>
      <p:pic>
        <p:nvPicPr>
          <p:cNvPr id="38" name="Picture 37">
            <a:extLst>
              <a:ext uri="{FF2B5EF4-FFF2-40B4-BE49-F238E27FC236}">
                <a16:creationId xmlns:a16="http://schemas.microsoft.com/office/drawing/2014/main" id="{8376DA53-D9E4-4767-BC40-BCA62055937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670943" y="1277956"/>
            <a:ext cx="1720970" cy="4423272"/>
          </a:xfrm>
          <a:prstGeom prst="rect">
            <a:avLst/>
          </a:prstGeom>
          <a:effectLst>
            <a:glow rad="101600">
              <a:schemeClr val="bg1">
                <a:alpha val="60000"/>
              </a:schemeClr>
            </a:glow>
          </a:effectLst>
        </p:spPr>
      </p:pic>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BDADAB9E-8530-4A46-AA60-B6952846A3B9}"/>
              </a:ext>
            </a:extLst>
          </p:cNvPr>
          <p:cNvSpPr/>
          <p:nvPr/>
        </p:nvSpPr>
        <p:spPr>
          <a:xfrm flipH="1">
            <a:off x="4838329" y="1411550"/>
            <a:ext cx="3775457" cy="4927106"/>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5"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cxnSp>
        <p:nvCxnSpPr>
          <p:cNvPr id="18" name="Straight Connector 17">
            <a:extLst>
              <a:ext uri="{FF2B5EF4-FFF2-40B4-BE49-F238E27FC236}">
                <a16:creationId xmlns:a16="http://schemas.microsoft.com/office/drawing/2014/main" id="{3D59E5CB-B22A-4E58-8C4F-D53365F8BE7B}"/>
              </a:ext>
            </a:extLst>
          </p:cNvPr>
          <p:cNvCxnSpPr>
            <a:cxnSpLocks/>
          </p:cNvCxnSpPr>
          <p:nvPr/>
        </p:nvCxnSpPr>
        <p:spPr>
          <a:xfrm flipH="1">
            <a:off x="4805594" y="1296140"/>
            <a:ext cx="1470919" cy="50303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710C8F-CFED-47A4-82B1-09CFFA307430}"/>
              </a:ext>
            </a:extLst>
          </p:cNvPr>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669851" y="1476259"/>
            <a:ext cx="1579055" cy="4555475"/>
          </a:xfrm>
          <a:prstGeom prst="rect">
            <a:avLst/>
          </a:prstGeom>
        </p:spPr>
      </p:pic>
      <p:grpSp>
        <p:nvGrpSpPr>
          <p:cNvPr id="26" name="Group 25">
            <a:extLst>
              <a:ext uri="{FF2B5EF4-FFF2-40B4-BE49-F238E27FC236}">
                <a16:creationId xmlns:a16="http://schemas.microsoft.com/office/drawing/2014/main" id="{262D3FDA-475A-4F86-B0DC-4290DA85F639}"/>
              </a:ext>
            </a:extLst>
          </p:cNvPr>
          <p:cNvGrpSpPr/>
          <p:nvPr/>
        </p:nvGrpSpPr>
        <p:grpSpPr>
          <a:xfrm>
            <a:off x="1093760" y="2699770"/>
            <a:ext cx="2403676" cy="3428277"/>
            <a:chOff x="785863" y="2315996"/>
            <a:chExt cx="2403676" cy="3428277"/>
          </a:xfrm>
        </p:grpSpPr>
        <p:sp>
          <p:nvSpPr>
            <p:cNvPr id="28" name="Freeform: Shape 27">
              <a:extLst>
                <a:ext uri="{FF2B5EF4-FFF2-40B4-BE49-F238E27FC236}">
                  <a16:creationId xmlns:a16="http://schemas.microsoft.com/office/drawing/2014/main" id="{D4EBD11F-E649-41CE-BA62-9A5A352DD666}"/>
                </a:ext>
              </a:extLst>
            </p:cNvPr>
            <p:cNvSpPr/>
            <p:nvPr/>
          </p:nvSpPr>
          <p:spPr>
            <a:xfrm>
              <a:off x="956683" y="5245238"/>
              <a:ext cx="2098016" cy="499035"/>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69A3436A-509D-45B3-AAF9-CEFAE4FDAF92}"/>
                </a:ext>
              </a:extLst>
            </p:cNvPr>
            <p:cNvGrpSpPr/>
            <p:nvPr/>
          </p:nvGrpSpPr>
          <p:grpSpPr>
            <a:xfrm>
              <a:off x="785863" y="2315996"/>
              <a:ext cx="2403676" cy="3376942"/>
              <a:chOff x="996878" y="1893965"/>
              <a:chExt cx="2403676" cy="3376942"/>
            </a:xfrm>
          </p:grpSpPr>
          <p:pic>
            <p:nvPicPr>
              <p:cNvPr id="35" name="Picture 34">
                <a:extLst>
                  <a:ext uri="{FF2B5EF4-FFF2-40B4-BE49-F238E27FC236}">
                    <a16:creationId xmlns:a16="http://schemas.microsoft.com/office/drawing/2014/main" id="{DFD111B0-290C-48A9-8377-91D825890EAF}"/>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306036">
                <a:off x="1310549" y="4541615"/>
                <a:ext cx="1839347" cy="729292"/>
              </a:xfrm>
              <a:prstGeom prst="rect">
                <a:avLst/>
              </a:prstGeom>
            </p:spPr>
          </p:pic>
          <p:sp>
            <p:nvSpPr>
              <p:cNvPr id="36" name="Freeform: Shape 35">
                <a:extLst>
                  <a:ext uri="{FF2B5EF4-FFF2-40B4-BE49-F238E27FC236}">
                    <a16:creationId xmlns:a16="http://schemas.microsoft.com/office/drawing/2014/main" id="{20D8A18E-24F9-40DB-B76B-8B27FE52350E}"/>
                  </a:ext>
                </a:extLst>
              </p:cNvPr>
              <p:cNvSpPr/>
              <p:nvPr/>
            </p:nvSpPr>
            <p:spPr>
              <a:xfrm>
                <a:off x="1661742" y="4662020"/>
                <a:ext cx="1130687" cy="311914"/>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D67E8C0E-8BA0-4848-87A2-9E7099CA1CD9}"/>
                  </a:ext>
                </a:extLst>
              </p:cNvPr>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96878" y="1893965"/>
                <a:ext cx="2403676" cy="3019188"/>
              </a:xfrm>
              <a:prstGeom prst="rect">
                <a:avLst/>
              </a:prstGeom>
            </p:spPr>
          </p:pic>
        </p:grpSp>
      </p:grpSp>
      <p:pic>
        <p:nvPicPr>
          <p:cNvPr id="46" name="Picture 45">
            <a:extLst>
              <a:ext uri="{FF2B5EF4-FFF2-40B4-BE49-F238E27FC236}">
                <a16:creationId xmlns:a16="http://schemas.microsoft.com/office/drawing/2014/main" id="{0742AA93-192B-46A8-BCBB-3F84DEBB98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18190" y="1696598"/>
            <a:ext cx="2537291" cy="5161402"/>
          </a:xfrm>
          <a:prstGeom prst="rect">
            <a:avLst/>
          </a:prstGeom>
        </p:spPr>
      </p:pic>
      <p:sp>
        <p:nvSpPr>
          <p:cNvPr id="47" name="Rectangular Callout 5">
            <a:extLst>
              <a:ext uri="{FF2B5EF4-FFF2-40B4-BE49-F238E27FC236}">
                <a16:creationId xmlns:a16="http://schemas.microsoft.com/office/drawing/2014/main" id="{AACBD791-5419-44FA-9EA7-DA37A2675BB8}"/>
              </a:ext>
            </a:extLst>
          </p:cNvPr>
          <p:cNvSpPr/>
          <p:nvPr/>
        </p:nvSpPr>
        <p:spPr>
          <a:xfrm>
            <a:off x="3272010" y="1463721"/>
            <a:ext cx="3169704" cy="2044121"/>
          </a:xfrm>
          <a:prstGeom prst="wedgeRectCallout">
            <a:avLst>
              <a:gd name="adj1" fmla="val 66857"/>
              <a:gd name="adj2" fmla="val 4534"/>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If you have a heart problem, you might take tablets for your heart. If you take someone else’s heart tablets when you don’t need them, you might end up in hospital. </a:t>
            </a:r>
          </a:p>
        </p:txBody>
      </p:sp>
      <p:grpSp>
        <p:nvGrpSpPr>
          <p:cNvPr id="56" name="Group 55">
            <a:extLst>
              <a:ext uri="{FF2B5EF4-FFF2-40B4-BE49-F238E27FC236}">
                <a16:creationId xmlns:a16="http://schemas.microsoft.com/office/drawing/2014/main" id="{3C7A1A8A-C6E3-4C89-9DBA-157FFCEC7221}"/>
              </a:ext>
            </a:extLst>
          </p:cNvPr>
          <p:cNvGrpSpPr/>
          <p:nvPr/>
        </p:nvGrpSpPr>
        <p:grpSpPr>
          <a:xfrm>
            <a:off x="4468611" y="4609390"/>
            <a:ext cx="1465330" cy="1440160"/>
            <a:chOff x="1969479" y="-238518"/>
            <a:chExt cx="1465330" cy="1440160"/>
          </a:xfrm>
          <a:effectLst>
            <a:glow rad="127000">
              <a:schemeClr val="bg1">
                <a:alpha val="28000"/>
              </a:schemeClr>
            </a:glow>
          </a:effectLst>
        </p:grpSpPr>
        <p:sp>
          <p:nvSpPr>
            <p:cNvPr id="52" name="Oval 51">
              <a:extLst>
                <a:ext uri="{FF2B5EF4-FFF2-40B4-BE49-F238E27FC236}">
                  <a16:creationId xmlns:a16="http://schemas.microsoft.com/office/drawing/2014/main" id="{7B19A511-CE90-427C-AC7F-0C0B6F3CABF7}"/>
                </a:ext>
              </a:extLst>
            </p:cNvPr>
            <p:cNvSpPr/>
            <p:nvPr/>
          </p:nvSpPr>
          <p:spPr>
            <a:xfrm>
              <a:off x="1994649" y="-238518"/>
              <a:ext cx="1440160" cy="1440160"/>
            </a:xfrm>
            <a:prstGeom prst="ellipse">
              <a:avLst/>
            </a:prstGeom>
            <a:solidFill>
              <a:srgbClr val="FEF3E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130B7AC9-128D-441C-B279-A8D242BB66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69479" y="-80762"/>
              <a:ext cx="1405604" cy="1196129"/>
            </a:xfrm>
            <a:prstGeom prst="rect">
              <a:avLst/>
            </a:prstGeom>
          </p:spPr>
        </p:pic>
      </p:grpSp>
      <p:pic>
        <p:nvPicPr>
          <p:cNvPr id="3" name="Whole Class">
            <a:extLst>
              <a:ext uri="{FF2B5EF4-FFF2-40B4-BE49-F238E27FC236}">
                <a16:creationId xmlns:a16="http://schemas.microsoft.com/office/drawing/2014/main" id="{0F35554E-FCE5-4853-A473-72514F76E1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6260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par>
                                <p:cTn id="8" presetID="53" presetClass="entr" presetSubtype="16"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p:cTn id="10" dur="500" fill="hold"/>
                                        <p:tgtEl>
                                          <p:spTgt spid="56"/>
                                        </p:tgtEl>
                                        <p:attrNameLst>
                                          <p:attrName>ppt_w</p:attrName>
                                        </p:attrNameLst>
                                      </p:cBhvr>
                                      <p:tavLst>
                                        <p:tav tm="0">
                                          <p:val>
                                            <p:fltVal val="0"/>
                                          </p:val>
                                        </p:tav>
                                        <p:tav tm="100000">
                                          <p:val>
                                            <p:strVal val="#ppt_w"/>
                                          </p:val>
                                        </p:tav>
                                      </p:tavLst>
                                    </p:anim>
                                    <p:anim calcmode="lin" valueType="num">
                                      <p:cBhvr>
                                        <p:cTn id="11" dur="500" fill="hold"/>
                                        <p:tgtEl>
                                          <p:spTgt spid="56"/>
                                        </p:tgtEl>
                                        <p:attrNameLst>
                                          <p:attrName>ppt_h</p:attrName>
                                        </p:attrNameLst>
                                      </p:cBhvr>
                                      <p:tavLst>
                                        <p:tav tm="0">
                                          <p:val>
                                            <p:fltVal val="0"/>
                                          </p:val>
                                        </p:tav>
                                        <p:tav tm="100000">
                                          <p:val>
                                            <p:strVal val="#ppt_h"/>
                                          </p:val>
                                        </p:tav>
                                      </p:tavLst>
                                    </p:anim>
                                    <p:animEffect transition="in" filter="fad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BF8493-65E3-4858-ADA4-6D106560C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1" y="1409700"/>
            <a:ext cx="8068480" cy="4899026"/>
          </a:xfrm>
          <a:prstGeom prst="rect">
            <a:avLst/>
          </a:prstGeom>
        </p:spPr>
      </p:pic>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BDADAB9E-8530-4A46-AA60-B6952846A3B9}"/>
              </a:ext>
            </a:extLst>
          </p:cNvPr>
          <p:cNvSpPr/>
          <p:nvPr/>
        </p:nvSpPr>
        <p:spPr>
          <a:xfrm flipH="1">
            <a:off x="4838329" y="1411550"/>
            <a:ext cx="3775457" cy="4927106"/>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4"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cxnSp>
        <p:nvCxnSpPr>
          <p:cNvPr id="18" name="Straight Connector 17">
            <a:extLst>
              <a:ext uri="{FF2B5EF4-FFF2-40B4-BE49-F238E27FC236}">
                <a16:creationId xmlns:a16="http://schemas.microsoft.com/office/drawing/2014/main" id="{3D59E5CB-B22A-4E58-8C4F-D53365F8BE7B}"/>
              </a:ext>
            </a:extLst>
          </p:cNvPr>
          <p:cNvCxnSpPr>
            <a:cxnSpLocks/>
          </p:cNvCxnSpPr>
          <p:nvPr/>
        </p:nvCxnSpPr>
        <p:spPr>
          <a:xfrm flipH="1">
            <a:off x="4805594" y="1296140"/>
            <a:ext cx="1470919" cy="50303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710C8F-CFED-47A4-82B1-09CFFA307430}"/>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a:xfrm>
            <a:off x="3669851" y="1476259"/>
            <a:ext cx="1579055" cy="4555475"/>
          </a:xfrm>
          <a:prstGeom prst="rect">
            <a:avLst/>
          </a:prstGeom>
          <a:effectLst>
            <a:glow rad="63500">
              <a:schemeClr val="bg1">
                <a:alpha val="40000"/>
              </a:schemeClr>
            </a:glow>
          </a:effectLst>
        </p:spPr>
      </p:pic>
      <p:pic>
        <p:nvPicPr>
          <p:cNvPr id="35" name="Picture 34">
            <a:extLst>
              <a:ext uri="{FF2B5EF4-FFF2-40B4-BE49-F238E27FC236}">
                <a16:creationId xmlns:a16="http://schemas.microsoft.com/office/drawing/2014/main" id="{BF917755-A0A5-4B5B-A476-982DD45A41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18190" y="1696598"/>
            <a:ext cx="2537291" cy="5161402"/>
          </a:xfrm>
          <a:prstGeom prst="rect">
            <a:avLst/>
          </a:prstGeom>
        </p:spPr>
      </p:pic>
      <p:grpSp>
        <p:nvGrpSpPr>
          <p:cNvPr id="55" name="Group 54">
            <a:extLst>
              <a:ext uri="{FF2B5EF4-FFF2-40B4-BE49-F238E27FC236}">
                <a16:creationId xmlns:a16="http://schemas.microsoft.com/office/drawing/2014/main" id="{17667623-8AAE-45A7-BC1F-EBFBD32AC6DB}"/>
              </a:ext>
            </a:extLst>
          </p:cNvPr>
          <p:cNvGrpSpPr/>
          <p:nvPr/>
        </p:nvGrpSpPr>
        <p:grpSpPr>
          <a:xfrm>
            <a:off x="4921863" y="4601054"/>
            <a:ext cx="1526745" cy="1440160"/>
            <a:chOff x="3765335" y="1628800"/>
            <a:chExt cx="1526745" cy="1440160"/>
          </a:xfrm>
          <a:effectLst>
            <a:glow rad="101600">
              <a:schemeClr val="bg1">
                <a:alpha val="60000"/>
              </a:schemeClr>
            </a:glow>
          </a:effectLst>
        </p:grpSpPr>
        <p:sp>
          <p:nvSpPr>
            <p:cNvPr id="51" name="Oval 50">
              <a:extLst>
                <a:ext uri="{FF2B5EF4-FFF2-40B4-BE49-F238E27FC236}">
                  <a16:creationId xmlns:a16="http://schemas.microsoft.com/office/drawing/2014/main" id="{D998CF79-4F7F-45D9-B00A-86BBDDE0BEC4}"/>
                </a:ext>
              </a:extLst>
            </p:cNvPr>
            <p:cNvSpPr/>
            <p:nvPr/>
          </p:nvSpPr>
          <p:spPr>
            <a:xfrm>
              <a:off x="3851920" y="1628800"/>
              <a:ext cx="1440160" cy="1440160"/>
            </a:xfrm>
            <a:prstGeom prst="ellipse">
              <a:avLst/>
            </a:prstGeom>
            <a:solidFill>
              <a:srgbClr val="FEF3E9"/>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a:extLst>
                <a:ext uri="{FF2B5EF4-FFF2-40B4-BE49-F238E27FC236}">
                  <a16:creationId xmlns:a16="http://schemas.microsoft.com/office/drawing/2014/main" id="{11C11422-5B67-4AC1-BFF0-BA2CD77567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5335" y="1678074"/>
              <a:ext cx="1391259" cy="1346480"/>
            </a:xfrm>
            <a:prstGeom prst="rect">
              <a:avLst/>
            </a:prstGeom>
          </p:spPr>
        </p:pic>
      </p:grpSp>
      <p:pic>
        <p:nvPicPr>
          <p:cNvPr id="38" name="Picture 37">
            <a:extLst>
              <a:ext uri="{FF2B5EF4-FFF2-40B4-BE49-F238E27FC236}">
                <a16:creationId xmlns:a16="http://schemas.microsoft.com/office/drawing/2014/main" id="{78DB18D7-7F18-4023-A44A-B9C6A36D366A}"/>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70943" y="1277956"/>
            <a:ext cx="1720970" cy="4423272"/>
          </a:xfrm>
          <a:prstGeom prst="rect">
            <a:avLst/>
          </a:prstGeom>
        </p:spPr>
      </p:pic>
      <p:grpSp>
        <p:nvGrpSpPr>
          <p:cNvPr id="23" name="Group 22">
            <a:extLst>
              <a:ext uri="{FF2B5EF4-FFF2-40B4-BE49-F238E27FC236}">
                <a16:creationId xmlns:a16="http://schemas.microsoft.com/office/drawing/2014/main" id="{3FB095CE-89CE-421C-9F1C-881CD4BDA9CF}"/>
              </a:ext>
            </a:extLst>
          </p:cNvPr>
          <p:cNvGrpSpPr/>
          <p:nvPr/>
        </p:nvGrpSpPr>
        <p:grpSpPr>
          <a:xfrm>
            <a:off x="1093760" y="2699770"/>
            <a:ext cx="2403676" cy="3428277"/>
            <a:chOff x="785863" y="2315996"/>
            <a:chExt cx="2403676" cy="3428277"/>
          </a:xfrm>
        </p:grpSpPr>
        <p:sp>
          <p:nvSpPr>
            <p:cNvPr id="24" name="Freeform: Shape 23">
              <a:extLst>
                <a:ext uri="{FF2B5EF4-FFF2-40B4-BE49-F238E27FC236}">
                  <a16:creationId xmlns:a16="http://schemas.microsoft.com/office/drawing/2014/main" id="{90D2559F-A87E-4D15-A4D7-8BE112149DBE}"/>
                </a:ext>
              </a:extLst>
            </p:cNvPr>
            <p:cNvSpPr/>
            <p:nvPr/>
          </p:nvSpPr>
          <p:spPr>
            <a:xfrm>
              <a:off x="956683" y="5245238"/>
              <a:ext cx="2098016" cy="499035"/>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59715EC7-D042-44BA-9EF8-32507F5505D4}"/>
                </a:ext>
              </a:extLst>
            </p:cNvPr>
            <p:cNvGrpSpPr/>
            <p:nvPr/>
          </p:nvGrpSpPr>
          <p:grpSpPr>
            <a:xfrm>
              <a:off x="785863" y="2315996"/>
              <a:ext cx="2403676" cy="3376942"/>
              <a:chOff x="996878" y="1893965"/>
              <a:chExt cx="2403676" cy="3376942"/>
            </a:xfrm>
          </p:grpSpPr>
          <p:pic>
            <p:nvPicPr>
              <p:cNvPr id="26" name="Picture 25">
                <a:extLst>
                  <a:ext uri="{FF2B5EF4-FFF2-40B4-BE49-F238E27FC236}">
                    <a16:creationId xmlns:a16="http://schemas.microsoft.com/office/drawing/2014/main" id="{58EB0793-EE94-4E39-B2D8-3169EFC90969}"/>
                  </a:ext>
                </a:extLst>
              </p:cNvPr>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306036">
                <a:off x="1310549" y="4541615"/>
                <a:ext cx="1839347" cy="729292"/>
              </a:xfrm>
              <a:prstGeom prst="rect">
                <a:avLst/>
              </a:prstGeom>
            </p:spPr>
          </p:pic>
          <p:sp>
            <p:nvSpPr>
              <p:cNvPr id="28" name="Freeform: Shape 27">
                <a:extLst>
                  <a:ext uri="{FF2B5EF4-FFF2-40B4-BE49-F238E27FC236}">
                    <a16:creationId xmlns:a16="http://schemas.microsoft.com/office/drawing/2014/main" id="{DD7F4818-344B-4EE9-8AD0-C09D6D4716B6}"/>
                  </a:ext>
                </a:extLst>
              </p:cNvPr>
              <p:cNvSpPr/>
              <p:nvPr/>
            </p:nvSpPr>
            <p:spPr>
              <a:xfrm>
                <a:off x="1661742" y="4662020"/>
                <a:ext cx="1130687" cy="311914"/>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a:extLst>
                  <a:ext uri="{FF2B5EF4-FFF2-40B4-BE49-F238E27FC236}">
                    <a16:creationId xmlns:a16="http://schemas.microsoft.com/office/drawing/2014/main" id="{A6AAE993-F2CB-49CA-8C9F-3CE10E54AF65}"/>
                  </a:ext>
                </a:extLst>
              </p:cNvPr>
              <p:cNvPicPr>
                <a:picLocks noChangeAspect="1"/>
              </p:cNvPicPr>
              <p:nvPr/>
            </p:nvPicPr>
            <p:blipFill>
              <a:blip r:embed="rId11"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96878" y="1893965"/>
                <a:ext cx="2403676" cy="3019188"/>
              </a:xfrm>
              <a:prstGeom prst="rect">
                <a:avLst/>
              </a:prstGeom>
            </p:spPr>
          </p:pic>
        </p:grpSp>
      </p:grpSp>
      <p:sp>
        <p:nvSpPr>
          <p:cNvPr id="36" name="Rectangular Callout 5">
            <a:extLst>
              <a:ext uri="{FF2B5EF4-FFF2-40B4-BE49-F238E27FC236}">
                <a16:creationId xmlns:a16="http://schemas.microsoft.com/office/drawing/2014/main" id="{F149A00E-73F3-4355-9AE0-C87358881DCF}"/>
              </a:ext>
            </a:extLst>
          </p:cNvPr>
          <p:cNvSpPr/>
          <p:nvPr/>
        </p:nvSpPr>
        <p:spPr>
          <a:xfrm>
            <a:off x="3084723" y="2554392"/>
            <a:ext cx="3169704" cy="1290495"/>
          </a:xfrm>
          <a:prstGeom prst="wedgeRectCallout">
            <a:avLst>
              <a:gd name="adj1" fmla="val 63729"/>
              <a:gd name="adj2" fmla="val -17024"/>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It’s really important that you </a:t>
            </a:r>
            <a:r>
              <a:rPr lang="en-GB" b="1" dirty="0">
                <a:solidFill>
                  <a:schemeClr val="dk1"/>
                </a:solidFill>
              </a:rPr>
              <a:t>never</a:t>
            </a:r>
            <a:r>
              <a:rPr lang="en-GB" dirty="0">
                <a:solidFill>
                  <a:schemeClr val="dk1"/>
                </a:solidFill>
              </a:rPr>
              <a:t> take medicine that is not prescribed </a:t>
            </a:r>
            <a:br>
              <a:rPr lang="en-GB" dirty="0">
                <a:solidFill>
                  <a:schemeClr val="dk1"/>
                </a:solidFill>
              </a:rPr>
            </a:br>
            <a:r>
              <a:rPr lang="en-GB" dirty="0">
                <a:solidFill>
                  <a:schemeClr val="dk1"/>
                </a:solidFill>
              </a:rPr>
              <a:t>for you. </a:t>
            </a:r>
            <a:endParaRPr lang="en-GB" dirty="0"/>
          </a:p>
        </p:txBody>
      </p:sp>
      <p:pic>
        <p:nvPicPr>
          <p:cNvPr id="3" name="Whole Class">
            <a:extLst>
              <a:ext uri="{FF2B5EF4-FFF2-40B4-BE49-F238E27FC236}">
                <a16:creationId xmlns:a16="http://schemas.microsoft.com/office/drawing/2014/main" id="{8E6FCBCE-0CEC-4DB3-BC59-816E1181A15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9879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par>
                                <p:cTn id="8" presetID="53" presetClass="entr" presetSubtype="16"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p:cTn id="10" dur="500" fill="hold"/>
                                        <p:tgtEl>
                                          <p:spTgt spid="55"/>
                                        </p:tgtEl>
                                        <p:attrNameLst>
                                          <p:attrName>ppt_w</p:attrName>
                                        </p:attrNameLst>
                                      </p:cBhvr>
                                      <p:tavLst>
                                        <p:tav tm="0">
                                          <p:val>
                                            <p:fltVal val="0"/>
                                          </p:val>
                                        </p:tav>
                                        <p:tav tm="100000">
                                          <p:val>
                                            <p:strVal val="#ppt_w"/>
                                          </p:val>
                                        </p:tav>
                                      </p:tavLst>
                                    </p:anim>
                                    <p:anim calcmode="lin" valueType="num">
                                      <p:cBhvr>
                                        <p:cTn id="11" dur="500" fill="hold"/>
                                        <p:tgtEl>
                                          <p:spTgt spid="55"/>
                                        </p:tgtEl>
                                        <p:attrNameLst>
                                          <p:attrName>ppt_h</p:attrName>
                                        </p:attrNameLst>
                                      </p:cBhvr>
                                      <p:tavLst>
                                        <p:tav tm="0">
                                          <p:val>
                                            <p:fltVal val="0"/>
                                          </p:val>
                                        </p:tav>
                                        <p:tav tm="100000">
                                          <p:val>
                                            <p:strVal val="#ppt_h"/>
                                          </p:val>
                                        </p:tav>
                                      </p:tavLst>
                                    </p:anim>
                                    <p:animEffect transition="in" filter="fad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BF8493-65E3-4858-ADA4-6D106560CE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1" y="1409700"/>
            <a:ext cx="8068480" cy="4899026"/>
          </a:xfrm>
          <a:prstGeom prst="rect">
            <a:avLst/>
          </a:prstGeom>
        </p:spPr>
      </p:pic>
      <p:grpSp>
        <p:nvGrpSpPr>
          <p:cNvPr id="33" name="Group 32">
            <a:extLst>
              <a:ext uri="{FF2B5EF4-FFF2-40B4-BE49-F238E27FC236}">
                <a16:creationId xmlns:a16="http://schemas.microsoft.com/office/drawing/2014/main" id="{E0711587-087C-425B-AB46-FF6A9CEC1250}"/>
              </a:ext>
            </a:extLst>
          </p:cNvPr>
          <p:cNvGrpSpPr/>
          <p:nvPr/>
        </p:nvGrpSpPr>
        <p:grpSpPr>
          <a:xfrm>
            <a:off x="1103107" y="2698931"/>
            <a:ext cx="2403676" cy="3428277"/>
            <a:chOff x="785863" y="2315996"/>
            <a:chExt cx="2403676" cy="3428277"/>
          </a:xfrm>
        </p:grpSpPr>
        <p:sp>
          <p:nvSpPr>
            <p:cNvPr id="31" name="Freeform: Shape 30">
              <a:extLst>
                <a:ext uri="{FF2B5EF4-FFF2-40B4-BE49-F238E27FC236}">
                  <a16:creationId xmlns:a16="http://schemas.microsoft.com/office/drawing/2014/main" id="{8743E0A7-1FBD-43E3-A18D-FE0363C00307}"/>
                </a:ext>
              </a:extLst>
            </p:cNvPr>
            <p:cNvSpPr/>
            <p:nvPr/>
          </p:nvSpPr>
          <p:spPr>
            <a:xfrm>
              <a:off x="956683" y="5245238"/>
              <a:ext cx="2098016" cy="499035"/>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1A20EEBB-FCE6-4CC1-872D-09C204D2F40A}"/>
                </a:ext>
              </a:extLst>
            </p:cNvPr>
            <p:cNvGrpSpPr/>
            <p:nvPr/>
          </p:nvGrpSpPr>
          <p:grpSpPr>
            <a:xfrm>
              <a:off x="785863" y="2315996"/>
              <a:ext cx="2403676" cy="3376942"/>
              <a:chOff x="996878" y="1893965"/>
              <a:chExt cx="2403676" cy="3376942"/>
            </a:xfrm>
          </p:grpSpPr>
          <p:pic>
            <p:nvPicPr>
              <p:cNvPr id="29" name="Picture 28">
                <a:extLst>
                  <a:ext uri="{FF2B5EF4-FFF2-40B4-BE49-F238E27FC236}">
                    <a16:creationId xmlns:a16="http://schemas.microsoft.com/office/drawing/2014/main" id="{D90ECBF6-ACBF-4D1F-A5F8-476E2B88B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06036">
                <a:off x="1310549" y="4541615"/>
                <a:ext cx="1839347" cy="729292"/>
              </a:xfrm>
              <a:prstGeom prst="rect">
                <a:avLst/>
              </a:prstGeom>
            </p:spPr>
          </p:pic>
          <p:sp>
            <p:nvSpPr>
              <p:cNvPr id="34" name="Freeform: Shape 33">
                <a:extLst>
                  <a:ext uri="{FF2B5EF4-FFF2-40B4-BE49-F238E27FC236}">
                    <a16:creationId xmlns:a16="http://schemas.microsoft.com/office/drawing/2014/main" id="{6289B466-E910-4E8C-A6B5-C545CB6F6E20}"/>
                  </a:ext>
                </a:extLst>
              </p:cNvPr>
              <p:cNvSpPr/>
              <p:nvPr/>
            </p:nvSpPr>
            <p:spPr>
              <a:xfrm>
                <a:off x="1661742" y="4662020"/>
                <a:ext cx="1130687" cy="311914"/>
              </a:xfrm>
              <a:custGeom>
                <a:avLst/>
                <a:gdLst>
                  <a:gd name="connsiteX0" fmla="*/ 0 w 2362954"/>
                  <a:gd name="connsiteY0" fmla="*/ 470780 h 651850"/>
                  <a:gd name="connsiteX1" fmla="*/ 162962 w 2362954"/>
                  <a:gd name="connsiteY1" fmla="*/ 316872 h 651850"/>
                  <a:gd name="connsiteX2" fmla="*/ 271604 w 2362954"/>
                  <a:gd name="connsiteY2" fmla="*/ 280658 h 651850"/>
                  <a:gd name="connsiteX3" fmla="*/ 298764 w 2362954"/>
                  <a:gd name="connsiteY3" fmla="*/ 262551 h 651850"/>
                  <a:gd name="connsiteX4" fmla="*/ 344031 w 2362954"/>
                  <a:gd name="connsiteY4" fmla="*/ 253497 h 651850"/>
                  <a:gd name="connsiteX5" fmla="*/ 371192 w 2362954"/>
                  <a:gd name="connsiteY5" fmla="*/ 244444 h 651850"/>
                  <a:gd name="connsiteX6" fmla="*/ 425513 w 2362954"/>
                  <a:gd name="connsiteY6" fmla="*/ 235390 h 651850"/>
                  <a:gd name="connsiteX7" fmla="*/ 452673 w 2362954"/>
                  <a:gd name="connsiteY7" fmla="*/ 226337 h 651850"/>
                  <a:gd name="connsiteX8" fmla="*/ 570368 w 2362954"/>
                  <a:gd name="connsiteY8" fmla="*/ 208230 h 651850"/>
                  <a:gd name="connsiteX9" fmla="*/ 660903 w 2362954"/>
                  <a:gd name="connsiteY9" fmla="*/ 181070 h 651850"/>
                  <a:gd name="connsiteX10" fmla="*/ 724277 w 2362954"/>
                  <a:gd name="connsiteY10" fmla="*/ 162963 h 651850"/>
                  <a:gd name="connsiteX11" fmla="*/ 932507 w 2362954"/>
                  <a:gd name="connsiteY11" fmla="*/ 135802 h 651850"/>
                  <a:gd name="connsiteX12" fmla="*/ 1140736 w 2362954"/>
                  <a:gd name="connsiteY12" fmla="*/ 117695 h 651850"/>
                  <a:gd name="connsiteX13" fmla="*/ 1249378 w 2362954"/>
                  <a:gd name="connsiteY13" fmla="*/ 99588 h 651850"/>
                  <a:gd name="connsiteX14" fmla="*/ 1330859 w 2362954"/>
                  <a:gd name="connsiteY14" fmla="*/ 90535 h 651850"/>
                  <a:gd name="connsiteX15" fmla="*/ 1376126 w 2362954"/>
                  <a:gd name="connsiteY15" fmla="*/ 81481 h 651850"/>
                  <a:gd name="connsiteX16" fmla="*/ 1493822 w 2362954"/>
                  <a:gd name="connsiteY16" fmla="*/ 72428 h 651850"/>
                  <a:gd name="connsiteX17" fmla="*/ 1602463 w 2362954"/>
                  <a:gd name="connsiteY17" fmla="*/ 54321 h 651850"/>
                  <a:gd name="connsiteX18" fmla="*/ 1647730 w 2362954"/>
                  <a:gd name="connsiteY18" fmla="*/ 45268 h 651850"/>
                  <a:gd name="connsiteX19" fmla="*/ 1674891 w 2362954"/>
                  <a:gd name="connsiteY19" fmla="*/ 36214 h 651850"/>
                  <a:gd name="connsiteX20" fmla="*/ 1765425 w 2362954"/>
                  <a:gd name="connsiteY20" fmla="*/ 27161 h 651850"/>
                  <a:gd name="connsiteX21" fmla="*/ 1819746 w 2362954"/>
                  <a:gd name="connsiteY21" fmla="*/ 18107 h 651850"/>
                  <a:gd name="connsiteX22" fmla="*/ 1946495 w 2362954"/>
                  <a:gd name="connsiteY22" fmla="*/ 0 h 651850"/>
                  <a:gd name="connsiteX23" fmla="*/ 2290526 w 2362954"/>
                  <a:gd name="connsiteY23" fmla="*/ 18107 h 651850"/>
                  <a:gd name="connsiteX24" fmla="*/ 2317687 w 2362954"/>
                  <a:gd name="connsiteY24" fmla="*/ 27161 h 651850"/>
                  <a:gd name="connsiteX25" fmla="*/ 2344847 w 2362954"/>
                  <a:gd name="connsiteY25" fmla="*/ 54321 h 651850"/>
                  <a:gd name="connsiteX26" fmla="*/ 2353901 w 2362954"/>
                  <a:gd name="connsiteY26" fmla="*/ 108642 h 651850"/>
                  <a:gd name="connsiteX27" fmla="*/ 2362954 w 2362954"/>
                  <a:gd name="connsiteY27" fmla="*/ 135802 h 651850"/>
                  <a:gd name="connsiteX28" fmla="*/ 2353901 w 2362954"/>
                  <a:gd name="connsiteY28" fmla="*/ 217283 h 651850"/>
                  <a:gd name="connsiteX29" fmla="*/ 2263366 w 2362954"/>
                  <a:gd name="connsiteY29" fmla="*/ 298765 h 651850"/>
                  <a:gd name="connsiteX30" fmla="*/ 2190938 w 2362954"/>
                  <a:gd name="connsiteY30" fmla="*/ 334978 h 651850"/>
                  <a:gd name="connsiteX31" fmla="*/ 2154724 w 2362954"/>
                  <a:gd name="connsiteY31" fmla="*/ 344032 h 651850"/>
                  <a:gd name="connsiteX32" fmla="*/ 2109457 w 2362954"/>
                  <a:gd name="connsiteY32" fmla="*/ 362139 h 651850"/>
                  <a:gd name="connsiteX33" fmla="*/ 2073243 w 2362954"/>
                  <a:gd name="connsiteY33" fmla="*/ 371192 h 651850"/>
                  <a:gd name="connsiteX34" fmla="*/ 2046083 w 2362954"/>
                  <a:gd name="connsiteY34" fmla="*/ 380246 h 651850"/>
                  <a:gd name="connsiteX35" fmla="*/ 1964602 w 2362954"/>
                  <a:gd name="connsiteY35" fmla="*/ 398353 h 651850"/>
                  <a:gd name="connsiteX36" fmla="*/ 1865014 w 2362954"/>
                  <a:gd name="connsiteY36" fmla="*/ 425513 h 651850"/>
                  <a:gd name="connsiteX37" fmla="*/ 1837853 w 2362954"/>
                  <a:gd name="connsiteY37" fmla="*/ 443620 h 651850"/>
                  <a:gd name="connsiteX38" fmla="*/ 1765425 w 2362954"/>
                  <a:gd name="connsiteY38" fmla="*/ 452674 h 651850"/>
                  <a:gd name="connsiteX39" fmla="*/ 1738265 w 2362954"/>
                  <a:gd name="connsiteY39" fmla="*/ 461727 h 651850"/>
                  <a:gd name="connsiteX40" fmla="*/ 1629623 w 2362954"/>
                  <a:gd name="connsiteY40" fmla="*/ 497941 h 651850"/>
                  <a:gd name="connsiteX41" fmla="*/ 1502875 w 2362954"/>
                  <a:gd name="connsiteY41" fmla="*/ 516048 h 651850"/>
                  <a:gd name="connsiteX42" fmla="*/ 1376126 w 2362954"/>
                  <a:gd name="connsiteY42" fmla="*/ 552262 h 651850"/>
                  <a:gd name="connsiteX43" fmla="*/ 1348966 w 2362954"/>
                  <a:gd name="connsiteY43" fmla="*/ 561315 h 651850"/>
                  <a:gd name="connsiteX44" fmla="*/ 1267485 w 2362954"/>
                  <a:gd name="connsiteY44" fmla="*/ 570369 h 651850"/>
                  <a:gd name="connsiteX45" fmla="*/ 1204111 w 2362954"/>
                  <a:gd name="connsiteY45" fmla="*/ 579422 h 651850"/>
                  <a:gd name="connsiteX46" fmla="*/ 1158843 w 2362954"/>
                  <a:gd name="connsiteY46" fmla="*/ 588476 h 651850"/>
                  <a:gd name="connsiteX47" fmla="*/ 1068309 w 2362954"/>
                  <a:gd name="connsiteY47" fmla="*/ 597529 h 651850"/>
                  <a:gd name="connsiteX48" fmla="*/ 959667 w 2362954"/>
                  <a:gd name="connsiteY48" fmla="*/ 615636 h 651850"/>
                  <a:gd name="connsiteX49" fmla="*/ 914400 w 2362954"/>
                  <a:gd name="connsiteY49" fmla="*/ 624689 h 651850"/>
                  <a:gd name="connsiteX50" fmla="*/ 841972 w 2362954"/>
                  <a:gd name="connsiteY50" fmla="*/ 633743 h 651850"/>
                  <a:gd name="connsiteX51" fmla="*/ 787651 w 2362954"/>
                  <a:gd name="connsiteY51" fmla="*/ 642796 h 651850"/>
                  <a:gd name="connsiteX52" fmla="*/ 679010 w 2362954"/>
                  <a:gd name="connsiteY52" fmla="*/ 651850 h 651850"/>
                  <a:gd name="connsiteX53" fmla="*/ 199176 w 2362954"/>
                  <a:gd name="connsiteY53" fmla="*/ 642796 h 651850"/>
                  <a:gd name="connsiteX54" fmla="*/ 117695 w 2362954"/>
                  <a:gd name="connsiteY54" fmla="*/ 624689 h 651850"/>
                  <a:gd name="connsiteX55" fmla="*/ 63374 w 2362954"/>
                  <a:gd name="connsiteY55" fmla="*/ 579422 h 651850"/>
                  <a:gd name="connsiteX56" fmla="*/ 36214 w 2362954"/>
                  <a:gd name="connsiteY56" fmla="*/ 561315 h 651850"/>
                  <a:gd name="connsiteX57" fmla="*/ 18107 w 2362954"/>
                  <a:gd name="connsiteY57" fmla="*/ 506994 h 651850"/>
                  <a:gd name="connsiteX58" fmla="*/ 0 w 2362954"/>
                  <a:gd name="connsiteY58" fmla="*/ 470780 h 65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2954" h="651850">
                    <a:moveTo>
                      <a:pt x="0" y="470780"/>
                    </a:moveTo>
                    <a:lnTo>
                      <a:pt x="162962" y="316872"/>
                    </a:lnTo>
                    <a:cubicBezTo>
                      <a:pt x="199176" y="304801"/>
                      <a:pt x="239842" y="301833"/>
                      <a:pt x="271604" y="280658"/>
                    </a:cubicBezTo>
                    <a:cubicBezTo>
                      <a:pt x="280657" y="274622"/>
                      <a:pt x="288576" y="266372"/>
                      <a:pt x="298764" y="262551"/>
                    </a:cubicBezTo>
                    <a:cubicBezTo>
                      <a:pt x="313172" y="257148"/>
                      <a:pt x="329103" y="257229"/>
                      <a:pt x="344031" y="253497"/>
                    </a:cubicBezTo>
                    <a:cubicBezTo>
                      <a:pt x="353289" y="251182"/>
                      <a:pt x="361876" y="246514"/>
                      <a:pt x="371192" y="244444"/>
                    </a:cubicBezTo>
                    <a:cubicBezTo>
                      <a:pt x="389112" y="240462"/>
                      <a:pt x="407593" y="239372"/>
                      <a:pt x="425513" y="235390"/>
                    </a:cubicBezTo>
                    <a:cubicBezTo>
                      <a:pt x="434829" y="233320"/>
                      <a:pt x="443415" y="228652"/>
                      <a:pt x="452673" y="226337"/>
                    </a:cubicBezTo>
                    <a:cubicBezTo>
                      <a:pt x="494156" y="215966"/>
                      <a:pt x="526378" y="213728"/>
                      <a:pt x="570368" y="208230"/>
                    </a:cubicBezTo>
                    <a:cubicBezTo>
                      <a:pt x="699490" y="165189"/>
                      <a:pt x="565104" y="208441"/>
                      <a:pt x="660903" y="181070"/>
                    </a:cubicBezTo>
                    <a:cubicBezTo>
                      <a:pt x="751820" y="155093"/>
                      <a:pt x="611066" y="191264"/>
                      <a:pt x="724277" y="162963"/>
                    </a:cubicBezTo>
                    <a:cubicBezTo>
                      <a:pt x="802324" y="110931"/>
                      <a:pt x="737212" y="147638"/>
                      <a:pt x="932507" y="135802"/>
                    </a:cubicBezTo>
                    <a:cubicBezTo>
                      <a:pt x="967838" y="133661"/>
                      <a:pt x="1097843" y="123544"/>
                      <a:pt x="1140736" y="117695"/>
                    </a:cubicBezTo>
                    <a:cubicBezTo>
                      <a:pt x="1177113" y="112734"/>
                      <a:pt x="1212889" y="103642"/>
                      <a:pt x="1249378" y="99588"/>
                    </a:cubicBezTo>
                    <a:cubicBezTo>
                      <a:pt x="1276538" y="96570"/>
                      <a:pt x="1303806" y="94400"/>
                      <a:pt x="1330859" y="90535"/>
                    </a:cubicBezTo>
                    <a:cubicBezTo>
                      <a:pt x="1346092" y="88359"/>
                      <a:pt x="1360832" y="83180"/>
                      <a:pt x="1376126" y="81481"/>
                    </a:cubicBezTo>
                    <a:cubicBezTo>
                      <a:pt x="1415233" y="77136"/>
                      <a:pt x="1454590" y="75446"/>
                      <a:pt x="1493822" y="72428"/>
                    </a:cubicBezTo>
                    <a:cubicBezTo>
                      <a:pt x="1552201" y="52969"/>
                      <a:pt x="1496338" y="69482"/>
                      <a:pt x="1602463" y="54321"/>
                    </a:cubicBezTo>
                    <a:cubicBezTo>
                      <a:pt x="1617696" y="52145"/>
                      <a:pt x="1632802" y="49000"/>
                      <a:pt x="1647730" y="45268"/>
                    </a:cubicBezTo>
                    <a:cubicBezTo>
                      <a:pt x="1656988" y="42953"/>
                      <a:pt x="1665459" y="37665"/>
                      <a:pt x="1674891" y="36214"/>
                    </a:cubicBezTo>
                    <a:cubicBezTo>
                      <a:pt x="1704867" y="31602"/>
                      <a:pt x="1735331" y="30923"/>
                      <a:pt x="1765425" y="27161"/>
                    </a:cubicBezTo>
                    <a:cubicBezTo>
                      <a:pt x="1783640" y="24884"/>
                      <a:pt x="1801550" y="20533"/>
                      <a:pt x="1819746" y="18107"/>
                    </a:cubicBezTo>
                    <a:cubicBezTo>
                      <a:pt x="1948784" y="902"/>
                      <a:pt x="1856263" y="18047"/>
                      <a:pt x="1946495" y="0"/>
                    </a:cubicBezTo>
                    <a:cubicBezTo>
                      <a:pt x="2025423" y="2467"/>
                      <a:pt x="2184436" y="-5469"/>
                      <a:pt x="2290526" y="18107"/>
                    </a:cubicBezTo>
                    <a:cubicBezTo>
                      <a:pt x="2299842" y="20177"/>
                      <a:pt x="2308633" y="24143"/>
                      <a:pt x="2317687" y="27161"/>
                    </a:cubicBezTo>
                    <a:cubicBezTo>
                      <a:pt x="2326740" y="36214"/>
                      <a:pt x="2339647" y="42621"/>
                      <a:pt x="2344847" y="54321"/>
                    </a:cubicBezTo>
                    <a:cubicBezTo>
                      <a:pt x="2352302" y="71096"/>
                      <a:pt x="2349919" y="90722"/>
                      <a:pt x="2353901" y="108642"/>
                    </a:cubicBezTo>
                    <a:cubicBezTo>
                      <a:pt x="2355971" y="117958"/>
                      <a:pt x="2359936" y="126749"/>
                      <a:pt x="2362954" y="135802"/>
                    </a:cubicBezTo>
                    <a:cubicBezTo>
                      <a:pt x="2359936" y="162962"/>
                      <a:pt x="2365457" y="192519"/>
                      <a:pt x="2353901" y="217283"/>
                    </a:cubicBezTo>
                    <a:cubicBezTo>
                      <a:pt x="2343309" y="239980"/>
                      <a:pt x="2288011" y="281161"/>
                      <a:pt x="2263366" y="298765"/>
                    </a:cubicBezTo>
                    <a:cubicBezTo>
                      <a:pt x="2234255" y="319559"/>
                      <a:pt x="2229027" y="322282"/>
                      <a:pt x="2190938" y="334978"/>
                    </a:cubicBezTo>
                    <a:cubicBezTo>
                      <a:pt x="2179134" y="338913"/>
                      <a:pt x="2166528" y="340097"/>
                      <a:pt x="2154724" y="344032"/>
                    </a:cubicBezTo>
                    <a:cubicBezTo>
                      <a:pt x="2139307" y="349171"/>
                      <a:pt x="2124874" y="357000"/>
                      <a:pt x="2109457" y="362139"/>
                    </a:cubicBezTo>
                    <a:cubicBezTo>
                      <a:pt x="2097653" y="366074"/>
                      <a:pt x="2085207" y="367774"/>
                      <a:pt x="2073243" y="371192"/>
                    </a:cubicBezTo>
                    <a:cubicBezTo>
                      <a:pt x="2064067" y="373814"/>
                      <a:pt x="2055259" y="377624"/>
                      <a:pt x="2046083" y="380246"/>
                    </a:cubicBezTo>
                    <a:cubicBezTo>
                      <a:pt x="2002182" y="392789"/>
                      <a:pt x="2013114" y="387158"/>
                      <a:pt x="1964602" y="398353"/>
                    </a:cubicBezTo>
                    <a:cubicBezTo>
                      <a:pt x="1898231" y="413670"/>
                      <a:pt x="1909910" y="410548"/>
                      <a:pt x="1865014" y="425513"/>
                    </a:cubicBezTo>
                    <a:cubicBezTo>
                      <a:pt x="1855960" y="431549"/>
                      <a:pt x="1848351" y="440757"/>
                      <a:pt x="1837853" y="443620"/>
                    </a:cubicBezTo>
                    <a:cubicBezTo>
                      <a:pt x="1814380" y="450022"/>
                      <a:pt x="1789363" y="448322"/>
                      <a:pt x="1765425" y="452674"/>
                    </a:cubicBezTo>
                    <a:cubicBezTo>
                      <a:pt x="1756036" y="454381"/>
                      <a:pt x="1747318" y="458709"/>
                      <a:pt x="1738265" y="461727"/>
                    </a:cubicBezTo>
                    <a:cubicBezTo>
                      <a:pt x="1688587" y="494846"/>
                      <a:pt x="1720110" y="478551"/>
                      <a:pt x="1629623" y="497941"/>
                    </a:cubicBezTo>
                    <a:cubicBezTo>
                      <a:pt x="1567542" y="511244"/>
                      <a:pt x="1581921" y="507265"/>
                      <a:pt x="1502875" y="516048"/>
                    </a:cubicBezTo>
                    <a:cubicBezTo>
                      <a:pt x="1324936" y="575360"/>
                      <a:pt x="1493467" y="522927"/>
                      <a:pt x="1376126" y="552262"/>
                    </a:cubicBezTo>
                    <a:cubicBezTo>
                      <a:pt x="1366868" y="554577"/>
                      <a:pt x="1358379" y="559746"/>
                      <a:pt x="1348966" y="561315"/>
                    </a:cubicBezTo>
                    <a:cubicBezTo>
                      <a:pt x="1322010" y="565808"/>
                      <a:pt x="1294601" y="566979"/>
                      <a:pt x="1267485" y="570369"/>
                    </a:cubicBezTo>
                    <a:cubicBezTo>
                      <a:pt x="1246311" y="573016"/>
                      <a:pt x="1225160" y="575914"/>
                      <a:pt x="1204111" y="579422"/>
                    </a:cubicBezTo>
                    <a:cubicBezTo>
                      <a:pt x="1188932" y="581952"/>
                      <a:pt x="1174096" y="586442"/>
                      <a:pt x="1158843" y="588476"/>
                    </a:cubicBezTo>
                    <a:cubicBezTo>
                      <a:pt x="1128781" y="592484"/>
                      <a:pt x="1098487" y="594511"/>
                      <a:pt x="1068309" y="597529"/>
                    </a:cubicBezTo>
                    <a:cubicBezTo>
                      <a:pt x="1009928" y="616988"/>
                      <a:pt x="1065793" y="600475"/>
                      <a:pt x="959667" y="615636"/>
                    </a:cubicBezTo>
                    <a:cubicBezTo>
                      <a:pt x="944434" y="617812"/>
                      <a:pt x="929609" y="622349"/>
                      <a:pt x="914400" y="624689"/>
                    </a:cubicBezTo>
                    <a:cubicBezTo>
                      <a:pt x="890352" y="628389"/>
                      <a:pt x="866058" y="630302"/>
                      <a:pt x="841972" y="633743"/>
                    </a:cubicBezTo>
                    <a:cubicBezTo>
                      <a:pt x="823800" y="636339"/>
                      <a:pt x="805895" y="640769"/>
                      <a:pt x="787651" y="642796"/>
                    </a:cubicBezTo>
                    <a:cubicBezTo>
                      <a:pt x="751534" y="646809"/>
                      <a:pt x="715224" y="648832"/>
                      <a:pt x="679010" y="651850"/>
                    </a:cubicBezTo>
                    <a:lnTo>
                      <a:pt x="199176" y="642796"/>
                    </a:lnTo>
                    <a:cubicBezTo>
                      <a:pt x="184250" y="642290"/>
                      <a:pt x="136895" y="634289"/>
                      <a:pt x="117695" y="624689"/>
                    </a:cubicBezTo>
                    <a:cubicBezTo>
                      <a:pt x="83975" y="607829"/>
                      <a:pt x="93410" y="604452"/>
                      <a:pt x="63374" y="579422"/>
                    </a:cubicBezTo>
                    <a:cubicBezTo>
                      <a:pt x="55015" y="572456"/>
                      <a:pt x="45267" y="567351"/>
                      <a:pt x="36214" y="561315"/>
                    </a:cubicBezTo>
                    <a:lnTo>
                      <a:pt x="18107" y="506994"/>
                    </a:lnTo>
                    <a:lnTo>
                      <a:pt x="0" y="47078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23CDE49D-5FB4-4183-AA61-3D499D35B3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78" y="1893965"/>
                <a:ext cx="2403676" cy="3019188"/>
              </a:xfrm>
              <a:prstGeom prst="rect">
                <a:avLst/>
              </a:prstGeom>
            </p:spPr>
          </p:pic>
        </p:grpSp>
      </p:grpSp>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BDADAB9E-8530-4A46-AA60-B6952846A3B9}"/>
              </a:ext>
            </a:extLst>
          </p:cNvPr>
          <p:cNvSpPr/>
          <p:nvPr/>
        </p:nvSpPr>
        <p:spPr>
          <a:xfrm flipH="1">
            <a:off x="4838329" y="1411550"/>
            <a:ext cx="3775457" cy="4927106"/>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5"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cxnSp>
        <p:nvCxnSpPr>
          <p:cNvPr id="18" name="Straight Connector 17">
            <a:extLst>
              <a:ext uri="{FF2B5EF4-FFF2-40B4-BE49-F238E27FC236}">
                <a16:creationId xmlns:a16="http://schemas.microsoft.com/office/drawing/2014/main" id="{3D59E5CB-B22A-4E58-8C4F-D53365F8BE7B}"/>
              </a:ext>
            </a:extLst>
          </p:cNvPr>
          <p:cNvCxnSpPr>
            <a:cxnSpLocks/>
          </p:cNvCxnSpPr>
          <p:nvPr/>
        </p:nvCxnSpPr>
        <p:spPr>
          <a:xfrm flipH="1">
            <a:off x="4805594" y="1296140"/>
            <a:ext cx="1470919" cy="50303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ular Callout 5">
            <a:extLst>
              <a:ext uri="{FF2B5EF4-FFF2-40B4-BE49-F238E27FC236}">
                <a16:creationId xmlns:a16="http://schemas.microsoft.com/office/drawing/2014/main" id="{1F794FB7-2CCB-44C1-AB51-EC1A18CD4362}"/>
              </a:ext>
            </a:extLst>
          </p:cNvPr>
          <p:cNvSpPr/>
          <p:nvPr/>
        </p:nvSpPr>
        <p:spPr>
          <a:xfrm>
            <a:off x="3153366" y="1463722"/>
            <a:ext cx="3437934" cy="1155654"/>
          </a:xfrm>
          <a:prstGeom prst="wedgeRectCallout">
            <a:avLst>
              <a:gd name="adj1" fmla="val 60762"/>
              <a:gd name="adj2" fmla="val 40799"/>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There are some drugs that adults might choose to have because they like them. </a:t>
            </a:r>
          </a:p>
        </p:txBody>
      </p:sp>
      <p:grpSp>
        <p:nvGrpSpPr>
          <p:cNvPr id="17" name="Group 16">
            <a:extLst>
              <a:ext uri="{FF2B5EF4-FFF2-40B4-BE49-F238E27FC236}">
                <a16:creationId xmlns:a16="http://schemas.microsoft.com/office/drawing/2014/main" id="{74AE81A1-F249-4C40-8239-EE573F07B28B}"/>
              </a:ext>
            </a:extLst>
          </p:cNvPr>
          <p:cNvGrpSpPr/>
          <p:nvPr/>
        </p:nvGrpSpPr>
        <p:grpSpPr>
          <a:xfrm>
            <a:off x="4862543" y="6012873"/>
            <a:ext cx="2789783" cy="1616362"/>
            <a:chOff x="6357158" y="5549923"/>
            <a:chExt cx="3481082" cy="2711584"/>
          </a:xfrm>
        </p:grpSpPr>
        <p:pic>
          <p:nvPicPr>
            <p:cNvPr id="19" name="Picture 18">
              <a:extLst>
                <a:ext uri="{FF2B5EF4-FFF2-40B4-BE49-F238E27FC236}">
                  <a16:creationId xmlns:a16="http://schemas.microsoft.com/office/drawing/2014/main" id="{A2FAA5CB-1ACA-43F2-AA34-EBF35708CC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922"/>
            <a:stretch/>
          </p:blipFill>
          <p:spPr>
            <a:xfrm>
              <a:off x="6357158" y="5549923"/>
              <a:ext cx="2350563" cy="1417772"/>
            </a:xfrm>
            <a:prstGeom prst="rect">
              <a:avLst/>
            </a:prstGeom>
          </p:spPr>
        </p:pic>
        <p:pic>
          <p:nvPicPr>
            <p:cNvPr id="20" name="Picture 19">
              <a:extLst>
                <a:ext uri="{FF2B5EF4-FFF2-40B4-BE49-F238E27FC236}">
                  <a16:creationId xmlns:a16="http://schemas.microsoft.com/office/drawing/2014/main" id="{92F206F1-BD49-4C61-96AB-678B9917A0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41010"/>
            <a:stretch/>
          </p:blipFill>
          <p:spPr>
            <a:xfrm>
              <a:off x="7887315" y="5819033"/>
              <a:ext cx="1950925" cy="2442474"/>
            </a:xfrm>
            <a:prstGeom prst="rect">
              <a:avLst/>
            </a:prstGeom>
          </p:spPr>
        </p:pic>
      </p:grpSp>
      <p:pic>
        <p:nvPicPr>
          <p:cNvPr id="25" name="Picture 24">
            <a:extLst>
              <a:ext uri="{FF2B5EF4-FFF2-40B4-BE49-F238E27FC236}">
                <a16:creationId xmlns:a16="http://schemas.microsoft.com/office/drawing/2014/main" id="{14C23061-06AA-48F6-8C94-299CD9E3C4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91341" y="4732975"/>
            <a:ext cx="2003651" cy="1342797"/>
          </a:xfrm>
          <a:prstGeom prst="rect">
            <a:avLst/>
          </a:prstGeom>
        </p:spPr>
      </p:pic>
      <p:pic>
        <p:nvPicPr>
          <p:cNvPr id="26" name="Picture 25">
            <a:extLst>
              <a:ext uri="{FF2B5EF4-FFF2-40B4-BE49-F238E27FC236}">
                <a16:creationId xmlns:a16="http://schemas.microsoft.com/office/drawing/2014/main" id="{9F3EA2C2-A09D-4E7E-89BD-734D4DC319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98344" y="4736822"/>
            <a:ext cx="1984843" cy="1361583"/>
          </a:xfrm>
          <a:prstGeom prst="rect">
            <a:avLst/>
          </a:prstGeom>
        </p:spPr>
      </p:pic>
      <p:sp>
        <p:nvSpPr>
          <p:cNvPr id="37" name="Rectangular Callout 5">
            <a:extLst>
              <a:ext uri="{FF2B5EF4-FFF2-40B4-BE49-F238E27FC236}">
                <a16:creationId xmlns:a16="http://schemas.microsoft.com/office/drawing/2014/main" id="{F1341852-CC95-444F-85A4-015845D74651}"/>
              </a:ext>
            </a:extLst>
          </p:cNvPr>
          <p:cNvSpPr/>
          <p:nvPr/>
        </p:nvSpPr>
        <p:spPr>
          <a:xfrm>
            <a:off x="2771775" y="1518514"/>
            <a:ext cx="2790824" cy="1072285"/>
          </a:xfrm>
          <a:prstGeom prst="wedgeRectCallout">
            <a:avLst>
              <a:gd name="adj1" fmla="val -37926"/>
              <a:gd name="adj2" fmla="val 8216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lgn="ctr">
              <a:buClr>
                <a:srgbClr val="000000"/>
              </a:buClr>
              <a:buSzPts val="1100"/>
            </a:pPr>
            <a:r>
              <a:rPr lang="en-GB" dirty="0">
                <a:solidFill>
                  <a:schemeClr val="dk1"/>
                </a:solidFill>
              </a:rPr>
              <a:t>What about smoking, drinking coffee or drinking alcohol?</a:t>
            </a:r>
          </a:p>
        </p:txBody>
      </p:sp>
      <p:pic>
        <p:nvPicPr>
          <p:cNvPr id="28" name="Picture 27">
            <a:extLst>
              <a:ext uri="{FF2B5EF4-FFF2-40B4-BE49-F238E27FC236}">
                <a16:creationId xmlns:a16="http://schemas.microsoft.com/office/drawing/2014/main" id="{1E6AE9C3-E79C-4447-A768-A0FE795C7AE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318190" y="1696598"/>
            <a:ext cx="2537291" cy="5161402"/>
          </a:xfrm>
          <a:prstGeom prst="rect">
            <a:avLst/>
          </a:prstGeom>
        </p:spPr>
      </p:pic>
      <p:pic>
        <p:nvPicPr>
          <p:cNvPr id="3" name="Whole Class">
            <a:extLst>
              <a:ext uri="{FF2B5EF4-FFF2-40B4-BE49-F238E27FC236}">
                <a16:creationId xmlns:a16="http://schemas.microsoft.com/office/drawing/2014/main" id="{58F7E04F-CB90-4E8D-963D-7D9990FDE9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6427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2"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par>
                          <p:cTn id="14" fill="hold">
                            <p:stCondLst>
                              <p:cond delay="500"/>
                            </p:stCondLst>
                            <p:childTnLst>
                              <p:par>
                                <p:cTn id="15" presetID="8" presetClass="emph" presetSubtype="0" fill="hold" nodeType="afterEffect">
                                  <p:stCondLst>
                                    <p:cond delay="0"/>
                                  </p:stCondLst>
                                  <p:childTnLst>
                                    <p:animRot by="1200000">
                                      <p:cBhvr>
                                        <p:cTn id="16" dur="2000" fill="hold"/>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37"/>
                                        </p:tgtEl>
                                        <p:attrNameLst>
                                          <p:attrName>ppt_w</p:attrName>
                                        </p:attrNameLst>
                                      </p:cBhvr>
                                      <p:tavLst>
                                        <p:tav tm="0">
                                          <p:val>
                                            <p:strVal val="ppt_w"/>
                                          </p:val>
                                        </p:tav>
                                        <p:tav tm="100000">
                                          <p:val>
                                            <p:fltVal val="0"/>
                                          </p:val>
                                        </p:tav>
                                      </p:tavLst>
                                    </p:anim>
                                    <p:anim calcmode="lin" valueType="num">
                                      <p:cBhvr>
                                        <p:cTn id="21" dur="500"/>
                                        <p:tgtEl>
                                          <p:spTgt spid="37"/>
                                        </p:tgtEl>
                                        <p:attrNameLst>
                                          <p:attrName>ppt_h</p:attrName>
                                        </p:attrNameLst>
                                      </p:cBhvr>
                                      <p:tavLst>
                                        <p:tav tm="0">
                                          <p:val>
                                            <p:strVal val="ppt_h"/>
                                          </p:val>
                                        </p:tav>
                                        <p:tav tm="100000">
                                          <p:val>
                                            <p:fltVal val="0"/>
                                          </p:val>
                                        </p:tav>
                                      </p:tavLst>
                                    </p:anim>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par>
                          <p:cTn id="32" fill="hold">
                            <p:stCondLst>
                              <p:cond delay="1000"/>
                            </p:stCondLst>
                            <p:childTnLst>
                              <p:par>
                                <p:cTn id="33" presetID="8" presetClass="emph" presetSubtype="0" fill="hold" nodeType="afterEffect">
                                  <p:stCondLst>
                                    <p:cond delay="0"/>
                                  </p:stCondLst>
                                  <p:childTnLst>
                                    <p:animRot by="-1200000">
                                      <p:cBhvr>
                                        <p:cTn id="34"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1" animBg="1"/>
      <p:bldP spid="3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Operation 8">
            <a:extLst>
              <a:ext uri="{FF2B5EF4-FFF2-40B4-BE49-F238E27FC236}">
                <a16:creationId xmlns:a16="http://schemas.microsoft.com/office/drawing/2014/main" id="{90191BE4-681D-4BC5-8E58-1C4D7E741241}"/>
              </a:ext>
            </a:extLst>
          </p:cNvPr>
          <p:cNvSpPr/>
          <p:nvPr/>
        </p:nvSpPr>
        <p:spPr>
          <a:xfrm>
            <a:off x="2543908" y="2262554"/>
            <a:ext cx="4032658" cy="40550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231 w 10000"/>
              <a:gd name="connsiteY3" fmla="*/ 10000 h 10000"/>
              <a:gd name="connsiteX4" fmla="*/ 0 w 10000"/>
              <a:gd name="connsiteY4" fmla="*/ 0 h 10000"/>
              <a:gd name="connsiteX0" fmla="*/ 0 w 10000"/>
              <a:gd name="connsiteY0" fmla="*/ 0 h 10029"/>
              <a:gd name="connsiteX1" fmla="*/ 10000 w 10000"/>
              <a:gd name="connsiteY1" fmla="*/ 0 h 10029"/>
              <a:gd name="connsiteX2" fmla="*/ 8000 w 10000"/>
              <a:gd name="connsiteY2" fmla="*/ 10000 h 10029"/>
              <a:gd name="connsiteX3" fmla="*/ 2433 w 10000"/>
              <a:gd name="connsiteY3" fmla="*/ 10029 h 10029"/>
              <a:gd name="connsiteX4" fmla="*/ 0 w 10000"/>
              <a:gd name="connsiteY4" fmla="*/ 0 h 10029"/>
              <a:gd name="connsiteX0" fmla="*/ 0 w 10000"/>
              <a:gd name="connsiteY0" fmla="*/ 0 h 10087"/>
              <a:gd name="connsiteX1" fmla="*/ 10000 w 10000"/>
              <a:gd name="connsiteY1" fmla="*/ 0 h 10087"/>
              <a:gd name="connsiteX2" fmla="*/ 8000 w 10000"/>
              <a:gd name="connsiteY2" fmla="*/ 10000 h 10087"/>
              <a:gd name="connsiteX3" fmla="*/ 2867 w 10000"/>
              <a:gd name="connsiteY3" fmla="*/ 10087 h 10087"/>
              <a:gd name="connsiteX4" fmla="*/ 0 w 10000"/>
              <a:gd name="connsiteY4" fmla="*/ 0 h 10087"/>
              <a:gd name="connsiteX0" fmla="*/ 0 w 10000"/>
              <a:gd name="connsiteY0" fmla="*/ 0 h 10001"/>
              <a:gd name="connsiteX1" fmla="*/ 10000 w 10000"/>
              <a:gd name="connsiteY1" fmla="*/ 0 h 10001"/>
              <a:gd name="connsiteX2" fmla="*/ 8000 w 10000"/>
              <a:gd name="connsiteY2" fmla="*/ 10000 h 10001"/>
              <a:gd name="connsiteX3" fmla="*/ 2954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96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74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451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133 w 10000"/>
              <a:gd name="connsiteY2" fmla="*/ 9971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075 w 10000"/>
              <a:gd name="connsiteY2" fmla="*/ 9971 h 10001"/>
              <a:gd name="connsiteX3" fmla="*/ 2867 w 10000"/>
              <a:gd name="connsiteY3" fmla="*/ 10001 h 10001"/>
              <a:gd name="connsiteX4" fmla="*/ 0 w 10000"/>
              <a:gd name="connsiteY4" fmla="*/ 0 h 10001"/>
              <a:gd name="connsiteX0" fmla="*/ 0 w 9942"/>
              <a:gd name="connsiteY0" fmla="*/ 0 h 10001"/>
              <a:gd name="connsiteX1" fmla="*/ 9942 w 9942"/>
              <a:gd name="connsiteY1" fmla="*/ 0 h 10001"/>
              <a:gd name="connsiteX2" fmla="*/ 7075 w 9942"/>
              <a:gd name="connsiteY2" fmla="*/ 9971 h 10001"/>
              <a:gd name="connsiteX3" fmla="*/ 2867 w 9942"/>
              <a:gd name="connsiteY3" fmla="*/ 10001 h 10001"/>
              <a:gd name="connsiteX4" fmla="*/ 0 w 9942"/>
              <a:gd name="connsiteY4" fmla="*/ 0 h 10001"/>
              <a:gd name="connsiteX0" fmla="*/ 0 w 10000"/>
              <a:gd name="connsiteY0" fmla="*/ 0 h 10000"/>
              <a:gd name="connsiteX1" fmla="*/ 10000 w 10000"/>
              <a:gd name="connsiteY1" fmla="*/ 58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67 w 10000"/>
              <a:gd name="connsiteY2" fmla="*/ 9970 h 10000"/>
              <a:gd name="connsiteX3" fmla="*/ 2884 w 10000"/>
              <a:gd name="connsiteY3" fmla="*/ 10000 h 10000"/>
              <a:gd name="connsiteX4" fmla="*/ 0 w 10000"/>
              <a:gd name="connsiteY4" fmla="*/ 0 h 10000"/>
              <a:gd name="connsiteX0" fmla="*/ 0 w 10000"/>
              <a:gd name="connsiteY0" fmla="*/ 0 h 10046"/>
              <a:gd name="connsiteX1" fmla="*/ 10000 w 10000"/>
              <a:gd name="connsiteY1" fmla="*/ 29 h 10046"/>
              <a:gd name="connsiteX2" fmla="*/ 7116 w 10000"/>
              <a:gd name="connsiteY2" fmla="*/ 10046 h 10046"/>
              <a:gd name="connsiteX3" fmla="*/ 2884 w 10000"/>
              <a:gd name="connsiteY3" fmla="*/ 10000 h 10046"/>
              <a:gd name="connsiteX4" fmla="*/ 0 w 10000"/>
              <a:gd name="connsiteY4" fmla="*/ 0 h 10046"/>
              <a:gd name="connsiteX0" fmla="*/ 0 w 10000"/>
              <a:gd name="connsiteY0" fmla="*/ 0 h 10021"/>
              <a:gd name="connsiteX1" fmla="*/ 10000 w 10000"/>
              <a:gd name="connsiteY1" fmla="*/ 29 h 10021"/>
              <a:gd name="connsiteX2" fmla="*/ 7141 w 10000"/>
              <a:gd name="connsiteY2" fmla="*/ 10021 h 10021"/>
              <a:gd name="connsiteX3" fmla="*/ 2884 w 10000"/>
              <a:gd name="connsiteY3" fmla="*/ 10000 h 10021"/>
              <a:gd name="connsiteX4" fmla="*/ 0 w 10000"/>
              <a:gd name="connsiteY4" fmla="*/ 0 h 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1">
                <a:moveTo>
                  <a:pt x="0" y="0"/>
                </a:moveTo>
                <a:lnTo>
                  <a:pt x="10000" y="29"/>
                </a:lnTo>
                <a:lnTo>
                  <a:pt x="7141" y="10021"/>
                </a:lnTo>
                <a:lnTo>
                  <a:pt x="2884" y="10000"/>
                </a:lnTo>
                <a:lnTo>
                  <a:pt x="0" y="0"/>
                </a:lnTo>
                <a:close/>
              </a:path>
            </a:pathLst>
          </a:custGeom>
          <a:blipFill>
            <a:blip r:embed="rId3" cstate="screen">
              <a:extLst>
                <a:ext uri="{28A0092B-C50C-407E-A947-70E740481C1C}">
                  <a14:useLocalDpi xmlns:a14="http://schemas.microsoft.com/office/drawing/2010/main"/>
                </a:ext>
              </a:extLst>
            </a:blip>
            <a:stretch>
              <a:fillRect t="2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7" name="Freeform: Shape 46">
            <a:extLst>
              <a:ext uri="{FF2B5EF4-FFF2-40B4-BE49-F238E27FC236}">
                <a16:creationId xmlns:a16="http://schemas.microsoft.com/office/drawing/2014/main" id="{39A0102F-9F6B-4863-859F-92ECE63C469D}"/>
              </a:ext>
            </a:extLst>
          </p:cNvPr>
          <p:cNvSpPr/>
          <p:nvPr/>
        </p:nvSpPr>
        <p:spPr>
          <a:xfrm flipH="1">
            <a:off x="5483470" y="2271840"/>
            <a:ext cx="3103684" cy="406033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4" cstate="screen">
              <a:extLst>
                <a:ext uri="{28A0092B-C50C-407E-A947-70E740481C1C}">
                  <a14:useLocalDpi xmlns:a14="http://schemas.microsoft.com/office/drawing/2010/main"/>
                </a:ext>
              </a:extLst>
            </a:blip>
            <a:srcRect/>
            <a:stretch>
              <a:fillRect b="2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 name="Freeform: Shape 3">
            <a:extLst>
              <a:ext uri="{FF2B5EF4-FFF2-40B4-BE49-F238E27FC236}">
                <a16:creationId xmlns:a16="http://schemas.microsoft.com/office/drawing/2014/main" id="{80DDEE49-5365-4425-9B38-524D5BF9E8CE}"/>
              </a:ext>
            </a:extLst>
          </p:cNvPr>
          <p:cNvSpPr/>
          <p:nvPr/>
        </p:nvSpPr>
        <p:spPr>
          <a:xfrm>
            <a:off x="536331" y="2252546"/>
            <a:ext cx="3103684" cy="406033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a:blip r:embed="rId5" cstate="screen">
              <a:extLst>
                <a:ext uri="{28A0092B-C50C-407E-A947-70E740481C1C}">
                  <a14:useLocalDpi xmlns:a14="http://schemas.microsoft.com/office/drawing/2010/main"/>
                </a:ext>
              </a:extLst>
            </a:blip>
            <a:stretch>
              <a:fillRect b="1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latin typeface="+mn-lt"/>
              </a:rPr>
              <a:t>Does It Heal?</a:t>
            </a:r>
          </a:p>
        </p:txBody>
      </p:sp>
      <p:pic>
        <p:nvPicPr>
          <p:cNvPr id="15" name="Picture 14">
            <a:extLst>
              <a:ext uri="{FF2B5EF4-FFF2-40B4-BE49-F238E27FC236}">
                <a16:creationId xmlns:a16="http://schemas.microsoft.com/office/drawing/2014/main" id="{0D323D49-1A74-493F-BCEA-82F055576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6" y="4128655"/>
            <a:ext cx="2019778" cy="2298184"/>
          </a:xfrm>
          <a:prstGeom prst="rect">
            <a:avLst/>
          </a:prstGeom>
        </p:spPr>
      </p:pic>
      <p:grpSp>
        <p:nvGrpSpPr>
          <p:cNvPr id="23" name="Group 22">
            <a:extLst>
              <a:ext uri="{FF2B5EF4-FFF2-40B4-BE49-F238E27FC236}">
                <a16:creationId xmlns:a16="http://schemas.microsoft.com/office/drawing/2014/main" id="{9938AB7C-D88D-4DFA-867F-99A7B135DFDE}"/>
              </a:ext>
            </a:extLst>
          </p:cNvPr>
          <p:cNvGrpSpPr/>
          <p:nvPr/>
        </p:nvGrpSpPr>
        <p:grpSpPr>
          <a:xfrm>
            <a:off x="1167933" y="4535537"/>
            <a:ext cx="166817" cy="193538"/>
            <a:chOff x="2473128" y="1021441"/>
            <a:chExt cx="1860573" cy="2158621"/>
          </a:xfrm>
        </p:grpSpPr>
        <p:sp>
          <p:nvSpPr>
            <p:cNvPr id="21" name="Freeform: Shape 20">
              <a:extLst>
                <a:ext uri="{FF2B5EF4-FFF2-40B4-BE49-F238E27FC236}">
                  <a16:creationId xmlns:a16="http://schemas.microsoft.com/office/drawing/2014/main" id="{44B22B9C-0B32-47F5-B5D2-D75DE64233E0}"/>
                </a:ext>
              </a:extLst>
            </p:cNvPr>
            <p:cNvSpPr/>
            <p:nvPr/>
          </p:nvSpPr>
          <p:spPr>
            <a:xfrm>
              <a:off x="2588029" y="2322021"/>
              <a:ext cx="1745672" cy="288175"/>
            </a:xfrm>
            <a:custGeom>
              <a:avLst/>
              <a:gdLst>
                <a:gd name="connsiteX0" fmla="*/ 0 w 1745672"/>
                <a:gd name="connsiteY0" fmla="*/ 116378 h 288175"/>
                <a:gd name="connsiteX1" fmla="*/ 11083 w 1745672"/>
                <a:gd name="connsiteY1" fmla="*/ 55418 h 288175"/>
                <a:gd name="connsiteX2" fmla="*/ 72043 w 1745672"/>
                <a:gd name="connsiteY2" fmla="*/ 0 h 288175"/>
                <a:gd name="connsiteX3" fmla="*/ 1429789 w 1745672"/>
                <a:gd name="connsiteY3" fmla="*/ 49877 h 288175"/>
                <a:gd name="connsiteX4" fmla="*/ 1562792 w 1745672"/>
                <a:gd name="connsiteY4" fmla="*/ 88669 h 288175"/>
                <a:gd name="connsiteX5" fmla="*/ 1673629 w 1745672"/>
                <a:gd name="connsiteY5" fmla="*/ 144088 h 288175"/>
                <a:gd name="connsiteX6" fmla="*/ 1745672 w 1745672"/>
                <a:gd name="connsiteY6" fmla="*/ 166255 h 288175"/>
                <a:gd name="connsiteX7" fmla="*/ 1729047 w 1745672"/>
                <a:gd name="connsiteY7" fmla="*/ 210589 h 288175"/>
                <a:gd name="connsiteX8" fmla="*/ 1706880 w 1745672"/>
                <a:gd name="connsiteY8" fmla="*/ 243840 h 288175"/>
                <a:gd name="connsiteX9" fmla="*/ 1673629 w 1745672"/>
                <a:gd name="connsiteY9" fmla="*/ 277091 h 288175"/>
                <a:gd name="connsiteX10" fmla="*/ 1596043 w 1745672"/>
                <a:gd name="connsiteY10" fmla="*/ 288175 h 288175"/>
                <a:gd name="connsiteX11" fmla="*/ 1535083 w 1745672"/>
                <a:gd name="connsiteY11" fmla="*/ 288175 h 288175"/>
                <a:gd name="connsiteX12" fmla="*/ 1501832 w 1745672"/>
                <a:gd name="connsiteY12" fmla="*/ 266008 h 288175"/>
                <a:gd name="connsiteX13" fmla="*/ 1418705 w 1745672"/>
                <a:gd name="connsiteY13" fmla="*/ 266008 h 288175"/>
                <a:gd name="connsiteX14" fmla="*/ 299258 w 1745672"/>
                <a:gd name="connsiteY14" fmla="*/ 210589 h 288175"/>
                <a:gd name="connsiteX15" fmla="*/ 72043 w 1745672"/>
                <a:gd name="connsiteY15" fmla="*/ 193964 h 288175"/>
                <a:gd name="connsiteX16" fmla="*/ 22167 w 1745672"/>
                <a:gd name="connsiteY16" fmla="*/ 166255 h 288175"/>
                <a:gd name="connsiteX17" fmla="*/ 0 w 1745672"/>
                <a:gd name="connsiteY17" fmla="*/ 116378 h 28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45672" h="288175">
                  <a:moveTo>
                    <a:pt x="0" y="116378"/>
                  </a:moveTo>
                  <a:lnTo>
                    <a:pt x="11083" y="55418"/>
                  </a:lnTo>
                  <a:lnTo>
                    <a:pt x="72043" y="0"/>
                  </a:lnTo>
                  <a:lnTo>
                    <a:pt x="1429789" y="49877"/>
                  </a:lnTo>
                  <a:lnTo>
                    <a:pt x="1562792" y="88669"/>
                  </a:lnTo>
                  <a:lnTo>
                    <a:pt x="1673629" y="144088"/>
                  </a:lnTo>
                  <a:lnTo>
                    <a:pt x="1745672" y="166255"/>
                  </a:lnTo>
                  <a:lnTo>
                    <a:pt x="1729047" y="210589"/>
                  </a:lnTo>
                  <a:lnTo>
                    <a:pt x="1706880" y="243840"/>
                  </a:lnTo>
                  <a:lnTo>
                    <a:pt x="1673629" y="277091"/>
                  </a:lnTo>
                  <a:lnTo>
                    <a:pt x="1596043" y="288175"/>
                  </a:lnTo>
                  <a:lnTo>
                    <a:pt x="1535083" y="288175"/>
                  </a:lnTo>
                  <a:lnTo>
                    <a:pt x="1501832" y="266008"/>
                  </a:lnTo>
                  <a:lnTo>
                    <a:pt x="1418705" y="266008"/>
                  </a:lnTo>
                  <a:lnTo>
                    <a:pt x="299258" y="210589"/>
                  </a:lnTo>
                  <a:lnTo>
                    <a:pt x="72043" y="193964"/>
                  </a:lnTo>
                  <a:lnTo>
                    <a:pt x="22167" y="166255"/>
                  </a:lnTo>
                  <a:lnTo>
                    <a:pt x="0" y="116378"/>
                  </a:lnTo>
                  <a:close/>
                </a:path>
              </a:pathLst>
            </a:custGeom>
            <a:solidFill>
              <a:srgbClr val="18A0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686B4C25-2096-4797-8729-E68E5ADF76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568641">
              <a:off x="2473128" y="1021441"/>
              <a:ext cx="1611954" cy="2158621"/>
            </a:xfrm>
            <a:prstGeom prst="rect">
              <a:avLst/>
            </a:prstGeom>
          </p:spPr>
        </p:pic>
      </p:grpSp>
      <p:pic>
        <p:nvPicPr>
          <p:cNvPr id="41" name="Picture 40">
            <a:extLst>
              <a:ext uri="{FF2B5EF4-FFF2-40B4-BE49-F238E27FC236}">
                <a16:creationId xmlns:a16="http://schemas.microsoft.com/office/drawing/2014/main" id="{DE8E4F89-9A21-4FE9-BF4F-FF9162E62C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23027" y="2638425"/>
            <a:ext cx="1606999" cy="3705224"/>
          </a:xfrm>
          <a:prstGeom prst="rect">
            <a:avLst/>
          </a:prstGeom>
        </p:spPr>
      </p:pic>
      <p:pic>
        <p:nvPicPr>
          <p:cNvPr id="48" name="Picture 47">
            <a:extLst>
              <a:ext uri="{FF2B5EF4-FFF2-40B4-BE49-F238E27FC236}">
                <a16:creationId xmlns:a16="http://schemas.microsoft.com/office/drawing/2014/main" id="{191849B4-7BE5-4937-B276-24E17267A3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36571" y="4438649"/>
            <a:ext cx="345002" cy="342899"/>
          </a:xfrm>
          <a:prstGeom prst="rect">
            <a:avLst/>
          </a:prstGeom>
        </p:spPr>
      </p:pic>
      <p:pic>
        <p:nvPicPr>
          <p:cNvPr id="50" name="Picture 49">
            <a:extLst>
              <a:ext uri="{FF2B5EF4-FFF2-40B4-BE49-F238E27FC236}">
                <a16:creationId xmlns:a16="http://schemas.microsoft.com/office/drawing/2014/main" id="{EF58DBEE-8EC1-44DA-8A26-2427BD24F5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82004" y="2714625"/>
            <a:ext cx="2101728" cy="3714750"/>
          </a:xfrm>
          <a:prstGeom prst="rect">
            <a:avLst/>
          </a:prstGeom>
        </p:spPr>
      </p:pic>
      <p:pic>
        <p:nvPicPr>
          <p:cNvPr id="52" name="Picture 51">
            <a:extLst>
              <a:ext uri="{FF2B5EF4-FFF2-40B4-BE49-F238E27FC236}">
                <a16:creationId xmlns:a16="http://schemas.microsoft.com/office/drawing/2014/main" id="{8B450D8C-CC1F-4370-BE8C-54C569434F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15321" y="4219575"/>
            <a:ext cx="1089512" cy="2343149"/>
          </a:xfrm>
          <a:prstGeom prst="rect">
            <a:avLst/>
          </a:prstGeom>
        </p:spPr>
      </p:pic>
      <p:sp>
        <p:nvSpPr>
          <p:cNvPr id="55" name="Right Triangle 54">
            <a:extLst>
              <a:ext uri="{FF2B5EF4-FFF2-40B4-BE49-F238E27FC236}">
                <a16:creationId xmlns:a16="http://schemas.microsoft.com/office/drawing/2014/main" id="{97E9E03A-0088-4E01-8D50-3C1D6C78C019}"/>
              </a:ext>
            </a:extLst>
          </p:cNvPr>
          <p:cNvSpPr/>
          <p:nvPr/>
        </p:nvSpPr>
        <p:spPr>
          <a:xfrm flipH="1" flipV="1">
            <a:off x="290945" y="2366529"/>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DEB21570-DF7B-487C-9D0E-7EFE4A96FC74}"/>
              </a:ext>
            </a:extLst>
          </p:cNvPr>
          <p:cNvGrpSpPr/>
          <p:nvPr/>
        </p:nvGrpSpPr>
        <p:grpSpPr>
          <a:xfrm>
            <a:off x="283037" y="1447800"/>
            <a:ext cx="8127538" cy="978367"/>
            <a:chOff x="284809" y="1320011"/>
            <a:chExt cx="7788089" cy="848758"/>
          </a:xfrm>
        </p:grpSpPr>
        <p:sp>
          <p:nvSpPr>
            <p:cNvPr id="57" name="Freeform: Shape 56">
              <a:extLst>
                <a:ext uri="{FF2B5EF4-FFF2-40B4-BE49-F238E27FC236}">
                  <a16:creationId xmlns:a16="http://schemas.microsoft.com/office/drawing/2014/main" id="{F828F1B2-3FF4-4C6A-8A7C-0E9565E78626}"/>
                </a:ext>
              </a:extLst>
            </p:cNvPr>
            <p:cNvSpPr/>
            <p:nvPr/>
          </p:nvSpPr>
          <p:spPr>
            <a:xfrm>
              <a:off x="442571" y="1376389"/>
              <a:ext cx="7630327"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Freeform: Shape 57">
              <a:extLst>
                <a:ext uri="{FF2B5EF4-FFF2-40B4-BE49-F238E27FC236}">
                  <a16:creationId xmlns:a16="http://schemas.microsoft.com/office/drawing/2014/main" id="{8BF30800-94BD-4778-A842-9BAA1B8019A2}"/>
                </a:ext>
              </a:extLst>
            </p:cNvPr>
            <p:cNvSpPr/>
            <p:nvPr/>
          </p:nvSpPr>
          <p:spPr>
            <a:xfrm>
              <a:off x="284809" y="1320011"/>
              <a:ext cx="7642053"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FFFFF"/>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lvl="0">
                <a:buClr>
                  <a:srgbClr val="000000"/>
                </a:buClr>
                <a:buSzPts val="1100"/>
              </a:pPr>
              <a:r>
                <a:rPr lang="en-GB" dirty="0">
                  <a:solidFill>
                    <a:schemeClr val="dk1"/>
                  </a:solidFill>
                </a:rPr>
                <a:t>These things have something in them that changes the way we feel. They are like drugs but they do not need a prescription – you can buy them from the shops. </a:t>
              </a:r>
            </a:p>
          </p:txBody>
        </p:sp>
      </p:grpSp>
      <p:pic>
        <p:nvPicPr>
          <p:cNvPr id="59" name="Picture 58">
            <a:extLst>
              <a:ext uri="{FF2B5EF4-FFF2-40B4-BE49-F238E27FC236}">
                <a16:creationId xmlns:a16="http://schemas.microsoft.com/office/drawing/2014/main" id="{0DA0C5D9-BD4C-4400-BF3C-7BAAD3DD261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17665" y="2506223"/>
            <a:ext cx="2537291" cy="4351777"/>
          </a:xfrm>
          <a:prstGeom prst="rect">
            <a:avLst/>
          </a:prstGeom>
        </p:spPr>
      </p:pic>
      <p:sp>
        <p:nvSpPr>
          <p:cNvPr id="60" name="Rectangular Callout 5">
            <a:extLst>
              <a:ext uri="{FF2B5EF4-FFF2-40B4-BE49-F238E27FC236}">
                <a16:creationId xmlns:a16="http://schemas.microsoft.com/office/drawing/2014/main" id="{51D5DFF0-1B49-4DD9-9C48-C862E581D15B}"/>
              </a:ext>
            </a:extLst>
          </p:cNvPr>
          <p:cNvSpPr/>
          <p:nvPr/>
        </p:nvSpPr>
        <p:spPr>
          <a:xfrm>
            <a:off x="4744040" y="3768771"/>
            <a:ext cx="4038009" cy="1289003"/>
          </a:xfrm>
          <a:prstGeom prst="wedgeRectCallout">
            <a:avLst>
              <a:gd name="adj1" fmla="val -56472"/>
              <a:gd name="adj2" fmla="val -45657"/>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Even though these drugs are legal and adults can choose to have them, they still need to be careful about how they use them. </a:t>
            </a:r>
          </a:p>
        </p:txBody>
      </p:sp>
      <p:pic>
        <p:nvPicPr>
          <p:cNvPr id="3" name="Whole Class">
            <a:extLst>
              <a:ext uri="{FF2B5EF4-FFF2-40B4-BE49-F238E27FC236}">
                <a16:creationId xmlns:a16="http://schemas.microsoft.com/office/drawing/2014/main" id="{66E920DC-25CD-421C-B789-F01032620B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76216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right)">
                                      <p:cBhvr>
                                        <p:cTn id="1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Does It Heal?</a:t>
            </a:r>
          </a:p>
        </p:txBody>
      </p:sp>
      <p:grpSp>
        <p:nvGrpSpPr>
          <p:cNvPr id="36" name="Group 35">
            <a:extLst>
              <a:ext uri="{FF2B5EF4-FFF2-40B4-BE49-F238E27FC236}">
                <a16:creationId xmlns:a16="http://schemas.microsoft.com/office/drawing/2014/main" id="{B33A7E77-AF67-4F4A-BB4D-E9AAB27DF4A5}"/>
              </a:ext>
            </a:extLst>
          </p:cNvPr>
          <p:cNvGrpSpPr/>
          <p:nvPr/>
        </p:nvGrpSpPr>
        <p:grpSpPr>
          <a:xfrm>
            <a:off x="4874046" y="1730709"/>
            <a:ext cx="3155530" cy="448108"/>
            <a:chOff x="519605" y="1677798"/>
            <a:chExt cx="4556122" cy="1070151"/>
          </a:xfrm>
        </p:grpSpPr>
        <p:sp>
          <p:nvSpPr>
            <p:cNvPr id="37" name="Rectangular Callout 11">
              <a:extLst>
                <a:ext uri="{FF2B5EF4-FFF2-40B4-BE49-F238E27FC236}">
                  <a16:creationId xmlns:a16="http://schemas.microsoft.com/office/drawing/2014/main" id="{E1C09843-155F-401F-8E44-B75E4416FC97}"/>
                </a:ext>
              </a:extLst>
            </p:cNvPr>
            <p:cNvSpPr/>
            <p:nvPr/>
          </p:nvSpPr>
          <p:spPr>
            <a:xfrm>
              <a:off x="519605" y="1677798"/>
              <a:ext cx="4556122" cy="1070151"/>
            </a:xfrm>
            <a:prstGeom prst="wedgeRectCallout">
              <a:avLst>
                <a:gd name="adj1" fmla="val 35721"/>
                <a:gd name="adj2" fmla="val 117862"/>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7">
              <a:extLst>
                <a:ext uri="{FF2B5EF4-FFF2-40B4-BE49-F238E27FC236}">
                  <a16:creationId xmlns:a16="http://schemas.microsoft.com/office/drawing/2014/main" id="{A60A5981-C641-4925-B404-EF88CDBC9DCF}"/>
                </a:ext>
              </a:extLst>
            </p:cNvPr>
            <p:cNvSpPr/>
            <p:nvPr/>
          </p:nvSpPr>
          <p:spPr>
            <a:xfrm>
              <a:off x="738299" y="1761689"/>
              <a:ext cx="4250048" cy="882022"/>
            </a:xfrm>
            <a:prstGeom prst="rect">
              <a:avLst/>
            </a:prstGeom>
          </p:spPr>
          <p:txBody>
            <a:bodyPr wrap="square">
              <a:spAutoFit/>
            </a:bodyPr>
            <a:lstStyle/>
            <a:p>
              <a:pPr lvl="0">
                <a:buClr>
                  <a:srgbClr val="000000"/>
                </a:buClr>
                <a:buSzPts val="1100"/>
              </a:pPr>
              <a:r>
                <a:rPr lang="en-GB" dirty="0">
                  <a:solidFill>
                    <a:schemeClr val="dk1"/>
                  </a:solidFill>
                </a:rPr>
                <a:t>What about illegal drugs?</a:t>
              </a:r>
              <a:endParaRPr kumimoji="0" lang="en-GB" sz="1800" b="0" i="0" u="none" strike="noStrike" kern="1200" cap="none" spc="0" normalizeH="0" baseline="0" noProof="0" dirty="0">
                <a:ln>
                  <a:noFill/>
                </a:ln>
                <a:solidFill>
                  <a:srgbClr val="000000"/>
                </a:solidFill>
                <a:effectLst/>
                <a:uLnTx/>
                <a:uFillTx/>
                <a:latin typeface="Twinkl"/>
                <a:ea typeface="+mn-ea"/>
                <a:cs typeface="+mn-cs"/>
              </a:endParaRPr>
            </a:p>
          </p:txBody>
        </p:sp>
      </p:grpSp>
      <p:pic>
        <p:nvPicPr>
          <p:cNvPr id="18" name="Picture 17">
            <a:extLst>
              <a:ext uri="{FF2B5EF4-FFF2-40B4-BE49-F238E27FC236}">
                <a16:creationId xmlns:a16="http://schemas.microsoft.com/office/drawing/2014/main" id="{216430F1-F763-48FF-BCEB-FB6857B8E2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4148" y="2295525"/>
            <a:ext cx="1474424" cy="4019550"/>
          </a:xfrm>
          <a:prstGeom prst="rect">
            <a:avLst/>
          </a:prstGeom>
        </p:spPr>
      </p:pic>
      <p:pic>
        <p:nvPicPr>
          <p:cNvPr id="22" name="Picture 21">
            <a:extLst>
              <a:ext uri="{FF2B5EF4-FFF2-40B4-BE49-F238E27FC236}">
                <a16:creationId xmlns:a16="http://schemas.microsoft.com/office/drawing/2014/main" id="{DCE6F47F-E3A5-401B-83F9-EB05537044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3640" y="2506223"/>
            <a:ext cx="2537291" cy="4351777"/>
          </a:xfrm>
          <a:prstGeom prst="rect">
            <a:avLst/>
          </a:prstGeom>
        </p:spPr>
      </p:pic>
      <p:sp>
        <p:nvSpPr>
          <p:cNvPr id="24" name="Rectangular Callout 5">
            <a:extLst>
              <a:ext uri="{FF2B5EF4-FFF2-40B4-BE49-F238E27FC236}">
                <a16:creationId xmlns:a16="http://schemas.microsoft.com/office/drawing/2014/main" id="{03070C2C-0D23-41D4-AB5C-BB080C684E93}"/>
              </a:ext>
            </a:extLst>
          </p:cNvPr>
          <p:cNvSpPr/>
          <p:nvPr/>
        </p:nvSpPr>
        <p:spPr>
          <a:xfrm>
            <a:off x="3020016" y="3768771"/>
            <a:ext cx="3980860" cy="1708104"/>
          </a:xfrm>
          <a:prstGeom prst="wedgeRectCallout">
            <a:avLst>
              <a:gd name="adj1" fmla="val -56472"/>
              <a:gd name="adj2" fmla="val -45657"/>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Some adults take illegal drugs hoping these will make them feel good. Illegal drugs are dangerous for lots of reasons and can be very harmful. </a:t>
            </a:r>
          </a:p>
        </p:txBody>
      </p:sp>
      <p:pic>
        <p:nvPicPr>
          <p:cNvPr id="5" name="Picture 4">
            <a:extLst>
              <a:ext uri="{FF2B5EF4-FFF2-40B4-BE49-F238E27FC236}">
                <a16:creationId xmlns:a16="http://schemas.microsoft.com/office/drawing/2014/main" id="{225B0F0C-AE8E-4D90-AA15-C43D460DC5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707" r="-14572" b="-45412"/>
          <a:stretch/>
        </p:blipFill>
        <p:spPr>
          <a:xfrm>
            <a:off x="2238375" y="1333399"/>
            <a:ext cx="1828800" cy="1284841"/>
          </a:xfrm>
          <a:prstGeom prst="cloudCallout">
            <a:avLst>
              <a:gd name="adj1" fmla="val -56771"/>
              <a:gd name="adj2" fmla="val 84740"/>
            </a:avLst>
          </a:prstGeom>
          <a:solidFill>
            <a:srgbClr val="ACDDFC"/>
          </a:solidFill>
        </p:spPr>
      </p:pic>
      <p:pic>
        <p:nvPicPr>
          <p:cNvPr id="7" name="Picture 6">
            <a:extLst>
              <a:ext uri="{FF2B5EF4-FFF2-40B4-BE49-F238E27FC236}">
                <a16:creationId xmlns:a16="http://schemas.microsoft.com/office/drawing/2014/main" id="{8F37191D-7BB2-44AD-9D57-E84EDE58FD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9653"/>
          <a:stretch/>
        </p:blipFill>
        <p:spPr>
          <a:xfrm>
            <a:off x="3390900" y="2448725"/>
            <a:ext cx="1685925" cy="1185062"/>
          </a:xfrm>
          <a:prstGeom prst="cloudCallout">
            <a:avLst>
              <a:gd name="adj1" fmla="val -116313"/>
              <a:gd name="adj2" fmla="val 39191"/>
            </a:avLst>
          </a:prstGeom>
          <a:solidFill>
            <a:srgbClr val="ACDDFC"/>
          </a:solidFill>
        </p:spPr>
      </p:pic>
      <p:pic>
        <p:nvPicPr>
          <p:cNvPr id="10" name="Picture 9">
            <a:extLst>
              <a:ext uri="{FF2B5EF4-FFF2-40B4-BE49-F238E27FC236}">
                <a16:creationId xmlns:a16="http://schemas.microsoft.com/office/drawing/2014/main" id="{DAAB92E4-BCF4-4E05-8A25-92485BC86F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524500" y="2868100"/>
            <a:ext cx="2780403" cy="3989900"/>
          </a:xfrm>
          <a:prstGeom prst="rect">
            <a:avLst/>
          </a:prstGeom>
        </p:spPr>
      </p:pic>
      <p:grpSp>
        <p:nvGrpSpPr>
          <p:cNvPr id="28" name="Group 27">
            <a:extLst>
              <a:ext uri="{FF2B5EF4-FFF2-40B4-BE49-F238E27FC236}">
                <a16:creationId xmlns:a16="http://schemas.microsoft.com/office/drawing/2014/main" id="{469B4C68-A8DC-4132-96C5-82F4BD4D465B}"/>
              </a:ext>
            </a:extLst>
          </p:cNvPr>
          <p:cNvGrpSpPr/>
          <p:nvPr/>
        </p:nvGrpSpPr>
        <p:grpSpPr>
          <a:xfrm>
            <a:off x="3016671" y="4245308"/>
            <a:ext cx="3393654" cy="1846605"/>
            <a:chOff x="-209288" y="7364588"/>
            <a:chExt cx="4556122" cy="4409977"/>
          </a:xfrm>
        </p:grpSpPr>
        <p:sp>
          <p:nvSpPr>
            <p:cNvPr id="29" name="Rectangular Callout 11">
              <a:extLst>
                <a:ext uri="{FF2B5EF4-FFF2-40B4-BE49-F238E27FC236}">
                  <a16:creationId xmlns:a16="http://schemas.microsoft.com/office/drawing/2014/main" id="{DB2F096C-D96F-48C8-8403-9B47F8D8401A}"/>
                </a:ext>
              </a:extLst>
            </p:cNvPr>
            <p:cNvSpPr/>
            <p:nvPr/>
          </p:nvSpPr>
          <p:spPr>
            <a:xfrm>
              <a:off x="-209288" y="7364588"/>
              <a:ext cx="4556122" cy="4079215"/>
            </a:xfrm>
            <a:prstGeom prst="wedgeRectCallout">
              <a:avLst>
                <a:gd name="adj1" fmla="val 60139"/>
                <a:gd name="adj2" fmla="val -40990"/>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29">
              <a:extLst>
                <a:ext uri="{FF2B5EF4-FFF2-40B4-BE49-F238E27FC236}">
                  <a16:creationId xmlns:a16="http://schemas.microsoft.com/office/drawing/2014/main" id="{6B5411E4-2CF0-4AFD-8A82-3B6F35A893D2}"/>
                </a:ext>
              </a:extLst>
            </p:cNvPr>
            <p:cNvSpPr/>
            <p:nvPr/>
          </p:nvSpPr>
          <p:spPr>
            <a:xfrm>
              <a:off x="9407" y="7584964"/>
              <a:ext cx="4250048" cy="4189601"/>
            </a:xfrm>
            <a:prstGeom prst="rect">
              <a:avLst/>
            </a:prstGeom>
          </p:spPr>
          <p:txBody>
            <a:bodyPr wrap="square">
              <a:spAutoFit/>
            </a:bodyPr>
            <a:lstStyle/>
            <a:p>
              <a:pPr lvl="0">
                <a:buClr>
                  <a:srgbClr val="000000"/>
                </a:buClr>
                <a:buSzPts val="1100"/>
              </a:pPr>
              <a:r>
                <a:rPr lang="en-GB" dirty="0">
                  <a:solidFill>
                    <a:schemeClr val="dk1"/>
                  </a:solidFill>
                </a:rPr>
                <a:t>Someone who takes illegal drugs might not be able to look after themselves or others and they might need help from a professional. </a:t>
              </a:r>
            </a:p>
          </p:txBody>
        </p:sp>
      </p:grpSp>
      <p:pic>
        <p:nvPicPr>
          <p:cNvPr id="12" name="Picture 11">
            <a:extLst>
              <a:ext uri="{FF2B5EF4-FFF2-40B4-BE49-F238E27FC236}">
                <a16:creationId xmlns:a16="http://schemas.microsoft.com/office/drawing/2014/main" id="{EF769ADC-8454-42BC-81DD-4FA9F52748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554"/>
          <a:stretch/>
        </p:blipFill>
        <p:spPr>
          <a:xfrm>
            <a:off x="5144277" y="1273677"/>
            <a:ext cx="1786058" cy="1869574"/>
          </a:xfrm>
          <a:prstGeom prst="cloudCallout">
            <a:avLst>
              <a:gd name="adj1" fmla="val 61222"/>
              <a:gd name="adj2" fmla="val 61479"/>
            </a:avLst>
          </a:prstGeom>
          <a:solidFill>
            <a:srgbClr val="00B0F0"/>
          </a:solidFill>
        </p:spPr>
      </p:pic>
      <p:pic>
        <p:nvPicPr>
          <p:cNvPr id="17" name="Picture 16">
            <a:extLst>
              <a:ext uri="{FF2B5EF4-FFF2-40B4-BE49-F238E27FC236}">
                <a16:creationId xmlns:a16="http://schemas.microsoft.com/office/drawing/2014/main" id="{F7830782-1B26-4D80-B3EA-1868AFEB05E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924"/>
          <a:stretch/>
        </p:blipFill>
        <p:spPr>
          <a:xfrm>
            <a:off x="2687421" y="1389760"/>
            <a:ext cx="2151280" cy="1829690"/>
          </a:xfrm>
          <a:prstGeom prst="cloudCallout">
            <a:avLst>
              <a:gd name="adj1" fmla="val 66916"/>
              <a:gd name="adj2" fmla="val 62457"/>
            </a:avLst>
          </a:prstGeom>
          <a:solidFill>
            <a:schemeClr val="accent1"/>
          </a:solidFill>
        </p:spPr>
      </p:pic>
      <p:pic>
        <p:nvPicPr>
          <p:cNvPr id="3" name="Whole Class">
            <a:extLst>
              <a:ext uri="{FF2B5EF4-FFF2-40B4-BE49-F238E27FC236}">
                <a16:creationId xmlns:a16="http://schemas.microsoft.com/office/drawing/2014/main" id="{6ABC3125-BE60-49E4-81FB-458B5463F58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7035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Does It Heal?</a:t>
            </a:r>
          </a:p>
        </p:txBody>
      </p:sp>
      <p:pic>
        <p:nvPicPr>
          <p:cNvPr id="22" name="Picture 21">
            <a:extLst>
              <a:ext uri="{FF2B5EF4-FFF2-40B4-BE49-F238E27FC236}">
                <a16:creationId xmlns:a16="http://schemas.microsoft.com/office/drawing/2014/main" id="{DCE6F47F-E3A5-401B-83F9-EB05537044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3640" y="2506223"/>
            <a:ext cx="2537291" cy="4351777"/>
          </a:xfrm>
          <a:prstGeom prst="rect">
            <a:avLst/>
          </a:prstGeom>
        </p:spPr>
      </p:pic>
      <p:pic>
        <p:nvPicPr>
          <p:cNvPr id="3" name="Whole Class">
            <a:extLst>
              <a:ext uri="{FF2B5EF4-FFF2-40B4-BE49-F238E27FC236}">
                <a16:creationId xmlns:a16="http://schemas.microsoft.com/office/drawing/2014/main" id="{6ABC3125-BE60-49E4-81FB-458B5463F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grpSp>
        <p:nvGrpSpPr>
          <p:cNvPr id="6" name="Group 5">
            <a:extLst>
              <a:ext uri="{FF2B5EF4-FFF2-40B4-BE49-F238E27FC236}">
                <a16:creationId xmlns:a16="http://schemas.microsoft.com/office/drawing/2014/main" id="{4040990E-948F-4020-A7A6-1E4B74F26281}"/>
              </a:ext>
            </a:extLst>
          </p:cNvPr>
          <p:cNvGrpSpPr/>
          <p:nvPr/>
        </p:nvGrpSpPr>
        <p:grpSpPr>
          <a:xfrm>
            <a:off x="1931853" y="1340363"/>
            <a:ext cx="1799793" cy="1392573"/>
            <a:chOff x="1981897" y="1346003"/>
            <a:chExt cx="1799793" cy="1392573"/>
          </a:xfrm>
        </p:grpSpPr>
        <p:sp>
          <p:nvSpPr>
            <p:cNvPr id="4" name="Thought Bubble: Cloud 3">
              <a:extLst>
                <a:ext uri="{FF2B5EF4-FFF2-40B4-BE49-F238E27FC236}">
                  <a16:creationId xmlns:a16="http://schemas.microsoft.com/office/drawing/2014/main" id="{46E1201C-A26E-4B17-827F-4E21E5CE37E5}"/>
                </a:ext>
              </a:extLst>
            </p:cNvPr>
            <p:cNvSpPr/>
            <p:nvPr/>
          </p:nvSpPr>
          <p:spPr>
            <a:xfrm>
              <a:off x="1981897" y="1346003"/>
              <a:ext cx="1799793" cy="1392573"/>
            </a:xfrm>
            <a:prstGeom prst="cloudCallout">
              <a:avLst>
                <a:gd name="adj1" fmla="val -37484"/>
                <a:gd name="adj2" fmla="val 76355"/>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up of coffee&#10;&#10;Description automatically generated">
              <a:extLst>
                <a:ext uri="{FF2B5EF4-FFF2-40B4-BE49-F238E27FC236}">
                  <a16:creationId xmlns:a16="http://schemas.microsoft.com/office/drawing/2014/main" id="{86FECA6A-B725-4585-8CCA-926053A4D0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0260" y="1559877"/>
              <a:ext cx="1368284" cy="937619"/>
            </a:xfrm>
            <a:prstGeom prst="rect">
              <a:avLst/>
            </a:prstGeom>
          </p:spPr>
        </p:pic>
      </p:grpSp>
      <p:grpSp>
        <p:nvGrpSpPr>
          <p:cNvPr id="5" name="Group 4">
            <a:extLst>
              <a:ext uri="{FF2B5EF4-FFF2-40B4-BE49-F238E27FC236}">
                <a16:creationId xmlns:a16="http://schemas.microsoft.com/office/drawing/2014/main" id="{CBE72B53-C28E-46FB-8B62-FA199635A72E}"/>
              </a:ext>
            </a:extLst>
          </p:cNvPr>
          <p:cNvGrpSpPr/>
          <p:nvPr/>
        </p:nvGrpSpPr>
        <p:grpSpPr>
          <a:xfrm>
            <a:off x="132061" y="608122"/>
            <a:ext cx="1799792" cy="1392573"/>
            <a:chOff x="3317493" y="2611377"/>
            <a:chExt cx="1799792" cy="1392573"/>
          </a:xfrm>
        </p:grpSpPr>
        <p:sp>
          <p:nvSpPr>
            <p:cNvPr id="23" name="Thought Bubble: Cloud 22">
              <a:extLst>
                <a:ext uri="{FF2B5EF4-FFF2-40B4-BE49-F238E27FC236}">
                  <a16:creationId xmlns:a16="http://schemas.microsoft.com/office/drawing/2014/main" id="{2D397FF9-D737-4F8A-AECD-6324D38CF29D}"/>
                </a:ext>
              </a:extLst>
            </p:cNvPr>
            <p:cNvSpPr/>
            <p:nvPr/>
          </p:nvSpPr>
          <p:spPr>
            <a:xfrm>
              <a:off x="3317493" y="2611377"/>
              <a:ext cx="1799792" cy="1392573"/>
            </a:xfrm>
            <a:prstGeom prst="cloudCallout">
              <a:avLst>
                <a:gd name="adj1" fmla="val 12390"/>
                <a:gd name="adj2" fmla="val 81173"/>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 up of a bottle&#10;&#10;Description automatically generated">
              <a:extLst>
                <a:ext uri="{FF2B5EF4-FFF2-40B4-BE49-F238E27FC236}">
                  <a16:creationId xmlns:a16="http://schemas.microsoft.com/office/drawing/2014/main" id="{2D28135D-4096-494B-93BA-136226424B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0100" y="2846053"/>
              <a:ext cx="791350" cy="990331"/>
            </a:xfrm>
            <a:prstGeom prst="rect">
              <a:avLst/>
            </a:prstGeom>
          </p:spPr>
        </p:pic>
      </p:grpSp>
      <p:sp>
        <p:nvSpPr>
          <p:cNvPr id="12" name="Rectangular Callout 11">
            <a:extLst>
              <a:ext uri="{FF2B5EF4-FFF2-40B4-BE49-F238E27FC236}">
                <a16:creationId xmlns:a16="http://schemas.microsoft.com/office/drawing/2014/main" id="{3A9A440D-BF27-49A4-9200-E66A78EB122E}"/>
              </a:ext>
            </a:extLst>
          </p:cNvPr>
          <p:cNvSpPr/>
          <p:nvPr/>
        </p:nvSpPr>
        <p:spPr>
          <a:xfrm>
            <a:off x="3307737" y="2881533"/>
            <a:ext cx="3782383" cy="1807942"/>
          </a:xfrm>
          <a:prstGeom prst="wedgeRectCallout">
            <a:avLst>
              <a:gd name="adj1" fmla="val -57695"/>
              <a:gd name="adj2" fmla="val 25615"/>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Many illegal drugs, as well as some legal drugs, can be addictive. This means that people’s bodies get used to the feeling they give and they then want more of the drug.</a:t>
            </a:r>
          </a:p>
        </p:txBody>
      </p:sp>
      <p:sp>
        <p:nvSpPr>
          <p:cNvPr id="14" name="Rectangular Callout 11">
            <a:extLst>
              <a:ext uri="{FF2B5EF4-FFF2-40B4-BE49-F238E27FC236}">
                <a16:creationId xmlns:a16="http://schemas.microsoft.com/office/drawing/2014/main" id="{9F0188F9-1AEB-42F0-BA29-ABE85E8D26F2}"/>
              </a:ext>
            </a:extLst>
          </p:cNvPr>
          <p:cNvSpPr/>
          <p:nvPr/>
        </p:nvSpPr>
        <p:spPr>
          <a:xfrm>
            <a:off x="2582817" y="1621058"/>
            <a:ext cx="3968836" cy="1365192"/>
          </a:xfrm>
          <a:prstGeom prst="wedgeRectCallout">
            <a:avLst>
              <a:gd name="adj1" fmla="val -55370"/>
              <a:gd name="adj2" fmla="val 32374"/>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For example, caffeine makes the brain feel more alert. A person might start to rely on caffeine to help them stay awake and focussed.</a:t>
            </a:r>
          </a:p>
        </p:txBody>
      </p:sp>
      <p:sp>
        <p:nvSpPr>
          <p:cNvPr id="15" name="Rectangular Callout 11">
            <a:extLst>
              <a:ext uri="{FF2B5EF4-FFF2-40B4-BE49-F238E27FC236}">
                <a16:creationId xmlns:a16="http://schemas.microsoft.com/office/drawing/2014/main" id="{5060B895-3EBD-45C3-899C-F66C2AFDF431}"/>
              </a:ext>
            </a:extLst>
          </p:cNvPr>
          <p:cNvSpPr/>
          <p:nvPr/>
        </p:nvSpPr>
        <p:spPr>
          <a:xfrm>
            <a:off x="2761741" y="3224453"/>
            <a:ext cx="3782383" cy="1537915"/>
          </a:xfrm>
          <a:prstGeom prst="wedgeRectCallout">
            <a:avLst>
              <a:gd name="adj1" fmla="val -57366"/>
              <a:gd name="adj2" fmla="val -31447"/>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As their body gets used to the caffeine, the person might need more to help them get the same feeling they used to get from just</a:t>
            </a:r>
            <a:br>
              <a:rPr lang="en-GB" dirty="0">
                <a:solidFill>
                  <a:schemeClr val="tx1"/>
                </a:solidFill>
              </a:rPr>
            </a:br>
            <a:r>
              <a:rPr lang="en-GB" dirty="0">
                <a:solidFill>
                  <a:schemeClr val="tx1"/>
                </a:solidFill>
              </a:rPr>
              <a:t> a little amount.</a:t>
            </a:r>
          </a:p>
        </p:txBody>
      </p:sp>
      <p:pic>
        <p:nvPicPr>
          <p:cNvPr id="9" name="Picture 8" descr="A picture containing shirt, hat&#10;&#10;Description automatically generated">
            <a:extLst>
              <a:ext uri="{FF2B5EF4-FFF2-40B4-BE49-F238E27FC236}">
                <a16:creationId xmlns:a16="http://schemas.microsoft.com/office/drawing/2014/main" id="{E31E6DF4-04CB-4F5F-8120-59A4A248D4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8128" y="1726515"/>
            <a:ext cx="3666378" cy="5131486"/>
          </a:xfrm>
          <a:prstGeom prst="rect">
            <a:avLst/>
          </a:prstGeom>
        </p:spPr>
      </p:pic>
      <p:sp>
        <p:nvSpPr>
          <p:cNvPr id="16" name="Rectangular Callout 11">
            <a:extLst>
              <a:ext uri="{FF2B5EF4-FFF2-40B4-BE49-F238E27FC236}">
                <a16:creationId xmlns:a16="http://schemas.microsoft.com/office/drawing/2014/main" id="{837EE8B5-C18E-4BDC-9547-872CFD49C006}"/>
              </a:ext>
            </a:extLst>
          </p:cNvPr>
          <p:cNvSpPr/>
          <p:nvPr/>
        </p:nvSpPr>
        <p:spPr>
          <a:xfrm>
            <a:off x="2582817" y="2506223"/>
            <a:ext cx="3968836" cy="1476025"/>
          </a:xfrm>
          <a:prstGeom prst="wedgeRectCallout">
            <a:avLst>
              <a:gd name="adj1" fmla="val -54736"/>
              <a:gd name="adj2" fmla="val -19858"/>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Addictions can be harmful and when any kind of drug use becomes a habit, it can be difficult to break that habit.</a:t>
            </a:r>
          </a:p>
        </p:txBody>
      </p:sp>
    </p:spTree>
    <p:extLst>
      <p:ext uri="{BB962C8B-B14F-4D97-AF65-F5344CB8AC3E}">
        <p14:creationId xmlns:p14="http://schemas.microsoft.com/office/powerpoint/2010/main" val="18224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anim calcmode="lin" valueType="num">
                                      <p:cBhvr>
                                        <p:cTn id="32" dur="750" fill="hold"/>
                                        <p:tgtEl>
                                          <p:spTgt spid="9"/>
                                        </p:tgtEl>
                                        <p:attrNameLst>
                                          <p:attrName>ppt_x</p:attrName>
                                        </p:attrNameLst>
                                      </p:cBhvr>
                                      <p:tavLst>
                                        <p:tav tm="0">
                                          <p:val>
                                            <p:strVal val="#ppt_x"/>
                                          </p:val>
                                        </p:tav>
                                        <p:tav tm="100000">
                                          <p:val>
                                            <p:strVal val="#ppt_x"/>
                                          </p:val>
                                        </p:tav>
                                      </p:tavLst>
                                    </p:anim>
                                    <p:anim calcmode="lin" valueType="num">
                                      <p:cBhvr>
                                        <p:cTn id="33" dur="75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1" nodeType="clickEffect">
                                  <p:stCondLst>
                                    <p:cond delay="0"/>
                                  </p:stCondLst>
                                  <p:childTnLst>
                                    <p:animEffect transition="out" filter="wipe(right)">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22" presetClass="exit" presetSubtype="2" fill="hold" grpId="1" nodeType="withEffect">
                                  <p:stCondLst>
                                    <p:cond delay="0"/>
                                  </p:stCondLst>
                                  <p:childTnLst>
                                    <p:animEffect transition="out" filter="wipe(right)">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BF8493-65E3-4858-ADA4-6D106560CE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91"/>
          <a:stretch/>
        </p:blipFill>
        <p:spPr>
          <a:xfrm>
            <a:off x="571206" y="1419225"/>
            <a:ext cx="6025777" cy="4899026"/>
          </a:xfrm>
          <a:prstGeom prst="rect">
            <a:avLst/>
          </a:prstGeom>
          <a:solidFill>
            <a:srgbClr val="FAB003"/>
          </a:solidFill>
        </p:spPr>
      </p:pic>
      <p:grpSp>
        <p:nvGrpSpPr>
          <p:cNvPr id="3" name="Group 2">
            <a:extLst>
              <a:ext uri="{FF2B5EF4-FFF2-40B4-BE49-F238E27FC236}">
                <a16:creationId xmlns:a16="http://schemas.microsoft.com/office/drawing/2014/main" id="{2678C84C-1468-46CE-9F3C-BB92C0B30E3E}"/>
              </a:ext>
            </a:extLst>
          </p:cNvPr>
          <p:cNvGrpSpPr/>
          <p:nvPr/>
        </p:nvGrpSpPr>
        <p:grpSpPr>
          <a:xfrm>
            <a:off x="2858708" y="4367373"/>
            <a:ext cx="2863219" cy="2768613"/>
            <a:chOff x="4798344" y="4746064"/>
            <a:chExt cx="2863219" cy="2768613"/>
          </a:xfrm>
        </p:grpSpPr>
        <p:grpSp>
          <p:nvGrpSpPr>
            <p:cNvPr id="34" name="Group 33">
              <a:extLst>
                <a:ext uri="{FF2B5EF4-FFF2-40B4-BE49-F238E27FC236}">
                  <a16:creationId xmlns:a16="http://schemas.microsoft.com/office/drawing/2014/main" id="{94C3150E-EB6B-4B9B-A6C7-91D7C318331D}"/>
                </a:ext>
              </a:extLst>
            </p:cNvPr>
            <p:cNvGrpSpPr/>
            <p:nvPr/>
          </p:nvGrpSpPr>
          <p:grpSpPr>
            <a:xfrm>
              <a:off x="4871780" y="6022109"/>
              <a:ext cx="2789783" cy="1492568"/>
              <a:chOff x="6357158" y="7094286"/>
              <a:chExt cx="3481082" cy="1862421"/>
            </a:xfrm>
          </p:grpSpPr>
          <p:pic>
            <p:nvPicPr>
              <p:cNvPr id="36" name="Picture 35">
                <a:extLst>
                  <a:ext uri="{FF2B5EF4-FFF2-40B4-BE49-F238E27FC236}">
                    <a16:creationId xmlns:a16="http://schemas.microsoft.com/office/drawing/2014/main" id="{4AC040B1-752E-444B-926F-E2C848248C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7158" y="7094286"/>
                <a:ext cx="2350563" cy="1515551"/>
              </a:xfrm>
              <a:prstGeom prst="rect">
                <a:avLst/>
              </a:prstGeom>
            </p:spPr>
          </p:pic>
          <p:pic>
            <p:nvPicPr>
              <p:cNvPr id="38" name="Picture 37">
                <a:extLst>
                  <a:ext uri="{FF2B5EF4-FFF2-40B4-BE49-F238E27FC236}">
                    <a16:creationId xmlns:a16="http://schemas.microsoft.com/office/drawing/2014/main" id="{2401C71F-3AB8-45BE-B494-4B97B20157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1010"/>
              <a:stretch/>
            </p:blipFill>
            <p:spPr>
              <a:xfrm>
                <a:off x="7887315" y="7136091"/>
                <a:ext cx="1950925" cy="1820616"/>
              </a:xfrm>
              <a:prstGeom prst="rect">
                <a:avLst/>
              </a:prstGeom>
            </p:spPr>
          </p:pic>
        </p:grpSp>
        <p:pic>
          <p:nvPicPr>
            <p:cNvPr id="39" name="Picture 38">
              <a:extLst>
                <a:ext uri="{FF2B5EF4-FFF2-40B4-BE49-F238E27FC236}">
                  <a16:creationId xmlns:a16="http://schemas.microsoft.com/office/drawing/2014/main" id="{FA2A50C4-1CAD-4AEB-9E81-F4FB8F67D3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98344" y="4746064"/>
              <a:ext cx="1984843" cy="1361583"/>
            </a:xfrm>
            <a:prstGeom prst="rect">
              <a:avLst/>
            </a:prstGeom>
          </p:spPr>
        </p:pic>
      </p:grpSp>
      <p:grpSp>
        <p:nvGrpSpPr>
          <p:cNvPr id="48" name="Group 47">
            <a:extLst>
              <a:ext uri="{FF2B5EF4-FFF2-40B4-BE49-F238E27FC236}">
                <a16:creationId xmlns:a16="http://schemas.microsoft.com/office/drawing/2014/main" id="{3B49D93F-2E91-46F5-B7CF-CBEBA2E67AB1}"/>
              </a:ext>
            </a:extLst>
          </p:cNvPr>
          <p:cNvGrpSpPr/>
          <p:nvPr/>
        </p:nvGrpSpPr>
        <p:grpSpPr>
          <a:xfrm>
            <a:off x="5203728" y="3304391"/>
            <a:ext cx="2969897" cy="3086100"/>
            <a:chOff x="5841903" y="-457200"/>
            <a:chExt cx="2969897" cy="3086100"/>
          </a:xfrm>
        </p:grpSpPr>
        <p:pic>
          <p:nvPicPr>
            <p:cNvPr id="40" name="Picture 39">
              <a:extLst>
                <a:ext uri="{FF2B5EF4-FFF2-40B4-BE49-F238E27FC236}">
                  <a16:creationId xmlns:a16="http://schemas.microsoft.com/office/drawing/2014/main" id="{6A6759CF-63EB-477F-946E-DFC7BE176F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30066" y="-457200"/>
              <a:ext cx="2281734" cy="3086100"/>
            </a:xfrm>
            <a:prstGeom prst="rect">
              <a:avLst/>
            </a:prstGeom>
          </p:spPr>
        </p:pic>
        <p:grpSp>
          <p:nvGrpSpPr>
            <p:cNvPr id="47" name="Group 46">
              <a:extLst>
                <a:ext uri="{FF2B5EF4-FFF2-40B4-BE49-F238E27FC236}">
                  <a16:creationId xmlns:a16="http://schemas.microsoft.com/office/drawing/2014/main" id="{330C6E4A-D3ED-4465-8BEF-2662644CCF90}"/>
                </a:ext>
              </a:extLst>
            </p:cNvPr>
            <p:cNvGrpSpPr/>
            <p:nvPr/>
          </p:nvGrpSpPr>
          <p:grpSpPr>
            <a:xfrm>
              <a:off x="5841903" y="676275"/>
              <a:ext cx="2077211" cy="1657351"/>
              <a:chOff x="2479578" y="-419100"/>
              <a:chExt cx="2077211" cy="1657351"/>
            </a:xfrm>
          </p:grpSpPr>
          <p:pic>
            <p:nvPicPr>
              <p:cNvPr id="42" name="Picture 41">
                <a:extLst>
                  <a:ext uri="{FF2B5EF4-FFF2-40B4-BE49-F238E27FC236}">
                    <a16:creationId xmlns:a16="http://schemas.microsoft.com/office/drawing/2014/main" id="{5C957A98-8EED-4C6C-A8A5-5D3FD8ED87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782925" flipH="1">
                <a:off x="2643207" y="137249"/>
                <a:ext cx="437159" cy="1020899"/>
              </a:xfrm>
              <a:prstGeom prst="rect">
                <a:avLst/>
              </a:prstGeom>
            </p:spPr>
          </p:pic>
          <p:grpSp>
            <p:nvGrpSpPr>
              <p:cNvPr id="45" name="Group 44">
                <a:extLst>
                  <a:ext uri="{FF2B5EF4-FFF2-40B4-BE49-F238E27FC236}">
                    <a16:creationId xmlns:a16="http://schemas.microsoft.com/office/drawing/2014/main" id="{D07DD28C-E6D4-4A4C-8417-BD95EECAA0F6}"/>
                  </a:ext>
                </a:extLst>
              </p:cNvPr>
              <p:cNvGrpSpPr/>
              <p:nvPr/>
            </p:nvGrpSpPr>
            <p:grpSpPr>
              <a:xfrm>
                <a:off x="2479578" y="-419100"/>
                <a:ext cx="1281423" cy="1609725"/>
                <a:chOff x="2603403" y="-409575"/>
                <a:chExt cx="1281423" cy="1609725"/>
              </a:xfrm>
            </p:grpSpPr>
            <p:pic>
              <p:nvPicPr>
                <p:cNvPr id="26" name="Picture 25">
                  <a:extLst>
                    <a:ext uri="{FF2B5EF4-FFF2-40B4-BE49-F238E27FC236}">
                      <a16:creationId xmlns:a16="http://schemas.microsoft.com/office/drawing/2014/main" id="{D52E6F56-737F-4F74-A23C-C41F4738BC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158255">
                  <a:off x="3415668" y="-104775"/>
                  <a:ext cx="469158" cy="1238249"/>
                </a:xfrm>
                <a:prstGeom prst="rect">
                  <a:avLst/>
                </a:prstGeom>
              </p:spPr>
            </p:pic>
            <p:pic>
              <p:nvPicPr>
                <p:cNvPr id="30" name="Picture 29">
                  <a:extLst>
                    <a:ext uri="{FF2B5EF4-FFF2-40B4-BE49-F238E27FC236}">
                      <a16:creationId xmlns:a16="http://schemas.microsoft.com/office/drawing/2014/main" id="{074E8720-0C39-44B7-9D93-3BC5C135B2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2603403" y="-409575"/>
                  <a:ext cx="1174549" cy="1609725"/>
                </a:xfrm>
                <a:prstGeom prst="rect">
                  <a:avLst/>
                </a:prstGeom>
              </p:spPr>
            </p:pic>
          </p:grpSp>
          <p:pic>
            <p:nvPicPr>
              <p:cNvPr id="43" name="Picture 42">
                <a:extLst>
                  <a:ext uri="{FF2B5EF4-FFF2-40B4-BE49-F238E27FC236}">
                    <a16:creationId xmlns:a16="http://schemas.microsoft.com/office/drawing/2014/main" id="{9BA402C9-D757-43ED-9CC1-DD4E2269C5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569399" flipH="1">
                <a:off x="3344859" y="-25751"/>
                <a:ext cx="1419857" cy="1004002"/>
              </a:xfrm>
              <a:prstGeom prst="rect">
                <a:avLst/>
              </a:prstGeom>
            </p:spPr>
          </p:pic>
          <p:pic>
            <p:nvPicPr>
              <p:cNvPr id="41" name="Picture 40">
                <a:extLst>
                  <a:ext uri="{FF2B5EF4-FFF2-40B4-BE49-F238E27FC236}">
                    <a16:creationId xmlns:a16="http://schemas.microsoft.com/office/drawing/2014/main" id="{31A3E6A7-5FD7-4BBD-AD27-97E5E81D56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22036" y="-105636"/>
                <a:ext cx="1716660" cy="1343887"/>
              </a:xfrm>
              <a:prstGeom prst="rect">
                <a:avLst/>
              </a:prstGeom>
            </p:spPr>
          </p:pic>
        </p:grpSp>
      </p:grpSp>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ular Callout 5">
            <a:extLst>
              <a:ext uri="{FF2B5EF4-FFF2-40B4-BE49-F238E27FC236}">
                <a16:creationId xmlns:a16="http://schemas.microsoft.com/office/drawing/2014/main" id="{F1341852-CC95-444F-85A4-015845D74651}"/>
              </a:ext>
            </a:extLst>
          </p:cNvPr>
          <p:cNvSpPr/>
          <p:nvPr/>
        </p:nvSpPr>
        <p:spPr>
          <a:xfrm>
            <a:off x="1847850" y="2318614"/>
            <a:ext cx="2038350" cy="1072285"/>
          </a:xfrm>
          <a:prstGeom prst="wedgeRectCallout">
            <a:avLst>
              <a:gd name="adj1" fmla="val -65029"/>
              <a:gd name="adj2" fmla="val 35082"/>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lgn="r">
              <a:buClr>
                <a:srgbClr val="000000"/>
              </a:buClr>
              <a:buSzPts val="1100"/>
            </a:pPr>
            <a:r>
              <a:rPr lang="en-GB" dirty="0">
                <a:solidFill>
                  <a:schemeClr val="dk1"/>
                </a:solidFill>
              </a:rPr>
              <a:t>What about cough sweets?</a:t>
            </a:r>
          </a:p>
        </p:txBody>
      </p:sp>
      <p:sp>
        <p:nvSpPr>
          <p:cNvPr id="23" name="Rectangular Callout 5">
            <a:extLst>
              <a:ext uri="{FF2B5EF4-FFF2-40B4-BE49-F238E27FC236}">
                <a16:creationId xmlns:a16="http://schemas.microsoft.com/office/drawing/2014/main" id="{1F794FB7-2CCB-44C1-AB51-EC1A18CD4362}"/>
              </a:ext>
            </a:extLst>
          </p:cNvPr>
          <p:cNvSpPr/>
          <p:nvPr/>
        </p:nvSpPr>
        <p:spPr>
          <a:xfrm>
            <a:off x="1762716" y="2340021"/>
            <a:ext cx="3190284" cy="1422353"/>
          </a:xfrm>
          <a:prstGeom prst="wedgeRectCallout">
            <a:avLst>
              <a:gd name="adj1" fmla="val -56502"/>
              <a:gd name="adj2" fmla="val 14682"/>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Cough sweets look a lot like normal sweets. They can taste nice and some people enjoy eating them. </a:t>
            </a:r>
          </a:p>
        </p:txBody>
      </p:sp>
      <p:pic>
        <p:nvPicPr>
          <p:cNvPr id="20" name="Picture 19">
            <a:extLst>
              <a:ext uri="{FF2B5EF4-FFF2-40B4-BE49-F238E27FC236}">
                <a16:creationId xmlns:a16="http://schemas.microsoft.com/office/drawing/2014/main" id="{9DFA1B0B-EA2E-4380-AB98-0509E9968E2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 b="-58330"/>
          <a:stretch/>
        </p:blipFill>
        <p:spPr>
          <a:xfrm>
            <a:off x="924702" y="955216"/>
            <a:ext cx="1786058" cy="1306346"/>
          </a:xfrm>
          <a:prstGeom prst="cloudCallout">
            <a:avLst>
              <a:gd name="adj1" fmla="val -19306"/>
              <a:gd name="adj2" fmla="val 97936"/>
            </a:avLst>
          </a:prstGeom>
          <a:solidFill>
            <a:srgbClr val="00B0F0"/>
          </a:solidFill>
          <a:ln w="12700">
            <a:solidFill>
              <a:schemeClr val="bg1"/>
            </a:solidFill>
          </a:ln>
        </p:spPr>
      </p:pic>
      <p:grpSp>
        <p:nvGrpSpPr>
          <p:cNvPr id="19" name="Group 18">
            <a:extLst>
              <a:ext uri="{FF2B5EF4-FFF2-40B4-BE49-F238E27FC236}">
                <a16:creationId xmlns:a16="http://schemas.microsoft.com/office/drawing/2014/main" id="{698C03F2-F242-4714-896F-0EDF0CF1C772}"/>
              </a:ext>
            </a:extLst>
          </p:cNvPr>
          <p:cNvGrpSpPr/>
          <p:nvPr/>
        </p:nvGrpSpPr>
        <p:grpSpPr>
          <a:xfrm>
            <a:off x="5422386" y="3294866"/>
            <a:ext cx="2827439" cy="3086100"/>
            <a:chOff x="2422011" y="2895600"/>
            <a:chExt cx="2827439" cy="3086100"/>
          </a:xfrm>
        </p:grpSpPr>
        <p:grpSp>
          <p:nvGrpSpPr>
            <p:cNvPr id="16" name="Group 15">
              <a:extLst>
                <a:ext uri="{FF2B5EF4-FFF2-40B4-BE49-F238E27FC236}">
                  <a16:creationId xmlns:a16="http://schemas.microsoft.com/office/drawing/2014/main" id="{17A14FAF-CFF8-4B6A-AB60-0074B8E1D1B2}"/>
                </a:ext>
              </a:extLst>
            </p:cNvPr>
            <p:cNvGrpSpPr/>
            <p:nvPr/>
          </p:nvGrpSpPr>
          <p:grpSpPr>
            <a:xfrm>
              <a:off x="3905251" y="4247517"/>
              <a:ext cx="1103958" cy="1419857"/>
              <a:chOff x="4067175" y="3800646"/>
              <a:chExt cx="858809" cy="1104558"/>
            </a:xfrm>
          </p:grpSpPr>
          <p:pic>
            <p:nvPicPr>
              <p:cNvPr id="10" name="Picture 9">
                <a:extLst>
                  <a:ext uri="{FF2B5EF4-FFF2-40B4-BE49-F238E27FC236}">
                    <a16:creationId xmlns:a16="http://schemas.microsoft.com/office/drawing/2014/main" id="{F84AFEE4-9D0D-486D-82D3-3943689895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17075">
                <a:off x="4585902" y="4051112"/>
                <a:ext cx="340082" cy="794194"/>
              </a:xfrm>
              <a:prstGeom prst="rect">
                <a:avLst/>
              </a:prstGeom>
            </p:spPr>
          </p:pic>
          <p:pic>
            <p:nvPicPr>
              <p:cNvPr id="14" name="Picture 13">
                <a:extLst>
                  <a:ext uri="{FF2B5EF4-FFF2-40B4-BE49-F238E27FC236}">
                    <a16:creationId xmlns:a16="http://schemas.microsoft.com/office/drawing/2014/main" id="{67479AD7-C509-4ABC-8F25-499D254C59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8714357">
                <a:off x="3905421" y="3962400"/>
                <a:ext cx="1104558" cy="781050"/>
              </a:xfrm>
              <a:prstGeom prst="rect">
                <a:avLst/>
              </a:prstGeom>
            </p:spPr>
          </p:pic>
        </p:grpSp>
        <p:grpSp>
          <p:nvGrpSpPr>
            <p:cNvPr id="15" name="Group 14">
              <a:extLst>
                <a:ext uri="{FF2B5EF4-FFF2-40B4-BE49-F238E27FC236}">
                  <a16:creationId xmlns:a16="http://schemas.microsoft.com/office/drawing/2014/main" id="{266F8507-4973-4324-9EA9-2A94F00CFFEE}"/>
                </a:ext>
              </a:extLst>
            </p:cNvPr>
            <p:cNvGrpSpPr/>
            <p:nvPr/>
          </p:nvGrpSpPr>
          <p:grpSpPr>
            <a:xfrm>
              <a:off x="2422011" y="2895600"/>
              <a:ext cx="2827439" cy="3086100"/>
              <a:chOff x="2945886" y="2790825"/>
              <a:chExt cx="2199567" cy="2400789"/>
            </a:xfrm>
          </p:grpSpPr>
          <p:pic>
            <p:nvPicPr>
              <p:cNvPr id="6" name="Picture 5">
                <a:extLst>
                  <a:ext uri="{FF2B5EF4-FFF2-40B4-BE49-F238E27FC236}">
                    <a16:creationId xmlns:a16="http://schemas.microsoft.com/office/drawing/2014/main" id="{99C25E29-41CA-4679-AC2D-2976DDB0DE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45886" y="2790825"/>
                <a:ext cx="1775043" cy="2400789"/>
              </a:xfrm>
              <a:prstGeom prst="rect">
                <a:avLst/>
              </a:prstGeom>
            </p:spPr>
          </p:pic>
          <p:pic>
            <p:nvPicPr>
              <p:cNvPr id="8" name="Picture 7">
                <a:extLst>
                  <a:ext uri="{FF2B5EF4-FFF2-40B4-BE49-F238E27FC236}">
                    <a16:creationId xmlns:a16="http://schemas.microsoft.com/office/drawing/2014/main" id="{E7A3AC4F-38B3-4329-A210-90C982C50D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0001" y="3894221"/>
                <a:ext cx="1335452" cy="1045458"/>
              </a:xfrm>
              <a:prstGeom prst="rect">
                <a:avLst/>
              </a:prstGeom>
            </p:spPr>
          </p:pic>
        </p:grpSp>
      </p:grpSp>
      <p:sp>
        <p:nvSpPr>
          <p:cNvPr id="21" name="Freeform: Shape 20">
            <a:extLst>
              <a:ext uri="{FF2B5EF4-FFF2-40B4-BE49-F238E27FC236}">
                <a16:creationId xmlns:a16="http://schemas.microsoft.com/office/drawing/2014/main" id="{BDADAB9E-8530-4A46-AA60-B6952846A3B9}"/>
              </a:ext>
            </a:extLst>
          </p:cNvPr>
          <p:cNvSpPr/>
          <p:nvPr/>
        </p:nvSpPr>
        <p:spPr>
          <a:xfrm flipH="1">
            <a:off x="4741682" y="1430403"/>
            <a:ext cx="3775457" cy="4927106"/>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13"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cxnSp>
        <p:nvCxnSpPr>
          <p:cNvPr id="18" name="Straight Connector 17">
            <a:extLst>
              <a:ext uri="{FF2B5EF4-FFF2-40B4-BE49-F238E27FC236}">
                <a16:creationId xmlns:a16="http://schemas.microsoft.com/office/drawing/2014/main" id="{3D59E5CB-B22A-4E58-8C4F-D53365F8BE7B}"/>
              </a:ext>
            </a:extLst>
          </p:cNvPr>
          <p:cNvCxnSpPr>
            <a:cxnSpLocks/>
          </p:cNvCxnSpPr>
          <p:nvPr/>
        </p:nvCxnSpPr>
        <p:spPr>
          <a:xfrm flipH="1">
            <a:off x="4748444" y="1305665"/>
            <a:ext cx="1470919" cy="50303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187C898A-ACBB-46B3-B793-86BB963111D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9" name="Rectangular Callout 5">
            <a:extLst>
              <a:ext uri="{FF2B5EF4-FFF2-40B4-BE49-F238E27FC236}">
                <a16:creationId xmlns:a16="http://schemas.microsoft.com/office/drawing/2014/main" id="{891A13F5-61D2-4187-9A8E-288A6DA8149C}"/>
              </a:ext>
            </a:extLst>
          </p:cNvPr>
          <p:cNvSpPr/>
          <p:nvPr/>
        </p:nvSpPr>
        <p:spPr>
          <a:xfrm>
            <a:off x="3333750" y="1692321"/>
            <a:ext cx="3467100" cy="1422353"/>
          </a:xfrm>
          <a:prstGeom prst="wedgeRectCallout">
            <a:avLst>
              <a:gd name="adj1" fmla="val 58146"/>
              <a:gd name="adj2" fmla="val 26066"/>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You can buy them from a shop but remember that they are not normal sweets.</a:t>
            </a:r>
          </a:p>
        </p:txBody>
      </p:sp>
      <p:sp>
        <p:nvSpPr>
          <p:cNvPr id="5" name="Rectangle 4">
            <a:extLst>
              <a:ext uri="{FF2B5EF4-FFF2-40B4-BE49-F238E27FC236}">
                <a16:creationId xmlns:a16="http://schemas.microsoft.com/office/drawing/2014/main" id="{50E860AC-22CD-4198-B3FF-D16AE1FAB71C}"/>
              </a:ext>
            </a:extLst>
          </p:cNvPr>
          <p:cNvSpPr/>
          <p:nvPr/>
        </p:nvSpPr>
        <p:spPr>
          <a:xfrm>
            <a:off x="576263" y="6308724"/>
            <a:ext cx="7945569" cy="186344"/>
          </a:xfrm>
          <a:prstGeom prst="rect">
            <a:avLst/>
          </a:prstGeom>
          <a:solidFill>
            <a:srgbClr val="FEF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BEA8560-14CA-4567-8454-A9208C2498F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1950" y="1790700"/>
            <a:ext cx="3583167" cy="5067300"/>
          </a:xfrm>
          <a:prstGeom prst="rect">
            <a:avLst/>
          </a:prstGeom>
        </p:spPr>
      </p:pic>
      <p:pic>
        <p:nvPicPr>
          <p:cNvPr id="4" name="Picture 3">
            <a:extLst>
              <a:ext uri="{FF2B5EF4-FFF2-40B4-BE49-F238E27FC236}">
                <a16:creationId xmlns:a16="http://schemas.microsoft.com/office/drawing/2014/main" id="{CE9692EA-52E6-4F4F-BBAE-C65FB73C795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09775" y="3771900"/>
            <a:ext cx="769359" cy="562719"/>
          </a:xfrm>
          <a:prstGeom prst="rect">
            <a:avLst/>
          </a:prstGeom>
        </p:spPr>
      </p:pic>
      <p:sp>
        <p:nvSpPr>
          <p:cNvPr id="51" name="Rectangular Callout 5">
            <a:extLst>
              <a:ext uri="{FF2B5EF4-FFF2-40B4-BE49-F238E27FC236}">
                <a16:creationId xmlns:a16="http://schemas.microsoft.com/office/drawing/2014/main" id="{CBAF12A8-E2BA-44D3-9C36-88EFD17C31DB}"/>
              </a:ext>
            </a:extLst>
          </p:cNvPr>
          <p:cNvSpPr/>
          <p:nvPr/>
        </p:nvSpPr>
        <p:spPr>
          <a:xfrm>
            <a:off x="2639652" y="1880759"/>
            <a:ext cx="3864695" cy="1774779"/>
          </a:xfrm>
          <a:prstGeom prst="wedgeRectCallout">
            <a:avLst>
              <a:gd name="adj1" fmla="val 58878"/>
              <a:gd name="adj2" fmla="val -12039"/>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Cough sweets contain medicine that helps to soothe your throat. If you eat too many of these when you don’t need them, you might get a stomach ache or start to feel unwell.</a:t>
            </a:r>
          </a:p>
        </p:txBody>
      </p:sp>
      <p:pic>
        <p:nvPicPr>
          <p:cNvPr id="24" name="Picture 23">
            <a:extLst>
              <a:ext uri="{FF2B5EF4-FFF2-40B4-BE49-F238E27FC236}">
                <a16:creationId xmlns:a16="http://schemas.microsoft.com/office/drawing/2014/main" id="{93C6C5FD-0209-434F-A3A1-A2EEB0AF727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242776" y="1696598"/>
            <a:ext cx="2537291" cy="5161402"/>
          </a:xfrm>
          <a:prstGeom prst="rect">
            <a:avLst/>
          </a:prstGeom>
        </p:spPr>
      </p:pic>
      <p:pic>
        <p:nvPicPr>
          <p:cNvPr id="50" name="Picture 49">
            <a:extLst>
              <a:ext uri="{FF2B5EF4-FFF2-40B4-BE49-F238E27FC236}">
                <a16:creationId xmlns:a16="http://schemas.microsoft.com/office/drawing/2014/main" id="{4A04F6E9-DDCC-40C7-B4B8-2DE2B18A9BF4}"/>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13222" t="-42429" r="-59159" b="-29952"/>
          <a:stretch/>
        </p:blipFill>
        <p:spPr>
          <a:xfrm>
            <a:off x="4625826" y="4012741"/>
            <a:ext cx="1470410" cy="1306346"/>
          </a:xfrm>
          <a:prstGeom prst="cloudCallout">
            <a:avLst>
              <a:gd name="adj1" fmla="val 82554"/>
              <a:gd name="adj2" fmla="val -68306"/>
            </a:avLst>
          </a:prstGeom>
          <a:solidFill>
            <a:srgbClr val="00B0F0"/>
          </a:solidFill>
          <a:ln w="12700">
            <a:solidFill>
              <a:schemeClr val="bg1"/>
            </a:solidFill>
          </a:ln>
        </p:spPr>
      </p:pic>
      <p:pic>
        <p:nvPicPr>
          <p:cNvPr id="7" name="Whole Class">
            <a:extLst>
              <a:ext uri="{FF2B5EF4-FFF2-40B4-BE49-F238E27FC236}">
                <a16:creationId xmlns:a16="http://schemas.microsoft.com/office/drawing/2014/main" id="{1916D5A2-DBDF-4B95-8DD3-60A883869B4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07599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4200" fill="hold"/>
                                        <p:tgtEl>
                                          <p:spTgt spid="19"/>
                                        </p:tgtEl>
                                        <p:attrNameLst>
                                          <p:attrName>ppt_x</p:attrName>
                                        </p:attrNameLst>
                                      </p:cBhvr>
                                      <p:tavLst>
                                        <p:tav tm="0">
                                          <p:val>
                                            <p:strVal val="0-#ppt_w/2"/>
                                          </p:val>
                                        </p:tav>
                                        <p:tav tm="100000">
                                          <p:val>
                                            <p:strVal val="#ppt_x"/>
                                          </p:val>
                                        </p:tav>
                                      </p:tavLst>
                                    </p:anim>
                                    <p:anim calcmode="lin" valueType="num">
                                      <p:cBhvr additive="base">
                                        <p:cTn id="8" dur="4200" fill="hold"/>
                                        <p:tgtEl>
                                          <p:spTgt spid="1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420" fill="hold">
                                          <p:stCondLst>
                                            <p:cond delay="0"/>
                                          </p:stCondLst>
                                        </p:cTn>
                                        <p:tgtEl>
                                          <p:spTgt spid="19"/>
                                        </p:tgtEl>
                                        <p:attrNameLst>
                                          <p:attrName>r</p:attrName>
                                        </p:attrNameLst>
                                      </p:cBhvr>
                                    </p:animRot>
                                    <p:animRot by="-240000">
                                      <p:cBhvr>
                                        <p:cTn id="11" dur="840" fill="hold">
                                          <p:stCondLst>
                                            <p:cond delay="840"/>
                                          </p:stCondLst>
                                        </p:cTn>
                                        <p:tgtEl>
                                          <p:spTgt spid="19"/>
                                        </p:tgtEl>
                                        <p:attrNameLst>
                                          <p:attrName>r</p:attrName>
                                        </p:attrNameLst>
                                      </p:cBhvr>
                                    </p:animRot>
                                    <p:animRot by="240000">
                                      <p:cBhvr>
                                        <p:cTn id="12" dur="840" fill="hold">
                                          <p:stCondLst>
                                            <p:cond delay="1680"/>
                                          </p:stCondLst>
                                        </p:cTn>
                                        <p:tgtEl>
                                          <p:spTgt spid="19"/>
                                        </p:tgtEl>
                                        <p:attrNameLst>
                                          <p:attrName>r</p:attrName>
                                        </p:attrNameLst>
                                      </p:cBhvr>
                                    </p:animRot>
                                    <p:animRot by="-240000">
                                      <p:cBhvr>
                                        <p:cTn id="13" dur="840" fill="hold">
                                          <p:stCondLst>
                                            <p:cond delay="2520"/>
                                          </p:stCondLst>
                                        </p:cTn>
                                        <p:tgtEl>
                                          <p:spTgt spid="19"/>
                                        </p:tgtEl>
                                        <p:attrNameLst>
                                          <p:attrName>r</p:attrName>
                                        </p:attrNameLst>
                                      </p:cBhvr>
                                    </p:animRot>
                                    <p:animRot by="120000">
                                      <p:cBhvr>
                                        <p:cTn id="14" dur="840" fill="hold">
                                          <p:stCondLst>
                                            <p:cond delay="3360"/>
                                          </p:stCondLst>
                                        </p:cTn>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4600"/>
                                        <p:tgtEl>
                                          <p:spTgt spid="48"/>
                                        </p:tgtEl>
                                        <p:attrNameLst>
                                          <p:attrName>ppt_x</p:attrName>
                                        </p:attrNameLst>
                                      </p:cBhvr>
                                      <p:tavLst>
                                        <p:tav tm="0">
                                          <p:val>
                                            <p:strVal val="ppt_x"/>
                                          </p:val>
                                        </p:tav>
                                        <p:tav tm="100000">
                                          <p:val>
                                            <p:strVal val="0-ppt_w/2"/>
                                          </p:val>
                                        </p:tav>
                                      </p:tavLst>
                                    </p:anim>
                                    <p:anim calcmode="lin" valueType="num">
                                      <p:cBhvr additive="base">
                                        <p:cTn id="50" dur="4600"/>
                                        <p:tgtEl>
                                          <p:spTgt spid="48"/>
                                        </p:tgtEl>
                                        <p:attrNameLst>
                                          <p:attrName>ppt_y</p:attrName>
                                        </p:attrNameLst>
                                      </p:cBhvr>
                                      <p:tavLst>
                                        <p:tav tm="0">
                                          <p:val>
                                            <p:strVal val="ppt_y"/>
                                          </p:val>
                                        </p:tav>
                                        <p:tav tm="100000">
                                          <p:val>
                                            <p:strVal val="ppt_y"/>
                                          </p:val>
                                        </p:tav>
                                      </p:tavLst>
                                    </p:anim>
                                    <p:set>
                                      <p:cBhvr>
                                        <p:cTn id="51" dur="1" fill="hold">
                                          <p:stCondLst>
                                            <p:cond delay="4599"/>
                                          </p:stCondLst>
                                        </p:cTn>
                                        <p:tgtEl>
                                          <p:spTgt spid="48"/>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470" fill="hold">
                                          <p:stCondLst>
                                            <p:cond delay="0"/>
                                          </p:stCondLst>
                                        </p:cTn>
                                        <p:tgtEl>
                                          <p:spTgt spid="48"/>
                                        </p:tgtEl>
                                        <p:attrNameLst>
                                          <p:attrName>r</p:attrName>
                                        </p:attrNameLst>
                                      </p:cBhvr>
                                    </p:animRot>
                                    <p:animRot by="-240000">
                                      <p:cBhvr>
                                        <p:cTn id="54" dur="940" fill="hold">
                                          <p:stCondLst>
                                            <p:cond delay="940"/>
                                          </p:stCondLst>
                                        </p:cTn>
                                        <p:tgtEl>
                                          <p:spTgt spid="48"/>
                                        </p:tgtEl>
                                        <p:attrNameLst>
                                          <p:attrName>r</p:attrName>
                                        </p:attrNameLst>
                                      </p:cBhvr>
                                    </p:animRot>
                                    <p:animRot by="240000">
                                      <p:cBhvr>
                                        <p:cTn id="55" dur="940" fill="hold">
                                          <p:stCondLst>
                                            <p:cond delay="1880"/>
                                          </p:stCondLst>
                                        </p:cTn>
                                        <p:tgtEl>
                                          <p:spTgt spid="48"/>
                                        </p:tgtEl>
                                        <p:attrNameLst>
                                          <p:attrName>r</p:attrName>
                                        </p:attrNameLst>
                                      </p:cBhvr>
                                    </p:animRot>
                                    <p:animRot by="-240000">
                                      <p:cBhvr>
                                        <p:cTn id="56" dur="940" fill="hold">
                                          <p:stCondLst>
                                            <p:cond delay="2820"/>
                                          </p:stCondLst>
                                        </p:cTn>
                                        <p:tgtEl>
                                          <p:spTgt spid="48"/>
                                        </p:tgtEl>
                                        <p:attrNameLst>
                                          <p:attrName>r</p:attrName>
                                        </p:attrNameLst>
                                      </p:cBhvr>
                                    </p:animRot>
                                    <p:animRot by="120000">
                                      <p:cBhvr>
                                        <p:cTn id="57" dur="940" fill="hold">
                                          <p:stCondLst>
                                            <p:cond delay="3760"/>
                                          </p:stCondLst>
                                        </p:cTn>
                                        <p:tgtEl>
                                          <p:spTgt spid="48"/>
                                        </p:tgtEl>
                                        <p:attrNameLst>
                                          <p:attrName>r</p:attrName>
                                        </p:attrNameLst>
                                      </p:cBhvr>
                                    </p:animRot>
                                  </p:childTnLst>
                                </p:cTn>
                              </p:par>
                            </p:childTnLst>
                          </p:cTn>
                        </p:par>
                        <p:par>
                          <p:cTn id="58" fill="hold">
                            <p:stCondLst>
                              <p:cond delay="4700"/>
                            </p:stCondLst>
                            <p:childTnLst>
                              <p:par>
                                <p:cTn id="59" presetID="22" presetClass="entr" presetSubtype="2"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right)">
                                      <p:cBhvr>
                                        <p:cTn id="61" dur="500"/>
                                        <p:tgtEl>
                                          <p:spTgt spid="49"/>
                                        </p:tgtEl>
                                      </p:cBhvr>
                                    </p:animEffect>
                                  </p:childTnLst>
                                </p:cTn>
                              </p:par>
                              <p:par>
                                <p:cTn id="62" presetID="42"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1" nodeType="clickEffect">
                                  <p:stCondLst>
                                    <p:cond delay="0"/>
                                  </p:stCondLst>
                                  <p:childTnLst>
                                    <p:anim calcmode="lin" valueType="num">
                                      <p:cBhvr>
                                        <p:cTn id="70" dur="500"/>
                                        <p:tgtEl>
                                          <p:spTgt spid="49"/>
                                        </p:tgtEl>
                                        <p:attrNameLst>
                                          <p:attrName>ppt_w</p:attrName>
                                        </p:attrNameLst>
                                      </p:cBhvr>
                                      <p:tavLst>
                                        <p:tav tm="0">
                                          <p:val>
                                            <p:strVal val="ppt_w"/>
                                          </p:val>
                                        </p:tav>
                                        <p:tav tm="100000">
                                          <p:val>
                                            <p:fltVal val="0"/>
                                          </p:val>
                                        </p:tav>
                                      </p:tavLst>
                                    </p:anim>
                                    <p:anim calcmode="lin" valueType="num">
                                      <p:cBhvr>
                                        <p:cTn id="71" dur="500"/>
                                        <p:tgtEl>
                                          <p:spTgt spid="49"/>
                                        </p:tgtEl>
                                        <p:attrNameLst>
                                          <p:attrName>ppt_h</p:attrName>
                                        </p:attrNameLst>
                                      </p:cBhvr>
                                      <p:tavLst>
                                        <p:tav tm="0">
                                          <p:val>
                                            <p:strVal val="ppt_h"/>
                                          </p:val>
                                        </p:tav>
                                        <p:tav tm="100000">
                                          <p:val>
                                            <p:fltVal val="0"/>
                                          </p:val>
                                        </p:tav>
                                      </p:tavLst>
                                    </p:anim>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500"/>
                            </p:stCondLst>
                            <p:childTnLst>
                              <p:par>
                                <p:cTn id="75" presetID="22" presetClass="entr" presetSubtype="2" fill="hold" grpId="0"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right)">
                                      <p:cBhvr>
                                        <p:cTn id="77" dur="500"/>
                                        <p:tgtEl>
                                          <p:spTgt spid="51"/>
                                        </p:tgtEl>
                                      </p:cBhvr>
                                    </p:animEffect>
                                  </p:childTnLst>
                                </p:cTn>
                              </p:par>
                              <p:par>
                                <p:cTn id="78" presetID="10" presetClass="exit" presetSubtype="0" fill="hold" nodeType="withEffect">
                                  <p:stCondLst>
                                    <p:cond delay="0"/>
                                  </p:stCondLst>
                                  <p:childTnLst>
                                    <p:animEffect transition="out" filter="fad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par>
                                <p:cTn id="81" presetID="2" presetClass="entr" presetSubtype="4"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23" grpId="0" animBg="1"/>
      <p:bldP spid="23" grpId="1" animBg="1"/>
      <p:bldP spid="49" grpId="0" animBg="1"/>
      <p:bldP spid="49" grpId="1"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39A0102F-9F6B-4863-859F-92ECE63C469D}"/>
              </a:ext>
            </a:extLst>
          </p:cNvPr>
          <p:cNvSpPr/>
          <p:nvPr/>
        </p:nvSpPr>
        <p:spPr>
          <a:xfrm>
            <a:off x="444745" y="1598136"/>
            <a:ext cx="3103684" cy="4676885"/>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3"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4" name="Freeform: Shape 3">
            <a:extLst>
              <a:ext uri="{FF2B5EF4-FFF2-40B4-BE49-F238E27FC236}">
                <a16:creationId xmlns:a16="http://schemas.microsoft.com/office/drawing/2014/main" id="{80DDEE49-5365-4425-9B38-524D5BF9E8CE}"/>
              </a:ext>
            </a:extLst>
          </p:cNvPr>
          <p:cNvSpPr/>
          <p:nvPr/>
        </p:nvSpPr>
        <p:spPr>
          <a:xfrm flipH="1">
            <a:off x="5013082" y="1611997"/>
            <a:ext cx="3683244" cy="464373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509252"/>
              <a:gd name="connsiteY0" fmla="*/ 496745 h 4400530"/>
              <a:gd name="connsiteX1" fmla="*/ 0 w 3509252"/>
              <a:gd name="connsiteY1" fmla="*/ 4400530 h 4400530"/>
              <a:gd name="connsiteX2" fmla="*/ 3103684 w 3509252"/>
              <a:gd name="connsiteY2" fmla="*/ 4400530 h 4400530"/>
              <a:gd name="connsiteX3" fmla="*/ 3509252 w 3509252"/>
              <a:gd name="connsiteY3" fmla="*/ 0 h 4400530"/>
              <a:gd name="connsiteX4" fmla="*/ 0 w 3509252"/>
              <a:gd name="connsiteY4" fmla="*/ 30753 h 4400530"/>
              <a:gd name="connsiteX5" fmla="*/ 0 w 3509252"/>
              <a:gd name="connsiteY5" fmla="*/ 496745 h 4400530"/>
              <a:gd name="connsiteX0" fmla="*/ 0 w 4176629"/>
              <a:gd name="connsiteY0" fmla="*/ 496745 h 4400530"/>
              <a:gd name="connsiteX1" fmla="*/ 0 w 4176629"/>
              <a:gd name="connsiteY1" fmla="*/ 4400530 h 4400530"/>
              <a:gd name="connsiteX2" fmla="*/ 4176629 w 4176629"/>
              <a:gd name="connsiteY2" fmla="*/ 4390279 h 4400530"/>
              <a:gd name="connsiteX3" fmla="*/ 3509252 w 4176629"/>
              <a:gd name="connsiteY3" fmla="*/ 0 h 4400530"/>
              <a:gd name="connsiteX4" fmla="*/ 0 w 4176629"/>
              <a:gd name="connsiteY4" fmla="*/ 30753 h 4400530"/>
              <a:gd name="connsiteX5" fmla="*/ 0 w 4176629"/>
              <a:gd name="connsiteY5" fmla="*/ 496745 h 4400530"/>
              <a:gd name="connsiteX0" fmla="*/ 0 w 4185282"/>
              <a:gd name="connsiteY0" fmla="*/ 496745 h 4400530"/>
              <a:gd name="connsiteX1" fmla="*/ 0 w 4185282"/>
              <a:gd name="connsiteY1" fmla="*/ 4400530 h 4400530"/>
              <a:gd name="connsiteX2" fmla="*/ 4185282 w 4185282"/>
              <a:gd name="connsiteY2" fmla="*/ 4390279 h 4400530"/>
              <a:gd name="connsiteX3" fmla="*/ 3509252 w 4185282"/>
              <a:gd name="connsiteY3" fmla="*/ 0 h 4400530"/>
              <a:gd name="connsiteX4" fmla="*/ 0 w 4185282"/>
              <a:gd name="connsiteY4" fmla="*/ 30753 h 4400530"/>
              <a:gd name="connsiteX5" fmla="*/ 0 w 4185282"/>
              <a:gd name="connsiteY5" fmla="*/ 496745 h 4400530"/>
              <a:gd name="connsiteX0" fmla="*/ 0 w 4167976"/>
              <a:gd name="connsiteY0" fmla="*/ 496745 h 4400530"/>
              <a:gd name="connsiteX1" fmla="*/ 0 w 4167976"/>
              <a:gd name="connsiteY1" fmla="*/ 4400530 h 4400530"/>
              <a:gd name="connsiteX2" fmla="*/ 4167976 w 4167976"/>
              <a:gd name="connsiteY2" fmla="*/ 4400530 h 4400530"/>
              <a:gd name="connsiteX3" fmla="*/ 3509252 w 4167976"/>
              <a:gd name="connsiteY3" fmla="*/ 0 h 4400530"/>
              <a:gd name="connsiteX4" fmla="*/ 0 w 4167976"/>
              <a:gd name="connsiteY4" fmla="*/ 30753 h 4400530"/>
              <a:gd name="connsiteX5" fmla="*/ 0 w 4167976"/>
              <a:gd name="connsiteY5" fmla="*/ 496745 h 4400530"/>
              <a:gd name="connsiteX0" fmla="*/ 0 w 4167976"/>
              <a:gd name="connsiteY0" fmla="*/ 476243 h 4380028"/>
              <a:gd name="connsiteX1" fmla="*/ 0 w 4167976"/>
              <a:gd name="connsiteY1" fmla="*/ 4380028 h 4380028"/>
              <a:gd name="connsiteX2" fmla="*/ 4167976 w 4167976"/>
              <a:gd name="connsiteY2" fmla="*/ 4380028 h 4380028"/>
              <a:gd name="connsiteX3" fmla="*/ 2401697 w 4167976"/>
              <a:gd name="connsiteY3" fmla="*/ 0 h 4380028"/>
              <a:gd name="connsiteX4" fmla="*/ 0 w 4167976"/>
              <a:gd name="connsiteY4" fmla="*/ 10251 h 4380028"/>
              <a:gd name="connsiteX5" fmla="*/ 0 w 4167976"/>
              <a:gd name="connsiteY5" fmla="*/ 476243 h 4380028"/>
              <a:gd name="connsiteX0" fmla="*/ 0 w 3345962"/>
              <a:gd name="connsiteY0" fmla="*/ 476243 h 4380028"/>
              <a:gd name="connsiteX1" fmla="*/ 0 w 3345962"/>
              <a:gd name="connsiteY1" fmla="*/ 4380028 h 4380028"/>
              <a:gd name="connsiteX2" fmla="*/ 3345962 w 3345962"/>
              <a:gd name="connsiteY2" fmla="*/ 4380028 h 4380028"/>
              <a:gd name="connsiteX3" fmla="*/ 2401697 w 3345962"/>
              <a:gd name="connsiteY3" fmla="*/ 0 h 4380028"/>
              <a:gd name="connsiteX4" fmla="*/ 0 w 3345962"/>
              <a:gd name="connsiteY4" fmla="*/ 10251 h 4380028"/>
              <a:gd name="connsiteX5" fmla="*/ 0 w 3345962"/>
              <a:gd name="connsiteY5" fmla="*/ 476243 h 438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5962" h="4380028">
                <a:moveTo>
                  <a:pt x="0" y="476243"/>
                </a:moveTo>
                <a:lnTo>
                  <a:pt x="0" y="4380028"/>
                </a:lnTo>
                <a:lnTo>
                  <a:pt x="3345962" y="4380028"/>
                </a:lnTo>
                <a:lnTo>
                  <a:pt x="2401697" y="0"/>
                </a:lnTo>
                <a:lnTo>
                  <a:pt x="0" y="10251"/>
                </a:lnTo>
                <a:lnTo>
                  <a:pt x="0" y="476243"/>
                </a:ln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latin typeface="+mn-lt"/>
              </a:rPr>
              <a:t>Does It Heal?</a:t>
            </a:r>
          </a:p>
        </p:txBody>
      </p:sp>
      <p:grpSp>
        <p:nvGrpSpPr>
          <p:cNvPr id="40" name="Group 39">
            <a:extLst>
              <a:ext uri="{FF2B5EF4-FFF2-40B4-BE49-F238E27FC236}">
                <a16:creationId xmlns:a16="http://schemas.microsoft.com/office/drawing/2014/main" id="{E55DC58B-E69E-4A06-8A54-94552BCCEB99}"/>
              </a:ext>
            </a:extLst>
          </p:cNvPr>
          <p:cNvGrpSpPr/>
          <p:nvPr/>
        </p:nvGrpSpPr>
        <p:grpSpPr>
          <a:xfrm flipH="1">
            <a:off x="5800725" y="2634920"/>
            <a:ext cx="2895602" cy="3623006"/>
            <a:chOff x="666944" y="3703824"/>
            <a:chExt cx="2094593" cy="2620776"/>
          </a:xfrm>
        </p:grpSpPr>
        <p:pic>
          <p:nvPicPr>
            <p:cNvPr id="16" name="Picture 15">
              <a:extLst>
                <a:ext uri="{FF2B5EF4-FFF2-40B4-BE49-F238E27FC236}">
                  <a16:creationId xmlns:a16="http://schemas.microsoft.com/office/drawing/2014/main" id="{B65BDEB5-51B3-44B2-A280-4B024FE45B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66944" y="3703824"/>
              <a:ext cx="2094593" cy="2620776"/>
            </a:xfrm>
            <a:prstGeom prst="rect">
              <a:avLst/>
            </a:prstGeom>
          </p:spPr>
        </p:pic>
        <p:sp>
          <p:nvSpPr>
            <p:cNvPr id="27" name="Freeform: Shape 26">
              <a:extLst>
                <a:ext uri="{FF2B5EF4-FFF2-40B4-BE49-F238E27FC236}">
                  <a16:creationId xmlns:a16="http://schemas.microsoft.com/office/drawing/2014/main" id="{9B37B0BA-626C-4EDE-80BC-A56193BE352A}"/>
                </a:ext>
              </a:extLst>
            </p:cNvPr>
            <p:cNvSpPr/>
            <p:nvPr/>
          </p:nvSpPr>
          <p:spPr>
            <a:xfrm>
              <a:off x="1664927" y="4669962"/>
              <a:ext cx="911619" cy="625938"/>
            </a:xfrm>
            <a:custGeom>
              <a:avLst/>
              <a:gdLst>
                <a:gd name="connsiteX0" fmla="*/ 133350 w 838200"/>
                <a:gd name="connsiteY0" fmla="*/ 0 h 485775"/>
                <a:gd name="connsiteX1" fmla="*/ 66675 w 838200"/>
                <a:gd name="connsiteY1" fmla="*/ 200025 h 485775"/>
                <a:gd name="connsiteX2" fmla="*/ 0 w 838200"/>
                <a:gd name="connsiteY2" fmla="*/ 304800 h 485775"/>
                <a:gd name="connsiteX3" fmla="*/ 561975 w 838200"/>
                <a:gd name="connsiteY3" fmla="*/ 485775 h 485775"/>
                <a:gd name="connsiteX4" fmla="*/ 733425 w 838200"/>
                <a:gd name="connsiteY4" fmla="*/ 342900 h 485775"/>
                <a:gd name="connsiteX5" fmla="*/ 838200 w 838200"/>
                <a:gd name="connsiteY5" fmla="*/ 180975 h 485775"/>
                <a:gd name="connsiteX6" fmla="*/ 666750 w 838200"/>
                <a:gd name="connsiteY6" fmla="*/ 47625 h 485775"/>
                <a:gd name="connsiteX7" fmla="*/ 133350 w 838200"/>
                <a:gd name="connsiteY7" fmla="*/ 0 h 485775"/>
                <a:gd name="connsiteX0" fmla="*/ 173397 w 878247"/>
                <a:gd name="connsiteY0" fmla="*/ 0 h 485775"/>
                <a:gd name="connsiteX1" fmla="*/ 106722 w 878247"/>
                <a:gd name="connsiteY1" fmla="*/ 200025 h 485775"/>
                <a:gd name="connsiteX2" fmla="*/ 0 w 878247"/>
                <a:gd name="connsiteY2" fmla="*/ 304800 h 485775"/>
                <a:gd name="connsiteX3" fmla="*/ 602022 w 878247"/>
                <a:gd name="connsiteY3" fmla="*/ 485775 h 485775"/>
                <a:gd name="connsiteX4" fmla="*/ 773472 w 878247"/>
                <a:gd name="connsiteY4" fmla="*/ 342900 h 485775"/>
                <a:gd name="connsiteX5" fmla="*/ 878247 w 878247"/>
                <a:gd name="connsiteY5" fmla="*/ 180975 h 485775"/>
                <a:gd name="connsiteX6" fmla="*/ 706797 w 878247"/>
                <a:gd name="connsiteY6" fmla="*/ 47625 h 485775"/>
                <a:gd name="connsiteX7" fmla="*/ 173397 w 878247"/>
                <a:gd name="connsiteY7" fmla="*/ 0 h 485775"/>
                <a:gd name="connsiteX0" fmla="*/ 173397 w 878247"/>
                <a:gd name="connsiteY0" fmla="*/ 0 h 485775"/>
                <a:gd name="connsiteX1" fmla="*/ 100047 w 878247"/>
                <a:gd name="connsiteY1" fmla="*/ 193350 h 485775"/>
                <a:gd name="connsiteX2" fmla="*/ 0 w 878247"/>
                <a:gd name="connsiteY2" fmla="*/ 304800 h 485775"/>
                <a:gd name="connsiteX3" fmla="*/ 602022 w 878247"/>
                <a:gd name="connsiteY3" fmla="*/ 485775 h 485775"/>
                <a:gd name="connsiteX4" fmla="*/ 773472 w 878247"/>
                <a:gd name="connsiteY4" fmla="*/ 342900 h 485775"/>
                <a:gd name="connsiteX5" fmla="*/ 878247 w 878247"/>
                <a:gd name="connsiteY5" fmla="*/ 180975 h 485775"/>
                <a:gd name="connsiteX6" fmla="*/ 706797 w 878247"/>
                <a:gd name="connsiteY6" fmla="*/ 47625 h 485775"/>
                <a:gd name="connsiteX7" fmla="*/ 173397 w 878247"/>
                <a:gd name="connsiteY7" fmla="*/ 0 h 485775"/>
                <a:gd name="connsiteX0" fmla="*/ 250153 w 878247"/>
                <a:gd name="connsiteY0" fmla="*/ 0 h 625938"/>
                <a:gd name="connsiteX1" fmla="*/ 100047 w 878247"/>
                <a:gd name="connsiteY1" fmla="*/ 333513 h 625938"/>
                <a:gd name="connsiteX2" fmla="*/ 0 w 878247"/>
                <a:gd name="connsiteY2" fmla="*/ 444963 h 625938"/>
                <a:gd name="connsiteX3" fmla="*/ 602022 w 878247"/>
                <a:gd name="connsiteY3" fmla="*/ 625938 h 625938"/>
                <a:gd name="connsiteX4" fmla="*/ 773472 w 878247"/>
                <a:gd name="connsiteY4" fmla="*/ 483063 h 625938"/>
                <a:gd name="connsiteX5" fmla="*/ 878247 w 878247"/>
                <a:gd name="connsiteY5" fmla="*/ 321138 h 625938"/>
                <a:gd name="connsiteX6" fmla="*/ 706797 w 878247"/>
                <a:gd name="connsiteY6" fmla="*/ 187788 h 625938"/>
                <a:gd name="connsiteX7" fmla="*/ 250153 w 878247"/>
                <a:gd name="connsiteY7" fmla="*/ 0 h 625938"/>
                <a:gd name="connsiteX0" fmla="*/ 250153 w 911619"/>
                <a:gd name="connsiteY0" fmla="*/ 0 h 625938"/>
                <a:gd name="connsiteX1" fmla="*/ 100047 w 911619"/>
                <a:gd name="connsiteY1" fmla="*/ 333513 h 625938"/>
                <a:gd name="connsiteX2" fmla="*/ 0 w 911619"/>
                <a:gd name="connsiteY2" fmla="*/ 444963 h 625938"/>
                <a:gd name="connsiteX3" fmla="*/ 602022 w 911619"/>
                <a:gd name="connsiteY3" fmla="*/ 625938 h 625938"/>
                <a:gd name="connsiteX4" fmla="*/ 773472 w 911619"/>
                <a:gd name="connsiteY4" fmla="*/ 483063 h 625938"/>
                <a:gd name="connsiteX5" fmla="*/ 911619 w 911619"/>
                <a:gd name="connsiteY5" fmla="*/ 130916 h 625938"/>
                <a:gd name="connsiteX6" fmla="*/ 706797 w 911619"/>
                <a:gd name="connsiteY6" fmla="*/ 187788 h 625938"/>
                <a:gd name="connsiteX7" fmla="*/ 250153 w 911619"/>
                <a:gd name="connsiteY7" fmla="*/ 0 h 625938"/>
                <a:gd name="connsiteX0" fmla="*/ 250153 w 911619"/>
                <a:gd name="connsiteY0" fmla="*/ 0 h 625938"/>
                <a:gd name="connsiteX1" fmla="*/ 100047 w 911619"/>
                <a:gd name="connsiteY1" fmla="*/ 333513 h 625938"/>
                <a:gd name="connsiteX2" fmla="*/ 0 w 911619"/>
                <a:gd name="connsiteY2" fmla="*/ 444963 h 625938"/>
                <a:gd name="connsiteX3" fmla="*/ 602022 w 911619"/>
                <a:gd name="connsiteY3" fmla="*/ 625938 h 625938"/>
                <a:gd name="connsiteX4" fmla="*/ 773472 w 911619"/>
                <a:gd name="connsiteY4" fmla="*/ 483063 h 625938"/>
                <a:gd name="connsiteX5" fmla="*/ 911619 w 911619"/>
                <a:gd name="connsiteY5" fmla="*/ 130916 h 625938"/>
                <a:gd name="connsiteX6" fmla="*/ 676762 w 911619"/>
                <a:gd name="connsiteY6" fmla="*/ 97683 h 625938"/>
                <a:gd name="connsiteX7" fmla="*/ 250153 w 911619"/>
                <a:gd name="connsiteY7" fmla="*/ 0 h 625938"/>
                <a:gd name="connsiteX0" fmla="*/ 250153 w 911619"/>
                <a:gd name="connsiteY0" fmla="*/ 0 h 625938"/>
                <a:gd name="connsiteX1" fmla="*/ 170547 w 911619"/>
                <a:gd name="connsiteY1" fmla="*/ 152330 h 625938"/>
                <a:gd name="connsiteX2" fmla="*/ 100047 w 911619"/>
                <a:gd name="connsiteY2" fmla="*/ 333513 h 625938"/>
                <a:gd name="connsiteX3" fmla="*/ 0 w 911619"/>
                <a:gd name="connsiteY3" fmla="*/ 444963 h 625938"/>
                <a:gd name="connsiteX4" fmla="*/ 602022 w 911619"/>
                <a:gd name="connsiteY4" fmla="*/ 625938 h 625938"/>
                <a:gd name="connsiteX5" fmla="*/ 773472 w 911619"/>
                <a:gd name="connsiteY5" fmla="*/ 483063 h 625938"/>
                <a:gd name="connsiteX6" fmla="*/ 911619 w 911619"/>
                <a:gd name="connsiteY6" fmla="*/ 130916 h 625938"/>
                <a:gd name="connsiteX7" fmla="*/ 676762 w 911619"/>
                <a:gd name="connsiteY7" fmla="*/ 97683 h 625938"/>
                <a:gd name="connsiteX8" fmla="*/ 250153 w 911619"/>
                <a:gd name="connsiteY8" fmla="*/ 0 h 62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19" h="625938">
                  <a:moveTo>
                    <a:pt x="250153" y="0"/>
                  </a:moveTo>
                  <a:cubicBezTo>
                    <a:pt x="228067" y="50777"/>
                    <a:pt x="192633" y="101553"/>
                    <a:pt x="170547" y="152330"/>
                  </a:cubicBezTo>
                  <a:lnTo>
                    <a:pt x="100047" y="333513"/>
                  </a:lnTo>
                  <a:lnTo>
                    <a:pt x="0" y="444963"/>
                  </a:lnTo>
                  <a:lnTo>
                    <a:pt x="602022" y="625938"/>
                  </a:lnTo>
                  <a:lnTo>
                    <a:pt x="773472" y="483063"/>
                  </a:lnTo>
                  <a:lnTo>
                    <a:pt x="911619" y="130916"/>
                  </a:lnTo>
                  <a:lnTo>
                    <a:pt x="676762" y="97683"/>
                  </a:lnTo>
                  <a:lnTo>
                    <a:pt x="250153" y="0"/>
                  </a:lnTo>
                  <a:close/>
                </a:path>
              </a:pathLst>
            </a:cu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09429C3-098E-4F9F-9515-D7AA1DC2CA3C}"/>
                </a:ext>
              </a:extLst>
            </p:cNvPr>
            <p:cNvSpPr txBox="1"/>
            <p:nvPr/>
          </p:nvSpPr>
          <p:spPr>
            <a:xfrm rot="957321">
              <a:off x="1484119" y="4790322"/>
              <a:ext cx="1037071" cy="378482"/>
            </a:xfrm>
            <a:prstGeom prst="rect">
              <a:avLst/>
            </a:prstGeom>
            <a:noFill/>
          </p:spPr>
          <p:txBody>
            <a:bodyPr wrap="square" rtlCol="0">
              <a:spAutoFit/>
            </a:bodyPr>
            <a:lstStyle/>
            <a:p>
              <a:r>
                <a:rPr lang="en-GB" sz="1400" dirty="0">
                  <a:solidFill>
                    <a:schemeClr val="dk1"/>
                  </a:solidFill>
                </a:rPr>
                <a:t>Prescription</a:t>
              </a:r>
              <a:br>
                <a:rPr lang="en-GB" sz="1400" dirty="0">
                  <a:solidFill>
                    <a:schemeClr val="dk1"/>
                  </a:solidFill>
                </a:rPr>
              </a:br>
              <a:r>
                <a:rPr lang="en-GB" sz="1400" dirty="0">
                  <a:solidFill>
                    <a:schemeClr val="dk1"/>
                  </a:solidFill>
                </a:rPr>
                <a:t>Instructions</a:t>
              </a:r>
              <a:endParaRPr lang="en-GB" sz="1400" dirty="0"/>
            </a:p>
          </p:txBody>
        </p:sp>
      </p:grpSp>
      <p:sp>
        <p:nvSpPr>
          <p:cNvPr id="41" name="Trapezoid 40">
            <a:extLst>
              <a:ext uri="{FF2B5EF4-FFF2-40B4-BE49-F238E27FC236}">
                <a16:creationId xmlns:a16="http://schemas.microsoft.com/office/drawing/2014/main" id="{DB3ED892-5558-4AF1-9CD0-B4AEDF764EF7}"/>
              </a:ext>
            </a:extLst>
          </p:cNvPr>
          <p:cNvSpPr/>
          <p:nvPr/>
        </p:nvSpPr>
        <p:spPr>
          <a:xfrm flipV="1">
            <a:off x="2047875" y="1562099"/>
            <a:ext cx="4038600" cy="4733923"/>
          </a:xfrm>
          <a:prstGeom prst="trapezoid">
            <a:avLst/>
          </a:prstGeom>
          <a:blipFill dpi="0" rotWithShape="0">
            <a:blip r:embed="rId6" cstate="screen">
              <a:extLst>
                <a:ext uri="{28A0092B-C50C-407E-A947-70E740481C1C}">
                  <a14:useLocalDpi xmlns:a14="http://schemas.microsoft.com/office/drawing/2010/main"/>
                </a:ext>
              </a:extLst>
            </a:blip>
            <a:srcRect/>
            <a:stretch>
              <a:fillRect b="577"/>
            </a:stretch>
          </a:blipFill>
          <a:ln w="76200">
            <a:solidFill>
              <a:srgbClr val="FDF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38C645CA-F82E-4524-B72A-43CDA6142D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85716" y="2114550"/>
            <a:ext cx="1057563" cy="3924300"/>
          </a:xfrm>
          <a:prstGeom prst="rect">
            <a:avLst/>
          </a:prstGeom>
        </p:spPr>
      </p:pic>
      <p:pic>
        <p:nvPicPr>
          <p:cNvPr id="51" name="Picture 50">
            <a:extLst>
              <a:ext uri="{FF2B5EF4-FFF2-40B4-BE49-F238E27FC236}">
                <a16:creationId xmlns:a16="http://schemas.microsoft.com/office/drawing/2014/main" id="{45E75D55-9D5C-43F1-8693-1A44B321C5B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06" t="-1906" r="-1" b="-1"/>
          <a:stretch/>
        </p:blipFill>
        <p:spPr>
          <a:xfrm>
            <a:off x="2360794" y="2876220"/>
            <a:ext cx="3420881" cy="3391230"/>
          </a:xfrm>
          <a:prstGeom prst="flowChartManualOperation">
            <a:avLst/>
          </a:prstGeom>
        </p:spPr>
      </p:pic>
      <p:sp>
        <p:nvSpPr>
          <p:cNvPr id="62" name="Trapezoid 61">
            <a:extLst>
              <a:ext uri="{FF2B5EF4-FFF2-40B4-BE49-F238E27FC236}">
                <a16:creationId xmlns:a16="http://schemas.microsoft.com/office/drawing/2014/main" id="{353D094F-78FD-4C85-9210-0BF4BF7BDDC1}"/>
              </a:ext>
            </a:extLst>
          </p:cNvPr>
          <p:cNvSpPr/>
          <p:nvPr/>
        </p:nvSpPr>
        <p:spPr>
          <a:xfrm flipV="1">
            <a:off x="2085328" y="1570975"/>
            <a:ext cx="4010025" cy="4733923"/>
          </a:xfrm>
          <a:prstGeom prst="trapezoid">
            <a:avLst/>
          </a:prstGeom>
          <a:solidFill>
            <a:srgbClr val="B0028F">
              <a:alpha val="59000"/>
            </a:srgbClr>
          </a:solidFill>
          <a:ln w="76200">
            <a:solidFill>
              <a:srgbClr val="FDF3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FC7CAD13-B73B-4894-AB80-374C8EDD0A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300" y="1819275"/>
            <a:ext cx="1523115" cy="4848225"/>
          </a:xfrm>
          <a:prstGeom prst="rect">
            <a:avLst/>
          </a:prstGeom>
        </p:spPr>
      </p:pic>
      <p:sp>
        <p:nvSpPr>
          <p:cNvPr id="65" name="Rectangle 64">
            <a:extLst>
              <a:ext uri="{FF2B5EF4-FFF2-40B4-BE49-F238E27FC236}">
                <a16:creationId xmlns:a16="http://schemas.microsoft.com/office/drawing/2014/main" id="{1F62557E-92DE-44B5-A3BC-63F942211234}"/>
              </a:ext>
            </a:extLst>
          </p:cNvPr>
          <p:cNvSpPr/>
          <p:nvPr/>
        </p:nvSpPr>
        <p:spPr>
          <a:xfrm flipV="1">
            <a:off x="447675" y="1440178"/>
            <a:ext cx="8243564" cy="219943"/>
          </a:xfrm>
          <a:prstGeom prst="rect">
            <a:avLst/>
          </a:prstGeom>
          <a:solidFill>
            <a:srgbClr val="FEF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9D356D73-CAC9-4ED9-81DE-36C07214CB5C}"/>
              </a:ext>
            </a:extLst>
          </p:cNvPr>
          <p:cNvGrpSpPr/>
          <p:nvPr/>
        </p:nvGrpSpPr>
        <p:grpSpPr>
          <a:xfrm>
            <a:off x="5492104" y="4256607"/>
            <a:ext cx="383297" cy="1248643"/>
            <a:chOff x="5455528" y="4238319"/>
            <a:chExt cx="383297" cy="1248643"/>
          </a:xfrm>
        </p:grpSpPr>
        <p:sp>
          <p:nvSpPr>
            <p:cNvPr id="24" name="Oval 23">
              <a:extLst>
                <a:ext uri="{FF2B5EF4-FFF2-40B4-BE49-F238E27FC236}">
                  <a16:creationId xmlns:a16="http://schemas.microsoft.com/office/drawing/2014/main" id="{3220FD0E-1B4C-4135-8D26-9EA8B99D9153}"/>
                </a:ext>
              </a:extLst>
            </p:cNvPr>
            <p:cNvSpPr/>
            <p:nvPr/>
          </p:nvSpPr>
          <p:spPr>
            <a:xfrm>
              <a:off x="5476875" y="5048250"/>
              <a:ext cx="361950" cy="1238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F3AC7033-6BC7-4E52-AA67-0F14AAE555B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55528" y="4238319"/>
              <a:ext cx="382735" cy="1248643"/>
            </a:xfrm>
            <a:prstGeom prst="rect">
              <a:avLst/>
            </a:prstGeom>
          </p:spPr>
        </p:pic>
      </p:grpSp>
      <p:sp>
        <p:nvSpPr>
          <p:cNvPr id="64" name="Freeform: Shape 63">
            <a:extLst>
              <a:ext uri="{FF2B5EF4-FFF2-40B4-BE49-F238E27FC236}">
                <a16:creationId xmlns:a16="http://schemas.microsoft.com/office/drawing/2014/main" id="{EB07F1F3-FEC2-4D24-BA69-6C8C6DB0B3E5}"/>
              </a:ext>
            </a:extLst>
          </p:cNvPr>
          <p:cNvSpPr/>
          <p:nvPr/>
        </p:nvSpPr>
        <p:spPr>
          <a:xfrm flipH="1">
            <a:off x="5108734" y="1654532"/>
            <a:ext cx="3590925" cy="461772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2234330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2234330" y="0"/>
                </a:lnTo>
                <a:lnTo>
                  <a:pt x="0" y="0"/>
                </a:lnTo>
                <a:lnTo>
                  <a:pt x="0" y="465992"/>
                </a:lnTo>
                <a:close/>
              </a:path>
            </a:pathLst>
          </a:custGeom>
          <a:solidFill>
            <a:srgbClr val="B0028F">
              <a:alpha val="59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36" name="Group 35">
            <a:extLst>
              <a:ext uri="{FF2B5EF4-FFF2-40B4-BE49-F238E27FC236}">
                <a16:creationId xmlns:a16="http://schemas.microsoft.com/office/drawing/2014/main" id="{B33A7E77-AF67-4F4A-BB4D-E9AAB27DF4A5}"/>
              </a:ext>
            </a:extLst>
          </p:cNvPr>
          <p:cNvGrpSpPr/>
          <p:nvPr/>
        </p:nvGrpSpPr>
        <p:grpSpPr>
          <a:xfrm>
            <a:off x="2721189" y="1688476"/>
            <a:ext cx="4727361" cy="1035674"/>
            <a:chOff x="519605" y="1677798"/>
            <a:chExt cx="4556122" cy="1070151"/>
          </a:xfrm>
        </p:grpSpPr>
        <p:sp>
          <p:nvSpPr>
            <p:cNvPr id="37" name="Rectangular Callout 11">
              <a:extLst>
                <a:ext uri="{FF2B5EF4-FFF2-40B4-BE49-F238E27FC236}">
                  <a16:creationId xmlns:a16="http://schemas.microsoft.com/office/drawing/2014/main" id="{E1C09843-155F-401F-8E44-B75E4416FC97}"/>
                </a:ext>
              </a:extLst>
            </p:cNvPr>
            <p:cNvSpPr/>
            <p:nvPr/>
          </p:nvSpPr>
          <p:spPr>
            <a:xfrm>
              <a:off x="519605" y="1677798"/>
              <a:ext cx="4556122" cy="1070151"/>
            </a:xfrm>
            <a:prstGeom prst="wedgeRectCallout">
              <a:avLst>
                <a:gd name="adj1" fmla="val 36412"/>
                <a:gd name="adj2" fmla="val 79315"/>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A60A5981-C641-4925-B404-EF88CDBC9DCF}"/>
                </a:ext>
              </a:extLst>
            </p:cNvPr>
            <p:cNvSpPr/>
            <p:nvPr/>
          </p:nvSpPr>
          <p:spPr>
            <a:xfrm>
              <a:off x="592352" y="1702635"/>
              <a:ext cx="4414356" cy="954067"/>
            </a:xfrm>
            <a:prstGeom prst="rect">
              <a:avLst/>
            </a:prstGeom>
          </p:spPr>
          <p:txBody>
            <a:bodyPr wrap="square">
              <a:spAutoFit/>
            </a:bodyPr>
            <a:lstStyle/>
            <a:p>
              <a:pPr lvl="0" algn="ctr">
                <a:buClr>
                  <a:srgbClr val="000000"/>
                </a:buClr>
                <a:buSzPts val="1100"/>
              </a:pPr>
              <a:r>
                <a:rPr lang="en-GB" dirty="0">
                  <a:solidFill>
                    <a:schemeClr val="dk1"/>
                  </a:solidFill>
                </a:rPr>
                <a:t>It is really important to follow the instructions on the packet and only ever take medicine that has your name on it. </a:t>
              </a:r>
            </a:p>
          </p:txBody>
        </p:sp>
      </p:grpSp>
      <p:grpSp>
        <p:nvGrpSpPr>
          <p:cNvPr id="32" name="Group 31">
            <a:extLst>
              <a:ext uri="{FF2B5EF4-FFF2-40B4-BE49-F238E27FC236}">
                <a16:creationId xmlns:a16="http://schemas.microsoft.com/office/drawing/2014/main" id="{CFD4BD32-75A2-461F-BF34-8D367539426C}"/>
              </a:ext>
            </a:extLst>
          </p:cNvPr>
          <p:cNvGrpSpPr/>
          <p:nvPr/>
        </p:nvGrpSpPr>
        <p:grpSpPr>
          <a:xfrm>
            <a:off x="3940995" y="1728091"/>
            <a:ext cx="3812355" cy="1386583"/>
            <a:chOff x="519605" y="1677797"/>
            <a:chExt cx="4556122" cy="1414764"/>
          </a:xfrm>
        </p:grpSpPr>
        <p:sp>
          <p:nvSpPr>
            <p:cNvPr id="33" name="Rectangular Callout 11">
              <a:extLst>
                <a:ext uri="{FF2B5EF4-FFF2-40B4-BE49-F238E27FC236}">
                  <a16:creationId xmlns:a16="http://schemas.microsoft.com/office/drawing/2014/main" id="{93DA2A45-719F-498A-97A9-47BCAFF84D1B}"/>
                </a:ext>
              </a:extLst>
            </p:cNvPr>
            <p:cNvSpPr/>
            <p:nvPr/>
          </p:nvSpPr>
          <p:spPr>
            <a:xfrm>
              <a:off x="519605" y="1677797"/>
              <a:ext cx="4556122" cy="1070151"/>
            </a:xfrm>
            <a:prstGeom prst="wedgeRectCallout">
              <a:avLst>
                <a:gd name="adj1" fmla="val -42875"/>
                <a:gd name="adj2" fmla="val 75184"/>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049438CD-4C37-4967-B8C2-33FD35DC79BA}"/>
                </a:ext>
              </a:extLst>
            </p:cNvPr>
            <p:cNvSpPr/>
            <p:nvPr/>
          </p:nvSpPr>
          <p:spPr>
            <a:xfrm>
              <a:off x="738299" y="1761688"/>
              <a:ext cx="4250048" cy="1330873"/>
            </a:xfrm>
            <a:prstGeom prst="rect">
              <a:avLst/>
            </a:prstGeom>
          </p:spPr>
          <p:txBody>
            <a:bodyPr wrap="square">
              <a:spAutoFit/>
            </a:bodyPr>
            <a:lstStyle/>
            <a:p>
              <a:pPr lvl="0">
                <a:buClr>
                  <a:srgbClr val="000000"/>
                </a:buClr>
                <a:buSzPts val="1100"/>
              </a:pPr>
              <a:r>
                <a:rPr lang="en-GB" dirty="0">
                  <a:solidFill>
                    <a:schemeClr val="dk1"/>
                  </a:solidFill>
                </a:rPr>
                <a:t>Sometimes, the doctor might prescribe you some medicine if you are unwell. </a:t>
              </a:r>
            </a:p>
          </p:txBody>
        </p:sp>
      </p:grpSp>
      <p:grpSp>
        <p:nvGrpSpPr>
          <p:cNvPr id="29" name="Group 28">
            <a:extLst>
              <a:ext uri="{FF2B5EF4-FFF2-40B4-BE49-F238E27FC236}">
                <a16:creationId xmlns:a16="http://schemas.microsoft.com/office/drawing/2014/main" id="{98AB9396-0FBB-4053-883D-74CCE7A78221}"/>
              </a:ext>
            </a:extLst>
          </p:cNvPr>
          <p:cNvGrpSpPr/>
          <p:nvPr/>
        </p:nvGrpSpPr>
        <p:grpSpPr>
          <a:xfrm>
            <a:off x="1790736" y="3938332"/>
            <a:ext cx="4051118" cy="746429"/>
            <a:chOff x="3049157" y="2062498"/>
            <a:chExt cx="1968044" cy="4306720"/>
          </a:xfrm>
        </p:grpSpPr>
        <p:sp>
          <p:nvSpPr>
            <p:cNvPr id="30" name="Rectangular Callout 5">
              <a:extLst>
                <a:ext uri="{FF2B5EF4-FFF2-40B4-BE49-F238E27FC236}">
                  <a16:creationId xmlns:a16="http://schemas.microsoft.com/office/drawing/2014/main" id="{977D6B60-F5F7-4288-B3AB-546516A19521}"/>
                </a:ext>
              </a:extLst>
            </p:cNvPr>
            <p:cNvSpPr/>
            <p:nvPr/>
          </p:nvSpPr>
          <p:spPr>
            <a:xfrm>
              <a:off x="3049157" y="2062498"/>
              <a:ext cx="1968044" cy="4306720"/>
            </a:xfrm>
            <a:prstGeom prst="wedgeRectCallout">
              <a:avLst>
                <a:gd name="adj1" fmla="val -59792"/>
                <a:gd name="adj2" fmla="val -54792"/>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9036C53D-B6AE-4EF3-AF86-EA79C0DF2FA3}"/>
                </a:ext>
              </a:extLst>
            </p:cNvPr>
            <p:cNvSpPr/>
            <p:nvPr/>
          </p:nvSpPr>
          <p:spPr>
            <a:xfrm>
              <a:off x="3059960" y="2510197"/>
              <a:ext cx="1948350" cy="3729178"/>
            </a:xfrm>
            <a:prstGeom prst="rect">
              <a:avLst/>
            </a:prstGeom>
          </p:spPr>
          <p:txBody>
            <a:bodyPr wrap="square">
              <a:spAutoFit/>
            </a:bodyPr>
            <a:lstStyle/>
            <a:p>
              <a:pPr lvl="0" algn="ctr">
                <a:buClr>
                  <a:srgbClr val="000000"/>
                </a:buClr>
                <a:buSzPts val="1100"/>
              </a:pPr>
              <a:r>
                <a:rPr lang="en-GB" dirty="0">
                  <a:solidFill>
                    <a:schemeClr val="dk1"/>
                  </a:solidFill>
                </a:rPr>
                <a:t>What happens if I get medicine from the doctor?</a:t>
              </a:r>
              <a:endParaRPr lang="en-GB" dirty="0">
                <a:solidFill>
                  <a:srgbClr val="000000"/>
                </a:solidFill>
              </a:endParaRPr>
            </a:p>
          </p:txBody>
        </p:sp>
      </p:grpSp>
      <p:pic>
        <p:nvPicPr>
          <p:cNvPr id="5" name="Whole Class">
            <a:extLst>
              <a:ext uri="{FF2B5EF4-FFF2-40B4-BE49-F238E27FC236}">
                <a16:creationId xmlns:a16="http://schemas.microsoft.com/office/drawing/2014/main" id="{9446C790-92D6-4A26-AA3F-972360EC7D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362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1"/>
                                        </p:tgtEl>
                                      </p:cBhvr>
                                    </p:animEffect>
                                    <p:set>
                                      <p:cBhvr>
                                        <p:cTn id="15" dur="1" fill="hold">
                                          <p:stCondLst>
                                            <p:cond delay="499"/>
                                          </p:stCondLst>
                                        </p:cTn>
                                        <p:tgtEl>
                                          <p:spTgt spid="6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2"/>
                                        </p:tgtEl>
                                      </p:cBhvr>
                                    </p:animEffect>
                                    <p:set>
                                      <p:cBhvr>
                                        <p:cTn id="30" dur="1" fill="hold">
                                          <p:stCondLst>
                                            <p:cond delay="499"/>
                                          </p:stCondLst>
                                        </p:cTn>
                                        <p:tgtEl>
                                          <p:spTgt spid="3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4"/>
                                        </p:tgtEl>
                                      </p:cBhvr>
                                    </p:animEffect>
                                    <p:set>
                                      <p:cBhvr>
                                        <p:cTn id="36" dur="1" fill="hold">
                                          <p:stCondLst>
                                            <p:cond delay="499"/>
                                          </p:stCondLst>
                                        </p:cTn>
                                        <p:tgtEl>
                                          <p:spTgt spid="6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39A0102F-9F6B-4863-859F-92ECE63C469D}"/>
              </a:ext>
            </a:extLst>
          </p:cNvPr>
          <p:cNvSpPr/>
          <p:nvPr/>
        </p:nvSpPr>
        <p:spPr>
          <a:xfrm flipH="1">
            <a:off x="5885700" y="1409284"/>
            <a:ext cx="2720504" cy="4903838"/>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81297"/>
              <a:gd name="connsiteY0" fmla="*/ 482967 h 4386752"/>
              <a:gd name="connsiteX1" fmla="*/ 0 w 3181297"/>
              <a:gd name="connsiteY1" fmla="*/ 4386752 h 4386752"/>
              <a:gd name="connsiteX2" fmla="*/ 3103684 w 3181297"/>
              <a:gd name="connsiteY2" fmla="*/ 4386752 h 4386752"/>
              <a:gd name="connsiteX3" fmla="*/ 3181297 w 3181297"/>
              <a:gd name="connsiteY3" fmla="*/ 0 h 4386752"/>
              <a:gd name="connsiteX4" fmla="*/ 0 w 3181297"/>
              <a:gd name="connsiteY4" fmla="*/ 16975 h 4386752"/>
              <a:gd name="connsiteX5" fmla="*/ 0 w 3181297"/>
              <a:gd name="connsiteY5" fmla="*/ 482967 h 4386752"/>
              <a:gd name="connsiteX0" fmla="*/ 0 w 3181297"/>
              <a:gd name="connsiteY0" fmla="*/ 482967 h 4386752"/>
              <a:gd name="connsiteX1" fmla="*/ 0 w 3181297"/>
              <a:gd name="connsiteY1" fmla="*/ 4386752 h 4386752"/>
              <a:gd name="connsiteX2" fmla="*/ 1147806 w 3181297"/>
              <a:gd name="connsiteY2" fmla="*/ 4369777 h 4386752"/>
              <a:gd name="connsiteX3" fmla="*/ 3181297 w 3181297"/>
              <a:gd name="connsiteY3" fmla="*/ 0 h 4386752"/>
              <a:gd name="connsiteX4" fmla="*/ 0 w 3181297"/>
              <a:gd name="connsiteY4" fmla="*/ 16975 h 4386752"/>
              <a:gd name="connsiteX5" fmla="*/ 0 w 3181297"/>
              <a:gd name="connsiteY5" fmla="*/ 482967 h 4386752"/>
              <a:gd name="connsiteX0" fmla="*/ 15773 w 3197070"/>
              <a:gd name="connsiteY0" fmla="*/ 482967 h 4369777"/>
              <a:gd name="connsiteX1" fmla="*/ 0 w 3197070"/>
              <a:gd name="connsiteY1" fmla="*/ 4361289 h 4369777"/>
              <a:gd name="connsiteX2" fmla="*/ 1163579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 name="connsiteX0" fmla="*/ 15773 w 3197070"/>
              <a:gd name="connsiteY0" fmla="*/ 482967 h 4361289"/>
              <a:gd name="connsiteX1" fmla="*/ 0 w 3197070"/>
              <a:gd name="connsiteY1" fmla="*/ 4361289 h 4361289"/>
              <a:gd name="connsiteX2" fmla="*/ 1021620 w 3197070"/>
              <a:gd name="connsiteY2" fmla="*/ 4361289 h 4361289"/>
              <a:gd name="connsiteX3" fmla="*/ 3197070 w 3197070"/>
              <a:gd name="connsiteY3" fmla="*/ 0 h 4361289"/>
              <a:gd name="connsiteX4" fmla="*/ 15773 w 3197070"/>
              <a:gd name="connsiteY4" fmla="*/ 16975 h 4361289"/>
              <a:gd name="connsiteX5" fmla="*/ 15773 w 3197070"/>
              <a:gd name="connsiteY5" fmla="*/ 482967 h 4361289"/>
              <a:gd name="connsiteX0" fmla="*/ 15773 w 3197070"/>
              <a:gd name="connsiteY0" fmla="*/ 482967 h 4369777"/>
              <a:gd name="connsiteX1" fmla="*/ 0 w 3197070"/>
              <a:gd name="connsiteY1" fmla="*/ 4361289 h 4369777"/>
              <a:gd name="connsiteX2" fmla="*/ 942754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 name="connsiteX0" fmla="*/ 15773 w 3197070"/>
              <a:gd name="connsiteY0" fmla="*/ 482967 h 4369777"/>
              <a:gd name="connsiteX1" fmla="*/ 0 w 3197070"/>
              <a:gd name="connsiteY1" fmla="*/ 4361289 h 4369777"/>
              <a:gd name="connsiteX2" fmla="*/ 919094 w 3197070"/>
              <a:gd name="connsiteY2" fmla="*/ 4369777 h 4369777"/>
              <a:gd name="connsiteX3" fmla="*/ 3197070 w 3197070"/>
              <a:gd name="connsiteY3" fmla="*/ 0 h 4369777"/>
              <a:gd name="connsiteX4" fmla="*/ 15773 w 3197070"/>
              <a:gd name="connsiteY4" fmla="*/ 16975 h 4369777"/>
              <a:gd name="connsiteX5" fmla="*/ 15773 w 3197070"/>
              <a:gd name="connsiteY5" fmla="*/ 482967 h 4369777"/>
              <a:gd name="connsiteX0" fmla="*/ 15773 w 2252551"/>
              <a:gd name="connsiteY0" fmla="*/ 482967 h 4369777"/>
              <a:gd name="connsiteX1" fmla="*/ 0 w 2252551"/>
              <a:gd name="connsiteY1" fmla="*/ 4361289 h 4369777"/>
              <a:gd name="connsiteX2" fmla="*/ 919094 w 2252551"/>
              <a:gd name="connsiteY2" fmla="*/ 4369777 h 4369777"/>
              <a:gd name="connsiteX3" fmla="*/ 2252551 w 2252551"/>
              <a:gd name="connsiteY3" fmla="*/ 0 h 4369777"/>
              <a:gd name="connsiteX4" fmla="*/ 15773 w 2252551"/>
              <a:gd name="connsiteY4" fmla="*/ 16975 h 4369777"/>
              <a:gd name="connsiteX5" fmla="*/ 15773 w 2252551"/>
              <a:gd name="connsiteY5" fmla="*/ 482967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2551" h="4369777">
                <a:moveTo>
                  <a:pt x="15773" y="482967"/>
                </a:moveTo>
                <a:cubicBezTo>
                  <a:pt x="10515" y="1775741"/>
                  <a:pt x="5258" y="3068515"/>
                  <a:pt x="0" y="4361289"/>
                </a:cubicBezTo>
                <a:lnTo>
                  <a:pt x="919094" y="4369777"/>
                </a:lnTo>
                <a:lnTo>
                  <a:pt x="2252551" y="0"/>
                </a:lnTo>
                <a:lnTo>
                  <a:pt x="15773" y="16975"/>
                </a:lnTo>
                <a:lnTo>
                  <a:pt x="15773" y="482967"/>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2" name="Title 1"/>
          <p:cNvSpPr>
            <a:spLocks noGrp="1"/>
          </p:cNvSpPr>
          <p:nvPr>
            <p:ph type="title"/>
          </p:nvPr>
        </p:nvSpPr>
        <p:spPr/>
        <p:txBody>
          <a:bodyPr/>
          <a:lstStyle/>
          <a:p>
            <a:r>
              <a:rPr lang="en-GB" dirty="0">
                <a:latin typeface="+mn-lt"/>
              </a:rPr>
              <a:t>Does It Heal?</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33E5D3CF-6723-4104-B3FC-5C423C758E52}"/>
              </a:ext>
            </a:extLst>
          </p:cNvPr>
          <p:cNvSpPr/>
          <p:nvPr/>
        </p:nvSpPr>
        <p:spPr>
          <a:xfrm>
            <a:off x="542926" y="1394235"/>
            <a:ext cx="3720032" cy="4921312"/>
          </a:xfrm>
          <a:custGeom>
            <a:avLst/>
            <a:gdLst>
              <a:gd name="connsiteX0" fmla="*/ 0 w 6677025"/>
              <a:gd name="connsiteY0" fmla="*/ 0 h 4067175"/>
              <a:gd name="connsiteX1" fmla="*/ 0 w 6677025"/>
              <a:gd name="connsiteY1" fmla="*/ 4067175 h 4067175"/>
              <a:gd name="connsiteX2" fmla="*/ 6677025 w 6677025"/>
              <a:gd name="connsiteY2" fmla="*/ 4067175 h 4067175"/>
              <a:gd name="connsiteX3" fmla="*/ 4543425 w 6677025"/>
              <a:gd name="connsiteY3" fmla="*/ 19050 h 4067175"/>
              <a:gd name="connsiteX4" fmla="*/ 0 w 6677025"/>
              <a:gd name="connsiteY4" fmla="*/ 0 h 4067175"/>
              <a:gd name="connsiteX0" fmla="*/ 0 w 6677025"/>
              <a:gd name="connsiteY0" fmla="*/ 0 h 4067175"/>
              <a:gd name="connsiteX1" fmla="*/ 0 w 6677025"/>
              <a:gd name="connsiteY1" fmla="*/ 4067175 h 4067175"/>
              <a:gd name="connsiteX2" fmla="*/ 6677025 w 6677025"/>
              <a:gd name="connsiteY2" fmla="*/ 4067175 h 4067175"/>
              <a:gd name="connsiteX3" fmla="*/ 4552950 w 6677025"/>
              <a:gd name="connsiteY3" fmla="*/ 0 h 4067175"/>
              <a:gd name="connsiteX4" fmla="*/ 0 w 6677025"/>
              <a:gd name="connsiteY4" fmla="*/ 0 h 4067175"/>
              <a:gd name="connsiteX0" fmla="*/ 0 w 6753225"/>
              <a:gd name="connsiteY0" fmla="*/ 0 h 4067175"/>
              <a:gd name="connsiteX1" fmla="*/ 0 w 6753225"/>
              <a:gd name="connsiteY1" fmla="*/ 4067175 h 4067175"/>
              <a:gd name="connsiteX2" fmla="*/ 6753225 w 6753225"/>
              <a:gd name="connsiteY2" fmla="*/ 4067175 h 4067175"/>
              <a:gd name="connsiteX3" fmla="*/ 4552950 w 6753225"/>
              <a:gd name="connsiteY3" fmla="*/ 0 h 4067175"/>
              <a:gd name="connsiteX4" fmla="*/ 0 w 6753225"/>
              <a:gd name="connsiteY4" fmla="*/ 0 h 4067175"/>
              <a:gd name="connsiteX0" fmla="*/ 0 w 6791325"/>
              <a:gd name="connsiteY0" fmla="*/ 0 h 4067175"/>
              <a:gd name="connsiteX1" fmla="*/ 0 w 6791325"/>
              <a:gd name="connsiteY1" fmla="*/ 4067175 h 4067175"/>
              <a:gd name="connsiteX2" fmla="*/ 6791325 w 6791325"/>
              <a:gd name="connsiteY2" fmla="*/ 4057650 h 4067175"/>
              <a:gd name="connsiteX3" fmla="*/ 4552950 w 6791325"/>
              <a:gd name="connsiteY3" fmla="*/ 0 h 4067175"/>
              <a:gd name="connsiteX4" fmla="*/ 0 w 6791325"/>
              <a:gd name="connsiteY4" fmla="*/ 0 h 4067175"/>
              <a:gd name="connsiteX0" fmla="*/ 0 w 6800850"/>
              <a:gd name="connsiteY0" fmla="*/ 0 h 4067175"/>
              <a:gd name="connsiteX1" fmla="*/ 0 w 6800850"/>
              <a:gd name="connsiteY1" fmla="*/ 4067175 h 4067175"/>
              <a:gd name="connsiteX2" fmla="*/ 6800850 w 6800850"/>
              <a:gd name="connsiteY2" fmla="*/ 4048125 h 4067175"/>
              <a:gd name="connsiteX3" fmla="*/ 4552950 w 6800850"/>
              <a:gd name="connsiteY3" fmla="*/ 0 h 4067175"/>
              <a:gd name="connsiteX4" fmla="*/ 0 w 6800850"/>
              <a:gd name="connsiteY4" fmla="*/ 0 h 4067175"/>
              <a:gd name="connsiteX0" fmla="*/ 0 w 6800850"/>
              <a:gd name="connsiteY0" fmla="*/ 0 h 4067175"/>
              <a:gd name="connsiteX1" fmla="*/ 0 w 6800850"/>
              <a:gd name="connsiteY1" fmla="*/ 4067175 h 4067175"/>
              <a:gd name="connsiteX2" fmla="*/ 6800850 w 6800850"/>
              <a:gd name="connsiteY2" fmla="*/ 4048125 h 4067175"/>
              <a:gd name="connsiteX3" fmla="*/ 3747192 w 6800850"/>
              <a:gd name="connsiteY3" fmla="*/ 0 h 4067175"/>
              <a:gd name="connsiteX4" fmla="*/ 0 w 6800850"/>
              <a:gd name="connsiteY4" fmla="*/ 0 h 4067175"/>
              <a:gd name="connsiteX0" fmla="*/ 0 w 3747192"/>
              <a:gd name="connsiteY0" fmla="*/ 0 h 4067175"/>
              <a:gd name="connsiteX1" fmla="*/ 0 w 3747192"/>
              <a:gd name="connsiteY1" fmla="*/ 4067175 h 4067175"/>
              <a:gd name="connsiteX2" fmla="*/ 2663417 w 3747192"/>
              <a:gd name="connsiteY2" fmla="*/ 4055593 h 4067175"/>
              <a:gd name="connsiteX3" fmla="*/ 3747192 w 3747192"/>
              <a:gd name="connsiteY3" fmla="*/ 0 h 4067175"/>
              <a:gd name="connsiteX4" fmla="*/ 0 w 3747192"/>
              <a:gd name="connsiteY4" fmla="*/ 0 h 4067175"/>
              <a:gd name="connsiteX0" fmla="*/ 0 w 3747192"/>
              <a:gd name="connsiteY0" fmla="*/ 0 h 4067175"/>
              <a:gd name="connsiteX1" fmla="*/ 0 w 3747192"/>
              <a:gd name="connsiteY1" fmla="*/ 4067175 h 4067175"/>
              <a:gd name="connsiteX2" fmla="*/ 2609096 w 3747192"/>
              <a:gd name="connsiteY2" fmla="*/ 4055593 h 4067175"/>
              <a:gd name="connsiteX3" fmla="*/ 3747192 w 3747192"/>
              <a:gd name="connsiteY3" fmla="*/ 0 h 4067175"/>
              <a:gd name="connsiteX4" fmla="*/ 0 w 3747192"/>
              <a:gd name="connsiteY4" fmla="*/ 0 h 4067175"/>
              <a:gd name="connsiteX0" fmla="*/ 0 w 3720032"/>
              <a:gd name="connsiteY0" fmla="*/ 0 h 4067175"/>
              <a:gd name="connsiteX1" fmla="*/ 0 w 3720032"/>
              <a:gd name="connsiteY1" fmla="*/ 4067175 h 4067175"/>
              <a:gd name="connsiteX2" fmla="*/ 2609096 w 3720032"/>
              <a:gd name="connsiteY2" fmla="*/ 4055593 h 4067175"/>
              <a:gd name="connsiteX3" fmla="*/ 3720032 w 3720032"/>
              <a:gd name="connsiteY3" fmla="*/ 0 h 4067175"/>
              <a:gd name="connsiteX4" fmla="*/ 0 w 3720032"/>
              <a:gd name="connsiteY4" fmla="*/ 0 h 4067175"/>
              <a:gd name="connsiteX0" fmla="*/ 0 w 3720032"/>
              <a:gd name="connsiteY0" fmla="*/ 0 h 4059706"/>
              <a:gd name="connsiteX1" fmla="*/ 18107 w 3720032"/>
              <a:gd name="connsiteY1" fmla="*/ 4059706 h 4059706"/>
              <a:gd name="connsiteX2" fmla="*/ 2609096 w 3720032"/>
              <a:gd name="connsiteY2" fmla="*/ 4055593 h 4059706"/>
              <a:gd name="connsiteX3" fmla="*/ 3720032 w 3720032"/>
              <a:gd name="connsiteY3" fmla="*/ 0 h 4059706"/>
              <a:gd name="connsiteX4" fmla="*/ 0 w 3720032"/>
              <a:gd name="connsiteY4" fmla="*/ 0 h 405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032" h="4059706">
                <a:moveTo>
                  <a:pt x="0" y="0"/>
                </a:moveTo>
                <a:cubicBezTo>
                  <a:pt x="6036" y="1353235"/>
                  <a:pt x="12071" y="2706471"/>
                  <a:pt x="18107" y="4059706"/>
                </a:cubicBezTo>
                <a:lnTo>
                  <a:pt x="2609096" y="4055593"/>
                </a:lnTo>
                <a:lnTo>
                  <a:pt x="3720032" y="0"/>
                </a:lnTo>
                <a:lnTo>
                  <a:pt x="0" y="0"/>
                </a:lnTo>
                <a:close/>
              </a:path>
            </a:pathLst>
          </a:custGeom>
          <a:blipFill dpi="0" rotWithShape="1">
            <a:blip r:embed="rId3" cstate="screen">
              <a:extLst>
                <a:ext uri="{28A0092B-C50C-407E-A947-70E740481C1C}">
                  <a14:useLocalDpi xmlns:a14="http://schemas.microsoft.com/office/drawing/2010/main"/>
                </a:ext>
              </a:extLst>
            </a:blip>
            <a:srcRect/>
            <a:stretch>
              <a:fillRect b="1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4B723621-5387-48C6-8710-51AD8C523EBC}"/>
              </a:ext>
            </a:extLst>
          </p:cNvPr>
          <p:cNvSpPr/>
          <p:nvPr/>
        </p:nvSpPr>
        <p:spPr>
          <a:xfrm flipH="1">
            <a:off x="3277353" y="1358020"/>
            <a:ext cx="4063482" cy="4954043"/>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509252"/>
              <a:gd name="connsiteY0" fmla="*/ 496745 h 4400530"/>
              <a:gd name="connsiteX1" fmla="*/ 0 w 3509252"/>
              <a:gd name="connsiteY1" fmla="*/ 4400530 h 4400530"/>
              <a:gd name="connsiteX2" fmla="*/ 3103684 w 3509252"/>
              <a:gd name="connsiteY2" fmla="*/ 4400530 h 4400530"/>
              <a:gd name="connsiteX3" fmla="*/ 3509252 w 3509252"/>
              <a:gd name="connsiteY3" fmla="*/ 0 h 4400530"/>
              <a:gd name="connsiteX4" fmla="*/ 0 w 3509252"/>
              <a:gd name="connsiteY4" fmla="*/ 30753 h 4400530"/>
              <a:gd name="connsiteX5" fmla="*/ 0 w 3509252"/>
              <a:gd name="connsiteY5" fmla="*/ 496745 h 4400530"/>
              <a:gd name="connsiteX0" fmla="*/ 0 w 4176629"/>
              <a:gd name="connsiteY0" fmla="*/ 496745 h 4400530"/>
              <a:gd name="connsiteX1" fmla="*/ 0 w 4176629"/>
              <a:gd name="connsiteY1" fmla="*/ 4400530 h 4400530"/>
              <a:gd name="connsiteX2" fmla="*/ 4176629 w 4176629"/>
              <a:gd name="connsiteY2" fmla="*/ 4390279 h 4400530"/>
              <a:gd name="connsiteX3" fmla="*/ 3509252 w 4176629"/>
              <a:gd name="connsiteY3" fmla="*/ 0 h 4400530"/>
              <a:gd name="connsiteX4" fmla="*/ 0 w 4176629"/>
              <a:gd name="connsiteY4" fmla="*/ 30753 h 4400530"/>
              <a:gd name="connsiteX5" fmla="*/ 0 w 4176629"/>
              <a:gd name="connsiteY5" fmla="*/ 496745 h 4400530"/>
              <a:gd name="connsiteX0" fmla="*/ 0 w 4185282"/>
              <a:gd name="connsiteY0" fmla="*/ 496745 h 4400530"/>
              <a:gd name="connsiteX1" fmla="*/ 0 w 4185282"/>
              <a:gd name="connsiteY1" fmla="*/ 4400530 h 4400530"/>
              <a:gd name="connsiteX2" fmla="*/ 4185282 w 4185282"/>
              <a:gd name="connsiteY2" fmla="*/ 4390279 h 4400530"/>
              <a:gd name="connsiteX3" fmla="*/ 3509252 w 4185282"/>
              <a:gd name="connsiteY3" fmla="*/ 0 h 4400530"/>
              <a:gd name="connsiteX4" fmla="*/ 0 w 4185282"/>
              <a:gd name="connsiteY4" fmla="*/ 30753 h 4400530"/>
              <a:gd name="connsiteX5" fmla="*/ 0 w 4185282"/>
              <a:gd name="connsiteY5" fmla="*/ 496745 h 4400530"/>
              <a:gd name="connsiteX0" fmla="*/ 0 w 4167976"/>
              <a:gd name="connsiteY0" fmla="*/ 496745 h 4400530"/>
              <a:gd name="connsiteX1" fmla="*/ 0 w 4167976"/>
              <a:gd name="connsiteY1" fmla="*/ 4400530 h 4400530"/>
              <a:gd name="connsiteX2" fmla="*/ 4167976 w 4167976"/>
              <a:gd name="connsiteY2" fmla="*/ 4400530 h 4400530"/>
              <a:gd name="connsiteX3" fmla="*/ 3509252 w 4167976"/>
              <a:gd name="connsiteY3" fmla="*/ 0 h 4400530"/>
              <a:gd name="connsiteX4" fmla="*/ 0 w 4167976"/>
              <a:gd name="connsiteY4" fmla="*/ 30753 h 4400530"/>
              <a:gd name="connsiteX5" fmla="*/ 0 w 4167976"/>
              <a:gd name="connsiteY5" fmla="*/ 496745 h 4400530"/>
              <a:gd name="connsiteX0" fmla="*/ 0 w 4167976"/>
              <a:gd name="connsiteY0" fmla="*/ 476243 h 4380028"/>
              <a:gd name="connsiteX1" fmla="*/ 0 w 4167976"/>
              <a:gd name="connsiteY1" fmla="*/ 4380028 h 4380028"/>
              <a:gd name="connsiteX2" fmla="*/ 4167976 w 4167976"/>
              <a:gd name="connsiteY2" fmla="*/ 4380028 h 4380028"/>
              <a:gd name="connsiteX3" fmla="*/ 2401697 w 4167976"/>
              <a:gd name="connsiteY3" fmla="*/ 0 h 4380028"/>
              <a:gd name="connsiteX4" fmla="*/ 0 w 4167976"/>
              <a:gd name="connsiteY4" fmla="*/ 10251 h 4380028"/>
              <a:gd name="connsiteX5" fmla="*/ 0 w 4167976"/>
              <a:gd name="connsiteY5" fmla="*/ 476243 h 4380028"/>
              <a:gd name="connsiteX0" fmla="*/ 0 w 3345962"/>
              <a:gd name="connsiteY0" fmla="*/ 476243 h 4380028"/>
              <a:gd name="connsiteX1" fmla="*/ 0 w 3345962"/>
              <a:gd name="connsiteY1" fmla="*/ 4380028 h 4380028"/>
              <a:gd name="connsiteX2" fmla="*/ 3345962 w 3345962"/>
              <a:gd name="connsiteY2" fmla="*/ 4380028 h 4380028"/>
              <a:gd name="connsiteX3" fmla="*/ 2401697 w 3345962"/>
              <a:gd name="connsiteY3" fmla="*/ 0 h 4380028"/>
              <a:gd name="connsiteX4" fmla="*/ 0 w 3345962"/>
              <a:gd name="connsiteY4" fmla="*/ 10251 h 4380028"/>
              <a:gd name="connsiteX5" fmla="*/ 0 w 3345962"/>
              <a:gd name="connsiteY5" fmla="*/ 476243 h 4380028"/>
              <a:gd name="connsiteX0" fmla="*/ 0 w 3345962"/>
              <a:gd name="connsiteY0" fmla="*/ 465992 h 4369777"/>
              <a:gd name="connsiteX1" fmla="*/ 0 w 3345962"/>
              <a:gd name="connsiteY1" fmla="*/ 4369777 h 4369777"/>
              <a:gd name="connsiteX2" fmla="*/ 3345962 w 3345962"/>
              <a:gd name="connsiteY2" fmla="*/ 4369777 h 4369777"/>
              <a:gd name="connsiteX3" fmla="*/ 2722201 w 3345962"/>
              <a:gd name="connsiteY3" fmla="*/ 1449668 h 4369777"/>
              <a:gd name="connsiteX4" fmla="*/ 0 w 3345962"/>
              <a:gd name="connsiteY4" fmla="*/ 0 h 4369777"/>
              <a:gd name="connsiteX5" fmla="*/ 0 w 3345962"/>
              <a:gd name="connsiteY5" fmla="*/ 465992 h 4369777"/>
              <a:gd name="connsiteX0" fmla="*/ 0 w 3345962"/>
              <a:gd name="connsiteY0" fmla="*/ 0 h 3903785"/>
              <a:gd name="connsiteX1" fmla="*/ 0 w 3345962"/>
              <a:gd name="connsiteY1" fmla="*/ 3903785 h 3903785"/>
              <a:gd name="connsiteX2" fmla="*/ 3345962 w 3345962"/>
              <a:gd name="connsiteY2" fmla="*/ 3903785 h 3903785"/>
              <a:gd name="connsiteX3" fmla="*/ 2722201 w 3345962"/>
              <a:gd name="connsiteY3" fmla="*/ 983676 h 3903785"/>
              <a:gd name="connsiteX4" fmla="*/ 1033881 w 3345962"/>
              <a:gd name="connsiteY4" fmla="*/ 988560 h 3903785"/>
              <a:gd name="connsiteX5" fmla="*/ 0 w 3345962"/>
              <a:gd name="connsiteY5" fmla="*/ 0 h 3903785"/>
              <a:gd name="connsiteX0" fmla="*/ 1033881 w 3345962"/>
              <a:gd name="connsiteY0" fmla="*/ 4884 h 2920109"/>
              <a:gd name="connsiteX1" fmla="*/ 0 w 3345962"/>
              <a:gd name="connsiteY1" fmla="*/ 2920109 h 2920109"/>
              <a:gd name="connsiteX2" fmla="*/ 3345962 w 3345962"/>
              <a:gd name="connsiteY2" fmla="*/ 2920109 h 2920109"/>
              <a:gd name="connsiteX3" fmla="*/ 2722201 w 3345962"/>
              <a:gd name="connsiteY3" fmla="*/ 0 h 2920109"/>
              <a:gd name="connsiteX4" fmla="*/ 1033881 w 3345962"/>
              <a:gd name="connsiteY4" fmla="*/ 4884 h 2920109"/>
              <a:gd name="connsiteX0" fmla="*/ 0 w 2312081"/>
              <a:gd name="connsiteY0" fmla="*/ 4884 h 2920109"/>
              <a:gd name="connsiteX1" fmla="*/ 527279 w 2312081"/>
              <a:gd name="connsiteY1" fmla="*/ 2914741 h 2920109"/>
              <a:gd name="connsiteX2" fmla="*/ 2312081 w 2312081"/>
              <a:gd name="connsiteY2" fmla="*/ 2920109 h 2920109"/>
              <a:gd name="connsiteX3" fmla="*/ 1688320 w 2312081"/>
              <a:gd name="connsiteY3" fmla="*/ 0 h 2920109"/>
              <a:gd name="connsiteX4" fmla="*/ 0 w 2312081"/>
              <a:gd name="connsiteY4" fmla="*/ 4884 h 2920109"/>
              <a:gd name="connsiteX0" fmla="*/ 558705 w 2870786"/>
              <a:gd name="connsiteY0" fmla="*/ 4884 h 2930988"/>
              <a:gd name="connsiteX1" fmla="*/ 0 w 2870786"/>
              <a:gd name="connsiteY1" fmla="*/ 2930988 h 2930988"/>
              <a:gd name="connsiteX2" fmla="*/ 2870786 w 2870786"/>
              <a:gd name="connsiteY2" fmla="*/ 2920109 h 2930988"/>
              <a:gd name="connsiteX3" fmla="*/ 2247025 w 2870786"/>
              <a:gd name="connsiteY3" fmla="*/ 0 h 2930988"/>
              <a:gd name="connsiteX4" fmla="*/ 558705 w 2870786"/>
              <a:gd name="connsiteY4" fmla="*/ 4884 h 2930988"/>
              <a:gd name="connsiteX0" fmla="*/ 1486536 w 2870786"/>
              <a:gd name="connsiteY0" fmla="*/ 156525 h 2930988"/>
              <a:gd name="connsiteX1" fmla="*/ 0 w 2870786"/>
              <a:gd name="connsiteY1" fmla="*/ 2930988 h 2930988"/>
              <a:gd name="connsiteX2" fmla="*/ 2870786 w 2870786"/>
              <a:gd name="connsiteY2" fmla="*/ 2920109 h 2930988"/>
              <a:gd name="connsiteX3" fmla="*/ 2247025 w 2870786"/>
              <a:gd name="connsiteY3" fmla="*/ 0 h 2930988"/>
              <a:gd name="connsiteX4" fmla="*/ 1486536 w 2870786"/>
              <a:gd name="connsiteY4" fmla="*/ 156525 h 2930988"/>
              <a:gd name="connsiteX0" fmla="*/ 1576156 w 2870786"/>
              <a:gd name="connsiteY0" fmla="*/ 10300 h 2930988"/>
              <a:gd name="connsiteX1" fmla="*/ 0 w 2870786"/>
              <a:gd name="connsiteY1" fmla="*/ 2930988 h 2930988"/>
              <a:gd name="connsiteX2" fmla="*/ 2870786 w 2870786"/>
              <a:gd name="connsiteY2" fmla="*/ 2920109 h 2930988"/>
              <a:gd name="connsiteX3" fmla="*/ 2247025 w 2870786"/>
              <a:gd name="connsiteY3" fmla="*/ 0 h 2930988"/>
              <a:gd name="connsiteX4" fmla="*/ 1576156 w 2870786"/>
              <a:gd name="connsiteY4" fmla="*/ 10300 h 2930988"/>
              <a:gd name="connsiteX0" fmla="*/ 1576156 w 2870786"/>
              <a:gd name="connsiteY0" fmla="*/ 4884 h 2925572"/>
              <a:gd name="connsiteX1" fmla="*/ 0 w 2870786"/>
              <a:gd name="connsiteY1" fmla="*/ 2925572 h 2925572"/>
              <a:gd name="connsiteX2" fmla="*/ 2870786 w 2870786"/>
              <a:gd name="connsiteY2" fmla="*/ 2914693 h 2925572"/>
              <a:gd name="connsiteX3" fmla="*/ 2104688 w 2870786"/>
              <a:gd name="connsiteY3" fmla="*/ 0 h 2925572"/>
              <a:gd name="connsiteX4" fmla="*/ 1576156 w 2870786"/>
              <a:gd name="connsiteY4" fmla="*/ 4884 h 2925572"/>
              <a:gd name="connsiteX0" fmla="*/ 1090049 w 2870786"/>
              <a:gd name="connsiteY0" fmla="*/ 0 h 2936935"/>
              <a:gd name="connsiteX1" fmla="*/ 0 w 2870786"/>
              <a:gd name="connsiteY1" fmla="*/ 2936935 h 2936935"/>
              <a:gd name="connsiteX2" fmla="*/ 2870786 w 2870786"/>
              <a:gd name="connsiteY2" fmla="*/ 2926056 h 2936935"/>
              <a:gd name="connsiteX3" fmla="*/ 2104688 w 2870786"/>
              <a:gd name="connsiteY3" fmla="*/ 11363 h 2936935"/>
              <a:gd name="connsiteX4" fmla="*/ 1090049 w 2870786"/>
              <a:gd name="connsiteY4" fmla="*/ 0 h 2936935"/>
              <a:gd name="connsiteX0" fmla="*/ 1090049 w 2870786"/>
              <a:gd name="connsiteY0" fmla="*/ 0 h 2931520"/>
              <a:gd name="connsiteX1" fmla="*/ 0 w 2870786"/>
              <a:gd name="connsiteY1" fmla="*/ 2931520 h 2931520"/>
              <a:gd name="connsiteX2" fmla="*/ 2870786 w 2870786"/>
              <a:gd name="connsiteY2" fmla="*/ 2926056 h 2931520"/>
              <a:gd name="connsiteX3" fmla="*/ 2104688 w 2870786"/>
              <a:gd name="connsiteY3" fmla="*/ 11363 h 2931520"/>
              <a:gd name="connsiteX4" fmla="*/ 1090049 w 2870786"/>
              <a:gd name="connsiteY4" fmla="*/ 0 h 2931520"/>
              <a:gd name="connsiteX0" fmla="*/ 1090049 w 2870786"/>
              <a:gd name="connsiteY0" fmla="*/ 0 h 2926056"/>
              <a:gd name="connsiteX1" fmla="*/ 0 w 2870786"/>
              <a:gd name="connsiteY1" fmla="*/ 2920688 h 2926056"/>
              <a:gd name="connsiteX2" fmla="*/ 2870786 w 2870786"/>
              <a:gd name="connsiteY2" fmla="*/ 2926056 h 2926056"/>
              <a:gd name="connsiteX3" fmla="*/ 2104688 w 2870786"/>
              <a:gd name="connsiteY3" fmla="*/ 11363 h 2926056"/>
              <a:gd name="connsiteX4" fmla="*/ 1090049 w 2870786"/>
              <a:gd name="connsiteY4" fmla="*/ 0 h 2926056"/>
              <a:gd name="connsiteX0" fmla="*/ 1090049 w 2870786"/>
              <a:gd name="connsiteY0" fmla="*/ 0 h 2931520"/>
              <a:gd name="connsiteX1" fmla="*/ 0 w 2870786"/>
              <a:gd name="connsiteY1" fmla="*/ 2931520 h 2931520"/>
              <a:gd name="connsiteX2" fmla="*/ 2870786 w 2870786"/>
              <a:gd name="connsiteY2" fmla="*/ 2926056 h 2931520"/>
              <a:gd name="connsiteX3" fmla="*/ 2104688 w 2870786"/>
              <a:gd name="connsiteY3" fmla="*/ 11363 h 2931520"/>
              <a:gd name="connsiteX4" fmla="*/ 1090049 w 2870786"/>
              <a:gd name="connsiteY4" fmla="*/ 0 h 29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786" h="2931520">
                <a:moveTo>
                  <a:pt x="1090049" y="0"/>
                </a:moveTo>
                <a:lnTo>
                  <a:pt x="0" y="2931520"/>
                </a:lnTo>
                <a:lnTo>
                  <a:pt x="2870786" y="2926056"/>
                </a:lnTo>
                <a:lnTo>
                  <a:pt x="2104688" y="11363"/>
                </a:lnTo>
                <a:lnTo>
                  <a:pt x="1090049" y="0"/>
                </a:ln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69" name="Group 68">
            <a:extLst>
              <a:ext uri="{FF2B5EF4-FFF2-40B4-BE49-F238E27FC236}">
                <a16:creationId xmlns:a16="http://schemas.microsoft.com/office/drawing/2014/main" id="{52E136CF-BAEC-4D24-A17E-7DAFBDD58ECD}"/>
              </a:ext>
            </a:extLst>
          </p:cNvPr>
          <p:cNvGrpSpPr/>
          <p:nvPr/>
        </p:nvGrpSpPr>
        <p:grpSpPr>
          <a:xfrm>
            <a:off x="3896409" y="5102447"/>
            <a:ext cx="597977" cy="1023235"/>
            <a:chOff x="5455528" y="4534699"/>
            <a:chExt cx="383297" cy="655883"/>
          </a:xfrm>
        </p:grpSpPr>
        <p:sp>
          <p:nvSpPr>
            <p:cNvPr id="70" name="Oval 69">
              <a:extLst>
                <a:ext uri="{FF2B5EF4-FFF2-40B4-BE49-F238E27FC236}">
                  <a16:creationId xmlns:a16="http://schemas.microsoft.com/office/drawing/2014/main" id="{95EA321D-C0ED-4CA8-8857-B07600E1E142}"/>
                </a:ext>
              </a:extLst>
            </p:cNvPr>
            <p:cNvSpPr/>
            <p:nvPr/>
          </p:nvSpPr>
          <p:spPr>
            <a:xfrm>
              <a:off x="5476875" y="5048250"/>
              <a:ext cx="361950" cy="1238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6EFF1564-0A4A-4CEB-8C13-970B2AA400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5528" y="4534699"/>
              <a:ext cx="382735" cy="655883"/>
            </a:xfrm>
            <a:prstGeom prst="rect">
              <a:avLst/>
            </a:prstGeom>
          </p:spPr>
        </p:pic>
      </p:grpSp>
      <p:pic>
        <p:nvPicPr>
          <p:cNvPr id="4" name="Picture 3">
            <a:extLst>
              <a:ext uri="{FF2B5EF4-FFF2-40B4-BE49-F238E27FC236}">
                <a16:creationId xmlns:a16="http://schemas.microsoft.com/office/drawing/2014/main" id="{7DF6D592-3D50-4B35-BBD6-77734AA011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7995" y="2343705"/>
            <a:ext cx="2879908" cy="3955002"/>
          </a:xfrm>
          <a:prstGeom prst="rect">
            <a:avLst/>
          </a:prstGeom>
        </p:spPr>
      </p:pic>
      <p:pic>
        <p:nvPicPr>
          <p:cNvPr id="18" name="Picture 17">
            <a:extLst>
              <a:ext uri="{FF2B5EF4-FFF2-40B4-BE49-F238E27FC236}">
                <a16:creationId xmlns:a16="http://schemas.microsoft.com/office/drawing/2014/main" id="{0753C6C8-96CF-401D-B9EF-30DDCF6103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995" y="2341358"/>
            <a:ext cx="3446599" cy="3957349"/>
          </a:xfrm>
          <a:prstGeom prst="rect">
            <a:avLst/>
          </a:prstGeom>
        </p:spPr>
      </p:pic>
      <p:sp>
        <p:nvSpPr>
          <p:cNvPr id="7" name="Freeform: Shape 6">
            <a:extLst>
              <a:ext uri="{FF2B5EF4-FFF2-40B4-BE49-F238E27FC236}">
                <a16:creationId xmlns:a16="http://schemas.microsoft.com/office/drawing/2014/main" id="{3D91EA1F-3FBD-4B77-A43E-47A0FCA0ED45}"/>
              </a:ext>
            </a:extLst>
          </p:cNvPr>
          <p:cNvSpPr/>
          <p:nvPr/>
        </p:nvSpPr>
        <p:spPr>
          <a:xfrm>
            <a:off x="4483223" y="5868140"/>
            <a:ext cx="1722268" cy="168676"/>
          </a:xfrm>
          <a:custGeom>
            <a:avLst/>
            <a:gdLst>
              <a:gd name="connsiteX0" fmla="*/ 53266 w 1722268"/>
              <a:gd name="connsiteY0" fmla="*/ 35510 h 168676"/>
              <a:gd name="connsiteX1" fmla="*/ 0 w 1722268"/>
              <a:gd name="connsiteY1" fmla="*/ 124287 h 168676"/>
              <a:gd name="connsiteX2" fmla="*/ 26633 w 1722268"/>
              <a:gd name="connsiteY2" fmla="*/ 168676 h 168676"/>
              <a:gd name="connsiteX3" fmla="*/ 1722268 w 1722268"/>
              <a:gd name="connsiteY3" fmla="*/ 71021 h 168676"/>
              <a:gd name="connsiteX4" fmla="*/ 1722268 w 1722268"/>
              <a:gd name="connsiteY4" fmla="*/ 71021 h 168676"/>
              <a:gd name="connsiteX5" fmla="*/ 1651247 w 1722268"/>
              <a:gd name="connsiteY5" fmla="*/ 0 h 168676"/>
              <a:gd name="connsiteX6" fmla="*/ 53266 w 1722268"/>
              <a:gd name="connsiteY6" fmla="*/ 35510 h 16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268" h="168676">
                <a:moveTo>
                  <a:pt x="53266" y="35510"/>
                </a:moveTo>
                <a:lnTo>
                  <a:pt x="0" y="124287"/>
                </a:lnTo>
                <a:lnTo>
                  <a:pt x="26633" y="168676"/>
                </a:lnTo>
                <a:lnTo>
                  <a:pt x="1722268" y="71021"/>
                </a:lnTo>
                <a:lnTo>
                  <a:pt x="1722268" y="71021"/>
                </a:lnTo>
                <a:lnTo>
                  <a:pt x="1651247" y="0"/>
                </a:lnTo>
                <a:lnTo>
                  <a:pt x="53266" y="35510"/>
                </a:lnTo>
                <a:close/>
              </a:path>
            </a:pathLst>
          </a:custGeom>
          <a:solidFill>
            <a:schemeClr val="tx1">
              <a:lumMod val="90000"/>
              <a:lumOff val="1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0F09877-6F3A-40B3-B3D1-749652C0CF1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085600" y="3665990"/>
            <a:ext cx="2606450" cy="2606450"/>
          </a:xfrm>
          <a:prstGeom prst="rect">
            <a:avLst/>
          </a:prstGeom>
        </p:spPr>
      </p:pic>
      <p:pic>
        <p:nvPicPr>
          <p:cNvPr id="22" name="Picture 21">
            <a:extLst>
              <a:ext uri="{FF2B5EF4-FFF2-40B4-BE49-F238E27FC236}">
                <a16:creationId xmlns:a16="http://schemas.microsoft.com/office/drawing/2014/main" id="{592182DF-0E9A-4CD7-A9F7-70C519CE97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474" y="2342839"/>
            <a:ext cx="3446598" cy="3957349"/>
          </a:xfrm>
          <a:prstGeom prst="rect">
            <a:avLst/>
          </a:prstGeom>
        </p:spPr>
      </p:pic>
      <p:pic>
        <p:nvPicPr>
          <p:cNvPr id="6" name="Picture 5">
            <a:extLst>
              <a:ext uri="{FF2B5EF4-FFF2-40B4-BE49-F238E27FC236}">
                <a16:creationId xmlns:a16="http://schemas.microsoft.com/office/drawing/2014/main" id="{EC2DF45C-AD19-4C0C-A732-C9EEADC3DB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82066" y="3773009"/>
            <a:ext cx="2015231" cy="2528055"/>
          </a:xfrm>
          <a:prstGeom prst="rect">
            <a:avLst/>
          </a:prstGeom>
        </p:spPr>
      </p:pic>
      <p:sp>
        <p:nvSpPr>
          <p:cNvPr id="23" name="Rectangular Callout 5">
            <a:extLst>
              <a:ext uri="{FF2B5EF4-FFF2-40B4-BE49-F238E27FC236}">
                <a16:creationId xmlns:a16="http://schemas.microsoft.com/office/drawing/2014/main" id="{1F794FB7-2CCB-44C1-AB51-EC1A18CD4362}"/>
              </a:ext>
            </a:extLst>
          </p:cNvPr>
          <p:cNvSpPr/>
          <p:nvPr/>
        </p:nvSpPr>
        <p:spPr>
          <a:xfrm>
            <a:off x="2592282" y="1523121"/>
            <a:ext cx="4500978" cy="1575186"/>
          </a:xfrm>
          <a:prstGeom prst="wedgeRectCallout">
            <a:avLst>
              <a:gd name="adj1" fmla="val 55325"/>
              <a:gd name="adj2" fmla="val -1712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Some medicines don’t work properly if we take them the wrong way. They might not heal your health condition if you take too little or they might make you ill if you take too much. </a:t>
            </a:r>
          </a:p>
        </p:txBody>
      </p:sp>
      <p:sp>
        <p:nvSpPr>
          <p:cNvPr id="24" name="Rectangular Callout 5">
            <a:extLst>
              <a:ext uri="{FF2B5EF4-FFF2-40B4-BE49-F238E27FC236}">
                <a16:creationId xmlns:a16="http://schemas.microsoft.com/office/drawing/2014/main" id="{A6AA723A-5831-4825-9CE2-BB6E5F2686BC}"/>
              </a:ext>
            </a:extLst>
          </p:cNvPr>
          <p:cNvSpPr/>
          <p:nvPr/>
        </p:nvSpPr>
        <p:spPr>
          <a:xfrm>
            <a:off x="2654425" y="1489090"/>
            <a:ext cx="4456590" cy="1955446"/>
          </a:xfrm>
          <a:prstGeom prst="wedgeRectCallout">
            <a:avLst>
              <a:gd name="adj1" fmla="val -58241"/>
              <a:gd name="adj2" fmla="val -323"/>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You should always take antibiotics carefully. These are a strong medicine and we can become </a:t>
            </a:r>
            <a:r>
              <a:rPr lang="en-GB" b="1" dirty="0">
                <a:solidFill>
                  <a:schemeClr val="dk1"/>
                </a:solidFill>
              </a:rPr>
              <a:t>immune</a:t>
            </a:r>
            <a:r>
              <a:rPr lang="en-GB" dirty="0">
                <a:solidFill>
                  <a:schemeClr val="dk1"/>
                </a:solidFill>
              </a:rPr>
              <a:t> to them if we take them too often. This means that they might not work if you become ill in the future.</a:t>
            </a:r>
            <a:endParaRPr lang="en-GB" dirty="0"/>
          </a:p>
        </p:txBody>
      </p:sp>
      <p:pic>
        <p:nvPicPr>
          <p:cNvPr id="67" name="Picture 66">
            <a:extLst>
              <a:ext uri="{FF2B5EF4-FFF2-40B4-BE49-F238E27FC236}">
                <a16:creationId xmlns:a16="http://schemas.microsoft.com/office/drawing/2014/main" id="{0CFB7EF6-5DCB-4175-9961-DA340E46E29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81" t="-2129"/>
          <a:stretch/>
        </p:blipFill>
        <p:spPr>
          <a:xfrm>
            <a:off x="6905613" y="1301524"/>
            <a:ext cx="1818075" cy="5010499"/>
          </a:xfrm>
          <a:prstGeom prst="rect">
            <a:avLst/>
          </a:prstGeom>
        </p:spPr>
      </p:pic>
      <p:pic>
        <p:nvPicPr>
          <p:cNvPr id="14" name="Picture 13">
            <a:extLst>
              <a:ext uri="{FF2B5EF4-FFF2-40B4-BE49-F238E27FC236}">
                <a16:creationId xmlns:a16="http://schemas.microsoft.com/office/drawing/2014/main" id="{65AAEB7B-C2E4-4C30-B587-8FBE51CC53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800000" flipV="1">
            <a:off x="4880271" y="3773010"/>
            <a:ext cx="1739116" cy="1771095"/>
          </a:xfrm>
          <a:prstGeom prst="rect">
            <a:avLst/>
          </a:prstGeom>
        </p:spPr>
      </p:pic>
      <p:pic>
        <p:nvPicPr>
          <p:cNvPr id="27" name="Picture 26">
            <a:extLst>
              <a:ext uri="{FF2B5EF4-FFF2-40B4-BE49-F238E27FC236}">
                <a16:creationId xmlns:a16="http://schemas.microsoft.com/office/drawing/2014/main" id="{C1998AD5-A811-42AD-8B39-E920E99323E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41094" y="3812382"/>
            <a:ext cx="938021" cy="840582"/>
          </a:xfrm>
          <a:prstGeom prst="ellipse">
            <a:avLst/>
          </a:prstGeom>
        </p:spPr>
      </p:pic>
      <p:pic>
        <p:nvPicPr>
          <p:cNvPr id="3" name="Whole Class">
            <a:extLst>
              <a:ext uri="{FF2B5EF4-FFF2-40B4-BE49-F238E27FC236}">
                <a16:creationId xmlns:a16="http://schemas.microsoft.com/office/drawing/2014/main" id="{F49CDB51-70F9-4E75-A398-9513DDD3A89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2482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6" presetClass="entr" presetSubtype="32"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out)">
                                      <p:cBhvr>
                                        <p:cTn id="4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ular Callout 5">
            <a:extLst>
              <a:ext uri="{FF2B5EF4-FFF2-40B4-BE49-F238E27FC236}">
                <a16:creationId xmlns:a16="http://schemas.microsoft.com/office/drawing/2014/main" id="{C3C1CC75-9859-43D9-BD56-FD50F10E8B8D}"/>
              </a:ext>
            </a:extLst>
          </p:cNvPr>
          <p:cNvSpPr/>
          <p:nvPr/>
        </p:nvSpPr>
        <p:spPr>
          <a:xfrm>
            <a:off x="576263" y="1328421"/>
            <a:ext cx="5663242" cy="1117162"/>
          </a:xfrm>
          <a:prstGeom prst="wedgeRectCallout">
            <a:avLst>
              <a:gd name="adj1" fmla="val 38361"/>
              <a:gd name="adj2" fmla="val 95875"/>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In this activity, you will work with a partner to find different ways to respond to the emergency on your </a:t>
            </a:r>
            <a:r>
              <a:rPr kumimoji="0" lang="en-GB" sz="1800" b="1" i="0" u="none" strike="noStrike" kern="1200" cap="none" spc="0" normalizeH="0" baseline="0" noProof="0" dirty="0">
                <a:ln>
                  <a:noFill/>
                </a:ln>
                <a:solidFill>
                  <a:schemeClr val="tx1"/>
                </a:solidFill>
                <a:effectLst/>
                <a:uLnTx/>
                <a:uFillTx/>
                <a:latin typeface="Twinkl"/>
                <a:ea typeface="+mn-ea"/>
                <a:cs typeface="+mn-cs"/>
              </a:rPr>
              <a:t>Emergency Situation Role-Play Card</a:t>
            </a:r>
            <a:r>
              <a:rPr kumimoji="0" lang="en-GB" sz="1800" b="0" i="0" u="none" strike="noStrike" kern="1200" cap="none" spc="0" normalizeH="0" baseline="0" noProof="0" dirty="0">
                <a:ln>
                  <a:noFill/>
                </a:ln>
                <a:solidFill>
                  <a:srgbClr val="1C1C1C"/>
                </a:solidFill>
                <a:effectLst/>
                <a:uLnTx/>
                <a:uFillTx/>
                <a:latin typeface="Twinkl"/>
                <a:ea typeface="+mn-ea"/>
                <a:cs typeface="+mn-cs"/>
              </a:rPr>
              <a:t>.</a:t>
            </a:r>
          </a:p>
        </p:txBody>
      </p:sp>
      <p:sp>
        <p:nvSpPr>
          <p:cNvPr id="24" name="Rectangular Callout 5">
            <a:extLst>
              <a:ext uri="{FF2B5EF4-FFF2-40B4-BE49-F238E27FC236}">
                <a16:creationId xmlns:a16="http://schemas.microsoft.com/office/drawing/2014/main" id="{435A10AF-A2C5-4F5A-80B7-9688357F2E22}"/>
              </a:ext>
            </a:extLst>
          </p:cNvPr>
          <p:cNvSpPr/>
          <p:nvPr/>
        </p:nvSpPr>
        <p:spPr>
          <a:xfrm>
            <a:off x="2786493" y="1326882"/>
            <a:ext cx="4935108" cy="1117162"/>
          </a:xfrm>
          <a:prstGeom prst="wedgeRectCallout">
            <a:avLst>
              <a:gd name="adj1" fmla="val -38583"/>
              <a:gd name="adj2" fmla="val 77686"/>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Discuss different options and decide between you which you think is the most appropriate and effective response.</a:t>
            </a:r>
          </a:p>
        </p:txBody>
      </p:sp>
      <p:sp>
        <p:nvSpPr>
          <p:cNvPr id="25" name="Rectangular Callout 5">
            <a:extLst>
              <a:ext uri="{FF2B5EF4-FFF2-40B4-BE49-F238E27FC236}">
                <a16:creationId xmlns:a16="http://schemas.microsoft.com/office/drawing/2014/main" id="{264457F6-D882-4879-B82C-E0C278B4C231}"/>
              </a:ext>
            </a:extLst>
          </p:cNvPr>
          <p:cNvSpPr/>
          <p:nvPr/>
        </p:nvSpPr>
        <p:spPr>
          <a:xfrm>
            <a:off x="1383403" y="1321237"/>
            <a:ext cx="5492044" cy="1117162"/>
          </a:xfrm>
          <a:prstGeom prst="wedgeRectCallout">
            <a:avLst>
              <a:gd name="adj1" fmla="val 18354"/>
              <a:gd name="adj2" fmla="val 81728"/>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Once you have decided, create a role play demonstrating how the emergency happened and, most importantly, how to get help.</a:t>
            </a:r>
          </a:p>
        </p:txBody>
      </p:sp>
      <p:pic>
        <p:nvPicPr>
          <p:cNvPr id="13" name="Picture 12">
            <a:extLst>
              <a:ext uri="{FF2B5EF4-FFF2-40B4-BE49-F238E27FC236}">
                <a16:creationId xmlns:a16="http://schemas.microsoft.com/office/drawing/2014/main" id="{0967F205-828A-41D3-A56E-F30289C9EB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1342" y="4907911"/>
            <a:ext cx="819094" cy="1477047"/>
          </a:xfrm>
          <a:prstGeom prst="rect">
            <a:avLst/>
          </a:prstGeom>
        </p:spPr>
      </p:pic>
      <p:pic>
        <p:nvPicPr>
          <p:cNvPr id="16" name="Picture 15">
            <a:extLst>
              <a:ext uri="{FF2B5EF4-FFF2-40B4-BE49-F238E27FC236}">
                <a16:creationId xmlns:a16="http://schemas.microsoft.com/office/drawing/2014/main" id="{BFA0F67F-276B-41F3-B438-A00C9FD84A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5684" y="4319242"/>
            <a:ext cx="956311" cy="2004992"/>
          </a:xfrm>
          <a:prstGeom prst="rect">
            <a:avLst/>
          </a:prstGeom>
        </p:spPr>
      </p:pic>
      <p:sp>
        <p:nvSpPr>
          <p:cNvPr id="2" name="Title 1">
            <a:extLst>
              <a:ext uri="{FF2B5EF4-FFF2-40B4-BE49-F238E27FC236}">
                <a16:creationId xmlns:a16="http://schemas.microsoft.com/office/drawing/2014/main" id="{0A1EDFDA-2D9F-4B6F-8D80-752D151C6B07}"/>
              </a:ext>
            </a:extLst>
          </p:cNvPr>
          <p:cNvSpPr>
            <a:spLocks noGrp="1"/>
          </p:cNvSpPr>
          <p:nvPr>
            <p:ph type="title"/>
          </p:nvPr>
        </p:nvSpPr>
        <p:spPr>
          <a:xfrm>
            <a:off x="457198" y="478895"/>
            <a:ext cx="8220075" cy="994306"/>
          </a:xfrm>
        </p:spPr>
        <p:txBody>
          <a:bodyPr/>
          <a:lstStyle/>
          <a:p>
            <a:r>
              <a:rPr lang="en-GB" dirty="0">
                <a:latin typeface="Twinkl" pitchFamily="2" charset="0"/>
              </a:rPr>
              <a:t>Emergency!</a:t>
            </a:r>
          </a:p>
        </p:txBody>
      </p:sp>
      <p:pic>
        <p:nvPicPr>
          <p:cNvPr id="12" name="Picture 11">
            <a:extLst>
              <a:ext uri="{FF2B5EF4-FFF2-40B4-BE49-F238E27FC236}">
                <a16:creationId xmlns:a16="http://schemas.microsoft.com/office/drawing/2014/main" id="{3E969CB8-C020-4816-A61D-E2718C72BC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807" y="2492686"/>
            <a:ext cx="651719" cy="824063"/>
          </a:xfrm>
          <a:prstGeom prst="rect">
            <a:avLst/>
          </a:prstGeom>
        </p:spPr>
      </p:pic>
      <p:pic>
        <p:nvPicPr>
          <p:cNvPr id="10" name="Picture 9">
            <a:extLst>
              <a:ext uri="{FF2B5EF4-FFF2-40B4-BE49-F238E27FC236}">
                <a16:creationId xmlns:a16="http://schemas.microsoft.com/office/drawing/2014/main" id="{87045D38-C5EE-4614-B660-1A68745DA4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2167" y="2644896"/>
            <a:ext cx="1753886" cy="3431706"/>
          </a:xfrm>
          <a:prstGeom prst="rect">
            <a:avLst/>
          </a:prstGeom>
        </p:spPr>
      </p:pic>
      <p:pic>
        <p:nvPicPr>
          <p:cNvPr id="18" name="Picture 17">
            <a:extLst>
              <a:ext uri="{FF2B5EF4-FFF2-40B4-BE49-F238E27FC236}">
                <a16:creationId xmlns:a16="http://schemas.microsoft.com/office/drawing/2014/main" id="{DE3A34C7-1D72-4ADF-A412-95AFB8D477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960615" flipH="1">
            <a:off x="3205323" y="5129994"/>
            <a:ext cx="852467" cy="1236710"/>
          </a:xfrm>
          <a:prstGeom prst="rect">
            <a:avLst/>
          </a:prstGeom>
        </p:spPr>
      </p:pic>
      <p:pic>
        <p:nvPicPr>
          <p:cNvPr id="19" name="Picture 18">
            <a:extLst>
              <a:ext uri="{FF2B5EF4-FFF2-40B4-BE49-F238E27FC236}">
                <a16:creationId xmlns:a16="http://schemas.microsoft.com/office/drawing/2014/main" id="{049E1D0B-EE4C-4A18-BEE1-E0DC5BCD42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85283" y="4358752"/>
            <a:ext cx="956311" cy="2004992"/>
          </a:xfrm>
          <a:prstGeom prst="rect">
            <a:avLst/>
          </a:prstGeom>
        </p:spPr>
      </p:pic>
      <p:pic>
        <p:nvPicPr>
          <p:cNvPr id="20" name="Picture 19">
            <a:extLst>
              <a:ext uri="{FF2B5EF4-FFF2-40B4-BE49-F238E27FC236}">
                <a16:creationId xmlns:a16="http://schemas.microsoft.com/office/drawing/2014/main" id="{DBC88BC9-858C-4DBB-9356-4D0C4773D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805695" y="2408020"/>
            <a:ext cx="651719" cy="824063"/>
          </a:xfrm>
          <a:prstGeom prst="rect">
            <a:avLst/>
          </a:prstGeom>
        </p:spPr>
      </p:pic>
      <p:pic>
        <p:nvPicPr>
          <p:cNvPr id="22" name="Picture 21">
            <a:extLst>
              <a:ext uri="{FF2B5EF4-FFF2-40B4-BE49-F238E27FC236}">
                <a16:creationId xmlns:a16="http://schemas.microsoft.com/office/drawing/2014/main" id="{D5873A4C-97F6-411E-A4CA-D280F61A23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6178" y="2474019"/>
            <a:ext cx="2235200" cy="3802603"/>
          </a:xfrm>
          <a:prstGeom prst="rect">
            <a:avLst/>
          </a:prstGeom>
        </p:spPr>
      </p:pic>
      <p:pic>
        <p:nvPicPr>
          <p:cNvPr id="14" name="Pairs">
            <a:extLst>
              <a:ext uri="{FF2B5EF4-FFF2-40B4-BE49-F238E27FC236}">
                <a16:creationId xmlns:a16="http://schemas.microsoft.com/office/drawing/2014/main" id="{79ACABCB-2441-4033-89C7-8D2B44019C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19613" y="593193"/>
            <a:ext cx="864000" cy="864000"/>
          </a:xfrm>
          <a:prstGeom prst="rect">
            <a:avLst/>
          </a:prstGeom>
        </p:spPr>
      </p:pic>
    </p:spTree>
    <p:extLst>
      <p:ext uri="{BB962C8B-B14F-4D97-AF65-F5344CB8AC3E}">
        <p14:creationId xmlns:p14="http://schemas.microsoft.com/office/powerpoint/2010/main" val="146339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1+#ppt_w/2"/>
                                          </p:val>
                                        </p:tav>
                                        <p:tav tm="100000">
                                          <p:val>
                                            <p:strVal val="#ppt_x"/>
                                          </p:val>
                                        </p:tav>
                                      </p:tavLst>
                                    </p:anim>
                                    <p:anim calcmode="lin" valueType="num">
                                      <p:cBhvr additive="base">
                                        <p:cTn id="8" dur="25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270" fill="hold">
                                          <p:stCondLst>
                                            <p:cond delay="0"/>
                                          </p:stCondLst>
                                        </p:cTn>
                                        <p:tgtEl>
                                          <p:spTgt spid="10"/>
                                        </p:tgtEl>
                                        <p:attrNameLst>
                                          <p:attrName>r</p:attrName>
                                        </p:attrNameLst>
                                      </p:cBhvr>
                                    </p:animRot>
                                    <p:animRot by="-240000">
                                      <p:cBhvr>
                                        <p:cTn id="11" dur="540" fill="hold">
                                          <p:stCondLst>
                                            <p:cond delay="540"/>
                                          </p:stCondLst>
                                        </p:cTn>
                                        <p:tgtEl>
                                          <p:spTgt spid="10"/>
                                        </p:tgtEl>
                                        <p:attrNameLst>
                                          <p:attrName>r</p:attrName>
                                        </p:attrNameLst>
                                      </p:cBhvr>
                                    </p:animRot>
                                    <p:animRot by="240000">
                                      <p:cBhvr>
                                        <p:cTn id="12" dur="540" fill="hold">
                                          <p:stCondLst>
                                            <p:cond delay="1080"/>
                                          </p:stCondLst>
                                        </p:cTn>
                                        <p:tgtEl>
                                          <p:spTgt spid="10"/>
                                        </p:tgtEl>
                                        <p:attrNameLst>
                                          <p:attrName>r</p:attrName>
                                        </p:attrNameLst>
                                      </p:cBhvr>
                                    </p:animRot>
                                    <p:animRot by="-240000">
                                      <p:cBhvr>
                                        <p:cTn id="13" dur="540" fill="hold">
                                          <p:stCondLst>
                                            <p:cond delay="1620"/>
                                          </p:stCondLst>
                                        </p:cTn>
                                        <p:tgtEl>
                                          <p:spTgt spid="10"/>
                                        </p:tgtEl>
                                        <p:attrNameLst>
                                          <p:attrName>r</p:attrName>
                                        </p:attrNameLst>
                                      </p:cBhvr>
                                    </p:animRot>
                                    <p:animRot by="120000">
                                      <p:cBhvr>
                                        <p:cTn id="14" dur="540" fill="hold">
                                          <p:stCondLst>
                                            <p:cond delay="2160"/>
                                          </p:stCondLst>
                                        </p:cTn>
                                        <p:tgtEl>
                                          <p:spTgt spid="10"/>
                                        </p:tgtEl>
                                        <p:attrNameLst>
                                          <p:attrName>r</p:attrName>
                                        </p:attrNameLst>
                                      </p:cBhvr>
                                    </p:animRot>
                                  </p:childTnLst>
                                </p:cTn>
                              </p:par>
                              <p:par>
                                <p:cTn id="15" presetID="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2500" fill="hold"/>
                                        <p:tgtEl>
                                          <p:spTgt spid="22"/>
                                        </p:tgtEl>
                                        <p:attrNameLst>
                                          <p:attrName>ppt_x</p:attrName>
                                        </p:attrNameLst>
                                      </p:cBhvr>
                                      <p:tavLst>
                                        <p:tav tm="0">
                                          <p:val>
                                            <p:strVal val="0-#ppt_w/2"/>
                                          </p:val>
                                        </p:tav>
                                        <p:tav tm="100000">
                                          <p:val>
                                            <p:strVal val="#ppt_x"/>
                                          </p:val>
                                        </p:tav>
                                      </p:tavLst>
                                    </p:anim>
                                    <p:anim calcmode="lin" valueType="num">
                                      <p:cBhvr additive="base">
                                        <p:cTn id="18" dur="2500" fill="hold"/>
                                        <p:tgtEl>
                                          <p:spTgt spid="22"/>
                                        </p:tgtEl>
                                        <p:attrNameLst>
                                          <p:attrName>ppt_y</p:attrName>
                                        </p:attrNameLst>
                                      </p:cBhvr>
                                      <p:tavLst>
                                        <p:tav tm="0">
                                          <p:val>
                                            <p:strVal val="#ppt_y"/>
                                          </p:val>
                                        </p:tav>
                                        <p:tav tm="100000">
                                          <p:val>
                                            <p:strVal val="#ppt_y"/>
                                          </p:val>
                                        </p:tav>
                                      </p:tavLst>
                                    </p:anim>
                                  </p:childTnLst>
                                </p:cTn>
                              </p:par>
                              <p:par>
                                <p:cTn id="19" presetID="32" presetClass="emph" presetSubtype="0" fill="hold" nodeType="withEffect">
                                  <p:stCondLst>
                                    <p:cond delay="0"/>
                                  </p:stCondLst>
                                  <p:childTnLst>
                                    <p:animRot by="120000">
                                      <p:cBhvr>
                                        <p:cTn id="20" dur="270" fill="hold">
                                          <p:stCondLst>
                                            <p:cond delay="0"/>
                                          </p:stCondLst>
                                        </p:cTn>
                                        <p:tgtEl>
                                          <p:spTgt spid="22"/>
                                        </p:tgtEl>
                                        <p:attrNameLst>
                                          <p:attrName>r</p:attrName>
                                        </p:attrNameLst>
                                      </p:cBhvr>
                                    </p:animRot>
                                    <p:animRot by="-240000">
                                      <p:cBhvr>
                                        <p:cTn id="21" dur="540" fill="hold">
                                          <p:stCondLst>
                                            <p:cond delay="540"/>
                                          </p:stCondLst>
                                        </p:cTn>
                                        <p:tgtEl>
                                          <p:spTgt spid="22"/>
                                        </p:tgtEl>
                                        <p:attrNameLst>
                                          <p:attrName>r</p:attrName>
                                        </p:attrNameLst>
                                      </p:cBhvr>
                                    </p:animRot>
                                    <p:animRot by="240000">
                                      <p:cBhvr>
                                        <p:cTn id="22" dur="540" fill="hold">
                                          <p:stCondLst>
                                            <p:cond delay="1080"/>
                                          </p:stCondLst>
                                        </p:cTn>
                                        <p:tgtEl>
                                          <p:spTgt spid="22"/>
                                        </p:tgtEl>
                                        <p:attrNameLst>
                                          <p:attrName>r</p:attrName>
                                        </p:attrNameLst>
                                      </p:cBhvr>
                                    </p:animRot>
                                    <p:animRot by="-240000">
                                      <p:cBhvr>
                                        <p:cTn id="23" dur="540" fill="hold">
                                          <p:stCondLst>
                                            <p:cond delay="1620"/>
                                          </p:stCondLst>
                                        </p:cTn>
                                        <p:tgtEl>
                                          <p:spTgt spid="22"/>
                                        </p:tgtEl>
                                        <p:attrNameLst>
                                          <p:attrName>r</p:attrName>
                                        </p:attrNameLst>
                                      </p:cBhvr>
                                    </p:animRot>
                                    <p:animRot by="120000">
                                      <p:cBhvr>
                                        <p:cTn id="24" dur="540" fill="hold">
                                          <p:stCondLst>
                                            <p:cond delay="2160"/>
                                          </p:stCondLst>
                                        </p:cTn>
                                        <p:tgtEl>
                                          <p:spTgt spid="22"/>
                                        </p:tgtEl>
                                        <p:attrNameLst>
                                          <p:attrName>r</p:attrName>
                                        </p:attrNameLst>
                                      </p:cBhvr>
                                    </p:animRot>
                                  </p:childTnLst>
                                </p:cTn>
                              </p:par>
                              <p:par>
                                <p:cTn id="25" presetID="2" presetClass="entr" presetSubtype="2"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0" fill="hold"/>
                                        <p:tgtEl>
                                          <p:spTgt spid="13"/>
                                        </p:tgtEl>
                                        <p:attrNameLst>
                                          <p:attrName>ppt_x</p:attrName>
                                        </p:attrNameLst>
                                      </p:cBhvr>
                                      <p:tavLst>
                                        <p:tav tm="0">
                                          <p:val>
                                            <p:strVal val="1+#ppt_w/2"/>
                                          </p:val>
                                        </p:tav>
                                        <p:tav tm="100000">
                                          <p:val>
                                            <p:strVal val="#ppt_x"/>
                                          </p:val>
                                        </p:tav>
                                      </p:tavLst>
                                    </p:anim>
                                    <p:anim calcmode="lin" valueType="num">
                                      <p:cBhvr additive="base">
                                        <p:cTn id="28" dur="2500" fill="hold"/>
                                        <p:tgtEl>
                                          <p:spTgt spid="13"/>
                                        </p:tgtEl>
                                        <p:attrNameLst>
                                          <p:attrName>ppt_y</p:attrName>
                                        </p:attrNameLst>
                                      </p:cBhvr>
                                      <p:tavLst>
                                        <p:tav tm="0">
                                          <p:val>
                                            <p:strVal val="#ppt_y"/>
                                          </p:val>
                                        </p:tav>
                                        <p:tav tm="100000">
                                          <p:val>
                                            <p:strVal val="#ppt_y"/>
                                          </p:val>
                                        </p:tav>
                                      </p:tavLst>
                                    </p:anim>
                                  </p:childTnLst>
                                </p:cTn>
                              </p:par>
                              <p:par>
                                <p:cTn id="29" presetID="8" presetClass="emph" presetSubtype="0" repeatCount="4000" autoRev="1" fill="hold" nodeType="withEffect">
                                  <p:stCondLst>
                                    <p:cond delay="0"/>
                                  </p:stCondLst>
                                  <p:childTnLst>
                                    <p:animRot by="1200000">
                                      <p:cBhvr>
                                        <p:cTn id="30" dur="300" fill="hold"/>
                                        <p:tgtEl>
                                          <p:spTgt spid="13"/>
                                        </p:tgtEl>
                                        <p:attrNameLst>
                                          <p:attrName>r</p:attrName>
                                        </p:attrNameLst>
                                      </p:cBhvr>
                                    </p:animRot>
                                  </p:childTnLst>
                                </p:cTn>
                              </p:par>
                              <p:par>
                                <p:cTn id="31" presetID="2" presetClass="entr" presetSubtype="2"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2000" fill="hold"/>
                                        <p:tgtEl>
                                          <p:spTgt spid="16"/>
                                        </p:tgtEl>
                                        <p:attrNameLst>
                                          <p:attrName>ppt_x</p:attrName>
                                        </p:attrNameLst>
                                      </p:cBhvr>
                                      <p:tavLst>
                                        <p:tav tm="0">
                                          <p:val>
                                            <p:strVal val="1+#ppt_w/2"/>
                                          </p:val>
                                        </p:tav>
                                        <p:tav tm="100000">
                                          <p:val>
                                            <p:strVal val="#ppt_x"/>
                                          </p:val>
                                        </p:tav>
                                      </p:tavLst>
                                    </p:anim>
                                    <p:anim calcmode="lin" valueType="num">
                                      <p:cBhvr additive="base">
                                        <p:cTn id="34" dur="2000" fill="hold"/>
                                        <p:tgtEl>
                                          <p:spTgt spid="16"/>
                                        </p:tgtEl>
                                        <p:attrNameLst>
                                          <p:attrName>ppt_y</p:attrName>
                                        </p:attrNameLst>
                                      </p:cBhvr>
                                      <p:tavLst>
                                        <p:tav tm="0">
                                          <p:val>
                                            <p:strVal val="#ppt_y"/>
                                          </p:val>
                                        </p:tav>
                                        <p:tav tm="100000">
                                          <p:val>
                                            <p:strVal val="#ppt_y"/>
                                          </p:val>
                                        </p:tav>
                                      </p:tavLst>
                                    </p:anim>
                                  </p:childTnLst>
                                </p:cTn>
                              </p:par>
                              <p:par>
                                <p:cTn id="35" presetID="8" presetClass="emph" presetSubtype="0" repeatCount="4000" autoRev="1" fill="hold" nodeType="withEffect">
                                  <p:stCondLst>
                                    <p:cond delay="700"/>
                                  </p:stCondLst>
                                  <p:childTnLst>
                                    <p:animRot by="1200000">
                                      <p:cBhvr>
                                        <p:cTn id="36" dur="212" fill="hold"/>
                                        <p:tgtEl>
                                          <p:spTgt spid="16"/>
                                        </p:tgtEl>
                                        <p:attrNameLst>
                                          <p:attrName>r</p:attrName>
                                        </p:attrNameLst>
                                      </p:cBhvr>
                                    </p:animRot>
                                  </p:childTnLst>
                                </p:cTn>
                              </p:par>
                              <p:par>
                                <p:cTn id="37" presetID="2" presetClass="entr" presetSubtype="2" fill="hold"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1+#ppt_w/2"/>
                                          </p:val>
                                        </p:tav>
                                        <p:tav tm="100000">
                                          <p:val>
                                            <p:strVal val="#ppt_x"/>
                                          </p:val>
                                        </p:tav>
                                      </p:tavLst>
                                    </p:anim>
                                    <p:anim calcmode="lin" valueType="num">
                                      <p:cBhvr additive="base">
                                        <p:cTn id="40" dur="2000" fill="hold"/>
                                        <p:tgtEl>
                                          <p:spTgt spid="12"/>
                                        </p:tgtEl>
                                        <p:attrNameLst>
                                          <p:attrName>ppt_y</p:attrName>
                                        </p:attrNameLst>
                                      </p:cBhvr>
                                      <p:tavLst>
                                        <p:tav tm="0">
                                          <p:val>
                                            <p:strVal val="#ppt_y"/>
                                          </p:val>
                                        </p:tav>
                                        <p:tav tm="100000">
                                          <p:val>
                                            <p:strVal val="#ppt_y"/>
                                          </p:val>
                                        </p:tav>
                                      </p:tavLst>
                                    </p:anim>
                                  </p:childTnLst>
                                </p:cTn>
                              </p:par>
                              <p:par>
                                <p:cTn id="41" presetID="32" presetClass="emph" presetSubtype="0" repeatCount="indefinite" fill="hold" nodeType="withEffect">
                                  <p:stCondLst>
                                    <p:cond delay="500"/>
                                  </p:stCondLst>
                                  <p:childTnLst>
                                    <p:animRot by="120000">
                                      <p:cBhvr>
                                        <p:cTn id="42" dur="220" fill="hold">
                                          <p:stCondLst>
                                            <p:cond delay="0"/>
                                          </p:stCondLst>
                                        </p:cTn>
                                        <p:tgtEl>
                                          <p:spTgt spid="12"/>
                                        </p:tgtEl>
                                        <p:attrNameLst>
                                          <p:attrName>r</p:attrName>
                                        </p:attrNameLst>
                                      </p:cBhvr>
                                    </p:animRot>
                                    <p:animRot by="-240000">
                                      <p:cBhvr>
                                        <p:cTn id="43" dur="440" fill="hold">
                                          <p:stCondLst>
                                            <p:cond delay="440"/>
                                          </p:stCondLst>
                                        </p:cTn>
                                        <p:tgtEl>
                                          <p:spTgt spid="12"/>
                                        </p:tgtEl>
                                        <p:attrNameLst>
                                          <p:attrName>r</p:attrName>
                                        </p:attrNameLst>
                                      </p:cBhvr>
                                    </p:animRot>
                                    <p:animRot by="240000">
                                      <p:cBhvr>
                                        <p:cTn id="44" dur="440" fill="hold">
                                          <p:stCondLst>
                                            <p:cond delay="880"/>
                                          </p:stCondLst>
                                        </p:cTn>
                                        <p:tgtEl>
                                          <p:spTgt spid="12"/>
                                        </p:tgtEl>
                                        <p:attrNameLst>
                                          <p:attrName>r</p:attrName>
                                        </p:attrNameLst>
                                      </p:cBhvr>
                                    </p:animRot>
                                    <p:animRot by="-240000">
                                      <p:cBhvr>
                                        <p:cTn id="45" dur="440" fill="hold">
                                          <p:stCondLst>
                                            <p:cond delay="1320"/>
                                          </p:stCondLst>
                                        </p:cTn>
                                        <p:tgtEl>
                                          <p:spTgt spid="12"/>
                                        </p:tgtEl>
                                        <p:attrNameLst>
                                          <p:attrName>r</p:attrName>
                                        </p:attrNameLst>
                                      </p:cBhvr>
                                    </p:animRot>
                                    <p:animRot by="120000">
                                      <p:cBhvr>
                                        <p:cTn id="46" dur="440" fill="hold">
                                          <p:stCondLst>
                                            <p:cond delay="1760"/>
                                          </p:stCondLst>
                                        </p:cTn>
                                        <p:tgtEl>
                                          <p:spTgt spid="12"/>
                                        </p:tgtEl>
                                        <p:attrNameLst>
                                          <p:attrName>r</p:attrName>
                                        </p:attrNameLst>
                                      </p:cBhvr>
                                    </p:animRot>
                                  </p:childTnLst>
                                </p:cTn>
                              </p:par>
                              <p:par>
                                <p:cTn id="47" presetID="2" presetClass="entr" presetSubtype="8"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600" fill="hold"/>
                                        <p:tgtEl>
                                          <p:spTgt spid="18"/>
                                        </p:tgtEl>
                                        <p:attrNameLst>
                                          <p:attrName>ppt_x</p:attrName>
                                        </p:attrNameLst>
                                      </p:cBhvr>
                                      <p:tavLst>
                                        <p:tav tm="0">
                                          <p:val>
                                            <p:strVal val="0-#ppt_w/2"/>
                                          </p:val>
                                        </p:tav>
                                        <p:tav tm="100000">
                                          <p:val>
                                            <p:strVal val="#ppt_x"/>
                                          </p:val>
                                        </p:tav>
                                      </p:tavLst>
                                    </p:anim>
                                    <p:anim calcmode="lin" valueType="num">
                                      <p:cBhvr additive="base">
                                        <p:cTn id="50" dur="2600" fill="hold"/>
                                        <p:tgtEl>
                                          <p:spTgt spid="18"/>
                                        </p:tgtEl>
                                        <p:attrNameLst>
                                          <p:attrName>ppt_y</p:attrName>
                                        </p:attrNameLst>
                                      </p:cBhvr>
                                      <p:tavLst>
                                        <p:tav tm="0">
                                          <p:val>
                                            <p:strVal val="#ppt_y"/>
                                          </p:val>
                                        </p:tav>
                                        <p:tav tm="100000">
                                          <p:val>
                                            <p:strVal val="#ppt_y"/>
                                          </p:val>
                                        </p:tav>
                                      </p:tavLst>
                                    </p:anim>
                                  </p:childTnLst>
                                </p:cTn>
                              </p:par>
                              <p:par>
                                <p:cTn id="51" presetID="8" presetClass="emph" presetSubtype="0" repeatCount="4000" autoRev="1" fill="hold" nodeType="withEffect">
                                  <p:stCondLst>
                                    <p:cond delay="0"/>
                                  </p:stCondLst>
                                  <p:childTnLst>
                                    <p:animRot by="1200000">
                                      <p:cBhvr>
                                        <p:cTn id="52" dur="300" fill="hold"/>
                                        <p:tgtEl>
                                          <p:spTgt spid="18"/>
                                        </p:tgtEl>
                                        <p:attrNameLst>
                                          <p:attrName>r</p:attrName>
                                        </p:attrNameLst>
                                      </p:cBhvr>
                                    </p:animRot>
                                  </p:childTnLst>
                                </p:cTn>
                              </p:par>
                              <p:par>
                                <p:cTn id="53" presetID="2" presetClass="entr" presetSubtype="8" fill="hold" nodeType="withEffect">
                                  <p:stCondLst>
                                    <p:cond delay="50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2000" fill="hold"/>
                                        <p:tgtEl>
                                          <p:spTgt spid="19"/>
                                        </p:tgtEl>
                                        <p:attrNameLst>
                                          <p:attrName>ppt_x</p:attrName>
                                        </p:attrNameLst>
                                      </p:cBhvr>
                                      <p:tavLst>
                                        <p:tav tm="0">
                                          <p:val>
                                            <p:strVal val="0-#ppt_w/2"/>
                                          </p:val>
                                        </p:tav>
                                        <p:tav tm="100000">
                                          <p:val>
                                            <p:strVal val="#ppt_x"/>
                                          </p:val>
                                        </p:tav>
                                      </p:tavLst>
                                    </p:anim>
                                    <p:anim calcmode="lin" valueType="num">
                                      <p:cBhvr additive="base">
                                        <p:cTn id="56" dur="2000" fill="hold"/>
                                        <p:tgtEl>
                                          <p:spTgt spid="19"/>
                                        </p:tgtEl>
                                        <p:attrNameLst>
                                          <p:attrName>ppt_y</p:attrName>
                                        </p:attrNameLst>
                                      </p:cBhvr>
                                      <p:tavLst>
                                        <p:tav tm="0">
                                          <p:val>
                                            <p:strVal val="#ppt_y"/>
                                          </p:val>
                                        </p:tav>
                                        <p:tav tm="100000">
                                          <p:val>
                                            <p:strVal val="#ppt_y"/>
                                          </p:val>
                                        </p:tav>
                                      </p:tavLst>
                                    </p:anim>
                                  </p:childTnLst>
                                </p:cTn>
                              </p:par>
                              <p:par>
                                <p:cTn id="57" presetID="8" presetClass="emph" presetSubtype="0" repeatCount="4000" autoRev="1" fill="hold" nodeType="withEffect">
                                  <p:stCondLst>
                                    <p:cond delay="700"/>
                                  </p:stCondLst>
                                  <p:childTnLst>
                                    <p:animRot by="1200000">
                                      <p:cBhvr>
                                        <p:cTn id="58" dur="212" fill="hold"/>
                                        <p:tgtEl>
                                          <p:spTgt spid="19"/>
                                        </p:tgtEl>
                                        <p:attrNameLst>
                                          <p:attrName>r</p:attrName>
                                        </p:attrNameLst>
                                      </p:cBhvr>
                                    </p:animRot>
                                  </p:childTnLst>
                                </p:cTn>
                              </p:par>
                              <p:par>
                                <p:cTn id="59" presetID="2" presetClass="entr" presetSubtype="8" fill="hold" nodeType="withEffect">
                                  <p:stCondLst>
                                    <p:cond delay="50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2000" fill="hold"/>
                                        <p:tgtEl>
                                          <p:spTgt spid="20"/>
                                        </p:tgtEl>
                                        <p:attrNameLst>
                                          <p:attrName>ppt_x</p:attrName>
                                        </p:attrNameLst>
                                      </p:cBhvr>
                                      <p:tavLst>
                                        <p:tav tm="0">
                                          <p:val>
                                            <p:strVal val="0-#ppt_w/2"/>
                                          </p:val>
                                        </p:tav>
                                        <p:tav tm="100000">
                                          <p:val>
                                            <p:strVal val="#ppt_x"/>
                                          </p:val>
                                        </p:tav>
                                      </p:tavLst>
                                    </p:anim>
                                    <p:anim calcmode="lin" valueType="num">
                                      <p:cBhvr additive="base">
                                        <p:cTn id="62" dur="2000" fill="hold"/>
                                        <p:tgtEl>
                                          <p:spTgt spid="20"/>
                                        </p:tgtEl>
                                        <p:attrNameLst>
                                          <p:attrName>ppt_y</p:attrName>
                                        </p:attrNameLst>
                                      </p:cBhvr>
                                      <p:tavLst>
                                        <p:tav tm="0">
                                          <p:val>
                                            <p:strVal val="#ppt_y"/>
                                          </p:val>
                                        </p:tav>
                                        <p:tav tm="100000">
                                          <p:val>
                                            <p:strVal val="#ppt_y"/>
                                          </p:val>
                                        </p:tav>
                                      </p:tavLst>
                                    </p:anim>
                                  </p:childTnLst>
                                </p:cTn>
                              </p:par>
                              <p:par>
                                <p:cTn id="63" presetID="32" presetClass="emph" presetSubtype="0" repeatCount="indefinite" fill="hold" nodeType="withEffect">
                                  <p:stCondLst>
                                    <p:cond delay="500"/>
                                  </p:stCondLst>
                                  <p:childTnLst>
                                    <p:animRot by="120000">
                                      <p:cBhvr>
                                        <p:cTn id="64" dur="220" fill="hold">
                                          <p:stCondLst>
                                            <p:cond delay="0"/>
                                          </p:stCondLst>
                                        </p:cTn>
                                        <p:tgtEl>
                                          <p:spTgt spid="20"/>
                                        </p:tgtEl>
                                        <p:attrNameLst>
                                          <p:attrName>r</p:attrName>
                                        </p:attrNameLst>
                                      </p:cBhvr>
                                    </p:animRot>
                                    <p:animRot by="-240000">
                                      <p:cBhvr>
                                        <p:cTn id="65" dur="440" fill="hold">
                                          <p:stCondLst>
                                            <p:cond delay="440"/>
                                          </p:stCondLst>
                                        </p:cTn>
                                        <p:tgtEl>
                                          <p:spTgt spid="20"/>
                                        </p:tgtEl>
                                        <p:attrNameLst>
                                          <p:attrName>r</p:attrName>
                                        </p:attrNameLst>
                                      </p:cBhvr>
                                    </p:animRot>
                                    <p:animRot by="240000">
                                      <p:cBhvr>
                                        <p:cTn id="66" dur="440" fill="hold">
                                          <p:stCondLst>
                                            <p:cond delay="880"/>
                                          </p:stCondLst>
                                        </p:cTn>
                                        <p:tgtEl>
                                          <p:spTgt spid="20"/>
                                        </p:tgtEl>
                                        <p:attrNameLst>
                                          <p:attrName>r</p:attrName>
                                        </p:attrNameLst>
                                      </p:cBhvr>
                                    </p:animRot>
                                    <p:animRot by="-240000">
                                      <p:cBhvr>
                                        <p:cTn id="67" dur="440" fill="hold">
                                          <p:stCondLst>
                                            <p:cond delay="1320"/>
                                          </p:stCondLst>
                                        </p:cTn>
                                        <p:tgtEl>
                                          <p:spTgt spid="20"/>
                                        </p:tgtEl>
                                        <p:attrNameLst>
                                          <p:attrName>r</p:attrName>
                                        </p:attrNameLst>
                                      </p:cBhvr>
                                    </p:animRot>
                                    <p:animRot by="120000">
                                      <p:cBhvr>
                                        <p:cTn id="68" dur="440" fill="hold">
                                          <p:stCondLst>
                                            <p:cond delay="176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right)">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22" presetClass="entr" presetSubtype="8"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left)">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down)">
                                      <p:cBhvr>
                                        <p:cTn id="8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CDE3F-D042-4C4E-9765-6C6B62158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254261" y="1230489"/>
            <a:ext cx="1971869" cy="5051778"/>
          </a:xfrm>
          <a:prstGeom prst="rect">
            <a:avLst/>
          </a:prstGeom>
        </p:spPr>
      </p:pic>
      <p:pic>
        <p:nvPicPr>
          <p:cNvPr id="6" name="Picture 5">
            <a:extLst>
              <a:ext uri="{FF2B5EF4-FFF2-40B4-BE49-F238E27FC236}">
                <a16:creationId xmlns:a16="http://schemas.microsoft.com/office/drawing/2014/main" id="{BC49C919-8463-40FF-9A0B-6D2C4F02B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9637" y="1501813"/>
            <a:ext cx="1073785" cy="4859476"/>
          </a:xfrm>
          <a:prstGeom prst="rect">
            <a:avLst/>
          </a:prstGeom>
        </p:spPr>
      </p:pic>
      <p:pic>
        <p:nvPicPr>
          <p:cNvPr id="13" name="Picture 12">
            <a:extLst>
              <a:ext uri="{FF2B5EF4-FFF2-40B4-BE49-F238E27FC236}">
                <a16:creationId xmlns:a16="http://schemas.microsoft.com/office/drawing/2014/main" id="{0967F205-828A-41D3-A56E-F30289C9EB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9253" y="3785209"/>
            <a:ext cx="956311" cy="2618221"/>
          </a:xfrm>
          <a:prstGeom prst="rect">
            <a:avLst/>
          </a:prstGeom>
        </p:spPr>
      </p:pic>
      <p:pic>
        <p:nvPicPr>
          <p:cNvPr id="16" name="Picture 15">
            <a:extLst>
              <a:ext uri="{FF2B5EF4-FFF2-40B4-BE49-F238E27FC236}">
                <a16:creationId xmlns:a16="http://schemas.microsoft.com/office/drawing/2014/main" id="{BFA0F67F-276B-41F3-B438-A00C9FD84A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5684" y="4319242"/>
            <a:ext cx="956311" cy="2004992"/>
          </a:xfrm>
          <a:prstGeom prst="rect">
            <a:avLst/>
          </a:prstGeom>
        </p:spPr>
      </p:pic>
      <p:sp>
        <p:nvSpPr>
          <p:cNvPr id="2" name="Title 1">
            <a:extLst>
              <a:ext uri="{FF2B5EF4-FFF2-40B4-BE49-F238E27FC236}">
                <a16:creationId xmlns:a16="http://schemas.microsoft.com/office/drawing/2014/main" id="{0A1EDFDA-2D9F-4B6F-8D80-752D151C6B07}"/>
              </a:ext>
            </a:extLst>
          </p:cNvPr>
          <p:cNvSpPr>
            <a:spLocks noGrp="1"/>
          </p:cNvSpPr>
          <p:nvPr>
            <p:ph type="title"/>
          </p:nvPr>
        </p:nvSpPr>
        <p:spPr>
          <a:xfrm>
            <a:off x="457198" y="478895"/>
            <a:ext cx="8220075" cy="994306"/>
          </a:xfrm>
        </p:spPr>
        <p:txBody>
          <a:bodyPr/>
          <a:lstStyle/>
          <a:p>
            <a:r>
              <a:rPr lang="en-GB" dirty="0">
                <a:latin typeface="Twinkl" pitchFamily="2" charset="0"/>
              </a:rPr>
              <a:t>Emergency!</a:t>
            </a:r>
          </a:p>
        </p:txBody>
      </p:sp>
      <p:pic>
        <p:nvPicPr>
          <p:cNvPr id="12" name="Picture 11">
            <a:extLst>
              <a:ext uri="{FF2B5EF4-FFF2-40B4-BE49-F238E27FC236}">
                <a16:creationId xmlns:a16="http://schemas.microsoft.com/office/drawing/2014/main" id="{3E969CB8-C020-4816-A61D-E2718C72BC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6807" y="2492686"/>
            <a:ext cx="651719" cy="824063"/>
          </a:xfrm>
          <a:prstGeom prst="rect">
            <a:avLst/>
          </a:prstGeom>
        </p:spPr>
      </p:pic>
      <p:pic>
        <p:nvPicPr>
          <p:cNvPr id="10" name="Picture 9">
            <a:extLst>
              <a:ext uri="{FF2B5EF4-FFF2-40B4-BE49-F238E27FC236}">
                <a16:creationId xmlns:a16="http://schemas.microsoft.com/office/drawing/2014/main" id="{87045D38-C5EE-4614-B660-1A68745DA4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62167" y="2644896"/>
            <a:ext cx="1753886" cy="3431705"/>
          </a:xfrm>
          <a:prstGeom prst="rect">
            <a:avLst/>
          </a:prstGeom>
        </p:spPr>
      </p:pic>
      <p:pic>
        <p:nvPicPr>
          <p:cNvPr id="4" name="Picture 3">
            <a:extLst>
              <a:ext uri="{FF2B5EF4-FFF2-40B4-BE49-F238E27FC236}">
                <a16:creationId xmlns:a16="http://schemas.microsoft.com/office/drawing/2014/main" id="{7EEFD5C6-D6ED-4A98-B943-A8EBFB7ED0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022" y="3217331"/>
            <a:ext cx="4452742" cy="3055803"/>
          </a:xfrm>
          <a:prstGeom prst="rect">
            <a:avLst/>
          </a:prstGeom>
        </p:spPr>
      </p:pic>
      <p:pic>
        <p:nvPicPr>
          <p:cNvPr id="15" name="Picture 14">
            <a:extLst>
              <a:ext uri="{FF2B5EF4-FFF2-40B4-BE49-F238E27FC236}">
                <a16:creationId xmlns:a16="http://schemas.microsoft.com/office/drawing/2014/main" id="{3C69ED78-BDC9-4C7D-90EA-9091C016DB4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1391" t="-17598" r="-36519" b="-40312"/>
          <a:stretch/>
        </p:blipFill>
        <p:spPr>
          <a:xfrm>
            <a:off x="529968" y="838282"/>
            <a:ext cx="2247099" cy="1938783"/>
          </a:xfrm>
          <a:prstGeom prst="cloudCallout">
            <a:avLst>
              <a:gd name="adj1" fmla="val 43974"/>
              <a:gd name="adj2" fmla="val 72981"/>
            </a:avLst>
          </a:prstGeom>
          <a:solidFill>
            <a:srgbClr val="ACDDFC"/>
          </a:solidFill>
        </p:spPr>
      </p:pic>
      <p:sp>
        <p:nvSpPr>
          <p:cNvPr id="26" name="Rectangular Callout 5">
            <a:extLst>
              <a:ext uri="{FF2B5EF4-FFF2-40B4-BE49-F238E27FC236}">
                <a16:creationId xmlns:a16="http://schemas.microsoft.com/office/drawing/2014/main" id="{1BBD0A2F-6B2B-4AB7-A3F4-A4B763E7A05B}"/>
              </a:ext>
            </a:extLst>
          </p:cNvPr>
          <p:cNvSpPr/>
          <p:nvPr/>
        </p:nvSpPr>
        <p:spPr>
          <a:xfrm>
            <a:off x="2822223" y="2314659"/>
            <a:ext cx="3183466" cy="530141"/>
          </a:xfrm>
          <a:prstGeom prst="wedgeRectCallout">
            <a:avLst>
              <a:gd name="adj1" fmla="val 26155"/>
              <a:gd name="adj2" fmla="val 100893"/>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Let’s share our role plays.</a:t>
            </a:r>
          </a:p>
        </p:txBody>
      </p:sp>
      <p:sp>
        <p:nvSpPr>
          <p:cNvPr id="27" name="Rectangular Callout 5">
            <a:extLst>
              <a:ext uri="{FF2B5EF4-FFF2-40B4-BE49-F238E27FC236}">
                <a16:creationId xmlns:a16="http://schemas.microsoft.com/office/drawing/2014/main" id="{0DCB10C4-9CAF-4BB9-96E4-6D88965FC4DA}"/>
              </a:ext>
            </a:extLst>
          </p:cNvPr>
          <p:cNvSpPr/>
          <p:nvPr/>
        </p:nvSpPr>
        <p:spPr>
          <a:xfrm>
            <a:off x="2867377" y="1834880"/>
            <a:ext cx="1975555" cy="1246987"/>
          </a:xfrm>
          <a:prstGeom prst="wedgeRectCallout">
            <a:avLst>
              <a:gd name="adj1" fmla="val 54625"/>
              <a:gd name="adj2" fmla="val -17998"/>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Watch the role plays carefully and ask yourself:</a:t>
            </a:r>
          </a:p>
        </p:txBody>
      </p:sp>
      <p:sp>
        <p:nvSpPr>
          <p:cNvPr id="28" name="Rectangular Callout 5">
            <a:extLst>
              <a:ext uri="{FF2B5EF4-FFF2-40B4-BE49-F238E27FC236}">
                <a16:creationId xmlns:a16="http://schemas.microsoft.com/office/drawing/2014/main" id="{A1FF010C-9F84-483C-AF6A-043C1B18DB14}"/>
              </a:ext>
            </a:extLst>
          </p:cNvPr>
          <p:cNvSpPr/>
          <p:nvPr/>
        </p:nvSpPr>
        <p:spPr>
          <a:xfrm>
            <a:off x="1772355" y="1806658"/>
            <a:ext cx="3042355" cy="1246987"/>
          </a:xfrm>
          <a:prstGeom prst="wedgeRectCallout">
            <a:avLst>
              <a:gd name="adj1" fmla="val 54625"/>
              <a:gd name="adj2" fmla="val -17998"/>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Is this response safe?</a:t>
            </a:r>
          </a:p>
          <a:p>
            <a:pPr lvl="0">
              <a:buClr>
                <a:srgbClr val="000000"/>
              </a:buClr>
              <a:buSzPts val="1100"/>
            </a:pPr>
            <a:r>
              <a:rPr lang="en-GB" dirty="0">
                <a:solidFill>
                  <a:schemeClr val="dk1"/>
                </a:solidFill>
              </a:rPr>
              <a:t>Will it get help quickly?</a:t>
            </a:r>
          </a:p>
          <a:p>
            <a:pPr lvl="0">
              <a:buClr>
                <a:srgbClr val="000000"/>
              </a:buClr>
              <a:buSzPts val="1100"/>
            </a:pPr>
            <a:r>
              <a:rPr lang="en-GB" dirty="0">
                <a:solidFill>
                  <a:schemeClr val="dk1"/>
                </a:solidFill>
              </a:rPr>
              <a:t>Is there another way to get help?</a:t>
            </a:r>
          </a:p>
        </p:txBody>
      </p:sp>
      <p:pic>
        <p:nvPicPr>
          <p:cNvPr id="3" name="Pairs">
            <a:extLst>
              <a:ext uri="{FF2B5EF4-FFF2-40B4-BE49-F238E27FC236}">
                <a16:creationId xmlns:a16="http://schemas.microsoft.com/office/drawing/2014/main" id="{2F31020D-F0CA-4ADB-A7DD-E96C2A77CD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19613" y="593193"/>
            <a:ext cx="864000" cy="864000"/>
          </a:xfrm>
          <a:prstGeom prst="rect">
            <a:avLst/>
          </a:prstGeom>
        </p:spPr>
      </p:pic>
    </p:spTree>
    <p:extLst>
      <p:ext uri="{BB962C8B-B14F-4D97-AF65-F5344CB8AC3E}">
        <p14:creationId xmlns:p14="http://schemas.microsoft.com/office/powerpoint/2010/main" val="31687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3" presetClass="path" presetSubtype="0" accel="50000" decel="50000" fill="hold" nodeType="afterEffect">
                                  <p:stCondLst>
                                    <p:cond delay="0"/>
                                  </p:stCondLst>
                                  <p:childTnLst>
                                    <p:animMotion origin="layout" path="M 3.33333E-6 3.7037E-7 L 0.25 3.7037E-7 " pathEditMode="relative" rAng="0" ptsTypes="AA">
                                      <p:cBhvr>
                                        <p:cTn id="12" dur="2000" fill="hold"/>
                                        <p:tgtEl>
                                          <p:spTgt spid="10"/>
                                        </p:tgtEl>
                                        <p:attrNameLst>
                                          <p:attrName>ppt_x</p:attrName>
                                          <p:attrName>ppt_y</p:attrName>
                                        </p:attrNameLst>
                                      </p:cBhvr>
                                      <p:rCtr x="12500" y="0"/>
                                    </p:animMotion>
                                  </p:childTnLst>
                                </p:cTn>
                              </p:par>
                              <p:par>
                                <p:cTn id="13" presetID="32" presetClass="emph" presetSubtype="0" repeatCount="4000" fill="hold" nodeType="withEffect">
                                  <p:stCondLst>
                                    <p:cond delay="0"/>
                                  </p:stCondLst>
                                  <p:childTnLst>
                                    <p:animRot by="120000">
                                      <p:cBhvr>
                                        <p:cTn id="14" dur="200" fill="hold">
                                          <p:stCondLst>
                                            <p:cond delay="0"/>
                                          </p:stCondLst>
                                        </p:cTn>
                                        <p:tgtEl>
                                          <p:spTgt spid="10"/>
                                        </p:tgtEl>
                                        <p:attrNameLst>
                                          <p:attrName>r</p:attrName>
                                        </p:attrNameLst>
                                      </p:cBhvr>
                                    </p:animRot>
                                    <p:animRot by="-240000">
                                      <p:cBhvr>
                                        <p:cTn id="15" dur="400" fill="hold">
                                          <p:stCondLst>
                                            <p:cond delay="400"/>
                                          </p:stCondLst>
                                        </p:cTn>
                                        <p:tgtEl>
                                          <p:spTgt spid="10"/>
                                        </p:tgtEl>
                                        <p:attrNameLst>
                                          <p:attrName>r</p:attrName>
                                        </p:attrNameLst>
                                      </p:cBhvr>
                                    </p:animRot>
                                    <p:animRot by="240000">
                                      <p:cBhvr>
                                        <p:cTn id="16" dur="400" fill="hold">
                                          <p:stCondLst>
                                            <p:cond delay="800"/>
                                          </p:stCondLst>
                                        </p:cTn>
                                        <p:tgtEl>
                                          <p:spTgt spid="10"/>
                                        </p:tgtEl>
                                        <p:attrNameLst>
                                          <p:attrName>r</p:attrName>
                                        </p:attrNameLst>
                                      </p:cBhvr>
                                    </p:animRot>
                                    <p:animRot by="-240000">
                                      <p:cBhvr>
                                        <p:cTn id="17" dur="400" fill="hold">
                                          <p:stCondLst>
                                            <p:cond delay="1200"/>
                                          </p:stCondLst>
                                        </p:cTn>
                                        <p:tgtEl>
                                          <p:spTgt spid="10"/>
                                        </p:tgtEl>
                                        <p:attrNameLst>
                                          <p:attrName>r</p:attrName>
                                        </p:attrNameLst>
                                      </p:cBhvr>
                                    </p:animRot>
                                    <p:animRot by="120000">
                                      <p:cBhvr>
                                        <p:cTn id="18" dur="400" fill="hold">
                                          <p:stCondLst>
                                            <p:cond delay="1600"/>
                                          </p:stCondLst>
                                        </p:cTn>
                                        <p:tgtEl>
                                          <p:spTgt spid="10"/>
                                        </p:tgtEl>
                                        <p:attrNameLst>
                                          <p:attrName>r</p:attrName>
                                        </p:attrNameLst>
                                      </p:cBhvr>
                                    </p:animRot>
                                  </p:childTnLst>
                                </p:cTn>
                              </p:par>
                              <p:par>
                                <p:cTn id="19" presetID="42" presetClass="path" presetSubtype="0" accel="50000" decel="50000" fill="hold" nodeType="withEffect">
                                  <p:stCondLst>
                                    <p:cond delay="0"/>
                                  </p:stCondLst>
                                  <p:childTnLst>
                                    <p:animMotion origin="layout" path="M -4.44444E-6 4.07407E-6 L 0.23924 -0.00232 " pathEditMode="relative" rAng="0" ptsTypes="AA">
                                      <p:cBhvr>
                                        <p:cTn id="20" dur="2000" fill="hold"/>
                                        <p:tgtEl>
                                          <p:spTgt spid="16"/>
                                        </p:tgtEl>
                                        <p:attrNameLst>
                                          <p:attrName>ppt_x</p:attrName>
                                          <p:attrName>ppt_y</p:attrName>
                                        </p:attrNameLst>
                                      </p:cBhvr>
                                      <p:rCtr x="11962" y="-116"/>
                                    </p:animMotion>
                                  </p:childTnLst>
                                </p:cTn>
                              </p:par>
                              <p:par>
                                <p:cTn id="21" presetID="8" presetClass="emph" presetSubtype="0" repeatCount="4000" autoRev="1" fill="hold" nodeType="withEffect">
                                  <p:stCondLst>
                                    <p:cond delay="0"/>
                                  </p:stCondLst>
                                  <p:childTnLst>
                                    <p:animRot by="1200000">
                                      <p:cBhvr>
                                        <p:cTn id="22" dur="238" fill="hold"/>
                                        <p:tgtEl>
                                          <p:spTgt spid="16"/>
                                        </p:tgtEl>
                                        <p:attrNameLst>
                                          <p:attrName>r</p:attrName>
                                        </p:attrNameLst>
                                      </p:cBhvr>
                                    </p:animRot>
                                  </p:childTnLst>
                                </p:cTn>
                              </p:par>
                              <p:par>
                                <p:cTn id="23" presetID="42" presetClass="path" presetSubtype="0" accel="50000" decel="50000" fill="hold" nodeType="withEffect">
                                  <p:stCondLst>
                                    <p:cond delay="0"/>
                                  </p:stCondLst>
                                  <p:childTnLst>
                                    <p:animMotion origin="layout" path="M -4.44444E-6 4.07407E-6 L 0.23924 -0.00232 " pathEditMode="relative" rAng="0" ptsTypes="AA">
                                      <p:cBhvr>
                                        <p:cTn id="24" dur="2000" fill="hold"/>
                                        <p:tgtEl>
                                          <p:spTgt spid="13"/>
                                        </p:tgtEl>
                                        <p:attrNameLst>
                                          <p:attrName>ppt_x</p:attrName>
                                          <p:attrName>ppt_y</p:attrName>
                                        </p:attrNameLst>
                                      </p:cBhvr>
                                      <p:rCtr x="11962" y="-116"/>
                                    </p:animMotion>
                                  </p:childTnLst>
                                </p:cTn>
                              </p:par>
                              <p:par>
                                <p:cTn id="25" presetID="8" presetClass="emph" presetSubtype="0" repeatCount="4000" autoRev="1" fill="hold" nodeType="withEffect">
                                  <p:stCondLst>
                                    <p:cond delay="0"/>
                                  </p:stCondLst>
                                  <p:childTnLst>
                                    <p:animRot by="1200000">
                                      <p:cBhvr>
                                        <p:cTn id="26" dur="238" fill="hold"/>
                                        <p:tgtEl>
                                          <p:spTgt spid="13"/>
                                        </p:tgtEl>
                                        <p:attrNameLst>
                                          <p:attrName>r</p:attrName>
                                        </p:attrNameLst>
                                      </p:cBhvr>
                                    </p:animRot>
                                  </p:childTnLst>
                                </p:cTn>
                              </p:par>
                              <p:par>
                                <p:cTn id="27" presetID="42" presetClass="path" presetSubtype="0" accel="50000" decel="50000" fill="hold" nodeType="withEffect">
                                  <p:stCondLst>
                                    <p:cond delay="0"/>
                                  </p:stCondLst>
                                  <p:childTnLst>
                                    <p:animMotion origin="layout" path="M -4.44444E-6 4.07407E-6 L 0.23924 -0.00232 " pathEditMode="relative" rAng="0" ptsTypes="AA">
                                      <p:cBhvr>
                                        <p:cTn id="28" dur="2000" fill="hold"/>
                                        <p:tgtEl>
                                          <p:spTgt spid="12"/>
                                        </p:tgtEl>
                                        <p:attrNameLst>
                                          <p:attrName>ppt_x</p:attrName>
                                          <p:attrName>ppt_y</p:attrName>
                                        </p:attrNameLst>
                                      </p:cBhvr>
                                      <p:rCtr x="11962" y="-116"/>
                                    </p:animMotion>
                                  </p:childTnLst>
                                </p:cTn>
                              </p:par>
                              <p:par>
                                <p:cTn id="29" presetID="8" presetClass="emph" presetSubtype="0" repeatCount="4000" autoRev="1" fill="hold" nodeType="withEffect">
                                  <p:stCondLst>
                                    <p:cond delay="0"/>
                                  </p:stCondLst>
                                  <p:childTnLst>
                                    <p:animRot by="1200000">
                                      <p:cBhvr>
                                        <p:cTn id="30" dur="238" fill="hold"/>
                                        <p:tgtEl>
                                          <p:spTgt spid="12"/>
                                        </p:tgtEl>
                                        <p:attrNameLst>
                                          <p:attrName>r</p:attrName>
                                        </p:attrNameLst>
                                      </p:cBhvr>
                                    </p:animRot>
                                  </p:childTnLst>
                                </p:cTn>
                              </p:par>
                              <p:par>
                                <p:cTn id="31" presetID="63" presetClass="path" presetSubtype="0" accel="50000" decel="50000" fill="hold" grpId="0" nodeType="withEffect">
                                  <p:stCondLst>
                                    <p:cond delay="0"/>
                                  </p:stCondLst>
                                  <p:childTnLst>
                                    <p:animMotion origin="layout" path="M 3.33333E-6 3.7037E-7 L 0.25 3.7037E-7 " pathEditMode="relative" rAng="0" ptsTypes="AA">
                                      <p:cBhvr>
                                        <p:cTn id="32" dur="2000" fill="hold"/>
                                        <p:tgtEl>
                                          <p:spTgt spid="26"/>
                                        </p:tgtEl>
                                        <p:attrNameLst>
                                          <p:attrName>ppt_x</p:attrName>
                                          <p:attrName>ppt_y</p:attrName>
                                        </p:attrNameLst>
                                      </p:cBhvr>
                                      <p:rCtr x="12500" y="0"/>
                                    </p:animMotion>
                                  </p:childTnLst>
                                </p:cTn>
                              </p:par>
                              <p:par>
                                <p:cTn id="33" presetID="42"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par>
                                <p:cTn id="43" presetID="2" presetClass="entr" presetSubtype="2"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1300" fill="hold"/>
                                        <p:tgtEl>
                                          <p:spTgt spid="6"/>
                                        </p:tgtEl>
                                        <p:attrNameLst>
                                          <p:attrName>ppt_x</p:attrName>
                                        </p:attrNameLst>
                                      </p:cBhvr>
                                      <p:tavLst>
                                        <p:tav tm="0">
                                          <p:val>
                                            <p:strVal val="1+#ppt_w/2"/>
                                          </p:val>
                                        </p:tav>
                                        <p:tav tm="100000">
                                          <p:val>
                                            <p:strVal val="#ppt_x"/>
                                          </p:val>
                                        </p:tav>
                                      </p:tavLst>
                                    </p:anim>
                                    <p:anim calcmode="lin" valueType="num">
                                      <p:cBhvr additive="base">
                                        <p:cTn id="46" dur="13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400" fill="hold"/>
                                        <p:tgtEl>
                                          <p:spTgt spid="8"/>
                                        </p:tgtEl>
                                        <p:attrNameLst>
                                          <p:attrName>ppt_x</p:attrName>
                                        </p:attrNameLst>
                                      </p:cBhvr>
                                      <p:tavLst>
                                        <p:tav tm="0">
                                          <p:val>
                                            <p:strVal val="1+#ppt_w/2"/>
                                          </p:val>
                                        </p:tav>
                                        <p:tav tm="100000">
                                          <p:val>
                                            <p:strVal val="#ppt_x"/>
                                          </p:val>
                                        </p:tav>
                                      </p:tavLst>
                                    </p:anim>
                                    <p:anim calcmode="lin" valueType="num">
                                      <p:cBhvr additive="base">
                                        <p:cTn id="50" dur="1400" fill="hold"/>
                                        <p:tgtEl>
                                          <p:spTgt spid="8"/>
                                        </p:tgtEl>
                                        <p:attrNameLst>
                                          <p:attrName>ppt_y</p:attrName>
                                        </p:attrNameLst>
                                      </p:cBhvr>
                                      <p:tavLst>
                                        <p:tav tm="0">
                                          <p:val>
                                            <p:strVal val="#ppt_y"/>
                                          </p:val>
                                        </p:tav>
                                        <p:tav tm="100000">
                                          <p:val>
                                            <p:strVal val="#ppt_y"/>
                                          </p:val>
                                        </p:tav>
                                      </p:tavLst>
                                    </p:anim>
                                  </p:childTnLst>
                                </p:cTn>
                              </p:par>
                            </p:childTnLst>
                          </p:cTn>
                        </p:par>
                        <p:par>
                          <p:cTn id="51" fill="hold">
                            <p:stCondLst>
                              <p:cond delay="1400"/>
                            </p:stCondLst>
                            <p:childTnLst>
                              <p:par>
                                <p:cTn id="52" presetID="42"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22" presetClass="entr" presetSubtype="2" fill="hold" grpId="2"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righ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22" presetClass="entr" presetSubtype="2" fill="hold" grpId="1"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right)">
                                      <p:cBhvr>
                                        <p:cTn id="67" dur="500"/>
                                        <p:tgtEl>
                                          <p:spTgt spid="28"/>
                                        </p:tgtEl>
                                      </p:cBhvr>
                                    </p:animEffect>
                                  </p:childTnLst>
                                </p:cTn>
                              </p:par>
                              <p:par>
                                <p:cTn id="68" presetID="10" presetClass="exit" presetSubtype="0" fill="hold"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7" grpId="1" animBg="1"/>
      <p:bldP spid="27" grpId="2" animBg="1"/>
      <p:bldP spid="2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794F-24C6-4A57-BE18-C3C2B739EBC7}"/>
              </a:ext>
            </a:extLst>
          </p:cNvPr>
          <p:cNvSpPr>
            <a:spLocks noGrp="1"/>
          </p:cNvSpPr>
          <p:nvPr>
            <p:ph type="title"/>
          </p:nvPr>
        </p:nvSpPr>
        <p:spPr>
          <a:xfrm flipH="1">
            <a:off x="457198" y="478895"/>
            <a:ext cx="8220075" cy="994306"/>
          </a:xfrm>
        </p:spPr>
        <p:txBody>
          <a:bodyPr/>
          <a:lstStyle/>
          <a:p>
            <a:r>
              <a:rPr lang="en-GB" kern="0" dirty="0">
                <a:latin typeface="+mn-lt"/>
                <a:cs typeface="Arial"/>
                <a:sym typeface="Arial"/>
              </a:rPr>
              <a:t>Emergency!</a:t>
            </a:r>
            <a:endParaRPr lang="en-GB" dirty="0">
              <a:latin typeface="+mn-lt"/>
            </a:endParaRPr>
          </a:p>
        </p:txBody>
      </p:sp>
      <p:pic>
        <p:nvPicPr>
          <p:cNvPr id="4" name="Picture 3">
            <a:extLst>
              <a:ext uri="{FF2B5EF4-FFF2-40B4-BE49-F238E27FC236}">
                <a16:creationId xmlns:a16="http://schemas.microsoft.com/office/drawing/2014/main" id="{A75024B9-07A2-4B33-9FBD-B89EEB9CCF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33" y="2427111"/>
            <a:ext cx="2350563" cy="4035777"/>
          </a:xfrm>
          <a:prstGeom prst="rect">
            <a:avLst/>
          </a:prstGeom>
        </p:spPr>
      </p:pic>
      <p:pic>
        <p:nvPicPr>
          <p:cNvPr id="10" name="Picture 9">
            <a:extLst>
              <a:ext uri="{FF2B5EF4-FFF2-40B4-BE49-F238E27FC236}">
                <a16:creationId xmlns:a16="http://schemas.microsoft.com/office/drawing/2014/main" id="{FACF252A-D830-456D-AFFC-1289987FD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084711" y="1823883"/>
            <a:ext cx="2743199" cy="4299763"/>
          </a:xfrm>
          <a:prstGeom prst="rect">
            <a:avLst/>
          </a:prstGeom>
        </p:spPr>
      </p:pic>
      <p:pic>
        <p:nvPicPr>
          <p:cNvPr id="12" name="Picture 11">
            <a:extLst>
              <a:ext uri="{FF2B5EF4-FFF2-40B4-BE49-F238E27FC236}">
                <a16:creationId xmlns:a16="http://schemas.microsoft.com/office/drawing/2014/main" id="{C1145063-D437-492D-AF0C-5C9F11CDA6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79662" y="2783913"/>
            <a:ext cx="1058593" cy="3611241"/>
          </a:xfrm>
          <a:prstGeom prst="rect">
            <a:avLst/>
          </a:prstGeom>
        </p:spPr>
      </p:pic>
      <p:sp>
        <p:nvSpPr>
          <p:cNvPr id="13" name="Rectangular Callout 5">
            <a:extLst>
              <a:ext uri="{FF2B5EF4-FFF2-40B4-BE49-F238E27FC236}">
                <a16:creationId xmlns:a16="http://schemas.microsoft.com/office/drawing/2014/main" id="{08E86256-870B-4A62-946C-45DB7C3DDE12}"/>
              </a:ext>
            </a:extLst>
          </p:cNvPr>
          <p:cNvSpPr/>
          <p:nvPr/>
        </p:nvSpPr>
        <p:spPr>
          <a:xfrm>
            <a:off x="1738490" y="1592169"/>
            <a:ext cx="4422165" cy="1275209"/>
          </a:xfrm>
          <a:prstGeom prst="wedgeRectCallout">
            <a:avLst>
              <a:gd name="adj1" fmla="val -37853"/>
              <a:gd name="adj2" fmla="val 8128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lgn="ctr">
              <a:buClr>
                <a:srgbClr val="000000"/>
              </a:buClr>
              <a:buSzPts val="1100"/>
            </a:pPr>
            <a:r>
              <a:rPr lang="en-GB" dirty="0">
                <a:solidFill>
                  <a:schemeClr val="dk1"/>
                </a:solidFill>
              </a:rPr>
              <a:t>There are many ways to act in an emergency. The most important thing is that you ask for help and that you do this as quickly as possible.</a:t>
            </a:r>
          </a:p>
        </p:txBody>
      </p:sp>
      <p:pic>
        <p:nvPicPr>
          <p:cNvPr id="15" name="Picture 14">
            <a:extLst>
              <a:ext uri="{FF2B5EF4-FFF2-40B4-BE49-F238E27FC236}">
                <a16:creationId xmlns:a16="http://schemas.microsoft.com/office/drawing/2014/main" id="{C727A27A-3DC2-4C75-BA8B-2C1E882532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9020" y="2336799"/>
            <a:ext cx="2501214" cy="1851378"/>
          </a:xfrm>
          <a:prstGeom prst="rect">
            <a:avLst/>
          </a:prstGeom>
        </p:spPr>
      </p:pic>
      <p:pic>
        <p:nvPicPr>
          <p:cNvPr id="16" name="Picture 15">
            <a:extLst>
              <a:ext uri="{FF2B5EF4-FFF2-40B4-BE49-F238E27FC236}">
                <a16:creationId xmlns:a16="http://schemas.microsoft.com/office/drawing/2014/main" id="{9ED5FDF1-A66D-4DEC-8365-58F6C023AD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6209" y="2353731"/>
            <a:ext cx="2476680" cy="1698979"/>
          </a:xfrm>
          <a:prstGeom prst="rect">
            <a:avLst/>
          </a:prstGeom>
        </p:spPr>
      </p:pic>
      <p:pic>
        <p:nvPicPr>
          <p:cNvPr id="18" name="Picture 17">
            <a:extLst>
              <a:ext uri="{FF2B5EF4-FFF2-40B4-BE49-F238E27FC236}">
                <a16:creationId xmlns:a16="http://schemas.microsoft.com/office/drawing/2014/main" id="{0D914C32-0F49-4A3B-AF7A-F510A6D264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50084"/>
          <a:stretch/>
        </p:blipFill>
        <p:spPr>
          <a:xfrm>
            <a:off x="349955" y="2381957"/>
            <a:ext cx="3420534" cy="3420532"/>
          </a:xfrm>
          <a:prstGeom prst="rect">
            <a:avLst/>
          </a:prstGeom>
        </p:spPr>
      </p:pic>
      <p:sp>
        <p:nvSpPr>
          <p:cNvPr id="20" name="TextBox 19">
            <a:extLst>
              <a:ext uri="{FF2B5EF4-FFF2-40B4-BE49-F238E27FC236}">
                <a16:creationId xmlns:a16="http://schemas.microsoft.com/office/drawing/2014/main" id="{1AF80CDC-965F-4F19-AFA9-D8ABFE4B2BDF}"/>
              </a:ext>
            </a:extLst>
          </p:cNvPr>
          <p:cNvSpPr txBox="1"/>
          <p:nvPr/>
        </p:nvSpPr>
        <p:spPr>
          <a:xfrm>
            <a:off x="1844638" y="1971913"/>
            <a:ext cx="3567883" cy="341632"/>
          </a:xfrm>
          <a:prstGeom prst="rect">
            <a:avLst/>
          </a:prstGeom>
          <a:noFill/>
        </p:spPr>
        <p:txBody>
          <a:bodyPr wrap="square" rtlCol="0">
            <a:spAutoFit/>
          </a:bodyPr>
          <a:lstStyle/>
          <a:p>
            <a:pPr marL="0" lvl="1">
              <a:lnSpc>
                <a:spcPct val="90000"/>
              </a:lnSpc>
              <a:spcBef>
                <a:spcPts val="600"/>
              </a:spcBef>
              <a:buClr>
                <a:schemeClr val="dk1"/>
              </a:buClr>
              <a:buSzPts val="1600"/>
            </a:pPr>
            <a:r>
              <a:rPr lang="en-GB" b="1" dirty="0"/>
              <a:t>Remember:</a:t>
            </a:r>
          </a:p>
        </p:txBody>
      </p:sp>
      <p:sp>
        <p:nvSpPr>
          <p:cNvPr id="21" name="TextBox 20">
            <a:extLst>
              <a:ext uri="{FF2B5EF4-FFF2-40B4-BE49-F238E27FC236}">
                <a16:creationId xmlns:a16="http://schemas.microsoft.com/office/drawing/2014/main" id="{E686DF73-1713-4AA5-BCEF-B0E2B62F77EB}"/>
              </a:ext>
            </a:extLst>
          </p:cNvPr>
          <p:cNvSpPr txBox="1"/>
          <p:nvPr/>
        </p:nvSpPr>
        <p:spPr>
          <a:xfrm>
            <a:off x="2403391" y="2357522"/>
            <a:ext cx="3889020" cy="2299091"/>
          </a:xfrm>
          <a:prstGeom prst="rect">
            <a:avLst/>
          </a:prstGeom>
          <a:noFill/>
        </p:spPr>
        <p:txBody>
          <a:bodyPr wrap="square" rtlCol="0">
            <a:spAutoFit/>
          </a:bodyPr>
          <a:lstStyle/>
          <a:p>
            <a:pPr marL="266700" lvl="0" indent="-152400">
              <a:lnSpc>
                <a:spcPct val="90000"/>
              </a:lnSpc>
              <a:spcBef>
                <a:spcPts val="1200"/>
              </a:spcBef>
              <a:buSzPts val="1800"/>
              <a:buChar char="•"/>
            </a:pPr>
            <a:r>
              <a:rPr lang="en-GB" dirty="0"/>
              <a:t>Find someone who can help.</a:t>
            </a:r>
          </a:p>
          <a:p>
            <a:pPr marL="266700" lvl="0" indent="-152400">
              <a:lnSpc>
                <a:spcPct val="90000"/>
              </a:lnSpc>
              <a:spcBef>
                <a:spcPts val="1200"/>
              </a:spcBef>
              <a:buSzPts val="1800"/>
              <a:buChar char="•"/>
            </a:pPr>
            <a:r>
              <a:rPr lang="en-GB" dirty="0"/>
              <a:t>Tell them what is wrong.</a:t>
            </a:r>
          </a:p>
          <a:p>
            <a:pPr marL="266700" lvl="0" indent="-152400">
              <a:lnSpc>
                <a:spcPct val="90000"/>
              </a:lnSpc>
              <a:spcBef>
                <a:spcPts val="1200"/>
              </a:spcBef>
              <a:buSzPts val="1800"/>
              <a:buChar char="•"/>
            </a:pPr>
            <a:r>
              <a:rPr lang="en-GB" dirty="0"/>
              <a:t>If they can’t help, </a:t>
            </a:r>
            <a:br>
              <a:rPr lang="en-GB" dirty="0"/>
            </a:br>
            <a:r>
              <a:rPr lang="en-GB" dirty="0"/>
              <a:t>ask someone else.</a:t>
            </a:r>
          </a:p>
          <a:p>
            <a:pPr marL="266700" lvl="0" indent="-152400">
              <a:lnSpc>
                <a:spcPct val="90000"/>
              </a:lnSpc>
              <a:spcBef>
                <a:spcPts val="1200"/>
              </a:spcBef>
              <a:buSzPts val="1800"/>
              <a:buChar char="•"/>
            </a:pPr>
            <a:r>
              <a:rPr lang="en-GB" dirty="0"/>
              <a:t>If you’re not sure who to ask, speak to a teacher or friendly adult.</a:t>
            </a:r>
          </a:p>
        </p:txBody>
      </p:sp>
      <p:sp>
        <p:nvSpPr>
          <p:cNvPr id="22" name="TextBox 21">
            <a:extLst>
              <a:ext uri="{FF2B5EF4-FFF2-40B4-BE49-F238E27FC236}">
                <a16:creationId xmlns:a16="http://schemas.microsoft.com/office/drawing/2014/main" id="{C5974611-C97A-43FE-8469-BBBA9B6C62D5}"/>
              </a:ext>
            </a:extLst>
          </p:cNvPr>
          <p:cNvSpPr txBox="1"/>
          <p:nvPr/>
        </p:nvSpPr>
        <p:spPr>
          <a:xfrm>
            <a:off x="2419109" y="4699322"/>
            <a:ext cx="3472405" cy="923330"/>
          </a:xfrm>
          <a:prstGeom prst="rect">
            <a:avLst/>
          </a:prstGeom>
          <a:noFill/>
        </p:spPr>
        <p:txBody>
          <a:bodyPr wrap="square" rtlCol="0">
            <a:spAutoFit/>
          </a:bodyPr>
          <a:lstStyle/>
          <a:p>
            <a:pPr marL="285750" indent="-193675">
              <a:buFont typeface="Arial" panose="020B0604020202020204" pitchFamily="34" charset="0"/>
              <a:buChar char="•"/>
            </a:pPr>
            <a:r>
              <a:rPr lang="en-GB" dirty="0"/>
              <a:t>If someone’s life may be in danger, call 999.</a:t>
            </a:r>
          </a:p>
          <a:p>
            <a:endParaRPr lang="en-GB" dirty="0"/>
          </a:p>
        </p:txBody>
      </p:sp>
      <p:pic>
        <p:nvPicPr>
          <p:cNvPr id="24" name="Picture 23">
            <a:extLst>
              <a:ext uri="{FF2B5EF4-FFF2-40B4-BE49-F238E27FC236}">
                <a16:creationId xmlns:a16="http://schemas.microsoft.com/office/drawing/2014/main" id="{6CCA4FEC-16F5-4255-A4A8-D49890D73F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38218" y="2306256"/>
            <a:ext cx="4103226" cy="4103226"/>
          </a:xfrm>
          <a:prstGeom prst="rect">
            <a:avLst/>
          </a:prstGeom>
        </p:spPr>
      </p:pic>
      <p:pic>
        <p:nvPicPr>
          <p:cNvPr id="3" name="Pairs">
            <a:extLst>
              <a:ext uri="{FF2B5EF4-FFF2-40B4-BE49-F238E27FC236}">
                <a16:creationId xmlns:a16="http://schemas.microsoft.com/office/drawing/2014/main" id="{844B2509-4857-49CA-920F-00FE330437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19613" y="593193"/>
            <a:ext cx="864000" cy="864000"/>
          </a:xfrm>
          <a:prstGeom prst="rect">
            <a:avLst/>
          </a:prstGeom>
        </p:spPr>
      </p:pic>
    </p:spTree>
    <p:extLst>
      <p:ext uri="{BB962C8B-B14F-4D97-AF65-F5344CB8AC3E}">
        <p14:creationId xmlns:p14="http://schemas.microsoft.com/office/powerpoint/2010/main" val="245367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1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8" presetClass="emph" presetSubtype="0" fill="hold" nodeType="afterEffect">
                                  <p:stCondLst>
                                    <p:cond delay="0"/>
                                  </p:stCondLst>
                                  <p:childTnLst>
                                    <p:animRot by="-1200000">
                                      <p:cBhvr>
                                        <p:cTn id="16" dur="2000" fill="hold"/>
                                        <p:tgtEl>
                                          <p:spTgt spid="16"/>
                                        </p:tgtEl>
                                        <p:attrNameLst>
                                          <p:attrName>r</p:attrName>
                                        </p:attrNameLst>
                                      </p:cBhvr>
                                    </p:animRot>
                                  </p:childTnLst>
                                </p:cTn>
                              </p:par>
                            </p:childTnLst>
                          </p:cTn>
                        </p:par>
                        <p:par>
                          <p:cTn id="17" fill="hold">
                            <p:stCondLst>
                              <p:cond delay="2000"/>
                            </p:stCondLst>
                            <p:childTnLst>
                              <p:par>
                                <p:cTn id="18" presetID="8" presetClass="emph" presetSubtype="0" autoRev="1" fill="hold" nodeType="afterEffect">
                                  <p:stCondLst>
                                    <p:cond delay="0"/>
                                  </p:stCondLst>
                                  <p:childTnLst>
                                    <p:animRot by="-5400000">
                                      <p:cBhvr>
                                        <p:cTn id="19" dur="2000" fill="hold"/>
                                        <p:tgtEl>
                                          <p:spTgt spid="18"/>
                                        </p:tgtEl>
                                        <p:attrNameLst>
                                          <p:attrName>r</p:attrName>
                                        </p:attrNameLst>
                                      </p:cBhvr>
                                    </p:animRot>
                                  </p:childTnLst>
                                </p:cTn>
                              </p:par>
                              <p:par>
                                <p:cTn id="20" presetID="10" presetClass="exit" presetSubtype="0" fill="hold" grpId="1"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350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1000"/>
                                        <p:tgtEl>
                                          <p:spTgt spid="21"/>
                                        </p:tgtEl>
                                      </p:cBhvr>
                                    </p:animEffect>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12"/>
                                        </p:tgtEl>
                                      </p:cBhvr>
                                    </p:animEffect>
                                    <p:anim calcmode="lin" valueType="num">
                                      <p:cBhvr>
                                        <p:cTn id="43" dur="1000"/>
                                        <p:tgtEl>
                                          <p:spTgt spid="12"/>
                                        </p:tgtEl>
                                        <p:attrNameLst>
                                          <p:attrName>ppt_x</p:attrName>
                                        </p:attrNameLst>
                                      </p:cBhvr>
                                      <p:tavLst>
                                        <p:tav tm="0">
                                          <p:val>
                                            <p:strVal val="ppt_x"/>
                                          </p:val>
                                        </p:tav>
                                        <p:tav tm="100000">
                                          <p:val>
                                            <p:strVal val="ppt_x"/>
                                          </p:val>
                                        </p:tav>
                                      </p:tavLst>
                                    </p:anim>
                                    <p:anim calcmode="lin" valueType="num">
                                      <p:cBhvr>
                                        <p:cTn id="44" dur="1000"/>
                                        <p:tgtEl>
                                          <p:spTgt spid="12"/>
                                        </p:tgtEl>
                                        <p:attrNameLst>
                                          <p:attrName>ppt_y</p:attrName>
                                        </p:attrNameLst>
                                      </p:cBhvr>
                                      <p:tavLst>
                                        <p:tav tm="0">
                                          <p:val>
                                            <p:strVal val="ppt_y"/>
                                          </p:val>
                                        </p:tav>
                                        <p:tav tm="100000">
                                          <p:val>
                                            <p:strVal val="ppt_y+.1"/>
                                          </p:val>
                                        </p:tav>
                                      </p:tavLst>
                                    </p:anim>
                                    <p:set>
                                      <p:cBhvr>
                                        <p:cTn id="45" dur="1" fill="hold">
                                          <p:stCondLst>
                                            <p:cond delay="9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alpha val="73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7CA43-4112-41B6-B2C9-233CBDFA9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2300"/>
            <a:ext cx="8950817" cy="5322661"/>
          </a:xfrm>
          <a:prstGeom prst="rect">
            <a:avLst/>
          </a:prstGeom>
        </p:spPr>
      </p:pic>
      <p:pic>
        <p:nvPicPr>
          <p:cNvPr id="3" name="border" descr="A screen shot of a computer&#10;&#10;Description automatically generated">
            <a:extLst>
              <a:ext uri="{FF2B5EF4-FFF2-40B4-BE49-F238E27FC236}">
                <a16:creationId xmlns:a16="http://schemas.microsoft.com/office/drawing/2014/main" id="{7D8D1C0A-B17D-46DA-A613-DBA7AD0781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E8A794F-24C6-4A57-BE18-C3C2B739EBC7}"/>
              </a:ext>
            </a:extLst>
          </p:cNvPr>
          <p:cNvSpPr>
            <a:spLocks noGrp="1"/>
          </p:cNvSpPr>
          <p:nvPr>
            <p:ph type="title"/>
          </p:nvPr>
        </p:nvSpPr>
        <p:spPr/>
        <p:txBody>
          <a:bodyPr/>
          <a:lstStyle/>
          <a:p>
            <a:r>
              <a:rPr lang="en-GB" kern="0" dirty="0">
                <a:latin typeface="+mn-lt"/>
                <a:cs typeface="Arial"/>
                <a:sym typeface="Arial"/>
              </a:rPr>
              <a:t>Emergency!</a:t>
            </a:r>
            <a:endParaRPr lang="en-GB" dirty="0">
              <a:latin typeface="+mn-lt"/>
            </a:endParaRPr>
          </a:p>
        </p:txBody>
      </p:sp>
      <p:pic>
        <p:nvPicPr>
          <p:cNvPr id="4" name="Picture 3">
            <a:extLst>
              <a:ext uri="{FF2B5EF4-FFF2-40B4-BE49-F238E27FC236}">
                <a16:creationId xmlns:a16="http://schemas.microsoft.com/office/drawing/2014/main" id="{A75024B9-07A2-4B33-9FBD-B89EEB9CCF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724" y="2027867"/>
            <a:ext cx="2350563" cy="4035777"/>
          </a:xfrm>
          <a:prstGeom prst="rect">
            <a:avLst/>
          </a:prstGeom>
        </p:spPr>
      </p:pic>
      <p:pic>
        <p:nvPicPr>
          <p:cNvPr id="16" name="Picture 15">
            <a:extLst>
              <a:ext uri="{FF2B5EF4-FFF2-40B4-BE49-F238E27FC236}">
                <a16:creationId xmlns:a16="http://schemas.microsoft.com/office/drawing/2014/main" id="{9ED5FDF1-A66D-4DEC-8365-58F6C023AD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589733">
            <a:off x="630858" y="2002837"/>
            <a:ext cx="2476680" cy="1698979"/>
          </a:xfrm>
          <a:prstGeom prst="rect">
            <a:avLst/>
          </a:prstGeom>
        </p:spPr>
      </p:pic>
      <p:pic>
        <p:nvPicPr>
          <p:cNvPr id="18" name="Picture 17">
            <a:extLst>
              <a:ext uri="{FF2B5EF4-FFF2-40B4-BE49-F238E27FC236}">
                <a16:creationId xmlns:a16="http://schemas.microsoft.com/office/drawing/2014/main" id="{0D914C32-0F49-4A3B-AF7A-F510A6D264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0084"/>
          <a:stretch/>
        </p:blipFill>
        <p:spPr>
          <a:xfrm rot="500039">
            <a:off x="977857" y="1956957"/>
            <a:ext cx="3420534" cy="3420532"/>
          </a:xfrm>
          <a:prstGeom prst="rect">
            <a:avLst/>
          </a:prstGeom>
        </p:spPr>
      </p:pic>
      <p:pic>
        <p:nvPicPr>
          <p:cNvPr id="5" name="Picture 4">
            <a:extLst>
              <a:ext uri="{FF2B5EF4-FFF2-40B4-BE49-F238E27FC236}">
                <a16:creationId xmlns:a16="http://schemas.microsoft.com/office/drawing/2014/main" id="{E73EDEA2-7DC3-4DF2-BD6A-C235AB5098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076070" y="1325536"/>
            <a:ext cx="3332676" cy="2384315"/>
          </a:xfrm>
          <a:prstGeom prst="rect">
            <a:avLst/>
          </a:prstGeom>
        </p:spPr>
      </p:pic>
      <p:sp>
        <p:nvSpPr>
          <p:cNvPr id="6" name="Isosceles Triangle 5">
            <a:extLst>
              <a:ext uri="{FF2B5EF4-FFF2-40B4-BE49-F238E27FC236}">
                <a16:creationId xmlns:a16="http://schemas.microsoft.com/office/drawing/2014/main" id="{E71B381E-DA75-4E38-9324-1E977FE23C4C}"/>
              </a:ext>
            </a:extLst>
          </p:cNvPr>
          <p:cNvSpPr/>
          <p:nvPr/>
        </p:nvSpPr>
        <p:spPr>
          <a:xfrm rot="1847665">
            <a:off x="4050679" y="1956480"/>
            <a:ext cx="2112065" cy="3473700"/>
          </a:xfrm>
          <a:prstGeom prst="triangle">
            <a:avLst>
              <a:gd name="adj" fmla="val 47530"/>
            </a:avLst>
          </a:prstGeom>
          <a:gradFill>
            <a:gsLst>
              <a:gs pos="100000">
                <a:schemeClr val="accent1">
                  <a:lumMod val="5000"/>
                  <a:lumOff val="95000"/>
                </a:schemeClr>
              </a:gs>
              <a:gs pos="0">
                <a:srgbClr val="FFFF00"/>
              </a:gs>
              <a:gs pos="26000">
                <a:srgbClr val="FFFF00"/>
              </a:gs>
              <a:gs pos="52000">
                <a:srgbClr val="FFFF00"/>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EA7141B6-FAEC-44D6-A38A-6F07B184A030}"/>
              </a:ext>
            </a:extLst>
          </p:cNvPr>
          <p:cNvGrpSpPr/>
          <p:nvPr/>
        </p:nvGrpSpPr>
        <p:grpSpPr>
          <a:xfrm>
            <a:off x="3203016" y="4000386"/>
            <a:ext cx="2141716" cy="2141716"/>
            <a:chOff x="4788025" y="4522833"/>
            <a:chExt cx="1569992" cy="1569992"/>
          </a:xfrm>
        </p:grpSpPr>
        <p:sp>
          <p:nvSpPr>
            <p:cNvPr id="19" name="Oval 18">
              <a:hlinkClick r:id="rId8" action="ppaction://hlinksldjump"/>
              <a:extLst>
                <a:ext uri="{FF2B5EF4-FFF2-40B4-BE49-F238E27FC236}">
                  <a16:creationId xmlns:a16="http://schemas.microsoft.com/office/drawing/2014/main" id="{AF878365-267B-458E-8EAD-049C5D906446}"/>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23" name="Rectangle 22">
              <a:hlinkClick r:id="rId8" action="ppaction://hlinksldjump"/>
              <a:extLst>
                <a:ext uri="{FF2B5EF4-FFF2-40B4-BE49-F238E27FC236}">
                  <a16:creationId xmlns:a16="http://schemas.microsoft.com/office/drawing/2014/main" id="{BFB62EF2-F777-42FD-B8CC-3D18D84CA44E}"/>
                </a:ext>
              </a:extLst>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sp>
        <p:nvSpPr>
          <p:cNvPr id="25" name="Isosceles Triangle 24">
            <a:extLst>
              <a:ext uri="{FF2B5EF4-FFF2-40B4-BE49-F238E27FC236}">
                <a16:creationId xmlns:a16="http://schemas.microsoft.com/office/drawing/2014/main" id="{42B1B811-9351-4A24-9EEE-F5BDE366F602}"/>
              </a:ext>
            </a:extLst>
          </p:cNvPr>
          <p:cNvSpPr/>
          <p:nvPr/>
        </p:nvSpPr>
        <p:spPr>
          <a:xfrm rot="19847347">
            <a:off x="5354355" y="1982908"/>
            <a:ext cx="2145704" cy="3337784"/>
          </a:xfrm>
          <a:prstGeom prst="triangle">
            <a:avLst/>
          </a:prstGeom>
          <a:gradFill>
            <a:gsLst>
              <a:gs pos="100000">
                <a:schemeClr val="accent1">
                  <a:lumMod val="5000"/>
                  <a:lumOff val="95000"/>
                </a:schemeClr>
              </a:gs>
              <a:gs pos="0">
                <a:srgbClr val="FFFF00"/>
              </a:gs>
              <a:gs pos="26000">
                <a:srgbClr val="FFFF00"/>
              </a:gs>
              <a:gs pos="52000">
                <a:srgbClr val="FFFF00"/>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726C0A33-E4FE-49FE-AF8E-5957C1927D21}"/>
              </a:ext>
            </a:extLst>
          </p:cNvPr>
          <p:cNvGrpSpPr/>
          <p:nvPr/>
        </p:nvGrpSpPr>
        <p:grpSpPr>
          <a:xfrm>
            <a:off x="6199583" y="4170277"/>
            <a:ext cx="2148376" cy="2138448"/>
            <a:chOff x="6574042" y="4512842"/>
            <a:chExt cx="1577281" cy="1569992"/>
          </a:xfrm>
        </p:grpSpPr>
        <p:sp>
          <p:nvSpPr>
            <p:cNvPr id="22" name="Oval 21">
              <a:hlinkClick r:id="rId9" action="ppaction://hlinksldjump"/>
              <a:extLst>
                <a:ext uri="{FF2B5EF4-FFF2-40B4-BE49-F238E27FC236}">
                  <a16:creationId xmlns:a16="http://schemas.microsoft.com/office/drawing/2014/main" id="{1737181B-C32C-45A2-805F-C2370B43D9A5}"/>
                </a:ext>
              </a:extLst>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24" name="Rectangle 23">
              <a:hlinkClick r:id="rId9" action="ppaction://hlinksldjump"/>
              <a:extLst>
                <a:ext uri="{FF2B5EF4-FFF2-40B4-BE49-F238E27FC236}">
                  <a16:creationId xmlns:a16="http://schemas.microsoft.com/office/drawing/2014/main" id="{D4CAFD04-29B1-4955-B270-7C90B3001856}"/>
                </a:ext>
              </a:extLst>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pic>
        <p:nvPicPr>
          <p:cNvPr id="7" name="Pairs">
            <a:extLst>
              <a:ext uri="{FF2B5EF4-FFF2-40B4-BE49-F238E27FC236}">
                <a16:creationId xmlns:a16="http://schemas.microsoft.com/office/drawing/2014/main" id="{E0214425-DB73-4552-BE72-98D1A52202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19613" y="593193"/>
            <a:ext cx="864000" cy="864000"/>
          </a:xfrm>
          <a:prstGeom prst="rect">
            <a:avLst/>
          </a:prstGeom>
        </p:spPr>
      </p:pic>
    </p:spTree>
    <p:extLst>
      <p:ext uri="{BB962C8B-B14F-4D97-AF65-F5344CB8AC3E}">
        <p14:creationId xmlns:p14="http://schemas.microsoft.com/office/powerpoint/2010/main" val="27468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0"/>
                            </p:stCondLst>
                            <p:childTnLst>
                              <p:par>
                                <p:cTn id="17" presetID="8" presetClass="emph" presetSubtype="0" autoRev="1" fill="hold" nodeType="afterEffect">
                                  <p:stCondLst>
                                    <p:cond delay="0"/>
                                  </p:stCondLst>
                                  <p:childTnLst>
                                    <p:animRot by="-5400000">
                                      <p:cBhvr>
                                        <p:cTn id="18" dur="2000" fill="hold"/>
                                        <p:tgtEl>
                                          <p:spTgt spid="18"/>
                                        </p:tgtEl>
                                        <p:attrNameLst>
                                          <p:attrName>r</p:attrName>
                                        </p:attrNameLst>
                                      </p:cBhvr>
                                    </p:animRot>
                                  </p:childTnLst>
                                </p:cTn>
                              </p:par>
                              <p:par>
                                <p:cTn id="19" presetID="2" presetClass="entr" presetSubtype="9"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200" fill="hold"/>
                                        <p:tgtEl>
                                          <p:spTgt spid="5"/>
                                        </p:tgtEl>
                                        <p:attrNameLst>
                                          <p:attrName>ppt_x</p:attrName>
                                        </p:attrNameLst>
                                      </p:cBhvr>
                                      <p:tavLst>
                                        <p:tav tm="0">
                                          <p:val>
                                            <p:strVal val="0-#ppt_w/2"/>
                                          </p:val>
                                        </p:tav>
                                        <p:tav tm="100000">
                                          <p:val>
                                            <p:strVal val="#ppt_x"/>
                                          </p:val>
                                        </p:tav>
                                      </p:tavLst>
                                    </p:anim>
                                    <p:anim calcmode="lin" valueType="num">
                                      <p:cBhvr additive="base">
                                        <p:cTn id="22" dur="2200" fill="hold"/>
                                        <p:tgtEl>
                                          <p:spTgt spid="5"/>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ID="32" presetClass="emph" presetSubtype="0" fill="hold" nodeType="after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300"/>
                                        <p:tgtEl>
                                          <p:spTgt spid="6"/>
                                        </p:tgtEl>
                                      </p:cBhvr>
                                    </p:animEffect>
                                  </p:childTnLst>
                                </p:cTn>
                              </p:par>
                            </p:childTnLst>
                          </p:cTn>
                        </p:par>
                        <p:par>
                          <p:cTn id="35" fill="hold">
                            <p:stCondLst>
                              <p:cond delay="3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500"/>
                            </p:stCondLst>
                            <p:childTnLst>
                              <p:par>
                                <p:cTn id="45" presetID="8" presetClass="emph" presetSubtype="0" fill="hold" nodeType="afterEffect">
                                  <p:stCondLst>
                                    <p:cond delay="0"/>
                                  </p:stCondLst>
                                  <p:childTnLst>
                                    <p:animRot by="-1200000">
                                      <p:cBhvr>
                                        <p:cTn id="46" dur="1000" fill="hold"/>
                                        <p:tgtEl>
                                          <p:spTgt spid="5"/>
                                        </p:tgtEl>
                                        <p:attrNameLst>
                                          <p:attrName>r</p:attrName>
                                        </p:attrNameLst>
                                      </p:cBhvr>
                                    </p:animRo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par>
                          <p:cTn id="51" fill="hold">
                            <p:stCondLst>
                              <p:cond delay="2000"/>
                            </p:stCondLst>
                            <p:childTnLst>
                              <p:par>
                                <p:cTn id="52" presetID="22" presetClass="exit" presetSubtype="4" fill="hold" grpId="1" nodeType="afterEffect">
                                  <p:stCondLst>
                                    <p:cond delay="0"/>
                                  </p:stCondLst>
                                  <p:childTnLst>
                                    <p:animEffect transition="out" filter="wipe(down)">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childTnLst>
                          </p:cTn>
                        </p:par>
                        <p:par>
                          <p:cTn id="55" fill="hold">
                            <p:stCondLst>
                              <p:cond delay="2500"/>
                            </p:stCondLst>
                            <p:childTnLst>
                              <p:par>
                                <p:cTn id="56" presetID="2" presetClass="exit" presetSubtype="3" fill="hold" nodeType="afterEffect">
                                  <p:stCondLst>
                                    <p:cond delay="0"/>
                                  </p:stCondLst>
                                  <p:childTnLst>
                                    <p:anim calcmode="lin" valueType="num">
                                      <p:cBhvr additive="base">
                                        <p:cTn id="57" dur="500"/>
                                        <p:tgtEl>
                                          <p:spTgt spid="5"/>
                                        </p:tgtEl>
                                        <p:attrNameLst>
                                          <p:attrName>ppt_x</p:attrName>
                                        </p:attrNameLst>
                                      </p:cBhvr>
                                      <p:tavLst>
                                        <p:tav tm="0">
                                          <p:val>
                                            <p:strVal val="ppt_x"/>
                                          </p:val>
                                        </p:tav>
                                        <p:tav tm="100000">
                                          <p:val>
                                            <p:strVal val="1+ppt_w/2"/>
                                          </p:val>
                                        </p:tav>
                                      </p:tavLst>
                                    </p:anim>
                                    <p:anim calcmode="lin" valueType="num">
                                      <p:cBhvr additive="base">
                                        <p:cTn id="58" dur="500"/>
                                        <p:tgtEl>
                                          <p:spTgt spid="5"/>
                                        </p:tgtEl>
                                        <p:attrNameLst>
                                          <p:attrName>ppt_y</p:attrName>
                                        </p:attrNameLst>
                                      </p:cBhvr>
                                      <p:tavLst>
                                        <p:tav tm="0">
                                          <p:val>
                                            <p:strVal val="ppt_y"/>
                                          </p:val>
                                        </p:tav>
                                        <p:tav tm="100000">
                                          <p:val>
                                            <p:strVal val="0-ppt_h/2"/>
                                          </p:val>
                                        </p:tav>
                                      </p:tavLst>
                                    </p:anim>
                                    <p:set>
                                      <p:cBhvr>
                                        <p:cTn id="59" dur="1" fill="hold">
                                          <p:stCondLst>
                                            <p:cond delay="499"/>
                                          </p:stCondLst>
                                        </p:cTn>
                                        <p:tgtEl>
                                          <p:spTgt spid="5"/>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5" grpId="0" animBg="1"/>
      <p:bldP spid="2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FC65E62-B40F-49D2-B640-FE91D32340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3000" y="1076735"/>
            <a:ext cx="2630953" cy="1679165"/>
          </a:xfrm>
          <a:prstGeom prst="rect">
            <a:avLst/>
          </a:prstGeom>
        </p:spPr>
      </p:pic>
      <p:pic>
        <p:nvPicPr>
          <p:cNvPr id="7" name="Picture 6">
            <a:extLst>
              <a:ext uri="{FF2B5EF4-FFF2-40B4-BE49-F238E27FC236}">
                <a16:creationId xmlns:a16="http://schemas.microsoft.com/office/drawing/2014/main" id="{73E73C5D-041C-4E39-851D-F57B4D5B3F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9363" y="4359476"/>
            <a:ext cx="4103074" cy="4097847"/>
          </a:xfrm>
          <a:prstGeom prst="rect">
            <a:avLst/>
          </a:prstGeom>
        </p:spPr>
      </p:pic>
      <p:pic>
        <p:nvPicPr>
          <p:cNvPr id="37" name="Picture 36">
            <a:extLst>
              <a:ext uri="{FF2B5EF4-FFF2-40B4-BE49-F238E27FC236}">
                <a16:creationId xmlns:a16="http://schemas.microsoft.com/office/drawing/2014/main" id="{F53219E0-FBF8-4177-8144-73AA97496E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916634" flipH="1">
            <a:off x="-2298701" y="3565936"/>
            <a:ext cx="2630953" cy="1679165"/>
          </a:xfrm>
          <a:prstGeom prst="rect">
            <a:avLst/>
          </a:prstGeom>
        </p:spPr>
      </p:pic>
      <p:pic>
        <p:nvPicPr>
          <p:cNvPr id="3" name="border" descr="A screen shot of a computer&#10;&#10;Description automatically generated">
            <a:extLst>
              <a:ext uri="{FF2B5EF4-FFF2-40B4-BE49-F238E27FC236}">
                <a16:creationId xmlns:a16="http://schemas.microsoft.com/office/drawing/2014/main" id="{2AE5ED34-28BD-412B-99A2-7613F07115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3" name="TextBox 32">
            <a:extLst>
              <a:ext uri="{FF2B5EF4-FFF2-40B4-BE49-F238E27FC236}">
                <a16:creationId xmlns:a16="http://schemas.microsoft.com/office/drawing/2014/main" id="{B2E7D5FF-F5AF-47CE-AE9C-4519E254D972}"/>
              </a:ext>
            </a:extLst>
          </p:cNvPr>
          <p:cNvSpPr txBox="1"/>
          <p:nvPr/>
        </p:nvSpPr>
        <p:spPr>
          <a:xfrm>
            <a:off x="3509482" y="1488980"/>
            <a:ext cx="4783617" cy="840230"/>
          </a:xfrm>
          <a:prstGeom prst="rect">
            <a:avLst/>
          </a:prstGeom>
          <a:noFill/>
        </p:spPr>
        <p:txBody>
          <a:bodyPr wrap="square" rtlCol="0">
            <a:spAutoFit/>
          </a:bodyPr>
          <a:lstStyle/>
          <a:p>
            <a:pPr marL="0" lvl="1">
              <a:lnSpc>
                <a:spcPct val="90000"/>
              </a:lnSpc>
              <a:spcBef>
                <a:spcPts val="500"/>
              </a:spcBef>
              <a:buClr>
                <a:srgbClr val="1C1C1C"/>
              </a:buClr>
              <a:buSzPts val="1600"/>
            </a:pPr>
            <a:r>
              <a:rPr lang="en-GB" dirty="0">
                <a:solidFill>
                  <a:srgbClr val="000000"/>
                </a:solidFill>
              </a:rPr>
              <a:t>Using everything you have learnt today, </a:t>
            </a:r>
            <a:br>
              <a:rPr lang="en-GB" dirty="0">
                <a:solidFill>
                  <a:srgbClr val="000000"/>
                </a:solidFill>
              </a:rPr>
            </a:br>
            <a:r>
              <a:rPr lang="en-GB" dirty="0">
                <a:solidFill>
                  <a:srgbClr val="000000"/>
                </a:solidFill>
              </a:rPr>
              <a:t>you are going to write a postcard to an </a:t>
            </a:r>
            <a:br>
              <a:rPr lang="en-GB" dirty="0">
                <a:solidFill>
                  <a:srgbClr val="000000"/>
                </a:solidFill>
              </a:rPr>
            </a:br>
            <a:r>
              <a:rPr lang="en-GB" dirty="0">
                <a:solidFill>
                  <a:srgbClr val="000000"/>
                </a:solidFill>
              </a:rPr>
              <a:t>alien who wants to visit Earth. </a:t>
            </a:r>
          </a:p>
        </p:txBody>
      </p:sp>
      <p:pic>
        <p:nvPicPr>
          <p:cNvPr id="17" name="Picture 16">
            <a:extLst>
              <a:ext uri="{FF2B5EF4-FFF2-40B4-BE49-F238E27FC236}">
                <a16:creationId xmlns:a16="http://schemas.microsoft.com/office/drawing/2014/main" id="{EEF8242E-FE8B-4B5B-B8C2-03F7E78079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02004" y="5595364"/>
            <a:ext cx="4864100" cy="1714156"/>
          </a:xfrm>
          <a:prstGeom prst="rect">
            <a:avLst/>
          </a:prstGeom>
        </p:spPr>
      </p:pic>
      <p:pic>
        <p:nvPicPr>
          <p:cNvPr id="30" name="Picture 29">
            <a:extLst>
              <a:ext uri="{FF2B5EF4-FFF2-40B4-BE49-F238E27FC236}">
                <a16:creationId xmlns:a16="http://schemas.microsoft.com/office/drawing/2014/main" id="{D5F20944-B99D-4DAB-8D40-3B4E1CF4A4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666" y="765175"/>
            <a:ext cx="4345756" cy="6610534"/>
          </a:xfrm>
          <a:prstGeom prst="rect">
            <a:avLst/>
          </a:prstGeom>
        </p:spPr>
      </p:pic>
      <p:pic>
        <p:nvPicPr>
          <p:cNvPr id="15" name="Picture 14">
            <a:extLst>
              <a:ext uri="{FF2B5EF4-FFF2-40B4-BE49-F238E27FC236}">
                <a16:creationId xmlns:a16="http://schemas.microsoft.com/office/drawing/2014/main" id="{0511B62C-2E66-486A-B042-7952ECD16E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84563"/>
          <a:stretch/>
        </p:blipFill>
        <p:spPr>
          <a:xfrm>
            <a:off x="-311083" y="1829275"/>
            <a:ext cx="4320618" cy="1819740"/>
          </a:xfrm>
          <a:prstGeom prst="rect">
            <a:avLst/>
          </a:prstGeom>
        </p:spPr>
      </p:pic>
      <p:sp>
        <p:nvSpPr>
          <p:cNvPr id="2" name="Title 1"/>
          <p:cNvSpPr>
            <a:spLocks noGrp="1"/>
          </p:cNvSpPr>
          <p:nvPr>
            <p:ph type="title"/>
          </p:nvPr>
        </p:nvSpPr>
        <p:spPr/>
        <p:txBody>
          <a:bodyPr/>
          <a:lstStyle/>
          <a:p>
            <a:r>
              <a:rPr lang="en-GB" dirty="0">
                <a:latin typeface="+mn-lt"/>
              </a:rPr>
              <a:t>Postcard to an Alien</a:t>
            </a:r>
          </a:p>
        </p:txBody>
      </p:sp>
      <p:sp>
        <p:nvSpPr>
          <p:cNvPr id="11" name="Rectangle 10"/>
          <p:cNvSpPr/>
          <p:nvPr/>
        </p:nvSpPr>
        <p:spPr>
          <a:xfrm>
            <a:off x="492124" y="1905000"/>
            <a:ext cx="47623" cy="523875"/>
          </a:xfrm>
          <a:prstGeom prst="rect">
            <a:avLst/>
          </a:prstGeom>
          <a:solidFill>
            <a:srgbClr val="FE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AEE84B03-6DDA-4B39-8FAA-EDFB278D6B83}"/>
              </a:ext>
            </a:extLst>
          </p:cNvPr>
          <p:cNvSpPr txBox="1"/>
          <p:nvPr/>
        </p:nvSpPr>
        <p:spPr>
          <a:xfrm>
            <a:off x="4013116" y="2467556"/>
            <a:ext cx="3327484" cy="840230"/>
          </a:xfrm>
          <a:prstGeom prst="rect">
            <a:avLst/>
          </a:prstGeom>
          <a:noFill/>
        </p:spPr>
        <p:txBody>
          <a:bodyPr wrap="square" rtlCol="0">
            <a:spAutoFit/>
          </a:bodyPr>
          <a:lstStyle/>
          <a:p>
            <a:pPr marL="0" lvl="1">
              <a:lnSpc>
                <a:spcPct val="90000"/>
              </a:lnSpc>
              <a:spcBef>
                <a:spcPts val="500"/>
              </a:spcBef>
              <a:buClr>
                <a:srgbClr val="1C1C1C"/>
              </a:buClr>
              <a:buSzPts val="1600"/>
            </a:pPr>
            <a:r>
              <a:rPr lang="en-GB" dirty="0">
                <a:solidFill>
                  <a:srgbClr val="000000"/>
                </a:solidFill>
              </a:rPr>
              <a:t>On your postcard, write tips and advice on how to stay safe around drugs. </a:t>
            </a:r>
          </a:p>
        </p:txBody>
      </p:sp>
      <p:pic>
        <p:nvPicPr>
          <p:cNvPr id="4" name="Picture 3">
            <a:extLst>
              <a:ext uri="{FF2B5EF4-FFF2-40B4-BE49-F238E27FC236}">
                <a16:creationId xmlns:a16="http://schemas.microsoft.com/office/drawing/2014/main" id="{382C967E-6D58-4258-9120-4BF65E1A2A7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9455" y="1165736"/>
            <a:ext cx="2495466" cy="5250930"/>
          </a:xfrm>
          <a:prstGeom prst="rect">
            <a:avLst/>
          </a:prstGeom>
        </p:spPr>
      </p:pic>
      <p:pic>
        <p:nvPicPr>
          <p:cNvPr id="9" name="Picture 8">
            <a:extLst>
              <a:ext uri="{FF2B5EF4-FFF2-40B4-BE49-F238E27FC236}">
                <a16:creationId xmlns:a16="http://schemas.microsoft.com/office/drawing/2014/main" id="{66BF92C3-233D-49EF-84F3-058EA0579AF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2032"/>
          <a:stretch/>
        </p:blipFill>
        <p:spPr>
          <a:xfrm>
            <a:off x="26116" y="2082800"/>
            <a:ext cx="2158283" cy="1808825"/>
          </a:xfrm>
          <a:prstGeom prst="rect">
            <a:avLst/>
          </a:prstGeom>
        </p:spPr>
      </p:pic>
      <p:pic>
        <p:nvPicPr>
          <p:cNvPr id="28" name="Picture 27">
            <a:extLst>
              <a:ext uri="{FF2B5EF4-FFF2-40B4-BE49-F238E27FC236}">
                <a16:creationId xmlns:a16="http://schemas.microsoft.com/office/drawing/2014/main" id="{297AE95B-6672-4116-9079-F1CCE1B6883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2645" y="1176661"/>
            <a:ext cx="2445141" cy="1734758"/>
          </a:xfrm>
          <a:prstGeom prst="rect">
            <a:avLst/>
          </a:prstGeom>
        </p:spPr>
      </p:pic>
      <p:sp>
        <p:nvSpPr>
          <p:cNvPr id="35" name="TextBox 34">
            <a:extLst>
              <a:ext uri="{FF2B5EF4-FFF2-40B4-BE49-F238E27FC236}">
                <a16:creationId xmlns:a16="http://schemas.microsoft.com/office/drawing/2014/main" id="{3031C192-9745-45ED-9335-C1C7749A6622}"/>
              </a:ext>
            </a:extLst>
          </p:cNvPr>
          <p:cNvSpPr txBox="1"/>
          <p:nvPr/>
        </p:nvSpPr>
        <p:spPr>
          <a:xfrm>
            <a:off x="4533816" y="3496256"/>
            <a:ext cx="3299858" cy="1895904"/>
          </a:xfrm>
          <a:prstGeom prst="rect">
            <a:avLst/>
          </a:prstGeom>
          <a:noFill/>
        </p:spPr>
        <p:txBody>
          <a:bodyPr wrap="square" rtlCol="0">
            <a:spAutoFit/>
          </a:bodyPr>
          <a:lstStyle/>
          <a:p>
            <a:pPr marL="0" lvl="1">
              <a:lnSpc>
                <a:spcPct val="90000"/>
              </a:lnSpc>
              <a:spcBef>
                <a:spcPts val="800"/>
              </a:spcBef>
              <a:buClr>
                <a:srgbClr val="1C1C1C"/>
              </a:buClr>
              <a:buSzPts val="1600"/>
            </a:pPr>
            <a:r>
              <a:rPr lang="en-GB" dirty="0">
                <a:solidFill>
                  <a:srgbClr val="000000"/>
                </a:solidFill>
              </a:rPr>
              <a:t>Once you have given the alien your best advice, you can:</a:t>
            </a:r>
          </a:p>
          <a:p>
            <a:pPr marL="285750" lvl="1" indent="-285750">
              <a:lnSpc>
                <a:spcPct val="90000"/>
              </a:lnSpc>
              <a:spcBef>
                <a:spcPts val="800"/>
              </a:spcBef>
              <a:buClr>
                <a:srgbClr val="1C1C1C"/>
              </a:buClr>
              <a:buSzPts val="1600"/>
              <a:buFont typeface="Arial" panose="020B0604020202020204" pitchFamily="34" charset="0"/>
              <a:buChar char="•"/>
            </a:pPr>
            <a:r>
              <a:rPr lang="en-GB" dirty="0">
                <a:solidFill>
                  <a:srgbClr val="000000"/>
                </a:solidFill>
              </a:rPr>
              <a:t>draw on the front of</a:t>
            </a:r>
            <a:br>
              <a:rPr lang="en-GB" dirty="0">
                <a:solidFill>
                  <a:srgbClr val="000000"/>
                </a:solidFill>
              </a:rPr>
            </a:br>
            <a:r>
              <a:rPr lang="en-GB" dirty="0">
                <a:solidFill>
                  <a:srgbClr val="000000"/>
                </a:solidFill>
              </a:rPr>
              <a:t>your postcard;</a:t>
            </a:r>
          </a:p>
          <a:p>
            <a:pPr marL="285750" lvl="1" indent="-285750">
              <a:lnSpc>
                <a:spcPct val="90000"/>
              </a:lnSpc>
              <a:spcBef>
                <a:spcPts val="800"/>
              </a:spcBef>
              <a:buClr>
                <a:srgbClr val="1C1C1C"/>
              </a:buClr>
              <a:buSzPts val="1600"/>
              <a:buFont typeface="Arial" panose="020B0604020202020204" pitchFamily="34" charset="0"/>
              <a:buChar char="•"/>
            </a:pPr>
            <a:r>
              <a:rPr lang="en-GB" dirty="0">
                <a:solidFill>
                  <a:srgbClr val="000000"/>
                </a:solidFill>
              </a:rPr>
              <a:t>write the address;</a:t>
            </a:r>
          </a:p>
          <a:p>
            <a:pPr marL="285750" lvl="1" indent="-285750">
              <a:lnSpc>
                <a:spcPct val="90000"/>
              </a:lnSpc>
              <a:spcBef>
                <a:spcPts val="800"/>
              </a:spcBef>
              <a:buClr>
                <a:srgbClr val="1C1C1C"/>
              </a:buClr>
              <a:buSzPts val="1600"/>
              <a:buFont typeface="Arial" panose="020B0604020202020204" pitchFamily="34" charset="0"/>
              <a:buChar char="•"/>
            </a:pPr>
            <a:r>
              <a:rPr lang="en-GB" dirty="0">
                <a:solidFill>
                  <a:srgbClr val="000000"/>
                </a:solidFill>
              </a:rPr>
              <a:t>draw a stamp.</a:t>
            </a:r>
          </a:p>
        </p:txBody>
      </p:sp>
      <p:pic>
        <p:nvPicPr>
          <p:cNvPr id="19" name="Individual Work">
            <a:extLst>
              <a:ext uri="{FF2B5EF4-FFF2-40B4-BE49-F238E27FC236}">
                <a16:creationId xmlns:a16="http://schemas.microsoft.com/office/drawing/2014/main" id="{FAC24144-6F53-4C02-8B7D-84D27506F0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19613" y="584200"/>
            <a:ext cx="864000" cy="864000"/>
          </a:xfrm>
          <a:prstGeom prst="rect">
            <a:avLst/>
          </a:prstGeom>
        </p:spPr>
      </p:pic>
    </p:spTree>
    <p:extLst>
      <p:ext uri="{BB962C8B-B14F-4D97-AF65-F5344CB8AC3E}">
        <p14:creationId xmlns:p14="http://schemas.microsoft.com/office/powerpoint/2010/main" val="138794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200000">
                                      <p:cBhvr>
                                        <p:cTn id="6" dur="2000" fill="hold"/>
                                        <p:tgtEl>
                                          <p:spTgt spid="9"/>
                                        </p:tgtEl>
                                        <p:attrNameLst>
                                          <p:attrName>r</p:attrName>
                                        </p:attrNameLst>
                                      </p:cBhvr>
                                    </p:animRot>
                                  </p:childTnLst>
                                </p:cTn>
                              </p:par>
                              <p:par>
                                <p:cTn id="7" presetID="8" presetClass="emph" presetSubtype="0" repeatCount="indefinite" autoRev="1" fill="hold" nodeType="withEffect">
                                  <p:stCondLst>
                                    <p:cond delay="0"/>
                                  </p:stCondLst>
                                  <p:childTnLst>
                                    <p:animRot by="-1200000">
                                      <p:cBhvr>
                                        <p:cTn id="8" dur="2000" fill="hold"/>
                                        <p:tgtEl>
                                          <p:spTgt spid="30"/>
                                        </p:tgtEl>
                                        <p:attrNameLst>
                                          <p:attrName>r</p:attrName>
                                        </p:attrNameLst>
                                      </p:cBhvr>
                                    </p:animRot>
                                  </p:childTnLst>
                                </p:cTn>
                              </p:par>
                              <p:par>
                                <p:cTn id="9" presetID="8" presetClass="emph" presetSubtype="0" repeatCount="indefinite" autoRev="1" fill="hold" nodeType="withEffect">
                                  <p:stCondLst>
                                    <p:cond delay="0"/>
                                  </p:stCondLst>
                                  <p:childTnLst>
                                    <p:animRot by="-1200000">
                                      <p:cBhvr>
                                        <p:cTn id="10" dur="2000" fill="hold"/>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3000" fill="hold"/>
                                        <p:tgtEl>
                                          <p:spTgt spid="36"/>
                                        </p:tgtEl>
                                        <p:attrNameLst>
                                          <p:attrName>ppt_x</p:attrName>
                                        </p:attrNameLst>
                                      </p:cBhvr>
                                      <p:tavLst>
                                        <p:tav tm="0">
                                          <p:val>
                                            <p:strVal val="0-#ppt_w/2"/>
                                          </p:val>
                                        </p:tav>
                                        <p:tav tm="100000">
                                          <p:val>
                                            <p:strVal val="#ppt_x"/>
                                          </p:val>
                                        </p:tav>
                                      </p:tavLst>
                                    </p:anim>
                                    <p:anim calcmode="lin" valueType="num">
                                      <p:cBhvr additive="base">
                                        <p:cTn id="16" dur="3000" fill="hold"/>
                                        <p:tgtEl>
                                          <p:spTgt spid="36"/>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75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2800" fill="hold"/>
                                        <p:tgtEl>
                                          <p:spTgt spid="37"/>
                                        </p:tgtEl>
                                        <p:attrNameLst>
                                          <p:attrName>ppt_x</p:attrName>
                                        </p:attrNameLst>
                                      </p:cBhvr>
                                      <p:tavLst>
                                        <p:tav tm="0">
                                          <p:val>
                                            <p:strVal val="1+#ppt_w/2"/>
                                          </p:val>
                                        </p:tav>
                                        <p:tav tm="100000">
                                          <p:val>
                                            <p:strVal val="#ppt_x"/>
                                          </p:val>
                                        </p:tav>
                                      </p:tavLst>
                                    </p:anim>
                                    <p:anim calcmode="lin" valueType="num">
                                      <p:cBhvr additive="base">
                                        <p:cTn id="30" dur="2800" fill="hold"/>
                                        <p:tgtEl>
                                          <p:spTgt spid="37"/>
                                        </p:tgtEl>
                                        <p:attrNameLst>
                                          <p:attrName>ppt_y</p:attrName>
                                        </p:attrNameLst>
                                      </p:cBhvr>
                                      <p:tavLst>
                                        <p:tav tm="0">
                                          <p:val>
                                            <p:strVal val="#ppt_y"/>
                                          </p:val>
                                        </p:tav>
                                        <p:tav tm="100000">
                                          <p:val>
                                            <p:strVal val="#ppt_y"/>
                                          </p:val>
                                        </p:tav>
                                      </p:tavLst>
                                    </p:anim>
                                  </p:childTnLst>
                                </p:cTn>
                              </p:par>
                              <p:par>
                                <p:cTn id="31" presetID="22" presetClass="entr" presetSubtype="2" fill="hold" grpId="0" nodeType="withEffect">
                                  <p:stCondLst>
                                    <p:cond delay="750"/>
                                  </p:stCondLst>
                                  <p:childTnLst>
                                    <p:set>
                                      <p:cBhvr>
                                        <p:cTn id="32" dur="1" fill="hold">
                                          <p:stCondLst>
                                            <p:cond delay="0"/>
                                          </p:stCondLst>
                                        </p:cTn>
                                        <p:tgtEl>
                                          <p:spTgt spid="35"/>
                                        </p:tgtEl>
                                        <p:attrNameLst>
                                          <p:attrName>style.visibility</p:attrName>
                                        </p:attrNameLst>
                                      </p:cBhvr>
                                      <p:to>
                                        <p:strVal val="visible"/>
                                      </p:to>
                                    </p:set>
                                    <p:animEffect transition="in" filter="wipe(right)">
                                      <p:cBhvr>
                                        <p:cTn id="3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solidFill>
                  <a:srgbClr val="000000"/>
                </a:solidFill>
              </a:rPr>
              <a:t>I know how to take medicine safely and keep safe around drugs.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know how to identify risks in familiar situations.</a:t>
            </a:r>
          </a:p>
          <a:p>
            <a:r>
              <a:rPr lang="en-GB" dirty="0">
                <a:latin typeface="Twinkl" pitchFamily="50" charset="0"/>
              </a:rPr>
              <a:t>I know what is safe to eat or use and what is not. </a:t>
            </a:r>
          </a:p>
          <a:p>
            <a:r>
              <a:rPr lang="en-GB" dirty="0">
                <a:latin typeface="Twinkl" pitchFamily="50" charset="0"/>
              </a:rPr>
              <a:t>I know where I can find help in a risky or dangerous situation. </a:t>
            </a:r>
          </a:p>
        </p:txBody>
      </p:sp>
      <p:sp>
        <p:nvSpPr>
          <p:cNvPr id="9" name="TextBox 21"/>
          <p:cNvSpPr txBox="1">
            <a:spLocks noChangeArrowheads="1"/>
          </p:cNvSpPr>
          <p:nvPr/>
        </p:nvSpPr>
        <p:spPr bwMode="auto">
          <a:xfrm>
            <a:off x="2551268" y="6202526"/>
            <a:ext cx="4041464" cy="702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itchFamily="2" charset="0"/>
                <a:cs typeface="Arial" panose="020B0604020202020204" pitchFamily="34" charset="0"/>
                <a:hlinkClick r:id="rId2"/>
              </a:rPr>
              <a:t>Programme of Study</a:t>
            </a:r>
            <a:r>
              <a:rPr lang="en-GB" sz="800" baseline="30000" dirty="0">
                <a:latin typeface="Roboto"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794F-24C6-4A57-BE18-C3C2B739EBC7}"/>
              </a:ext>
            </a:extLst>
          </p:cNvPr>
          <p:cNvSpPr>
            <a:spLocks noGrp="1"/>
          </p:cNvSpPr>
          <p:nvPr>
            <p:ph type="title"/>
          </p:nvPr>
        </p:nvSpPr>
        <p:spPr>
          <a:xfrm flipH="1">
            <a:off x="457198" y="478895"/>
            <a:ext cx="8220075" cy="994306"/>
          </a:xfrm>
        </p:spPr>
        <p:txBody>
          <a:bodyPr/>
          <a:lstStyle/>
          <a:p>
            <a:r>
              <a:rPr lang="en-GB" kern="0" dirty="0">
                <a:latin typeface="+mn-lt"/>
                <a:cs typeface="Arial"/>
                <a:sym typeface="Arial"/>
              </a:rPr>
              <a:t>What Happens Next?</a:t>
            </a:r>
            <a:endParaRPr lang="en-GB" dirty="0">
              <a:latin typeface="+mn-lt"/>
            </a:endParaRPr>
          </a:p>
        </p:txBody>
      </p:sp>
      <p:pic>
        <p:nvPicPr>
          <p:cNvPr id="4" name="Picture 3">
            <a:extLst>
              <a:ext uri="{FF2B5EF4-FFF2-40B4-BE49-F238E27FC236}">
                <a16:creationId xmlns:a16="http://schemas.microsoft.com/office/drawing/2014/main" id="{A75024B9-07A2-4B33-9FBD-B89EEB9CCF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33" y="2427111"/>
            <a:ext cx="2350563" cy="4035777"/>
          </a:xfrm>
          <a:prstGeom prst="rect">
            <a:avLst/>
          </a:prstGeom>
        </p:spPr>
      </p:pic>
      <p:sp>
        <p:nvSpPr>
          <p:cNvPr id="13" name="Rectangular Callout 5">
            <a:extLst>
              <a:ext uri="{FF2B5EF4-FFF2-40B4-BE49-F238E27FC236}">
                <a16:creationId xmlns:a16="http://schemas.microsoft.com/office/drawing/2014/main" id="{08E86256-870B-4A62-946C-45DB7C3DDE12}"/>
              </a:ext>
            </a:extLst>
          </p:cNvPr>
          <p:cNvSpPr/>
          <p:nvPr/>
        </p:nvSpPr>
        <p:spPr>
          <a:xfrm>
            <a:off x="1942843" y="1455291"/>
            <a:ext cx="3925710" cy="1275209"/>
          </a:xfrm>
          <a:prstGeom prst="wedgeRectCallout">
            <a:avLst>
              <a:gd name="adj1" fmla="val -37853"/>
              <a:gd name="adj2" fmla="val 8128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buClr>
                <a:srgbClr val="000000"/>
              </a:buClr>
              <a:buSzPts val="1100"/>
            </a:pPr>
            <a:r>
              <a:rPr lang="en-GB" dirty="0">
                <a:solidFill>
                  <a:schemeClr val="dk1"/>
                </a:solidFill>
              </a:rPr>
              <a:t>Look at the following situations. Using everything you have learnt today, decide what needs to happen next.</a:t>
            </a:r>
          </a:p>
        </p:txBody>
      </p:sp>
      <p:pic>
        <p:nvPicPr>
          <p:cNvPr id="15" name="Picture 14">
            <a:extLst>
              <a:ext uri="{FF2B5EF4-FFF2-40B4-BE49-F238E27FC236}">
                <a16:creationId xmlns:a16="http://schemas.microsoft.com/office/drawing/2014/main" id="{C727A27A-3DC2-4C75-BA8B-2C1E882532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020" y="2336799"/>
            <a:ext cx="2501214" cy="1851378"/>
          </a:xfrm>
          <a:prstGeom prst="rect">
            <a:avLst/>
          </a:prstGeom>
        </p:spPr>
      </p:pic>
      <p:pic>
        <p:nvPicPr>
          <p:cNvPr id="16" name="Picture 15">
            <a:extLst>
              <a:ext uri="{FF2B5EF4-FFF2-40B4-BE49-F238E27FC236}">
                <a16:creationId xmlns:a16="http://schemas.microsoft.com/office/drawing/2014/main" id="{9ED5FDF1-A66D-4DEC-8365-58F6C023AD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6209" y="2353731"/>
            <a:ext cx="2476680" cy="1698979"/>
          </a:xfrm>
          <a:prstGeom prst="rect">
            <a:avLst/>
          </a:prstGeom>
        </p:spPr>
      </p:pic>
      <p:pic>
        <p:nvPicPr>
          <p:cNvPr id="18" name="Picture 17">
            <a:extLst>
              <a:ext uri="{FF2B5EF4-FFF2-40B4-BE49-F238E27FC236}">
                <a16:creationId xmlns:a16="http://schemas.microsoft.com/office/drawing/2014/main" id="{0D914C32-0F49-4A3B-AF7A-F510A6D264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0084"/>
          <a:stretch/>
        </p:blipFill>
        <p:spPr>
          <a:xfrm>
            <a:off x="349955" y="2381957"/>
            <a:ext cx="3420534" cy="3420532"/>
          </a:xfrm>
          <a:prstGeom prst="rect">
            <a:avLst/>
          </a:prstGeom>
        </p:spPr>
      </p:pic>
      <p:sp>
        <p:nvSpPr>
          <p:cNvPr id="21" name="TextBox 20">
            <a:extLst>
              <a:ext uri="{FF2B5EF4-FFF2-40B4-BE49-F238E27FC236}">
                <a16:creationId xmlns:a16="http://schemas.microsoft.com/office/drawing/2014/main" id="{E686DF73-1713-4AA5-BCEF-B0E2B62F77EB}"/>
              </a:ext>
            </a:extLst>
          </p:cNvPr>
          <p:cNvSpPr txBox="1"/>
          <p:nvPr/>
        </p:nvSpPr>
        <p:spPr>
          <a:xfrm>
            <a:off x="2492291" y="3221122"/>
            <a:ext cx="2994109" cy="2592505"/>
          </a:xfrm>
          <a:prstGeom prst="rect">
            <a:avLst/>
          </a:prstGeom>
          <a:noFill/>
        </p:spPr>
        <p:txBody>
          <a:bodyPr wrap="square" rtlCol="0">
            <a:spAutoFit/>
          </a:bodyPr>
          <a:lstStyle/>
          <a:p>
            <a:pPr marL="285750" lvl="0" indent="-285750">
              <a:lnSpc>
                <a:spcPct val="90000"/>
              </a:lnSpc>
              <a:spcBef>
                <a:spcPts val="1000"/>
              </a:spcBef>
              <a:buClr>
                <a:srgbClr val="000000"/>
              </a:buClr>
              <a:buSzPts val="1100"/>
              <a:buChar char="•"/>
            </a:pPr>
            <a:r>
              <a:rPr lang="en-GB" dirty="0"/>
              <a:t>A child wants to drink a bottle of cough syrup.</a:t>
            </a:r>
          </a:p>
          <a:p>
            <a:pPr marL="285750" lvl="0" indent="-285750">
              <a:lnSpc>
                <a:spcPct val="90000"/>
              </a:lnSpc>
              <a:spcBef>
                <a:spcPts val="1000"/>
              </a:spcBef>
              <a:buClr>
                <a:srgbClr val="000000"/>
              </a:buClr>
              <a:buSzPts val="1100"/>
              <a:buChar char="•"/>
            </a:pPr>
            <a:r>
              <a:rPr lang="en-GB" dirty="0"/>
              <a:t>A teenager is offering </a:t>
            </a:r>
            <a:br>
              <a:rPr lang="en-GB" dirty="0"/>
            </a:br>
            <a:r>
              <a:rPr lang="en-GB" dirty="0"/>
              <a:t>a child a cigarette in </a:t>
            </a:r>
            <a:br>
              <a:rPr lang="en-GB" dirty="0"/>
            </a:br>
            <a:r>
              <a:rPr lang="en-GB" dirty="0"/>
              <a:t>the park.</a:t>
            </a:r>
          </a:p>
          <a:p>
            <a:pPr marL="285750" lvl="0" indent="-285750">
              <a:lnSpc>
                <a:spcPct val="90000"/>
              </a:lnSpc>
              <a:spcBef>
                <a:spcPts val="1000"/>
              </a:spcBef>
              <a:buClr>
                <a:srgbClr val="000000"/>
              </a:buClr>
              <a:buSzPts val="1100"/>
              <a:buChar char="•"/>
            </a:pPr>
            <a:r>
              <a:rPr lang="en-GB" dirty="0"/>
              <a:t>A child thinks taking someone else’s medicine will make them </a:t>
            </a:r>
            <a:br>
              <a:rPr lang="en-GB" dirty="0"/>
            </a:br>
            <a:r>
              <a:rPr lang="en-GB" dirty="0"/>
              <a:t>feel better.</a:t>
            </a:r>
          </a:p>
        </p:txBody>
      </p:sp>
      <p:grpSp>
        <p:nvGrpSpPr>
          <p:cNvPr id="8" name="Group 7">
            <a:extLst>
              <a:ext uri="{FF2B5EF4-FFF2-40B4-BE49-F238E27FC236}">
                <a16:creationId xmlns:a16="http://schemas.microsoft.com/office/drawing/2014/main" id="{C8B3392E-DE43-4976-A305-29BBA41F7F7F}"/>
              </a:ext>
            </a:extLst>
          </p:cNvPr>
          <p:cNvGrpSpPr/>
          <p:nvPr/>
        </p:nvGrpSpPr>
        <p:grpSpPr>
          <a:xfrm>
            <a:off x="5396461" y="2809008"/>
            <a:ext cx="3313395" cy="3601027"/>
            <a:chOff x="5161243" y="2273300"/>
            <a:chExt cx="3809502" cy="4140200"/>
          </a:xfrm>
        </p:grpSpPr>
        <p:pic>
          <p:nvPicPr>
            <p:cNvPr id="5" name="Picture 4">
              <a:extLst>
                <a:ext uri="{FF2B5EF4-FFF2-40B4-BE49-F238E27FC236}">
                  <a16:creationId xmlns:a16="http://schemas.microsoft.com/office/drawing/2014/main" id="{65928024-FBFC-4C50-A0DB-FFC06389AA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1243" y="2273300"/>
              <a:ext cx="3809502" cy="4140200"/>
            </a:xfrm>
            <a:prstGeom prst="rect">
              <a:avLst/>
            </a:prstGeom>
          </p:spPr>
        </p:pic>
        <p:pic>
          <p:nvPicPr>
            <p:cNvPr id="7" name="Picture 6">
              <a:extLst>
                <a:ext uri="{FF2B5EF4-FFF2-40B4-BE49-F238E27FC236}">
                  <a16:creationId xmlns:a16="http://schemas.microsoft.com/office/drawing/2014/main" id="{E60E18BC-F35A-400A-A4FF-E453A8DC66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6040" y="3149600"/>
              <a:ext cx="1078440" cy="2286000"/>
            </a:xfrm>
            <a:prstGeom prst="rect">
              <a:avLst/>
            </a:prstGeom>
          </p:spPr>
        </p:pic>
      </p:grpSp>
      <p:pic>
        <p:nvPicPr>
          <p:cNvPr id="6" name="Picture 5">
            <a:extLst>
              <a:ext uri="{FF2B5EF4-FFF2-40B4-BE49-F238E27FC236}">
                <a16:creationId xmlns:a16="http://schemas.microsoft.com/office/drawing/2014/main" id="{4B8368DA-1129-4858-90A1-5780E2D976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867661" y="1413162"/>
            <a:ext cx="2263006" cy="4992255"/>
          </a:xfrm>
          <a:prstGeom prst="rect">
            <a:avLst/>
          </a:prstGeom>
        </p:spPr>
      </p:pic>
      <p:pic>
        <p:nvPicPr>
          <p:cNvPr id="10" name="Picture 9">
            <a:extLst>
              <a:ext uri="{FF2B5EF4-FFF2-40B4-BE49-F238E27FC236}">
                <a16:creationId xmlns:a16="http://schemas.microsoft.com/office/drawing/2014/main" id="{760B67EA-2AEB-44B5-A00F-62A8AB5F69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2800" y="1624507"/>
            <a:ext cx="2704653" cy="4854802"/>
          </a:xfrm>
          <a:prstGeom prst="rect">
            <a:avLst/>
          </a:prstGeom>
        </p:spPr>
      </p:pic>
      <p:sp>
        <p:nvSpPr>
          <p:cNvPr id="17" name="Rectangular Callout 5">
            <a:extLst>
              <a:ext uri="{FF2B5EF4-FFF2-40B4-BE49-F238E27FC236}">
                <a16:creationId xmlns:a16="http://schemas.microsoft.com/office/drawing/2014/main" id="{90704918-71E9-46BB-B52E-65539A77D9C1}"/>
              </a:ext>
            </a:extLst>
          </p:cNvPr>
          <p:cNvSpPr/>
          <p:nvPr/>
        </p:nvSpPr>
        <p:spPr>
          <a:xfrm>
            <a:off x="2159898" y="1413165"/>
            <a:ext cx="3714430" cy="1515918"/>
          </a:xfrm>
          <a:prstGeom prst="wedgeRectCallout">
            <a:avLst>
              <a:gd name="adj1" fmla="val -37853"/>
              <a:gd name="adj2" fmla="val 6300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lnSpc>
                <a:spcPct val="90000"/>
              </a:lnSpc>
              <a:spcBef>
                <a:spcPts val="1000"/>
              </a:spcBef>
              <a:buClr>
                <a:srgbClr val="000000"/>
              </a:buClr>
              <a:buSzPts val="1100"/>
            </a:pPr>
            <a:r>
              <a:rPr lang="en-GB" dirty="0">
                <a:solidFill>
                  <a:schemeClr val="dk1"/>
                </a:solidFill>
              </a:rPr>
              <a:t>There are many dangerous situations. It is important that we are aware of the risks and know what to do. We need to keep ourselves and others safe.</a:t>
            </a:r>
            <a:endParaRPr lang="en-GB" dirty="0">
              <a:solidFill>
                <a:srgbClr val="FF0000"/>
              </a:solidFill>
            </a:endParaRPr>
          </a:p>
        </p:txBody>
      </p:sp>
      <p:pic>
        <p:nvPicPr>
          <p:cNvPr id="19" name="Whole Class">
            <a:extLst>
              <a:ext uri="{FF2B5EF4-FFF2-40B4-BE49-F238E27FC236}">
                <a16:creationId xmlns:a16="http://schemas.microsoft.com/office/drawing/2014/main" id="{8FF2F4CE-ACCD-4C47-92E1-4E58CD985E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5061" y="549564"/>
            <a:ext cx="1238498" cy="864000"/>
          </a:xfrm>
          <a:prstGeom prst="rect">
            <a:avLst/>
          </a:prstGeom>
        </p:spPr>
      </p:pic>
    </p:spTree>
    <p:extLst>
      <p:ext uri="{BB962C8B-B14F-4D97-AF65-F5344CB8AC3E}">
        <p14:creationId xmlns:p14="http://schemas.microsoft.com/office/powerpoint/2010/main" val="1167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1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8" presetClass="emph" presetSubtype="0" fill="hold" nodeType="afterEffect">
                                  <p:stCondLst>
                                    <p:cond delay="0"/>
                                  </p:stCondLst>
                                  <p:childTnLst>
                                    <p:animRot by="-1200000">
                                      <p:cBhvr>
                                        <p:cTn id="16" dur="2000" fill="hold"/>
                                        <p:tgtEl>
                                          <p:spTgt spid="16"/>
                                        </p:tgtEl>
                                        <p:attrNameLst>
                                          <p:attrName>r</p:attrName>
                                        </p:attrNameLst>
                                      </p:cBhvr>
                                    </p:animRot>
                                  </p:childTnLst>
                                </p:cTn>
                              </p:par>
                            </p:childTnLst>
                          </p:cTn>
                        </p:par>
                        <p:par>
                          <p:cTn id="17" fill="hold">
                            <p:stCondLst>
                              <p:cond delay="2000"/>
                            </p:stCondLst>
                            <p:childTnLst>
                              <p:par>
                                <p:cTn id="18" presetID="8" presetClass="emph" presetSubtype="0" autoRev="1" fill="hold" nodeType="afterEffect">
                                  <p:stCondLst>
                                    <p:cond delay="0"/>
                                  </p:stCondLst>
                                  <p:childTnLst>
                                    <p:animRot by="-5400000">
                                      <p:cBhvr>
                                        <p:cTn id="19" dur="1400" fill="hold"/>
                                        <p:tgtEl>
                                          <p:spTgt spid="18"/>
                                        </p:tgtEl>
                                        <p:attrNameLst>
                                          <p:attrName>r</p:attrName>
                                        </p:attrNameLst>
                                      </p:cBhvr>
                                    </p:animRot>
                                  </p:childTnLst>
                                </p:cTn>
                              </p:par>
                              <p:par>
                                <p:cTn id="20" presetID="22" presetClass="entr" presetSubtype="8" fill="hold" grpId="0" nodeType="withEffect">
                                  <p:stCondLst>
                                    <p:cond delay="120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1000"/>
                                        <p:tgtEl>
                                          <p:spTgt spid="21">
                                            <p:txEl>
                                              <p:pRg st="0" end="0"/>
                                            </p:txEl>
                                          </p:spTgt>
                                        </p:tgtEl>
                                      </p:cBhvr>
                                    </p:animEffect>
                                  </p:childTnLst>
                                </p:cTn>
                              </p:par>
                              <p:par>
                                <p:cTn id="23" presetID="10" presetClass="entr" presetSubtype="0" fill="hold" nodeType="withEffect">
                                  <p:stCondLst>
                                    <p:cond delay="2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8" presetClass="emph" presetSubtype="0" autoRev="1" fill="hold" nodeType="withEffect">
                                  <p:stCondLst>
                                    <p:cond delay="0"/>
                                  </p:stCondLst>
                                  <p:childTnLst>
                                    <p:animRot by="-4200000">
                                      <p:cBhvr>
                                        <p:cTn id="32" dur="1500" fill="hold"/>
                                        <p:tgtEl>
                                          <p:spTgt spid="18"/>
                                        </p:tgtEl>
                                        <p:attrNameLst>
                                          <p:attrName>r</p:attrName>
                                        </p:attrNameLst>
                                      </p:cBhvr>
                                    </p:animRot>
                                  </p:childTnLst>
                                </p:cTn>
                              </p:par>
                              <p:par>
                                <p:cTn id="33" presetID="22" presetClass="entr" presetSubtype="8" fill="hold" grpId="0" nodeType="withEffect">
                                  <p:stCondLst>
                                    <p:cond delay="110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wipe(left)">
                                      <p:cBhvr>
                                        <p:cTn id="35" dur="1000"/>
                                        <p:tgtEl>
                                          <p:spTgt spid="21">
                                            <p:txEl>
                                              <p:pRg st="1" end="1"/>
                                            </p:txEl>
                                          </p:spTgt>
                                        </p:tgtEl>
                                      </p:cBhvr>
                                    </p:animEffect>
                                  </p:childTnLst>
                                </p:cTn>
                              </p:par>
                              <p:par>
                                <p:cTn id="36" presetID="10" presetClass="entr" presetSubtype="0" fill="hold" nodeType="withEffect">
                                  <p:stCondLst>
                                    <p:cond delay="17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8" presetClass="emph" presetSubtype="0" autoRev="1" fill="hold" nodeType="withEffect">
                                  <p:stCondLst>
                                    <p:cond delay="0"/>
                                  </p:stCondLst>
                                  <p:childTnLst>
                                    <p:animRot by="-1200000">
                                      <p:cBhvr>
                                        <p:cTn id="45" dur="900" fill="hold"/>
                                        <p:tgtEl>
                                          <p:spTgt spid="18"/>
                                        </p:tgtEl>
                                        <p:attrNameLst>
                                          <p:attrName>r</p:attrName>
                                        </p:attrNameLst>
                                      </p:cBhvr>
                                    </p:animRot>
                                  </p:childTnLst>
                                </p:cTn>
                              </p:par>
                              <p:par>
                                <p:cTn id="46" presetID="22" presetClass="entr" presetSubtype="8" fill="hold" grpId="0" nodeType="withEffect">
                                  <p:stCondLst>
                                    <p:cond delay="700"/>
                                  </p:stCondLst>
                                  <p:childTnLst>
                                    <p:set>
                                      <p:cBhvr>
                                        <p:cTn id="47" dur="1" fill="hold">
                                          <p:stCondLst>
                                            <p:cond delay="0"/>
                                          </p:stCondLst>
                                        </p:cTn>
                                        <p:tgtEl>
                                          <p:spTgt spid="21">
                                            <p:txEl>
                                              <p:pRg st="2" end="2"/>
                                            </p:txEl>
                                          </p:spTgt>
                                        </p:tgtEl>
                                        <p:attrNameLst>
                                          <p:attrName>style.visibility</p:attrName>
                                        </p:attrNameLst>
                                      </p:cBhvr>
                                      <p:to>
                                        <p:strVal val="visible"/>
                                      </p:to>
                                    </p:set>
                                    <p:animEffect transition="in" filter="wipe(left)">
                                      <p:cBhvr>
                                        <p:cTn id="48" dur="1000"/>
                                        <p:tgtEl>
                                          <p:spTgt spid="21">
                                            <p:txEl>
                                              <p:pRg st="2" end="2"/>
                                            </p:txEl>
                                          </p:spTgt>
                                        </p:tgtEl>
                                      </p:cBhvr>
                                    </p:animEffect>
                                  </p:childTnLst>
                                </p:cTn>
                              </p:par>
                              <p:par>
                                <p:cTn id="49" presetID="10" presetClass="entr" presetSubtype="0" fill="hold" nodeType="withEffect">
                                  <p:stCondLst>
                                    <p:cond delay="11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2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1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1" grpId="0" uiExpand="1" build="p"/>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42AC2BE-19D3-415C-A619-A5D2FAA623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426972">
            <a:off x="5741039" y="2677023"/>
            <a:ext cx="1676491" cy="1444197"/>
          </a:xfrm>
          <a:prstGeom prst="rect">
            <a:avLst/>
          </a:prstGeom>
        </p:spPr>
      </p:pic>
      <p:pic>
        <p:nvPicPr>
          <p:cNvPr id="39" name="Picture 38">
            <a:extLst>
              <a:ext uri="{FF2B5EF4-FFF2-40B4-BE49-F238E27FC236}">
                <a16:creationId xmlns:a16="http://schemas.microsoft.com/office/drawing/2014/main" id="{9A16F7B4-EC31-4873-9BE0-21D216A37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634"/>
          <a:stretch/>
        </p:blipFill>
        <p:spPr>
          <a:xfrm rot="2040329">
            <a:off x="5504393" y="2263570"/>
            <a:ext cx="3270367" cy="1687674"/>
          </a:xfrm>
          <a:prstGeom prst="rect">
            <a:avLst/>
          </a:prstGeom>
        </p:spPr>
      </p:pic>
      <p:pic>
        <p:nvPicPr>
          <p:cNvPr id="26" name="Picture 25">
            <a:extLst>
              <a:ext uri="{FF2B5EF4-FFF2-40B4-BE49-F238E27FC236}">
                <a16:creationId xmlns:a16="http://schemas.microsoft.com/office/drawing/2014/main" id="{70D0C142-2078-4303-9987-C50C0DC90A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61126">
            <a:off x="7428276" y="2334238"/>
            <a:ext cx="1563540" cy="2110394"/>
          </a:xfrm>
          <a:prstGeom prst="rect">
            <a:avLst/>
          </a:prstGeom>
        </p:spPr>
      </p:pic>
      <p:pic>
        <p:nvPicPr>
          <p:cNvPr id="20" name="Picture 19">
            <a:extLst>
              <a:ext uri="{FF2B5EF4-FFF2-40B4-BE49-F238E27FC236}">
                <a16:creationId xmlns:a16="http://schemas.microsoft.com/office/drawing/2014/main" id="{3E072042-70F3-4AEC-B0E0-556DC91734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475228" y="1473485"/>
            <a:ext cx="3140870" cy="5250930"/>
          </a:xfrm>
          <a:prstGeom prst="rect">
            <a:avLst/>
          </a:prstGeom>
        </p:spPr>
      </p:pic>
      <p:sp>
        <p:nvSpPr>
          <p:cNvPr id="2" name="Title 1">
            <a:extLst>
              <a:ext uri="{FF2B5EF4-FFF2-40B4-BE49-F238E27FC236}">
                <a16:creationId xmlns:a16="http://schemas.microsoft.com/office/drawing/2014/main" id="{6E8A794F-24C6-4A57-BE18-C3C2B739EBC7}"/>
              </a:ext>
            </a:extLst>
          </p:cNvPr>
          <p:cNvSpPr>
            <a:spLocks noGrp="1"/>
          </p:cNvSpPr>
          <p:nvPr>
            <p:ph type="title"/>
          </p:nvPr>
        </p:nvSpPr>
        <p:spPr>
          <a:xfrm flipH="1">
            <a:off x="457198" y="478895"/>
            <a:ext cx="8220075" cy="994306"/>
          </a:xfrm>
        </p:spPr>
        <p:txBody>
          <a:bodyPr/>
          <a:lstStyle/>
          <a:p>
            <a:r>
              <a:rPr lang="en-GB" kern="0" dirty="0">
                <a:latin typeface="+mn-lt"/>
                <a:cs typeface="Arial"/>
                <a:sym typeface="Arial"/>
              </a:rPr>
              <a:t>What Happens Next?</a:t>
            </a:r>
            <a:endParaRPr lang="en-GB" dirty="0">
              <a:latin typeface="+mn-lt"/>
            </a:endParaRPr>
          </a:p>
        </p:txBody>
      </p:sp>
      <p:sp>
        <p:nvSpPr>
          <p:cNvPr id="13" name="Rectangular Callout 5">
            <a:extLst>
              <a:ext uri="{FF2B5EF4-FFF2-40B4-BE49-F238E27FC236}">
                <a16:creationId xmlns:a16="http://schemas.microsoft.com/office/drawing/2014/main" id="{08E86256-870B-4A62-946C-45DB7C3DDE12}"/>
              </a:ext>
            </a:extLst>
          </p:cNvPr>
          <p:cNvSpPr/>
          <p:nvPr/>
        </p:nvSpPr>
        <p:spPr>
          <a:xfrm>
            <a:off x="2630078" y="2519188"/>
            <a:ext cx="2648932" cy="881509"/>
          </a:xfrm>
          <a:prstGeom prst="wedgeRectCallout">
            <a:avLst>
              <a:gd name="adj1" fmla="val 59335"/>
              <a:gd name="adj2" fmla="val 14978"/>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spcBef>
                <a:spcPts val="0"/>
              </a:spcBef>
              <a:buClr>
                <a:srgbClr val="000000"/>
              </a:buClr>
            </a:pPr>
            <a:r>
              <a:rPr lang="en-GB" dirty="0">
                <a:solidFill>
                  <a:schemeClr val="tx1"/>
                </a:solidFill>
              </a:rPr>
              <a:t>Only take your own medicine, never someone else’s.</a:t>
            </a:r>
          </a:p>
        </p:txBody>
      </p:sp>
      <p:sp>
        <p:nvSpPr>
          <p:cNvPr id="17" name="Rectangular Callout 5">
            <a:extLst>
              <a:ext uri="{FF2B5EF4-FFF2-40B4-BE49-F238E27FC236}">
                <a16:creationId xmlns:a16="http://schemas.microsoft.com/office/drawing/2014/main" id="{90704918-71E9-46BB-B52E-65539A77D9C1}"/>
              </a:ext>
            </a:extLst>
          </p:cNvPr>
          <p:cNvSpPr/>
          <p:nvPr/>
        </p:nvSpPr>
        <p:spPr>
          <a:xfrm>
            <a:off x="1699413" y="1368413"/>
            <a:ext cx="3211952" cy="877453"/>
          </a:xfrm>
          <a:prstGeom prst="wedgeRectCallout">
            <a:avLst>
              <a:gd name="adj1" fmla="val -50037"/>
              <a:gd name="adj2" fmla="val 80896"/>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spcBef>
                <a:spcPts val="500"/>
              </a:spcBef>
              <a:buClr>
                <a:srgbClr val="000000"/>
              </a:buClr>
            </a:pPr>
            <a:r>
              <a:rPr lang="en-GB" dirty="0">
                <a:solidFill>
                  <a:schemeClr val="tx1"/>
                </a:solidFill>
              </a:rPr>
              <a:t>Always follow the instructions on medicines.</a:t>
            </a:r>
          </a:p>
        </p:txBody>
      </p:sp>
      <p:sp>
        <p:nvSpPr>
          <p:cNvPr id="19" name="Rectangular Callout 5">
            <a:extLst>
              <a:ext uri="{FF2B5EF4-FFF2-40B4-BE49-F238E27FC236}">
                <a16:creationId xmlns:a16="http://schemas.microsoft.com/office/drawing/2014/main" id="{DA464B31-3CA8-4208-AC74-9F0E5F335A33}"/>
              </a:ext>
            </a:extLst>
          </p:cNvPr>
          <p:cNvSpPr/>
          <p:nvPr/>
        </p:nvSpPr>
        <p:spPr>
          <a:xfrm>
            <a:off x="2518641" y="3692310"/>
            <a:ext cx="3495660" cy="614217"/>
          </a:xfrm>
          <a:prstGeom prst="wedgeRectCallout">
            <a:avLst>
              <a:gd name="adj1" fmla="val -56069"/>
              <a:gd name="adj2" fmla="val -13319"/>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114300" lvl="0">
              <a:lnSpc>
                <a:spcPct val="90000"/>
              </a:lnSpc>
              <a:spcBef>
                <a:spcPts val="500"/>
              </a:spcBef>
              <a:buSzPts val="1800"/>
            </a:pPr>
            <a:r>
              <a:rPr lang="en-GB" dirty="0">
                <a:solidFill>
                  <a:schemeClr val="tx1"/>
                </a:solidFill>
              </a:rPr>
              <a:t>Get help if you are worried. </a:t>
            </a:r>
          </a:p>
        </p:txBody>
      </p:sp>
      <p:pic>
        <p:nvPicPr>
          <p:cNvPr id="35" name="Picture 34">
            <a:extLst>
              <a:ext uri="{FF2B5EF4-FFF2-40B4-BE49-F238E27FC236}">
                <a16:creationId xmlns:a16="http://schemas.microsoft.com/office/drawing/2014/main" id="{805D6210-73D5-489D-99D1-40172F6D8D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933" y="2427111"/>
            <a:ext cx="2350563" cy="4035777"/>
          </a:xfrm>
          <a:prstGeom prst="rect">
            <a:avLst/>
          </a:prstGeom>
        </p:spPr>
      </p:pic>
      <p:pic>
        <p:nvPicPr>
          <p:cNvPr id="36" name="Picture 35">
            <a:extLst>
              <a:ext uri="{FF2B5EF4-FFF2-40B4-BE49-F238E27FC236}">
                <a16:creationId xmlns:a16="http://schemas.microsoft.com/office/drawing/2014/main" id="{A102C445-1E4E-4D00-8E87-97897FA10A4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9020" y="2336799"/>
            <a:ext cx="2501214" cy="1851378"/>
          </a:xfrm>
          <a:prstGeom prst="rect">
            <a:avLst/>
          </a:prstGeom>
        </p:spPr>
      </p:pic>
      <p:pic>
        <p:nvPicPr>
          <p:cNvPr id="37" name="Picture 36">
            <a:extLst>
              <a:ext uri="{FF2B5EF4-FFF2-40B4-BE49-F238E27FC236}">
                <a16:creationId xmlns:a16="http://schemas.microsoft.com/office/drawing/2014/main" id="{E6CA2043-EBC8-417A-9CDD-7F69964659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6209" y="2353731"/>
            <a:ext cx="2476680" cy="1698979"/>
          </a:xfrm>
          <a:prstGeom prst="rect">
            <a:avLst/>
          </a:prstGeom>
        </p:spPr>
      </p:pic>
      <p:pic>
        <p:nvPicPr>
          <p:cNvPr id="38" name="Picture 37">
            <a:extLst>
              <a:ext uri="{FF2B5EF4-FFF2-40B4-BE49-F238E27FC236}">
                <a16:creationId xmlns:a16="http://schemas.microsoft.com/office/drawing/2014/main" id="{F3321D20-04B9-4446-BA85-46AD3E6A04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50084"/>
          <a:stretch/>
        </p:blipFill>
        <p:spPr>
          <a:xfrm>
            <a:off x="349955" y="2381957"/>
            <a:ext cx="3420534" cy="3420532"/>
          </a:xfrm>
          <a:prstGeom prst="rect">
            <a:avLst/>
          </a:prstGeom>
        </p:spPr>
      </p:pic>
      <p:grpSp>
        <p:nvGrpSpPr>
          <p:cNvPr id="14" name="Group 13">
            <a:extLst>
              <a:ext uri="{FF2B5EF4-FFF2-40B4-BE49-F238E27FC236}">
                <a16:creationId xmlns:a16="http://schemas.microsoft.com/office/drawing/2014/main" id="{C7E4CFB5-1292-49BF-A730-B9C023DD8322}"/>
              </a:ext>
            </a:extLst>
          </p:cNvPr>
          <p:cNvGrpSpPr/>
          <p:nvPr/>
        </p:nvGrpSpPr>
        <p:grpSpPr>
          <a:xfrm>
            <a:off x="2581259" y="2326064"/>
            <a:ext cx="3737478" cy="6348953"/>
            <a:chOff x="2871111" y="103694"/>
            <a:chExt cx="5424476" cy="9214702"/>
          </a:xfrm>
        </p:grpSpPr>
        <p:pic>
          <p:nvPicPr>
            <p:cNvPr id="9" name="Picture 8">
              <a:extLst>
                <a:ext uri="{FF2B5EF4-FFF2-40B4-BE49-F238E27FC236}">
                  <a16:creationId xmlns:a16="http://schemas.microsoft.com/office/drawing/2014/main" id="{A4BB1166-FFF4-43BC-B711-1F8445EAF9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1111" y="2460396"/>
              <a:ext cx="3609167" cy="6858000"/>
            </a:xfrm>
            <a:prstGeom prst="rect">
              <a:avLst/>
            </a:prstGeom>
          </p:spPr>
        </p:pic>
        <p:pic>
          <p:nvPicPr>
            <p:cNvPr id="12" name="Picture 11">
              <a:extLst>
                <a:ext uri="{FF2B5EF4-FFF2-40B4-BE49-F238E27FC236}">
                  <a16:creationId xmlns:a16="http://schemas.microsoft.com/office/drawing/2014/main" id="{7E01FC18-3678-4C2C-98E9-3D6E8E8069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475831">
              <a:off x="4595566" y="103694"/>
              <a:ext cx="3700021" cy="3700021"/>
            </a:xfrm>
            <a:prstGeom prst="rect">
              <a:avLst/>
            </a:prstGeom>
          </p:spPr>
        </p:pic>
      </p:grpSp>
      <p:pic>
        <p:nvPicPr>
          <p:cNvPr id="41" name="Picture 40">
            <a:extLst>
              <a:ext uri="{FF2B5EF4-FFF2-40B4-BE49-F238E27FC236}">
                <a16:creationId xmlns:a16="http://schemas.microsoft.com/office/drawing/2014/main" id="{CEFB5023-C5FD-40D7-885F-038B44E080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3666" y="7489597"/>
            <a:ext cx="4931426" cy="5084476"/>
          </a:xfrm>
          <a:prstGeom prst="rect">
            <a:avLst/>
          </a:prstGeom>
        </p:spPr>
      </p:pic>
      <p:sp>
        <p:nvSpPr>
          <p:cNvPr id="42" name="Rectangular Callout 5">
            <a:extLst>
              <a:ext uri="{FF2B5EF4-FFF2-40B4-BE49-F238E27FC236}">
                <a16:creationId xmlns:a16="http://schemas.microsoft.com/office/drawing/2014/main" id="{3844B9C9-C562-4D31-8F11-5C3E7E9F0496}"/>
              </a:ext>
            </a:extLst>
          </p:cNvPr>
          <p:cNvSpPr/>
          <p:nvPr/>
        </p:nvSpPr>
        <p:spPr>
          <a:xfrm>
            <a:off x="1981121" y="1797904"/>
            <a:ext cx="3329787" cy="877453"/>
          </a:xfrm>
          <a:prstGeom prst="wedgeRectCallout">
            <a:avLst>
              <a:gd name="adj1" fmla="val -10641"/>
              <a:gd name="adj2" fmla="val 125107"/>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lvl="0">
              <a:spcBef>
                <a:spcPts val="500"/>
              </a:spcBef>
              <a:buClr>
                <a:srgbClr val="000000"/>
              </a:buClr>
            </a:pPr>
            <a:r>
              <a:rPr lang="en-GB" dirty="0">
                <a:solidFill>
                  <a:schemeClr val="tx1"/>
                </a:solidFill>
              </a:rPr>
              <a:t>I can choose to be healthy. </a:t>
            </a:r>
          </a:p>
        </p:txBody>
      </p:sp>
      <p:pic>
        <p:nvPicPr>
          <p:cNvPr id="21" name="Whole Class">
            <a:extLst>
              <a:ext uri="{FF2B5EF4-FFF2-40B4-BE49-F238E27FC236}">
                <a16:creationId xmlns:a16="http://schemas.microsoft.com/office/drawing/2014/main" id="{1EF65C84-0156-43A0-9E50-73A22A927CC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90797" y="559792"/>
            <a:ext cx="1238498" cy="864000"/>
          </a:xfrm>
          <a:prstGeom prst="rect">
            <a:avLst/>
          </a:prstGeom>
        </p:spPr>
      </p:pic>
      <p:sp>
        <p:nvSpPr>
          <p:cNvPr id="3" name="Rectangle: Diagonal Corners Snipped 2">
            <a:extLst>
              <a:ext uri="{FF2B5EF4-FFF2-40B4-BE49-F238E27FC236}">
                <a16:creationId xmlns:a16="http://schemas.microsoft.com/office/drawing/2014/main" id="{6F5114F6-8FBA-4271-9553-182EB59271B5}"/>
              </a:ext>
            </a:extLst>
          </p:cNvPr>
          <p:cNvSpPr/>
          <p:nvPr/>
        </p:nvSpPr>
        <p:spPr>
          <a:xfrm>
            <a:off x="2641655" y="3230063"/>
            <a:ext cx="3040950" cy="1034821"/>
          </a:xfrm>
          <a:prstGeom prst="snip2DiagRect">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Remember…</a:t>
            </a:r>
          </a:p>
        </p:txBody>
      </p:sp>
    </p:spTree>
    <p:extLst>
      <p:ext uri="{BB962C8B-B14F-4D97-AF65-F5344CB8AC3E}">
        <p14:creationId xmlns:p14="http://schemas.microsoft.com/office/powerpoint/2010/main" val="40836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par>
                          <p:cTn id="23" fill="hold">
                            <p:stCondLst>
                              <p:cond delay="1000"/>
                            </p:stCondLst>
                            <p:childTnLst>
                              <p:par>
                                <p:cTn id="24" presetID="8" presetClass="emph" presetSubtype="0" fill="hold" nodeType="afterEffect">
                                  <p:stCondLst>
                                    <p:cond delay="0"/>
                                  </p:stCondLst>
                                  <p:childTnLst>
                                    <p:animRot by="-1200000">
                                      <p:cBhvr>
                                        <p:cTn id="25" dur="2000" fill="hold"/>
                                        <p:tgtEl>
                                          <p:spTgt spid="37"/>
                                        </p:tgtEl>
                                        <p:attrNameLst>
                                          <p:attrName>r</p:attrName>
                                        </p:attrNameLst>
                                      </p:cBhvr>
                                    </p:animRot>
                                  </p:childTnLst>
                                </p:cTn>
                              </p:par>
                              <p:par>
                                <p:cTn id="26" presetID="2" presetClass="entr" presetSubtype="4" fill="hold" nodeType="withEffect">
                                  <p:stCondLst>
                                    <p:cond delay="8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600" fill="hold"/>
                                        <p:tgtEl>
                                          <p:spTgt spid="14"/>
                                        </p:tgtEl>
                                        <p:attrNameLst>
                                          <p:attrName>ppt_x</p:attrName>
                                        </p:attrNameLst>
                                      </p:cBhvr>
                                      <p:tavLst>
                                        <p:tav tm="0">
                                          <p:val>
                                            <p:strVal val="#ppt_x"/>
                                          </p:val>
                                        </p:tav>
                                        <p:tav tm="100000">
                                          <p:val>
                                            <p:strVal val="#ppt_x"/>
                                          </p:val>
                                        </p:tav>
                                      </p:tavLst>
                                    </p:anim>
                                    <p:anim calcmode="lin" valueType="num">
                                      <p:cBhvr additive="base">
                                        <p:cTn id="29" dur="6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4"/>
                                        </p:tgtEl>
                                        <p:attrNameLst>
                                          <p:attrName>ppt_x</p:attrName>
                                        </p:attrNameLst>
                                      </p:cBhvr>
                                      <p:tavLst>
                                        <p:tav tm="0">
                                          <p:val>
                                            <p:strVal val="ppt_x"/>
                                          </p:val>
                                        </p:tav>
                                        <p:tav tm="100000">
                                          <p:val>
                                            <p:strVal val="ppt_x"/>
                                          </p:val>
                                        </p:tav>
                                      </p:tavLst>
                                    </p:anim>
                                    <p:anim calcmode="lin" valueType="num">
                                      <p:cBhvr additive="base">
                                        <p:cTn id="34" dur="500"/>
                                        <p:tgtEl>
                                          <p:spTgt spid="14"/>
                                        </p:tgtEl>
                                        <p:attrNameLst>
                                          <p:attrName>ppt_y</p:attrName>
                                        </p:attrNameLst>
                                      </p:cBhvr>
                                      <p:tavLst>
                                        <p:tav tm="0">
                                          <p:val>
                                            <p:strVal val="ppt_y"/>
                                          </p:val>
                                        </p:tav>
                                        <p:tav tm="100000">
                                          <p:val>
                                            <p:strVal val="1+ppt_h/2"/>
                                          </p:val>
                                        </p:tav>
                                      </p:tavLst>
                                    </p:anim>
                                    <p:set>
                                      <p:cBhvr>
                                        <p:cTn id="35" dur="1" fill="hold">
                                          <p:stCondLst>
                                            <p:cond delay="499"/>
                                          </p:stCondLst>
                                        </p:cTn>
                                        <p:tgtEl>
                                          <p:spTgt spid="14"/>
                                        </p:tgtEl>
                                        <p:attrNameLst>
                                          <p:attrName>style.visibility</p:attrName>
                                        </p:attrNameLst>
                                      </p:cBhvr>
                                      <p:to>
                                        <p:strVal val="hidden"/>
                                      </p:to>
                                    </p:set>
                                  </p:childTnLst>
                                </p:cTn>
                              </p:par>
                              <p:par>
                                <p:cTn id="36" presetID="22" presetClass="entr" presetSubtype="2"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par>
                                <p:cTn id="39" presetID="8" presetClass="emph" presetSubtype="0" repeatCount="indefinite" autoRev="1" fill="hold" nodeType="withEffect">
                                  <p:stCondLst>
                                    <p:cond delay="0"/>
                                  </p:stCondLst>
                                  <p:childTnLst>
                                    <p:animRot by="-1200000">
                                      <p:cBhvr>
                                        <p:cTn id="40" dur="2000" fill="hold"/>
                                        <p:tgtEl>
                                          <p:spTgt spid="24"/>
                                        </p:tgtEl>
                                        <p:attrNameLst>
                                          <p:attrName>r</p:attrName>
                                        </p:attrNameLst>
                                      </p:cBhvr>
                                    </p:animRot>
                                  </p:childTnLst>
                                </p:cTn>
                              </p:par>
                              <p:par>
                                <p:cTn id="41" presetID="8" presetClass="emph" presetSubtype="0" repeatCount="indefinite" autoRev="1" fill="hold" nodeType="withEffect">
                                  <p:stCondLst>
                                    <p:cond delay="0"/>
                                  </p:stCondLst>
                                  <p:childTnLst>
                                    <p:animRot by="-1200000">
                                      <p:cBhvr>
                                        <p:cTn id="42" dur="2000" fill="hold"/>
                                        <p:tgtEl>
                                          <p:spTgt spid="26"/>
                                        </p:tgtEl>
                                        <p:attrNameLst>
                                          <p:attrName>r</p:attrName>
                                        </p:attrNameLst>
                                      </p:cBhvr>
                                    </p:animRot>
                                  </p:childTnLst>
                                </p:cTn>
                              </p:par>
                              <p:par>
                                <p:cTn id="43" presetID="8" presetClass="emph" presetSubtype="0" repeatCount="indefinite" autoRev="1" fill="hold" nodeType="withEffect">
                                  <p:stCondLst>
                                    <p:cond delay="0"/>
                                  </p:stCondLst>
                                  <p:childTnLst>
                                    <p:animRot by="-1200000">
                                      <p:cBhvr>
                                        <p:cTn id="44" dur="2000" fill="hold"/>
                                        <p:tgtEl>
                                          <p:spTgt spid="3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37" presetClass="path" presetSubtype="0" accel="50000" decel="50000" fill="hold" nodeType="withEffect">
                                  <p:stCondLst>
                                    <p:cond delay="0"/>
                                  </p:stCondLst>
                                  <p:childTnLst>
                                    <p:animMotion origin="layout" path="M -0.10434 -0.08148 L 0.0842 -0.12153 C 0.12518 -0.12986 0.16129 -0.16157 0.18473 -0.20879 C 0.21042 -0.26157 0.21632 -0.31667 0.20504 -0.37014 L 0.15643 -0.61574 " pathEditMode="relative" rAng="18180000" ptsTypes="AAAAA">
                                      <p:cBhvr>
                                        <p:cTn id="62" dur="2000" fill="hold"/>
                                        <p:tgtEl>
                                          <p:spTgt spid="41"/>
                                        </p:tgtEl>
                                        <p:attrNameLst>
                                          <p:attrName>ppt_x</p:attrName>
                                          <p:attrName>ppt_y</p:attrName>
                                        </p:attrNameLst>
                                      </p:cBhvr>
                                      <p:rCtr x="21007" y="-19815"/>
                                    </p:animMotion>
                                  </p:childTnLst>
                                </p:cTn>
                              </p:par>
                            </p:childTnLst>
                          </p:cTn>
                        </p:par>
                        <p:par>
                          <p:cTn id="63" fill="hold">
                            <p:stCondLst>
                              <p:cond delay="2000"/>
                            </p:stCondLst>
                            <p:childTnLst>
                              <p:par>
                                <p:cTn id="64" presetID="22" presetClass="entr" presetSubtype="4"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19" grpId="0" animBg="1"/>
      <p:bldP spid="19" grpId="1" animBg="1"/>
      <p:bldP spid="42" grpId="0" animBg="1"/>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319B230-BE7B-4A38-8F55-D76932E246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1342" y="1570033"/>
            <a:ext cx="2651754" cy="4875446"/>
          </a:xfrm>
          <a:prstGeom prst="rect">
            <a:avLst/>
          </a:prstGeom>
        </p:spPr>
      </p:pic>
      <p:pic>
        <p:nvPicPr>
          <p:cNvPr id="8" name="border" descr="A screen shot of a computer&#10;&#10;Description automatically generated">
            <a:extLst>
              <a:ext uri="{FF2B5EF4-FFF2-40B4-BE49-F238E27FC236}">
                <a16:creationId xmlns:a16="http://schemas.microsoft.com/office/drawing/2014/main" id="{FEE320E3-7A5C-4480-9C7C-7F4542C9D5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1" name="Group 20">
            <a:extLst>
              <a:ext uri="{FF2B5EF4-FFF2-40B4-BE49-F238E27FC236}">
                <a16:creationId xmlns:a16="http://schemas.microsoft.com/office/drawing/2014/main" id="{627EE1DB-15C1-49EC-8CCD-FE5AD4C7BB85}"/>
              </a:ext>
            </a:extLst>
          </p:cNvPr>
          <p:cNvGrpSpPr/>
          <p:nvPr/>
        </p:nvGrpSpPr>
        <p:grpSpPr>
          <a:xfrm>
            <a:off x="2176530" y="942360"/>
            <a:ext cx="2128703" cy="440613"/>
            <a:chOff x="2949506" y="1677798"/>
            <a:chExt cx="3469026" cy="822121"/>
          </a:xfrm>
        </p:grpSpPr>
        <p:sp>
          <p:nvSpPr>
            <p:cNvPr id="22" name="Rectangular Callout 5">
              <a:extLst>
                <a:ext uri="{FF2B5EF4-FFF2-40B4-BE49-F238E27FC236}">
                  <a16:creationId xmlns:a16="http://schemas.microsoft.com/office/drawing/2014/main" id="{5ED6EDEF-12E5-481C-89E9-BA1D57798622}"/>
                </a:ext>
              </a:extLst>
            </p:cNvPr>
            <p:cNvSpPr/>
            <p:nvPr/>
          </p:nvSpPr>
          <p:spPr>
            <a:xfrm>
              <a:off x="2952925" y="1677798"/>
              <a:ext cx="3465607" cy="822121"/>
            </a:xfrm>
            <a:prstGeom prst="wedgeRectCallout">
              <a:avLst>
                <a:gd name="adj1" fmla="val 1878"/>
                <a:gd name="adj2" fmla="val 10013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97E2119F-F9E8-48CA-8D09-0318A221DAE6}"/>
                </a:ext>
              </a:extLst>
            </p:cNvPr>
            <p:cNvSpPr/>
            <p:nvPr/>
          </p:nvSpPr>
          <p:spPr>
            <a:xfrm>
              <a:off x="2949506" y="1808647"/>
              <a:ext cx="3382120" cy="341633"/>
            </a:xfrm>
            <a:prstGeom prst="rect">
              <a:avLst/>
            </a:prstGeom>
          </p:spPr>
          <p:txBody>
            <a:bodyPr wrap="square">
              <a:spAutoFit/>
            </a:bodyPr>
            <a:lstStyle/>
            <a:p>
              <a:pPr marL="114300" marR="0" lvl="0" indent="0" algn="l" defTabSz="914400" rtl="0" eaLnBrk="1" fontAlgn="auto" latinLnBrk="0" hangingPunct="1">
                <a:lnSpc>
                  <a:spcPct val="90000"/>
                </a:lnSpc>
                <a:spcBef>
                  <a:spcPts val="1000"/>
                </a:spcBef>
                <a:spcAft>
                  <a:spcPts val="0"/>
                </a:spcAft>
                <a:buClrTx/>
                <a:buSzPts val="1800"/>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are drugs?</a:t>
              </a:r>
            </a:p>
          </p:txBody>
        </p:sp>
      </p:grpSp>
      <p:grpSp>
        <p:nvGrpSpPr>
          <p:cNvPr id="25" name="Group 24">
            <a:extLst>
              <a:ext uri="{FF2B5EF4-FFF2-40B4-BE49-F238E27FC236}">
                <a16:creationId xmlns:a16="http://schemas.microsoft.com/office/drawing/2014/main" id="{0363925A-4258-4246-88EB-3BC2DF1A5F2F}"/>
              </a:ext>
            </a:extLst>
          </p:cNvPr>
          <p:cNvGrpSpPr/>
          <p:nvPr/>
        </p:nvGrpSpPr>
        <p:grpSpPr>
          <a:xfrm>
            <a:off x="3412854" y="2334256"/>
            <a:ext cx="2355375" cy="742447"/>
            <a:chOff x="2290389" y="1677798"/>
            <a:chExt cx="2785338" cy="1070151"/>
          </a:xfrm>
        </p:grpSpPr>
        <p:sp>
          <p:nvSpPr>
            <p:cNvPr id="27" name="Rectangular Callout 11">
              <a:extLst>
                <a:ext uri="{FF2B5EF4-FFF2-40B4-BE49-F238E27FC236}">
                  <a16:creationId xmlns:a16="http://schemas.microsoft.com/office/drawing/2014/main" id="{4F70C00A-CC77-47A3-9031-7B08882EBB8A}"/>
                </a:ext>
              </a:extLst>
            </p:cNvPr>
            <p:cNvSpPr/>
            <p:nvPr/>
          </p:nvSpPr>
          <p:spPr>
            <a:xfrm>
              <a:off x="2290389" y="1677798"/>
              <a:ext cx="2785338" cy="1070151"/>
            </a:xfrm>
            <a:prstGeom prst="wedgeRectCallout">
              <a:avLst>
                <a:gd name="adj1" fmla="val 58521"/>
                <a:gd name="adj2" fmla="val -9705"/>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306EFB3C-33A4-4D07-B336-A78FA87B4E69}"/>
                </a:ext>
              </a:extLst>
            </p:cNvPr>
            <p:cNvSpPr/>
            <p:nvPr/>
          </p:nvSpPr>
          <p:spPr>
            <a:xfrm>
              <a:off x="2303676" y="1761688"/>
              <a:ext cx="2684671" cy="931611"/>
            </a:xfrm>
            <a:prstGeom prst="rect">
              <a:avLst/>
            </a:prstGeom>
          </p:spPr>
          <p:txBody>
            <a:bodyPr wrap="square">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can I stay safe around drugs?</a:t>
              </a:r>
            </a:p>
          </p:txBody>
        </p:sp>
      </p:grpSp>
      <p:grpSp>
        <p:nvGrpSpPr>
          <p:cNvPr id="5" name="Group 4">
            <a:extLst>
              <a:ext uri="{FF2B5EF4-FFF2-40B4-BE49-F238E27FC236}">
                <a16:creationId xmlns:a16="http://schemas.microsoft.com/office/drawing/2014/main" id="{11A245E9-4AD1-497E-BB50-987956CD51DB}"/>
              </a:ext>
            </a:extLst>
          </p:cNvPr>
          <p:cNvGrpSpPr/>
          <p:nvPr/>
        </p:nvGrpSpPr>
        <p:grpSpPr>
          <a:xfrm>
            <a:off x="3189494" y="4650509"/>
            <a:ext cx="3594462" cy="4156273"/>
            <a:chOff x="3189494" y="4650509"/>
            <a:chExt cx="3594462" cy="4156273"/>
          </a:xfrm>
        </p:grpSpPr>
        <p:grpSp>
          <p:nvGrpSpPr>
            <p:cNvPr id="4" name="Group 3">
              <a:extLst>
                <a:ext uri="{FF2B5EF4-FFF2-40B4-BE49-F238E27FC236}">
                  <a16:creationId xmlns:a16="http://schemas.microsoft.com/office/drawing/2014/main" id="{12038953-C250-409A-9E66-C9C57DD6E973}"/>
                </a:ext>
              </a:extLst>
            </p:cNvPr>
            <p:cNvGrpSpPr/>
            <p:nvPr/>
          </p:nvGrpSpPr>
          <p:grpSpPr>
            <a:xfrm>
              <a:off x="3302874" y="6278251"/>
              <a:ext cx="3481082" cy="2528531"/>
              <a:chOff x="6357158" y="7070103"/>
              <a:chExt cx="3481082" cy="2528531"/>
            </a:xfrm>
          </p:grpSpPr>
          <p:pic>
            <p:nvPicPr>
              <p:cNvPr id="35" name="Picture 34">
                <a:extLst>
                  <a:ext uri="{FF2B5EF4-FFF2-40B4-BE49-F238E27FC236}">
                    <a16:creationId xmlns:a16="http://schemas.microsoft.com/office/drawing/2014/main" id="{805D6210-73D5-489D-99D1-40172F6D8D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7158" y="7070103"/>
                <a:ext cx="2350563" cy="2528531"/>
              </a:xfrm>
              <a:prstGeom prst="rect">
                <a:avLst/>
              </a:prstGeom>
            </p:spPr>
          </p:pic>
          <p:pic>
            <p:nvPicPr>
              <p:cNvPr id="38" name="Picture 37">
                <a:extLst>
                  <a:ext uri="{FF2B5EF4-FFF2-40B4-BE49-F238E27FC236}">
                    <a16:creationId xmlns:a16="http://schemas.microsoft.com/office/drawing/2014/main" id="{F3321D20-04B9-4446-BA85-46AD3E6A04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41010"/>
              <a:stretch/>
            </p:blipFill>
            <p:spPr>
              <a:xfrm>
                <a:off x="7887315" y="7136091"/>
                <a:ext cx="1950925" cy="1820616"/>
              </a:xfrm>
              <a:prstGeom prst="rect">
                <a:avLst/>
              </a:prstGeom>
            </p:spPr>
          </p:pic>
        </p:grpSp>
        <p:pic>
          <p:nvPicPr>
            <p:cNvPr id="36" name="Picture 35">
              <a:extLst>
                <a:ext uri="{FF2B5EF4-FFF2-40B4-BE49-F238E27FC236}">
                  <a16:creationId xmlns:a16="http://schemas.microsoft.com/office/drawing/2014/main" id="{A102C445-1E4E-4D00-8E87-97897FA10A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9494" y="4650509"/>
              <a:ext cx="2501214" cy="1851378"/>
            </a:xfrm>
            <a:prstGeom prst="rect">
              <a:avLst/>
            </a:prstGeom>
          </p:spPr>
        </p:pic>
      </p:grpSp>
      <p:grpSp>
        <p:nvGrpSpPr>
          <p:cNvPr id="33" name="Group 32">
            <a:extLst>
              <a:ext uri="{FF2B5EF4-FFF2-40B4-BE49-F238E27FC236}">
                <a16:creationId xmlns:a16="http://schemas.microsoft.com/office/drawing/2014/main" id="{FA3F8328-9246-4C42-A179-30237B65D246}"/>
              </a:ext>
            </a:extLst>
          </p:cNvPr>
          <p:cNvGrpSpPr/>
          <p:nvPr/>
        </p:nvGrpSpPr>
        <p:grpSpPr>
          <a:xfrm>
            <a:off x="3306217" y="6279821"/>
            <a:ext cx="3481082" cy="2528531"/>
            <a:chOff x="6357158" y="7070103"/>
            <a:chExt cx="3481082" cy="2528531"/>
          </a:xfrm>
        </p:grpSpPr>
        <p:pic>
          <p:nvPicPr>
            <p:cNvPr id="40" name="Picture 39">
              <a:extLst>
                <a:ext uri="{FF2B5EF4-FFF2-40B4-BE49-F238E27FC236}">
                  <a16:creationId xmlns:a16="http://schemas.microsoft.com/office/drawing/2014/main" id="{FEEF6034-287D-4FC8-BA6C-B1FB158A88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7158" y="7070103"/>
              <a:ext cx="2350563" cy="2528531"/>
            </a:xfrm>
            <a:prstGeom prst="rect">
              <a:avLst/>
            </a:prstGeom>
          </p:spPr>
        </p:pic>
        <p:pic>
          <p:nvPicPr>
            <p:cNvPr id="43" name="Picture 42">
              <a:extLst>
                <a:ext uri="{FF2B5EF4-FFF2-40B4-BE49-F238E27FC236}">
                  <a16:creationId xmlns:a16="http://schemas.microsoft.com/office/drawing/2014/main" id="{9CE9020A-5A5F-4208-AFEE-B02A00FBEA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41010"/>
            <a:stretch/>
          </p:blipFill>
          <p:spPr>
            <a:xfrm>
              <a:off x="7887315" y="7136091"/>
              <a:ext cx="1950925" cy="1820616"/>
            </a:xfrm>
            <a:prstGeom prst="rect">
              <a:avLst/>
            </a:prstGeom>
          </p:spPr>
        </p:pic>
      </p:grpSp>
      <p:pic>
        <p:nvPicPr>
          <p:cNvPr id="37" name="Picture 36">
            <a:extLst>
              <a:ext uri="{FF2B5EF4-FFF2-40B4-BE49-F238E27FC236}">
                <a16:creationId xmlns:a16="http://schemas.microsoft.com/office/drawing/2014/main" id="{E6CA2043-EBC8-417A-9CDD-7F69964659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84214" y="4649849"/>
            <a:ext cx="2500149" cy="1675537"/>
          </a:xfrm>
          <a:prstGeom prst="rect">
            <a:avLst/>
          </a:prstGeom>
        </p:spPr>
      </p:pic>
      <p:pic>
        <p:nvPicPr>
          <p:cNvPr id="31" name="Picture 30">
            <a:extLst>
              <a:ext uri="{FF2B5EF4-FFF2-40B4-BE49-F238E27FC236}">
                <a16:creationId xmlns:a16="http://schemas.microsoft.com/office/drawing/2014/main" id="{7550D33D-76CA-4C76-AF97-DF82A7B8D7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91218" y="4662938"/>
            <a:ext cx="2476680" cy="1698979"/>
          </a:xfrm>
          <a:prstGeom prst="rect">
            <a:avLst/>
          </a:prstGeom>
        </p:spPr>
      </p:pic>
      <p:pic>
        <p:nvPicPr>
          <p:cNvPr id="30" name="Picture 29">
            <a:extLst>
              <a:ext uri="{FF2B5EF4-FFF2-40B4-BE49-F238E27FC236}">
                <a16:creationId xmlns:a16="http://schemas.microsoft.com/office/drawing/2014/main" id="{1170120C-04A6-4E19-9EB4-F7C95D61178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095" r="-4458"/>
          <a:stretch/>
        </p:blipFill>
        <p:spPr>
          <a:xfrm>
            <a:off x="5158823" y="1363777"/>
            <a:ext cx="2894608" cy="5494223"/>
          </a:xfrm>
          <a:prstGeom prst="rect">
            <a:avLst/>
          </a:prstGeom>
        </p:spPr>
      </p:pic>
      <p:pic>
        <p:nvPicPr>
          <p:cNvPr id="24" name="Picture 23">
            <a:extLst>
              <a:ext uri="{FF2B5EF4-FFF2-40B4-BE49-F238E27FC236}">
                <a16:creationId xmlns:a16="http://schemas.microsoft.com/office/drawing/2014/main" id="{871C7292-E9A4-4F3A-B506-6C2BDCAD77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95554" y="537780"/>
            <a:ext cx="864000" cy="864000"/>
          </a:xfrm>
          <a:prstGeom prst="rect">
            <a:avLst/>
          </a:prstGeom>
        </p:spPr>
      </p:pic>
    </p:spTree>
    <p:extLst>
      <p:ext uri="{BB962C8B-B14F-4D97-AF65-F5344CB8AC3E}">
        <p14:creationId xmlns:p14="http://schemas.microsoft.com/office/powerpoint/2010/main" val="27783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par>
                          <p:cTn id="17" fill="hold">
                            <p:stCondLst>
                              <p:cond delay="0"/>
                            </p:stCondLst>
                            <p:childTnLst>
                              <p:par>
                                <p:cTn id="18" presetID="8" presetClass="emph" presetSubtype="0" fill="hold" nodeType="afterEffect">
                                  <p:stCondLst>
                                    <p:cond delay="0"/>
                                  </p:stCondLst>
                                  <p:childTnLst>
                                    <p:animRot by="1200000">
                                      <p:cBhvr>
                                        <p:cTn id="19" dur="1250" fill="hold"/>
                                        <p:tgtEl>
                                          <p:spTgt spid="37"/>
                                        </p:tgtEl>
                                        <p:attrNameLst>
                                          <p:attrName>r</p:attrName>
                                        </p:attrNameLst>
                                      </p:cBhvr>
                                    </p:animRo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 presetClass="exit" presetSubtype="0" fill="hold"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par>
                          <p:cTn id="33" fill="hold">
                            <p:stCondLst>
                              <p:cond delay="500"/>
                            </p:stCondLst>
                            <p:childTnLst>
                              <p:par>
                                <p:cTn id="34" presetID="8" presetClass="emph" presetSubtype="0" fill="hold" nodeType="afterEffect">
                                  <p:stCondLst>
                                    <p:cond delay="0"/>
                                  </p:stCondLst>
                                  <p:childTnLst>
                                    <p:animRot by="-1200000">
                                      <p:cBhvr>
                                        <p:cTn id="35" dur="125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know how to take medicine safely and keep safe around drugs.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know how to identify risks in familiar situations.</a:t>
            </a:r>
          </a:p>
          <a:p>
            <a:r>
              <a:rPr lang="en-GB" dirty="0">
                <a:latin typeface="Twinkl" pitchFamily="50" charset="0"/>
              </a:rPr>
              <a:t>I know what is safe to eat or use and what is not. </a:t>
            </a:r>
          </a:p>
          <a:p>
            <a:r>
              <a:rPr lang="en-GB" dirty="0">
                <a:latin typeface="Twinkl" pitchFamily="50" charset="0"/>
              </a:rPr>
              <a:t>I know where I can find help in a risky or dangerous situation. </a:t>
            </a:r>
          </a:p>
        </p:txBody>
      </p:sp>
    </p:spTree>
    <p:extLst>
      <p:ext uri="{BB962C8B-B14F-4D97-AF65-F5344CB8AC3E}">
        <p14:creationId xmlns:p14="http://schemas.microsoft.com/office/powerpoint/2010/main" val="2353539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793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solidFill>
                  <a:srgbClr val="000000"/>
                </a:solidFill>
              </a:rPr>
              <a:t>I know how to make better choices and choose healthy habits. </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my choices have consequences.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habits that will help 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how to deal with habits that are unhelpful. </a:t>
            </a:r>
          </a:p>
        </p:txBody>
      </p:sp>
      <p:sp>
        <p:nvSpPr>
          <p:cNvPr id="9" name="TextBox 21"/>
          <p:cNvSpPr txBox="1">
            <a:spLocks noChangeArrowheads="1"/>
          </p:cNvSpPr>
          <p:nvPr/>
        </p:nvSpPr>
        <p:spPr bwMode="auto">
          <a:xfrm>
            <a:off x="2488350" y="6202526"/>
            <a:ext cx="4167299" cy="7026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itchFamily="2" charset="0"/>
                <a:ea typeface="+mn-ea"/>
                <a:cs typeface="Arial" panose="020B0604020202020204" pitchFamily="34" charset="0"/>
              </a:rPr>
              <a:t>.</a:t>
            </a:r>
          </a:p>
        </p:txBody>
      </p:sp>
    </p:spTree>
    <p:extLst>
      <p:ext uri="{BB962C8B-B14F-4D97-AF65-F5344CB8AC3E}">
        <p14:creationId xmlns:p14="http://schemas.microsoft.com/office/powerpoint/2010/main" val="2391696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2771235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45A59-C757-4185-9406-D030C6F671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898903" y="1363757"/>
            <a:ext cx="6003144" cy="5930980"/>
          </a:xfrm>
          <a:prstGeom prst="rect">
            <a:avLst/>
          </a:prstGeom>
        </p:spPr>
      </p:pic>
      <p:grpSp>
        <p:nvGrpSpPr>
          <p:cNvPr id="21" name="Group 20">
            <a:extLst>
              <a:ext uri="{FF2B5EF4-FFF2-40B4-BE49-F238E27FC236}">
                <a16:creationId xmlns:a16="http://schemas.microsoft.com/office/drawing/2014/main" id="{627EE1DB-15C1-49EC-8CCD-FE5AD4C7BB85}"/>
              </a:ext>
            </a:extLst>
          </p:cNvPr>
          <p:cNvGrpSpPr/>
          <p:nvPr/>
        </p:nvGrpSpPr>
        <p:grpSpPr>
          <a:xfrm>
            <a:off x="2723954" y="1190811"/>
            <a:ext cx="2903094" cy="691292"/>
            <a:chOff x="2952925" y="1677798"/>
            <a:chExt cx="3474400" cy="1289852"/>
          </a:xfrm>
        </p:grpSpPr>
        <p:sp>
          <p:nvSpPr>
            <p:cNvPr id="22" name="Rectangular Callout 5">
              <a:extLst>
                <a:ext uri="{FF2B5EF4-FFF2-40B4-BE49-F238E27FC236}">
                  <a16:creationId xmlns:a16="http://schemas.microsoft.com/office/drawing/2014/main" id="{5ED6EDEF-12E5-481C-89E9-BA1D57798622}"/>
                </a:ext>
              </a:extLst>
            </p:cNvPr>
            <p:cNvSpPr/>
            <p:nvPr/>
          </p:nvSpPr>
          <p:spPr>
            <a:xfrm>
              <a:off x="2952925" y="1677798"/>
              <a:ext cx="3465607" cy="822121"/>
            </a:xfrm>
            <a:prstGeom prst="wedgeRectCallout">
              <a:avLst>
                <a:gd name="adj1" fmla="val -42721"/>
                <a:gd name="adj2" fmla="val 10013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97E2119F-F9E8-48CA-8D09-0318A221DAE6}"/>
                </a:ext>
              </a:extLst>
            </p:cNvPr>
            <p:cNvSpPr/>
            <p:nvPr/>
          </p:nvSpPr>
          <p:spPr>
            <a:xfrm>
              <a:off x="3045204" y="1761689"/>
              <a:ext cx="3382121" cy="12059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choices do I have?</a:t>
              </a:r>
            </a:p>
          </p:txBody>
        </p:sp>
      </p:grpSp>
      <p:grpSp>
        <p:nvGrpSpPr>
          <p:cNvPr id="25" name="Group 24">
            <a:extLst>
              <a:ext uri="{FF2B5EF4-FFF2-40B4-BE49-F238E27FC236}">
                <a16:creationId xmlns:a16="http://schemas.microsoft.com/office/drawing/2014/main" id="{0363925A-4258-4246-88EB-3BC2DF1A5F2F}"/>
              </a:ext>
            </a:extLst>
          </p:cNvPr>
          <p:cNvGrpSpPr/>
          <p:nvPr/>
        </p:nvGrpSpPr>
        <p:grpSpPr>
          <a:xfrm>
            <a:off x="3141308" y="2704481"/>
            <a:ext cx="2685312" cy="981531"/>
            <a:chOff x="2290389" y="1677798"/>
            <a:chExt cx="2785338" cy="1414763"/>
          </a:xfrm>
        </p:grpSpPr>
        <p:sp>
          <p:nvSpPr>
            <p:cNvPr id="27" name="Rectangular Callout 11">
              <a:extLst>
                <a:ext uri="{FF2B5EF4-FFF2-40B4-BE49-F238E27FC236}">
                  <a16:creationId xmlns:a16="http://schemas.microsoft.com/office/drawing/2014/main" id="{4F70C00A-CC77-47A3-9031-7B08882EBB8A}"/>
                </a:ext>
              </a:extLst>
            </p:cNvPr>
            <p:cNvSpPr/>
            <p:nvPr/>
          </p:nvSpPr>
          <p:spPr>
            <a:xfrm>
              <a:off x="2290389" y="1677798"/>
              <a:ext cx="2785338" cy="1070151"/>
            </a:xfrm>
            <a:prstGeom prst="wedgeRectCallout">
              <a:avLst>
                <a:gd name="adj1" fmla="val 63085"/>
                <a:gd name="adj2" fmla="val -54144"/>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306EFB3C-33A4-4D07-B336-A78FA87B4E69}"/>
                </a:ext>
              </a:extLst>
            </p:cNvPr>
            <p:cNvSpPr/>
            <p:nvPr/>
          </p:nvSpPr>
          <p:spPr>
            <a:xfrm>
              <a:off x="2303676" y="1761688"/>
              <a:ext cx="2684671" cy="1330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How can I make better, healthier choices?</a:t>
              </a:r>
            </a:p>
          </p:txBody>
        </p:sp>
      </p:grpSp>
      <p:pic>
        <p:nvPicPr>
          <p:cNvPr id="24" name="Picture 23">
            <a:extLst>
              <a:ext uri="{FF2B5EF4-FFF2-40B4-BE49-F238E27FC236}">
                <a16:creationId xmlns:a16="http://schemas.microsoft.com/office/drawing/2014/main" id="{871C7292-E9A4-4F3A-B506-6C2BDCAD7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5554" y="537780"/>
            <a:ext cx="864000" cy="864000"/>
          </a:xfrm>
          <a:prstGeom prst="rect">
            <a:avLst/>
          </a:prstGeom>
        </p:spPr>
      </p:pic>
      <p:pic>
        <p:nvPicPr>
          <p:cNvPr id="12" name="Picture 11">
            <a:extLst>
              <a:ext uri="{FF2B5EF4-FFF2-40B4-BE49-F238E27FC236}">
                <a16:creationId xmlns:a16="http://schemas.microsoft.com/office/drawing/2014/main" id="{B296E492-DB9C-4F40-855E-03266201DE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694605">
            <a:off x="2050329" y="5539406"/>
            <a:ext cx="4496585" cy="1190548"/>
          </a:xfrm>
          <a:prstGeom prst="rect">
            <a:avLst/>
          </a:prstGeom>
        </p:spPr>
      </p:pic>
      <p:pic>
        <p:nvPicPr>
          <p:cNvPr id="14" name="Picture 13">
            <a:extLst>
              <a:ext uri="{FF2B5EF4-FFF2-40B4-BE49-F238E27FC236}">
                <a16:creationId xmlns:a16="http://schemas.microsoft.com/office/drawing/2014/main" id="{A68D3F4E-D823-4413-8969-C0744CEC8B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94605">
            <a:off x="3746034" y="4908447"/>
            <a:ext cx="4111800" cy="2800557"/>
          </a:xfrm>
          <a:prstGeom prst="rect">
            <a:avLst/>
          </a:prstGeom>
        </p:spPr>
      </p:pic>
      <p:pic>
        <p:nvPicPr>
          <p:cNvPr id="19" name="Picture 18">
            <a:extLst>
              <a:ext uri="{FF2B5EF4-FFF2-40B4-BE49-F238E27FC236}">
                <a16:creationId xmlns:a16="http://schemas.microsoft.com/office/drawing/2014/main" id="{CBD30302-BE5F-4831-B3E3-A13C2AE115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2248" y="4775161"/>
            <a:ext cx="3517331" cy="3745837"/>
          </a:xfrm>
          <a:prstGeom prst="rect">
            <a:avLst/>
          </a:prstGeom>
        </p:spPr>
      </p:pic>
      <p:pic>
        <p:nvPicPr>
          <p:cNvPr id="44" name="Picture 43">
            <a:extLst>
              <a:ext uri="{FF2B5EF4-FFF2-40B4-BE49-F238E27FC236}">
                <a16:creationId xmlns:a16="http://schemas.microsoft.com/office/drawing/2014/main" id="{764A674F-2FAC-44A4-AE01-2D8C1428DFB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48363" y="4768408"/>
            <a:ext cx="3247273" cy="3764405"/>
          </a:xfrm>
          <a:prstGeom prst="rect">
            <a:avLst/>
          </a:prstGeom>
        </p:spPr>
      </p:pic>
      <p:pic>
        <p:nvPicPr>
          <p:cNvPr id="8" name="Picture 7">
            <a:extLst>
              <a:ext uri="{FF2B5EF4-FFF2-40B4-BE49-F238E27FC236}">
                <a16:creationId xmlns:a16="http://schemas.microsoft.com/office/drawing/2014/main" id="{0AB0DB38-BDA7-49EC-99C7-02F1004812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2352" y="1260593"/>
            <a:ext cx="2082436" cy="6321829"/>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146CA7D6-9411-4BDD-906C-470197C87CF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587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par>
                          <p:cTn id="23" fill="hold">
                            <p:stCondLst>
                              <p:cond delay="0"/>
                            </p:stCondLst>
                            <p:childTnLst>
                              <p:par>
                                <p:cTn id="24" presetID="2" presetClass="exit" presetSubtype="4" fill="hold" nodeType="afterEffect">
                                  <p:stCondLst>
                                    <p:cond delay="250"/>
                                  </p:stCondLst>
                                  <p:childTnLst>
                                    <p:anim calcmode="lin" valueType="num">
                                      <p:cBhvr additive="base">
                                        <p:cTn id="25" dur="500"/>
                                        <p:tgtEl>
                                          <p:spTgt spid="44"/>
                                        </p:tgtEl>
                                        <p:attrNameLst>
                                          <p:attrName>ppt_x</p:attrName>
                                        </p:attrNameLst>
                                      </p:cBhvr>
                                      <p:tavLst>
                                        <p:tav tm="0">
                                          <p:val>
                                            <p:strVal val="ppt_x"/>
                                          </p:val>
                                        </p:tav>
                                        <p:tav tm="100000">
                                          <p:val>
                                            <p:strVal val="ppt_x"/>
                                          </p:val>
                                        </p:tav>
                                      </p:tavLst>
                                    </p:anim>
                                    <p:anim calcmode="lin" valueType="num">
                                      <p:cBhvr additive="base">
                                        <p:cTn id="26" dur="500"/>
                                        <p:tgtEl>
                                          <p:spTgt spid="44"/>
                                        </p:tgtEl>
                                        <p:attrNameLst>
                                          <p:attrName>ppt_y</p:attrName>
                                        </p:attrNameLst>
                                      </p:cBhvr>
                                      <p:tavLst>
                                        <p:tav tm="0">
                                          <p:val>
                                            <p:strVal val="ppt_y"/>
                                          </p:val>
                                        </p:tav>
                                        <p:tav tm="100000">
                                          <p:val>
                                            <p:strVal val="1+ppt_h/2"/>
                                          </p:val>
                                        </p:tav>
                                      </p:tavLst>
                                    </p:anim>
                                    <p:set>
                                      <p:cBhvr>
                                        <p:cTn id="27" dur="1" fill="hold">
                                          <p:stCondLst>
                                            <p:cond delay="499"/>
                                          </p:stCondLst>
                                        </p:cTn>
                                        <p:tgtEl>
                                          <p:spTgt spid="44"/>
                                        </p:tgtEl>
                                        <p:attrNameLst>
                                          <p:attrName>style.visibility</p:attrName>
                                        </p:attrNameLst>
                                      </p:cBhvr>
                                      <p:to>
                                        <p:strVal val="hidden"/>
                                      </p:to>
                                    </p:set>
                                  </p:childTnLst>
                                </p:cTn>
                              </p:par>
                              <p:par>
                                <p:cTn id="28" presetID="2" presetClass="entr" presetSubtype="4"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2" presetClass="exit" presetSubtype="8" fill="hold" nodeType="afterEffect">
                                  <p:stCondLst>
                                    <p:cond delay="0"/>
                                  </p:stCondLst>
                                  <p:childTnLst>
                                    <p:anim calcmode="lin" valueType="num">
                                      <p:cBhvr additive="base">
                                        <p:cTn id="38" dur="3000"/>
                                        <p:tgtEl>
                                          <p:spTgt spid="12"/>
                                        </p:tgtEl>
                                        <p:attrNameLst>
                                          <p:attrName>ppt_x</p:attrName>
                                        </p:attrNameLst>
                                      </p:cBhvr>
                                      <p:tavLst>
                                        <p:tav tm="0">
                                          <p:val>
                                            <p:strVal val="ppt_x"/>
                                          </p:val>
                                        </p:tav>
                                        <p:tav tm="100000">
                                          <p:val>
                                            <p:strVal val="0-ppt_w/2"/>
                                          </p:val>
                                        </p:tav>
                                      </p:tavLst>
                                    </p:anim>
                                    <p:anim calcmode="lin" valueType="num">
                                      <p:cBhvr additive="base">
                                        <p:cTn id="39" dur="3000"/>
                                        <p:tgtEl>
                                          <p:spTgt spid="12"/>
                                        </p:tgtEl>
                                        <p:attrNameLst>
                                          <p:attrName>ppt_y</p:attrName>
                                        </p:attrNameLst>
                                      </p:cBhvr>
                                      <p:tavLst>
                                        <p:tav tm="0">
                                          <p:val>
                                            <p:strVal val="ppt_y"/>
                                          </p:val>
                                        </p:tav>
                                        <p:tav tm="100000">
                                          <p:val>
                                            <p:strVal val="ppt_y"/>
                                          </p:val>
                                        </p:tav>
                                      </p:tavLst>
                                    </p:anim>
                                    <p:set>
                                      <p:cBhvr>
                                        <p:cTn id="40" dur="1" fill="hold">
                                          <p:stCondLst>
                                            <p:cond delay="2999"/>
                                          </p:stCondLst>
                                        </p:cTn>
                                        <p:tgtEl>
                                          <p:spTgt spid="12"/>
                                        </p:tgtEl>
                                        <p:attrNameLst>
                                          <p:attrName>style.visibility</p:attrName>
                                        </p:attrNameLst>
                                      </p:cBhvr>
                                      <p:to>
                                        <p:strVal val="hidden"/>
                                      </p:to>
                                    </p:set>
                                  </p:childTnLst>
                                </p:cTn>
                              </p:par>
                              <p:par>
                                <p:cTn id="41" presetID="2" presetClass="exit" presetSubtype="8" fill="hold" nodeType="withEffect">
                                  <p:stCondLst>
                                    <p:cond delay="0"/>
                                  </p:stCondLst>
                                  <p:childTnLst>
                                    <p:anim calcmode="lin" valueType="num">
                                      <p:cBhvr additive="base">
                                        <p:cTn id="42" dur="3600"/>
                                        <p:tgtEl>
                                          <p:spTgt spid="14"/>
                                        </p:tgtEl>
                                        <p:attrNameLst>
                                          <p:attrName>ppt_x</p:attrName>
                                        </p:attrNameLst>
                                      </p:cBhvr>
                                      <p:tavLst>
                                        <p:tav tm="0">
                                          <p:val>
                                            <p:strVal val="ppt_x"/>
                                          </p:val>
                                        </p:tav>
                                        <p:tav tm="100000">
                                          <p:val>
                                            <p:strVal val="0-ppt_w/2"/>
                                          </p:val>
                                        </p:tav>
                                      </p:tavLst>
                                    </p:anim>
                                    <p:anim calcmode="lin" valueType="num">
                                      <p:cBhvr additive="base">
                                        <p:cTn id="43" dur="3600"/>
                                        <p:tgtEl>
                                          <p:spTgt spid="14"/>
                                        </p:tgtEl>
                                        <p:attrNameLst>
                                          <p:attrName>ppt_y</p:attrName>
                                        </p:attrNameLst>
                                      </p:cBhvr>
                                      <p:tavLst>
                                        <p:tav tm="0">
                                          <p:val>
                                            <p:strVal val="ppt_y"/>
                                          </p:val>
                                        </p:tav>
                                        <p:tav tm="100000">
                                          <p:val>
                                            <p:strVal val="ppt_y"/>
                                          </p:val>
                                        </p:tav>
                                      </p:tavLst>
                                    </p:anim>
                                    <p:set>
                                      <p:cBhvr>
                                        <p:cTn id="44" dur="1" fill="hold">
                                          <p:stCondLst>
                                            <p:cond delay="3599"/>
                                          </p:stCondLst>
                                        </p:cTn>
                                        <p:tgtEl>
                                          <p:spTgt spid="14"/>
                                        </p:tgtEl>
                                        <p:attrNameLst>
                                          <p:attrName>style.visibility</p:attrName>
                                        </p:attrNameLst>
                                      </p:cBhvr>
                                      <p:to>
                                        <p:strVal val="hidden"/>
                                      </p:to>
                                    </p:set>
                                  </p:childTnLst>
                                </p:cTn>
                              </p:par>
                              <p:par>
                                <p:cTn id="45" presetID="32" presetClass="emph" presetSubtype="0" repeatCount="10000" fill="hold" nodeType="with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1625635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1BDCF-80E5-4123-BDF2-1CBB6FD15779}"/>
              </a:ext>
            </a:extLst>
          </p:cNvPr>
          <p:cNvGrpSpPr/>
          <p:nvPr/>
        </p:nvGrpSpPr>
        <p:grpSpPr>
          <a:xfrm>
            <a:off x="283038" y="1320234"/>
            <a:ext cx="6334733" cy="848758"/>
            <a:chOff x="284810" y="1320011"/>
            <a:chExt cx="7596417"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494636" y="1376389"/>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Habits are things we do often. Our habits can affect what happens to us. </a:t>
              </a:r>
            </a:p>
          </p:txBody>
        </p:sp>
      </p:grpSp>
      <p:sp>
        <p:nvSpPr>
          <p:cNvPr id="9" name="Flowchart: Manual Operation 8">
            <a:extLst>
              <a:ext uri="{FF2B5EF4-FFF2-40B4-BE49-F238E27FC236}">
                <a16:creationId xmlns:a16="http://schemas.microsoft.com/office/drawing/2014/main" id="{90191BE4-681D-4BC5-8E58-1C4D7E741241}"/>
              </a:ext>
            </a:extLst>
          </p:cNvPr>
          <p:cNvSpPr/>
          <p:nvPr/>
        </p:nvSpPr>
        <p:spPr>
          <a:xfrm>
            <a:off x="2543908" y="2262554"/>
            <a:ext cx="4032658" cy="40550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231 w 10000"/>
              <a:gd name="connsiteY3" fmla="*/ 10000 h 10000"/>
              <a:gd name="connsiteX4" fmla="*/ 0 w 10000"/>
              <a:gd name="connsiteY4" fmla="*/ 0 h 10000"/>
              <a:gd name="connsiteX0" fmla="*/ 0 w 10000"/>
              <a:gd name="connsiteY0" fmla="*/ 0 h 10029"/>
              <a:gd name="connsiteX1" fmla="*/ 10000 w 10000"/>
              <a:gd name="connsiteY1" fmla="*/ 0 h 10029"/>
              <a:gd name="connsiteX2" fmla="*/ 8000 w 10000"/>
              <a:gd name="connsiteY2" fmla="*/ 10000 h 10029"/>
              <a:gd name="connsiteX3" fmla="*/ 2433 w 10000"/>
              <a:gd name="connsiteY3" fmla="*/ 10029 h 10029"/>
              <a:gd name="connsiteX4" fmla="*/ 0 w 10000"/>
              <a:gd name="connsiteY4" fmla="*/ 0 h 10029"/>
              <a:gd name="connsiteX0" fmla="*/ 0 w 10000"/>
              <a:gd name="connsiteY0" fmla="*/ 0 h 10087"/>
              <a:gd name="connsiteX1" fmla="*/ 10000 w 10000"/>
              <a:gd name="connsiteY1" fmla="*/ 0 h 10087"/>
              <a:gd name="connsiteX2" fmla="*/ 8000 w 10000"/>
              <a:gd name="connsiteY2" fmla="*/ 10000 h 10087"/>
              <a:gd name="connsiteX3" fmla="*/ 2867 w 10000"/>
              <a:gd name="connsiteY3" fmla="*/ 10087 h 10087"/>
              <a:gd name="connsiteX4" fmla="*/ 0 w 10000"/>
              <a:gd name="connsiteY4" fmla="*/ 0 h 10087"/>
              <a:gd name="connsiteX0" fmla="*/ 0 w 10000"/>
              <a:gd name="connsiteY0" fmla="*/ 0 h 10001"/>
              <a:gd name="connsiteX1" fmla="*/ 10000 w 10000"/>
              <a:gd name="connsiteY1" fmla="*/ 0 h 10001"/>
              <a:gd name="connsiteX2" fmla="*/ 8000 w 10000"/>
              <a:gd name="connsiteY2" fmla="*/ 10000 h 10001"/>
              <a:gd name="connsiteX3" fmla="*/ 2954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96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74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451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133 w 10000"/>
              <a:gd name="connsiteY2" fmla="*/ 9971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075 w 10000"/>
              <a:gd name="connsiteY2" fmla="*/ 9971 h 10001"/>
              <a:gd name="connsiteX3" fmla="*/ 2867 w 10000"/>
              <a:gd name="connsiteY3" fmla="*/ 10001 h 10001"/>
              <a:gd name="connsiteX4" fmla="*/ 0 w 10000"/>
              <a:gd name="connsiteY4" fmla="*/ 0 h 10001"/>
              <a:gd name="connsiteX0" fmla="*/ 0 w 9942"/>
              <a:gd name="connsiteY0" fmla="*/ 0 h 10001"/>
              <a:gd name="connsiteX1" fmla="*/ 9942 w 9942"/>
              <a:gd name="connsiteY1" fmla="*/ 0 h 10001"/>
              <a:gd name="connsiteX2" fmla="*/ 7075 w 9942"/>
              <a:gd name="connsiteY2" fmla="*/ 9971 h 10001"/>
              <a:gd name="connsiteX3" fmla="*/ 2867 w 9942"/>
              <a:gd name="connsiteY3" fmla="*/ 10001 h 10001"/>
              <a:gd name="connsiteX4" fmla="*/ 0 w 9942"/>
              <a:gd name="connsiteY4" fmla="*/ 0 h 10001"/>
              <a:gd name="connsiteX0" fmla="*/ 0 w 10000"/>
              <a:gd name="connsiteY0" fmla="*/ 0 h 10000"/>
              <a:gd name="connsiteX1" fmla="*/ 10000 w 10000"/>
              <a:gd name="connsiteY1" fmla="*/ 58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67 w 10000"/>
              <a:gd name="connsiteY2" fmla="*/ 9970 h 10000"/>
              <a:gd name="connsiteX3" fmla="*/ 2884 w 10000"/>
              <a:gd name="connsiteY3" fmla="*/ 10000 h 10000"/>
              <a:gd name="connsiteX4" fmla="*/ 0 w 10000"/>
              <a:gd name="connsiteY4" fmla="*/ 0 h 10000"/>
              <a:gd name="connsiteX0" fmla="*/ 0 w 10000"/>
              <a:gd name="connsiteY0" fmla="*/ 0 h 10046"/>
              <a:gd name="connsiteX1" fmla="*/ 10000 w 10000"/>
              <a:gd name="connsiteY1" fmla="*/ 29 h 10046"/>
              <a:gd name="connsiteX2" fmla="*/ 7116 w 10000"/>
              <a:gd name="connsiteY2" fmla="*/ 10046 h 10046"/>
              <a:gd name="connsiteX3" fmla="*/ 2884 w 10000"/>
              <a:gd name="connsiteY3" fmla="*/ 10000 h 10046"/>
              <a:gd name="connsiteX4" fmla="*/ 0 w 10000"/>
              <a:gd name="connsiteY4" fmla="*/ 0 h 10046"/>
              <a:gd name="connsiteX0" fmla="*/ 0 w 10000"/>
              <a:gd name="connsiteY0" fmla="*/ 0 h 10021"/>
              <a:gd name="connsiteX1" fmla="*/ 10000 w 10000"/>
              <a:gd name="connsiteY1" fmla="*/ 29 h 10021"/>
              <a:gd name="connsiteX2" fmla="*/ 7141 w 10000"/>
              <a:gd name="connsiteY2" fmla="*/ 10021 h 10021"/>
              <a:gd name="connsiteX3" fmla="*/ 2884 w 10000"/>
              <a:gd name="connsiteY3" fmla="*/ 10000 h 10021"/>
              <a:gd name="connsiteX4" fmla="*/ 0 w 10000"/>
              <a:gd name="connsiteY4" fmla="*/ 0 h 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1">
                <a:moveTo>
                  <a:pt x="0" y="0"/>
                </a:moveTo>
                <a:lnTo>
                  <a:pt x="10000" y="29"/>
                </a:lnTo>
                <a:lnTo>
                  <a:pt x="7141" y="10021"/>
                </a:lnTo>
                <a:lnTo>
                  <a:pt x="2884" y="10000"/>
                </a:lnTo>
                <a:lnTo>
                  <a:pt x="0"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7" name="Freeform: Shape 46">
            <a:extLst>
              <a:ext uri="{FF2B5EF4-FFF2-40B4-BE49-F238E27FC236}">
                <a16:creationId xmlns:a16="http://schemas.microsoft.com/office/drawing/2014/main" id="{39A0102F-9F6B-4863-859F-92ECE63C469D}"/>
              </a:ext>
            </a:extLst>
          </p:cNvPr>
          <p:cNvSpPr/>
          <p:nvPr/>
        </p:nvSpPr>
        <p:spPr>
          <a:xfrm flipH="1">
            <a:off x="5483470" y="2271840"/>
            <a:ext cx="3103684" cy="4036885"/>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 name="Freeform: Shape 3">
            <a:extLst>
              <a:ext uri="{FF2B5EF4-FFF2-40B4-BE49-F238E27FC236}">
                <a16:creationId xmlns:a16="http://schemas.microsoft.com/office/drawing/2014/main" id="{80DDEE49-5365-4425-9B38-524D5BF9E8CE}"/>
              </a:ext>
            </a:extLst>
          </p:cNvPr>
          <p:cNvSpPr/>
          <p:nvPr/>
        </p:nvSpPr>
        <p:spPr>
          <a:xfrm>
            <a:off x="536331" y="2252546"/>
            <a:ext cx="3103684" cy="406033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a:blip r:embed="rId5" cstate="screen">
              <a:extLst>
                <a:ext uri="{28A0092B-C50C-407E-A947-70E740481C1C}">
                  <a14:useLocalDpi xmlns:a14="http://schemas.microsoft.com/office/drawing/2010/main"/>
                </a:ext>
              </a:extLst>
            </a:blip>
            <a:stretch>
              <a:fillRect l="12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latin typeface="+mn-lt"/>
              </a:rPr>
              <a:t>Choices and Habits</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10935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9" name="Whole Class">
            <a:extLst>
              <a:ext uri="{FF2B5EF4-FFF2-40B4-BE49-F238E27FC236}">
                <a16:creationId xmlns:a16="http://schemas.microsoft.com/office/drawing/2014/main" id="{02627F5D-0DE1-4819-9D57-57FE05FD33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sp>
        <p:nvSpPr>
          <p:cNvPr id="28" name="Flowchart: Manual Operation 8">
            <a:extLst>
              <a:ext uri="{FF2B5EF4-FFF2-40B4-BE49-F238E27FC236}">
                <a16:creationId xmlns:a16="http://schemas.microsoft.com/office/drawing/2014/main" id="{FF35A43E-F87E-4276-9C0F-47A677D78F12}"/>
              </a:ext>
            </a:extLst>
          </p:cNvPr>
          <p:cNvSpPr/>
          <p:nvPr/>
        </p:nvSpPr>
        <p:spPr>
          <a:xfrm>
            <a:off x="2544096" y="2253649"/>
            <a:ext cx="4032658" cy="40550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231 w 10000"/>
              <a:gd name="connsiteY3" fmla="*/ 10000 h 10000"/>
              <a:gd name="connsiteX4" fmla="*/ 0 w 10000"/>
              <a:gd name="connsiteY4" fmla="*/ 0 h 10000"/>
              <a:gd name="connsiteX0" fmla="*/ 0 w 10000"/>
              <a:gd name="connsiteY0" fmla="*/ 0 h 10029"/>
              <a:gd name="connsiteX1" fmla="*/ 10000 w 10000"/>
              <a:gd name="connsiteY1" fmla="*/ 0 h 10029"/>
              <a:gd name="connsiteX2" fmla="*/ 8000 w 10000"/>
              <a:gd name="connsiteY2" fmla="*/ 10000 h 10029"/>
              <a:gd name="connsiteX3" fmla="*/ 2433 w 10000"/>
              <a:gd name="connsiteY3" fmla="*/ 10029 h 10029"/>
              <a:gd name="connsiteX4" fmla="*/ 0 w 10000"/>
              <a:gd name="connsiteY4" fmla="*/ 0 h 10029"/>
              <a:gd name="connsiteX0" fmla="*/ 0 w 10000"/>
              <a:gd name="connsiteY0" fmla="*/ 0 h 10087"/>
              <a:gd name="connsiteX1" fmla="*/ 10000 w 10000"/>
              <a:gd name="connsiteY1" fmla="*/ 0 h 10087"/>
              <a:gd name="connsiteX2" fmla="*/ 8000 w 10000"/>
              <a:gd name="connsiteY2" fmla="*/ 10000 h 10087"/>
              <a:gd name="connsiteX3" fmla="*/ 2867 w 10000"/>
              <a:gd name="connsiteY3" fmla="*/ 10087 h 10087"/>
              <a:gd name="connsiteX4" fmla="*/ 0 w 10000"/>
              <a:gd name="connsiteY4" fmla="*/ 0 h 10087"/>
              <a:gd name="connsiteX0" fmla="*/ 0 w 10000"/>
              <a:gd name="connsiteY0" fmla="*/ 0 h 10001"/>
              <a:gd name="connsiteX1" fmla="*/ 10000 w 10000"/>
              <a:gd name="connsiteY1" fmla="*/ 0 h 10001"/>
              <a:gd name="connsiteX2" fmla="*/ 8000 w 10000"/>
              <a:gd name="connsiteY2" fmla="*/ 10000 h 10001"/>
              <a:gd name="connsiteX3" fmla="*/ 2954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96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74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451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133 w 10000"/>
              <a:gd name="connsiteY2" fmla="*/ 9971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075 w 10000"/>
              <a:gd name="connsiteY2" fmla="*/ 9971 h 10001"/>
              <a:gd name="connsiteX3" fmla="*/ 2867 w 10000"/>
              <a:gd name="connsiteY3" fmla="*/ 10001 h 10001"/>
              <a:gd name="connsiteX4" fmla="*/ 0 w 10000"/>
              <a:gd name="connsiteY4" fmla="*/ 0 h 10001"/>
              <a:gd name="connsiteX0" fmla="*/ 0 w 9942"/>
              <a:gd name="connsiteY0" fmla="*/ 0 h 10001"/>
              <a:gd name="connsiteX1" fmla="*/ 9942 w 9942"/>
              <a:gd name="connsiteY1" fmla="*/ 0 h 10001"/>
              <a:gd name="connsiteX2" fmla="*/ 7075 w 9942"/>
              <a:gd name="connsiteY2" fmla="*/ 9971 h 10001"/>
              <a:gd name="connsiteX3" fmla="*/ 2867 w 9942"/>
              <a:gd name="connsiteY3" fmla="*/ 10001 h 10001"/>
              <a:gd name="connsiteX4" fmla="*/ 0 w 9942"/>
              <a:gd name="connsiteY4" fmla="*/ 0 h 10001"/>
              <a:gd name="connsiteX0" fmla="*/ 0 w 10000"/>
              <a:gd name="connsiteY0" fmla="*/ 0 h 10000"/>
              <a:gd name="connsiteX1" fmla="*/ 10000 w 10000"/>
              <a:gd name="connsiteY1" fmla="*/ 58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67 w 10000"/>
              <a:gd name="connsiteY2" fmla="*/ 9970 h 10000"/>
              <a:gd name="connsiteX3" fmla="*/ 2884 w 10000"/>
              <a:gd name="connsiteY3" fmla="*/ 10000 h 10000"/>
              <a:gd name="connsiteX4" fmla="*/ 0 w 10000"/>
              <a:gd name="connsiteY4" fmla="*/ 0 h 10000"/>
              <a:gd name="connsiteX0" fmla="*/ 0 w 10000"/>
              <a:gd name="connsiteY0" fmla="*/ 0 h 10046"/>
              <a:gd name="connsiteX1" fmla="*/ 10000 w 10000"/>
              <a:gd name="connsiteY1" fmla="*/ 29 h 10046"/>
              <a:gd name="connsiteX2" fmla="*/ 7116 w 10000"/>
              <a:gd name="connsiteY2" fmla="*/ 10046 h 10046"/>
              <a:gd name="connsiteX3" fmla="*/ 2884 w 10000"/>
              <a:gd name="connsiteY3" fmla="*/ 10000 h 10046"/>
              <a:gd name="connsiteX4" fmla="*/ 0 w 10000"/>
              <a:gd name="connsiteY4" fmla="*/ 0 h 10046"/>
              <a:gd name="connsiteX0" fmla="*/ 0 w 10000"/>
              <a:gd name="connsiteY0" fmla="*/ 0 h 10021"/>
              <a:gd name="connsiteX1" fmla="*/ 10000 w 10000"/>
              <a:gd name="connsiteY1" fmla="*/ 29 h 10021"/>
              <a:gd name="connsiteX2" fmla="*/ 7141 w 10000"/>
              <a:gd name="connsiteY2" fmla="*/ 10021 h 10021"/>
              <a:gd name="connsiteX3" fmla="*/ 2884 w 10000"/>
              <a:gd name="connsiteY3" fmla="*/ 10000 h 10021"/>
              <a:gd name="connsiteX4" fmla="*/ 0 w 10000"/>
              <a:gd name="connsiteY4" fmla="*/ 0 h 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1">
                <a:moveTo>
                  <a:pt x="0" y="0"/>
                </a:moveTo>
                <a:lnTo>
                  <a:pt x="10000" y="29"/>
                </a:lnTo>
                <a:lnTo>
                  <a:pt x="7141" y="10021"/>
                </a:lnTo>
                <a:lnTo>
                  <a:pt x="2884" y="10000"/>
                </a:lnTo>
                <a:lnTo>
                  <a:pt x="0" y="0"/>
                </a:lnTo>
                <a:close/>
              </a:path>
            </a:pathLst>
          </a:cu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0" name="Freeform: Shape 39">
            <a:extLst>
              <a:ext uri="{FF2B5EF4-FFF2-40B4-BE49-F238E27FC236}">
                <a16:creationId xmlns:a16="http://schemas.microsoft.com/office/drawing/2014/main" id="{C5ABB6C1-5CD8-4188-84F0-4DE304B69AD9}"/>
              </a:ext>
            </a:extLst>
          </p:cNvPr>
          <p:cNvSpPr/>
          <p:nvPr/>
        </p:nvSpPr>
        <p:spPr>
          <a:xfrm flipH="1">
            <a:off x="5488263" y="2271544"/>
            <a:ext cx="3103684" cy="403718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nvGrpSpPr>
          <p:cNvPr id="36" name="Group 35">
            <a:extLst>
              <a:ext uri="{FF2B5EF4-FFF2-40B4-BE49-F238E27FC236}">
                <a16:creationId xmlns:a16="http://schemas.microsoft.com/office/drawing/2014/main" id="{B33A7E77-AF67-4F4A-BB4D-E9AAB27DF4A5}"/>
              </a:ext>
            </a:extLst>
          </p:cNvPr>
          <p:cNvGrpSpPr/>
          <p:nvPr/>
        </p:nvGrpSpPr>
        <p:grpSpPr>
          <a:xfrm>
            <a:off x="3204585" y="2316143"/>
            <a:ext cx="3469667" cy="1054066"/>
            <a:chOff x="1083833" y="1677797"/>
            <a:chExt cx="3991894" cy="1070151"/>
          </a:xfrm>
        </p:grpSpPr>
        <p:sp>
          <p:nvSpPr>
            <p:cNvPr id="37" name="Rectangular Callout 11">
              <a:extLst>
                <a:ext uri="{FF2B5EF4-FFF2-40B4-BE49-F238E27FC236}">
                  <a16:creationId xmlns:a16="http://schemas.microsoft.com/office/drawing/2014/main" id="{E1C09843-155F-401F-8E44-B75E4416FC97}"/>
                </a:ext>
              </a:extLst>
            </p:cNvPr>
            <p:cNvSpPr/>
            <p:nvPr/>
          </p:nvSpPr>
          <p:spPr>
            <a:xfrm>
              <a:off x="1083833" y="1677797"/>
              <a:ext cx="3991894" cy="1070151"/>
            </a:xfrm>
            <a:prstGeom prst="wedgeRectCallout">
              <a:avLst>
                <a:gd name="adj1" fmla="val -44583"/>
                <a:gd name="adj2" fmla="val 72872"/>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7">
              <a:extLst>
                <a:ext uri="{FF2B5EF4-FFF2-40B4-BE49-F238E27FC236}">
                  <a16:creationId xmlns:a16="http://schemas.microsoft.com/office/drawing/2014/main" id="{A60A5981-C641-4925-B404-EF88CDBC9DCF}"/>
                </a:ext>
              </a:extLst>
            </p:cNvPr>
            <p:cNvSpPr/>
            <p:nvPr/>
          </p:nvSpPr>
          <p:spPr>
            <a:xfrm>
              <a:off x="1224720" y="1748143"/>
              <a:ext cx="3733901" cy="9374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you choose to practise a musical instrument regularly, you will get better.</a:t>
              </a:r>
            </a:p>
          </p:txBody>
        </p:sp>
      </p:grpSp>
      <p:pic>
        <p:nvPicPr>
          <p:cNvPr id="6" name="Picture 5">
            <a:extLst>
              <a:ext uri="{FF2B5EF4-FFF2-40B4-BE49-F238E27FC236}">
                <a16:creationId xmlns:a16="http://schemas.microsoft.com/office/drawing/2014/main" id="{DD648B61-9553-4174-BC6F-AB5105CD8F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263" y="3011670"/>
            <a:ext cx="3520296" cy="3282585"/>
          </a:xfrm>
          <a:prstGeom prst="rect">
            <a:avLst/>
          </a:prstGeom>
        </p:spPr>
      </p:pic>
      <p:grpSp>
        <p:nvGrpSpPr>
          <p:cNvPr id="29" name="Group 28">
            <a:extLst>
              <a:ext uri="{FF2B5EF4-FFF2-40B4-BE49-F238E27FC236}">
                <a16:creationId xmlns:a16="http://schemas.microsoft.com/office/drawing/2014/main" id="{98AB9396-0FBB-4053-883D-74CCE7A78221}"/>
              </a:ext>
            </a:extLst>
          </p:cNvPr>
          <p:cNvGrpSpPr/>
          <p:nvPr/>
        </p:nvGrpSpPr>
        <p:grpSpPr>
          <a:xfrm>
            <a:off x="3432532" y="2309602"/>
            <a:ext cx="3690173" cy="1071726"/>
            <a:chOff x="3267382" y="1677799"/>
            <a:chExt cx="1645401" cy="4306720"/>
          </a:xfrm>
        </p:grpSpPr>
        <p:sp>
          <p:nvSpPr>
            <p:cNvPr id="30" name="Rectangular Callout 5">
              <a:extLst>
                <a:ext uri="{FF2B5EF4-FFF2-40B4-BE49-F238E27FC236}">
                  <a16:creationId xmlns:a16="http://schemas.microsoft.com/office/drawing/2014/main" id="{977D6B60-F5F7-4288-B3AB-546516A19521}"/>
                </a:ext>
              </a:extLst>
            </p:cNvPr>
            <p:cNvSpPr/>
            <p:nvPr/>
          </p:nvSpPr>
          <p:spPr>
            <a:xfrm>
              <a:off x="3272388" y="1677799"/>
              <a:ext cx="1640395" cy="4306720"/>
            </a:xfrm>
            <a:prstGeom prst="wedgeRectCallout">
              <a:avLst>
                <a:gd name="adj1" fmla="val 413"/>
                <a:gd name="adj2" fmla="val 90162"/>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9036C53D-B6AE-4EF3-AF86-EA79C0DF2FA3}"/>
                </a:ext>
              </a:extLst>
            </p:cNvPr>
            <p:cNvSpPr/>
            <p:nvPr/>
          </p:nvSpPr>
          <p:spPr>
            <a:xfrm>
              <a:off x="3267382" y="1905671"/>
              <a:ext cx="1630975" cy="3710392"/>
            </a:xfrm>
            <a:prstGeom prst="rect">
              <a:avLst/>
            </a:prstGeom>
          </p:spPr>
          <p:txBody>
            <a:bodyPr wrap="square">
              <a:spAutoFit/>
            </a:bodyPr>
            <a:lstStyle/>
            <a:p>
              <a:pPr marL="11430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you choose to brush your teeth twice a day, your teeth will be healthy.</a:t>
              </a:r>
            </a:p>
          </p:txBody>
        </p:sp>
      </p:grpSp>
      <p:pic>
        <p:nvPicPr>
          <p:cNvPr id="15" name="Picture 14">
            <a:extLst>
              <a:ext uri="{FF2B5EF4-FFF2-40B4-BE49-F238E27FC236}">
                <a16:creationId xmlns:a16="http://schemas.microsoft.com/office/drawing/2014/main" id="{97C48449-43A4-4FB6-A213-826C1F96BE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12355" y="3003562"/>
            <a:ext cx="3010773" cy="3253009"/>
          </a:xfrm>
          <a:prstGeom prst="rect">
            <a:avLst/>
          </a:prstGeom>
        </p:spPr>
      </p:pic>
      <p:pic>
        <p:nvPicPr>
          <p:cNvPr id="19" name="Picture 18">
            <a:extLst>
              <a:ext uri="{FF2B5EF4-FFF2-40B4-BE49-F238E27FC236}">
                <a16:creationId xmlns:a16="http://schemas.microsoft.com/office/drawing/2014/main" id="{83902EA0-898D-4131-8FB2-C117B41977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5879" y="3429000"/>
            <a:ext cx="3266450" cy="2879725"/>
          </a:xfrm>
          <a:prstGeom prst="rect">
            <a:avLst/>
          </a:prstGeom>
        </p:spPr>
      </p:pic>
      <p:grpSp>
        <p:nvGrpSpPr>
          <p:cNvPr id="32" name="Group 31">
            <a:extLst>
              <a:ext uri="{FF2B5EF4-FFF2-40B4-BE49-F238E27FC236}">
                <a16:creationId xmlns:a16="http://schemas.microsoft.com/office/drawing/2014/main" id="{CFD4BD32-75A2-461F-BF34-8D367539426C}"/>
              </a:ext>
            </a:extLst>
          </p:cNvPr>
          <p:cNvGrpSpPr/>
          <p:nvPr/>
        </p:nvGrpSpPr>
        <p:grpSpPr>
          <a:xfrm>
            <a:off x="3417311" y="2424006"/>
            <a:ext cx="3731841" cy="742447"/>
            <a:chOff x="895781" y="1877999"/>
            <a:chExt cx="4561981" cy="1070151"/>
          </a:xfrm>
        </p:grpSpPr>
        <p:sp>
          <p:nvSpPr>
            <p:cNvPr id="33" name="Rectangular Callout 11">
              <a:extLst>
                <a:ext uri="{FF2B5EF4-FFF2-40B4-BE49-F238E27FC236}">
                  <a16:creationId xmlns:a16="http://schemas.microsoft.com/office/drawing/2014/main" id="{93DA2A45-719F-498A-97A9-47BCAFF84D1B}"/>
                </a:ext>
              </a:extLst>
            </p:cNvPr>
            <p:cNvSpPr/>
            <p:nvPr/>
          </p:nvSpPr>
          <p:spPr>
            <a:xfrm>
              <a:off x="901640" y="1877999"/>
              <a:ext cx="4556122" cy="1070151"/>
            </a:xfrm>
            <a:prstGeom prst="wedgeRectCallout">
              <a:avLst>
                <a:gd name="adj1" fmla="val 56612"/>
                <a:gd name="adj2" fmla="val 44912"/>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33">
              <a:extLst>
                <a:ext uri="{FF2B5EF4-FFF2-40B4-BE49-F238E27FC236}">
                  <a16:creationId xmlns:a16="http://schemas.microsoft.com/office/drawing/2014/main" id="{049438CD-4C37-4967-B8C2-33FD35DC79BA}"/>
                </a:ext>
              </a:extLst>
            </p:cNvPr>
            <p:cNvSpPr/>
            <p:nvPr/>
          </p:nvSpPr>
          <p:spPr>
            <a:xfrm>
              <a:off x="895781" y="1945206"/>
              <a:ext cx="4534861" cy="931611"/>
            </a:xfrm>
            <a:prstGeom prst="rect">
              <a:avLst/>
            </a:prstGeom>
          </p:spPr>
          <p:txBody>
            <a:bodyPr wrap="square">
              <a:spAutoFit/>
            </a:bodyPr>
            <a:lstStyle/>
            <a:p>
              <a:pPr marL="11430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you choose to be kind to others, they will be kind to you. </a:t>
              </a:r>
            </a:p>
          </p:txBody>
        </p:sp>
      </p:grpSp>
      <p:grpSp>
        <p:nvGrpSpPr>
          <p:cNvPr id="20" name="Group 19">
            <a:extLst>
              <a:ext uri="{FF2B5EF4-FFF2-40B4-BE49-F238E27FC236}">
                <a16:creationId xmlns:a16="http://schemas.microsoft.com/office/drawing/2014/main" id="{C3C91690-F740-4B15-B88A-416452C73141}"/>
              </a:ext>
            </a:extLst>
          </p:cNvPr>
          <p:cNvGrpSpPr/>
          <p:nvPr/>
        </p:nvGrpSpPr>
        <p:grpSpPr>
          <a:xfrm>
            <a:off x="2888343" y="5369895"/>
            <a:ext cx="5965269" cy="936920"/>
            <a:chOff x="4016414" y="5369895"/>
            <a:chExt cx="4837198" cy="936920"/>
          </a:xfrm>
        </p:grpSpPr>
        <p:grpSp>
          <p:nvGrpSpPr>
            <p:cNvPr id="41" name="Group 40">
              <a:extLst>
                <a:ext uri="{FF2B5EF4-FFF2-40B4-BE49-F238E27FC236}">
                  <a16:creationId xmlns:a16="http://schemas.microsoft.com/office/drawing/2014/main" id="{39148989-3AF9-4939-A6DE-89EF58DFDCAE}"/>
                </a:ext>
              </a:extLst>
            </p:cNvPr>
            <p:cNvGrpSpPr/>
            <p:nvPr/>
          </p:nvGrpSpPr>
          <p:grpSpPr>
            <a:xfrm flipH="1">
              <a:off x="4016414" y="5369895"/>
              <a:ext cx="4837198" cy="834655"/>
              <a:chOff x="354213" y="1334114"/>
              <a:chExt cx="5800619" cy="834655"/>
            </a:xfrm>
          </p:grpSpPr>
          <p:sp>
            <p:nvSpPr>
              <p:cNvPr id="44" name="Freeform: Shape 43">
                <a:extLst>
                  <a:ext uri="{FF2B5EF4-FFF2-40B4-BE49-F238E27FC236}">
                    <a16:creationId xmlns:a16="http://schemas.microsoft.com/office/drawing/2014/main" id="{2A7D20A7-6009-43FF-AA2F-238E50DD2558}"/>
                  </a:ext>
                </a:extLst>
              </p:cNvPr>
              <p:cNvSpPr/>
              <p:nvPr/>
            </p:nvSpPr>
            <p:spPr>
              <a:xfrm>
                <a:off x="494637" y="1376389"/>
                <a:ext cx="5660195"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Freeform: Shape 44">
                <a:extLst>
                  <a:ext uri="{FF2B5EF4-FFF2-40B4-BE49-F238E27FC236}">
                    <a16:creationId xmlns:a16="http://schemas.microsoft.com/office/drawing/2014/main" id="{5624B338-CDB9-489A-A90F-73F92E93F1A9}"/>
                  </a:ext>
                </a:extLst>
              </p:cNvPr>
              <p:cNvSpPr/>
              <p:nvPr/>
            </p:nvSpPr>
            <p:spPr>
              <a:xfrm>
                <a:off x="354213" y="1334114"/>
                <a:ext cx="5661819"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The things we choose to do now can help us later.</a:t>
                </a:r>
              </a:p>
            </p:txBody>
          </p:sp>
        </p:grpSp>
        <p:sp>
          <p:nvSpPr>
            <p:cNvPr id="46" name="Right Triangle 45">
              <a:extLst>
                <a:ext uri="{FF2B5EF4-FFF2-40B4-BE49-F238E27FC236}">
                  <a16:creationId xmlns:a16="http://schemas.microsoft.com/office/drawing/2014/main" id="{3870F8DF-B755-4BF7-B1FA-B7B417397404}"/>
                </a:ext>
              </a:extLst>
            </p:cNvPr>
            <p:cNvSpPr/>
            <p:nvPr/>
          </p:nvSpPr>
          <p:spPr>
            <a:xfrm flipV="1">
              <a:off x="8696094" y="617173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Tree>
    <p:extLst>
      <p:ext uri="{BB962C8B-B14F-4D97-AF65-F5344CB8AC3E}">
        <p14:creationId xmlns:p14="http://schemas.microsoft.com/office/powerpoint/2010/main" val="42112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40"/>
                                        </p:tgtEl>
                                      </p:cBhvr>
                                    </p:animEffect>
                                    <p:set>
                                      <p:cBhvr>
                                        <p:cTn id="39" dur="1" fill="hold">
                                          <p:stCondLst>
                                            <p:cond delay="499"/>
                                          </p:stCondLst>
                                        </p:cTn>
                                        <p:tgtEl>
                                          <p:spTgt spid="40"/>
                                        </p:tgtEl>
                                        <p:attrNameLst>
                                          <p:attrName>style.visibility</p:attrName>
                                        </p:attrNameLst>
                                      </p:cBhvr>
                                      <p:to>
                                        <p:strVal val="hidden"/>
                                      </p:to>
                                    </p:set>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right)">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692933-FC36-45CD-B384-DEE8E4E2AE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58"/>
          <a:stretch/>
        </p:blipFill>
        <p:spPr>
          <a:xfrm>
            <a:off x="5114924" y="1590675"/>
            <a:ext cx="3309939" cy="4502150"/>
          </a:xfrm>
          <a:prstGeom prst="rect">
            <a:avLst/>
          </a:prstGeom>
          <a:blipFill>
            <a:blip r:embed="rId4" cstate="screen">
              <a:extLst>
                <a:ext uri="{28A0092B-C50C-407E-A947-70E740481C1C}">
                  <a14:useLocalDpi xmlns:a14="http://schemas.microsoft.com/office/drawing/2010/main"/>
                </a:ext>
              </a:extLst>
            </a:blip>
            <a:stretch>
              <a:fillRect/>
            </a:stretch>
          </a:blipFill>
        </p:spPr>
      </p:pic>
      <p:pic>
        <p:nvPicPr>
          <p:cNvPr id="20" name="Picture 19">
            <a:extLst>
              <a:ext uri="{FF2B5EF4-FFF2-40B4-BE49-F238E27FC236}">
                <a16:creationId xmlns:a16="http://schemas.microsoft.com/office/drawing/2014/main" id="{209E964A-0F6F-40F9-A714-8F9FFDA9A9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2438" y="1587146"/>
            <a:ext cx="4162425" cy="4505679"/>
          </a:xfrm>
          <a:prstGeom prst="rect">
            <a:avLst/>
          </a:prstGeom>
        </p:spPr>
      </p:pic>
      <p:sp>
        <p:nvSpPr>
          <p:cNvPr id="2" name="Title 1"/>
          <p:cNvSpPr>
            <a:spLocks noGrp="1"/>
          </p:cNvSpPr>
          <p:nvPr>
            <p:ph type="title"/>
          </p:nvPr>
        </p:nvSpPr>
        <p:spPr/>
        <p:txBody>
          <a:bodyPr/>
          <a:lstStyle/>
          <a:p>
            <a:r>
              <a:rPr lang="en-GB" dirty="0">
                <a:latin typeface="+mn-lt"/>
              </a:rPr>
              <a:t>Choices and Habits</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10935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9" name="Whole Class">
            <a:extLst>
              <a:ext uri="{FF2B5EF4-FFF2-40B4-BE49-F238E27FC236}">
                <a16:creationId xmlns:a16="http://schemas.microsoft.com/office/drawing/2014/main" id="{02627F5D-0DE1-4819-9D57-57FE05FD33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sp>
        <p:nvSpPr>
          <p:cNvPr id="12" name="Parallelogram 11">
            <a:extLst>
              <a:ext uri="{FF2B5EF4-FFF2-40B4-BE49-F238E27FC236}">
                <a16:creationId xmlns:a16="http://schemas.microsoft.com/office/drawing/2014/main" id="{E0DA8BA7-B580-4108-8BC8-F047E7F3D5A0}"/>
              </a:ext>
            </a:extLst>
          </p:cNvPr>
          <p:cNvSpPr/>
          <p:nvPr/>
        </p:nvSpPr>
        <p:spPr>
          <a:xfrm>
            <a:off x="2924175" y="1276350"/>
            <a:ext cx="3590925" cy="4816475"/>
          </a:xfrm>
          <a:prstGeom prst="parallelogram">
            <a:avLst>
              <a:gd name="adj" fmla="val 33488"/>
            </a:avLst>
          </a:prstGeom>
          <a:solidFill>
            <a:srgbClr val="FD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8" y="1320234"/>
            <a:ext cx="6334733" cy="848758"/>
            <a:chOff x="284810" y="1320011"/>
            <a:chExt cx="7596417"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494636" y="1376389"/>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When we are children, our habits affect our future.</a:t>
              </a:r>
            </a:p>
          </p:txBody>
        </p:sp>
      </p:grpSp>
      <p:sp>
        <p:nvSpPr>
          <p:cNvPr id="42" name="TextBox 41">
            <a:extLst>
              <a:ext uri="{FF2B5EF4-FFF2-40B4-BE49-F238E27FC236}">
                <a16:creationId xmlns:a16="http://schemas.microsoft.com/office/drawing/2014/main" id="{4642B903-EA88-4027-9A69-FBDBE89DB473}"/>
              </a:ext>
            </a:extLst>
          </p:cNvPr>
          <p:cNvSpPr txBox="1"/>
          <p:nvPr/>
        </p:nvSpPr>
        <p:spPr>
          <a:xfrm>
            <a:off x="673016" y="2525797"/>
            <a:ext cx="5318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This is Jeff. He is a sports coach. </a:t>
            </a:r>
          </a:p>
        </p:txBody>
      </p:sp>
      <p:sp>
        <p:nvSpPr>
          <p:cNvPr id="26" name="TextBox 25">
            <a:extLst>
              <a:ext uri="{FF2B5EF4-FFF2-40B4-BE49-F238E27FC236}">
                <a16:creationId xmlns:a16="http://schemas.microsoft.com/office/drawing/2014/main" id="{D1C73AFB-DD62-4489-8309-7D1A87C1D4C4}"/>
              </a:ext>
            </a:extLst>
          </p:cNvPr>
          <p:cNvSpPr txBox="1"/>
          <p:nvPr/>
        </p:nvSpPr>
        <p:spPr>
          <a:xfrm>
            <a:off x="707940" y="2519761"/>
            <a:ext cx="5186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                                              When he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was young, he played football every day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in the playground. </a:t>
            </a:r>
          </a:p>
        </p:txBody>
      </p:sp>
      <p:grpSp>
        <p:nvGrpSpPr>
          <p:cNvPr id="23" name="Group 22">
            <a:extLst>
              <a:ext uri="{FF2B5EF4-FFF2-40B4-BE49-F238E27FC236}">
                <a16:creationId xmlns:a16="http://schemas.microsoft.com/office/drawing/2014/main" id="{45C8C6BA-9D87-486E-AF43-7105117D3C2C}"/>
              </a:ext>
            </a:extLst>
          </p:cNvPr>
          <p:cNvGrpSpPr/>
          <p:nvPr/>
        </p:nvGrpSpPr>
        <p:grpSpPr>
          <a:xfrm>
            <a:off x="6322079" y="1511300"/>
            <a:ext cx="1563766" cy="4892675"/>
            <a:chOff x="6322079" y="1511300"/>
            <a:chExt cx="1563766" cy="4892675"/>
          </a:xfrm>
        </p:grpSpPr>
        <p:pic>
          <p:nvPicPr>
            <p:cNvPr id="11" name="Picture 10">
              <a:extLst>
                <a:ext uri="{FF2B5EF4-FFF2-40B4-BE49-F238E27FC236}">
                  <a16:creationId xmlns:a16="http://schemas.microsoft.com/office/drawing/2014/main" id="{33FFAB19-BFE2-4CF7-A477-6AB8A698A1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22079" y="1511300"/>
              <a:ext cx="1563766" cy="4797425"/>
            </a:xfrm>
            <a:prstGeom prst="rect">
              <a:avLst/>
            </a:prstGeom>
          </p:spPr>
        </p:pic>
        <p:sp>
          <p:nvSpPr>
            <p:cNvPr id="21" name="Oval 20">
              <a:extLst>
                <a:ext uri="{FF2B5EF4-FFF2-40B4-BE49-F238E27FC236}">
                  <a16:creationId xmlns:a16="http://schemas.microsoft.com/office/drawing/2014/main" id="{43FF77A4-42E6-4BD3-8435-41FE8C7D6E86}"/>
                </a:ext>
              </a:extLst>
            </p:cNvPr>
            <p:cNvSpPr/>
            <p:nvPr/>
          </p:nvSpPr>
          <p:spPr>
            <a:xfrm>
              <a:off x="6553200" y="6213475"/>
              <a:ext cx="1133475" cy="190500"/>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33" name="Oval 32">
            <a:extLst>
              <a:ext uri="{FF2B5EF4-FFF2-40B4-BE49-F238E27FC236}">
                <a16:creationId xmlns:a16="http://schemas.microsoft.com/office/drawing/2014/main" id="{5F17F78A-5627-45A1-BF3F-061D2A3409D9}"/>
              </a:ext>
            </a:extLst>
          </p:cNvPr>
          <p:cNvSpPr/>
          <p:nvPr/>
        </p:nvSpPr>
        <p:spPr>
          <a:xfrm>
            <a:off x="6019800" y="6231084"/>
            <a:ext cx="676275" cy="15066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5" name="Picture 24">
            <a:extLst>
              <a:ext uri="{FF2B5EF4-FFF2-40B4-BE49-F238E27FC236}">
                <a16:creationId xmlns:a16="http://schemas.microsoft.com/office/drawing/2014/main" id="{06975D23-C6CB-41BF-94B8-4EAA451673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587" y="2332038"/>
            <a:ext cx="823912" cy="823912"/>
          </a:xfrm>
          <a:prstGeom prst="rect">
            <a:avLst/>
          </a:prstGeom>
        </p:spPr>
      </p:pic>
      <p:pic>
        <p:nvPicPr>
          <p:cNvPr id="36" name="Picture 35">
            <a:extLst>
              <a:ext uri="{FF2B5EF4-FFF2-40B4-BE49-F238E27FC236}">
                <a16:creationId xmlns:a16="http://schemas.microsoft.com/office/drawing/2014/main" id="{BF4729E3-100D-4F2D-86E1-A6BDB1D3B8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6410325" y="2210148"/>
            <a:ext cx="2271124" cy="4209701"/>
          </a:xfrm>
          <a:prstGeom prst="rect">
            <a:avLst/>
          </a:prstGeom>
        </p:spPr>
      </p:pic>
      <p:pic>
        <p:nvPicPr>
          <p:cNvPr id="29" name="Picture 28">
            <a:extLst>
              <a:ext uri="{FF2B5EF4-FFF2-40B4-BE49-F238E27FC236}">
                <a16:creationId xmlns:a16="http://schemas.microsoft.com/office/drawing/2014/main" id="{A6B4526C-C710-4BBD-AA25-1F7A98CF697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 r="-2725"/>
          <a:stretch/>
        </p:blipFill>
        <p:spPr>
          <a:xfrm rot="17117724">
            <a:off x="5459978" y="2689166"/>
            <a:ext cx="3442997" cy="3063074"/>
          </a:xfrm>
          <a:prstGeom prst="rect">
            <a:avLst/>
          </a:prstGeom>
        </p:spPr>
      </p:pic>
      <p:pic>
        <p:nvPicPr>
          <p:cNvPr id="37" name="Picture 36">
            <a:extLst>
              <a:ext uri="{FF2B5EF4-FFF2-40B4-BE49-F238E27FC236}">
                <a16:creationId xmlns:a16="http://schemas.microsoft.com/office/drawing/2014/main" id="{A69279A2-19C4-42D5-A6C3-56BDFA9A61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90986" y="2203713"/>
            <a:ext cx="3194001" cy="4232475"/>
          </a:xfrm>
          <a:prstGeom prst="rect">
            <a:avLst/>
          </a:prstGeom>
        </p:spPr>
      </p:pic>
      <p:pic>
        <p:nvPicPr>
          <p:cNvPr id="40" name="Picture 39">
            <a:extLst>
              <a:ext uri="{FF2B5EF4-FFF2-40B4-BE49-F238E27FC236}">
                <a16:creationId xmlns:a16="http://schemas.microsoft.com/office/drawing/2014/main" id="{302D44BB-454F-4538-8819-FA4D8519D6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29313" y="5484813"/>
            <a:ext cx="823912" cy="823912"/>
          </a:xfrm>
          <a:prstGeom prst="rect">
            <a:avLst/>
          </a:prstGeom>
        </p:spPr>
      </p:pic>
    </p:spTree>
    <p:extLst>
      <p:ext uri="{BB962C8B-B14F-4D97-AF65-F5344CB8AC3E}">
        <p14:creationId xmlns:p14="http://schemas.microsoft.com/office/powerpoint/2010/main" val="367197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fill="hold" nodeType="clickEffect">
                                  <p:stCondLst>
                                    <p:cond delay="0"/>
                                  </p:stCondLst>
                                  <p:childTnLst>
                                    <p:animMotion origin="layout" path="M -0.0375 0.08079 C 0.02917 -0.04653 0.05226 0.01319 0.11806 -0.00185 C 0.26979 -0.05579 0.35816 -0.04907 0.43785 -0.01898 C 0.51771 0.01111 0.55504 0.09282 0.59688 0.17894 C 0.66354 0.30671 0.67917 0.33333 0.74584 0.46111 " pathEditMode="relative" rAng="0" ptsTypes="AAAAA">
                                      <p:cBhvr>
                                        <p:cTn id="6" dur="1100" fill="hold"/>
                                        <p:tgtEl>
                                          <p:spTgt spid="25"/>
                                        </p:tgtEl>
                                        <p:attrNameLst>
                                          <p:attrName>ppt_x</p:attrName>
                                          <p:attrName>ppt_y</p:attrName>
                                        </p:attrNameLst>
                                      </p:cBhvr>
                                      <p:rCtr x="39167" y="12870"/>
                                    </p:animMotion>
                                  </p:childTnLst>
                                </p:cTn>
                              </p:par>
                              <p:par>
                                <p:cTn id="7" presetID="8" presetClass="emph" presetSubtype="0" fill="hold" nodeType="withEffect">
                                  <p:stCondLst>
                                    <p:cond delay="0"/>
                                  </p:stCondLst>
                                  <p:childTnLst>
                                    <p:animRot by="21600000">
                                      <p:cBhvr>
                                        <p:cTn id="8" dur="900" fill="hold"/>
                                        <p:tgtEl>
                                          <p:spTgt spid="25"/>
                                        </p:tgtEl>
                                        <p:attrNameLst>
                                          <p:attrName>r</p:attrName>
                                        </p:attrNameLst>
                                      </p:cBhvr>
                                    </p:animRot>
                                  </p:childTnLst>
                                </p:cTn>
                              </p:par>
                              <p:par>
                                <p:cTn id="9" presetID="22" presetClass="entr" presetSubtype="8" fill="hold" grpId="0" nodeType="withEffect">
                                  <p:stCondLst>
                                    <p:cond delay="200"/>
                                  </p:stCondLst>
                                  <p:childTnLst>
                                    <p:set>
                                      <p:cBhvr>
                                        <p:cTn id="10" dur="1" fill="hold">
                                          <p:stCondLst>
                                            <p:cond delay="0"/>
                                          </p:stCondLst>
                                        </p:cTn>
                                        <p:tgtEl>
                                          <p:spTgt spid="42">
                                            <p:txEl>
                                              <p:pRg st="0" end="0"/>
                                            </p:txEl>
                                          </p:spTgt>
                                        </p:tgtEl>
                                        <p:attrNameLst>
                                          <p:attrName>style.visibility</p:attrName>
                                        </p:attrNameLst>
                                      </p:cBhvr>
                                      <p:to>
                                        <p:strVal val="visible"/>
                                      </p:to>
                                    </p:set>
                                    <p:animEffect transition="in" filter="wipe(left)">
                                      <p:cBhvr>
                                        <p:cTn id="11" dur="800"/>
                                        <p:tgtEl>
                                          <p:spTgt spid="42">
                                            <p:txEl>
                                              <p:pRg st="0" end="0"/>
                                            </p:txEl>
                                          </p:spTgt>
                                        </p:tgtEl>
                                      </p:cBhvr>
                                    </p:animEffect>
                                  </p:childTnLst>
                                </p:cTn>
                              </p:par>
                            </p:childTnLst>
                          </p:cTn>
                        </p:par>
                        <p:par>
                          <p:cTn id="12" fill="hold">
                            <p:stCondLst>
                              <p:cond delay="1100"/>
                            </p:stCondLst>
                            <p:childTnLst>
                              <p:par>
                                <p:cTn id="13" presetID="1"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300"/>
                                        <p:tgtEl>
                                          <p:spTgt spid="23"/>
                                        </p:tgtEl>
                                      </p:cBhvr>
                                    </p:animEffect>
                                    <p:set>
                                      <p:cBhvr>
                                        <p:cTn id="19" dur="1" fill="hold">
                                          <p:stCondLst>
                                            <p:cond delay="299"/>
                                          </p:stCondLst>
                                        </p:cTn>
                                        <p:tgtEl>
                                          <p:spTgt spid="23"/>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1000"/>
                                        <p:tgtEl>
                                          <p:spTgt spid="26">
                                            <p:txEl>
                                              <p:pRg st="0" end="0"/>
                                            </p:txEl>
                                          </p:spTgt>
                                        </p:tgtEl>
                                      </p:cBhvr>
                                    </p:animEffect>
                                  </p:childTnLst>
                                </p:cTn>
                              </p:par>
                              <p:par>
                                <p:cTn id="23" presetID="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 presetClass="exit" presetSubtype="0" fill="hold" nodeType="withEffect">
                                  <p:stCondLst>
                                    <p:cond delay="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8" presetClass="emph" presetSubtype="0" fill="hold" nodeType="withEffect">
                                  <p:stCondLst>
                                    <p:cond delay="0"/>
                                  </p:stCondLst>
                                  <p:childTnLst>
                                    <p:animRot by="4200000">
                                      <p:cBhvr>
                                        <p:cTn id="39" dur="300" fill="hold"/>
                                        <p:tgtEl>
                                          <p:spTgt spid="29"/>
                                        </p:tgtEl>
                                        <p:attrNameLst>
                                          <p:attrName>r</p:attrName>
                                        </p:attrNameLst>
                                      </p:cBhvr>
                                    </p:animRot>
                                  </p:childTnLst>
                                </p:cTn>
                              </p:par>
                              <p:par>
                                <p:cTn id="40" presetID="1"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par>
                                <p:cTn id="42" presetID="44" presetClass="path" presetSubtype="0" accel="50000" fill="hold" nodeType="withEffect">
                                  <p:stCondLst>
                                    <p:cond delay="100"/>
                                  </p:stCondLst>
                                  <p:childTnLst>
                                    <p:animMotion origin="layout" path="M -0.78264 -0.23842 C -0.71875 -0.36574 -0.66406 -0.44815 -0.60121 -0.46319 C -0.45625 -0.51713 -0.37777 -0.50139 -0.29514 -0.48032 C -0.2125 -0.45949 -0.14583 -0.42361 -0.1059 -0.3375 C -0.04201 -0.20972 -0.06406 -0.12801 -2.77778E-6 -2.22222E-6 " pathEditMode="relative" rAng="0" ptsTypes="AAAAA">
                                      <p:cBhvr>
                                        <p:cTn id="43" dur="1100" spd="-100000" fill="hold"/>
                                        <p:tgtEl>
                                          <p:spTgt spid="40"/>
                                        </p:tgtEl>
                                        <p:attrNameLst>
                                          <p:attrName>ppt_x</p:attrName>
                                          <p:attrName>ppt_y</p:attrName>
                                        </p:attrNameLst>
                                      </p:cBhvr>
                                      <p:rCtr x="39132" y="-1157"/>
                                    </p:animMotion>
                                  </p:childTnLst>
                                </p:cTn>
                              </p:par>
                              <p:par>
                                <p:cTn id="44" presetID="8" presetClass="emph" presetSubtype="0" fill="hold" nodeType="withEffect">
                                  <p:stCondLst>
                                    <p:cond delay="1000"/>
                                  </p:stCondLst>
                                  <p:childTnLst>
                                    <p:animRot by="21600000">
                                      <p:cBhvr>
                                        <p:cTn id="45" dur="500" fill="hold"/>
                                        <p:tgtEl>
                                          <p:spTgt spid="40"/>
                                        </p:tgtEl>
                                        <p:attrNameLst>
                                          <p:attrName>r</p:attrName>
                                        </p:attrNameLst>
                                      </p:cBhvr>
                                    </p:animRot>
                                  </p:childTnLst>
                                </p:cTn>
                              </p:par>
                              <p:par>
                                <p:cTn id="46" presetID="1" presetClass="exit" presetSubtype="0" fill="hold" grpId="1" nodeType="withEffect">
                                  <p:stCondLst>
                                    <p:cond delay="200"/>
                                  </p:stCondLst>
                                  <p:childTnLst>
                                    <p:set>
                                      <p:cBhvr>
                                        <p:cTn id="47"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26" grpId="0" uiExpand="1" build="p"/>
      <p:bldP spid="33" grpId="0" animBg="1"/>
      <p:bldP spid="3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79EAB6-F226-48A1-B538-3F95D53161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350326" y="1560945"/>
            <a:ext cx="4074536" cy="4531880"/>
          </a:xfrm>
          <a:prstGeom prst="rect">
            <a:avLst/>
          </a:prstGeom>
        </p:spPr>
      </p:pic>
      <p:sp>
        <p:nvSpPr>
          <p:cNvPr id="24" name="Oval 23">
            <a:extLst>
              <a:ext uri="{FF2B5EF4-FFF2-40B4-BE49-F238E27FC236}">
                <a16:creationId xmlns:a16="http://schemas.microsoft.com/office/drawing/2014/main" id="{AB5AB555-3F8E-4470-878D-B638C32C8F40}"/>
              </a:ext>
            </a:extLst>
          </p:cNvPr>
          <p:cNvSpPr/>
          <p:nvPr/>
        </p:nvSpPr>
        <p:spPr>
          <a:xfrm>
            <a:off x="6396873" y="5656049"/>
            <a:ext cx="676275" cy="15066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latin typeface="+mn-lt"/>
              </a:rPr>
              <a:t>Choices and Habits</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10935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9" name="Whole Class">
            <a:extLst>
              <a:ext uri="{FF2B5EF4-FFF2-40B4-BE49-F238E27FC236}">
                <a16:creationId xmlns:a16="http://schemas.microsoft.com/office/drawing/2014/main" id="{02627F5D-0DE1-4819-9D57-57FE05FD3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sp>
        <p:nvSpPr>
          <p:cNvPr id="12" name="Parallelogram 11">
            <a:extLst>
              <a:ext uri="{FF2B5EF4-FFF2-40B4-BE49-F238E27FC236}">
                <a16:creationId xmlns:a16="http://schemas.microsoft.com/office/drawing/2014/main" id="{E0DA8BA7-B580-4108-8BC8-F047E7F3D5A0}"/>
              </a:ext>
            </a:extLst>
          </p:cNvPr>
          <p:cNvSpPr/>
          <p:nvPr/>
        </p:nvSpPr>
        <p:spPr>
          <a:xfrm>
            <a:off x="2924175" y="1276350"/>
            <a:ext cx="3590925" cy="4816475"/>
          </a:xfrm>
          <a:prstGeom prst="parallelogram">
            <a:avLst>
              <a:gd name="adj" fmla="val 33488"/>
            </a:avLst>
          </a:prstGeom>
          <a:solidFill>
            <a:srgbClr val="FD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8" y="1320234"/>
            <a:ext cx="6334733" cy="848758"/>
            <a:chOff x="284810" y="1320011"/>
            <a:chExt cx="7596417"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494636" y="1376389"/>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When we are children, our habits affect our future.</a:t>
              </a:r>
            </a:p>
          </p:txBody>
        </p:sp>
      </p:grpSp>
      <p:sp>
        <p:nvSpPr>
          <p:cNvPr id="42" name="TextBox 41">
            <a:extLst>
              <a:ext uri="{FF2B5EF4-FFF2-40B4-BE49-F238E27FC236}">
                <a16:creationId xmlns:a16="http://schemas.microsoft.com/office/drawing/2014/main" id="{4642B903-EA88-4027-9A69-FBDBE89DB473}"/>
              </a:ext>
            </a:extLst>
          </p:cNvPr>
          <p:cNvSpPr txBox="1"/>
          <p:nvPr/>
        </p:nvSpPr>
        <p:spPr>
          <a:xfrm>
            <a:off x="673016" y="2525797"/>
            <a:ext cx="5318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This is Jeff. He is a sports coach. </a:t>
            </a:r>
          </a:p>
        </p:txBody>
      </p:sp>
      <p:sp>
        <p:nvSpPr>
          <p:cNvPr id="26" name="TextBox 25">
            <a:extLst>
              <a:ext uri="{FF2B5EF4-FFF2-40B4-BE49-F238E27FC236}">
                <a16:creationId xmlns:a16="http://schemas.microsoft.com/office/drawing/2014/main" id="{D1C73AFB-DD62-4489-8309-7D1A87C1D4C4}"/>
              </a:ext>
            </a:extLst>
          </p:cNvPr>
          <p:cNvSpPr txBox="1"/>
          <p:nvPr/>
        </p:nvSpPr>
        <p:spPr>
          <a:xfrm>
            <a:off x="663491" y="2525797"/>
            <a:ext cx="53182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                                               When he</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was young, he played football every day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in the playground. </a:t>
            </a:r>
          </a:p>
        </p:txBody>
      </p:sp>
      <p:sp>
        <p:nvSpPr>
          <p:cNvPr id="27" name="TextBox 26">
            <a:extLst>
              <a:ext uri="{FF2B5EF4-FFF2-40B4-BE49-F238E27FC236}">
                <a16:creationId xmlns:a16="http://schemas.microsoft.com/office/drawing/2014/main" id="{F6662D06-A368-4D6E-9317-D07698D0626F}"/>
              </a:ext>
            </a:extLst>
          </p:cNvPr>
          <p:cNvSpPr txBox="1"/>
          <p:nvPr/>
        </p:nvSpPr>
        <p:spPr>
          <a:xfrm>
            <a:off x="659130" y="3077551"/>
            <a:ext cx="53182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                          As a teenager, he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played football for his local team.</a:t>
            </a:r>
          </a:p>
        </p:txBody>
      </p:sp>
      <p:pic>
        <p:nvPicPr>
          <p:cNvPr id="9" name="Picture 8">
            <a:extLst>
              <a:ext uri="{FF2B5EF4-FFF2-40B4-BE49-F238E27FC236}">
                <a16:creationId xmlns:a16="http://schemas.microsoft.com/office/drawing/2014/main" id="{7CE1C7CF-D535-4772-80B9-4F69DD6D44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5173" y="2855807"/>
            <a:ext cx="3599953" cy="2686013"/>
          </a:xfrm>
          <a:prstGeom prst="rect">
            <a:avLst/>
          </a:prstGeom>
        </p:spPr>
      </p:pic>
      <p:pic>
        <p:nvPicPr>
          <p:cNvPr id="11" name="Picture 10">
            <a:extLst>
              <a:ext uri="{FF2B5EF4-FFF2-40B4-BE49-F238E27FC236}">
                <a16:creationId xmlns:a16="http://schemas.microsoft.com/office/drawing/2014/main" id="{71DCECC6-F028-4BC0-9A22-58C490C4FB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82354"/>
          <a:stretch/>
        </p:blipFill>
        <p:spPr>
          <a:xfrm rot="20872253">
            <a:off x="-883991" y="750220"/>
            <a:ext cx="2185773" cy="5699106"/>
          </a:xfrm>
          <a:prstGeom prst="rect">
            <a:avLst/>
          </a:prstGeom>
        </p:spPr>
      </p:pic>
      <p:pic>
        <p:nvPicPr>
          <p:cNvPr id="25" name="Picture 24">
            <a:extLst>
              <a:ext uri="{FF2B5EF4-FFF2-40B4-BE49-F238E27FC236}">
                <a16:creationId xmlns:a16="http://schemas.microsoft.com/office/drawing/2014/main" id="{06975D23-C6CB-41BF-94B8-4EAA451673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55548" y="6988879"/>
            <a:ext cx="1466850" cy="1466850"/>
          </a:xfrm>
          <a:prstGeom prst="rect">
            <a:avLst/>
          </a:prstGeom>
        </p:spPr>
      </p:pic>
      <p:pic>
        <p:nvPicPr>
          <p:cNvPr id="14" name="Picture 13">
            <a:extLst>
              <a:ext uri="{FF2B5EF4-FFF2-40B4-BE49-F238E27FC236}">
                <a16:creationId xmlns:a16="http://schemas.microsoft.com/office/drawing/2014/main" id="{8EC09903-3D32-4783-85D6-050AA98DC9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87703" y="3673340"/>
            <a:ext cx="3219967" cy="2859697"/>
          </a:xfrm>
          <a:prstGeom prst="rect">
            <a:avLst/>
          </a:prstGeom>
        </p:spPr>
      </p:pic>
      <p:pic>
        <p:nvPicPr>
          <p:cNvPr id="28" name="Picture 27">
            <a:extLst>
              <a:ext uri="{FF2B5EF4-FFF2-40B4-BE49-F238E27FC236}">
                <a16:creationId xmlns:a16="http://schemas.microsoft.com/office/drawing/2014/main" id="{2FAC6115-4298-422B-8D5B-DFAB9D7106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7317" y="2847953"/>
            <a:ext cx="3599953" cy="2686013"/>
          </a:xfrm>
          <a:prstGeom prst="rect">
            <a:avLst/>
          </a:prstGeom>
        </p:spPr>
      </p:pic>
    </p:spTree>
    <p:extLst>
      <p:ext uri="{BB962C8B-B14F-4D97-AF65-F5344CB8AC3E}">
        <p14:creationId xmlns:p14="http://schemas.microsoft.com/office/powerpoint/2010/main" val="152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4" presetClass="path" presetSubtype="0" accel="50000" fill="hold" nodeType="withEffect">
                                  <p:stCondLst>
                                    <p:cond delay="0"/>
                                  </p:stCondLst>
                                  <p:childTnLst>
                                    <p:animMotion origin="layout" path="M 5E-6 4.07407E-6 C -0.31094 -0.42824 -0.1724 -0.69607 -0.11841 -0.71551 C 0.00573 -0.78704 0.25122 -0.4213 0.32813 -0.34121 " pathEditMode="relative" rAng="0" ptsTypes="AAA">
                                      <p:cBhvr>
                                        <p:cTn id="10" dur="1100" fill="hold"/>
                                        <p:tgtEl>
                                          <p:spTgt spid="25"/>
                                        </p:tgtEl>
                                        <p:attrNameLst>
                                          <p:attrName>ppt_x</p:attrName>
                                          <p:attrName>ppt_y</p:attrName>
                                        </p:attrNameLst>
                                      </p:cBhvr>
                                      <p:rCtr x="6597" y="-36227"/>
                                    </p:animMotion>
                                  </p:childTnLst>
                                </p:cTn>
                              </p:par>
                              <p:par>
                                <p:cTn id="11" presetID="6" presetClass="emph" presetSubtype="0" fill="hold" nodeType="withEffect">
                                  <p:stCondLst>
                                    <p:cond delay="0"/>
                                  </p:stCondLst>
                                  <p:childTnLst>
                                    <p:animScale>
                                      <p:cBhvr>
                                        <p:cTn id="12" dur="1200" fill="hold"/>
                                        <p:tgtEl>
                                          <p:spTgt spid="25"/>
                                        </p:tgtEl>
                                      </p:cBhvr>
                                      <p:by x="50000" y="50000"/>
                                    </p:animScale>
                                  </p:childTnLst>
                                </p:cTn>
                              </p:par>
                              <p:par>
                                <p:cTn id="13" presetID="22" presetClass="entr" presetSubtype="8"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20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1200"/>
                            </p:stCondLst>
                            <p:childTnLst>
                              <p:par>
                                <p:cTn id="20" presetID="1" presetClass="exit" presetSubtype="0" fill="hold" nodeType="after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2" presetClass="exit" presetSubtype="8" fill="hold" nodeType="with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0-ppt_w/2"/>
                                          </p:val>
                                        </p:tav>
                                      </p:tavLst>
                                    </p:anim>
                                    <p:anim calcmode="lin" valueType="num">
                                      <p:cBhvr additive="base">
                                        <p:cTn id="26" dur="500"/>
                                        <p:tgtEl>
                                          <p:spTgt spid="11"/>
                                        </p:tgtEl>
                                        <p:attrNameLst>
                                          <p:attrName>ppt_y</p:attrName>
                                        </p:attrNameLst>
                                      </p:cBhvr>
                                      <p:tavLst>
                                        <p:tav tm="0">
                                          <p:val>
                                            <p:strVal val="ppt_y"/>
                                          </p:val>
                                        </p:tav>
                                        <p:tav tm="100000">
                                          <p:val>
                                            <p:strVal val="ppt_y"/>
                                          </p:val>
                                        </p:tav>
                                      </p:tavLst>
                                    </p:anim>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700"/>
                            </p:stCondLst>
                            <p:childTnLst>
                              <p:par>
                                <p:cTn id="29" presetID="2" presetClass="exit" presetSubtype="4" fill="hold" nodeType="after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par>
                          <p:cTn id="33" fill="hold">
                            <p:stCondLst>
                              <p:cond delay="2200"/>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9E4C35-517C-49FA-9933-C81E32D07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9074" y="1563606"/>
            <a:ext cx="3475790" cy="4529219"/>
          </a:xfrm>
          <a:prstGeom prst="rect">
            <a:avLst/>
          </a:prstGeom>
        </p:spPr>
      </p:pic>
      <p:sp>
        <p:nvSpPr>
          <p:cNvPr id="28" name="Parallelogram 27">
            <a:extLst>
              <a:ext uri="{FF2B5EF4-FFF2-40B4-BE49-F238E27FC236}">
                <a16:creationId xmlns:a16="http://schemas.microsoft.com/office/drawing/2014/main" id="{1167529E-EB08-41C5-BD4F-346C53D13EF9}"/>
              </a:ext>
            </a:extLst>
          </p:cNvPr>
          <p:cNvSpPr/>
          <p:nvPr/>
        </p:nvSpPr>
        <p:spPr>
          <a:xfrm>
            <a:off x="2924175" y="1276350"/>
            <a:ext cx="3590925" cy="4816475"/>
          </a:xfrm>
          <a:prstGeom prst="parallelogram">
            <a:avLst>
              <a:gd name="adj" fmla="val 33488"/>
            </a:avLst>
          </a:prstGeom>
          <a:solidFill>
            <a:srgbClr val="FD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8" y="1320234"/>
            <a:ext cx="6325108" cy="848758"/>
            <a:chOff x="284810" y="1320011"/>
            <a:chExt cx="7584875"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483094" y="1376389"/>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When we are children, our habits affect our future.</a:t>
              </a:r>
            </a:p>
          </p:txBody>
        </p:sp>
      </p:grpSp>
      <p:sp>
        <p:nvSpPr>
          <p:cNvPr id="2" name="Title 1"/>
          <p:cNvSpPr>
            <a:spLocks noGrp="1"/>
          </p:cNvSpPr>
          <p:nvPr>
            <p:ph type="title"/>
          </p:nvPr>
        </p:nvSpPr>
        <p:spPr/>
        <p:txBody>
          <a:bodyPr/>
          <a:lstStyle/>
          <a:p>
            <a:r>
              <a:rPr lang="en-GB" dirty="0">
                <a:latin typeface="+mn-lt"/>
              </a:rPr>
              <a:t>Choices and Habits</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10935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9" name="Whole Class">
            <a:extLst>
              <a:ext uri="{FF2B5EF4-FFF2-40B4-BE49-F238E27FC236}">
                <a16:creationId xmlns:a16="http://schemas.microsoft.com/office/drawing/2014/main" id="{02627F5D-0DE1-4819-9D57-57FE05FD3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pic>
        <p:nvPicPr>
          <p:cNvPr id="51" name="Picture 50">
            <a:extLst>
              <a:ext uri="{FF2B5EF4-FFF2-40B4-BE49-F238E27FC236}">
                <a16:creationId xmlns:a16="http://schemas.microsoft.com/office/drawing/2014/main" id="{4EF58062-F410-4A56-B8C7-6ADEBE66A2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6635" y="1789778"/>
            <a:ext cx="1689525" cy="4518947"/>
          </a:xfrm>
          <a:prstGeom prst="rect">
            <a:avLst/>
          </a:prstGeom>
        </p:spPr>
      </p:pic>
      <p:sp>
        <p:nvSpPr>
          <p:cNvPr id="31" name="TextBox 30">
            <a:extLst>
              <a:ext uri="{FF2B5EF4-FFF2-40B4-BE49-F238E27FC236}">
                <a16:creationId xmlns:a16="http://schemas.microsoft.com/office/drawing/2014/main" id="{53B5A97A-C779-4C0A-A551-EA388056CA85}"/>
              </a:ext>
            </a:extLst>
          </p:cNvPr>
          <p:cNvSpPr txBox="1"/>
          <p:nvPr/>
        </p:nvSpPr>
        <p:spPr>
          <a:xfrm>
            <a:off x="651678" y="3653722"/>
            <a:ext cx="53182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Now, he teaches people how to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improve their football and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teamwork skills. </a:t>
            </a:r>
          </a:p>
        </p:txBody>
      </p:sp>
      <p:sp>
        <p:nvSpPr>
          <p:cNvPr id="34" name="TextBox 33">
            <a:extLst>
              <a:ext uri="{FF2B5EF4-FFF2-40B4-BE49-F238E27FC236}">
                <a16:creationId xmlns:a16="http://schemas.microsoft.com/office/drawing/2014/main" id="{27650EDB-B4D0-4985-8F2A-34D271E99D33}"/>
              </a:ext>
            </a:extLst>
          </p:cNvPr>
          <p:cNvSpPr txBox="1"/>
          <p:nvPr/>
        </p:nvSpPr>
        <p:spPr>
          <a:xfrm>
            <a:off x="663491" y="2525797"/>
            <a:ext cx="53182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                                               When he</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was young, he played football every day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in the playground. </a:t>
            </a:r>
          </a:p>
        </p:txBody>
      </p:sp>
      <p:sp>
        <p:nvSpPr>
          <p:cNvPr id="36" name="TextBox 35">
            <a:extLst>
              <a:ext uri="{FF2B5EF4-FFF2-40B4-BE49-F238E27FC236}">
                <a16:creationId xmlns:a16="http://schemas.microsoft.com/office/drawing/2014/main" id="{C6132040-D748-43DF-9F3B-30A335343AA5}"/>
              </a:ext>
            </a:extLst>
          </p:cNvPr>
          <p:cNvSpPr txBox="1"/>
          <p:nvPr/>
        </p:nvSpPr>
        <p:spPr>
          <a:xfrm>
            <a:off x="659130" y="3077551"/>
            <a:ext cx="53182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                          As a teenager, he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played football for his local team.</a:t>
            </a:r>
          </a:p>
        </p:txBody>
      </p:sp>
      <p:sp>
        <p:nvSpPr>
          <p:cNvPr id="37" name="TextBox 36">
            <a:extLst>
              <a:ext uri="{FF2B5EF4-FFF2-40B4-BE49-F238E27FC236}">
                <a16:creationId xmlns:a16="http://schemas.microsoft.com/office/drawing/2014/main" id="{8325F40B-C003-4C64-BAA5-215BA665BF71}"/>
              </a:ext>
            </a:extLst>
          </p:cNvPr>
          <p:cNvSpPr txBox="1"/>
          <p:nvPr/>
        </p:nvSpPr>
        <p:spPr>
          <a:xfrm>
            <a:off x="673016" y="2525797"/>
            <a:ext cx="5318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This is Jeff. He is a sports coach. </a:t>
            </a:r>
          </a:p>
        </p:txBody>
      </p:sp>
      <p:pic>
        <p:nvPicPr>
          <p:cNvPr id="19" name="Picture 18">
            <a:extLst>
              <a:ext uri="{FF2B5EF4-FFF2-40B4-BE49-F238E27FC236}">
                <a16:creationId xmlns:a16="http://schemas.microsoft.com/office/drawing/2014/main" id="{01DB2413-488C-4908-AC55-AC74D6FC58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9929" y="1743959"/>
            <a:ext cx="2299929" cy="4206548"/>
          </a:xfrm>
          <a:prstGeom prst="rect">
            <a:avLst/>
          </a:prstGeom>
        </p:spPr>
      </p:pic>
      <p:pic>
        <p:nvPicPr>
          <p:cNvPr id="21" name="Picture 20">
            <a:extLst>
              <a:ext uri="{FF2B5EF4-FFF2-40B4-BE49-F238E27FC236}">
                <a16:creationId xmlns:a16="http://schemas.microsoft.com/office/drawing/2014/main" id="{65045877-1D5D-49E8-BA8C-04BF015DE8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8071" y="5404640"/>
            <a:ext cx="546549" cy="545865"/>
          </a:xfrm>
          <a:prstGeom prst="rect">
            <a:avLst/>
          </a:prstGeom>
        </p:spPr>
      </p:pic>
      <p:pic>
        <p:nvPicPr>
          <p:cNvPr id="40" name="Picture 39">
            <a:extLst>
              <a:ext uri="{FF2B5EF4-FFF2-40B4-BE49-F238E27FC236}">
                <a16:creationId xmlns:a16="http://schemas.microsoft.com/office/drawing/2014/main" id="{56C7930A-CDC7-469F-9E6F-E045C6899F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81117" y="5699225"/>
            <a:ext cx="788185" cy="787199"/>
          </a:xfrm>
          <a:prstGeom prst="rect">
            <a:avLst/>
          </a:prstGeom>
        </p:spPr>
      </p:pic>
    </p:spTree>
    <p:extLst>
      <p:ext uri="{BB962C8B-B14F-4D97-AF65-F5344CB8AC3E}">
        <p14:creationId xmlns:p14="http://schemas.microsoft.com/office/powerpoint/2010/main" val="40652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2.22222E-6 L 0.73803 0.06065 " pathEditMode="relative" rAng="0" ptsTypes="AA">
                                      <p:cBhvr>
                                        <p:cTn id="6" dur="2000" fill="hold"/>
                                        <p:tgtEl>
                                          <p:spTgt spid="21"/>
                                        </p:tgtEl>
                                        <p:attrNameLst>
                                          <p:attrName>ppt_x</p:attrName>
                                          <p:attrName>ppt_y</p:attrName>
                                        </p:attrNameLst>
                                      </p:cBhvr>
                                      <p:rCtr x="36892" y="3032"/>
                                    </p:animMotion>
                                  </p:childTnLst>
                                </p:cTn>
                              </p:par>
                              <p:par>
                                <p:cTn id="7" presetID="6" presetClass="emph" presetSubtype="0" fill="hold" nodeType="withEffect">
                                  <p:stCondLst>
                                    <p:cond delay="0"/>
                                  </p:stCondLst>
                                  <p:childTnLst>
                                    <p:animScale>
                                      <p:cBhvr>
                                        <p:cTn id="8" dur="2000" fill="hold"/>
                                        <p:tgtEl>
                                          <p:spTgt spid="21"/>
                                        </p:tgtEl>
                                      </p:cBhvr>
                                      <p:by x="150000" y="150000"/>
                                    </p:animScale>
                                  </p:childTnLst>
                                </p:cTn>
                              </p:par>
                              <p:par>
                                <p:cTn id="9" presetID="8" presetClass="emph" presetSubtype="0" fill="hold" nodeType="withEffect">
                                  <p:stCondLst>
                                    <p:cond delay="0"/>
                                  </p:stCondLst>
                                  <p:childTnLst>
                                    <p:animRot by="21600000">
                                      <p:cBhvr>
                                        <p:cTn id="10" dur="2000" fill="hold"/>
                                        <p:tgtEl>
                                          <p:spTgt spid="21"/>
                                        </p:tgtEl>
                                        <p:attrNameLst>
                                          <p:attrName>r</p:attrName>
                                        </p:attrNameLst>
                                      </p:cBhvr>
                                    </p:animRot>
                                  </p:childTnLst>
                                </p:cTn>
                              </p:par>
                              <p:par>
                                <p:cTn id="11" presetID="42" presetClass="path" presetSubtype="0" accel="50000" decel="50000" fill="hold" nodeType="withEffect">
                                  <p:stCondLst>
                                    <p:cond delay="0"/>
                                  </p:stCondLst>
                                  <p:childTnLst>
                                    <p:animMotion origin="layout" path="M 4.44444E-6 3.7037E-7 L 0.75138 0.04537 " pathEditMode="relative" rAng="0" ptsTypes="AA">
                                      <p:cBhvr>
                                        <p:cTn id="12" dur="2000" fill="hold"/>
                                        <p:tgtEl>
                                          <p:spTgt spid="19"/>
                                        </p:tgtEl>
                                        <p:attrNameLst>
                                          <p:attrName>ppt_x</p:attrName>
                                          <p:attrName>ppt_y</p:attrName>
                                        </p:attrNameLst>
                                      </p:cBhvr>
                                      <p:rCtr x="37569" y="2269"/>
                                    </p:animMotion>
                                  </p:childTnLst>
                                </p:cTn>
                              </p:par>
                              <p:par>
                                <p:cTn id="13" presetID="6" presetClass="emph" presetSubtype="0" fill="hold" nodeType="withEffect">
                                  <p:stCondLst>
                                    <p:cond delay="0"/>
                                  </p:stCondLst>
                                  <p:childTnLst>
                                    <p:animScale>
                                      <p:cBhvr>
                                        <p:cTn id="14" dur="2000" fill="hold"/>
                                        <p:tgtEl>
                                          <p:spTgt spid="19"/>
                                        </p:tgtEl>
                                      </p:cBhvr>
                                      <p:by x="110000" y="110000"/>
                                    </p:animScale>
                                  </p:childTnLst>
                                </p:cTn>
                              </p:par>
                              <p:par>
                                <p:cTn id="15" presetID="53" presetClass="entr" presetSubtype="16"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1600" fill="hold"/>
                                        <p:tgtEl>
                                          <p:spTgt spid="51"/>
                                        </p:tgtEl>
                                        <p:attrNameLst>
                                          <p:attrName>ppt_w</p:attrName>
                                        </p:attrNameLst>
                                      </p:cBhvr>
                                      <p:tavLst>
                                        <p:tav tm="0">
                                          <p:val>
                                            <p:fltVal val="0"/>
                                          </p:val>
                                        </p:tav>
                                        <p:tav tm="100000">
                                          <p:val>
                                            <p:strVal val="#ppt_w"/>
                                          </p:val>
                                        </p:tav>
                                      </p:tavLst>
                                    </p:anim>
                                    <p:anim calcmode="lin" valueType="num">
                                      <p:cBhvr>
                                        <p:cTn id="18" dur="1600" fill="hold"/>
                                        <p:tgtEl>
                                          <p:spTgt spid="51"/>
                                        </p:tgtEl>
                                        <p:attrNameLst>
                                          <p:attrName>ppt_h</p:attrName>
                                        </p:attrNameLst>
                                      </p:cBhvr>
                                      <p:tavLst>
                                        <p:tav tm="0">
                                          <p:val>
                                            <p:fltVal val="0"/>
                                          </p:val>
                                        </p:tav>
                                        <p:tav tm="100000">
                                          <p:val>
                                            <p:strVal val="#ppt_h"/>
                                          </p:val>
                                        </p:tav>
                                      </p:tavLst>
                                    </p:anim>
                                    <p:animEffect transition="in" filter="fade">
                                      <p:cBhvr>
                                        <p:cTn id="19" dur="1600"/>
                                        <p:tgtEl>
                                          <p:spTgt spid="51"/>
                                        </p:tgtEl>
                                      </p:cBhvr>
                                    </p:animEffect>
                                  </p:childTnLst>
                                </p:cTn>
                              </p:par>
                              <p:par>
                                <p:cTn id="20" presetID="22" presetClass="entr" presetSubtype="8" fill="hold" grpId="0" nodeType="withEffect">
                                  <p:stCondLst>
                                    <p:cond delay="90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100"/>
                                        <p:tgtEl>
                                          <p:spTgt spid="31"/>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1205574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854700" y="1473200"/>
            <a:ext cx="2527300" cy="2754085"/>
            <a:chOff x="5854700" y="1473200"/>
            <a:chExt cx="2527300" cy="2754085"/>
          </a:xfrm>
        </p:grpSpPr>
        <p:pic>
          <p:nvPicPr>
            <p:cNvPr id="52" name="Picture 5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4700" y="1473200"/>
              <a:ext cx="2527300" cy="2603500"/>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7093" y="1876259"/>
              <a:ext cx="2443209" cy="2351026"/>
            </a:xfrm>
            <a:prstGeom prst="rect">
              <a:avLst/>
            </a:prstGeom>
          </p:spPr>
        </p:pic>
      </p:grpSp>
      <p:grpSp>
        <p:nvGrpSpPr>
          <p:cNvPr id="55" name="Group 54"/>
          <p:cNvGrpSpPr/>
          <p:nvPr/>
        </p:nvGrpSpPr>
        <p:grpSpPr>
          <a:xfrm>
            <a:off x="3314699" y="1472156"/>
            <a:ext cx="2501901" cy="4865144"/>
            <a:chOff x="3314699" y="1472156"/>
            <a:chExt cx="2501901" cy="4865144"/>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b="-54215"/>
            <a:stretch/>
          </p:blipFill>
          <p:spPr>
            <a:xfrm>
              <a:off x="3314699" y="1472156"/>
              <a:ext cx="2501901" cy="4865144"/>
            </a:xfrm>
            <a:prstGeom prst="rect">
              <a:avLst/>
            </a:prstGeom>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22391" y="1876259"/>
              <a:ext cx="1745653" cy="2231590"/>
            </a:xfrm>
            <a:prstGeom prst="rect">
              <a:avLst/>
            </a:prstGeom>
          </p:spPr>
        </p:pic>
      </p:grpSp>
      <p:grpSp>
        <p:nvGrpSpPr>
          <p:cNvPr id="54" name="Group 53"/>
          <p:cNvGrpSpPr/>
          <p:nvPr/>
        </p:nvGrpSpPr>
        <p:grpSpPr>
          <a:xfrm>
            <a:off x="754743" y="1474237"/>
            <a:ext cx="2545136" cy="4871000"/>
            <a:chOff x="754743" y="1474237"/>
            <a:chExt cx="2545136" cy="48710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b="-33851"/>
            <a:stretch/>
          </p:blipFill>
          <p:spPr>
            <a:xfrm>
              <a:off x="754743" y="1474237"/>
              <a:ext cx="2545136" cy="4871000"/>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4561" y="1893789"/>
              <a:ext cx="1646766" cy="1948260"/>
            </a:xfrm>
            <a:prstGeom prst="rect">
              <a:avLst/>
            </a:prstGeom>
          </p:spPr>
        </p:pic>
      </p:grpSp>
      <p:sp>
        <p:nvSpPr>
          <p:cNvPr id="2" name="Title 1"/>
          <p:cNvSpPr>
            <a:spLocks noGrp="1"/>
          </p:cNvSpPr>
          <p:nvPr>
            <p:ph type="title"/>
          </p:nvPr>
        </p:nvSpPr>
        <p:spPr>
          <a:xfrm>
            <a:off x="457199" y="478895"/>
            <a:ext cx="7931152" cy="994306"/>
          </a:xfrm>
        </p:spPr>
        <p:txBody>
          <a:bodyPr/>
          <a:lstStyle/>
          <a:p>
            <a:r>
              <a:rPr lang="en-GB" sz="3600" dirty="0">
                <a:latin typeface="+mn-lt"/>
              </a:rPr>
              <a:t>Healthy Choices and Habits</a:t>
            </a:r>
          </a:p>
        </p:txBody>
      </p:sp>
      <p:sp>
        <p:nvSpPr>
          <p:cNvPr id="15" name="Rectangle 14"/>
          <p:cNvSpPr/>
          <p:nvPr/>
        </p:nvSpPr>
        <p:spPr>
          <a:xfrm>
            <a:off x="755650" y="4102101"/>
            <a:ext cx="2544232" cy="2243137"/>
          </a:xfrm>
          <a:prstGeom prst="rect">
            <a:avLst/>
          </a:prstGeom>
          <a:solidFill>
            <a:srgbClr val="46A1D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a really hot day and you want to play outside. What choices can you make which would help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protect you?</a:t>
            </a:r>
          </a:p>
        </p:txBody>
      </p:sp>
      <p:sp>
        <p:nvSpPr>
          <p:cNvPr id="34" name="Rectangle 33"/>
          <p:cNvSpPr/>
          <p:nvPr/>
        </p:nvSpPr>
        <p:spPr>
          <a:xfrm>
            <a:off x="3299884" y="4102101"/>
            <a:ext cx="2544232" cy="2243138"/>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are thinking about how to spend your free time. What choices can you make which would help look after your body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and mind?</a:t>
            </a:r>
          </a:p>
        </p:txBody>
      </p:sp>
      <p:sp>
        <p:nvSpPr>
          <p:cNvPr id="35" name="Rectangle 34"/>
          <p:cNvSpPr/>
          <p:nvPr/>
        </p:nvSpPr>
        <p:spPr>
          <a:xfrm>
            <a:off x="5844115" y="4102101"/>
            <a:ext cx="2544232" cy="2243138"/>
          </a:xfrm>
          <a:prstGeom prst="rect">
            <a:avLst/>
          </a:prstGeom>
          <a:solidFill>
            <a:srgbClr val="46A1D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are choosing a snack after school. What choices can you make which keep your teeth and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mouth healthy?</a:t>
            </a:r>
          </a:p>
        </p:txBody>
      </p:sp>
      <p:cxnSp>
        <p:nvCxnSpPr>
          <p:cNvPr id="25" name="Straight Connector 24"/>
          <p:cNvCxnSpPr/>
          <p:nvPr/>
        </p:nvCxnSpPr>
        <p:spPr>
          <a:xfrm>
            <a:off x="3299882" y="1472305"/>
            <a:ext cx="0" cy="4872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844115" y="1472304"/>
            <a:ext cx="0" cy="4872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55647" y="1472304"/>
            <a:ext cx="7632703" cy="487293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Pentagon 18"/>
          <p:cNvSpPr/>
          <p:nvPr/>
        </p:nvSpPr>
        <p:spPr>
          <a:xfrm>
            <a:off x="-1" y="1737998"/>
            <a:ext cx="6959600" cy="1611659"/>
          </a:xfrm>
          <a:prstGeom prst="homePlate">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lIns="792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can make choices and develop habits which are healthy. Look at the following scenarios and, with a partner, decide what the healthy choice would be.</a:t>
            </a:r>
          </a:p>
        </p:txBody>
      </p:sp>
      <p:cxnSp>
        <p:nvCxnSpPr>
          <p:cNvPr id="45" name="Straight Connector 44"/>
          <p:cNvCxnSpPr/>
          <p:nvPr/>
        </p:nvCxnSpPr>
        <p:spPr>
          <a:xfrm flipV="1">
            <a:off x="755647" y="4104673"/>
            <a:ext cx="76327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Left" hidden="1"/>
          <p:cNvSpPr/>
          <p:nvPr/>
        </p:nvSpPr>
        <p:spPr>
          <a:xfrm>
            <a:off x="755650" y="1472156"/>
            <a:ext cx="2544232" cy="4873083"/>
          </a:xfrm>
          <a:prstGeom prst="rect">
            <a:avLst/>
          </a:prstGeom>
          <a:solidFill>
            <a:srgbClr val="0076A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Twinkl"/>
                <a:ea typeface="+mn-ea"/>
                <a:cs typeface="+mn-cs"/>
              </a:rPr>
              <a:t>You can choose to apply a sun cream especially for children's delicate skin and reapply it throughout the day. You can choose to wear a sun hat and stay in the shade during the hottest part of the day. Choosing to drink lots of water will also help to keep your body well in hot weather. Making these choices will help to keep you safe in the sunshine and help to protect against skin damage, including </a:t>
            </a:r>
            <a:br>
              <a:rPr kumimoji="0" lang="en-GB" sz="1500" b="0" i="0" u="none" strike="noStrike" kern="1200" cap="none" spc="0" normalizeH="0" baseline="0" noProof="0" dirty="0">
                <a:ln>
                  <a:noFill/>
                </a:ln>
                <a:solidFill>
                  <a:prstClr val="white"/>
                </a:solidFill>
                <a:effectLst/>
                <a:uLnTx/>
                <a:uFillTx/>
                <a:latin typeface="Twinkl"/>
                <a:ea typeface="+mn-ea"/>
                <a:cs typeface="+mn-cs"/>
              </a:rPr>
            </a:br>
            <a:r>
              <a:rPr kumimoji="0" lang="en-GB" sz="1500" b="0" i="0" u="none" strike="noStrike" kern="1200" cap="none" spc="0" normalizeH="0" baseline="0" noProof="0" dirty="0">
                <a:ln>
                  <a:noFill/>
                </a:ln>
                <a:solidFill>
                  <a:prstClr val="white"/>
                </a:solidFill>
                <a:effectLst/>
                <a:uLnTx/>
                <a:uFillTx/>
                <a:latin typeface="Twinkl"/>
                <a:ea typeface="+mn-ea"/>
                <a:cs typeface="+mn-cs"/>
              </a:rPr>
              <a:t>skin cancer.</a:t>
            </a:r>
          </a:p>
        </p:txBody>
      </p:sp>
      <p:sp>
        <p:nvSpPr>
          <p:cNvPr id="23" name="Middle" hidden="1"/>
          <p:cNvSpPr/>
          <p:nvPr/>
        </p:nvSpPr>
        <p:spPr>
          <a:xfrm>
            <a:off x="3299884" y="1472154"/>
            <a:ext cx="2544232" cy="4873085"/>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Twinkl"/>
                <a:ea typeface="+mn-ea"/>
                <a:cs typeface="+mn-cs"/>
              </a:rPr>
              <a:t>You can choose to do a range of activities - those which help look after your mind and body. For example, playing outside, riding a bike, drawing, making and colouring, doing a jigsaw, dancing to music, reading and playing a board game with family and friends. By choosing to be keep your mind and body active in your free time, you can help protect them from the dangers linked to being inactive and still for too long and too often, including heart disease and obesity.</a:t>
            </a:r>
          </a:p>
        </p:txBody>
      </p:sp>
      <p:sp>
        <p:nvSpPr>
          <p:cNvPr id="24" name="Right" hidden="1"/>
          <p:cNvSpPr/>
          <p:nvPr/>
        </p:nvSpPr>
        <p:spPr>
          <a:xfrm>
            <a:off x="5844115" y="1472154"/>
            <a:ext cx="2544232" cy="4873085"/>
          </a:xfrm>
          <a:prstGeom prst="rect">
            <a:avLst/>
          </a:prstGeom>
          <a:solidFill>
            <a:srgbClr val="0076A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Twinkl"/>
                <a:ea typeface="+mn-ea"/>
                <a:cs typeface="+mn-cs"/>
              </a:rPr>
              <a:t>You can choose healthy snacks most of the time to keep your body and mouth healthy. Whatever you choose to eat, you can make the choice to brush your teeth at least twice a day - when you get up and before you go to bed. You can, with a trusted adult, choose to make sure you visit a dentist regularly for a check up and follow the advice they give you on how best to look after your teeth and keep your mouth healthy, including flossing. These choices will help protect you against tooth decay and bad breath.</a:t>
            </a:r>
          </a:p>
        </p:txBody>
      </p:sp>
      <p:pic>
        <p:nvPicPr>
          <p:cNvPr id="26" name="Pairs">
            <a:extLst>
              <a:ext uri="{FF2B5EF4-FFF2-40B4-BE49-F238E27FC236}">
                <a16:creationId xmlns:a16="http://schemas.microsoft.com/office/drawing/2014/main" id="{F2D3B13B-589A-4DBF-B3AD-B0DA52ECB9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7807" y="556492"/>
            <a:ext cx="864000" cy="864000"/>
          </a:xfrm>
          <a:prstGeom prst="rect">
            <a:avLst/>
          </a:prstGeom>
        </p:spPr>
      </p:pic>
    </p:spTree>
    <p:extLst>
      <p:ext uri="{BB962C8B-B14F-4D97-AF65-F5344CB8AC3E}">
        <p14:creationId xmlns:p14="http://schemas.microsoft.com/office/powerpoint/2010/main" val="234944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1000"/>
                                        <p:tgtEl>
                                          <p:spTgt spid="55"/>
                                        </p:tgtEl>
                                      </p:cBhvr>
                                    </p:animEffect>
                                    <p:anim calcmode="lin" valueType="num">
                                      <p:cBhvr>
                                        <p:cTn id="35" dur="1000" fill="hold"/>
                                        <p:tgtEl>
                                          <p:spTgt spid="55"/>
                                        </p:tgtEl>
                                        <p:attrNameLst>
                                          <p:attrName>ppt_x</p:attrName>
                                        </p:attrNameLst>
                                      </p:cBhvr>
                                      <p:tavLst>
                                        <p:tav tm="0">
                                          <p:val>
                                            <p:strVal val="#ppt_x"/>
                                          </p:val>
                                        </p:tav>
                                        <p:tav tm="100000">
                                          <p:val>
                                            <p:strVal val="#ppt_x"/>
                                          </p:val>
                                        </p:tav>
                                      </p:tavLst>
                                    </p:anim>
                                    <p:anim calcmode="lin" valueType="num">
                                      <p:cBhvr>
                                        <p:cTn id="36" dur="1000" fill="hold"/>
                                        <p:tgtEl>
                                          <p:spTgt spid="55"/>
                                        </p:tgtEl>
                                        <p:attrNameLst>
                                          <p:attrName>ppt_y</p:attrName>
                                        </p:attrNameLst>
                                      </p:cBhvr>
                                      <p:tavLst>
                                        <p:tav tm="0">
                                          <p:val>
                                            <p:strVal val="#ppt_y+.1"/>
                                          </p:val>
                                        </p:tav>
                                        <p:tav tm="100000">
                                          <p:val>
                                            <p:strVal val="#ppt_y"/>
                                          </p:val>
                                        </p:tav>
                                      </p:tavLst>
                                    </p:anim>
                                  </p:childTnLst>
                                </p:cTn>
                              </p:par>
                              <p:par>
                                <p:cTn id="37" presetID="22" presetClass="entr" presetSubtype="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up)">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4" grpId="0" animBg="1"/>
      <p:bldP spid="35" grpId="0" animBg="1"/>
      <p:bldP spid="28" grpId="0" animBg="1"/>
      <p:bldP spid="19" grpId="0" animBg="1"/>
      <p:bldP spid="19" grpId="1" animBg="1"/>
      <p:bldP spid="22"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Left BW"/>
          <p:cNvGrpSpPr/>
          <p:nvPr/>
        </p:nvGrpSpPr>
        <p:grpSpPr>
          <a:xfrm>
            <a:off x="754743" y="1474237"/>
            <a:ext cx="2545136" cy="4871000"/>
            <a:chOff x="754743" y="1474237"/>
            <a:chExt cx="2545136" cy="4871000"/>
          </a:xfrm>
        </p:grpSpPr>
        <p:pic>
          <p:nvPicPr>
            <p:cNvPr id="59" name="Picture 58"/>
            <p:cNvPicPr>
              <a:picLocks noChangeAspect="1"/>
            </p:cNvPicPr>
            <p:nvPr/>
          </p:nvPicPr>
          <p:blipFill rotWithShape="1">
            <a:blip r:embed="rId3" cstate="screen">
              <a:grayscl/>
              <a:extLst>
                <a:ext uri="{28A0092B-C50C-407E-A947-70E740481C1C}">
                  <a14:useLocalDpi xmlns:a14="http://schemas.microsoft.com/office/drawing/2010/main"/>
                </a:ext>
              </a:extLst>
            </a:blip>
            <a:srcRect b="-33851"/>
            <a:stretch/>
          </p:blipFill>
          <p:spPr>
            <a:xfrm>
              <a:off x="754743" y="1474237"/>
              <a:ext cx="2545136" cy="4871000"/>
            </a:xfrm>
            <a:prstGeom prst="rect">
              <a:avLst/>
            </a:prstGeom>
          </p:spPr>
        </p:pic>
        <p:pic>
          <p:nvPicPr>
            <p:cNvPr id="60" name="Picture 59"/>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1204561" y="1893789"/>
              <a:ext cx="1646766" cy="1948260"/>
            </a:xfrm>
            <a:prstGeom prst="rect">
              <a:avLst/>
            </a:prstGeom>
          </p:spPr>
        </p:pic>
      </p:grpSp>
      <p:grpSp>
        <p:nvGrpSpPr>
          <p:cNvPr id="56" name="Group 55"/>
          <p:cNvGrpSpPr/>
          <p:nvPr/>
        </p:nvGrpSpPr>
        <p:grpSpPr>
          <a:xfrm>
            <a:off x="5854700" y="1473200"/>
            <a:ext cx="2527300" cy="2754085"/>
            <a:chOff x="5854700" y="1473200"/>
            <a:chExt cx="2527300" cy="2754085"/>
          </a:xfrm>
        </p:grpSpPr>
        <p:pic>
          <p:nvPicPr>
            <p:cNvPr id="52" name="Picture 5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4700" y="1473200"/>
              <a:ext cx="2527300" cy="2603500"/>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7093" y="1876259"/>
              <a:ext cx="2443209" cy="2351026"/>
            </a:xfrm>
            <a:prstGeom prst="rect">
              <a:avLst/>
            </a:prstGeom>
          </p:spPr>
        </p:pic>
      </p:grpSp>
      <p:grpSp>
        <p:nvGrpSpPr>
          <p:cNvPr id="55" name="Group 54"/>
          <p:cNvGrpSpPr/>
          <p:nvPr/>
        </p:nvGrpSpPr>
        <p:grpSpPr>
          <a:xfrm>
            <a:off x="3314699" y="1475331"/>
            <a:ext cx="2501901" cy="4865144"/>
            <a:chOff x="3314699" y="1472156"/>
            <a:chExt cx="2501901" cy="4865144"/>
          </a:xfrm>
        </p:grpSpPr>
        <p:pic>
          <p:nvPicPr>
            <p:cNvPr id="48" name="Picture 47"/>
            <p:cNvPicPr>
              <a:picLocks noChangeAspect="1"/>
            </p:cNvPicPr>
            <p:nvPr/>
          </p:nvPicPr>
          <p:blipFill rotWithShape="1">
            <a:blip r:embed="rId7" cstate="screen">
              <a:extLst>
                <a:ext uri="{28A0092B-C50C-407E-A947-70E740481C1C}">
                  <a14:useLocalDpi xmlns:a14="http://schemas.microsoft.com/office/drawing/2010/main"/>
                </a:ext>
              </a:extLst>
            </a:blip>
            <a:srcRect b="-54215"/>
            <a:stretch/>
          </p:blipFill>
          <p:spPr>
            <a:xfrm>
              <a:off x="3314699" y="1472156"/>
              <a:ext cx="2501901" cy="4865144"/>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22391" y="1876259"/>
              <a:ext cx="1745653" cy="2231590"/>
            </a:xfrm>
            <a:prstGeom prst="rect">
              <a:avLst/>
            </a:prstGeom>
          </p:spPr>
        </p:pic>
      </p:grpSp>
      <p:grpSp>
        <p:nvGrpSpPr>
          <p:cNvPr id="54" name="Group 53"/>
          <p:cNvGrpSpPr/>
          <p:nvPr/>
        </p:nvGrpSpPr>
        <p:grpSpPr>
          <a:xfrm>
            <a:off x="754743" y="1474237"/>
            <a:ext cx="2545136" cy="4871000"/>
            <a:chOff x="754743" y="1474237"/>
            <a:chExt cx="2545136" cy="4871000"/>
          </a:xfrm>
        </p:grpSpPr>
        <p:pic>
          <p:nvPicPr>
            <p:cNvPr id="46" name="Picture 45"/>
            <p:cNvPicPr>
              <a:picLocks noChangeAspect="1"/>
            </p:cNvPicPr>
            <p:nvPr/>
          </p:nvPicPr>
          <p:blipFill rotWithShape="1">
            <a:blip r:embed="rId3" cstate="screen">
              <a:extLst>
                <a:ext uri="{28A0092B-C50C-407E-A947-70E740481C1C}">
                  <a14:useLocalDpi xmlns:a14="http://schemas.microsoft.com/office/drawing/2010/main"/>
                </a:ext>
              </a:extLst>
            </a:blip>
            <a:srcRect b="-33851"/>
            <a:stretch/>
          </p:blipFill>
          <p:spPr>
            <a:xfrm>
              <a:off x="754743" y="1474237"/>
              <a:ext cx="2545136" cy="4871000"/>
            </a:xfrm>
            <a:prstGeom prst="rect">
              <a:avLst/>
            </a:prstGeom>
          </p:spPr>
        </p:pic>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4561" y="1893789"/>
              <a:ext cx="1646766" cy="1948260"/>
            </a:xfrm>
            <a:prstGeom prst="rect">
              <a:avLst/>
            </a:prstGeom>
          </p:spPr>
        </p:pic>
      </p:grpSp>
      <p:sp>
        <p:nvSpPr>
          <p:cNvPr id="2" name="Title 1"/>
          <p:cNvSpPr>
            <a:spLocks noGrp="1"/>
          </p:cNvSpPr>
          <p:nvPr>
            <p:ph type="title"/>
          </p:nvPr>
        </p:nvSpPr>
        <p:spPr>
          <a:xfrm>
            <a:off x="457199" y="478895"/>
            <a:ext cx="7931152" cy="994306"/>
          </a:xfrm>
        </p:spPr>
        <p:txBody>
          <a:bodyPr/>
          <a:lstStyle/>
          <a:p>
            <a:r>
              <a:rPr lang="en-GB" sz="3600" dirty="0">
                <a:latin typeface="+mn-lt"/>
              </a:rPr>
              <a:t>Healthy Choices and Habits</a:t>
            </a:r>
          </a:p>
        </p:txBody>
      </p:sp>
      <p:sp>
        <p:nvSpPr>
          <p:cNvPr id="15" name="Rectangle 14"/>
          <p:cNvSpPr/>
          <p:nvPr/>
        </p:nvSpPr>
        <p:spPr>
          <a:xfrm>
            <a:off x="755650" y="4102101"/>
            <a:ext cx="2544232" cy="2243137"/>
          </a:xfrm>
          <a:prstGeom prst="rect">
            <a:avLst/>
          </a:prstGeom>
          <a:solidFill>
            <a:srgbClr val="46A1D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a really hot day and you want to play outside. What choices can you make which would help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protect you?</a:t>
            </a:r>
          </a:p>
        </p:txBody>
      </p:sp>
      <p:sp>
        <p:nvSpPr>
          <p:cNvPr id="34" name="Rectangle 33"/>
          <p:cNvSpPr/>
          <p:nvPr/>
        </p:nvSpPr>
        <p:spPr>
          <a:xfrm>
            <a:off x="3299884" y="4102101"/>
            <a:ext cx="2544232" cy="2243138"/>
          </a:xfrm>
          <a:prstGeom prst="rect">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are thinking about how to spend your free time. What choices can you make which would help look after your body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and mind?</a:t>
            </a:r>
          </a:p>
        </p:txBody>
      </p:sp>
      <p:sp>
        <p:nvSpPr>
          <p:cNvPr id="35" name="Rectangle 34"/>
          <p:cNvSpPr/>
          <p:nvPr/>
        </p:nvSpPr>
        <p:spPr>
          <a:xfrm>
            <a:off x="5844115" y="4102101"/>
            <a:ext cx="2544232" cy="2243138"/>
          </a:xfrm>
          <a:prstGeom prst="rect">
            <a:avLst/>
          </a:prstGeom>
          <a:solidFill>
            <a:srgbClr val="46A1D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are choosing a snack after school. What choices can you make which keep your teeth and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mouth healthy?</a:t>
            </a:r>
          </a:p>
        </p:txBody>
      </p:sp>
      <p:cxnSp>
        <p:nvCxnSpPr>
          <p:cNvPr id="25" name="Straight Connector 24"/>
          <p:cNvCxnSpPr/>
          <p:nvPr/>
        </p:nvCxnSpPr>
        <p:spPr>
          <a:xfrm>
            <a:off x="3299882" y="1472305"/>
            <a:ext cx="0" cy="4872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844115" y="1472304"/>
            <a:ext cx="0" cy="48729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Middle BW"/>
          <p:cNvGrpSpPr/>
          <p:nvPr/>
        </p:nvGrpSpPr>
        <p:grpSpPr>
          <a:xfrm>
            <a:off x="3314699" y="1472156"/>
            <a:ext cx="2501901" cy="4865144"/>
            <a:chOff x="3314699" y="1472156"/>
            <a:chExt cx="2501901" cy="4865144"/>
          </a:xfrm>
        </p:grpSpPr>
        <p:pic>
          <p:nvPicPr>
            <p:cNvPr id="42" name="Picture 41"/>
            <p:cNvPicPr>
              <a:picLocks noChangeAspect="1"/>
            </p:cNvPicPr>
            <p:nvPr/>
          </p:nvPicPr>
          <p:blipFill rotWithShape="1">
            <a:blip r:embed="rId7" cstate="screen">
              <a:grayscl/>
              <a:extLst>
                <a:ext uri="{28A0092B-C50C-407E-A947-70E740481C1C}">
                  <a14:useLocalDpi xmlns:a14="http://schemas.microsoft.com/office/drawing/2010/main"/>
                </a:ext>
              </a:extLst>
            </a:blip>
            <a:srcRect b="-54215"/>
            <a:stretch/>
          </p:blipFill>
          <p:spPr>
            <a:xfrm>
              <a:off x="3314699" y="1472156"/>
              <a:ext cx="2501901" cy="4865144"/>
            </a:xfrm>
            <a:prstGeom prst="rect">
              <a:avLst/>
            </a:prstGeom>
          </p:spPr>
        </p:pic>
        <p:pic>
          <p:nvPicPr>
            <p:cNvPr id="43" name="Picture 42"/>
            <p:cNvPicPr>
              <a:picLocks noChangeAspect="1"/>
            </p:cNvPicPr>
            <p:nvPr/>
          </p:nvPicPr>
          <p:blipFill>
            <a:blip r:embed="rId8" cstate="screen">
              <a:grayscl/>
              <a:extLst>
                <a:ext uri="{28A0092B-C50C-407E-A947-70E740481C1C}">
                  <a14:useLocalDpi xmlns:a14="http://schemas.microsoft.com/office/drawing/2010/main"/>
                </a:ext>
              </a:extLst>
            </a:blip>
            <a:stretch>
              <a:fillRect/>
            </a:stretch>
          </p:blipFill>
          <p:spPr>
            <a:xfrm>
              <a:off x="3622391" y="1876259"/>
              <a:ext cx="1745653" cy="2231590"/>
            </a:xfrm>
            <a:prstGeom prst="rect">
              <a:avLst/>
            </a:prstGeom>
          </p:spPr>
        </p:pic>
      </p:grpSp>
      <p:grpSp>
        <p:nvGrpSpPr>
          <p:cNvPr id="49" name="Right BW"/>
          <p:cNvGrpSpPr/>
          <p:nvPr/>
        </p:nvGrpSpPr>
        <p:grpSpPr>
          <a:xfrm>
            <a:off x="5854700" y="1473200"/>
            <a:ext cx="2527300" cy="2754085"/>
            <a:chOff x="5854700" y="1473200"/>
            <a:chExt cx="2527300" cy="2754085"/>
          </a:xfrm>
        </p:grpSpPr>
        <p:pic>
          <p:nvPicPr>
            <p:cNvPr id="50" name="Picture 49"/>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5854700" y="1473200"/>
              <a:ext cx="2527300" cy="2603500"/>
            </a:xfrm>
            <a:prstGeom prst="rect">
              <a:avLst/>
            </a:prstGeom>
          </p:spPr>
        </p:pic>
        <p:pic>
          <p:nvPicPr>
            <p:cNvPr id="57" name="Picture 56"/>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907093" y="1876259"/>
              <a:ext cx="2443209" cy="2351026"/>
            </a:xfrm>
            <a:prstGeom prst="rect">
              <a:avLst/>
            </a:prstGeom>
          </p:spPr>
        </p:pic>
      </p:grpSp>
      <p:sp>
        <p:nvSpPr>
          <p:cNvPr id="27" name="Rectangle 26"/>
          <p:cNvSpPr/>
          <p:nvPr/>
        </p:nvSpPr>
        <p:spPr>
          <a:xfrm>
            <a:off x="770465" y="4098926"/>
            <a:ext cx="7617885" cy="2238375"/>
          </a:xfrm>
          <a:prstGeom prst="rect">
            <a:avLst/>
          </a:prstGeom>
          <a:solidFill>
            <a:srgbClr val="0076A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can choose to apply a sun cream especially for children's delicate skin and reapply it throughout the day. You can choose to wear a sun hat and stay in the shade during the hottest part of the day. Choosing to drink lots of water will also help to keep your body well in hot weather. Making these choices will help to keep you safe in the sunshine and help to protect against skin damage, including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skin cancer.</a:t>
            </a:r>
          </a:p>
        </p:txBody>
      </p:sp>
      <p:sp>
        <p:nvSpPr>
          <p:cNvPr id="33" name="Rectangle 32"/>
          <p:cNvSpPr/>
          <p:nvPr/>
        </p:nvSpPr>
        <p:spPr>
          <a:xfrm>
            <a:off x="770465" y="4098926"/>
            <a:ext cx="7617885" cy="2238375"/>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can choose to do a range of activities - those which help look after your mind and body. For example, playing outside, riding a bike, drawing, making and colouring, doing a jigsaw, dancing to music, reading and playing a board game with family and friends. By choosing to keep your mind and body active in your free time, you can help protect them from the dangers linked to being inactive and still for too long and too often, including heart disease and obesity.</a:t>
            </a:r>
          </a:p>
        </p:txBody>
      </p:sp>
      <p:sp>
        <p:nvSpPr>
          <p:cNvPr id="28" name="Rectangle 27"/>
          <p:cNvSpPr/>
          <p:nvPr/>
        </p:nvSpPr>
        <p:spPr>
          <a:xfrm>
            <a:off x="755647" y="1472304"/>
            <a:ext cx="7632703" cy="487293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6" name="Rectangle 35"/>
          <p:cNvSpPr/>
          <p:nvPr/>
        </p:nvSpPr>
        <p:spPr>
          <a:xfrm>
            <a:off x="770465" y="4098926"/>
            <a:ext cx="7617885" cy="2238375"/>
          </a:xfrm>
          <a:prstGeom prst="rect">
            <a:avLst/>
          </a:prstGeom>
          <a:solidFill>
            <a:srgbClr val="0076A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50" b="0" i="0" u="none" strike="noStrike" kern="1200" cap="none" spc="0" normalizeH="0" baseline="0" noProof="0" dirty="0">
                <a:ln>
                  <a:noFill/>
                </a:ln>
                <a:solidFill>
                  <a:prstClr val="white"/>
                </a:solidFill>
                <a:effectLst/>
                <a:uLnTx/>
                <a:uFillTx/>
                <a:latin typeface="Twinkl"/>
                <a:ea typeface="+mn-ea"/>
                <a:cs typeface="+mn-cs"/>
              </a:rPr>
              <a:t>You can choose healthy snacks most of the time to keep your body and mouth healthy. Whatever you choose to eat, you can make the choice to brush your teeth at least twice a day - when you get up and before you go to bed. You can, with a trusted adult, choose to make sure you visit a dentist regularly for a check-up and follow the advice they give you on how best to look after your teeth and keep your mouth healthy, including flossing. These choices will help protect you against tooth decay and </a:t>
            </a:r>
            <a:br>
              <a:rPr kumimoji="0" lang="en-GB" sz="1750" b="0" i="0" u="none" strike="noStrike" kern="1200" cap="none" spc="0" normalizeH="0" baseline="0" noProof="0" dirty="0">
                <a:ln>
                  <a:noFill/>
                </a:ln>
                <a:solidFill>
                  <a:prstClr val="white"/>
                </a:solidFill>
                <a:effectLst/>
                <a:uLnTx/>
                <a:uFillTx/>
                <a:latin typeface="Twinkl"/>
                <a:ea typeface="+mn-ea"/>
                <a:cs typeface="+mn-cs"/>
              </a:rPr>
            </a:br>
            <a:r>
              <a:rPr kumimoji="0" lang="en-GB" sz="1750" b="0" i="0" u="none" strike="noStrike" kern="1200" cap="none" spc="0" normalizeH="0" baseline="0" noProof="0" dirty="0">
                <a:ln>
                  <a:noFill/>
                </a:ln>
                <a:solidFill>
                  <a:prstClr val="white"/>
                </a:solidFill>
                <a:effectLst/>
                <a:uLnTx/>
                <a:uFillTx/>
                <a:latin typeface="Twinkl"/>
                <a:ea typeface="+mn-ea"/>
                <a:cs typeface="+mn-cs"/>
              </a:rPr>
              <a:t>bad breath.</a:t>
            </a:r>
          </a:p>
        </p:txBody>
      </p:sp>
      <p:cxnSp>
        <p:nvCxnSpPr>
          <p:cNvPr id="45" name="Straight Connector 44"/>
          <p:cNvCxnSpPr/>
          <p:nvPr/>
        </p:nvCxnSpPr>
        <p:spPr>
          <a:xfrm flipV="1">
            <a:off x="755647" y="4104673"/>
            <a:ext cx="76327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airs">
            <a:extLst>
              <a:ext uri="{FF2B5EF4-FFF2-40B4-BE49-F238E27FC236}">
                <a16:creationId xmlns:a16="http://schemas.microsoft.com/office/drawing/2014/main" id="{F2D3B13B-589A-4DBF-B3AD-B0DA52ECB9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7807" y="556492"/>
            <a:ext cx="864000" cy="864000"/>
          </a:xfrm>
          <a:prstGeom prst="rect">
            <a:avLst/>
          </a:prstGeom>
        </p:spPr>
      </p:pic>
    </p:spTree>
    <p:extLst>
      <p:ext uri="{BB962C8B-B14F-4D97-AF65-F5344CB8AC3E}">
        <p14:creationId xmlns:p14="http://schemas.microsoft.com/office/powerpoint/2010/main" val="19635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xit" presetSubtype="0" fill="hold" nodeType="withEffect">
                                  <p:stCondLst>
                                    <p:cond delay="0"/>
                                  </p:stCondLst>
                                  <p:childTnLst>
                                    <p:animEffect transition="out" filter="fade">
                                      <p:cBhvr>
                                        <p:cTn id="9" dur="500"/>
                                        <p:tgtEl>
                                          <p:spTgt spid="54"/>
                                        </p:tgtEl>
                                      </p:cBhvr>
                                    </p:animEffect>
                                    <p:set>
                                      <p:cBhvr>
                                        <p:cTn id="10" dur="1" fill="hold">
                                          <p:stCondLst>
                                            <p:cond delay="499"/>
                                          </p:stCondLst>
                                        </p:cTn>
                                        <p:tgtEl>
                                          <p:spTgt spid="5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 presetClass="exit" presetSubtype="0" fill="hold"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0F5FB66-7CC6-4E00-BC11-5E20181139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5514" y="5184741"/>
            <a:ext cx="2698036" cy="2853790"/>
          </a:xfrm>
          <a:prstGeom prst="rect">
            <a:avLst/>
          </a:prstGeom>
        </p:spPr>
      </p:pic>
      <p:pic>
        <p:nvPicPr>
          <p:cNvPr id="29" name="Picture 28">
            <a:extLst>
              <a:ext uri="{FF2B5EF4-FFF2-40B4-BE49-F238E27FC236}">
                <a16:creationId xmlns:a16="http://schemas.microsoft.com/office/drawing/2014/main" id="{031C2367-1741-48DA-8D94-D3A68D58A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7485" y="3429000"/>
            <a:ext cx="3972526" cy="2705697"/>
          </a:xfrm>
          <a:prstGeom prst="rect">
            <a:avLst/>
          </a:prstGeom>
        </p:spPr>
      </p:pic>
      <p:pic>
        <p:nvPicPr>
          <p:cNvPr id="24" name="Picture 23">
            <a:extLst>
              <a:ext uri="{FF2B5EF4-FFF2-40B4-BE49-F238E27FC236}">
                <a16:creationId xmlns:a16="http://schemas.microsoft.com/office/drawing/2014/main" id="{9B0C1A86-24E1-4F9A-BADD-9C8183F4F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59540">
            <a:off x="5389431" y="3362748"/>
            <a:ext cx="1394532" cy="921712"/>
          </a:xfrm>
          <a:prstGeom prst="rect">
            <a:avLst/>
          </a:prstGeom>
        </p:spPr>
      </p:pic>
      <p:sp>
        <p:nvSpPr>
          <p:cNvPr id="2" name="Title 1"/>
          <p:cNvSpPr>
            <a:spLocks noGrp="1"/>
          </p:cNvSpPr>
          <p:nvPr>
            <p:ph type="title"/>
          </p:nvPr>
        </p:nvSpPr>
        <p:spPr>
          <a:xfrm>
            <a:off x="457199" y="478895"/>
            <a:ext cx="7931152" cy="994306"/>
          </a:xfrm>
        </p:spPr>
        <p:txBody>
          <a:bodyPr/>
          <a:lstStyle/>
          <a:p>
            <a:r>
              <a:rPr lang="en-GB" sz="3600" dirty="0">
                <a:latin typeface="+mn-lt"/>
              </a:rPr>
              <a:t>Healthy Choices and Habits</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81519" y="209189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9" y="1320234"/>
            <a:ext cx="3374563" cy="848758"/>
            <a:chOff x="284810" y="1320011"/>
            <a:chExt cx="7747926"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646144" y="1376389"/>
              <a:ext cx="7386592"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habits do you have?</a:t>
              </a:r>
            </a:p>
          </p:txBody>
        </p:sp>
      </p:grpSp>
      <p:pic>
        <p:nvPicPr>
          <p:cNvPr id="6" name="Picture 5">
            <a:extLst>
              <a:ext uri="{FF2B5EF4-FFF2-40B4-BE49-F238E27FC236}">
                <a16:creationId xmlns:a16="http://schemas.microsoft.com/office/drawing/2014/main" id="{5FC2C494-ECA6-4422-9299-A0631461F0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2569" y="2490072"/>
            <a:ext cx="4849398" cy="3930976"/>
          </a:xfrm>
          <a:prstGeom prst="rect">
            <a:avLst/>
          </a:prstGeom>
        </p:spPr>
      </p:pic>
      <p:pic>
        <p:nvPicPr>
          <p:cNvPr id="13" name="Picture 12">
            <a:extLst>
              <a:ext uri="{FF2B5EF4-FFF2-40B4-BE49-F238E27FC236}">
                <a16:creationId xmlns:a16="http://schemas.microsoft.com/office/drawing/2014/main" id="{233C2764-6DDE-4E04-83FD-3828B42413E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6263" y="2187136"/>
            <a:ext cx="1935097" cy="4224485"/>
          </a:xfrm>
          <a:prstGeom prst="rect">
            <a:avLst/>
          </a:prstGeom>
        </p:spPr>
      </p:pic>
      <p:sp>
        <p:nvSpPr>
          <p:cNvPr id="27" name="Rectangular Callout 5">
            <a:extLst>
              <a:ext uri="{FF2B5EF4-FFF2-40B4-BE49-F238E27FC236}">
                <a16:creationId xmlns:a16="http://schemas.microsoft.com/office/drawing/2014/main" id="{A0063E09-0CB4-406F-83A5-D28B9D26D0ED}"/>
              </a:ext>
            </a:extLst>
          </p:cNvPr>
          <p:cNvSpPr/>
          <p:nvPr/>
        </p:nvSpPr>
        <p:spPr>
          <a:xfrm>
            <a:off x="3762205" y="2068430"/>
            <a:ext cx="2421779" cy="940114"/>
          </a:xfrm>
          <a:prstGeom prst="wedgeRectCallout">
            <a:avLst>
              <a:gd name="adj1" fmla="val -63307"/>
              <a:gd name="adj2" fmla="val 32611"/>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Do you have good and bad habits?</a:t>
            </a:r>
          </a:p>
        </p:txBody>
      </p:sp>
      <p:sp>
        <p:nvSpPr>
          <p:cNvPr id="31" name="Rectangular Callout 5">
            <a:extLst>
              <a:ext uri="{FF2B5EF4-FFF2-40B4-BE49-F238E27FC236}">
                <a16:creationId xmlns:a16="http://schemas.microsoft.com/office/drawing/2014/main" id="{1F243AC6-FBD1-4747-8344-C9A74A633866}"/>
              </a:ext>
            </a:extLst>
          </p:cNvPr>
          <p:cNvSpPr/>
          <p:nvPr/>
        </p:nvSpPr>
        <p:spPr>
          <a:xfrm>
            <a:off x="2512697" y="4137253"/>
            <a:ext cx="2440633" cy="940114"/>
          </a:xfrm>
          <a:prstGeom prst="wedgeRectCallout">
            <a:avLst>
              <a:gd name="adj1" fmla="val -66011"/>
              <a:gd name="adj2" fmla="val -55629"/>
            </a:avLst>
          </a:prstGeom>
          <a:solidFill>
            <a:schemeClr val="bg1"/>
          </a:solidFill>
          <a:ln w="28575">
            <a:solidFill>
              <a:srgbClr val="0FAD94"/>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Can you give some examples?</a:t>
            </a:r>
          </a:p>
        </p:txBody>
      </p:sp>
      <p:sp>
        <p:nvSpPr>
          <p:cNvPr id="32" name="Rectangular Callout 5">
            <a:extLst>
              <a:ext uri="{FF2B5EF4-FFF2-40B4-BE49-F238E27FC236}">
                <a16:creationId xmlns:a16="http://schemas.microsoft.com/office/drawing/2014/main" id="{31037FB3-AF6A-4A58-9449-7028289179C9}"/>
              </a:ext>
            </a:extLst>
          </p:cNvPr>
          <p:cNvSpPr/>
          <p:nvPr/>
        </p:nvSpPr>
        <p:spPr>
          <a:xfrm>
            <a:off x="5354205" y="1554460"/>
            <a:ext cx="2335367" cy="940114"/>
          </a:xfrm>
          <a:prstGeom prst="wedgeRectCallout">
            <a:avLst>
              <a:gd name="adj1" fmla="val -2759"/>
              <a:gd name="adj2" fmla="val 71718"/>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You are each going to get two sticky notes. </a:t>
            </a:r>
          </a:p>
        </p:txBody>
      </p:sp>
      <p:pic>
        <p:nvPicPr>
          <p:cNvPr id="4" name="Picture 3">
            <a:extLst>
              <a:ext uri="{FF2B5EF4-FFF2-40B4-BE49-F238E27FC236}">
                <a16:creationId xmlns:a16="http://schemas.microsoft.com/office/drawing/2014/main" id="{497C8FE9-6FE4-4906-AC4E-343A320974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2928" y="2478285"/>
            <a:ext cx="2960908" cy="3153266"/>
          </a:xfrm>
          <a:prstGeom prst="rect">
            <a:avLst/>
          </a:prstGeom>
        </p:spPr>
      </p:pic>
      <p:grpSp>
        <p:nvGrpSpPr>
          <p:cNvPr id="21" name="Group 20">
            <a:extLst>
              <a:ext uri="{FF2B5EF4-FFF2-40B4-BE49-F238E27FC236}">
                <a16:creationId xmlns:a16="http://schemas.microsoft.com/office/drawing/2014/main" id="{24E6E8C0-EBC9-4E44-9B0B-56D8BCDAE1C5}"/>
              </a:ext>
            </a:extLst>
          </p:cNvPr>
          <p:cNvGrpSpPr/>
          <p:nvPr/>
        </p:nvGrpSpPr>
        <p:grpSpPr>
          <a:xfrm>
            <a:off x="4996101" y="1783059"/>
            <a:ext cx="3749272" cy="3295586"/>
            <a:chOff x="5460715" y="2877368"/>
            <a:chExt cx="3749272" cy="3295586"/>
          </a:xfrm>
        </p:grpSpPr>
        <p:grpSp>
          <p:nvGrpSpPr>
            <p:cNvPr id="16" name="Group 15">
              <a:extLst>
                <a:ext uri="{FF2B5EF4-FFF2-40B4-BE49-F238E27FC236}">
                  <a16:creationId xmlns:a16="http://schemas.microsoft.com/office/drawing/2014/main" id="{998DE838-42AC-42DE-8598-F8D8AAF62603}"/>
                </a:ext>
              </a:extLst>
            </p:cNvPr>
            <p:cNvGrpSpPr/>
            <p:nvPr/>
          </p:nvGrpSpPr>
          <p:grpSpPr>
            <a:xfrm rot="540528">
              <a:off x="5460715" y="5180515"/>
              <a:ext cx="1497050" cy="992439"/>
              <a:chOff x="4244658" y="5029685"/>
              <a:chExt cx="1497050" cy="992439"/>
            </a:xfrm>
          </p:grpSpPr>
          <p:pic>
            <p:nvPicPr>
              <p:cNvPr id="23" name="Picture 22">
                <a:extLst>
                  <a:ext uri="{FF2B5EF4-FFF2-40B4-BE49-F238E27FC236}">
                    <a16:creationId xmlns:a16="http://schemas.microsoft.com/office/drawing/2014/main" id="{1DD32C68-D948-43EE-8B3F-79E5C8F2560C}"/>
                  </a:ext>
                </a:extLst>
              </p:cNvPr>
              <p:cNvPicPr>
                <a:picLocks noChangeAspect="1"/>
              </p:cNvPicPr>
              <p:nvPr/>
            </p:nvPicPr>
            <p:blipFill>
              <a:blip r:embed="rId9"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flipV="1">
                <a:off x="4244658" y="5029685"/>
                <a:ext cx="1497050" cy="992439"/>
              </a:xfrm>
              <a:prstGeom prst="rect">
                <a:avLst/>
              </a:prstGeom>
            </p:spPr>
          </p:pic>
          <p:pic>
            <p:nvPicPr>
              <p:cNvPr id="11" name="Picture 10">
                <a:extLst>
                  <a:ext uri="{FF2B5EF4-FFF2-40B4-BE49-F238E27FC236}">
                    <a16:creationId xmlns:a16="http://schemas.microsoft.com/office/drawing/2014/main" id="{39489061-567B-49C4-ADC9-1EC1B780ABE3}"/>
                  </a:ext>
                </a:extLst>
              </p:cNvPr>
              <p:cNvPicPr>
                <a:picLocks noChangeAspect="1"/>
              </p:cNvPicPr>
              <p:nvPr/>
            </p:nvPicPr>
            <p:blipFill>
              <a:blip r:embed="rId9"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244658" y="5029685"/>
                <a:ext cx="1497050" cy="992439"/>
              </a:xfrm>
              <a:prstGeom prst="rect">
                <a:avLst/>
              </a:prstGeom>
            </p:spPr>
          </p:pic>
        </p:grpSp>
        <p:pic>
          <p:nvPicPr>
            <p:cNvPr id="20" name="Picture 19">
              <a:extLst>
                <a:ext uri="{FF2B5EF4-FFF2-40B4-BE49-F238E27FC236}">
                  <a16:creationId xmlns:a16="http://schemas.microsoft.com/office/drawing/2014/main" id="{20481F45-2C00-494E-BF20-4E163C5A57C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01013" r="-129779" b="-2"/>
            <a:stretch/>
          </p:blipFill>
          <p:spPr>
            <a:xfrm>
              <a:off x="6522800" y="2877368"/>
              <a:ext cx="2687187" cy="2801587"/>
            </a:xfrm>
            <a:prstGeom prst="rect">
              <a:avLst/>
            </a:prstGeom>
          </p:spPr>
        </p:pic>
      </p:grpSp>
      <p:sp>
        <p:nvSpPr>
          <p:cNvPr id="38" name="Rectangular Callout 5">
            <a:extLst>
              <a:ext uri="{FF2B5EF4-FFF2-40B4-BE49-F238E27FC236}">
                <a16:creationId xmlns:a16="http://schemas.microsoft.com/office/drawing/2014/main" id="{71EE983B-127A-4284-ACE1-BA4077451299}"/>
              </a:ext>
            </a:extLst>
          </p:cNvPr>
          <p:cNvSpPr/>
          <p:nvPr/>
        </p:nvSpPr>
        <p:spPr>
          <a:xfrm>
            <a:off x="4037745" y="1408727"/>
            <a:ext cx="3390471" cy="1211184"/>
          </a:xfrm>
          <a:prstGeom prst="wedgeRectCallout">
            <a:avLst>
              <a:gd name="adj1" fmla="val -32"/>
              <a:gd name="adj2" fmla="val 69173"/>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92075"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On one, write or draw a good habit you have – a habit of yours that you love. </a:t>
            </a:r>
          </a:p>
        </p:txBody>
      </p:sp>
      <p:sp>
        <p:nvSpPr>
          <p:cNvPr id="26" name="Rectangular Callout 5">
            <a:extLst>
              <a:ext uri="{FF2B5EF4-FFF2-40B4-BE49-F238E27FC236}">
                <a16:creationId xmlns:a16="http://schemas.microsoft.com/office/drawing/2014/main" id="{2FAB9F35-3EF2-48E5-9E76-F66D2919D89B}"/>
              </a:ext>
            </a:extLst>
          </p:cNvPr>
          <p:cNvSpPr/>
          <p:nvPr/>
        </p:nvSpPr>
        <p:spPr>
          <a:xfrm>
            <a:off x="1900719" y="4324875"/>
            <a:ext cx="3008616" cy="1211184"/>
          </a:xfrm>
          <a:prstGeom prst="wedgeRectCallout">
            <a:avLst>
              <a:gd name="adj1" fmla="val 52695"/>
              <a:gd name="adj2" fmla="val -101330"/>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92075"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On the other, write a bad habit you have – one you’d like to leave behind. </a:t>
            </a:r>
          </a:p>
        </p:txBody>
      </p:sp>
      <p:pic>
        <p:nvPicPr>
          <p:cNvPr id="3" name="Individual Work">
            <a:extLst>
              <a:ext uri="{FF2B5EF4-FFF2-40B4-BE49-F238E27FC236}">
                <a16:creationId xmlns:a16="http://schemas.microsoft.com/office/drawing/2014/main" id="{00F0DAC0-6FBB-40A2-8895-D7D7957D0B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21837" y="577307"/>
            <a:ext cx="864000" cy="864000"/>
          </a:xfrm>
          <a:prstGeom prst="rect">
            <a:avLst/>
          </a:prstGeom>
        </p:spPr>
      </p:pic>
    </p:spTree>
    <p:extLst>
      <p:ext uri="{BB962C8B-B14F-4D97-AF65-F5344CB8AC3E}">
        <p14:creationId xmlns:p14="http://schemas.microsoft.com/office/powerpoint/2010/main" val="29444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8" presetClass="emph" presetSubtype="0" repeatCount="indefinite" autoRev="1" fill="hold" nodeType="withEffect">
                                  <p:stCondLst>
                                    <p:cond delay="0"/>
                                  </p:stCondLst>
                                  <p:childTnLst>
                                    <p:animRot by="1200000">
                                      <p:cBhvr>
                                        <p:cTn id="47" dur="2000" fill="hold"/>
                                        <p:tgtEl>
                                          <p:spTgt spid="24"/>
                                        </p:tgtEl>
                                        <p:attrNameLst>
                                          <p:attrName>r</p:attrName>
                                        </p:attrNameLst>
                                      </p:cBhvr>
                                    </p:animRot>
                                  </p:childTnLst>
                                </p:cTn>
                              </p:par>
                              <p:par>
                                <p:cTn id="48" presetID="8" presetClass="emph" presetSubtype="0" repeatCount="indefinite" autoRev="1" fill="hold" nodeType="withEffect">
                                  <p:stCondLst>
                                    <p:cond delay="0"/>
                                  </p:stCondLst>
                                  <p:childTnLst>
                                    <p:animRot by="-600000">
                                      <p:cBhvr>
                                        <p:cTn id="49" dur="2000" fill="hold"/>
                                        <p:tgtEl>
                                          <p:spTgt spid="21"/>
                                        </p:tgtEl>
                                        <p:attrNameLst>
                                          <p:attrName>r</p:attrName>
                                        </p:attrNameLst>
                                      </p:cBhvr>
                                    </p:animRot>
                                  </p:childTnLst>
                                </p:cTn>
                              </p:par>
                              <p:par>
                                <p:cTn id="50" presetID="8" presetClass="emph" presetSubtype="0" repeatCount="indefinite" autoRev="1" fill="hold" nodeType="withEffect">
                                  <p:stCondLst>
                                    <p:cond delay="0"/>
                                  </p:stCondLst>
                                  <p:childTnLst>
                                    <p:animRot by="-600000">
                                      <p:cBhvr>
                                        <p:cTn id="51" dur="2000" fill="hold"/>
                                        <p:tgtEl>
                                          <p:spTgt spid="29"/>
                                        </p:tgtEl>
                                        <p:attrNameLst>
                                          <p:attrName>r</p:attrName>
                                        </p:attrNameLst>
                                      </p:cBhvr>
                                    </p:animRot>
                                  </p:childTnLst>
                                </p:cTn>
                              </p:par>
                              <p:par>
                                <p:cTn id="52" presetID="2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right)">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P spid="38"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025A90-D5B1-4827-BFDB-B20AD32D3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1596" y="2969232"/>
            <a:ext cx="3995013" cy="2721013"/>
          </a:xfrm>
          <a:prstGeom prst="rect">
            <a:avLst/>
          </a:prstGeom>
        </p:spPr>
      </p:pic>
      <p:pic>
        <p:nvPicPr>
          <p:cNvPr id="29" name="Picture 28">
            <a:extLst>
              <a:ext uri="{FF2B5EF4-FFF2-40B4-BE49-F238E27FC236}">
                <a16:creationId xmlns:a16="http://schemas.microsoft.com/office/drawing/2014/main" id="{031C2367-1741-48DA-8D94-D3A68D58A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2968" y="2576244"/>
            <a:ext cx="3972526" cy="2705697"/>
          </a:xfrm>
          <a:prstGeom prst="rect">
            <a:avLst/>
          </a:prstGeom>
        </p:spPr>
      </p:pic>
      <p:sp>
        <p:nvSpPr>
          <p:cNvPr id="2" name="Title 1"/>
          <p:cNvSpPr>
            <a:spLocks noGrp="1"/>
          </p:cNvSpPr>
          <p:nvPr>
            <p:ph type="title"/>
          </p:nvPr>
        </p:nvSpPr>
        <p:spPr>
          <a:xfrm>
            <a:off x="457198" y="601445"/>
            <a:ext cx="7998527" cy="994306"/>
          </a:xfrm>
        </p:spPr>
        <p:txBody>
          <a:bodyPr/>
          <a:lstStyle/>
          <a:p>
            <a:pPr algn="ctr"/>
            <a:r>
              <a:rPr lang="en-GB" sz="3600" dirty="0">
                <a:latin typeface="+mn-lt"/>
              </a:rPr>
              <a:t>Making Healthy Choices and Developing Healthy Habits</a:t>
            </a:r>
          </a:p>
        </p:txBody>
      </p:sp>
      <p:sp>
        <p:nvSpPr>
          <p:cNvPr id="38" name="Rectangular Callout 5">
            <a:extLst>
              <a:ext uri="{FF2B5EF4-FFF2-40B4-BE49-F238E27FC236}">
                <a16:creationId xmlns:a16="http://schemas.microsoft.com/office/drawing/2014/main" id="{71EE983B-127A-4284-ACE1-BA4077451299}"/>
              </a:ext>
            </a:extLst>
          </p:cNvPr>
          <p:cNvSpPr/>
          <p:nvPr/>
        </p:nvSpPr>
        <p:spPr>
          <a:xfrm>
            <a:off x="3398362" y="1695617"/>
            <a:ext cx="4572000" cy="1484282"/>
          </a:xfrm>
          <a:prstGeom prst="wedgeRectCallout">
            <a:avLst>
              <a:gd name="adj1" fmla="val -32"/>
              <a:gd name="adj2" fmla="val 69173"/>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Some habits are good for everyone,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like getting enough sleep. Other habits</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are more dependent on what you want</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to achieve.</a:t>
            </a:r>
          </a:p>
        </p:txBody>
      </p:sp>
      <p:grpSp>
        <p:nvGrpSpPr>
          <p:cNvPr id="15" name="Group 14">
            <a:extLst>
              <a:ext uri="{FF2B5EF4-FFF2-40B4-BE49-F238E27FC236}">
                <a16:creationId xmlns:a16="http://schemas.microsoft.com/office/drawing/2014/main" id="{3F7F37AA-7F86-444D-BAA4-624B67D6961D}"/>
              </a:ext>
            </a:extLst>
          </p:cNvPr>
          <p:cNvGrpSpPr/>
          <p:nvPr/>
        </p:nvGrpSpPr>
        <p:grpSpPr>
          <a:xfrm>
            <a:off x="5250095" y="2904411"/>
            <a:ext cx="3594798" cy="3953589"/>
            <a:chOff x="5250094" y="2904411"/>
            <a:chExt cx="3594798" cy="3953589"/>
          </a:xfrm>
        </p:grpSpPr>
        <p:pic>
          <p:nvPicPr>
            <p:cNvPr id="36" name="Picture 35">
              <a:extLst>
                <a:ext uri="{FF2B5EF4-FFF2-40B4-BE49-F238E27FC236}">
                  <a16:creationId xmlns:a16="http://schemas.microsoft.com/office/drawing/2014/main" id="{B0F5FB66-7CC6-4E00-BC11-5E20181139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45514" y="5184741"/>
              <a:ext cx="2698036" cy="1673259"/>
            </a:xfrm>
            <a:prstGeom prst="rect">
              <a:avLst/>
            </a:prstGeom>
          </p:spPr>
        </p:pic>
        <p:pic>
          <p:nvPicPr>
            <p:cNvPr id="8" name="Picture 7">
              <a:extLst>
                <a:ext uri="{FF2B5EF4-FFF2-40B4-BE49-F238E27FC236}">
                  <a16:creationId xmlns:a16="http://schemas.microsoft.com/office/drawing/2014/main" id="{9CB8B836-A121-42A8-9B87-CF8BDE2FCC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0094" y="2904411"/>
              <a:ext cx="3594798" cy="2448426"/>
            </a:xfrm>
            <a:prstGeom prst="rect">
              <a:avLst/>
            </a:prstGeom>
          </p:spPr>
        </p:pic>
      </p:grpSp>
      <p:pic>
        <p:nvPicPr>
          <p:cNvPr id="14" name="Picture 13">
            <a:extLst>
              <a:ext uri="{FF2B5EF4-FFF2-40B4-BE49-F238E27FC236}">
                <a16:creationId xmlns:a16="http://schemas.microsoft.com/office/drawing/2014/main" id="{B0AA14C4-F0FC-4905-B16B-D8A8BFE166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974" y="1386170"/>
            <a:ext cx="3827665" cy="5487103"/>
          </a:xfrm>
          <a:prstGeom prst="rect">
            <a:avLst/>
          </a:prstGeom>
        </p:spPr>
      </p:pic>
      <p:sp>
        <p:nvSpPr>
          <p:cNvPr id="33" name="Rectangular Callout 5">
            <a:extLst>
              <a:ext uri="{FF2B5EF4-FFF2-40B4-BE49-F238E27FC236}">
                <a16:creationId xmlns:a16="http://schemas.microsoft.com/office/drawing/2014/main" id="{28CBEDEC-163A-4058-9F07-FFB7712181F2}"/>
              </a:ext>
            </a:extLst>
          </p:cNvPr>
          <p:cNvSpPr/>
          <p:nvPr/>
        </p:nvSpPr>
        <p:spPr>
          <a:xfrm>
            <a:off x="3398362" y="1700047"/>
            <a:ext cx="4572000" cy="1698958"/>
          </a:xfrm>
          <a:prstGeom prst="wedgeRectCallout">
            <a:avLst>
              <a:gd name="adj1" fmla="val -53849"/>
              <a:gd name="adj2" fmla="val -8012"/>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you want to be a great ballet dancer, practising ballet regularly will be very helpful. Practising the piano may be fun but it will not be as helpful in achieving your goal. </a:t>
            </a:r>
          </a:p>
        </p:txBody>
      </p:sp>
      <p:sp>
        <p:nvSpPr>
          <p:cNvPr id="34" name="Isosceles Triangle 33">
            <a:extLst>
              <a:ext uri="{FF2B5EF4-FFF2-40B4-BE49-F238E27FC236}">
                <a16:creationId xmlns:a16="http://schemas.microsoft.com/office/drawing/2014/main" id="{77DB526A-7A30-45D0-B2FD-DAF6C4B14FDD}"/>
              </a:ext>
            </a:extLst>
          </p:cNvPr>
          <p:cNvSpPr/>
          <p:nvPr/>
        </p:nvSpPr>
        <p:spPr>
          <a:xfrm rot="18802245">
            <a:off x="2334333" y="2004381"/>
            <a:ext cx="2969160" cy="3434432"/>
          </a:xfrm>
          <a:prstGeom prst="triangle">
            <a:avLst/>
          </a:prstGeom>
          <a:gradFill>
            <a:gsLst>
              <a:gs pos="100000">
                <a:schemeClr val="accent1">
                  <a:lumMod val="5000"/>
                  <a:lumOff val="95000"/>
                </a:schemeClr>
              </a:gs>
              <a:gs pos="0">
                <a:srgbClr val="FFFF00"/>
              </a:gs>
              <a:gs pos="26000">
                <a:srgbClr val="FFFF00"/>
              </a:gs>
              <a:gs pos="52000">
                <a:srgbClr val="FFFF00"/>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47" name="Group 46">
            <a:extLst>
              <a:ext uri="{FF2B5EF4-FFF2-40B4-BE49-F238E27FC236}">
                <a16:creationId xmlns:a16="http://schemas.microsoft.com/office/drawing/2014/main" id="{02EED72F-4F18-4FF9-AB23-508F8A3F3F8C}"/>
              </a:ext>
            </a:extLst>
          </p:cNvPr>
          <p:cNvGrpSpPr/>
          <p:nvPr/>
        </p:nvGrpSpPr>
        <p:grpSpPr>
          <a:xfrm>
            <a:off x="3996965" y="3714161"/>
            <a:ext cx="2597095" cy="2594564"/>
            <a:chOff x="747495" y="3839213"/>
            <a:chExt cx="2992696" cy="2989779"/>
          </a:xfrm>
        </p:grpSpPr>
        <p:grpSp>
          <p:nvGrpSpPr>
            <p:cNvPr id="44" name="Group 43">
              <a:extLst>
                <a:ext uri="{FF2B5EF4-FFF2-40B4-BE49-F238E27FC236}">
                  <a16:creationId xmlns:a16="http://schemas.microsoft.com/office/drawing/2014/main" id="{AA067DA1-9241-42FB-9535-544D5A535CE2}"/>
                </a:ext>
              </a:extLst>
            </p:cNvPr>
            <p:cNvGrpSpPr/>
            <p:nvPr/>
          </p:nvGrpSpPr>
          <p:grpSpPr>
            <a:xfrm>
              <a:off x="747687" y="3840102"/>
              <a:ext cx="2992504" cy="2988000"/>
              <a:chOff x="2" y="196066"/>
              <a:chExt cx="6413563" cy="6403907"/>
            </a:xfrm>
          </p:grpSpPr>
          <p:pic>
            <p:nvPicPr>
              <p:cNvPr id="30" name="Picture 29">
                <a:extLst>
                  <a:ext uri="{FF2B5EF4-FFF2-40B4-BE49-F238E27FC236}">
                    <a16:creationId xmlns:a16="http://schemas.microsoft.com/office/drawing/2014/main" id="{2FE5FC53-7022-47DC-9004-1C021A257717}"/>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a:stretch/>
            </p:blipFill>
            <p:spPr>
              <a:xfrm>
                <a:off x="2" y="196066"/>
                <a:ext cx="6413563" cy="6403907"/>
              </a:xfrm>
              <a:prstGeom prst="ellipse">
                <a:avLst/>
              </a:prstGeom>
            </p:spPr>
          </p:pic>
          <p:pic>
            <p:nvPicPr>
              <p:cNvPr id="41" name="Picture 40">
                <a:extLst>
                  <a:ext uri="{FF2B5EF4-FFF2-40B4-BE49-F238E27FC236}">
                    <a16:creationId xmlns:a16="http://schemas.microsoft.com/office/drawing/2014/main" id="{7B46EDE2-4432-4583-9A5B-10F31A047C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13243" y="4276930"/>
                <a:ext cx="1170546" cy="675216"/>
              </a:xfrm>
              <a:prstGeom prst="rect">
                <a:avLst/>
              </a:prstGeom>
            </p:spPr>
          </p:pic>
          <p:pic>
            <p:nvPicPr>
              <p:cNvPr id="43" name="Picture 42">
                <a:extLst>
                  <a:ext uri="{FF2B5EF4-FFF2-40B4-BE49-F238E27FC236}">
                    <a16:creationId xmlns:a16="http://schemas.microsoft.com/office/drawing/2014/main" id="{BCF8B661-B104-4911-BC96-875E240E282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flipH="1">
                <a:off x="4516261" y="3514854"/>
                <a:ext cx="1223398" cy="1724966"/>
              </a:xfrm>
              <a:prstGeom prst="flowChartDocument">
                <a:avLst/>
              </a:prstGeom>
            </p:spPr>
          </p:pic>
        </p:grpSp>
        <p:sp>
          <p:nvSpPr>
            <p:cNvPr id="46" name="Oval 45">
              <a:extLst>
                <a:ext uri="{FF2B5EF4-FFF2-40B4-BE49-F238E27FC236}">
                  <a16:creationId xmlns:a16="http://schemas.microsoft.com/office/drawing/2014/main" id="{DD29E91E-EA78-470F-BFA3-9BCCFFD30808}"/>
                </a:ext>
              </a:extLst>
            </p:cNvPr>
            <p:cNvSpPr/>
            <p:nvPr/>
          </p:nvSpPr>
          <p:spPr>
            <a:xfrm>
              <a:off x="747495" y="3839213"/>
              <a:ext cx="2989779" cy="2989779"/>
            </a:xfrm>
            <a:prstGeom prst="ellipse">
              <a:avLst/>
            </a:prstGeom>
            <a:solidFill>
              <a:schemeClr val="bg1">
                <a:alpha val="36000"/>
              </a:schemeClr>
            </a:solidFill>
            <a:ln w="38100">
              <a:solidFill>
                <a:srgbClr val="FE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45" name="Group 44">
              <a:extLst>
                <a:ext uri="{FF2B5EF4-FFF2-40B4-BE49-F238E27FC236}">
                  <a16:creationId xmlns:a16="http://schemas.microsoft.com/office/drawing/2014/main" id="{C64A175D-B9C5-462F-810B-2F6C23482D32}"/>
                </a:ext>
              </a:extLst>
            </p:cNvPr>
            <p:cNvGrpSpPr/>
            <p:nvPr/>
          </p:nvGrpSpPr>
          <p:grpSpPr>
            <a:xfrm>
              <a:off x="750795" y="3844565"/>
              <a:ext cx="2986288" cy="2979075"/>
              <a:chOff x="2058324" y="3697682"/>
              <a:chExt cx="2986288" cy="2979075"/>
            </a:xfrm>
          </p:grpSpPr>
          <p:pic>
            <p:nvPicPr>
              <p:cNvPr id="26" name="Picture 25">
                <a:extLst>
                  <a:ext uri="{FF2B5EF4-FFF2-40B4-BE49-F238E27FC236}">
                    <a16:creationId xmlns:a16="http://schemas.microsoft.com/office/drawing/2014/main" id="{C3A20AFB-7798-46FB-91C6-625A0C3977B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
              <a:stretch/>
            </p:blipFill>
            <p:spPr>
              <a:xfrm>
                <a:off x="2058324" y="3697682"/>
                <a:ext cx="2986288" cy="2979075"/>
              </a:xfrm>
              <a:prstGeom prst="ellipse">
                <a:avLst/>
              </a:prstGeom>
            </p:spPr>
          </p:pic>
          <p:pic>
            <p:nvPicPr>
              <p:cNvPr id="22" name="Picture 21">
                <a:extLst>
                  <a:ext uri="{FF2B5EF4-FFF2-40B4-BE49-F238E27FC236}">
                    <a16:creationId xmlns:a16="http://schemas.microsoft.com/office/drawing/2014/main" id="{BF02E219-F12D-431E-861D-6DBFC6E8BAC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83604" y="4302304"/>
                <a:ext cx="1555541" cy="1967501"/>
              </a:xfrm>
              <a:prstGeom prst="rect">
                <a:avLst/>
              </a:prstGeom>
            </p:spPr>
          </p:pic>
        </p:grpSp>
      </p:grpSp>
      <p:sp>
        <p:nvSpPr>
          <p:cNvPr id="48" name="Isosceles Triangle 47">
            <a:extLst>
              <a:ext uri="{FF2B5EF4-FFF2-40B4-BE49-F238E27FC236}">
                <a16:creationId xmlns:a16="http://schemas.microsoft.com/office/drawing/2014/main" id="{08A11F95-CFDF-4046-8D30-87B8D186D4A3}"/>
              </a:ext>
            </a:extLst>
          </p:cNvPr>
          <p:cNvSpPr/>
          <p:nvPr/>
        </p:nvSpPr>
        <p:spPr>
          <a:xfrm rot="16662707">
            <a:off x="2307624" y="1234160"/>
            <a:ext cx="2969160" cy="3434432"/>
          </a:xfrm>
          <a:prstGeom prst="triangle">
            <a:avLst/>
          </a:prstGeom>
          <a:gradFill>
            <a:gsLst>
              <a:gs pos="100000">
                <a:schemeClr val="accent1">
                  <a:lumMod val="5000"/>
                  <a:lumOff val="95000"/>
                </a:schemeClr>
              </a:gs>
              <a:gs pos="0">
                <a:srgbClr val="FFFF00"/>
              </a:gs>
              <a:gs pos="26000">
                <a:srgbClr val="FFFF00"/>
              </a:gs>
              <a:gs pos="52000">
                <a:srgbClr val="FFFF00"/>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9" name="Rectangular Callout 5">
            <a:extLst>
              <a:ext uri="{FF2B5EF4-FFF2-40B4-BE49-F238E27FC236}">
                <a16:creationId xmlns:a16="http://schemas.microsoft.com/office/drawing/2014/main" id="{ACC94B51-2119-4A7B-BD10-FD4FB78D82DE}"/>
              </a:ext>
            </a:extLst>
          </p:cNvPr>
          <p:cNvSpPr/>
          <p:nvPr/>
        </p:nvSpPr>
        <p:spPr>
          <a:xfrm>
            <a:off x="3529932" y="4609767"/>
            <a:ext cx="5048460" cy="1698958"/>
          </a:xfrm>
          <a:prstGeom prst="wedgeRectCallout">
            <a:avLst>
              <a:gd name="adj1" fmla="val -59264"/>
              <a:gd name="adj2" fmla="val -51291"/>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you want to be a firefighter, practising climbing and following instructions will be helpful. Practising sewing may be fun but it will not be as helpful in achieving your goal. </a:t>
            </a:r>
          </a:p>
        </p:txBody>
      </p:sp>
      <p:grpSp>
        <p:nvGrpSpPr>
          <p:cNvPr id="56" name="Group 55">
            <a:extLst>
              <a:ext uri="{FF2B5EF4-FFF2-40B4-BE49-F238E27FC236}">
                <a16:creationId xmlns:a16="http://schemas.microsoft.com/office/drawing/2014/main" id="{5F0B34FD-61AB-4CF5-974C-2093BFA13FFE}"/>
              </a:ext>
            </a:extLst>
          </p:cNvPr>
          <p:cNvGrpSpPr/>
          <p:nvPr/>
        </p:nvGrpSpPr>
        <p:grpSpPr>
          <a:xfrm>
            <a:off x="4477731" y="1956811"/>
            <a:ext cx="2413262" cy="2514216"/>
            <a:chOff x="5430632" y="957570"/>
            <a:chExt cx="2573518" cy="2681176"/>
          </a:xfrm>
        </p:grpSpPr>
        <p:grpSp>
          <p:nvGrpSpPr>
            <p:cNvPr id="55" name="Group 54">
              <a:extLst>
                <a:ext uri="{FF2B5EF4-FFF2-40B4-BE49-F238E27FC236}">
                  <a16:creationId xmlns:a16="http://schemas.microsoft.com/office/drawing/2014/main" id="{902B1DE2-9A74-4297-B118-CD9C5851EE2E}"/>
                </a:ext>
              </a:extLst>
            </p:cNvPr>
            <p:cNvGrpSpPr/>
            <p:nvPr/>
          </p:nvGrpSpPr>
          <p:grpSpPr>
            <a:xfrm>
              <a:off x="5430632" y="957570"/>
              <a:ext cx="2573518" cy="2573518"/>
              <a:chOff x="3205906" y="576684"/>
              <a:chExt cx="2573518" cy="2573518"/>
            </a:xfrm>
          </p:grpSpPr>
          <p:pic>
            <p:nvPicPr>
              <p:cNvPr id="53" name="Picture 52">
                <a:extLst>
                  <a:ext uri="{FF2B5EF4-FFF2-40B4-BE49-F238E27FC236}">
                    <a16:creationId xmlns:a16="http://schemas.microsoft.com/office/drawing/2014/main" id="{777A82A9-18B1-4CE4-B3E2-99D60BEBCF1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flipH="1">
                <a:off x="3212090" y="586959"/>
                <a:ext cx="2561151" cy="2552968"/>
              </a:xfrm>
              <a:prstGeom prst="ellipse">
                <a:avLst/>
              </a:prstGeom>
              <a:ln w="38100">
                <a:solidFill>
                  <a:srgbClr val="FEE100"/>
                </a:solidFill>
              </a:ln>
            </p:spPr>
          </p:pic>
          <p:sp>
            <p:nvSpPr>
              <p:cNvPr id="54" name="Oval 53">
                <a:extLst>
                  <a:ext uri="{FF2B5EF4-FFF2-40B4-BE49-F238E27FC236}">
                    <a16:creationId xmlns:a16="http://schemas.microsoft.com/office/drawing/2014/main" id="{DED09A41-CE2E-4893-BC58-ACAD3FB4BF89}"/>
                  </a:ext>
                </a:extLst>
              </p:cNvPr>
              <p:cNvSpPr/>
              <p:nvPr/>
            </p:nvSpPr>
            <p:spPr>
              <a:xfrm>
                <a:off x="3205906" y="576684"/>
                <a:ext cx="2573518" cy="2573518"/>
              </a:xfrm>
              <a:prstGeom prst="ellipse">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pic>
          <p:nvPicPr>
            <p:cNvPr id="51" name="Picture 50">
              <a:extLst>
                <a:ext uri="{FF2B5EF4-FFF2-40B4-BE49-F238E27FC236}">
                  <a16:creationId xmlns:a16="http://schemas.microsoft.com/office/drawing/2014/main" id="{49757FAD-C9E7-4F9F-B351-289410EE49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13107" y="1109703"/>
              <a:ext cx="1109861" cy="2529043"/>
            </a:xfrm>
            <a:prstGeom prst="rect">
              <a:avLst/>
            </a:prstGeom>
          </p:spPr>
        </p:pic>
      </p:grpSp>
      <p:pic>
        <p:nvPicPr>
          <p:cNvPr id="3" name="Individual Work">
            <a:extLst>
              <a:ext uri="{FF2B5EF4-FFF2-40B4-BE49-F238E27FC236}">
                <a16:creationId xmlns:a16="http://schemas.microsoft.com/office/drawing/2014/main" id="{C5D363B0-A9DD-412E-95D3-5CA02FC8663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21837" y="577307"/>
            <a:ext cx="864000" cy="864000"/>
          </a:xfrm>
          <a:prstGeom prst="rect">
            <a:avLst/>
          </a:prstGeom>
        </p:spPr>
      </p:pic>
    </p:spTree>
    <p:extLst>
      <p:ext uri="{BB962C8B-B14F-4D97-AF65-F5344CB8AC3E}">
        <p14:creationId xmlns:p14="http://schemas.microsoft.com/office/powerpoint/2010/main" val="34669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000" fill="hold"/>
                                        <p:tgtEl>
                                          <p:spTgt spid="29"/>
                                        </p:tgtEl>
                                        <p:attrNameLst>
                                          <p:attrName>r</p:attrName>
                                        </p:attrNameLst>
                                      </p:cBhvr>
                                    </p:animRot>
                                  </p:childTnLst>
                                </p:cTn>
                              </p:par>
                              <p:par>
                                <p:cTn id="7" presetID="22" presetClass="entr" presetSubtype="4"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wipe(down)">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2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1500"/>
                            </p:stCondLst>
                            <p:childTnLst>
                              <p:par>
                                <p:cTn id="37" presetID="6" presetClass="entr" presetSubtype="32"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out)">
                                      <p:cBhvr>
                                        <p:cTn id="39" dur="7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1" nodeType="clickEffect">
                                  <p:stCondLst>
                                    <p:cond delay="0"/>
                                  </p:stCondLst>
                                  <p:childTnLst>
                                    <p:animEffect transition="out" filter="wipe(down)">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par>
                                <p:cTn id="45" presetID="6" presetClass="exit" presetSubtype="16" fill="hold" nodeType="withEffect">
                                  <p:stCondLst>
                                    <p:cond delay="0"/>
                                  </p:stCondLst>
                                  <p:childTnLst>
                                    <p:animEffect transition="out" filter="circle(in)">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8" presetClass="emph" presetSubtype="0" fill="hold" nodeType="afterEffect">
                                  <p:stCondLst>
                                    <p:cond delay="0"/>
                                  </p:stCondLst>
                                  <p:childTnLst>
                                    <p:animRot by="-1200000">
                                      <p:cBhvr>
                                        <p:cTn id="53" dur="2000" fill="hold"/>
                                        <p:tgtEl>
                                          <p:spTgt spid="14"/>
                                        </p:tgtEl>
                                        <p:attrNameLst>
                                          <p:attrName>r</p:attrName>
                                        </p:attrNameLst>
                                      </p:cBhvr>
                                    </p:animRo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500"/>
                                        <p:tgtEl>
                                          <p:spTgt spid="48"/>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par>
                          <p:cTn id="61" fill="hold">
                            <p:stCondLst>
                              <p:cond delay="3000"/>
                            </p:stCondLst>
                            <p:childTnLst>
                              <p:par>
                                <p:cTn id="62" presetID="6" presetClass="entr" presetSubtype="32"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circle(out)">
                                      <p:cBhvr>
                                        <p:cTn id="64" dur="7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3" grpId="0" animBg="1"/>
      <p:bldP spid="33" grpId="1" animBg="1"/>
      <p:bldP spid="34" grpId="0" animBg="1"/>
      <p:bldP spid="34" grpId="1"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319B230-BE7B-4A38-8F55-D76932E246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1342" y="1570033"/>
            <a:ext cx="2651754" cy="4875446"/>
          </a:xfrm>
          <a:prstGeom prst="rect">
            <a:avLst/>
          </a:prstGeom>
        </p:spPr>
      </p:pic>
      <p:pic>
        <p:nvPicPr>
          <p:cNvPr id="8" name="border" descr="A screen shot of a computer&#10;&#10;Description automatically generated">
            <a:extLst>
              <a:ext uri="{FF2B5EF4-FFF2-40B4-BE49-F238E27FC236}">
                <a16:creationId xmlns:a16="http://schemas.microsoft.com/office/drawing/2014/main" id="{FEE320E3-7A5C-4480-9C7C-7F4542C9D5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21" name="Group 20">
            <a:extLst>
              <a:ext uri="{FF2B5EF4-FFF2-40B4-BE49-F238E27FC236}">
                <a16:creationId xmlns:a16="http://schemas.microsoft.com/office/drawing/2014/main" id="{627EE1DB-15C1-49EC-8CCD-FE5AD4C7BB85}"/>
              </a:ext>
            </a:extLst>
          </p:cNvPr>
          <p:cNvGrpSpPr/>
          <p:nvPr/>
        </p:nvGrpSpPr>
        <p:grpSpPr>
          <a:xfrm>
            <a:off x="2176530" y="942360"/>
            <a:ext cx="2128703" cy="440613"/>
            <a:chOff x="2949506" y="1677798"/>
            <a:chExt cx="3469026" cy="822121"/>
          </a:xfrm>
        </p:grpSpPr>
        <p:sp>
          <p:nvSpPr>
            <p:cNvPr id="22" name="Rectangular Callout 5">
              <a:extLst>
                <a:ext uri="{FF2B5EF4-FFF2-40B4-BE49-F238E27FC236}">
                  <a16:creationId xmlns:a16="http://schemas.microsoft.com/office/drawing/2014/main" id="{5ED6EDEF-12E5-481C-89E9-BA1D57798622}"/>
                </a:ext>
              </a:extLst>
            </p:cNvPr>
            <p:cNvSpPr/>
            <p:nvPr/>
          </p:nvSpPr>
          <p:spPr>
            <a:xfrm>
              <a:off x="2952925" y="1677798"/>
              <a:ext cx="3465607" cy="822121"/>
            </a:xfrm>
            <a:prstGeom prst="wedgeRectCallout">
              <a:avLst>
                <a:gd name="adj1" fmla="val 1878"/>
                <a:gd name="adj2" fmla="val 10013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97E2119F-F9E8-48CA-8D09-0318A221DAE6}"/>
                </a:ext>
              </a:extLst>
            </p:cNvPr>
            <p:cNvSpPr/>
            <p:nvPr/>
          </p:nvSpPr>
          <p:spPr>
            <a:xfrm>
              <a:off x="2949506" y="1808647"/>
              <a:ext cx="3382120" cy="341633"/>
            </a:xfrm>
            <a:prstGeom prst="rect">
              <a:avLst/>
            </a:prstGeom>
          </p:spPr>
          <p:txBody>
            <a:bodyPr wrap="square">
              <a:spAutoFit/>
            </a:bodyPr>
            <a:lstStyle/>
            <a:p>
              <a:pPr marL="114300" marR="0" lvl="0" indent="0" algn="l" defTabSz="914400" rtl="0" eaLnBrk="1" fontAlgn="auto" latinLnBrk="0" hangingPunct="1">
                <a:lnSpc>
                  <a:spcPct val="90000"/>
                </a:lnSpc>
                <a:spcBef>
                  <a:spcPts val="1000"/>
                </a:spcBef>
                <a:spcAft>
                  <a:spcPts val="0"/>
                </a:spcAft>
                <a:buClrTx/>
                <a:buSzPts val="1800"/>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are drugs?</a:t>
              </a:r>
            </a:p>
          </p:txBody>
        </p:sp>
      </p:grpSp>
      <p:grpSp>
        <p:nvGrpSpPr>
          <p:cNvPr id="25" name="Group 24">
            <a:extLst>
              <a:ext uri="{FF2B5EF4-FFF2-40B4-BE49-F238E27FC236}">
                <a16:creationId xmlns:a16="http://schemas.microsoft.com/office/drawing/2014/main" id="{0363925A-4258-4246-88EB-3BC2DF1A5F2F}"/>
              </a:ext>
            </a:extLst>
          </p:cNvPr>
          <p:cNvGrpSpPr/>
          <p:nvPr/>
        </p:nvGrpSpPr>
        <p:grpSpPr>
          <a:xfrm>
            <a:off x="3412854" y="2334256"/>
            <a:ext cx="2355375" cy="742447"/>
            <a:chOff x="2290389" y="1677798"/>
            <a:chExt cx="2785338" cy="1070151"/>
          </a:xfrm>
        </p:grpSpPr>
        <p:sp>
          <p:nvSpPr>
            <p:cNvPr id="27" name="Rectangular Callout 11">
              <a:extLst>
                <a:ext uri="{FF2B5EF4-FFF2-40B4-BE49-F238E27FC236}">
                  <a16:creationId xmlns:a16="http://schemas.microsoft.com/office/drawing/2014/main" id="{4F70C00A-CC77-47A3-9031-7B08882EBB8A}"/>
                </a:ext>
              </a:extLst>
            </p:cNvPr>
            <p:cNvSpPr/>
            <p:nvPr/>
          </p:nvSpPr>
          <p:spPr>
            <a:xfrm>
              <a:off x="2290389" y="1677798"/>
              <a:ext cx="2785338" cy="1070151"/>
            </a:xfrm>
            <a:prstGeom prst="wedgeRectCallout">
              <a:avLst>
                <a:gd name="adj1" fmla="val 58521"/>
                <a:gd name="adj2" fmla="val -9705"/>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306EFB3C-33A4-4D07-B336-A78FA87B4E69}"/>
                </a:ext>
              </a:extLst>
            </p:cNvPr>
            <p:cNvSpPr/>
            <p:nvPr/>
          </p:nvSpPr>
          <p:spPr>
            <a:xfrm>
              <a:off x="2303676" y="1761688"/>
              <a:ext cx="2684671" cy="931611"/>
            </a:xfrm>
            <a:prstGeom prst="rect">
              <a:avLst/>
            </a:prstGeom>
          </p:spPr>
          <p:txBody>
            <a:bodyPr wrap="square">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can I stay safe around drugs?</a:t>
              </a:r>
            </a:p>
          </p:txBody>
        </p:sp>
      </p:grpSp>
      <p:grpSp>
        <p:nvGrpSpPr>
          <p:cNvPr id="5" name="Group 4">
            <a:extLst>
              <a:ext uri="{FF2B5EF4-FFF2-40B4-BE49-F238E27FC236}">
                <a16:creationId xmlns:a16="http://schemas.microsoft.com/office/drawing/2014/main" id="{11A245E9-4AD1-497E-BB50-987956CD51DB}"/>
              </a:ext>
            </a:extLst>
          </p:cNvPr>
          <p:cNvGrpSpPr/>
          <p:nvPr/>
        </p:nvGrpSpPr>
        <p:grpSpPr>
          <a:xfrm>
            <a:off x="3189494" y="4650509"/>
            <a:ext cx="3594462" cy="4156273"/>
            <a:chOff x="3189494" y="4650509"/>
            <a:chExt cx="3594462" cy="4156273"/>
          </a:xfrm>
        </p:grpSpPr>
        <p:grpSp>
          <p:nvGrpSpPr>
            <p:cNvPr id="4" name="Group 3">
              <a:extLst>
                <a:ext uri="{FF2B5EF4-FFF2-40B4-BE49-F238E27FC236}">
                  <a16:creationId xmlns:a16="http://schemas.microsoft.com/office/drawing/2014/main" id="{12038953-C250-409A-9E66-C9C57DD6E973}"/>
                </a:ext>
              </a:extLst>
            </p:cNvPr>
            <p:cNvGrpSpPr/>
            <p:nvPr/>
          </p:nvGrpSpPr>
          <p:grpSpPr>
            <a:xfrm>
              <a:off x="3302874" y="6278251"/>
              <a:ext cx="3481082" cy="2528531"/>
              <a:chOff x="6357158" y="7070103"/>
              <a:chExt cx="3481082" cy="2528531"/>
            </a:xfrm>
          </p:grpSpPr>
          <p:pic>
            <p:nvPicPr>
              <p:cNvPr id="35" name="Picture 34">
                <a:extLst>
                  <a:ext uri="{FF2B5EF4-FFF2-40B4-BE49-F238E27FC236}">
                    <a16:creationId xmlns:a16="http://schemas.microsoft.com/office/drawing/2014/main" id="{805D6210-73D5-489D-99D1-40172F6D8D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7158" y="7070103"/>
                <a:ext cx="2350563" cy="2528531"/>
              </a:xfrm>
              <a:prstGeom prst="rect">
                <a:avLst/>
              </a:prstGeom>
            </p:spPr>
          </p:pic>
          <p:pic>
            <p:nvPicPr>
              <p:cNvPr id="38" name="Picture 37">
                <a:extLst>
                  <a:ext uri="{FF2B5EF4-FFF2-40B4-BE49-F238E27FC236}">
                    <a16:creationId xmlns:a16="http://schemas.microsoft.com/office/drawing/2014/main" id="{F3321D20-04B9-4446-BA85-46AD3E6A04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41010"/>
              <a:stretch/>
            </p:blipFill>
            <p:spPr>
              <a:xfrm>
                <a:off x="7887315" y="7136091"/>
                <a:ext cx="1950925" cy="1820616"/>
              </a:xfrm>
              <a:prstGeom prst="rect">
                <a:avLst/>
              </a:prstGeom>
            </p:spPr>
          </p:pic>
        </p:grpSp>
        <p:pic>
          <p:nvPicPr>
            <p:cNvPr id="36" name="Picture 35">
              <a:extLst>
                <a:ext uri="{FF2B5EF4-FFF2-40B4-BE49-F238E27FC236}">
                  <a16:creationId xmlns:a16="http://schemas.microsoft.com/office/drawing/2014/main" id="{A102C445-1E4E-4D00-8E87-97897FA10A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9494" y="4650509"/>
              <a:ext cx="2501214" cy="1851378"/>
            </a:xfrm>
            <a:prstGeom prst="rect">
              <a:avLst/>
            </a:prstGeom>
          </p:spPr>
        </p:pic>
      </p:grpSp>
      <p:grpSp>
        <p:nvGrpSpPr>
          <p:cNvPr id="33" name="Group 32">
            <a:extLst>
              <a:ext uri="{FF2B5EF4-FFF2-40B4-BE49-F238E27FC236}">
                <a16:creationId xmlns:a16="http://schemas.microsoft.com/office/drawing/2014/main" id="{FA3F8328-9246-4C42-A179-30237B65D246}"/>
              </a:ext>
            </a:extLst>
          </p:cNvPr>
          <p:cNvGrpSpPr/>
          <p:nvPr/>
        </p:nvGrpSpPr>
        <p:grpSpPr>
          <a:xfrm>
            <a:off x="3306217" y="6279821"/>
            <a:ext cx="3481082" cy="2528531"/>
            <a:chOff x="6357158" y="7070103"/>
            <a:chExt cx="3481082" cy="2528531"/>
          </a:xfrm>
        </p:grpSpPr>
        <p:pic>
          <p:nvPicPr>
            <p:cNvPr id="40" name="Picture 39">
              <a:extLst>
                <a:ext uri="{FF2B5EF4-FFF2-40B4-BE49-F238E27FC236}">
                  <a16:creationId xmlns:a16="http://schemas.microsoft.com/office/drawing/2014/main" id="{FEEF6034-287D-4FC8-BA6C-B1FB158A88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7158" y="7070103"/>
              <a:ext cx="2350563" cy="2528531"/>
            </a:xfrm>
            <a:prstGeom prst="rect">
              <a:avLst/>
            </a:prstGeom>
          </p:spPr>
        </p:pic>
        <p:pic>
          <p:nvPicPr>
            <p:cNvPr id="43" name="Picture 42">
              <a:extLst>
                <a:ext uri="{FF2B5EF4-FFF2-40B4-BE49-F238E27FC236}">
                  <a16:creationId xmlns:a16="http://schemas.microsoft.com/office/drawing/2014/main" id="{9CE9020A-5A5F-4208-AFEE-B02A00FBEA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41010"/>
            <a:stretch/>
          </p:blipFill>
          <p:spPr>
            <a:xfrm>
              <a:off x="7887315" y="7136091"/>
              <a:ext cx="1950925" cy="1820616"/>
            </a:xfrm>
            <a:prstGeom prst="rect">
              <a:avLst/>
            </a:prstGeom>
          </p:spPr>
        </p:pic>
      </p:grpSp>
      <p:pic>
        <p:nvPicPr>
          <p:cNvPr id="37" name="Picture 36">
            <a:extLst>
              <a:ext uri="{FF2B5EF4-FFF2-40B4-BE49-F238E27FC236}">
                <a16:creationId xmlns:a16="http://schemas.microsoft.com/office/drawing/2014/main" id="{E6CA2043-EBC8-417A-9CDD-7F69964659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84214" y="4649849"/>
            <a:ext cx="2500149" cy="1675537"/>
          </a:xfrm>
          <a:prstGeom prst="rect">
            <a:avLst/>
          </a:prstGeom>
        </p:spPr>
      </p:pic>
      <p:pic>
        <p:nvPicPr>
          <p:cNvPr id="31" name="Picture 30">
            <a:extLst>
              <a:ext uri="{FF2B5EF4-FFF2-40B4-BE49-F238E27FC236}">
                <a16:creationId xmlns:a16="http://schemas.microsoft.com/office/drawing/2014/main" id="{7550D33D-76CA-4C76-AF97-DF82A7B8D7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91218" y="4662938"/>
            <a:ext cx="2476680" cy="1698979"/>
          </a:xfrm>
          <a:prstGeom prst="rect">
            <a:avLst/>
          </a:prstGeom>
        </p:spPr>
      </p:pic>
      <p:pic>
        <p:nvPicPr>
          <p:cNvPr id="30" name="Picture 29">
            <a:extLst>
              <a:ext uri="{FF2B5EF4-FFF2-40B4-BE49-F238E27FC236}">
                <a16:creationId xmlns:a16="http://schemas.microsoft.com/office/drawing/2014/main" id="{1170120C-04A6-4E19-9EB4-F7C95D61178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095" r="-4458"/>
          <a:stretch/>
        </p:blipFill>
        <p:spPr>
          <a:xfrm>
            <a:off x="5158823" y="1363777"/>
            <a:ext cx="2894608" cy="5494223"/>
          </a:xfrm>
          <a:prstGeom prst="rect">
            <a:avLst/>
          </a:prstGeom>
        </p:spPr>
      </p:pic>
      <p:pic>
        <p:nvPicPr>
          <p:cNvPr id="24" name="Picture 23">
            <a:extLst>
              <a:ext uri="{FF2B5EF4-FFF2-40B4-BE49-F238E27FC236}">
                <a16:creationId xmlns:a16="http://schemas.microsoft.com/office/drawing/2014/main" id="{871C7292-E9A4-4F3A-B506-6C2BDCAD77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34715" y="584200"/>
            <a:ext cx="864000" cy="864000"/>
          </a:xfrm>
          <a:prstGeom prst="rect">
            <a:avLst/>
          </a:prstGeom>
        </p:spPr>
      </p:pic>
    </p:spTree>
    <p:extLst>
      <p:ext uri="{BB962C8B-B14F-4D97-AF65-F5344CB8AC3E}">
        <p14:creationId xmlns:p14="http://schemas.microsoft.com/office/powerpoint/2010/main" val="36856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par>
                          <p:cTn id="17" fill="hold">
                            <p:stCondLst>
                              <p:cond delay="0"/>
                            </p:stCondLst>
                            <p:childTnLst>
                              <p:par>
                                <p:cTn id="18" presetID="8" presetClass="emph" presetSubtype="0" fill="hold" nodeType="afterEffect">
                                  <p:stCondLst>
                                    <p:cond delay="0"/>
                                  </p:stCondLst>
                                  <p:childTnLst>
                                    <p:animRot by="1200000">
                                      <p:cBhvr>
                                        <p:cTn id="19" dur="1250" fill="hold"/>
                                        <p:tgtEl>
                                          <p:spTgt spid="37"/>
                                        </p:tgtEl>
                                        <p:attrNameLst>
                                          <p:attrName>r</p:attrName>
                                        </p:attrNameLst>
                                      </p:cBhvr>
                                    </p:animRo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 presetClass="exit" presetSubtype="0" fill="hold"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par>
                          <p:cTn id="33" fill="hold">
                            <p:stCondLst>
                              <p:cond delay="500"/>
                            </p:stCondLst>
                            <p:childTnLst>
                              <p:par>
                                <p:cTn id="34" presetID="8" presetClass="emph" presetSubtype="0" fill="hold" nodeType="afterEffect">
                                  <p:stCondLst>
                                    <p:cond delay="0"/>
                                  </p:stCondLst>
                                  <p:childTnLst>
                                    <p:animRot by="-1200000">
                                      <p:cBhvr>
                                        <p:cTn id="35" dur="125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1041C8-738E-479F-A74B-895A56D75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499" y="1736436"/>
            <a:ext cx="8315931" cy="4683218"/>
          </a:xfrm>
          <a:prstGeom prst="rect">
            <a:avLst/>
          </a:prstGeom>
        </p:spPr>
      </p:pic>
      <p:grpSp>
        <p:nvGrpSpPr>
          <p:cNvPr id="20" name="Group 19">
            <a:extLst>
              <a:ext uri="{FF2B5EF4-FFF2-40B4-BE49-F238E27FC236}">
                <a16:creationId xmlns:a16="http://schemas.microsoft.com/office/drawing/2014/main" id="{41BCF42D-C84A-415B-9187-4988DEE8847A}"/>
              </a:ext>
            </a:extLst>
          </p:cNvPr>
          <p:cNvGrpSpPr/>
          <p:nvPr/>
        </p:nvGrpSpPr>
        <p:grpSpPr>
          <a:xfrm>
            <a:off x="-4403030" y="-2307066"/>
            <a:ext cx="5863551" cy="4614130"/>
            <a:chOff x="1907477" y="486290"/>
            <a:chExt cx="9145249" cy="7196554"/>
          </a:xfrm>
        </p:grpSpPr>
        <p:pic>
          <p:nvPicPr>
            <p:cNvPr id="21" name="Picture 20">
              <a:extLst>
                <a:ext uri="{FF2B5EF4-FFF2-40B4-BE49-F238E27FC236}">
                  <a16:creationId xmlns:a16="http://schemas.microsoft.com/office/drawing/2014/main" id="{96C2324B-56BD-47B9-A6F5-1FBF39A99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8840506">
              <a:off x="1472773" y="1431702"/>
              <a:ext cx="4288321" cy="2646542"/>
            </a:xfrm>
            <a:prstGeom prst="rect">
              <a:avLst/>
            </a:prstGeom>
          </p:spPr>
        </p:pic>
        <p:pic>
          <p:nvPicPr>
            <p:cNvPr id="22" name="Picture 21">
              <a:extLst>
                <a:ext uri="{FF2B5EF4-FFF2-40B4-BE49-F238E27FC236}">
                  <a16:creationId xmlns:a16="http://schemas.microsoft.com/office/drawing/2014/main" id="{4B97BAB8-7A3E-461D-B970-03C9974A01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52088">
              <a:off x="6764405" y="486290"/>
              <a:ext cx="4288321" cy="2646542"/>
            </a:xfrm>
            <a:prstGeom prst="rect">
              <a:avLst/>
            </a:prstGeom>
          </p:spPr>
        </p:pic>
        <p:pic>
          <p:nvPicPr>
            <p:cNvPr id="23" name="Picture 22">
              <a:extLst>
                <a:ext uri="{FF2B5EF4-FFF2-40B4-BE49-F238E27FC236}">
                  <a16:creationId xmlns:a16="http://schemas.microsoft.com/office/drawing/2014/main" id="{908ED852-0ADB-4299-B50F-D15063A3C5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07477" y="824846"/>
              <a:ext cx="9024352" cy="6857998"/>
            </a:xfrm>
            <a:prstGeom prst="rect">
              <a:avLst/>
            </a:prstGeom>
          </p:spPr>
        </p:pic>
      </p:grpSp>
      <p:sp>
        <p:nvSpPr>
          <p:cNvPr id="28" name="Rectangular Callout 5">
            <a:extLst>
              <a:ext uri="{FF2B5EF4-FFF2-40B4-BE49-F238E27FC236}">
                <a16:creationId xmlns:a16="http://schemas.microsoft.com/office/drawing/2014/main" id="{760F6FC8-99E8-4CAC-8FE0-24B6EC834A7E}"/>
              </a:ext>
            </a:extLst>
          </p:cNvPr>
          <p:cNvSpPr/>
          <p:nvPr/>
        </p:nvSpPr>
        <p:spPr>
          <a:xfrm>
            <a:off x="4892513" y="4908363"/>
            <a:ext cx="3148552" cy="1332181"/>
          </a:xfrm>
          <a:prstGeom prst="wedgeRectCallout">
            <a:avLst>
              <a:gd name="adj1" fmla="val -34279"/>
              <a:gd name="adj2" fmla="val -70899"/>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sorts of habits would a superhero need? </a:t>
            </a:r>
          </a:p>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habits should a superhero avoid?</a:t>
            </a:r>
          </a:p>
        </p:txBody>
      </p:sp>
      <p:sp>
        <p:nvSpPr>
          <p:cNvPr id="12" name="Rectangular Callout 5">
            <a:extLst>
              <a:ext uri="{FF2B5EF4-FFF2-40B4-BE49-F238E27FC236}">
                <a16:creationId xmlns:a16="http://schemas.microsoft.com/office/drawing/2014/main" id="{87286F88-3CF3-488F-BCEE-CB717D7C0BF5}"/>
              </a:ext>
            </a:extLst>
          </p:cNvPr>
          <p:cNvSpPr/>
          <p:nvPr/>
        </p:nvSpPr>
        <p:spPr>
          <a:xfrm>
            <a:off x="3519274" y="4746484"/>
            <a:ext cx="2834391" cy="1562241"/>
          </a:xfrm>
          <a:prstGeom prst="wedgeRectCallout">
            <a:avLst>
              <a:gd name="adj1" fmla="val 42350"/>
              <a:gd name="adj2" fmla="val -70899"/>
            </a:avLst>
          </a:prstGeom>
          <a:solidFill>
            <a:schemeClr val="bg1"/>
          </a:solidFill>
          <a:ln w="28575">
            <a:solidFill>
              <a:srgbClr val="92C138"/>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Colour the helpful habits in green. These habits will help David become a superhero.</a:t>
            </a:r>
          </a:p>
        </p:txBody>
      </p:sp>
      <p:sp>
        <p:nvSpPr>
          <p:cNvPr id="14" name="Rectangular Callout 5">
            <a:extLst>
              <a:ext uri="{FF2B5EF4-FFF2-40B4-BE49-F238E27FC236}">
                <a16:creationId xmlns:a16="http://schemas.microsoft.com/office/drawing/2014/main" id="{BEB43AB7-48B4-4A7E-A43C-869B681A2BCE}"/>
              </a:ext>
            </a:extLst>
          </p:cNvPr>
          <p:cNvSpPr/>
          <p:nvPr/>
        </p:nvSpPr>
        <p:spPr>
          <a:xfrm>
            <a:off x="755649" y="5213023"/>
            <a:ext cx="4221703" cy="1095702"/>
          </a:xfrm>
          <a:prstGeom prst="wedgeRectCallout">
            <a:avLst>
              <a:gd name="adj1" fmla="val -17149"/>
              <a:gd name="adj2" fmla="val -68295"/>
            </a:avLst>
          </a:prstGeom>
          <a:solidFill>
            <a:schemeClr val="bg1"/>
          </a:solidFill>
          <a:ln w="28575">
            <a:solidFill>
              <a:srgbClr val="5B298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Colour the unhelpful habits in red. These habits will not help David become a superhero.</a:t>
            </a:r>
          </a:p>
        </p:txBody>
      </p:sp>
      <p:sp>
        <p:nvSpPr>
          <p:cNvPr id="27" name="Rectangular Callout 5">
            <a:extLst>
              <a:ext uri="{FF2B5EF4-FFF2-40B4-BE49-F238E27FC236}">
                <a16:creationId xmlns:a16="http://schemas.microsoft.com/office/drawing/2014/main" id="{B30E1A44-546E-4CD4-95CB-054035A05636}"/>
              </a:ext>
            </a:extLst>
          </p:cNvPr>
          <p:cNvSpPr/>
          <p:nvPr/>
        </p:nvSpPr>
        <p:spPr>
          <a:xfrm>
            <a:off x="755650" y="4902975"/>
            <a:ext cx="2496875" cy="1405750"/>
          </a:xfrm>
          <a:prstGeom prst="wedgeRectCallout">
            <a:avLst>
              <a:gd name="adj1" fmla="val 16032"/>
              <a:gd name="adj2" fmla="val -61511"/>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We’re going to sort David’s habits – David wants to be a superhero. </a:t>
            </a:r>
          </a:p>
        </p:txBody>
      </p:sp>
      <p:pic>
        <p:nvPicPr>
          <p:cNvPr id="5" name="border" descr="A screen shot of a computer&#10;&#10;Description automatically generated">
            <a:extLst>
              <a:ext uri="{FF2B5EF4-FFF2-40B4-BE49-F238E27FC236}">
                <a16:creationId xmlns:a16="http://schemas.microsoft.com/office/drawing/2014/main" id="{373A859A-C2E7-4789-A98E-1C78A8B00F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3AB70B5C-DF8E-4925-8671-B688C2BB18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652043" y="1555422"/>
            <a:ext cx="3196262" cy="5198882"/>
          </a:xfrm>
          <a:prstGeom prst="rect">
            <a:avLst/>
          </a:prstGeom>
        </p:spPr>
      </p:pic>
      <p:sp>
        <p:nvSpPr>
          <p:cNvPr id="17" name="Title 1"/>
          <p:cNvSpPr>
            <a:spLocks noGrp="1"/>
          </p:cNvSpPr>
          <p:nvPr>
            <p:ph type="title"/>
          </p:nvPr>
        </p:nvSpPr>
        <p:spPr>
          <a:xfrm>
            <a:off x="457198" y="601445"/>
            <a:ext cx="7998527" cy="994306"/>
          </a:xfrm>
        </p:spPr>
        <p:txBody>
          <a:bodyPr/>
          <a:lstStyle/>
          <a:p>
            <a:pPr algn="ctr"/>
            <a:r>
              <a:rPr lang="en-GB" sz="3600" dirty="0">
                <a:latin typeface="+mn-lt"/>
              </a:rPr>
              <a:t>Making Healthy Choices and Developing Healthy Habits</a:t>
            </a:r>
          </a:p>
        </p:txBody>
      </p:sp>
      <p:pic>
        <p:nvPicPr>
          <p:cNvPr id="16" name="Individual Work">
            <a:extLst>
              <a:ext uri="{FF2B5EF4-FFF2-40B4-BE49-F238E27FC236}">
                <a16:creationId xmlns:a16="http://schemas.microsoft.com/office/drawing/2014/main" id="{126750D5-CA40-4EF4-AAAB-5445DECF7F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1837" y="577307"/>
            <a:ext cx="864000" cy="864000"/>
          </a:xfrm>
          <a:prstGeom prst="rect">
            <a:avLst/>
          </a:prstGeom>
        </p:spPr>
      </p:pic>
    </p:spTree>
    <p:extLst>
      <p:ext uri="{BB962C8B-B14F-4D97-AF65-F5344CB8AC3E}">
        <p14:creationId xmlns:p14="http://schemas.microsoft.com/office/powerpoint/2010/main" val="31469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accel="50000" decel="50000" fill="hold" nodeType="afterEffect">
                                  <p:stCondLst>
                                    <p:cond delay="0"/>
                                  </p:stCondLst>
                                  <p:childTnLst>
                                    <p:animMotion origin="layout" path="M 0.55139 -0.5581 L 0.05087 -0.22315 C -0.06267 -0.15231 -0.12621 -0.0463 -0.12621 0.06366 C -0.12621 0.18912 -0.06267 0.28889 0.05087 0.35926 L 0.55139 0.69606 " pathEditMode="relative" rAng="0" ptsTypes="AAAAA">
                                      <p:cBhvr>
                                        <p:cTn id="6" dur="3500" fill="hold"/>
                                        <p:tgtEl>
                                          <p:spTgt spid="20"/>
                                        </p:tgtEl>
                                        <p:attrNameLst>
                                          <p:attrName>ppt_x</p:attrName>
                                          <p:attrName>ppt_y</p:attrName>
                                        </p:attrNameLst>
                                      </p:cBhvr>
                                      <p:rCtr x="-33889" y="62708"/>
                                    </p:animMotion>
                                  </p:childTnLst>
                                </p:cTn>
                              </p:par>
                              <p:par>
                                <p:cTn id="7" presetID="8" presetClass="emph" presetSubtype="0" repeatCount="indefinite" decel="17000" autoRev="1" fill="remove" nodeType="withEffect">
                                  <p:stCondLst>
                                    <p:cond delay="0"/>
                                  </p:stCondLst>
                                  <p:childTnLst>
                                    <p:animRot by="-900000">
                                      <p:cBhvr>
                                        <p:cTn id="8" dur="3600" fill="hold"/>
                                        <p:tgtEl>
                                          <p:spTgt spid="20"/>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27"/>
                                        </p:tgtEl>
                                      </p:cBhvr>
                                    </p:animEffect>
                                    <p:anim calcmode="lin" valueType="num">
                                      <p:cBhvr>
                                        <p:cTn id="23" dur="1000"/>
                                        <p:tgtEl>
                                          <p:spTgt spid="27"/>
                                        </p:tgtEl>
                                        <p:attrNameLst>
                                          <p:attrName>ppt_x</p:attrName>
                                        </p:attrNameLst>
                                      </p:cBhvr>
                                      <p:tavLst>
                                        <p:tav tm="0">
                                          <p:val>
                                            <p:strVal val="ppt_x"/>
                                          </p:val>
                                        </p:tav>
                                        <p:tav tm="100000">
                                          <p:val>
                                            <p:strVal val="ppt_x"/>
                                          </p:val>
                                        </p:tav>
                                      </p:tavLst>
                                    </p:anim>
                                    <p:anim calcmode="lin" valueType="num">
                                      <p:cBhvr>
                                        <p:cTn id="24" dur="1000"/>
                                        <p:tgtEl>
                                          <p:spTgt spid="27"/>
                                        </p:tgtEl>
                                        <p:attrNameLst>
                                          <p:attrName>ppt_y</p:attrName>
                                        </p:attrNameLst>
                                      </p:cBhvr>
                                      <p:tavLst>
                                        <p:tav tm="0">
                                          <p:val>
                                            <p:strVal val="ppt_y"/>
                                          </p:val>
                                        </p:tav>
                                        <p:tav tm="100000">
                                          <p:val>
                                            <p:strVal val="ppt_y+.1"/>
                                          </p:val>
                                        </p:tav>
                                      </p:tavLst>
                                    </p:anim>
                                    <p:set>
                                      <p:cBhvr>
                                        <p:cTn id="25" dur="1" fill="hold">
                                          <p:stCondLst>
                                            <p:cond delay="999"/>
                                          </p:stCondLst>
                                        </p:cTn>
                                        <p:tgtEl>
                                          <p:spTgt spid="27"/>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28"/>
                                        </p:tgtEl>
                                      </p:cBhvr>
                                    </p:animEffect>
                                    <p:anim calcmode="lin" valueType="num">
                                      <p:cBhvr>
                                        <p:cTn id="28" dur="1000"/>
                                        <p:tgtEl>
                                          <p:spTgt spid="28"/>
                                        </p:tgtEl>
                                        <p:attrNameLst>
                                          <p:attrName>ppt_x</p:attrName>
                                        </p:attrNameLst>
                                      </p:cBhvr>
                                      <p:tavLst>
                                        <p:tav tm="0">
                                          <p:val>
                                            <p:strVal val="ppt_x"/>
                                          </p:val>
                                        </p:tav>
                                        <p:tav tm="100000">
                                          <p:val>
                                            <p:strVal val="ppt_x"/>
                                          </p:val>
                                        </p:tav>
                                      </p:tavLst>
                                    </p:anim>
                                    <p:anim calcmode="lin" valueType="num">
                                      <p:cBhvr>
                                        <p:cTn id="29" dur="1000"/>
                                        <p:tgtEl>
                                          <p:spTgt spid="28"/>
                                        </p:tgtEl>
                                        <p:attrNameLst>
                                          <p:attrName>ppt_y</p:attrName>
                                        </p:attrNameLst>
                                      </p:cBhvr>
                                      <p:tavLst>
                                        <p:tav tm="0">
                                          <p:val>
                                            <p:strVal val="ppt_y"/>
                                          </p:val>
                                        </p:tav>
                                        <p:tav tm="100000">
                                          <p:val>
                                            <p:strVal val="ppt_y+.1"/>
                                          </p:val>
                                        </p:tav>
                                      </p:tavLst>
                                    </p:anim>
                                    <p:set>
                                      <p:cBhvr>
                                        <p:cTn id="30" dur="1" fill="hold">
                                          <p:stCondLst>
                                            <p:cond delay="999"/>
                                          </p:stCondLst>
                                        </p:cTn>
                                        <p:tgtEl>
                                          <p:spTgt spid="28"/>
                                        </p:tgtEl>
                                        <p:attrNameLst>
                                          <p:attrName>style.visibility</p:attrName>
                                        </p:attrNameLst>
                                      </p:cBhvr>
                                      <p:to>
                                        <p:strVal val="hidden"/>
                                      </p:to>
                                    </p:set>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12"/>
                                        </p:tgtEl>
                                      </p:cBhvr>
                                    </p:animEffect>
                                    <p:anim calcmode="lin" valueType="num">
                                      <p:cBhvr>
                                        <p:cTn id="43" dur="1000"/>
                                        <p:tgtEl>
                                          <p:spTgt spid="12"/>
                                        </p:tgtEl>
                                        <p:attrNameLst>
                                          <p:attrName>ppt_x</p:attrName>
                                        </p:attrNameLst>
                                      </p:cBhvr>
                                      <p:tavLst>
                                        <p:tav tm="0">
                                          <p:val>
                                            <p:strVal val="ppt_x"/>
                                          </p:val>
                                        </p:tav>
                                        <p:tav tm="100000">
                                          <p:val>
                                            <p:strVal val="ppt_x"/>
                                          </p:val>
                                        </p:tav>
                                      </p:tavLst>
                                    </p:anim>
                                    <p:anim calcmode="lin" valueType="num">
                                      <p:cBhvr>
                                        <p:cTn id="44" dur="1000"/>
                                        <p:tgtEl>
                                          <p:spTgt spid="12"/>
                                        </p:tgtEl>
                                        <p:attrNameLst>
                                          <p:attrName>ppt_y</p:attrName>
                                        </p:attrNameLst>
                                      </p:cBhvr>
                                      <p:tavLst>
                                        <p:tav tm="0">
                                          <p:val>
                                            <p:strVal val="ppt_y"/>
                                          </p:val>
                                        </p:tav>
                                        <p:tav tm="100000">
                                          <p:val>
                                            <p:strVal val="ppt_y+.1"/>
                                          </p:val>
                                        </p:tav>
                                      </p:tavLst>
                                    </p:anim>
                                    <p:set>
                                      <p:cBhvr>
                                        <p:cTn id="45" dur="1" fill="hold">
                                          <p:stCondLst>
                                            <p:cond delay="999"/>
                                          </p:stCondLst>
                                        </p:cTn>
                                        <p:tgtEl>
                                          <p:spTgt spid="12"/>
                                        </p:tgtEl>
                                        <p:attrNameLst>
                                          <p:attrName>style.visibility</p:attrName>
                                        </p:attrNameLst>
                                      </p:cBhvr>
                                      <p:to>
                                        <p:strVal val="hidden"/>
                                      </p:to>
                                    </p:set>
                                  </p:childTnLst>
                                </p:cTn>
                              </p:par>
                              <p:par>
                                <p:cTn id="46" presetID="22"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2" grpId="0" animBg="1"/>
      <p:bldP spid="12" grpId="1" animBg="1"/>
      <p:bldP spid="14" grpId="0" animBg="1"/>
      <p:bldP spid="27" grpId="0" animBg="1"/>
      <p:bldP spid="2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alpha val="73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1C1D9D-225A-47A6-B215-D0C4F1D995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2381"/>
            <a:ext cx="9144000" cy="6193237"/>
          </a:xfrm>
          <a:prstGeom prst="rect">
            <a:avLst/>
          </a:prstGeom>
        </p:spPr>
      </p:pic>
      <p:pic>
        <p:nvPicPr>
          <p:cNvPr id="30" name="Picture 29">
            <a:extLst>
              <a:ext uri="{FF2B5EF4-FFF2-40B4-BE49-F238E27FC236}">
                <a16:creationId xmlns:a16="http://schemas.microsoft.com/office/drawing/2014/main" id="{41D8B085-8590-45AC-89C8-9C5CC50F1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8412" y="1443948"/>
            <a:ext cx="4187369" cy="6092825"/>
          </a:xfrm>
          <a:prstGeom prst="rect">
            <a:avLst/>
          </a:prstGeom>
        </p:spPr>
      </p:pic>
      <p:pic>
        <p:nvPicPr>
          <p:cNvPr id="22" name="Picture 21">
            <a:extLst>
              <a:ext uri="{FF2B5EF4-FFF2-40B4-BE49-F238E27FC236}">
                <a16:creationId xmlns:a16="http://schemas.microsoft.com/office/drawing/2014/main" id="{6F97DA62-452B-4A86-BDF3-B163955D5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511" y="821622"/>
            <a:ext cx="3827665" cy="5487103"/>
          </a:xfrm>
          <a:prstGeom prst="rect">
            <a:avLst/>
          </a:prstGeom>
        </p:spPr>
      </p:pic>
      <p:sp>
        <p:nvSpPr>
          <p:cNvPr id="25" name="Isosceles Triangle 24">
            <a:extLst>
              <a:ext uri="{FF2B5EF4-FFF2-40B4-BE49-F238E27FC236}">
                <a16:creationId xmlns:a16="http://schemas.microsoft.com/office/drawing/2014/main" id="{42B1B811-9351-4A24-9EEE-F5BDE366F602}"/>
              </a:ext>
            </a:extLst>
          </p:cNvPr>
          <p:cNvSpPr/>
          <p:nvPr/>
        </p:nvSpPr>
        <p:spPr>
          <a:xfrm rot="6919538">
            <a:off x="4372151" y="1418808"/>
            <a:ext cx="2145704" cy="2491747"/>
          </a:xfrm>
          <a:prstGeom prst="triangle">
            <a:avLst/>
          </a:prstGeom>
          <a:gradFill>
            <a:gsLst>
              <a:gs pos="100000">
                <a:schemeClr val="accent1">
                  <a:lumMod val="5000"/>
                  <a:lumOff val="95000"/>
                  <a:alpha val="0"/>
                </a:schemeClr>
              </a:gs>
              <a:gs pos="0">
                <a:srgbClr val="92C137"/>
              </a:gs>
              <a:gs pos="26000">
                <a:srgbClr val="92C137"/>
              </a:gs>
              <a:gs pos="52000">
                <a:srgbClr val="92C137"/>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3" name="border" descr="A screen shot of a computer&#10;&#10;Description automatically generated">
            <a:extLst>
              <a:ext uri="{FF2B5EF4-FFF2-40B4-BE49-F238E27FC236}">
                <a16:creationId xmlns:a16="http://schemas.microsoft.com/office/drawing/2014/main" id="{F99C24BF-0654-43FC-8A5B-2DA5141FF2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 name="Oval 30">
            <a:extLst>
              <a:ext uri="{FF2B5EF4-FFF2-40B4-BE49-F238E27FC236}">
                <a16:creationId xmlns:a16="http://schemas.microsoft.com/office/drawing/2014/main" id="{712E8E5E-AA57-4992-8810-890F5B0F914C}"/>
              </a:ext>
            </a:extLst>
          </p:cNvPr>
          <p:cNvSpPr/>
          <p:nvPr/>
        </p:nvSpPr>
        <p:spPr>
          <a:xfrm flipH="1">
            <a:off x="4424139" y="2116963"/>
            <a:ext cx="295720" cy="295720"/>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2" name="Oval 31">
            <a:extLst>
              <a:ext uri="{FF2B5EF4-FFF2-40B4-BE49-F238E27FC236}">
                <a16:creationId xmlns:a16="http://schemas.microsoft.com/office/drawing/2014/main" id="{32047C89-93CE-463C-A869-D126CED81EDC}"/>
              </a:ext>
            </a:extLst>
          </p:cNvPr>
          <p:cNvSpPr/>
          <p:nvPr/>
        </p:nvSpPr>
        <p:spPr>
          <a:xfrm flipH="1">
            <a:off x="4342971" y="2035795"/>
            <a:ext cx="458056" cy="458056"/>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3" name="Oval 32">
            <a:extLst>
              <a:ext uri="{FF2B5EF4-FFF2-40B4-BE49-F238E27FC236}">
                <a16:creationId xmlns:a16="http://schemas.microsoft.com/office/drawing/2014/main" id="{92C22CEF-A28D-4172-87F4-598143E0DD36}"/>
              </a:ext>
            </a:extLst>
          </p:cNvPr>
          <p:cNvSpPr/>
          <p:nvPr/>
        </p:nvSpPr>
        <p:spPr>
          <a:xfrm flipH="1">
            <a:off x="4245000" y="1937824"/>
            <a:ext cx="653999" cy="653999"/>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26" name="Group 25">
            <a:extLst>
              <a:ext uri="{FF2B5EF4-FFF2-40B4-BE49-F238E27FC236}">
                <a16:creationId xmlns:a16="http://schemas.microsoft.com/office/drawing/2014/main" id="{98C56203-210E-4449-AC83-3A785AC9BEC8}"/>
              </a:ext>
            </a:extLst>
          </p:cNvPr>
          <p:cNvGrpSpPr/>
          <p:nvPr/>
        </p:nvGrpSpPr>
        <p:grpSpPr>
          <a:xfrm>
            <a:off x="3501000" y="1160390"/>
            <a:ext cx="2142000" cy="2142000"/>
            <a:chOff x="6574042" y="4512842"/>
            <a:chExt cx="1577281" cy="1569992"/>
          </a:xfrm>
        </p:grpSpPr>
        <p:sp>
          <p:nvSpPr>
            <p:cNvPr id="27" name="Oval 26">
              <a:hlinkClick r:id="rId6" action="ppaction://hlinksldjump"/>
              <a:extLst>
                <a:ext uri="{FF2B5EF4-FFF2-40B4-BE49-F238E27FC236}">
                  <a16:creationId xmlns:a16="http://schemas.microsoft.com/office/drawing/2014/main" id="{BF5FE941-0CB7-4610-A746-2AFB740E4514}"/>
                </a:ext>
              </a:extLst>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8" name="Rectangle 27">
              <a:hlinkClick r:id="rId6" action="ppaction://hlinksldjump"/>
              <a:extLst>
                <a:ext uri="{FF2B5EF4-FFF2-40B4-BE49-F238E27FC236}">
                  <a16:creationId xmlns:a16="http://schemas.microsoft.com/office/drawing/2014/main" id="{67AFB5DF-F200-410F-B54F-213FA0A7B5AD}"/>
                </a:ext>
              </a:extLst>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sp>
        <p:nvSpPr>
          <p:cNvPr id="6" name="Isosceles Triangle 5">
            <a:extLst>
              <a:ext uri="{FF2B5EF4-FFF2-40B4-BE49-F238E27FC236}">
                <a16:creationId xmlns:a16="http://schemas.microsoft.com/office/drawing/2014/main" id="{E71B381E-DA75-4E38-9324-1E977FE23C4C}"/>
              </a:ext>
            </a:extLst>
          </p:cNvPr>
          <p:cNvSpPr/>
          <p:nvPr/>
        </p:nvSpPr>
        <p:spPr>
          <a:xfrm rot="19862165">
            <a:off x="1868818" y="2012087"/>
            <a:ext cx="2545110" cy="3100738"/>
          </a:xfrm>
          <a:prstGeom prst="triangle">
            <a:avLst>
              <a:gd name="adj" fmla="val 56844"/>
            </a:avLst>
          </a:prstGeom>
          <a:gradFill>
            <a:gsLst>
              <a:gs pos="100000">
                <a:schemeClr val="accent1">
                  <a:lumMod val="5000"/>
                  <a:lumOff val="95000"/>
                  <a:alpha val="0"/>
                </a:schemeClr>
              </a:gs>
              <a:gs pos="0">
                <a:srgbClr val="FFFF00"/>
              </a:gs>
              <a:gs pos="26000">
                <a:srgbClr val="FFFF00"/>
              </a:gs>
              <a:gs pos="52000">
                <a:srgbClr val="FFFF00"/>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nvGrpSpPr>
          <p:cNvPr id="17" name="Group 16">
            <a:extLst>
              <a:ext uri="{FF2B5EF4-FFF2-40B4-BE49-F238E27FC236}">
                <a16:creationId xmlns:a16="http://schemas.microsoft.com/office/drawing/2014/main" id="{EA7141B6-FAEC-44D6-A38A-6F07B184A030}"/>
              </a:ext>
            </a:extLst>
          </p:cNvPr>
          <p:cNvGrpSpPr/>
          <p:nvPr/>
        </p:nvGrpSpPr>
        <p:grpSpPr>
          <a:xfrm>
            <a:off x="2823188" y="3835323"/>
            <a:ext cx="2141716" cy="2141716"/>
            <a:chOff x="4788025" y="4522833"/>
            <a:chExt cx="1569992" cy="1569992"/>
          </a:xfrm>
        </p:grpSpPr>
        <p:sp>
          <p:nvSpPr>
            <p:cNvPr id="19" name="Oval 18">
              <a:hlinkClick r:id="rId7" action="ppaction://hlinksldjump"/>
              <a:extLst>
                <a:ext uri="{FF2B5EF4-FFF2-40B4-BE49-F238E27FC236}">
                  <a16:creationId xmlns:a16="http://schemas.microsoft.com/office/drawing/2014/main" id="{AF878365-267B-458E-8EAD-049C5D906446}"/>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hlinkClick r:id="rId7" action="ppaction://hlinksldjump"/>
              <a:extLst>
                <a:ext uri="{FF2B5EF4-FFF2-40B4-BE49-F238E27FC236}">
                  <a16:creationId xmlns:a16="http://schemas.microsoft.com/office/drawing/2014/main" id="{BFB62EF2-F777-42FD-B8CC-3D18D84CA44E}"/>
                </a:ext>
              </a:extLst>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spTree>
    <p:extLst>
      <p:ext uri="{BB962C8B-B14F-4D97-AF65-F5344CB8AC3E}">
        <p14:creationId xmlns:p14="http://schemas.microsoft.com/office/powerpoint/2010/main" val="27408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
                                        <p:tgtEl>
                                          <p:spTgt spid="6"/>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childTnLst>
                          </p:cTn>
                        </p:par>
                        <p:par>
                          <p:cTn id="32" fill="hold">
                            <p:stCondLst>
                              <p:cond delay="1500"/>
                            </p:stCondLst>
                            <p:childTnLst>
                              <p:par>
                                <p:cTn id="33" presetID="22" presetClass="exit" presetSubtype="4" fill="hold" grpId="1" nodeType="afterEffect">
                                  <p:stCondLst>
                                    <p:cond delay="0"/>
                                  </p:stCondLst>
                                  <p:childTnLst>
                                    <p:animEffect transition="out" filter="wipe(down)">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6" presetClass="emph" presetSubtype="0" fill="hold" grpId="1" nodeType="withEffect">
                                  <p:stCondLst>
                                    <p:cond delay="0"/>
                                  </p:stCondLst>
                                  <p:childTnLst>
                                    <p:animScale>
                                      <p:cBhvr>
                                        <p:cTn id="39" dur="500" fill="hold"/>
                                        <p:tgtEl>
                                          <p:spTgt spid="31"/>
                                        </p:tgtEl>
                                      </p:cBhvr>
                                      <p:by x="800000" y="800000"/>
                                    </p:animScale>
                                  </p:childTnLst>
                                </p:cTn>
                              </p:par>
                            </p:childTnLst>
                          </p:cTn>
                        </p:par>
                        <p:par>
                          <p:cTn id="40" fill="hold">
                            <p:stCondLst>
                              <p:cond delay="2000"/>
                            </p:stCondLst>
                            <p:childTnLst>
                              <p:par>
                                <p:cTn id="41" presetID="10" presetClass="exit" presetSubtype="0" fill="hold" grpId="2"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6" presetClass="emph" presetSubtype="0" fill="hold" grpId="1" nodeType="withEffect">
                                  <p:stCondLst>
                                    <p:cond delay="0"/>
                                  </p:stCondLst>
                                  <p:childTnLst>
                                    <p:animScale>
                                      <p:cBhvr>
                                        <p:cTn id="48" dur="500" fill="hold"/>
                                        <p:tgtEl>
                                          <p:spTgt spid="32"/>
                                        </p:tgtEl>
                                      </p:cBhvr>
                                      <p:by x="800000" y="800000"/>
                                    </p:animScale>
                                  </p:childTnLst>
                                </p:cTn>
                              </p:par>
                            </p:childTnLst>
                          </p:cTn>
                        </p:par>
                        <p:par>
                          <p:cTn id="49" fill="hold">
                            <p:stCondLst>
                              <p:cond delay="3000"/>
                            </p:stCondLst>
                            <p:childTnLst>
                              <p:par>
                                <p:cTn id="50" presetID="10" presetClass="exit" presetSubtype="0" fill="hold" grpId="2" nodeType="after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par>
                          <p:cTn id="53" fill="hold">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6" presetClass="emph" presetSubtype="0" fill="hold" grpId="1" nodeType="withEffect">
                                  <p:stCondLst>
                                    <p:cond delay="0"/>
                                  </p:stCondLst>
                                  <p:childTnLst>
                                    <p:animScale>
                                      <p:cBhvr>
                                        <p:cTn id="57" dur="500" fill="hold"/>
                                        <p:tgtEl>
                                          <p:spTgt spid="33"/>
                                        </p:tgtEl>
                                      </p:cBhvr>
                                      <p:by x="500000" y="500000"/>
                                    </p:animScale>
                                  </p:childTnLst>
                                </p:cTn>
                              </p:par>
                            </p:childTnLst>
                          </p:cTn>
                        </p:par>
                        <p:par>
                          <p:cTn id="58" fill="hold">
                            <p:stCondLst>
                              <p:cond delay="4000"/>
                            </p:stCondLst>
                            <p:childTnLst>
                              <p:par>
                                <p:cTn id="59" presetID="10" presetClass="exit" presetSubtype="0" fill="hold" grpId="2" nodeType="after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1" grpId="0" animBg="1"/>
      <p:bldP spid="31" grpId="1" animBg="1"/>
      <p:bldP spid="31" grpId="2" animBg="1"/>
      <p:bldP spid="32" grpId="0" animBg="1"/>
      <p:bldP spid="32" grpId="1" animBg="1"/>
      <p:bldP spid="32" grpId="2" animBg="1"/>
      <p:bldP spid="33" grpId="0" animBg="1"/>
      <p:bldP spid="33" grpId="1" animBg="1"/>
      <p:bldP spid="33" grpId="2" animBg="1"/>
      <p:bldP spid="6" grpId="0" animBg="1"/>
      <p:bldP spid="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2715430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1041C8-738E-479F-A74B-895A56D75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499" y="1736436"/>
            <a:ext cx="8315931" cy="4683218"/>
          </a:xfrm>
          <a:prstGeom prst="rect">
            <a:avLst/>
          </a:prstGeom>
        </p:spPr>
      </p:pic>
      <p:sp>
        <p:nvSpPr>
          <p:cNvPr id="26" name="Title 1">
            <a:extLst>
              <a:ext uri="{FF2B5EF4-FFF2-40B4-BE49-F238E27FC236}">
                <a16:creationId xmlns:a16="http://schemas.microsoft.com/office/drawing/2014/main" id="{E4A8CDC2-23BC-46CF-80D7-C3F1F2458CB5}"/>
              </a:ext>
            </a:extLst>
          </p:cNvPr>
          <p:cNvSpPr>
            <a:spLocks noGrp="1"/>
          </p:cNvSpPr>
          <p:nvPr>
            <p:ph type="title"/>
          </p:nvPr>
        </p:nvSpPr>
        <p:spPr>
          <a:xfrm>
            <a:off x="457198" y="589727"/>
            <a:ext cx="8220075" cy="994306"/>
          </a:xfrm>
        </p:spPr>
        <p:txBody>
          <a:bodyPr/>
          <a:lstStyle/>
          <a:p>
            <a:pPr algn="ctr"/>
            <a:r>
              <a:rPr lang="en-GB" dirty="0">
                <a:latin typeface="+mn-lt"/>
              </a:rPr>
              <a:t>My Helpful Habits</a:t>
            </a:r>
          </a:p>
        </p:txBody>
      </p:sp>
      <p:pic>
        <p:nvPicPr>
          <p:cNvPr id="33" name="Picture 32">
            <a:extLst>
              <a:ext uri="{FF2B5EF4-FFF2-40B4-BE49-F238E27FC236}">
                <a16:creationId xmlns:a16="http://schemas.microsoft.com/office/drawing/2014/main" id="{5053B687-E76B-4B20-AAC9-9A3BD8CEF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64009" y="2076994"/>
            <a:ext cx="4187369" cy="6092825"/>
          </a:xfrm>
          <a:prstGeom prst="rect">
            <a:avLst/>
          </a:prstGeom>
        </p:spPr>
      </p:pic>
      <p:sp>
        <p:nvSpPr>
          <p:cNvPr id="43" name="Isosceles Triangle 42">
            <a:extLst>
              <a:ext uri="{FF2B5EF4-FFF2-40B4-BE49-F238E27FC236}">
                <a16:creationId xmlns:a16="http://schemas.microsoft.com/office/drawing/2014/main" id="{C7E6498F-12C4-457C-BFAF-98AF1AC32443}"/>
              </a:ext>
            </a:extLst>
          </p:cNvPr>
          <p:cNvSpPr/>
          <p:nvPr/>
        </p:nvSpPr>
        <p:spPr>
          <a:xfrm rot="17295750">
            <a:off x="3093283" y="2746956"/>
            <a:ext cx="1420230" cy="1770882"/>
          </a:xfrm>
          <a:prstGeom prst="triangle">
            <a:avLst/>
          </a:prstGeom>
          <a:gradFill>
            <a:gsLst>
              <a:gs pos="100000">
                <a:schemeClr val="accent1">
                  <a:lumMod val="5000"/>
                  <a:lumOff val="95000"/>
                  <a:alpha val="0"/>
                </a:schemeClr>
              </a:gs>
              <a:gs pos="0">
                <a:srgbClr val="92C137"/>
              </a:gs>
              <a:gs pos="26000">
                <a:srgbClr val="92C137"/>
              </a:gs>
              <a:gs pos="52000">
                <a:srgbClr val="92C137"/>
              </a:gs>
            </a:gsLst>
            <a:lin ang="5400000" scaled="1"/>
          </a:gra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5" name="Oval 44">
            <a:extLst>
              <a:ext uri="{FF2B5EF4-FFF2-40B4-BE49-F238E27FC236}">
                <a16:creationId xmlns:a16="http://schemas.microsoft.com/office/drawing/2014/main" id="{5D9FBF77-97CF-4BFF-8E75-76627B58BFC0}"/>
              </a:ext>
            </a:extLst>
          </p:cNvPr>
          <p:cNvSpPr/>
          <p:nvPr/>
        </p:nvSpPr>
        <p:spPr>
          <a:xfrm>
            <a:off x="4119932" y="3809605"/>
            <a:ext cx="295720" cy="295720"/>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6" name="Oval 45">
            <a:extLst>
              <a:ext uri="{FF2B5EF4-FFF2-40B4-BE49-F238E27FC236}">
                <a16:creationId xmlns:a16="http://schemas.microsoft.com/office/drawing/2014/main" id="{A5631B7D-8F6E-4105-8518-04AF46EA4C21}"/>
              </a:ext>
            </a:extLst>
          </p:cNvPr>
          <p:cNvSpPr/>
          <p:nvPr/>
        </p:nvSpPr>
        <p:spPr>
          <a:xfrm>
            <a:off x="4038764" y="3728437"/>
            <a:ext cx="458056" cy="458056"/>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7" name="Oval 46">
            <a:extLst>
              <a:ext uri="{FF2B5EF4-FFF2-40B4-BE49-F238E27FC236}">
                <a16:creationId xmlns:a16="http://schemas.microsoft.com/office/drawing/2014/main" id="{46D41B91-0ABA-414C-99F5-DD931B512AE2}"/>
              </a:ext>
            </a:extLst>
          </p:cNvPr>
          <p:cNvSpPr/>
          <p:nvPr/>
        </p:nvSpPr>
        <p:spPr>
          <a:xfrm>
            <a:off x="3940793" y="3630466"/>
            <a:ext cx="653999" cy="653999"/>
          </a:xfrm>
          <a:prstGeom prst="ellipse">
            <a:avLst/>
          </a:prstGeom>
          <a:noFill/>
          <a:ln w="104775">
            <a:solidFill>
              <a:srgbClr val="FFE001"/>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5" name="Picture 24">
            <a:extLst>
              <a:ext uri="{FF2B5EF4-FFF2-40B4-BE49-F238E27FC236}">
                <a16:creationId xmlns:a16="http://schemas.microsoft.com/office/drawing/2014/main" id="{B502DD34-A3EF-4813-A652-905A16C586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947738" y="2765243"/>
            <a:ext cx="3196262" cy="5198882"/>
          </a:xfrm>
          <a:prstGeom prst="rect">
            <a:avLst/>
          </a:prstGeom>
        </p:spPr>
      </p:pic>
      <p:pic>
        <p:nvPicPr>
          <p:cNvPr id="42" name="Picture 41">
            <a:extLst>
              <a:ext uri="{FF2B5EF4-FFF2-40B4-BE49-F238E27FC236}">
                <a16:creationId xmlns:a16="http://schemas.microsoft.com/office/drawing/2014/main" id="{7628FC87-1A27-4AE0-BBF2-6CB3C7D276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655030" y="2557650"/>
            <a:ext cx="3833939" cy="2709256"/>
          </a:xfrm>
          <a:prstGeom prst="rect">
            <a:avLst/>
          </a:prstGeom>
          <a:ln>
            <a:solidFill>
              <a:schemeClr val="tx1"/>
            </a:solidFill>
          </a:ln>
        </p:spPr>
      </p:pic>
      <p:sp>
        <p:nvSpPr>
          <p:cNvPr id="14" name="Rectangular Callout 5">
            <a:extLst>
              <a:ext uri="{FF2B5EF4-FFF2-40B4-BE49-F238E27FC236}">
                <a16:creationId xmlns:a16="http://schemas.microsoft.com/office/drawing/2014/main" id="{BEB43AB7-48B4-4A7E-A43C-869B681A2BCE}"/>
              </a:ext>
            </a:extLst>
          </p:cNvPr>
          <p:cNvSpPr/>
          <p:nvPr/>
        </p:nvSpPr>
        <p:spPr>
          <a:xfrm>
            <a:off x="2624226" y="4903833"/>
            <a:ext cx="3318370" cy="1404892"/>
          </a:xfrm>
          <a:prstGeom prst="wedgeRectCallout">
            <a:avLst>
              <a:gd name="adj1" fmla="val -48339"/>
              <a:gd name="adj2" fmla="val -106560"/>
            </a:avLst>
          </a:prstGeom>
          <a:solidFill>
            <a:schemeClr val="bg1"/>
          </a:solidFill>
          <a:ln w="28575">
            <a:solidFill>
              <a:srgbClr val="5B298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Create a cartoon to show your helpful habits using your </a:t>
            </a:r>
            <a:r>
              <a:rPr kumimoji="0" lang="en-GB" sz="1800" b="1" i="0" u="none" strike="noStrike" kern="1200" cap="none" spc="0" normalizeH="0" baseline="0" noProof="0" dirty="0">
                <a:ln>
                  <a:noFill/>
                </a:ln>
                <a:solidFill>
                  <a:srgbClr val="00A7E6"/>
                </a:solidFill>
                <a:effectLst/>
                <a:uLnTx/>
                <a:uFillTx/>
                <a:latin typeface="Twinkl"/>
                <a:ea typeface="+mn-ea"/>
                <a:cs typeface="+mn-cs"/>
              </a:rPr>
              <a:t>My Helpful Habits Activity Sheet</a:t>
            </a:r>
            <a:r>
              <a:rPr kumimoji="0" lang="en-GB" sz="1800" b="0" i="0" u="none" strike="noStrike" kern="1200" cap="none" spc="0" normalizeH="0" baseline="0" noProof="0" dirty="0">
                <a:ln>
                  <a:noFill/>
                </a:ln>
                <a:solidFill>
                  <a:srgbClr val="000000"/>
                </a:solidFill>
                <a:effectLst/>
                <a:uLnTx/>
                <a:uFillTx/>
                <a:latin typeface="Twinkl"/>
                <a:ea typeface="+mn-ea"/>
                <a:cs typeface="+mn-cs"/>
              </a:rPr>
              <a:t>.</a:t>
            </a:r>
          </a:p>
        </p:txBody>
      </p:sp>
      <p:sp>
        <p:nvSpPr>
          <p:cNvPr id="28" name="Rectangular Callout 5">
            <a:extLst>
              <a:ext uri="{FF2B5EF4-FFF2-40B4-BE49-F238E27FC236}">
                <a16:creationId xmlns:a16="http://schemas.microsoft.com/office/drawing/2014/main" id="{760F6FC8-99E8-4CAC-8FE0-24B6EC834A7E}"/>
              </a:ext>
            </a:extLst>
          </p:cNvPr>
          <p:cNvSpPr/>
          <p:nvPr/>
        </p:nvSpPr>
        <p:spPr>
          <a:xfrm>
            <a:off x="2986340" y="1784838"/>
            <a:ext cx="3428528" cy="1985304"/>
          </a:xfrm>
          <a:prstGeom prst="wedgeRectCallout">
            <a:avLst>
              <a:gd name="adj1" fmla="val 59030"/>
              <a:gd name="adj2" fmla="val 2509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Think about all of the habits you have that could help someone else. Maybe you read every night or you choose healthy food as a snack.</a:t>
            </a:r>
          </a:p>
        </p:txBody>
      </p:sp>
      <p:pic>
        <p:nvPicPr>
          <p:cNvPr id="2" name="border" descr="A screen shot of a computer&#10;&#10;Description automatically generated" hidden="1">
            <a:extLst>
              <a:ext uri="{FF2B5EF4-FFF2-40B4-BE49-F238E27FC236}">
                <a16:creationId xmlns:a16="http://schemas.microsoft.com/office/drawing/2014/main" id="{3490F7B8-5AAF-4051-8C7B-6169863E0B2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Individual Work">
            <a:extLst>
              <a:ext uri="{FF2B5EF4-FFF2-40B4-BE49-F238E27FC236}">
                <a16:creationId xmlns:a16="http://schemas.microsoft.com/office/drawing/2014/main" id="{126750D5-CA40-4EF4-AAAB-5445DECF7F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2196" y="519987"/>
            <a:ext cx="864000" cy="864000"/>
          </a:xfrm>
          <a:prstGeom prst="rect">
            <a:avLst/>
          </a:prstGeom>
        </p:spPr>
      </p:pic>
    </p:spTree>
    <p:extLst>
      <p:ext uri="{BB962C8B-B14F-4D97-AF65-F5344CB8AC3E}">
        <p14:creationId xmlns:p14="http://schemas.microsoft.com/office/powerpoint/2010/main" val="175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6" presetClass="emph" presetSubtype="0" fill="hold" grpId="1" nodeType="withEffect">
                                  <p:stCondLst>
                                    <p:cond delay="0"/>
                                  </p:stCondLst>
                                  <p:childTnLst>
                                    <p:animScale>
                                      <p:cBhvr>
                                        <p:cTn id="17" dur="500" fill="hold"/>
                                        <p:tgtEl>
                                          <p:spTgt spid="45"/>
                                        </p:tgtEl>
                                      </p:cBhvr>
                                      <p:by x="1000000" y="1000000"/>
                                    </p:animScale>
                                  </p:childTnLst>
                                </p:cTn>
                              </p:par>
                            </p:childTnLst>
                          </p:cTn>
                        </p:par>
                        <p:par>
                          <p:cTn id="18" fill="hold">
                            <p:stCondLst>
                              <p:cond delay="1500"/>
                            </p:stCondLst>
                            <p:childTnLst>
                              <p:par>
                                <p:cTn id="19" presetID="10" presetClass="exit" presetSubtype="0" fill="hold" grpId="2" nodeType="after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6" presetClass="emph" presetSubtype="0" fill="hold" grpId="1" nodeType="withEffect">
                                  <p:stCondLst>
                                    <p:cond delay="0"/>
                                  </p:stCondLst>
                                  <p:childTnLst>
                                    <p:animScale>
                                      <p:cBhvr>
                                        <p:cTn id="26" dur="500" fill="hold"/>
                                        <p:tgtEl>
                                          <p:spTgt spid="46"/>
                                        </p:tgtEl>
                                      </p:cBhvr>
                                      <p:by x="1000000" y="1000000"/>
                                    </p:animScale>
                                  </p:childTnLst>
                                </p:cTn>
                              </p:par>
                            </p:childTnLst>
                          </p:cTn>
                        </p:par>
                        <p:par>
                          <p:cTn id="27" fill="hold">
                            <p:stCondLst>
                              <p:cond delay="2500"/>
                            </p:stCondLst>
                            <p:childTnLst>
                              <p:par>
                                <p:cTn id="28" presetID="10" presetClass="exit" presetSubtype="0" fill="hold" grpId="2" nodeType="after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6" presetClass="emph" presetSubtype="0" fill="hold" grpId="1" nodeType="withEffect">
                                  <p:stCondLst>
                                    <p:cond delay="0"/>
                                  </p:stCondLst>
                                  <p:childTnLst>
                                    <p:animScale>
                                      <p:cBhvr>
                                        <p:cTn id="35" dur="500" fill="hold"/>
                                        <p:tgtEl>
                                          <p:spTgt spid="47"/>
                                        </p:tgtEl>
                                      </p:cBhvr>
                                      <p:by x="1000000" y="1000000"/>
                                    </p:animScale>
                                  </p:childTnLst>
                                </p:cTn>
                              </p:par>
                            </p:childTnLst>
                          </p:cTn>
                        </p:par>
                        <p:par>
                          <p:cTn id="36" fill="hold">
                            <p:stCondLst>
                              <p:cond delay="3500"/>
                            </p:stCondLst>
                            <p:childTnLst>
                              <p:par>
                                <p:cTn id="37" presetID="10" presetClass="exit" presetSubtype="0" fill="hold" grpId="2" nodeType="afterEffect">
                                  <p:stCondLst>
                                    <p:cond delay="0"/>
                                  </p:stCondLst>
                                  <p:childTnLst>
                                    <p:animEffect transition="out" filter="fad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par>
                                <p:cTn id="40" presetID="6" presetClass="entr" presetSubtype="32"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out)">
                                      <p:cBhvr>
                                        <p:cTn id="42" dur="600"/>
                                        <p:tgtEl>
                                          <p:spTgt spid="42"/>
                                        </p:tgtEl>
                                      </p:cBhvr>
                                    </p:animEffect>
                                  </p:childTnLst>
                                </p:cTn>
                              </p:par>
                              <p:par>
                                <p:cTn id="43" presetID="10" presetClass="exit" presetSubtype="0" fill="hold" grpId="1"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par>
                                <p:cTn id="61" presetID="53" presetClass="exit" presetSubtype="32" fill="hold" nodeType="withEffect">
                                  <p:stCondLst>
                                    <p:cond delay="0"/>
                                  </p:stCondLst>
                                  <p:childTnLst>
                                    <p:anim calcmode="lin" valueType="num">
                                      <p:cBhvr>
                                        <p:cTn id="62" dur="500"/>
                                        <p:tgtEl>
                                          <p:spTgt spid="42"/>
                                        </p:tgtEl>
                                        <p:attrNameLst>
                                          <p:attrName>ppt_w</p:attrName>
                                        </p:attrNameLst>
                                      </p:cBhvr>
                                      <p:tavLst>
                                        <p:tav tm="0">
                                          <p:val>
                                            <p:strVal val="ppt_w"/>
                                          </p:val>
                                        </p:tav>
                                        <p:tav tm="100000">
                                          <p:val>
                                            <p:fltVal val="0"/>
                                          </p:val>
                                        </p:tav>
                                      </p:tavLst>
                                    </p:anim>
                                    <p:anim calcmode="lin" valueType="num">
                                      <p:cBhvr>
                                        <p:cTn id="63" dur="500"/>
                                        <p:tgtEl>
                                          <p:spTgt spid="42"/>
                                        </p:tgtEl>
                                        <p:attrNameLst>
                                          <p:attrName>ppt_h</p:attrName>
                                        </p:attrNameLst>
                                      </p:cBhvr>
                                      <p:tavLst>
                                        <p:tav tm="0">
                                          <p:val>
                                            <p:strVal val="ppt_h"/>
                                          </p:val>
                                        </p:tav>
                                        <p:tav tm="100000">
                                          <p:val>
                                            <p:fltVal val="0"/>
                                          </p:val>
                                        </p:tav>
                                      </p:tavLst>
                                    </p:anim>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5" grpId="0" animBg="1"/>
      <p:bldP spid="45" grpId="1" animBg="1"/>
      <p:bldP spid="45" grpId="2" animBg="1"/>
      <p:bldP spid="46" grpId="0" animBg="1"/>
      <p:bldP spid="46" grpId="1" animBg="1"/>
      <p:bldP spid="46" grpId="2" animBg="1"/>
      <p:bldP spid="47" grpId="0" animBg="1"/>
      <p:bldP spid="47" grpId="1" animBg="1"/>
      <p:bldP spid="47" grpId="2" animBg="1"/>
      <p:bldP spid="14"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12398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0F5FB66-7CC6-4E00-BC11-5E20181139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0935" y="5170673"/>
            <a:ext cx="2698036" cy="2946385"/>
          </a:xfrm>
          <a:prstGeom prst="rect">
            <a:avLst/>
          </a:prstGeom>
        </p:spPr>
      </p:pic>
      <p:pic>
        <p:nvPicPr>
          <p:cNvPr id="29" name="Picture 28">
            <a:extLst>
              <a:ext uri="{FF2B5EF4-FFF2-40B4-BE49-F238E27FC236}">
                <a16:creationId xmlns:a16="http://schemas.microsoft.com/office/drawing/2014/main" id="{031C2367-1741-48DA-8D94-D3A68D58A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8498" y="3414932"/>
            <a:ext cx="3972526" cy="2705697"/>
          </a:xfrm>
          <a:prstGeom prst="rect">
            <a:avLst/>
          </a:prstGeom>
        </p:spPr>
      </p:pic>
      <p:pic>
        <p:nvPicPr>
          <p:cNvPr id="24" name="Picture 23">
            <a:extLst>
              <a:ext uri="{FF2B5EF4-FFF2-40B4-BE49-F238E27FC236}">
                <a16:creationId xmlns:a16="http://schemas.microsoft.com/office/drawing/2014/main" id="{9B0C1A86-24E1-4F9A-BADD-9C8183F4F3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348" r="-95519"/>
          <a:stretch/>
        </p:blipFill>
        <p:spPr>
          <a:xfrm rot="1459540">
            <a:off x="5876292" y="2895619"/>
            <a:ext cx="2685506" cy="1809758"/>
          </a:xfrm>
          <a:prstGeom prst="rect">
            <a:avLst/>
          </a:prstGeom>
        </p:spPr>
      </p:pic>
      <p:sp>
        <p:nvSpPr>
          <p:cNvPr id="2" name="Title 1"/>
          <p:cNvSpPr>
            <a:spLocks noGrp="1"/>
          </p:cNvSpPr>
          <p:nvPr>
            <p:ph type="title"/>
          </p:nvPr>
        </p:nvSpPr>
        <p:spPr/>
        <p:txBody>
          <a:bodyPr/>
          <a:lstStyle/>
          <a:p>
            <a:r>
              <a:rPr lang="en-GB" dirty="0">
                <a:latin typeface="+mn-lt"/>
              </a:rPr>
              <a:t>Habit Breakers</a:t>
            </a:r>
          </a:p>
        </p:txBody>
      </p:sp>
      <p:pic>
        <p:nvPicPr>
          <p:cNvPr id="39" name="Whole Class">
            <a:extLst>
              <a:ext uri="{FF2B5EF4-FFF2-40B4-BE49-F238E27FC236}">
                <a16:creationId xmlns:a16="http://schemas.microsoft.com/office/drawing/2014/main" id="{02627F5D-0DE1-4819-9D57-57FE05FD33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pic>
        <p:nvPicPr>
          <p:cNvPr id="4" name="Picture 3">
            <a:extLst>
              <a:ext uri="{FF2B5EF4-FFF2-40B4-BE49-F238E27FC236}">
                <a16:creationId xmlns:a16="http://schemas.microsoft.com/office/drawing/2014/main" id="{497C8FE9-6FE4-4906-AC4E-343A320974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8349" y="2464217"/>
            <a:ext cx="2960907" cy="3153266"/>
          </a:xfrm>
          <a:prstGeom prst="rect">
            <a:avLst/>
          </a:prstGeom>
        </p:spPr>
      </p:pic>
      <p:sp>
        <p:nvSpPr>
          <p:cNvPr id="38" name="Rectangular Callout 5">
            <a:extLst>
              <a:ext uri="{FF2B5EF4-FFF2-40B4-BE49-F238E27FC236}">
                <a16:creationId xmlns:a16="http://schemas.microsoft.com/office/drawing/2014/main" id="{71EE983B-127A-4284-ACE1-BA4077451299}"/>
              </a:ext>
            </a:extLst>
          </p:cNvPr>
          <p:cNvSpPr/>
          <p:nvPr/>
        </p:nvSpPr>
        <p:spPr>
          <a:xfrm>
            <a:off x="1547447" y="1408727"/>
            <a:ext cx="5880770" cy="1211184"/>
          </a:xfrm>
          <a:prstGeom prst="wedgeRectCallout">
            <a:avLst>
              <a:gd name="adj1" fmla="val 25086"/>
              <a:gd name="adj2" fmla="val 65689"/>
            </a:avLst>
          </a:prstGeom>
          <a:solidFill>
            <a:schemeClr val="bg1"/>
          </a:solidFill>
          <a:ln w="28575">
            <a:solidFill>
              <a:srgbClr val="46A1DA"/>
            </a:solid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288000" rtlCol="0" anchor="ctr"/>
          <a:lstStyle/>
          <a:p>
            <a:pPr marL="92075"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Some habits are really difficult to break. Let’s look at these habits and decide how easy or difficult it would be to change them.</a:t>
            </a:r>
          </a:p>
        </p:txBody>
      </p:sp>
      <p:sp>
        <p:nvSpPr>
          <p:cNvPr id="3" name="TextBox 2">
            <a:extLst>
              <a:ext uri="{FF2B5EF4-FFF2-40B4-BE49-F238E27FC236}">
                <a16:creationId xmlns:a16="http://schemas.microsoft.com/office/drawing/2014/main" id="{02E105B8-5C12-4D59-B004-FD937A5F2369}"/>
              </a:ext>
            </a:extLst>
          </p:cNvPr>
          <p:cNvSpPr txBox="1"/>
          <p:nvPr/>
        </p:nvSpPr>
        <p:spPr>
          <a:xfrm>
            <a:off x="435587" y="2891949"/>
            <a:ext cx="5444709" cy="3200876"/>
          </a:xfrm>
          <a:prstGeom prst="rect">
            <a:avLst/>
          </a:prstGeom>
          <a:noFill/>
        </p:spPr>
        <p:txBody>
          <a:bodyPr wrap="square" rtlCol="0">
            <a:spAutoFit/>
          </a:bodyPr>
          <a:lstStyle/>
          <a:p>
            <a:pPr marL="266700" marR="0" lvl="0" indent="-1524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Going out to play with friends or exercising instead of playing a video game or watching TV.</a:t>
            </a:r>
          </a:p>
          <a:p>
            <a:pPr marL="266700" marR="0" lvl="0" indent="-1524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Doing homework as soon as you get it so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you’re not in a rush.</a:t>
            </a:r>
          </a:p>
          <a:p>
            <a:pPr marL="266700" marR="0" lvl="0" indent="-1524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Ignoring a story about someone that might</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not be true. </a:t>
            </a:r>
          </a:p>
          <a:p>
            <a:pPr marL="266700" marR="0" lvl="0" indent="-1524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Eating fruit and vegetables instead of sweets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or chocolate. </a:t>
            </a:r>
          </a:p>
          <a:p>
            <a:pPr marL="266700" marR="0" lvl="0" indent="-1524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Taking some time out to calm down instead of hitting someone when you feel very angry. </a:t>
            </a:r>
          </a:p>
        </p:txBody>
      </p:sp>
      <p:pic>
        <p:nvPicPr>
          <p:cNvPr id="26" name="Picture 25">
            <a:extLst>
              <a:ext uri="{FF2B5EF4-FFF2-40B4-BE49-F238E27FC236}">
                <a16:creationId xmlns:a16="http://schemas.microsoft.com/office/drawing/2014/main" id="{88C3EAD4-468A-4A15-9884-078F62B51F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70233" y="2461258"/>
            <a:ext cx="2960908" cy="3153266"/>
          </a:xfrm>
          <a:prstGeom prst="rect">
            <a:avLst/>
          </a:prstGeom>
        </p:spPr>
      </p:pic>
      <p:pic>
        <p:nvPicPr>
          <p:cNvPr id="20" name="Picture 19">
            <a:extLst>
              <a:ext uri="{FF2B5EF4-FFF2-40B4-BE49-F238E27FC236}">
                <a16:creationId xmlns:a16="http://schemas.microsoft.com/office/drawing/2014/main" id="{20481F45-2C00-494E-BF20-4E163C5A57C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01013" r="-129779" b="-2"/>
          <a:stretch/>
        </p:blipFill>
        <p:spPr>
          <a:xfrm>
            <a:off x="6456813" y="1851376"/>
            <a:ext cx="2687187" cy="2801587"/>
          </a:xfrm>
          <a:prstGeom prst="rect">
            <a:avLst/>
          </a:prstGeom>
        </p:spPr>
      </p:pic>
    </p:spTree>
    <p:extLst>
      <p:ext uri="{BB962C8B-B14F-4D97-AF65-F5344CB8AC3E}">
        <p14:creationId xmlns:p14="http://schemas.microsoft.com/office/powerpoint/2010/main" val="369240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000" fill="hold"/>
                                        <p:tgtEl>
                                          <p:spTgt spid="2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00"/>
                                        <p:tgtEl>
                                          <p:spTgt spid="38"/>
                                        </p:tgtEl>
                                      </p:cBhvr>
                                    </p:animEffect>
                                  </p:childTnLst>
                                </p:cTn>
                              </p:par>
                              <p:par>
                                <p:cTn id="12" presetID="22" presetClass="entr" presetSubtype="1"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800000">
                                      <p:cBhvr>
                                        <p:cTn id="18" dur="2000" fill="hold"/>
                                        <p:tgtEl>
                                          <p:spTgt spid="24"/>
                                        </p:tgtEl>
                                        <p:attrNameLst>
                                          <p:attrName>r</p:attrName>
                                        </p:attrNameLst>
                                      </p:cBhvr>
                                    </p:animRot>
                                  </p:childTnLst>
                                </p:cTn>
                              </p:par>
                              <p:par>
                                <p:cTn id="19" presetID="22" presetClass="entr" presetSubtype="8"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1800000">
                                      <p:cBhvr>
                                        <p:cTn id="25" dur="2000" fill="hold"/>
                                        <p:tgtEl>
                                          <p:spTgt spid="24"/>
                                        </p:tgtEl>
                                        <p:attrNameLst>
                                          <p:attrName>r</p:attrName>
                                        </p:attrNameLst>
                                      </p:cBhvr>
                                    </p:animRot>
                                  </p:childTnLst>
                                </p:cTn>
                              </p:par>
                              <p:par>
                                <p:cTn id="26" presetID="22" presetClass="entr" presetSubtype="8"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600000">
                                      <p:cBhvr>
                                        <p:cTn id="32" dur="2000" fill="hold"/>
                                        <p:tgtEl>
                                          <p:spTgt spid="24"/>
                                        </p:tgtEl>
                                        <p:attrNameLst>
                                          <p:attrName>r</p:attrName>
                                        </p:attrNameLst>
                                      </p:cBhvr>
                                    </p:animRot>
                                  </p:childTnLst>
                                </p:cTn>
                              </p:par>
                              <p:par>
                                <p:cTn id="33" presetID="22" presetClass="entr" presetSubtype="8"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600000">
                                      <p:cBhvr>
                                        <p:cTn id="39" dur="2000" fill="hold"/>
                                        <p:tgtEl>
                                          <p:spTgt spid="24"/>
                                        </p:tgtEl>
                                        <p:attrNameLst>
                                          <p:attrName>r</p:attrName>
                                        </p:attrNameLst>
                                      </p:cBhvr>
                                    </p:animRot>
                                  </p:childTnLst>
                                </p:cTn>
                              </p:par>
                              <p:par>
                                <p:cTn id="40" presetID="22" presetClass="entr" presetSubtype="8"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600000">
                                      <p:cBhvr>
                                        <p:cTn id="46" dur="2000" fill="hold"/>
                                        <p:tgtEl>
                                          <p:spTgt spid="24"/>
                                        </p:tgtEl>
                                        <p:attrNameLst>
                                          <p:attrName>r</p:attrName>
                                        </p:attrNameLst>
                                      </p:cBhvr>
                                    </p:animRot>
                                  </p:childTnLst>
                                </p:cTn>
                              </p:par>
                              <p:par>
                                <p:cTn id="47" presetID="22" presetClass="entr" presetSubtype="8"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left)">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Habit Breakers</a:t>
            </a:r>
          </a:p>
        </p:txBody>
      </p:sp>
      <p:pic>
        <p:nvPicPr>
          <p:cNvPr id="67" name="Whole Class">
            <a:extLst>
              <a:ext uri="{FF2B5EF4-FFF2-40B4-BE49-F238E27FC236}">
                <a16:creationId xmlns:a16="http://schemas.microsoft.com/office/drawing/2014/main" id="{0E53F72D-8B58-4EC4-8863-CC64CCB10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1966" y="543600"/>
            <a:ext cx="1238498" cy="864000"/>
          </a:xfrm>
          <a:prstGeom prst="rect">
            <a:avLst/>
          </a:prstGeom>
        </p:spPr>
      </p:pic>
      <p:pic>
        <p:nvPicPr>
          <p:cNvPr id="12" name="Picture 11">
            <a:extLst>
              <a:ext uri="{FF2B5EF4-FFF2-40B4-BE49-F238E27FC236}">
                <a16:creationId xmlns:a16="http://schemas.microsoft.com/office/drawing/2014/main" id="{A80C1F36-EBB0-4432-9CF3-70435BCA68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062" y="1646668"/>
            <a:ext cx="4505875" cy="5661499"/>
          </a:xfrm>
          <a:prstGeom prst="rect">
            <a:avLst/>
          </a:prstGeom>
        </p:spPr>
      </p:pic>
      <p:sp>
        <p:nvSpPr>
          <p:cNvPr id="31" name="TextBox 30">
            <a:extLst>
              <a:ext uri="{FF2B5EF4-FFF2-40B4-BE49-F238E27FC236}">
                <a16:creationId xmlns:a16="http://schemas.microsoft.com/office/drawing/2014/main" id="{5F81A793-D7C5-40D5-8CAD-5F599753A16D}"/>
              </a:ext>
            </a:extLst>
          </p:cNvPr>
          <p:cNvSpPr txBox="1"/>
          <p:nvPr/>
        </p:nvSpPr>
        <p:spPr>
          <a:xfrm>
            <a:off x="3063692" y="3592903"/>
            <a:ext cx="3338682" cy="1492716"/>
          </a:xfrm>
          <a:prstGeom prst="rect">
            <a:avLst/>
          </a:prstGeom>
          <a:noFill/>
        </p:spPr>
        <p:txBody>
          <a:bodyPr wrap="square" rtlCol="0">
            <a:spAutoFit/>
          </a:bodyPr>
          <a:lstStyle/>
          <a:p>
            <a:pPr marL="457200" marR="0" lvl="0" indent="-3429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Good habits can help us achieve our goals. </a:t>
            </a:r>
          </a:p>
          <a:p>
            <a:pPr marL="457200" marR="0" lvl="0" indent="-342900" algn="l" defTabSz="914400" rtl="0" eaLnBrk="1" fontAlgn="auto" latinLnBrk="0" hangingPunct="1">
              <a:lnSpc>
                <a:spcPct val="90000"/>
              </a:lnSpc>
              <a:spcBef>
                <a:spcPts val="1200"/>
              </a:spcBef>
              <a:spcAft>
                <a:spcPts val="0"/>
              </a:spcAft>
              <a:buClrTx/>
              <a:buSzPts val="1800"/>
              <a:buFontTx/>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can replace our unhealthy habits with healthy ones.</a:t>
            </a:r>
          </a:p>
        </p:txBody>
      </p:sp>
      <p:pic>
        <p:nvPicPr>
          <p:cNvPr id="23" name="Picture 22">
            <a:extLst>
              <a:ext uri="{FF2B5EF4-FFF2-40B4-BE49-F238E27FC236}">
                <a16:creationId xmlns:a16="http://schemas.microsoft.com/office/drawing/2014/main" id="{DF7C709A-733F-4B5D-813F-BE4DEE283E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2254" y="1967603"/>
            <a:ext cx="6331461" cy="7549207"/>
          </a:xfrm>
          <a:prstGeom prst="rect">
            <a:avLst/>
          </a:prstGeom>
        </p:spPr>
      </p:pic>
      <p:pic>
        <p:nvPicPr>
          <p:cNvPr id="25" name="Picture 24">
            <a:extLst>
              <a:ext uri="{FF2B5EF4-FFF2-40B4-BE49-F238E27FC236}">
                <a16:creationId xmlns:a16="http://schemas.microsoft.com/office/drawing/2014/main" id="{C2188A5D-980F-4C98-ABA0-D00E3F28C99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126" t="-52179"/>
          <a:stretch/>
        </p:blipFill>
        <p:spPr>
          <a:xfrm rot="21159924">
            <a:off x="-991395" y="2324911"/>
            <a:ext cx="4533456" cy="3078215"/>
          </a:xfrm>
          <a:prstGeom prst="rect">
            <a:avLst/>
          </a:prstGeom>
        </p:spPr>
      </p:pic>
      <p:sp>
        <p:nvSpPr>
          <p:cNvPr id="20" name="Rectangular Callout 5">
            <a:extLst>
              <a:ext uri="{FF2B5EF4-FFF2-40B4-BE49-F238E27FC236}">
                <a16:creationId xmlns:a16="http://schemas.microsoft.com/office/drawing/2014/main" id="{4642FEA1-1FCE-4A13-B733-80CE831A6783}"/>
              </a:ext>
            </a:extLst>
          </p:cNvPr>
          <p:cNvSpPr/>
          <p:nvPr/>
        </p:nvSpPr>
        <p:spPr>
          <a:xfrm>
            <a:off x="3349709" y="1509816"/>
            <a:ext cx="3318370" cy="1404892"/>
          </a:xfrm>
          <a:prstGeom prst="wedgeRectCallout">
            <a:avLst>
              <a:gd name="adj1" fmla="val 62308"/>
              <a:gd name="adj2" fmla="val -16440"/>
            </a:avLst>
          </a:prstGeom>
          <a:solidFill>
            <a:schemeClr val="bg1"/>
          </a:solidFill>
          <a:ln w="28575">
            <a:solidFill>
              <a:srgbClr val="5B2986"/>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 can choose healthy habits and replace unhealthy ones. </a:t>
            </a:r>
          </a:p>
        </p:txBody>
      </p:sp>
      <p:pic>
        <p:nvPicPr>
          <p:cNvPr id="21" name="Picture 20">
            <a:extLst>
              <a:ext uri="{FF2B5EF4-FFF2-40B4-BE49-F238E27FC236}">
                <a16:creationId xmlns:a16="http://schemas.microsoft.com/office/drawing/2014/main" id="{5B999AAC-74F7-4749-9B61-FAE4BBD756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89206" y="1448971"/>
            <a:ext cx="2099144" cy="6858000"/>
          </a:xfrm>
          <a:prstGeom prst="rect">
            <a:avLst/>
          </a:prstGeom>
        </p:spPr>
      </p:pic>
      <p:sp>
        <p:nvSpPr>
          <p:cNvPr id="3" name="Oval 2">
            <a:extLst>
              <a:ext uri="{FF2B5EF4-FFF2-40B4-BE49-F238E27FC236}">
                <a16:creationId xmlns:a16="http://schemas.microsoft.com/office/drawing/2014/main" id="{FC222818-D933-471E-AFD0-D370C97BA439}"/>
              </a:ext>
            </a:extLst>
          </p:cNvPr>
          <p:cNvSpPr/>
          <p:nvPr/>
        </p:nvSpPr>
        <p:spPr>
          <a:xfrm>
            <a:off x="3230503" y="2995231"/>
            <a:ext cx="2838702" cy="2838702"/>
          </a:xfrm>
          <a:prstGeom prst="ellipse">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Remember!</a:t>
            </a:r>
          </a:p>
        </p:txBody>
      </p:sp>
    </p:spTree>
    <p:extLst>
      <p:ext uri="{BB962C8B-B14F-4D97-AF65-F5344CB8AC3E}">
        <p14:creationId xmlns:p14="http://schemas.microsoft.com/office/powerpoint/2010/main" val="38001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600000">
                                      <p:cBhvr>
                                        <p:cTn id="31" dur="500" fill="hold"/>
                                        <p:tgtEl>
                                          <p:spTgt spid="25"/>
                                        </p:tgtEl>
                                        <p:attrNameLst>
                                          <p:attrName>r</p:attrName>
                                        </p:attrNameLst>
                                      </p:cBhvr>
                                    </p:animRot>
                                  </p:childTnLst>
                                </p:cTn>
                              </p:par>
                              <p:par>
                                <p:cTn id="32" presetID="22" presetClass="entr" presetSubtype="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0" grpId="0" animBg="1"/>
      <p:bldP spid="3" grpId="0" animBg="1"/>
      <p:bldP spid="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63893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id="{8664AE2D-2BB1-4AA0-A930-5097B3929C65}"/>
              </a:ext>
            </a:extLst>
          </p:cNvPr>
          <p:cNvSpPr/>
          <p:nvPr/>
        </p:nvSpPr>
        <p:spPr>
          <a:xfrm>
            <a:off x="2881402" y="3640196"/>
            <a:ext cx="2168921" cy="742447"/>
          </a:xfrm>
          <a:prstGeom prst="snip2Diag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have you learnt today?</a:t>
            </a:r>
          </a:p>
        </p:txBody>
      </p:sp>
      <p:sp>
        <p:nvSpPr>
          <p:cNvPr id="17" name="Rectangle: Diagonal Corners Snipped 16">
            <a:extLst>
              <a:ext uri="{FF2B5EF4-FFF2-40B4-BE49-F238E27FC236}">
                <a16:creationId xmlns:a16="http://schemas.microsoft.com/office/drawing/2014/main" id="{1D566E9C-6BE8-4022-8133-1A81EA47796A}"/>
              </a:ext>
            </a:extLst>
          </p:cNvPr>
          <p:cNvSpPr/>
          <p:nvPr/>
        </p:nvSpPr>
        <p:spPr>
          <a:xfrm>
            <a:off x="3537873" y="4835003"/>
            <a:ext cx="2431360" cy="742447"/>
          </a:xfrm>
          <a:prstGeom prst="snip2Diag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will it help you in your daily life?</a:t>
            </a:r>
          </a:p>
        </p:txBody>
      </p:sp>
      <p:pic>
        <p:nvPicPr>
          <p:cNvPr id="4" name="Picture 3">
            <a:extLst>
              <a:ext uri="{FF2B5EF4-FFF2-40B4-BE49-F238E27FC236}">
                <a16:creationId xmlns:a16="http://schemas.microsoft.com/office/drawing/2014/main" id="{70845A59-C757-4185-9406-D030C6F671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236937" y="1363757"/>
            <a:ext cx="4665109" cy="5930980"/>
          </a:xfrm>
          <a:prstGeom prst="rect">
            <a:avLst/>
          </a:prstGeom>
        </p:spPr>
      </p:pic>
      <p:grpSp>
        <p:nvGrpSpPr>
          <p:cNvPr id="21" name="Group 20">
            <a:extLst>
              <a:ext uri="{FF2B5EF4-FFF2-40B4-BE49-F238E27FC236}">
                <a16:creationId xmlns:a16="http://schemas.microsoft.com/office/drawing/2014/main" id="{627EE1DB-15C1-49EC-8CCD-FE5AD4C7BB85}"/>
              </a:ext>
            </a:extLst>
          </p:cNvPr>
          <p:cNvGrpSpPr/>
          <p:nvPr/>
        </p:nvGrpSpPr>
        <p:grpSpPr>
          <a:xfrm>
            <a:off x="2723954" y="1190811"/>
            <a:ext cx="2903094" cy="691292"/>
            <a:chOff x="2952925" y="1677798"/>
            <a:chExt cx="3474400" cy="1289852"/>
          </a:xfrm>
        </p:grpSpPr>
        <p:sp>
          <p:nvSpPr>
            <p:cNvPr id="22" name="Rectangular Callout 5">
              <a:extLst>
                <a:ext uri="{FF2B5EF4-FFF2-40B4-BE49-F238E27FC236}">
                  <a16:creationId xmlns:a16="http://schemas.microsoft.com/office/drawing/2014/main" id="{5ED6EDEF-12E5-481C-89E9-BA1D57798622}"/>
                </a:ext>
              </a:extLst>
            </p:cNvPr>
            <p:cNvSpPr/>
            <p:nvPr/>
          </p:nvSpPr>
          <p:spPr>
            <a:xfrm>
              <a:off x="2952925" y="1677798"/>
              <a:ext cx="3465607" cy="822121"/>
            </a:xfrm>
            <a:prstGeom prst="wedgeRectCallout">
              <a:avLst>
                <a:gd name="adj1" fmla="val -42721"/>
                <a:gd name="adj2" fmla="val 100130"/>
              </a:avLst>
            </a:prstGeom>
            <a:solidFill>
              <a:schemeClr val="bg1"/>
            </a:solidFill>
            <a:ln w="28575">
              <a:solidFill>
                <a:srgbClr val="EC6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97E2119F-F9E8-48CA-8D09-0318A221DAE6}"/>
                </a:ext>
              </a:extLst>
            </p:cNvPr>
            <p:cNvSpPr/>
            <p:nvPr/>
          </p:nvSpPr>
          <p:spPr>
            <a:xfrm>
              <a:off x="3045204" y="1761689"/>
              <a:ext cx="3382121" cy="12059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What choices do I have?</a:t>
              </a:r>
            </a:p>
          </p:txBody>
        </p:sp>
      </p:grpSp>
      <p:grpSp>
        <p:nvGrpSpPr>
          <p:cNvPr id="25" name="Group 24">
            <a:extLst>
              <a:ext uri="{FF2B5EF4-FFF2-40B4-BE49-F238E27FC236}">
                <a16:creationId xmlns:a16="http://schemas.microsoft.com/office/drawing/2014/main" id="{0363925A-4258-4246-88EB-3BC2DF1A5F2F}"/>
              </a:ext>
            </a:extLst>
          </p:cNvPr>
          <p:cNvGrpSpPr/>
          <p:nvPr/>
        </p:nvGrpSpPr>
        <p:grpSpPr>
          <a:xfrm>
            <a:off x="3283921" y="2184363"/>
            <a:ext cx="2685312" cy="981531"/>
            <a:chOff x="2290389" y="1677798"/>
            <a:chExt cx="2785338" cy="1414763"/>
          </a:xfrm>
        </p:grpSpPr>
        <p:sp>
          <p:nvSpPr>
            <p:cNvPr id="27" name="Rectangular Callout 11">
              <a:extLst>
                <a:ext uri="{FF2B5EF4-FFF2-40B4-BE49-F238E27FC236}">
                  <a16:creationId xmlns:a16="http://schemas.microsoft.com/office/drawing/2014/main" id="{4F70C00A-CC77-47A3-9031-7B08882EBB8A}"/>
                </a:ext>
              </a:extLst>
            </p:cNvPr>
            <p:cNvSpPr/>
            <p:nvPr/>
          </p:nvSpPr>
          <p:spPr>
            <a:xfrm>
              <a:off x="2290389" y="1677798"/>
              <a:ext cx="2785338" cy="1070151"/>
            </a:xfrm>
            <a:prstGeom prst="wedgeRectCallout">
              <a:avLst>
                <a:gd name="adj1" fmla="val 63085"/>
                <a:gd name="adj2" fmla="val -54144"/>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Rectangle 27">
              <a:extLst>
                <a:ext uri="{FF2B5EF4-FFF2-40B4-BE49-F238E27FC236}">
                  <a16:creationId xmlns:a16="http://schemas.microsoft.com/office/drawing/2014/main" id="{306EFB3C-33A4-4D07-B336-A78FA87B4E69}"/>
                </a:ext>
              </a:extLst>
            </p:cNvPr>
            <p:cNvSpPr/>
            <p:nvPr/>
          </p:nvSpPr>
          <p:spPr>
            <a:xfrm>
              <a:off x="2303676" y="1761688"/>
              <a:ext cx="2684671" cy="1330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How can I make better, healthier choices?</a:t>
              </a:r>
            </a:p>
          </p:txBody>
        </p:sp>
      </p:grpSp>
      <p:pic>
        <p:nvPicPr>
          <p:cNvPr id="24" name="Picture 23">
            <a:extLst>
              <a:ext uri="{FF2B5EF4-FFF2-40B4-BE49-F238E27FC236}">
                <a16:creationId xmlns:a16="http://schemas.microsoft.com/office/drawing/2014/main" id="{871C7292-E9A4-4F3A-B506-6C2BDCAD7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5554" y="537780"/>
            <a:ext cx="864000" cy="864000"/>
          </a:xfrm>
          <a:prstGeom prst="rect">
            <a:avLst/>
          </a:prstGeom>
        </p:spPr>
      </p:pic>
      <p:pic>
        <p:nvPicPr>
          <p:cNvPr id="8" name="Picture 7">
            <a:extLst>
              <a:ext uri="{FF2B5EF4-FFF2-40B4-BE49-F238E27FC236}">
                <a16:creationId xmlns:a16="http://schemas.microsoft.com/office/drawing/2014/main" id="{0AB0DB38-BDA7-49EC-99C7-02F1004812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352" y="1260593"/>
            <a:ext cx="2082436" cy="6321829"/>
          </a:xfrm>
          <a:prstGeom prst="rect">
            <a:avLst/>
          </a:prstGeom>
        </p:spPr>
      </p:pic>
      <p:pic>
        <p:nvPicPr>
          <p:cNvPr id="7" name="border" descr="A screen shot of a computer&#10;&#10;Description automatically generated" hidden="1">
            <a:extLst>
              <a:ext uri="{FF2B5EF4-FFF2-40B4-BE49-F238E27FC236}">
                <a16:creationId xmlns:a16="http://schemas.microsoft.com/office/drawing/2014/main" id="{146CA7D6-9411-4BDD-906C-470197C87C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018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my choices have consequences.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habits that will help 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know how to deal with habits that are unhelpful. </a:t>
            </a:r>
          </a:p>
        </p:txBody>
      </p:sp>
      <p:sp>
        <p:nvSpPr>
          <p:cNvPr id="10" name="Content Placeholder 15">
            <a:extLst>
              <a:ext uri="{FF2B5EF4-FFF2-40B4-BE49-F238E27FC236}">
                <a16:creationId xmlns:a16="http://schemas.microsoft.com/office/drawing/2014/main" id="{249BBB3D-2A25-4B19-AC19-C171A019AA08}"/>
              </a:ext>
            </a:extLst>
          </p:cNvPr>
          <p:cNvSpPr>
            <a:spLocks noGrp="1"/>
          </p:cNvSpPr>
          <p:nvPr>
            <p:ph idx="1"/>
          </p:nvPr>
        </p:nvSpPr>
        <p:spPr>
          <a:xfrm>
            <a:off x="628650" y="1127760"/>
            <a:ext cx="7886700" cy="1409700"/>
          </a:xfrm>
        </p:spPr>
        <p:txBody>
          <a:bodyPr>
            <a:normAutofit/>
          </a:bodyPr>
          <a:lstStyle/>
          <a:p>
            <a:r>
              <a:rPr lang="en-GB" dirty="0">
                <a:solidFill>
                  <a:srgbClr val="000000"/>
                </a:solidFill>
              </a:rPr>
              <a:t>I know how to make better choices and choose healthy habits. </a:t>
            </a:r>
          </a:p>
        </p:txBody>
      </p:sp>
    </p:spTree>
    <p:extLst>
      <p:ext uri="{BB962C8B-B14F-4D97-AF65-F5344CB8AC3E}">
        <p14:creationId xmlns:p14="http://schemas.microsoft.com/office/powerpoint/2010/main" val="2284654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Operation 8">
            <a:extLst>
              <a:ext uri="{FF2B5EF4-FFF2-40B4-BE49-F238E27FC236}">
                <a16:creationId xmlns:a16="http://schemas.microsoft.com/office/drawing/2014/main" id="{90191BE4-681D-4BC5-8E58-1C4D7E741241}"/>
              </a:ext>
            </a:extLst>
          </p:cNvPr>
          <p:cNvSpPr/>
          <p:nvPr/>
        </p:nvSpPr>
        <p:spPr>
          <a:xfrm>
            <a:off x="2543908" y="2262554"/>
            <a:ext cx="4032658" cy="40550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231 w 10000"/>
              <a:gd name="connsiteY3" fmla="*/ 10000 h 10000"/>
              <a:gd name="connsiteX4" fmla="*/ 0 w 10000"/>
              <a:gd name="connsiteY4" fmla="*/ 0 h 10000"/>
              <a:gd name="connsiteX0" fmla="*/ 0 w 10000"/>
              <a:gd name="connsiteY0" fmla="*/ 0 h 10029"/>
              <a:gd name="connsiteX1" fmla="*/ 10000 w 10000"/>
              <a:gd name="connsiteY1" fmla="*/ 0 h 10029"/>
              <a:gd name="connsiteX2" fmla="*/ 8000 w 10000"/>
              <a:gd name="connsiteY2" fmla="*/ 10000 h 10029"/>
              <a:gd name="connsiteX3" fmla="*/ 2433 w 10000"/>
              <a:gd name="connsiteY3" fmla="*/ 10029 h 10029"/>
              <a:gd name="connsiteX4" fmla="*/ 0 w 10000"/>
              <a:gd name="connsiteY4" fmla="*/ 0 h 10029"/>
              <a:gd name="connsiteX0" fmla="*/ 0 w 10000"/>
              <a:gd name="connsiteY0" fmla="*/ 0 h 10087"/>
              <a:gd name="connsiteX1" fmla="*/ 10000 w 10000"/>
              <a:gd name="connsiteY1" fmla="*/ 0 h 10087"/>
              <a:gd name="connsiteX2" fmla="*/ 8000 w 10000"/>
              <a:gd name="connsiteY2" fmla="*/ 10000 h 10087"/>
              <a:gd name="connsiteX3" fmla="*/ 2867 w 10000"/>
              <a:gd name="connsiteY3" fmla="*/ 10087 h 10087"/>
              <a:gd name="connsiteX4" fmla="*/ 0 w 10000"/>
              <a:gd name="connsiteY4" fmla="*/ 0 h 10087"/>
              <a:gd name="connsiteX0" fmla="*/ 0 w 10000"/>
              <a:gd name="connsiteY0" fmla="*/ 0 h 10001"/>
              <a:gd name="connsiteX1" fmla="*/ 10000 w 10000"/>
              <a:gd name="connsiteY1" fmla="*/ 0 h 10001"/>
              <a:gd name="connsiteX2" fmla="*/ 8000 w 10000"/>
              <a:gd name="connsiteY2" fmla="*/ 10000 h 10001"/>
              <a:gd name="connsiteX3" fmla="*/ 2954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96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74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451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133 w 10000"/>
              <a:gd name="connsiteY2" fmla="*/ 9971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075 w 10000"/>
              <a:gd name="connsiteY2" fmla="*/ 9971 h 10001"/>
              <a:gd name="connsiteX3" fmla="*/ 2867 w 10000"/>
              <a:gd name="connsiteY3" fmla="*/ 10001 h 10001"/>
              <a:gd name="connsiteX4" fmla="*/ 0 w 10000"/>
              <a:gd name="connsiteY4" fmla="*/ 0 h 10001"/>
              <a:gd name="connsiteX0" fmla="*/ 0 w 9942"/>
              <a:gd name="connsiteY0" fmla="*/ 0 h 10001"/>
              <a:gd name="connsiteX1" fmla="*/ 9942 w 9942"/>
              <a:gd name="connsiteY1" fmla="*/ 0 h 10001"/>
              <a:gd name="connsiteX2" fmla="*/ 7075 w 9942"/>
              <a:gd name="connsiteY2" fmla="*/ 9971 h 10001"/>
              <a:gd name="connsiteX3" fmla="*/ 2867 w 9942"/>
              <a:gd name="connsiteY3" fmla="*/ 10001 h 10001"/>
              <a:gd name="connsiteX4" fmla="*/ 0 w 9942"/>
              <a:gd name="connsiteY4" fmla="*/ 0 h 10001"/>
              <a:gd name="connsiteX0" fmla="*/ 0 w 10000"/>
              <a:gd name="connsiteY0" fmla="*/ 0 h 10000"/>
              <a:gd name="connsiteX1" fmla="*/ 10000 w 10000"/>
              <a:gd name="connsiteY1" fmla="*/ 58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67 w 10000"/>
              <a:gd name="connsiteY2" fmla="*/ 9970 h 10000"/>
              <a:gd name="connsiteX3" fmla="*/ 2884 w 10000"/>
              <a:gd name="connsiteY3" fmla="*/ 10000 h 10000"/>
              <a:gd name="connsiteX4" fmla="*/ 0 w 10000"/>
              <a:gd name="connsiteY4" fmla="*/ 0 h 10000"/>
              <a:gd name="connsiteX0" fmla="*/ 0 w 10000"/>
              <a:gd name="connsiteY0" fmla="*/ 0 h 10046"/>
              <a:gd name="connsiteX1" fmla="*/ 10000 w 10000"/>
              <a:gd name="connsiteY1" fmla="*/ 29 h 10046"/>
              <a:gd name="connsiteX2" fmla="*/ 7116 w 10000"/>
              <a:gd name="connsiteY2" fmla="*/ 10046 h 10046"/>
              <a:gd name="connsiteX3" fmla="*/ 2884 w 10000"/>
              <a:gd name="connsiteY3" fmla="*/ 10000 h 10046"/>
              <a:gd name="connsiteX4" fmla="*/ 0 w 10000"/>
              <a:gd name="connsiteY4" fmla="*/ 0 h 10046"/>
              <a:gd name="connsiteX0" fmla="*/ 0 w 10000"/>
              <a:gd name="connsiteY0" fmla="*/ 0 h 10021"/>
              <a:gd name="connsiteX1" fmla="*/ 10000 w 10000"/>
              <a:gd name="connsiteY1" fmla="*/ 29 h 10021"/>
              <a:gd name="connsiteX2" fmla="*/ 7141 w 10000"/>
              <a:gd name="connsiteY2" fmla="*/ 10021 h 10021"/>
              <a:gd name="connsiteX3" fmla="*/ 2884 w 10000"/>
              <a:gd name="connsiteY3" fmla="*/ 10000 h 10021"/>
              <a:gd name="connsiteX4" fmla="*/ 0 w 10000"/>
              <a:gd name="connsiteY4" fmla="*/ 0 h 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1">
                <a:moveTo>
                  <a:pt x="0" y="0"/>
                </a:moveTo>
                <a:lnTo>
                  <a:pt x="10000" y="29"/>
                </a:lnTo>
                <a:lnTo>
                  <a:pt x="7141" y="10021"/>
                </a:lnTo>
                <a:lnTo>
                  <a:pt x="2884" y="10000"/>
                </a:lnTo>
                <a:lnTo>
                  <a:pt x="0"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7" name="Freeform: Shape 46">
            <a:extLst>
              <a:ext uri="{FF2B5EF4-FFF2-40B4-BE49-F238E27FC236}">
                <a16:creationId xmlns:a16="http://schemas.microsoft.com/office/drawing/2014/main" id="{39A0102F-9F6B-4863-859F-92ECE63C469D}"/>
              </a:ext>
            </a:extLst>
          </p:cNvPr>
          <p:cNvSpPr/>
          <p:nvPr/>
        </p:nvSpPr>
        <p:spPr>
          <a:xfrm flipH="1">
            <a:off x="5483470" y="2271840"/>
            <a:ext cx="3103684" cy="406033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dpi="0" rotWithShape="0">
            <a:blip r:embed="rId4" cstate="screen">
              <a:extLst>
                <a:ext uri="{28A0092B-C50C-407E-A947-70E740481C1C}">
                  <a14:useLocalDpi xmlns:a14="http://schemas.microsoft.com/office/drawing/2010/main"/>
                </a:ext>
              </a:extLst>
            </a:blip>
            <a:srcRect/>
            <a:stretch>
              <a:fillRect b="5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 name="Freeform: Shape 3">
            <a:extLst>
              <a:ext uri="{FF2B5EF4-FFF2-40B4-BE49-F238E27FC236}">
                <a16:creationId xmlns:a16="http://schemas.microsoft.com/office/drawing/2014/main" id="{80DDEE49-5365-4425-9B38-524D5BF9E8CE}"/>
              </a:ext>
            </a:extLst>
          </p:cNvPr>
          <p:cNvSpPr/>
          <p:nvPr/>
        </p:nvSpPr>
        <p:spPr>
          <a:xfrm>
            <a:off x="536331" y="2252546"/>
            <a:ext cx="3103684" cy="4060331"/>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684" h="4369777">
                <a:moveTo>
                  <a:pt x="0" y="465992"/>
                </a:moveTo>
                <a:lnTo>
                  <a:pt x="0" y="4369777"/>
                </a:lnTo>
                <a:lnTo>
                  <a:pt x="3103684" y="4369777"/>
                </a:lnTo>
                <a:lnTo>
                  <a:pt x="1943099" y="0"/>
                </a:lnTo>
                <a:lnTo>
                  <a:pt x="0" y="0"/>
                </a:lnTo>
                <a:lnTo>
                  <a:pt x="0" y="465992"/>
                </a:lnTo>
                <a:close/>
              </a:path>
            </a:pathLst>
          </a:custGeom>
          <a:blipFill>
            <a:blip r:embed="rId5" cstate="screen">
              <a:extLst>
                <a:ext uri="{28A0092B-C50C-407E-A947-70E740481C1C}">
                  <a14:useLocalDpi xmlns:a14="http://schemas.microsoft.com/office/drawing/2010/main"/>
                </a:ext>
              </a:extLst>
            </a:blip>
            <a:stretch>
              <a:fillRect b="1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latin typeface="+mn-lt"/>
              </a:rPr>
              <a:t>Is This a Drug?</a:t>
            </a:r>
          </a:p>
        </p:txBody>
      </p:sp>
      <p:sp>
        <p:nvSpPr>
          <p:cNvPr id="7" name="Right Triangle 6">
            <a:extLst>
              <a:ext uri="{FF2B5EF4-FFF2-40B4-BE49-F238E27FC236}">
                <a16:creationId xmlns:a16="http://schemas.microsoft.com/office/drawing/2014/main" id="{5A644D66-B7FA-4DBB-93BE-7BC2963AC1C0}"/>
              </a:ext>
            </a:extLst>
          </p:cNvPr>
          <p:cNvSpPr/>
          <p:nvPr/>
        </p:nvSpPr>
        <p:spPr>
          <a:xfrm flipH="1" flipV="1">
            <a:off x="290945" y="2109354"/>
            <a:ext cx="155864" cy="135081"/>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3" name="Freeform: Shape 42">
            <a:extLst>
              <a:ext uri="{FF2B5EF4-FFF2-40B4-BE49-F238E27FC236}">
                <a16:creationId xmlns:a16="http://schemas.microsoft.com/office/drawing/2014/main" id="{80674102-247A-4C00-A6DF-E745F3E89C0A}"/>
              </a:ext>
            </a:extLst>
          </p:cNvPr>
          <p:cNvSpPr/>
          <p:nvPr/>
        </p:nvSpPr>
        <p:spPr>
          <a:xfrm>
            <a:off x="446768" y="1389452"/>
            <a:ext cx="3490746"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2" name="Freeform: Shape 41">
            <a:extLst>
              <a:ext uri="{FF2B5EF4-FFF2-40B4-BE49-F238E27FC236}">
                <a16:creationId xmlns:a16="http://schemas.microsoft.com/office/drawing/2014/main" id="{3891D227-C48D-48D4-9D2A-E27740C51251}"/>
              </a:ext>
            </a:extLst>
          </p:cNvPr>
          <p:cNvSpPr/>
          <p:nvPr/>
        </p:nvSpPr>
        <p:spPr>
          <a:xfrm>
            <a:off x="298641" y="1334214"/>
            <a:ext cx="3667184"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chemeClr val="bg1">
              <a:lumMod val="95000"/>
            </a:schemeClr>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This lesson is all about drugs. </a:t>
            </a:r>
          </a:p>
        </p:txBody>
      </p:sp>
      <p:grpSp>
        <p:nvGrpSpPr>
          <p:cNvPr id="5" name="Group 4">
            <a:extLst>
              <a:ext uri="{FF2B5EF4-FFF2-40B4-BE49-F238E27FC236}">
                <a16:creationId xmlns:a16="http://schemas.microsoft.com/office/drawing/2014/main" id="{F9A1BDCF-80E5-4123-BDF2-1CBB6FD15779}"/>
              </a:ext>
            </a:extLst>
          </p:cNvPr>
          <p:cNvGrpSpPr/>
          <p:nvPr/>
        </p:nvGrpSpPr>
        <p:grpSpPr>
          <a:xfrm>
            <a:off x="283038" y="1320234"/>
            <a:ext cx="6334733" cy="848758"/>
            <a:chOff x="284810" y="1320011"/>
            <a:chExt cx="7596417" cy="848758"/>
          </a:xfrm>
        </p:grpSpPr>
        <p:sp>
          <p:nvSpPr>
            <p:cNvPr id="18" name="Freeform: Shape 17">
              <a:extLst>
                <a:ext uri="{FF2B5EF4-FFF2-40B4-BE49-F238E27FC236}">
                  <a16:creationId xmlns:a16="http://schemas.microsoft.com/office/drawing/2014/main" id="{89EDADB1-91E2-4701-97DD-4123DCBF3D7C}"/>
                </a:ext>
              </a:extLst>
            </p:cNvPr>
            <p:cNvSpPr/>
            <p:nvPr/>
          </p:nvSpPr>
          <p:spPr>
            <a:xfrm>
              <a:off x="494636" y="1376389"/>
              <a:ext cx="7386591" cy="792380"/>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6B2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7" name="Freeform: Shape 16">
              <a:extLst>
                <a:ext uri="{FF2B5EF4-FFF2-40B4-BE49-F238E27FC236}">
                  <a16:creationId xmlns:a16="http://schemas.microsoft.com/office/drawing/2014/main" id="{EF67F242-76AC-4998-A44B-B36B6FBAF757}"/>
                </a:ext>
              </a:extLst>
            </p:cNvPr>
            <p:cNvSpPr/>
            <p:nvPr/>
          </p:nvSpPr>
          <p:spPr>
            <a:xfrm>
              <a:off x="284810" y="1320011"/>
              <a:ext cx="7570321" cy="785403"/>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FFFFFF"/>
            </a:solidFill>
            <a:ln w="19050">
              <a:solidFill>
                <a:srgbClr val="F08115"/>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On the next slide you will see lots of different items. </a:t>
              </a:r>
              <a:br>
                <a:rPr kumimoji="0" lang="en-GB" sz="1800" b="0" i="0" u="none" strike="noStrike" kern="1200" cap="none" spc="0" normalizeH="0" baseline="0" noProof="0" dirty="0">
                  <a:ln>
                    <a:noFill/>
                  </a:ln>
                  <a:solidFill>
                    <a:srgbClr val="000000"/>
                  </a:solidFill>
                  <a:effectLst/>
                  <a:uLnTx/>
                  <a:uFillTx/>
                  <a:latin typeface="Twinkl"/>
                  <a:ea typeface="+mn-ea"/>
                  <a:cs typeface="+mn-cs"/>
                </a:rPr>
              </a:br>
              <a:r>
                <a:rPr kumimoji="0" lang="en-GB" sz="1800" b="0" i="0" u="none" strike="noStrike" kern="1200" cap="none" spc="0" normalizeH="0" baseline="0" noProof="0" dirty="0">
                  <a:ln>
                    <a:noFill/>
                  </a:ln>
                  <a:solidFill>
                    <a:srgbClr val="000000"/>
                  </a:solidFill>
                  <a:effectLst/>
                  <a:uLnTx/>
                  <a:uFillTx/>
                  <a:latin typeface="Twinkl"/>
                  <a:ea typeface="+mn-ea"/>
                  <a:cs typeface="+mn-cs"/>
                </a:rPr>
                <a:t>As a class, decide if you think the item is a drug or not.</a:t>
              </a:r>
            </a:p>
          </p:txBody>
        </p:sp>
      </p:grpSp>
      <p:sp>
        <p:nvSpPr>
          <p:cNvPr id="22" name="Flowchart: Manual Operation 8">
            <a:extLst>
              <a:ext uri="{FF2B5EF4-FFF2-40B4-BE49-F238E27FC236}">
                <a16:creationId xmlns:a16="http://schemas.microsoft.com/office/drawing/2014/main" id="{B37DF697-63C4-432E-9D29-2A561B9B5742}"/>
              </a:ext>
            </a:extLst>
          </p:cNvPr>
          <p:cNvSpPr/>
          <p:nvPr/>
        </p:nvSpPr>
        <p:spPr>
          <a:xfrm>
            <a:off x="2504301" y="2425227"/>
            <a:ext cx="4032658" cy="40550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2231 w 10000"/>
              <a:gd name="connsiteY3" fmla="*/ 10000 h 10000"/>
              <a:gd name="connsiteX4" fmla="*/ 0 w 10000"/>
              <a:gd name="connsiteY4" fmla="*/ 0 h 10000"/>
              <a:gd name="connsiteX0" fmla="*/ 0 w 10000"/>
              <a:gd name="connsiteY0" fmla="*/ 0 h 10029"/>
              <a:gd name="connsiteX1" fmla="*/ 10000 w 10000"/>
              <a:gd name="connsiteY1" fmla="*/ 0 h 10029"/>
              <a:gd name="connsiteX2" fmla="*/ 8000 w 10000"/>
              <a:gd name="connsiteY2" fmla="*/ 10000 h 10029"/>
              <a:gd name="connsiteX3" fmla="*/ 2433 w 10000"/>
              <a:gd name="connsiteY3" fmla="*/ 10029 h 10029"/>
              <a:gd name="connsiteX4" fmla="*/ 0 w 10000"/>
              <a:gd name="connsiteY4" fmla="*/ 0 h 10029"/>
              <a:gd name="connsiteX0" fmla="*/ 0 w 10000"/>
              <a:gd name="connsiteY0" fmla="*/ 0 h 10087"/>
              <a:gd name="connsiteX1" fmla="*/ 10000 w 10000"/>
              <a:gd name="connsiteY1" fmla="*/ 0 h 10087"/>
              <a:gd name="connsiteX2" fmla="*/ 8000 w 10000"/>
              <a:gd name="connsiteY2" fmla="*/ 10000 h 10087"/>
              <a:gd name="connsiteX3" fmla="*/ 2867 w 10000"/>
              <a:gd name="connsiteY3" fmla="*/ 10087 h 10087"/>
              <a:gd name="connsiteX4" fmla="*/ 0 w 10000"/>
              <a:gd name="connsiteY4" fmla="*/ 0 h 10087"/>
              <a:gd name="connsiteX0" fmla="*/ 0 w 10000"/>
              <a:gd name="connsiteY0" fmla="*/ 0 h 10001"/>
              <a:gd name="connsiteX1" fmla="*/ 10000 w 10000"/>
              <a:gd name="connsiteY1" fmla="*/ 0 h 10001"/>
              <a:gd name="connsiteX2" fmla="*/ 8000 w 10000"/>
              <a:gd name="connsiteY2" fmla="*/ 10000 h 10001"/>
              <a:gd name="connsiteX3" fmla="*/ 2954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96 w 10000"/>
              <a:gd name="connsiteY3" fmla="*/ 10001 h 10001"/>
              <a:gd name="connsiteX4" fmla="*/ 0 w 10000"/>
              <a:gd name="connsiteY4" fmla="*/ 0 h 10001"/>
              <a:gd name="connsiteX0" fmla="*/ 0 w 10000"/>
              <a:gd name="connsiteY0" fmla="*/ 0 h 10001"/>
              <a:gd name="connsiteX1" fmla="*/ 10000 w 10000"/>
              <a:gd name="connsiteY1" fmla="*/ 0 h 10001"/>
              <a:gd name="connsiteX2" fmla="*/ 800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740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451 w 10000"/>
              <a:gd name="connsiteY2" fmla="*/ 10000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133 w 10000"/>
              <a:gd name="connsiteY2" fmla="*/ 9971 h 10001"/>
              <a:gd name="connsiteX3" fmla="*/ 2867 w 10000"/>
              <a:gd name="connsiteY3" fmla="*/ 10001 h 10001"/>
              <a:gd name="connsiteX4" fmla="*/ 0 w 10000"/>
              <a:gd name="connsiteY4" fmla="*/ 0 h 10001"/>
              <a:gd name="connsiteX0" fmla="*/ 0 w 10000"/>
              <a:gd name="connsiteY0" fmla="*/ 0 h 10001"/>
              <a:gd name="connsiteX1" fmla="*/ 10000 w 10000"/>
              <a:gd name="connsiteY1" fmla="*/ 0 h 10001"/>
              <a:gd name="connsiteX2" fmla="*/ 7075 w 10000"/>
              <a:gd name="connsiteY2" fmla="*/ 9971 h 10001"/>
              <a:gd name="connsiteX3" fmla="*/ 2867 w 10000"/>
              <a:gd name="connsiteY3" fmla="*/ 10001 h 10001"/>
              <a:gd name="connsiteX4" fmla="*/ 0 w 10000"/>
              <a:gd name="connsiteY4" fmla="*/ 0 h 10001"/>
              <a:gd name="connsiteX0" fmla="*/ 0 w 9942"/>
              <a:gd name="connsiteY0" fmla="*/ 0 h 10001"/>
              <a:gd name="connsiteX1" fmla="*/ 9942 w 9942"/>
              <a:gd name="connsiteY1" fmla="*/ 0 h 10001"/>
              <a:gd name="connsiteX2" fmla="*/ 7075 w 9942"/>
              <a:gd name="connsiteY2" fmla="*/ 9971 h 10001"/>
              <a:gd name="connsiteX3" fmla="*/ 2867 w 9942"/>
              <a:gd name="connsiteY3" fmla="*/ 10001 h 10001"/>
              <a:gd name="connsiteX4" fmla="*/ 0 w 9942"/>
              <a:gd name="connsiteY4" fmla="*/ 0 h 10001"/>
              <a:gd name="connsiteX0" fmla="*/ 0 w 10000"/>
              <a:gd name="connsiteY0" fmla="*/ 0 h 10000"/>
              <a:gd name="connsiteX1" fmla="*/ 10000 w 10000"/>
              <a:gd name="connsiteY1" fmla="*/ 58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16 w 10000"/>
              <a:gd name="connsiteY2" fmla="*/ 9970 h 10000"/>
              <a:gd name="connsiteX3" fmla="*/ 2884 w 10000"/>
              <a:gd name="connsiteY3" fmla="*/ 10000 h 10000"/>
              <a:gd name="connsiteX4" fmla="*/ 0 w 10000"/>
              <a:gd name="connsiteY4" fmla="*/ 0 h 10000"/>
              <a:gd name="connsiteX0" fmla="*/ 0 w 10000"/>
              <a:gd name="connsiteY0" fmla="*/ 0 h 10000"/>
              <a:gd name="connsiteX1" fmla="*/ 10000 w 10000"/>
              <a:gd name="connsiteY1" fmla="*/ 29 h 10000"/>
              <a:gd name="connsiteX2" fmla="*/ 7167 w 10000"/>
              <a:gd name="connsiteY2" fmla="*/ 9970 h 10000"/>
              <a:gd name="connsiteX3" fmla="*/ 2884 w 10000"/>
              <a:gd name="connsiteY3" fmla="*/ 10000 h 10000"/>
              <a:gd name="connsiteX4" fmla="*/ 0 w 10000"/>
              <a:gd name="connsiteY4" fmla="*/ 0 h 10000"/>
              <a:gd name="connsiteX0" fmla="*/ 0 w 10000"/>
              <a:gd name="connsiteY0" fmla="*/ 0 h 10046"/>
              <a:gd name="connsiteX1" fmla="*/ 10000 w 10000"/>
              <a:gd name="connsiteY1" fmla="*/ 29 h 10046"/>
              <a:gd name="connsiteX2" fmla="*/ 7116 w 10000"/>
              <a:gd name="connsiteY2" fmla="*/ 10046 h 10046"/>
              <a:gd name="connsiteX3" fmla="*/ 2884 w 10000"/>
              <a:gd name="connsiteY3" fmla="*/ 10000 h 10046"/>
              <a:gd name="connsiteX4" fmla="*/ 0 w 10000"/>
              <a:gd name="connsiteY4" fmla="*/ 0 h 10046"/>
              <a:gd name="connsiteX0" fmla="*/ 0 w 10000"/>
              <a:gd name="connsiteY0" fmla="*/ 0 h 10021"/>
              <a:gd name="connsiteX1" fmla="*/ 10000 w 10000"/>
              <a:gd name="connsiteY1" fmla="*/ 29 h 10021"/>
              <a:gd name="connsiteX2" fmla="*/ 7141 w 10000"/>
              <a:gd name="connsiteY2" fmla="*/ 10021 h 10021"/>
              <a:gd name="connsiteX3" fmla="*/ 2884 w 10000"/>
              <a:gd name="connsiteY3" fmla="*/ 10000 h 10021"/>
              <a:gd name="connsiteX4" fmla="*/ 0 w 10000"/>
              <a:gd name="connsiteY4" fmla="*/ 0 h 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21">
                <a:moveTo>
                  <a:pt x="0" y="0"/>
                </a:moveTo>
                <a:lnTo>
                  <a:pt x="10000" y="29"/>
                </a:lnTo>
                <a:lnTo>
                  <a:pt x="7141" y="10021"/>
                </a:lnTo>
                <a:lnTo>
                  <a:pt x="2884" y="10000"/>
                </a:lnTo>
                <a:lnTo>
                  <a:pt x="0" y="0"/>
                </a:lnTo>
                <a:close/>
              </a:path>
            </a:pathLst>
          </a:custGeom>
          <a:blipFill>
            <a:blip r:embed="rId6" cstate="screen">
              <a:extLst>
                <a:ext uri="{28A0092B-C50C-407E-A947-70E740481C1C}">
                  <a14:useLocalDpi xmlns:a14="http://schemas.microsoft.com/office/drawing/2010/main"/>
                </a:ext>
              </a:extLst>
            </a:blip>
            <a:stretch>
              <a:fillRect l="31735" t="317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0" name="Picture 9">
            <a:extLst>
              <a:ext uri="{FF2B5EF4-FFF2-40B4-BE49-F238E27FC236}">
                <a16:creationId xmlns:a16="http://schemas.microsoft.com/office/drawing/2014/main" id="{5C614471-68EF-4D68-9DEC-0D0D4A69FD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2088" y="3133617"/>
            <a:ext cx="1539824" cy="3570270"/>
          </a:xfrm>
          <a:prstGeom prst="rect">
            <a:avLst/>
          </a:prstGeom>
        </p:spPr>
      </p:pic>
      <p:pic>
        <p:nvPicPr>
          <p:cNvPr id="12" name="Picture 11">
            <a:extLst>
              <a:ext uri="{FF2B5EF4-FFF2-40B4-BE49-F238E27FC236}">
                <a16:creationId xmlns:a16="http://schemas.microsoft.com/office/drawing/2014/main" id="{913835B5-DA25-45B4-9B8E-A54546F00F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7981" y="2821595"/>
            <a:ext cx="1176125" cy="3662736"/>
          </a:xfrm>
          <a:prstGeom prst="rect">
            <a:avLst/>
          </a:prstGeom>
        </p:spPr>
      </p:pic>
      <p:pic>
        <p:nvPicPr>
          <p:cNvPr id="14" name="Picture 13">
            <a:extLst>
              <a:ext uri="{FF2B5EF4-FFF2-40B4-BE49-F238E27FC236}">
                <a16:creationId xmlns:a16="http://schemas.microsoft.com/office/drawing/2014/main" id="{D904DF9D-8D55-4073-B6D5-AD6F794039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137" y="3120524"/>
            <a:ext cx="1010131" cy="3574427"/>
          </a:xfrm>
          <a:prstGeom prst="rect">
            <a:avLst/>
          </a:prstGeom>
        </p:spPr>
      </p:pic>
      <p:grpSp>
        <p:nvGrpSpPr>
          <p:cNvPr id="32" name="Group 31">
            <a:extLst>
              <a:ext uri="{FF2B5EF4-FFF2-40B4-BE49-F238E27FC236}">
                <a16:creationId xmlns:a16="http://schemas.microsoft.com/office/drawing/2014/main" id="{CFD4BD32-75A2-461F-BF34-8D367539426C}"/>
              </a:ext>
            </a:extLst>
          </p:cNvPr>
          <p:cNvGrpSpPr/>
          <p:nvPr/>
        </p:nvGrpSpPr>
        <p:grpSpPr>
          <a:xfrm>
            <a:off x="2645595" y="2309117"/>
            <a:ext cx="3852809" cy="742447"/>
            <a:chOff x="519605" y="1677797"/>
            <a:chExt cx="4556122" cy="1070151"/>
          </a:xfrm>
        </p:grpSpPr>
        <p:sp>
          <p:nvSpPr>
            <p:cNvPr id="33" name="Rectangular Callout 11">
              <a:extLst>
                <a:ext uri="{FF2B5EF4-FFF2-40B4-BE49-F238E27FC236}">
                  <a16:creationId xmlns:a16="http://schemas.microsoft.com/office/drawing/2014/main" id="{93DA2A45-719F-498A-97A9-47BCAFF84D1B}"/>
                </a:ext>
              </a:extLst>
            </p:cNvPr>
            <p:cNvSpPr/>
            <p:nvPr/>
          </p:nvSpPr>
          <p:spPr>
            <a:xfrm>
              <a:off x="519605" y="1677797"/>
              <a:ext cx="4556122" cy="1070151"/>
            </a:xfrm>
            <a:prstGeom prst="wedgeRectCallout">
              <a:avLst>
                <a:gd name="adj1" fmla="val -8146"/>
                <a:gd name="adj2" fmla="val 76092"/>
              </a:avLst>
            </a:prstGeom>
            <a:solidFill>
              <a:schemeClr val="bg1"/>
            </a:solidFill>
            <a:ln w="28575">
              <a:solidFill>
                <a:srgbClr val="FAB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33">
              <a:extLst>
                <a:ext uri="{FF2B5EF4-FFF2-40B4-BE49-F238E27FC236}">
                  <a16:creationId xmlns:a16="http://schemas.microsoft.com/office/drawing/2014/main" id="{049438CD-4C37-4967-B8C2-33FD35DC79BA}"/>
                </a:ext>
              </a:extLst>
            </p:cNvPr>
            <p:cNvSpPr/>
            <p:nvPr/>
          </p:nvSpPr>
          <p:spPr>
            <a:xfrm>
              <a:off x="738299" y="1761688"/>
              <a:ext cx="4250049" cy="9316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Drugs can cause damage if they are not taken sensibly. </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grpSp>
      <p:grpSp>
        <p:nvGrpSpPr>
          <p:cNvPr id="29" name="Group 28">
            <a:extLst>
              <a:ext uri="{FF2B5EF4-FFF2-40B4-BE49-F238E27FC236}">
                <a16:creationId xmlns:a16="http://schemas.microsoft.com/office/drawing/2014/main" id="{98AB9396-0FBB-4053-883D-74CCE7A78221}"/>
              </a:ext>
            </a:extLst>
          </p:cNvPr>
          <p:cNvGrpSpPr/>
          <p:nvPr/>
        </p:nvGrpSpPr>
        <p:grpSpPr>
          <a:xfrm>
            <a:off x="2808432" y="2312701"/>
            <a:ext cx="4061392" cy="746429"/>
            <a:chOff x="3100057" y="1677799"/>
            <a:chExt cx="1973035" cy="4306720"/>
          </a:xfrm>
        </p:grpSpPr>
        <p:sp>
          <p:nvSpPr>
            <p:cNvPr id="30" name="Rectangular Callout 5">
              <a:extLst>
                <a:ext uri="{FF2B5EF4-FFF2-40B4-BE49-F238E27FC236}">
                  <a16:creationId xmlns:a16="http://schemas.microsoft.com/office/drawing/2014/main" id="{977D6B60-F5F7-4288-B3AB-546516A19521}"/>
                </a:ext>
              </a:extLst>
            </p:cNvPr>
            <p:cNvSpPr/>
            <p:nvPr/>
          </p:nvSpPr>
          <p:spPr>
            <a:xfrm>
              <a:off x="3100057" y="1677799"/>
              <a:ext cx="1968044" cy="4306720"/>
            </a:xfrm>
            <a:prstGeom prst="wedgeRectCallout">
              <a:avLst>
                <a:gd name="adj1" fmla="val 57297"/>
                <a:gd name="adj2" fmla="val 43466"/>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9036C53D-B6AE-4EF3-AF86-EA79C0DF2FA3}"/>
                </a:ext>
              </a:extLst>
            </p:cNvPr>
            <p:cNvSpPr/>
            <p:nvPr/>
          </p:nvSpPr>
          <p:spPr>
            <a:xfrm>
              <a:off x="3124742" y="1905670"/>
              <a:ext cx="1948350" cy="35812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All drugs can have side effects so it’s important to use them carefully.</a:t>
              </a:r>
            </a:p>
          </p:txBody>
        </p:sp>
      </p:grpSp>
      <p:grpSp>
        <p:nvGrpSpPr>
          <p:cNvPr id="36" name="Group 35">
            <a:extLst>
              <a:ext uri="{FF2B5EF4-FFF2-40B4-BE49-F238E27FC236}">
                <a16:creationId xmlns:a16="http://schemas.microsoft.com/office/drawing/2014/main" id="{B33A7E77-AF67-4F4A-BB4D-E9AAB27DF4A5}"/>
              </a:ext>
            </a:extLst>
          </p:cNvPr>
          <p:cNvGrpSpPr/>
          <p:nvPr/>
        </p:nvGrpSpPr>
        <p:grpSpPr>
          <a:xfrm>
            <a:off x="673314" y="2317126"/>
            <a:ext cx="6631612" cy="1258531"/>
            <a:chOff x="519605" y="1677797"/>
            <a:chExt cx="4556122" cy="1814026"/>
          </a:xfrm>
        </p:grpSpPr>
        <p:sp>
          <p:nvSpPr>
            <p:cNvPr id="37" name="Rectangular Callout 11">
              <a:extLst>
                <a:ext uri="{FF2B5EF4-FFF2-40B4-BE49-F238E27FC236}">
                  <a16:creationId xmlns:a16="http://schemas.microsoft.com/office/drawing/2014/main" id="{E1C09843-155F-401F-8E44-B75E4416FC97}"/>
                </a:ext>
              </a:extLst>
            </p:cNvPr>
            <p:cNvSpPr/>
            <p:nvPr/>
          </p:nvSpPr>
          <p:spPr>
            <a:xfrm>
              <a:off x="519605" y="1677797"/>
              <a:ext cx="4556122" cy="1070151"/>
            </a:xfrm>
            <a:prstGeom prst="wedgeRectCallout">
              <a:avLst>
                <a:gd name="adj1" fmla="val -33705"/>
                <a:gd name="adj2" fmla="val 77476"/>
              </a:avLst>
            </a:prstGeom>
            <a:solidFill>
              <a:schemeClr val="bg1"/>
            </a:solidFill>
            <a:ln w="28575">
              <a:solidFill>
                <a:srgbClr val="B00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7">
              <a:extLst>
                <a:ext uri="{FF2B5EF4-FFF2-40B4-BE49-F238E27FC236}">
                  <a16:creationId xmlns:a16="http://schemas.microsoft.com/office/drawing/2014/main" id="{A60A5981-C641-4925-B404-EF88CDBC9DCF}"/>
                </a:ext>
              </a:extLst>
            </p:cNvPr>
            <p:cNvSpPr/>
            <p:nvPr/>
          </p:nvSpPr>
          <p:spPr>
            <a:xfrm>
              <a:off x="738299" y="1761688"/>
              <a:ext cx="4250048" cy="17301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Drugs can help us to heal when we are ill, whether it’s antibiotics for an infection or pain relief when we are sore.</a:t>
              </a:r>
            </a:p>
          </p:txBody>
        </p:sp>
      </p:grpSp>
      <p:pic>
        <p:nvPicPr>
          <p:cNvPr id="3" name="Whole Class">
            <a:extLst>
              <a:ext uri="{FF2B5EF4-FFF2-40B4-BE49-F238E27FC236}">
                <a16:creationId xmlns:a16="http://schemas.microsoft.com/office/drawing/2014/main" id="{0AB773D2-54CD-4589-ACE6-08FA431D1FC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33717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22" presetClass="exit" presetSubtype="2" fill="hold" grpId="0" nodeType="withEffect">
                                  <p:stCondLst>
                                    <p:cond delay="0"/>
                                  </p:stCondLst>
                                  <p:childTnLst>
                                    <p:animEffect transition="out" filter="wipe(right)">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par>
                                <p:cTn id="32" presetID="22" presetClass="exit" presetSubtype="2" fill="hold" grpId="0" nodeType="withEffect">
                                  <p:stCondLst>
                                    <p:cond delay="0"/>
                                  </p:stCondLst>
                                  <p:childTnLst>
                                    <p:animEffect transition="out" filter="wipe(right)">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 This a Drug?</a:t>
            </a:r>
          </a:p>
        </p:txBody>
      </p:sp>
      <p:grpSp>
        <p:nvGrpSpPr>
          <p:cNvPr id="3" name="Group 2">
            <a:extLst>
              <a:ext uri="{FF2B5EF4-FFF2-40B4-BE49-F238E27FC236}">
                <a16:creationId xmlns:a16="http://schemas.microsoft.com/office/drawing/2014/main" id="{4A0FF024-710A-4322-9A21-542EAB34A761}"/>
              </a:ext>
            </a:extLst>
          </p:cNvPr>
          <p:cNvGrpSpPr/>
          <p:nvPr/>
        </p:nvGrpSpPr>
        <p:grpSpPr>
          <a:xfrm>
            <a:off x="438150" y="2264595"/>
            <a:ext cx="8263412" cy="4060005"/>
            <a:chOff x="438150" y="2264595"/>
            <a:chExt cx="8263412" cy="4060005"/>
          </a:xfrm>
        </p:grpSpPr>
        <p:grpSp>
          <p:nvGrpSpPr>
            <p:cNvPr id="52" name="Group 51">
              <a:extLst>
                <a:ext uri="{FF2B5EF4-FFF2-40B4-BE49-F238E27FC236}">
                  <a16:creationId xmlns:a16="http://schemas.microsoft.com/office/drawing/2014/main" id="{880C4EBA-61B8-4EA6-9299-882063641768}"/>
                </a:ext>
              </a:extLst>
            </p:cNvPr>
            <p:cNvGrpSpPr/>
            <p:nvPr/>
          </p:nvGrpSpPr>
          <p:grpSpPr>
            <a:xfrm>
              <a:off x="443059" y="2264595"/>
              <a:ext cx="8258503" cy="1994749"/>
              <a:chOff x="443059" y="2264595"/>
              <a:chExt cx="8258503" cy="1684962"/>
            </a:xfrm>
          </p:grpSpPr>
          <p:sp>
            <p:nvSpPr>
              <p:cNvPr id="38" name="Trapezoid 37">
                <a:extLst>
                  <a:ext uri="{FF2B5EF4-FFF2-40B4-BE49-F238E27FC236}">
                    <a16:creationId xmlns:a16="http://schemas.microsoft.com/office/drawing/2014/main" id="{E2BF8341-CDAA-488C-AB1D-E8F2FAC0AA16}"/>
                  </a:ext>
                </a:extLst>
              </p:cNvPr>
              <p:cNvSpPr/>
              <p:nvPr/>
            </p:nvSpPr>
            <p:spPr>
              <a:xfrm flipV="1">
                <a:off x="1666017" y="2264595"/>
                <a:ext cx="1653971" cy="1684961"/>
              </a:xfrm>
              <a:prstGeom prst="trapezoid">
                <a:avLst>
                  <a:gd name="adj" fmla="val 17818"/>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lowchart: Manual Input 38">
                <a:extLst>
                  <a:ext uri="{FF2B5EF4-FFF2-40B4-BE49-F238E27FC236}">
                    <a16:creationId xmlns:a16="http://schemas.microsoft.com/office/drawing/2014/main" id="{82180E42-0CDD-4476-811A-7A08001B87C4}"/>
                  </a:ext>
                </a:extLst>
              </p:cNvPr>
              <p:cNvSpPr/>
              <p:nvPr/>
            </p:nvSpPr>
            <p:spPr>
              <a:xfrm rot="5400000">
                <a:off x="341712" y="2365942"/>
                <a:ext cx="1684962" cy="1482267"/>
              </a:xfrm>
              <a:prstGeom prst="flowChartManualInput">
                <a:avLst/>
              </a:prstGeom>
              <a:solidFill>
                <a:srgbClr val="92C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rapezoid 44">
                <a:extLst>
                  <a:ext uri="{FF2B5EF4-FFF2-40B4-BE49-F238E27FC236}">
                    <a16:creationId xmlns:a16="http://schemas.microsoft.com/office/drawing/2014/main" id="{8165E555-D906-490E-9472-7352F985EEDF}"/>
                  </a:ext>
                </a:extLst>
              </p:cNvPr>
              <p:cNvSpPr/>
              <p:nvPr/>
            </p:nvSpPr>
            <p:spPr>
              <a:xfrm>
                <a:off x="3045495" y="2264595"/>
                <a:ext cx="1653971" cy="1684961"/>
              </a:xfrm>
              <a:prstGeom prst="trapezoid">
                <a:avLst>
                  <a:gd name="adj" fmla="val 18958"/>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rapezoid 47">
                <a:extLst>
                  <a:ext uri="{FF2B5EF4-FFF2-40B4-BE49-F238E27FC236}">
                    <a16:creationId xmlns:a16="http://schemas.microsoft.com/office/drawing/2014/main" id="{835AA8C7-D180-4C7A-900E-ABCADA07190F}"/>
                  </a:ext>
                </a:extLst>
              </p:cNvPr>
              <p:cNvSpPr/>
              <p:nvPr/>
            </p:nvSpPr>
            <p:spPr>
              <a:xfrm flipV="1">
                <a:off x="4424973" y="2264595"/>
                <a:ext cx="1653971" cy="1684961"/>
              </a:xfrm>
              <a:prstGeom prst="trapezoid">
                <a:avLst>
                  <a:gd name="adj" fmla="val 18958"/>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rapezoid 49">
                <a:extLst>
                  <a:ext uri="{FF2B5EF4-FFF2-40B4-BE49-F238E27FC236}">
                    <a16:creationId xmlns:a16="http://schemas.microsoft.com/office/drawing/2014/main" id="{EA9FF20D-8E34-4E1C-B9D3-5A5784641F19}"/>
                  </a:ext>
                </a:extLst>
              </p:cNvPr>
              <p:cNvSpPr/>
              <p:nvPr/>
            </p:nvSpPr>
            <p:spPr>
              <a:xfrm>
                <a:off x="5819634" y="2264595"/>
                <a:ext cx="1653971" cy="1684961"/>
              </a:xfrm>
              <a:prstGeom prst="trapezoid">
                <a:avLst>
                  <a:gd name="adj" fmla="val 17818"/>
                </a:avLst>
              </a:prstGeom>
              <a:solidFill>
                <a:srgbClr val="E9C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lowchart: Manual Input 50">
                <a:extLst>
                  <a:ext uri="{FF2B5EF4-FFF2-40B4-BE49-F238E27FC236}">
                    <a16:creationId xmlns:a16="http://schemas.microsoft.com/office/drawing/2014/main" id="{66EBE642-1CC8-43D4-8740-7293E7B833C6}"/>
                  </a:ext>
                </a:extLst>
              </p:cNvPr>
              <p:cNvSpPr/>
              <p:nvPr/>
            </p:nvSpPr>
            <p:spPr>
              <a:xfrm rot="5400000" flipH="1" flipV="1">
                <a:off x="7117948" y="2365942"/>
                <a:ext cx="1684962" cy="1482267"/>
              </a:xfrm>
              <a:prstGeom prst="flowChartManualInput">
                <a:avLst/>
              </a:prstGeom>
              <a:solidFill>
                <a:srgbClr val="5C2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3" name="Group 52">
              <a:extLst>
                <a:ext uri="{FF2B5EF4-FFF2-40B4-BE49-F238E27FC236}">
                  <a16:creationId xmlns:a16="http://schemas.microsoft.com/office/drawing/2014/main" id="{832A3B09-6CF2-40B6-A9F1-5CF446280083}"/>
                </a:ext>
              </a:extLst>
            </p:cNvPr>
            <p:cNvGrpSpPr/>
            <p:nvPr/>
          </p:nvGrpSpPr>
          <p:grpSpPr>
            <a:xfrm flipH="1">
              <a:off x="438537" y="4302356"/>
              <a:ext cx="8252881" cy="1994749"/>
              <a:chOff x="433011" y="2264595"/>
              <a:chExt cx="8258502" cy="1684962"/>
            </a:xfrm>
          </p:grpSpPr>
          <p:sp>
            <p:nvSpPr>
              <p:cNvPr id="54" name="Trapezoid 53">
                <a:extLst>
                  <a:ext uri="{FF2B5EF4-FFF2-40B4-BE49-F238E27FC236}">
                    <a16:creationId xmlns:a16="http://schemas.microsoft.com/office/drawing/2014/main" id="{87012827-5FEA-4404-A089-A2D9FBE69A9D}"/>
                  </a:ext>
                </a:extLst>
              </p:cNvPr>
              <p:cNvSpPr/>
              <p:nvPr/>
            </p:nvSpPr>
            <p:spPr>
              <a:xfrm flipV="1">
                <a:off x="1666017" y="2264595"/>
                <a:ext cx="1653971" cy="1684961"/>
              </a:xfrm>
              <a:prstGeom prst="trapezoid">
                <a:avLst>
                  <a:gd name="adj" fmla="val 17818"/>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owchart: Manual Input 54">
                <a:extLst>
                  <a:ext uri="{FF2B5EF4-FFF2-40B4-BE49-F238E27FC236}">
                    <a16:creationId xmlns:a16="http://schemas.microsoft.com/office/drawing/2014/main" id="{0BA91F46-F8BD-4FDF-85DB-7F462D23CE74}"/>
                  </a:ext>
                </a:extLst>
              </p:cNvPr>
              <p:cNvSpPr/>
              <p:nvPr/>
            </p:nvSpPr>
            <p:spPr>
              <a:xfrm rot="5400000">
                <a:off x="331664" y="2365942"/>
                <a:ext cx="1684962" cy="1482267"/>
              </a:xfrm>
              <a:prstGeom prst="flowChartManualInput">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rapezoid 55">
                <a:extLst>
                  <a:ext uri="{FF2B5EF4-FFF2-40B4-BE49-F238E27FC236}">
                    <a16:creationId xmlns:a16="http://schemas.microsoft.com/office/drawing/2014/main" id="{9CDA1D79-C4F8-46FE-8E1E-9D539DEA21E7}"/>
                  </a:ext>
                </a:extLst>
              </p:cNvPr>
              <p:cNvSpPr/>
              <p:nvPr/>
            </p:nvSpPr>
            <p:spPr>
              <a:xfrm>
                <a:off x="3045495" y="2264595"/>
                <a:ext cx="1653971" cy="1684961"/>
              </a:xfrm>
              <a:prstGeom prst="trapezoid">
                <a:avLst>
                  <a:gd name="adj" fmla="val 18958"/>
                </a:avLst>
              </a:prstGeom>
              <a:solidFill>
                <a:srgbClr val="88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rapezoid 56">
                <a:extLst>
                  <a:ext uri="{FF2B5EF4-FFF2-40B4-BE49-F238E27FC236}">
                    <a16:creationId xmlns:a16="http://schemas.microsoft.com/office/drawing/2014/main" id="{B9AAD2A8-C3D3-4B17-AC1D-D3D3D901C5B7}"/>
                  </a:ext>
                </a:extLst>
              </p:cNvPr>
              <p:cNvSpPr/>
              <p:nvPr/>
            </p:nvSpPr>
            <p:spPr>
              <a:xfrm flipV="1">
                <a:off x="4424973" y="2264595"/>
                <a:ext cx="1653971" cy="1684961"/>
              </a:xfrm>
              <a:prstGeom prst="trapezoid">
                <a:avLst>
                  <a:gd name="adj" fmla="val 18958"/>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rapezoid 57">
                <a:extLst>
                  <a:ext uri="{FF2B5EF4-FFF2-40B4-BE49-F238E27FC236}">
                    <a16:creationId xmlns:a16="http://schemas.microsoft.com/office/drawing/2014/main" id="{0BDEE956-2E24-470A-A5C4-A00BDC6AE731}"/>
                  </a:ext>
                </a:extLst>
              </p:cNvPr>
              <p:cNvSpPr/>
              <p:nvPr/>
            </p:nvSpPr>
            <p:spPr>
              <a:xfrm>
                <a:off x="5819634" y="2264595"/>
                <a:ext cx="1653971" cy="1684961"/>
              </a:xfrm>
              <a:prstGeom prst="trapezoid">
                <a:avLst>
                  <a:gd name="adj" fmla="val 17818"/>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Flowchart: Manual Input 58">
                <a:extLst>
                  <a:ext uri="{FF2B5EF4-FFF2-40B4-BE49-F238E27FC236}">
                    <a16:creationId xmlns:a16="http://schemas.microsoft.com/office/drawing/2014/main" id="{188A0975-F2BD-4913-9161-15415E2F95D3}"/>
                  </a:ext>
                </a:extLst>
              </p:cNvPr>
              <p:cNvSpPr/>
              <p:nvPr/>
            </p:nvSpPr>
            <p:spPr>
              <a:xfrm rot="5400000" flipH="1" flipV="1">
                <a:off x="7107899" y="2365942"/>
                <a:ext cx="1684962" cy="1482267"/>
              </a:xfrm>
              <a:prstGeom prst="flowChartManualInpu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Freeform: Shape 42">
            <a:extLst>
              <a:ext uri="{FF2B5EF4-FFF2-40B4-BE49-F238E27FC236}">
                <a16:creationId xmlns:a16="http://schemas.microsoft.com/office/drawing/2014/main" id="{80674102-247A-4C00-A6DF-E745F3E89C0A}"/>
              </a:ext>
            </a:extLst>
          </p:cNvPr>
          <p:cNvSpPr/>
          <p:nvPr/>
        </p:nvSpPr>
        <p:spPr>
          <a:xfrm>
            <a:off x="446768" y="1467058"/>
            <a:ext cx="4311885" cy="71391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8D358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87167882-4F22-411F-B8FB-0A4952E99DE3}"/>
              </a:ext>
            </a:extLst>
          </p:cNvPr>
          <p:cNvSpPr/>
          <p:nvPr/>
        </p:nvSpPr>
        <p:spPr>
          <a:xfrm flipH="1" flipV="1">
            <a:off x="4400373" y="1467058"/>
            <a:ext cx="4311885" cy="71391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00954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0F0E525-4FCD-4073-97CB-3761EFA2EE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2051" y="4431251"/>
            <a:ext cx="921403" cy="1953124"/>
          </a:xfrm>
          <a:prstGeom prst="rect">
            <a:avLst/>
          </a:prstGeom>
        </p:spPr>
      </p:pic>
      <p:pic>
        <p:nvPicPr>
          <p:cNvPr id="20" name="Picture 19">
            <a:extLst>
              <a:ext uri="{FF2B5EF4-FFF2-40B4-BE49-F238E27FC236}">
                <a16:creationId xmlns:a16="http://schemas.microsoft.com/office/drawing/2014/main" id="{CC4857DA-81FB-4085-B9B8-10BD27F487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4269089"/>
            <a:ext cx="516969" cy="2115050"/>
          </a:xfrm>
          <a:prstGeom prst="rect">
            <a:avLst/>
          </a:prstGeom>
        </p:spPr>
      </p:pic>
      <p:pic>
        <p:nvPicPr>
          <p:cNvPr id="22" name="Picture 21">
            <a:extLst>
              <a:ext uri="{FF2B5EF4-FFF2-40B4-BE49-F238E27FC236}">
                <a16:creationId xmlns:a16="http://schemas.microsoft.com/office/drawing/2014/main" id="{A721E13B-D1A6-4FC1-80FA-A726328EFE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0536" y="4092593"/>
            <a:ext cx="1028625" cy="2216132"/>
          </a:xfrm>
          <a:prstGeom prst="rect">
            <a:avLst/>
          </a:prstGeom>
        </p:spPr>
      </p:pic>
      <p:pic>
        <p:nvPicPr>
          <p:cNvPr id="25" name="Picture 24">
            <a:extLst>
              <a:ext uri="{FF2B5EF4-FFF2-40B4-BE49-F238E27FC236}">
                <a16:creationId xmlns:a16="http://schemas.microsoft.com/office/drawing/2014/main" id="{1D26B6FA-C9C4-4ECD-A3D2-599113BF7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6529" y="2662342"/>
            <a:ext cx="1031607" cy="1626854"/>
          </a:xfrm>
          <a:prstGeom prst="rect">
            <a:avLst/>
          </a:prstGeom>
        </p:spPr>
      </p:pic>
      <p:pic>
        <p:nvPicPr>
          <p:cNvPr id="29" name="Picture 28">
            <a:extLst>
              <a:ext uri="{FF2B5EF4-FFF2-40B4-BE49-F238E27FC236}">
                <a16:creationId xmlns:a16="http://schemas.microsoft.com/office/drawing/2014/main" id="{04726FA1-8B8F-4C7C-BA1E-E65EC993B8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5220" y="4652963"/>
            <a:ext cx="1817756" cy="1329531"/>
          </a:xfrm>
          <a:prstGeom prst="rect">
            <a:avLst/>
          </a:prstGeom>
        </p:spPr>
      </p:pic>
      <p:pic>
        <p:nvPicPr>
          <p:cNvPr id="31" name="Picture 30">
            <a:extLst>
              <a:ext uri="{FF2B5EF4-FFF2-40B4-BE49-F238E27FC236}">
                <a16:creationId xmlns:a16="http://schemas.microsoft.com/office/drawing/2014/main" id="{F45BBDCF-B3EA-4741-85BD-EBEB9B81B81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8830" y="2295280"/>
            <a:ext cx="1376313" cy="2042383"/>
          </a:xfrm>
          <a:prstGeom prst="rect">
            <a:avLst/>
          </a:prstGeom>
        </p:spPr>
      </p:pic>
      <p:pic>
        <p:nvPicPr>
          <p:cNvPr id="37" name="Picture 36">
            <a:extLst>
              <a:ext uri="{FF2B5EF4-FFF2-40B4-BE49-F238E27FC236}">
                <a16:creationId xmlns:a16="http://schemas.microsoft.com/office/drawing/2014/main" id="{494B655B-1FC4-4484-BAC5-5461D29323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582207">
            <a:off x="4488974" y="2712607"/>
            <a:ext cx="1808472" cy="1154507"/>
          </a:xfrm>
          <a:prstGeom prst="rect">
            <a:avLst/>
          </a:prstGeom>
        </p:spPr>
      </p:pic>
      <p:pic>
        <p:nvPicPr>
          <p:cNvPr id="35" name="Picture 34">
            <a:extLst>
              <a:ext uri="{FF2B5EF4-FFF2-40B4-BE49-F238E27FC236}">
                <a16:creationId xmlns:a16="http://schemas.microsoft.com/office/drawing/2014/main" id="{2FA120DB-B631-4276-BEC8-B9EB3985E4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5332" y="2195382"/>
            <a:ext cx="956746" cy="2028041"/>
          </a:xfrm>
          <a:prstGeom prst="rect">
            <a:avLst/>
          </a:prstGeom>
        </p:spPr>
      </p:pic>
      <p:pic>
        <p:nvPicPr>
          <p:cNvPr id="5" name="Picture 4">
            <a:extLst>
              <a:ext uri="{FF2B5EF4-FFF2-40B4-BE49-F238E27FC236}">
                <a16:creationId xmlns:a16="http://schemas.microsoft.com/office/drawing/2014/main" id="{5658D189-D315-4F49-A4D7-B5CFC341B0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54791" y="5060432"/>
            <a:ext cx="1655756" cy="1032393"/>
          </a:xfrm>
          <a:prstGeom prst="rect">
            <a:avLst/>
          </a:prstGeom>
        </p:spPr>
      </p:pic>
      <p:pic>
        <p:nvPicPr>
          <p:cNvPr id="61" name="Picture 60">
            <a:extLst>
              <a:ext uri="{FF2B5EF4-FFF2-40B4-BE49-F238E27FC236}">
                <a16:creationId xmlns:a16="http://schemas.microsoft.com/office/drawing/2014/main" id="{37DFEA0C-9D32-425C-B7C9-EDB3E89C62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17642" y="4628860"/>
            <a:ext cx="1712021" cy="1679865"/>
          </a:xfrm>
          <a:prstGeom prst="rect">
            <a:avLst/>
          </a:prstGeom>
        </p:spPr>
      </p:pic>
      <p:pic>
        <p:nvPicPr>
          <p:cNvPr id="63" name="Picture 62">
            <a:extLst>
              <a:ext uri="{FF2B5EF4-FFF2-40B4-BE49-F238E27FC236}">
                <a16:creationId xmlns:a16="http://schemas.microsoft.com/office/drawing/2014/main" id="{D9605D4D-CD70-43FA-A47A-DF9E3F21D06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07172" y="2364509"/>
            <a:ext cx="904384" cy="1787235"/>
          </a:xfrm>
          <a:prstGeom prst="rect">
            <a:avLst/>
          </a:prstGeom>
        </p:spPr>
      </p:pic>
      <p:sp>
        <p:nvSpPr>
          <p:cNvPr id="64" name="Title 1">
            <a:extLst>
              <a:ext uri="{FF2B5EF4-FFF2-40B4-BE49-F238E27FC236}">
                <a16:creationId xmlns:a16="http://schemas.microsoft.com/office/drawing/2014/main" id="{CCDE36CE-C6E3-44E0-AD1D-D58D3F793E0C}"/>
              </a:ext>
            </a:extLst>
          </p:cNvPr>
          <p:cNvSpPr txBox="1">
            <a:spLocks/>
          </p:cNvSpPr>
          <p:nvPr/>
        </p:nvSpPr>
        <p:spPr>
          <a:xfrm>
            <a:off x="442124" y="1311023"/>
            <a:ext cx="43006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Drug</a:t>
            </a:r>
          </a:p>
        </p:txBody>
      </p:sp>
      <p:sp>
        <p:nvSpPr>
          <p:cNvPr id="65" name="Title 1">
            <a:extLst>
              <a:ext uri="{FF2B5EF4-FFF2-40B4-BE49-F238E27FC236}">
                <a16:creationId xmlns:a16="http://schemas.microsoft.com/office/drawing/2014/main" id="{49D2E48B-42CB-42D5-A5A9-F812A315C619}"/>
              </a:ext>
            </a:extLst>
          </p:cNvPr>
          <p:cNvSpPr txBox="1">
            <a:spLocks/>
          </p:cNvSpPr>
          <p:nvPr/>
        </p:nvSpPr>
        <p:spPr>
          <a:xfrm>
            <a:off x="4401815" y="1311023"/>
            <a:ext cx="43092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Not a Drug</a:t>
            </a:r>
          </a:p>
        </p:txBody>
      </p:sp>
      <p:pic>
        <p:nvPicPr>
          <p:cNvPr id="66" name="Picture 65">
            <a:extLst>
              <a:ext uri="{FF2B5EF4-FFF2-40B4-BE49-F238E27FC236}">
                <a16:creationId xmlns:a16="http://schemas.microsoft.com/office/drawing/2014/main" id="{5D298F63-EB90-460F-B254-C1E5F13CCE6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9218" y="2674090"/>
            <a:ext cx="1515078" cy="1101151"/>
          </a:xfrm>
          <a:prstGeom prst="rect">
            <a:avLst/>
          </a:prstGeom>
        </p:spPr>
      </p:pic>
      <p:pic>
        <p:nvPicPr>
          <p:cNvPr id="4" name="Whole Class">
            <a:extLst>
              <a:ext uri="{FF2B5EF4-FFF2-40B4-BE49-F238E27FC236}">
                <a16:creationId xmlns:a16="http://schemas.microsoft.com/office/drawing/2014/main" id="{03EA7AF9-6CC1-4576-91F0-83C9901DD2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121187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7887B1A-4259-4C50-B4B0-F0291083FE78}"/>
              </a:ext>
            </a:extLst>
          </p:cNvPr>
          <p:cNvGrpSpPr/>
          <p:nvPr/>
        </p:nvGrpSpPr>
        <p:grpSpPr>
          <a:xfrm>
            <a:off x="438150" y="2264595"/>
            <a:ext cx="8263412" cy="4060005"/>
            <a:chOff x="438150" y="2264595"/>
            <a:chExt cx="8263412" cy="4060005"/>
          </a:xfrm>
        </p:grpSpPr>
        <p:grpSp>
          <p:nvGrpSpPr>
            <p:cNvPr id="46" name="Group 45">
              <a:extLst>
                <a:ext uri="{FF2B5EF4-FFF2-40B4-BE49-F238E27FC236}">
                  <a16:creationId xmlns:a16="http://schemas.microsoft.com/office/drawing/2014/main" id="{87816A4F-3513-4B67-8091-52B317824C55}"/>
                </a:ext>
              </a:extLst>
            </p:cNvPr>
            <p:cNvGrpSpPr/>
            <p:nvPr/>
          </p:nvGrpSpPr>
          <p:grpSpPr>
            <a:xfrm>
              <a:off x="443059" y="2264595"/>
              <a:ext cx="8258503" cy="1994749"/>
              <a:chOff x="443059" y="2264595"/>
              <a:chExt cx="8258503" cy="1684962"/>
            </a:xfrm>
          </p:grpSpPr>
          <p:sp>
            <p:nvSpPr>
              <p:cNvPr id="74" name="Trapezoid 73">
                <a:extLst>
                  <a:ext uri="{FF2B5EF4-FFF2-40B4-BE49-F238E27FC236}">
                    <a16:creationId xmlns:a16="http://schemas.microsoft.com/office/drawing/2014/main" id="{5502A26E-4541-4CBF-AE9C-EC186F952508}"/>
                  </a:ext>
                </a:extLst>
              </p:cNvPr>
              <p:cNvSpPr/>
              <p:nvPr/>
            </p:nvSpPr>
            <p:spPr>
              <a:xfrm flipV="1">
                <a:off x="1666017" y="2264595"/>
                <a:ext cx="1653971" cy="1684961"/>
              </a:xfrm>
              <a:prstGeom prst="trapezoid">
                <a:avLst>
                  <a:gd name="adj" fmla="val 17818"/>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Flowchart: Manual Input 74">
                <a:extLst>
                  <a:ext uri="{FF2B5EF4-FFF2-40B4-BE49-F238E27FC236}">
                    <a16:creationId xmlns:a16="http://schemas.microsoft.com/office/drawing/2014/main" id="{04744BAD-DB82-4586-A882-F8DB082F257F}"/>
                  </a:ext>
                </a:extLst>
              </p:cNvPr>
              <p:cNvSpPr/>
              <p:nvPr/>
            </p:nvSpPr>
            <p:spPr>
              <a:xfrm rot="5400000">
                <a:off x="341712" y="2365942"/>
                <a:ext cx="1684962" cy="1482267"/>
              </a:xfrm>
              <a:prstGeom prst="flowChartManualInput">
                <a:avLst/>
              </a:prstGeom>
              <a:solidFill>
                <a:srgbClr val="92C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Trapezoid 75">
                <a:extLst>
                  <a:ext uri="{FF2B5EF4-FFF2-40B4-BE49-F238E27FC236}">
                    <a16:creationId xmlns:a16="http://schemas.microsoft.com/office/drawing/2014/main" id="{4A287265-3C3A-4682-A9D7-9F7BF4D4DED6}"/>
                  </a:ext>
                </a:extLst>
              </p:cNvPr>
              <p:cNvSpPr/>
              <p:nvPr/>
            </p:nvSpPr>
            <p:spPr>
              <a:xfrm>
                <a:off x="3045495" y="2264595"/>
                <a:ext cx="1653971" cy="1684961"/>
              </a:xfrm>
              <a:prstGeom prst="trapezoid">
                <a:avLst>
                  <a:gd name="adj" fmla="val 18958"/>
                </a:avLst>
              </a:prstGeom>
              <a:solidFill>
                <a:srgbClr val="F08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rapezoid 76">
                <a:extLst>
                  <a:ext uri="{FF2B5EF4-FFF2-40B4-BE49-F238E27FC236}">
                    <a16:creationId xmlns:a16="http://schemas.microsoft.com/office/drawing/2014/main" id="{56A57D7D-5446-4580-A9EB-0375392AF6F2}"/>
                  </a:ext>
                </a:extLst>
              </p:cNvPr>
              <p:cNvSpPr/>
              <p:nvPr/>
            </p:nvSpPr>
            <p:spPr>
              <a:xfrm flipV="1">
                <a:off x="4424973" y="2264595"/>
                <a:ext cx="1653971" cy="1684961"/>
              </a:xfrm>
              <a:prstGeom prst="trapezoid">
                <a:avLst>
                  <a:gd name="adj" fmla="val 18958"/>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rapezoid 77">
                <a:extLst>
                  <a:ext uri="{FF2B5EF4-FFF2-40B4-BE49-F238E27FC236}">
                    <a16:creationId xmlns:a16="http://schemas.microsoft.com/office/drawing/2014/main" id="{BDAB0F45-A737-4E00-B38B-2346CC200B6A}"/>
                  </a:ext>
                </a:extLst>
              </p:cNvPr>
              <p:cNvSpPr/>
              <p:nvPr/>
            </p:nvSpPr>
            <p:spPr>
              <a:xfrm>
                <a:off x="5819634" y="2264595"/>
                <a:ext cx="1653971" cy="1684961"/>
              </a:xfrm>
              <a:prstGeom prst="trapezoid">
                <a:avLst>
                  <a:gd name="adj" fmla="val 17818"/>
                </a:avLst>
              </a:prstGeom>
              <a:solidFill>
                <a:srgbClr val="E9C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Flowchart: Manual Input 78">
                <a:extLst>
                  <a:ext uri="{FF2B5EF4-FFF2-40B4-BE49-F238E27FC236}">
                    <a16:creationId xmlns:a16="http://schemas.microsoft.com/office/drawing/2014/main" id="{990E727C-59A1-4C15-A181-E9BCB6FE45EC}"/>
                  </a:ext>
                </a:extLst>
              </p:cNvPr>
              <p:cNvSpPr/>
              <p:nvPr/>
            </p:nvSpPr>
            <p:spPr>
              <a:xfrm rot="5400000" flipH="1" flipV="1">
                <a:off x="7117948" y="2365942"/>
                <a:ext cx="1684962" cy="1482267"/>
              </a:xfrm>
              <a:prstGeom prst="flowChartManualInput">
                <a:avLst/>
              </a:prstGeom>
              <a:solidFill>
                <a:srgbClr val="5C2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6" name="Group 65">
              <a:extLst>
                <a:ext uri="{FF2B5EF4-FFF2-40B4-BE49-F238E27FC236}">
                  <a16:creationId xmlns:a16="http://schemas.microsoft.com/office/drawing/2014/main" id="{89D1F3EE-BDA7-404B-A797-1E3CEE01759C}"/>
                </a:ext>
              </a:extLst>
            </p:cNvPr>
            <p:cNvGrpSpPr/>
            <p:nvPr/>
          </p:nvGrpSpPr>
          <p:grpSpPr>
            <a:xfrm flipH="1">
              <a:off x="438537" y="4302356"/>
              <a:ext cx="8252881" cy="1994749"/>
              <a:chOff x="433011" y="2264595"/>
              <a:chExt cx="8258502" cy="1684962"/>
            </a:xfrm>
          </p:grpSpPr>
          <p:sp>
            <p:nvSpPr>
              <p:cNvPr id="68" name="Trapezoid 67">
                <a:extLst>
                  <a:ext uri="{FF2B5EF4-FFF2-40B4-BE49-F238E27FC236}">
                    <a16:creationId xmlns:a16="http://schemas.microsoft.com/office/drawing/2014/main" id="{04000F12-DA7D-45A5-9F8F-4C4DD2D06DDA}"/>
                  </a:ext>
                </a:extLst>
              </p:cNvPr>
              <p:cNvSpPr/>
              <p:nvPr/>
            </p:nvSpPr>
            <p:spPr>
              <a:xfrm flipV="1">
                <a:off x="1666017" y="2264595"/>
                <a:ext cx="1653971" cy="1684961"/>
              </a:xfrm>
              <a:prstGeom prst="trapezoid">
                <a:avLst>
                  <a:gd name="adj" fmla="val 17818"/>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lowchart: Manual Input 68">
                <a:extLst>
                  <a:ext uri="{FF2B5EF4-FFF2-40B4-BE49-F238E27FC236}">
                    <a16:creationId xmlns:a16="http://schemas.microsoft.com/office/drawing/2014/main" id="{A1FABE25-1226-4D9A-BFE5-C476D50C45F2}"/>
                  </a:ext>
                </a:extLst>
              </p:cNvPr>
              <p:cNvSpPr/>
              <p:nvPr/>
            </p:nvSpPr>
            <p:spPr>
              <a:xfrm rot="5400000">
                <a:off x="331664" y="2365942"/>
                <a:ext cx="1684962" cy="1482267"/>
              </a:xfrm>
              <a:prstGeom prst="flowChartManualInput">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Trapezoid 69">
                <a:extLst>
                  <a:ext uri="{FF2B5EF4-FFF2-40B4-BE49-F238E27FC236}">
                    <a16:creationId xmlns:a16="http://schemas.microsoft.com/office/drawing/2014/main" id="{69091B41-4319-4AE2-97FC-EA8E073D8012}"/>
                  </a:ext>
                </a:extLst>
              </p:cNvPr>
              <p:cNvSpPr/>
              <p:nvPr/>
            </p:nvSpPr>
            <p:spPr>
              <a:xfrm>
                <a:off x="3045495" y="2264595"/>
                <a:ext cx="1653971" cy="1684961"/>
              </a:xfrm>
              <a:prstGeom prst="trapezoid">
                <a:avLst>
                  <a:gd name="adj" fmla="val 18958"/>
                </a:avLst>
              </a:prstGeom>
              <a:solidFill>
                <a:srgbClr val="88B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rapezoid 70">
                <a:extLst>
                  <a:ext uri="{FF2B5EF4-FFF2-40B4-BE49-F238E27FC236}">
                    <a16:creationId xmlns:a16="http://schemas.microsoft.com/office/drawing/2014/main" id="{54185B05-5B34-4E78-A41D-297E2A473E6F}"/>
                  </a:ext>
                </a:extLst>
              </p:cNvPr>
              <p:cNvSpPr/>
              <p:nvPr/>
            </p:nvSpPr>
            <p:spPr>
              <a:xfrm flipV="1">
                <a:off x="4424973" y="2264595"/>
                <a:ext cx="1653971" cy="1684961"/>
              </a:xfrm>
              <a:prstGeom prst="trapezoid">
                <a:avLst>
                  <a:gd name="adj" fmla="val 18958"/>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Trapezoid 71">
                <a:extLst>
                  <a:ext uri="{FF2B5EF4-FFF2-40B4-BE49-F238E27FC236}">
                    <a16:creationId xmlns:a16="http://schemas.microsoft.com/office/drawing/2014/main" id="{B04BA052-2776-4A5D-8827-B21B032E71A2}"/>
                  </a:ext>
                </a:extLst>
              </p:cNvPr>
              <p:cNvSpPr/>
              <p:nvPr/>
            </p:nvSpPr>
            <p:spPr>
              <a:xfrm>
                <a:off x="5819634" y="2264595"/>
                <a:ext cx="1653971" cy="1684961"/>
              </a:xfrm>
              <a:prstGeom prst="trapezoid">
                <a:avLst>
                  <a:gd name="adj" fmla="val 17818"/>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Flowchart: Manual Input 72">
                <a:extLst>
                  <a:ext uri="{FF2B5EF4-FFF2-40B4-BE49-F238E27FC236}">
                    <a16:creationId xmlns:a16="http://schemas.microsoft.com/office/drawing/2014/main" id="{F13B9C54-EEFF-49EB-88EC-4124F4661811}"/>
                  </a:ext>
                </a:extLst>
              </p:cNvPr>
              <p:cNvSpPr/>
              <p:nvPr/>
            </p:nvSpPr>
            <p:spPr>
              <a:xfrm rot="5400000" flipH="1" flipV="1">
                <a:off x="7107899" y="2365942"/>
                <a:ext cx="1684962" cy="1482267"/>
              </a:xfrm>
              <a:prstGeom prst="flowChartManualInpu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7" name="Freeform: Shape 66">
              <a:extLst>
                <a:ext uri="{FF2B5EF4-FFF2-40B4-BE49-F238E27FC236}">
                  <a16:creationId xmlns:a16="http://schemas.microsoft.com/office/drawing/2014/main" id="{9EBA1D57-3716-4DFF-87A1-47D21B8CFD96}"/>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807538A-DFF5-4599-9DD9-ED8CC60FA2AF}"/>
              </a:ext>
            </a:extLst>
          </p:cNvPr>
          <p:cNvGrpSpPr/>
          <p:nvPr/>
        </p:nvGrpSpPr>
        <p:grpSpPr>
          <a:xfrm>
            <a:off x="443060" y="2264594"/>
            <a:ext cx="8263215" cy="4032510"/>
            <a:chOff x="443060" y="2264594"/>
            <a:chExt cx="8263215" cy="4032510"/>
          </a:xfrm>
        </p:grpSpPr>
        <p:grpSp>
          <p:nvGrpSpPr>
            <p:cNvPr id="3" name="Group 2">
              <a:extLst>
                <a:ext uri="{FF2B5EF4-FFF2-40B4-BE49-F238E27FC236}">
                  <a16:creationId xmlns:a16="http://schemas.microsoft.com/office/drawing/2014/main" id="{63BC3232-A697-469E-A9E7-224E8C32DED8}"/>
                </a:ext>
              </a:extLst>
            </p:cNvPr>
            <p:cNvGrpSpPr/>
            <p:nvPr/>
          </p:nvGrpSpPr>
          <p:grpSpPr>
            <a:xfrm>
              <a:off x="443060" y="2264594"/>
              <a:ext cx="8258502" cy="1994749"/>
              <a:chOff x="443060" y="2264594"/>
              <a:chExt cx="8258502" cy="1994749"/>
            </a:xfrm>
          </p:grpSpPr>
          <p:sp>
            <p:nvSpPr>
              <p:cNvPr id="38" name="Trapezoid 37">
                <a:extLst>
                  <a:ext uri="{FF2B5EF4-FFF2-40B4-BE49-F238E27FC236}">
                    <a16:creationId xmlns:a16="http://schemas.microsoft.com/office/drawing/2014/main" id="{E2BF8341-CDAA-488C-AB1D-E8F2FAC0AA16}"/>
                  </a:ext>
                </a:extLst>
              </p:cNvPr>
              <p:cNvSpPr/>
              <p:nvPr/>
            </p:nvSpPr>
            <p:spPr>
              <a:xfrm flipV="1">
                <a:off x="1666017" y="2264595"/>
                <a:ext cx="1653971" cy="1994748"/>
              </a:xfrm>
              <a:prstGeom prst="trapezoid">
                <a:avLst>
                  <a:gd name="adj" fmla="val 1781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owchart: Manual Input 38">
                <a:extLst>
                  <a:ext uri="{FF2B5EF4-FFF2-40B4-BE49-F238E27FC236}">
                    <a16:creationId xmlns:a16="http://schemas.microsoft.com/office/drawing/2014/main" id="{82180E42-0CDD-4476-811A-7A08001B87C4}"/>
                  </a:ext>
                </a:extLst>
              </p:cNvPr>
              <p:cNvSpPr/>
              <p:nvPr/>
            </p:nvSpPr>
            <p:spPr>
              <a:xfrm rot="5400000">
                <a:off x="186819" y="2520835"/>
                <a:ext cx="1994749" cy="1482267"/>
              </a:xfrm>
              <a:prstGeom prst="flowChartManualInpu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rapezoid 44">
                <a:extLst>
                  <a:ext uri="{FF2B5EF4-FFF2-40B4-BE49-F238E27FC236}">
                    <a16:creationId xmlns:a16="http://schemas.microsoft.com/office/drawing/2014/main" id="{8165E555-D906-490E-9472-7352F985EEDF}"/>
                  </a:ext>
                </a:extLst>
              </p:cNvPr>
              <p:cNvSpPr/>
              <p:nvPr/>
            </p:nvSpPr>
            <p:spPr>
              <a:xfrm>
                <a:off x="3045495" y="2264595"/>
                <a:ext cx="1653971" cy="1994748"/>
              </a:xfrm>
              <a:prstGeom prst="trapezoid">
                <a:avLst>
                  <a:gd name="adj" fmla="val 1895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rapezoid 47">
                <a:extLst>
                  <a:ext uri="{FF2B5EF4-FFF2-40B4-BE49-F238E27FC236}">
                    <a16:creationId xmlns:a16="http://schemas.microsoft.com/office/drawing/2014/main" id="{835AA8C7-D180-4C7A-900E-ABCADA07190F}"/>
                  </a:ext>
                </a:extLst>
              </p:cNvPr>
              <p:cNvSpPr/>
              <p:nvPr/>
            </p:nvSpPr>
            <p:spPr>
              <a:xfrm flipV="1">
                <a:off x="4424973" y="2264595"/>
                <a:ext cx="1653971" cy="1994748"/>
              </a:xfrm>
              <a:prstGeom prst="trapezoid">
                <a:avLst>
                  <a:gd name="adj" fmla="val 1895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rapezoid 49">
                <a:extLst>
                  <a:ext uri="{FF2B5EF4-FFF2-40B4-BE49-F238E27FC236}">
                    <a16:creationId xmlns:a16="http://schemas.microsoft.com/office/drawing/2014/main" id="{EA9FF20D-8E34-4E1C-B9D3-5A5784641F19}"/>
                  </a:ext>
                </a:extLst>
              </p:cNvPr>
              <p:cNvSpPr/>
              <p:nvPr/>
            </p:nvSpPr>
            <p:spPr>
              <a:xfrm>
                <a:off x="5819634" y="2264595"/>
                <a:ext cx="1653971" cy="1994748"/>
              </a:xfrm>
              <a:prstGeom prst="trapezoid">
                <a:avLst>
                  <a:gd name="adj" fmla="val 17818"/>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lowchart: Manual Input 50">
                <a:extLst>
                  <a:ext uri="{FF2B5EF4-FFF2-40B4-BE49-F238E27FC236}">
                    <a16:creationId xmlns:a16="http://schemas.microsoft.com/office/drawing/2014/main" id="{66EBE642-1CC8-43D4-8740-7293E7B833C6}"/>
                  </a:ext>
                </a:extLst>
              </p:cNvPr>
              <p:cNvSpPr/>
              <p:nvPr/>
            </p:nvSpPr>
            <p:spPr>
              <a:xfrm rot="5400000" flipH="1" flipV="1">
                <a:off x="6963054" y="2520835"/>
                <a:ext cx="1994749" cy="1482267"/>
              </a:xfrm>
              <a:prstGeom prst="flowChartManualInput">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 name="Group 3">
              <a:extLst>
                <a:ext uri="{FF2B5EF4-FFF2-40B4-BE49-F238E27FC236}">
                  <a16:creationId xmlns:a16="http://schemas.microsoft.com/office/drawing/2014/main" id="{FF665582-F902-4A01-96CB-22489CC2C290}"/>
                </a:ext>
              </a:extLst>
            </p:cNvPr>
            <p:cNvGrpSpPr/>
            <p:nvPr/>
          </p:nvGrpSpPr>
          <p:grpSpPr>
            <a:xfrm>
              <a:off x="447773" y="4302355"/>
              <a:ext cx="8258502" cy="1994749"/>
              <a:chOff x="447773" y="4302355"/>
              <a:chExt cx="8258502" cy="1994749"/>
            </a:xfrm>
          </p:grpSpPr>
          <p:sp>
            <p:nvSpPr>
              <p:cNvPr id="54" name="Trapezoid 53">
                <a:extLst>
                  <a:ext uri="{FF2B5EF4-FFF2-40B4-BE49-F238E27FC236}">
                    <a16:creationId xmlns:a16="http://schemas.microsoft.com/office/drawing/2014/main" id="{87012827-5FEA-4404-A089-A2D9FBE69A9D}"/>
                  </a:ext>
                </a:extLst>
              </p:cNvPr>
              <p:cNvSpPr/>
              <p:nvPr/>
            </p:nvSpPr>
            <p:spPr>
              <a:xfrm flipH="1" flipV="1">
                <a:off x="5819298" y="4302356"/>
                <a:ext cx="1653971" cy="1994748"/>
              </a:xfrm>
              <a:prstGeom prst="trapezoid">
                <a:avLst>
                  <a:gd name="adj" fmla="val 1781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owchart: Manual Input 54">
                <a:extLst>
                  <a:ext uri="{FF2B5EF4-FFF2-40B4-BE49-F238E27FC236}">
                    <a16:creationId xmlns:a16="http://schemas.microsoft.com/office/drawing/2014/main" id="{0BA91F46-F8BD-4FDF-85DB-7F462D23CE74}"/>
                  </a:ext>
                </a:extLst>
              </p:cNvPr>
              <p:cNvSpPr/>
              <p:nvPr/>
            </p:nvSpPr>
            <p:spPr>
              <a:xfrm rot="16200000" flipH="1">
                <a:off x="6967767" y="4558596"/>
                <a:ext cx="1994749" cy="1482267"/>
              </a:xfrm>
              <a:prstGeom prst="flowChartManualInput">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rapezoid 55">
                <a:extLst>
                  <a:ext uri="{FF2B5EF4-FFF2-40B4-BE49-F238E27FC236}">
                    <a16:creationId xmlns:a16="http://schemas.microsoft.com/office/drawing/2014/main" id="{9CDA1D79-C4F8-46FE-8E1E-9D539DEA21E7}"/>
                  </a:ext>
                </a:extLst>
              </p:cNvPr>
              <p:cNvSpPr/>
              <p:nvPr/>
            </p:nvSpPr>
            <p:spPr>
              <a:xfrm flipH="1">
                <a:off x="4439820" y="4302356"/>
                <a:ext cx="1653971" cy="1994748"/>
              </a:xfrm>
              <a:prstGeom prst="trapezoid">
                <a:avLst>
                  <a:gd name="adj" fmla="val 1895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rapezoid 56">
                <a:extLst>
                  <a:ext uri="{FF2B5EF4-FFF2-40B4-BE49-F238E27FC236}">
                    <a16:creationId xmlns:a16="http://schemas.microsoft.com/office/drawing/2014/main" id="{B9AAD2A8-C3D3-4B17-AC1D-D3D3D901C5B7}"/>
                  </a:ext>
                </a:extLst>
              </p:cNvPr>
              <p:cNvSpPr/>
              <p:nvPr/>
            </p:nvSpPr>
            <p:spPr>
              <a:xfrm flipH="1" flipV="1">
                <a:off x="3060342" y="4302356"/>
                <a:ext cx="1653971" cy="1994748"/>
              </a:xfrm>
              <a:prstGeom prst="trapezoid">
                <a:avLst>
                  <a:gd name="adj" fmla="val 1895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rapezoid 57">
                <a:extLst>
                  <a:ext uri="{FF2B5EF4-FFF2-40B4-BE49-F238E27FC236}">
                    <a16:creationId xmlns:a16="http://schemas.microsoft.com/office/drawing/2014/main" id="{0BDEE956-2E24-470A-A5C4-A00BDC6AE731}"/>
                  </a:ext>
                </a:extLst>
              </p:cNvPr>
              <p:cNvSpPr/>
              <p:nvPr/>
            </p:nvSpPr>
            <p:spPr>
              <a:xfrm flipH="1">
                <a:off x="1665681" y="4302356"/>
                <a:ext cx="1653971" cy="1994748"/>
              </a:xfrm>
              <a:prstGeom prst="trapezoid">
                <a:avLst>
                  <a:gd name="adj" fmla="val 17818"/>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Flowchart: Manual Input 58">
                <a:extLst>
                  <a:ext uri="{FF2B5EF4-FFF2-40B4-BE49-F238E27FC236}">
                    <a16:creationId xmlns:a16="http://schemas.microsoft.com/office/drawing/2014/main" id="{188A0975-F2BD-4913-9161-15415E2F95D3}"/>
                  </a:ext>
                </a:extLst>
              </p:cNvPr>
              <p:cNvSpPr/>
              <p:nvPr/>
            </p:nvSpPr>
            <p:spPr>
              <a:xfrm rot="16200000" flipV="1">
                <a:off x="191532" y="4558596"/>
                <a:ext cx="1994749" cy="1482267"/>
              </a:xfrm>
              <a:prstGeom prst="flowChartManualInpu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Title 1"/>
          <p:cNvSpPr>
            <a:spLocks noGrp="1"/>
          </p:cNvSpPr>
          <p:nvPr>
            <p:ph type="title"/>
          </p:nvPr>
        </p:nvSpPr>
        <p:spPr/>
        <p:txBody>
          <a:bodyPr/>
          <a:lstStyle/>
          <a:p>
            <a:r>
              <a:rPr lang="en-GB" dirty="0">
                <a:latin typeface="Twinkl" pitchFamily="2" charset="0"/>
              </a:rPr>
              <a:t>Is This a Drug?</a:t>
            </a:r>
          </a:p>
        </p:txBody>
      </p:sp>
      <p:sp>
        <p:nvSpPr>
          <p:cNvPr id="11" name="Freeform: Shape 10">
            <a:extLst>
              <a:ext uri="{FF2B5EF4-FFF2-40B4-BE49-F238E27FC236}">
                <a16:creationId xmlns:a16="http://schemas.microsoft.com/office/drawing/2014/main" id="{6D562794-F46A-40BE-BD83-7F724ADBFCD7}"/>
              </a:ext>
            </a:extLst>
          </p:cNvPr>
          <p:cNvSpPr/>
          <p:nvPr/>
        </p:nvSpPr>
        <p:spPr>
          <a:xfrm>
            <a:off x="438150" y="2266950"/>
            <a:ext cx="6896100" cy="4057650"/>
          </a:xfrm>
          <a:custGeom>
            <a:avLst/>
            <a:gdLst>
              <a:gd name="connsiteX0" fmla="*/ 0 w 6896100"/>
              <a:gd name="connsiteY0" fmla="*/ 9525 h 4057650"/>
              <a:gd name="connsiteX1" fmla="*/ 4667250 w 6896100"/>
              <a:gd name="connsiteY1" fmla="*/ 9525 h 4057650"/>
              <a:gd name="connsiteX2" fmla="*/ 6896100 w 6896100"/>
              <a:gd name="connsiteY2" fmla="*/ 4057650 h 4057650"/>
              <a:gd name="connsiteX3" fmla="*/ 114300 w 6896100"/>
              <a:gd name="connsiteY3" fmla="*/ 4057650 h 4057650"/>
              <a:gd name="connsiteX4" fmla="*/ 114300 w 6896100"/>
              <a:gd name="connsiteY4" fmla="*/ 0 h 405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0" h="4057650">
                <a:moveTo>
                  <a:pt x="0" y="9525"/>
                </a:moveTo>
                <a:lnTo>
                  <a:pt x="4667250" y="9525"/>
                </a:lnTo>
                <a:lnTo>
                  <a:pt x="6896100" y="4057650"/>
                </a:lnTo>
                <a:lnTo>
                  <a:pt x="114300" y="4057650"/>
                </a:lnTo>
                <a:lnTo>
                  <a:pt x="1143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0F0E525-4FCD-4073-97CB-3761EFA2E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2051" y="4431251"/>
            <a:ext cx="921403" cy="1953124"/>
          </a:xfrm>
          <a:prstGeom prst="rect">
            <a:avLst/>
          </a:prstGeom>
        </p:spPr>
      </p:pic>
      <p:pic>
        <p:nvPicPr>
          <p:cNvPr id="20" name="Picture 19">
            <a:extLst>
              <a:ext uri="{FF2B5EF4-FFF2-40B4-BE49-F238E27FC236}">
                <a16:creationId xmlns:a16="http://schemas.microsoft.com/office/drawing/2014/main" id="{CC4857DA-81FB-4085-B9B8-10BD27F487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650" y="4269089"/>
            <a:ext cx="516969" cy="2115050"/>
          </a:xfrm>
          <a:prstGeom prst="rect">
            <a:avLst/>
          </a:prstGeom>
        </p:spPr>
      </p:pic>
      <p:pic>
        <p:nvPicPr>
          <p:cNvPr id="22" name="Picture 21">
            <a:extLst>
              <a:ext uri="{FF2B5EF4-FFF2-40B4-BE49-F238E27FC236}">
                <a16:creationId xmlns:a16="http://schemas.microsoft.com/office/drawing/2014/main" id="{A721E13B-D1A6-4FC1-80FA-A726328EFE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0536" y="4092593"/>
            <a:ext cx="1028625" cy="2216132"/>
          </a:xfrm>
          <a:prstGeom prst="rect">
            <a:avLst/>
          </a:prstGeom>
        </p:spPr>
      </p:pic>
      <p:pic>
        <p:nvPicPr>
          <p:cNvPr id="25" name="Picture 24">
            <a:extLst>
              <a:ext uri="{FF2B5EF4-FFF2-40B4-BE49-F238E27FC236}">
                <a16:creationId xmlns:a16="http://schemas.microsoft.com/office/drawing/2014/main" id="{1D26B6FA-C9C4-4ECD-A3D2-599113BF74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6529" y="2662342"/>
            <a:ext cx="1031607" cy="1626854"/>
          </a:xfrm>
          <a:prstGeom prst="rect">
            <a:avLst/>
          </a:prstGeom>
        </p:spPr>
      </p:pic>
      <p:pic>
        <p:nvPicPr>
          <p:cNvPr id="33" name="Picture 32">
            <a:extLst>
              <a:ext uri="{FF2B5EF4-FFF2-40B4-BE49-F238E27FC236}">
                <a16:creationId xmlns:a16="http://schemas.microsoft.com/office/drawing/2014/main" id="{8F331D29-9587-4D4C-BFB2-A83BF4A92C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218" y="2674090"/>
            <a:ext cx="1515078" cy="1101151"/>
          </a:xfrm>
          <a:prstGeom prst="rect">
            <a:avLst/>
          </a:prstGeom>
        </p:spPr>
      </p:pic>
      <p:pic>
        <p:nvPicPr>
          <p:cNvPr id="5" name="Picture 4">
            <a:extLst>
              <a:ext uri="{FF2B5EF4-FFF2-40B4-BE49-F238E27FC236}">
                <a16:creationId xmlns:a16="http://schemas.microsoft.com/office/drawing/2014/main" id="{5658D189-D315-4F49-A4D7-B5CFC341B0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54791" y="5060432"/>
            <a:ext cx="1655756" cy="1032393"/>
          </a:xfrm>
          <a:prstGeom prst="rect">
            <a:avLst/>
          </a:prstGeom>
        </p:spPr>
      </p:pic>
      <p:pic>
        <p:nvPicPr>
          <p:cNvPr id="63" name="Picture 62">
            <a:extLst>
              <a:ext uri="{FF2B5EF4-FFF2-40B4-BE49-F238E27FC236}">
                <a16:creationId xmlns:a16="http://schemas.microsoft.com/office/drawing/2014/main" id="{D9605D4D-CD70-43FA-A47A-DF9E3F21D0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7172" y="2364509"/>
            <a:ext cx="904384" cy="1787235"/>
          </a:xfrm>
          <a:prstGeom prst="rect">
            <a:avLst/>
          </a:prstGeom>
        </p:spPr>
      </p:pic>
      <p:sp>
        <p:nvSpPr>
          <p:cNvPr id="64" name="Title 1">
            <a:extLst>
              <a:ext uri="{FF2B5EF4-FFF2-40B4-BE49-F238E27FC236}">
                <a16:creationId xmlns:a16="http://schemas.microsoft.com/office/drawing/2014/main" id="{CCDE36CE-C6E3-44E0-AD1D-D58D3F793E0C}"/>
              </a:ext>
            </a:extLst>
          </p:cNvPr>
          <p:cNvSpPr txBox="1">
            <a:spLocks/>
          </p:cNvSpPr>
          <p:nvPr/>
        </p:nvSpPr>
        <p:spPr>
          <a:xfrm>
            <a:off x="443060" y="1286719"/>
            <a:ext cx="4326904"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Drug</a:t>
            </a:r>
          </a:p>
        </p:txBody>
      </p:sp>
      <p:sp>
        <p:nvSpPr>
          <p:cNvPr id="65" name="Title 1">
            <a:extLst>
              <a:ext uri="{FF2B5EF4-FFF2-40B4-BE49-F238E27FC236}">
                <a16:creationId xmlns:a16="http://schemas.microsoft.com/office/drawing/2014/main" id="{49D2E48B-42CB-42D5-A5A9-F812A315C619}"/>
              </a:ext>
            </a:extLst>
          </p:cNvPr>
          <p:cNvSpPr txBox="1">
            <a:spLocks/>
          </p:cNvSpPr>
          <p:nvPr/>
        </p:nvSpPr>
        <p:spPr>
          <a:xfrm>
            <a:off x="4383463" y="1286719"/>
            <a:ext cx="4326904"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Not a Drug</a:t>
            </a:r>
          </a:p>
        </p:txBody>
      </p:sp>
      <p:pic>
        <p:nvPicPr>
          <p:cNvPr id="61" name="Picture 60">
            <a:extLst>
              <a:ext uri="{FF2B5EF4-FFF2-40B4-BE49-F238E27FC236}">
                <a16:creationId xmlns:a16="http://schemas.microsoft.com/office/drawing/2014/main" id="{37DFEA0C-9D32-425C-B7C9-EDB3E89C62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17642" y="4628860"/>
            <a:ext cx="1712021" cy="1679865"/>
          </a:xfrm>
          <a:prstGeom prst="rect">
            <a:avLst/>
          </a:prstGeom>
          <a:noFill/>
        </p:spPr>
      </p:pic>
      <p:sp>
        <p:nvSpPr>
          <p:cNvPr id="47" name="Title 1">
            <a:extLst>
              <a:ext uri="{FF2B5EF4-FFF2-40B4-BE49-F238E27FC236}">
                <a16:creationId xmlns:a16="http://schemas.microsoft.com/office/drawing/2014/main" id="{265FBD05-24E2-4DFC-9EBA-EA9EF1CE9D41}"/>
              </a:ext>
            </a:extLst>
          </p:cNvPr>
          <p:cNvSpPr txBox="1">
            <a:spLocks/>
          </p:cNvSpPr>
          <p:nvPr/>
        </p:nvSpPr>
        <p:spPr>
          <a:xfrm>
            <a:off x="442127" y="1306814"/>
            <a:ext cx="43006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Drug</a:t>
            </a:r>
          </a:p>
        </p:txBody>
      </p:sp>
      <p:sp>
        <p:nvSpPr>
          <p:cNvPr id="49" name="Title 1">
            <a:extLst>
              <a:ext uri="{FF2B5EF4-FFF2-40B4-BE49-F238E27FC236}">
                <a16:creationId xmlns:a16="http://schemas.microsoft.com/office/drawing/2014/main" id="{45D8B127-710A-4EDA-BF11-540E59B6887E}"/>
              </a:ext>
            </a:extLst>
          </p:cNvPr>
          <p:cNvSpPr txBox="1">
            <a:spLocks/>
          </p:cNvSpPr>
          <p:nvPr/>
        </p:nvSpPr>
        <p:spPr>
          <a:xfrm>
            <a:off x="4392578" y="1296766"/>
            <a:ext cx="43092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Not a Drug</a:t>
            </a:r>
          </a:p>
        </p:txBody>
      </p:sp>
      <p:sp>
        <p:nvSpPr>
          <p:cNvPr id="52" name="Freeform: Shape 51">
            <a:extLst>
              <a:ext uri="{FF2B5EF4-FFF2-40B4-BE49-F238E27FC236}">
                <a16:creationId xmlns:a16="http://schemas.microsoft.com/office/drawing/2014/main" id="{D18391A3-86F3-4FBA-AC48-0D7A122C396B}"/>
              </a:ext>
            </a:extLst>
          </p:cNvPr>
          <p:cNvSpPr/>
          <p:nvPr/>
        </p:nvSpPr>
        <p:spPr>
          <a:xfrm>
            <a:off x="446768" y="1467058"/>
            <a:ext cx="4311885" cy="71391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8D358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8C34C46D-4F8C-49D4-9BA5-C398F4BDFA58}"/>
              </a:ext>
            </a:extLst>
          </p:cNvPr>
          <p:cNvSpPr/>
          <p:nvPr/>
        </p:nvSpPr>
        <p:spPr>
          <a:xfrm flipH="1" flipV="1">
            <a:off x="4400373" y="1467058"/>
            <a:ext cx="4311885" cy="713917"/>
          </a:xfrm>
          <a:custGeom>
            <a:avLst/>
            <a:gdLst>
              <a:gd name="connsiteX0" fmla="*/ 0 w 3103684"/>
              <a:gd name="connsiteY0" fmla="*/ 465992 h 4369777"/>
              <a:gd name="connsiteX1" fmla="*/ 0 w 3103684"/>
              <a:gd name="connsiteY1" fmla="*/ 4369777 h 4369777"/>
              <a:gd name="connsiteX2" fmla="*/ 3103684 w 3103684"/>
              <a:gd name="connsiteY2" fmla="*/ 4369777 h 4369777"/>
              <a:gd name="connsiteX3" fmla="*/ 3103684 w 3103684"/>
              <a:gd name="connsiteY3" fmla="*/ 0 h 4369777"/>
              <a:gd name="connsiteX4" fmla="*/ 0 w 3103684"/>
              <a:gd name="connsiteY4" fmla="*/ 0 h 4369777"/>
              <a:gd name="connsiteX5" fmla="*/ 0 w 3103684"/>
              <a:gd name="connsiteY5" fmla="*/ 465992 h 4369777"/>
              <a:gd name="connsiteX0" fmla="*/ 0 w 3103684"/>
              <a:gd name="connsiteY0" fmla="*/ 465992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5" fmla="*/ 0 w 3103684"/>
              <a:gd name="connsiteY5" fmla="*/ 465992 h 4369777"/>
              <a:gd name="connsiteX0" fmla="*/ 0 w 3103684"/>
              <a:gd name="connsiteY0" fmla="*/ 0 h 4369777"/>
              <a:gd name="connsiteX1" fmla="*/ 0 w 3103684"/>
              <a:gd name="connsiteY1" fmla="*/ 4369777 h 4369777"/>
              <a:gd name="connsiteX2" fmla="*/ 3103684 w 3103684"/>
              <a:gd name="connsiteY2" fmla="*/ 4369777 h 4369777"/>
              <a:gd name="connsiteX3" fmla="*/ 1943099 w 3103684"/>
              <a:gd name="connsiteY3" fmla="*/ 0 h 4369777"/>
              <a:gd name="connsiteX4" fmla="*/ 0 w 3103684"/>
              <a:gd name="connsiteY4" fmla="*/ 0 h 4369777"/>
              <a:gd name="connsiteX0" fmla="*/ 0 w 3103684"/>
              <a:gd name="connsiteY0" fmla="*/ 0 h 4369777"/>
              <a:gd name="connsiteX1" fmla="*/ 0 w 3103684"/>
              <a:gd name="connsiteY1" fmla="*/ 4369777 h 4369777"/>
              <a:gd name="connsiteX2" fmla="*/ 3103684 w 3103684"/>
              <a:gd name="connsiteY2" fmla="*/ 4369777 h 4369777"/>
              <a:gd name="connsiteX3" fmla="*/ 2798578 w 3103684"/>
              <a:gd name="connsiteY3" fmla="*/ 0 h 4369777"/>
              <a:gd name="connsiteX4" fmla="*/ 0 w 3103684"/>
              <a:gd name="connsiteY4" fmla="*/ 0 h 4369777"/>
              <a:gd name="connsiteX0" fmla="*/ 0 w 3103684"/>
              <a:gd name="connsiteY0" fmla="*/ 0 h 4492767"/>
              <a:gd name="connsiteX1" fmla="*/ 0 w 3103684"/>
              <a:gd name="connsiteY1" fmla="*/ 4492767 h 4492767"/>
              <a:gd name="connsiteX2" fmla="*/ 3103684 w 3103684"/>
              <a:gd name="connsiteY2" fmla="*/ 4492767 h 4492767"/>
              <a:gd name="connsiteX3" fmla="*/ 2798578 w 3103684"/>
              <a:gd name="connsiteY3" fmla="*/ 122990 h 4492767"/>
              <a:gd name="connsiteX4" fmla="*/ 0 w 3103684"/>
              <a:gd name="connsiteY4" fmla="*/ 0 h 4492767"/>
              <a:gd name="connsiteX0" fmla="*/ 4410 w 3103684"/>
              <a:gd name="connsiteY0" fmla="*/ 61495 h 4369777"/>
              <a:gd name="connsiteX1" fmla="*/ 0 w 3103684"/>
              <a:gd name="connsiteY1" fmla="*/ 4369777 h 4369777"/>
              <a:gd name="connsiteX2" fmla="*/ 3103684 w 3103684"/>
              <a:gd name="connsiteY2" fmla="*/ 4369777 h 4369777"/>
              <a:gd name="connsiteX3" fmla="*/ 2798578 w 3103684"/>
              <a:gd name="connsiteY3" fmla="*/ 0 h 4369777"/>
              <a:gd name="connsiteX4" fmla="*/ 4410 w 3103684"/>
              <a:gd name="connsiteY4" fmla="*/ 61495 h 436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684" h="4369777">
                <a:moveTo>
                  <a:pt x="4410" y="61495"/>
                </a:moveTo>
                <a:lnTo>
                  <a:pt x="0" y="4369777"/>
                </a:lnTo>
                <a:lnTo>
                  <a:pt x="3103684" y="4369777"/>
                </a:lnTo>
                <a:lnTo>
                  <a:pt x="2798578" y="0"/>
                </a:lnTo>
                <a:lnTo>
                  <a:pt x="4410" y="61495"/>
                </a:lnTo>
                <a:close/>
              </a:path>
            </a:pathLst>
          </a:custGeom>
          <a:solidFill>
            <a:srgbClr val="00954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itle 1">
            <a:extLst>
              <a:ext uri="{FF2B5EF4-FFF2-40B4-BE49-F238E27FC236}">
                <a16:creationId xmlns:a16="http://schemas.microsoft.com/office/drawing/2014/main" id="{ADB9A8A5-9847-49CE-9491-218802993474}"/>
              </a:ext>
            </a:extLst>
          </p:cNvPr>
          <p:cNvSpPr txBox="1">
            <a:spLocks/>
          </p:cNvSpPr>
          <p:nvPr/>
        </p:nvSpPr>
        <p:spPr>
          <a:xfrm>
            <a:off x="442124" y="1311023"/>
            <a:ext cx="43006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Drug</a:t>
            </a:r>
          </a:p>
        </p:txBody>
      </p:sp>
      <p:sp>
        <p:nvSpPr>
          <p:cNvPr id="62" name="Title 1">
            <a:extLst>
              <a:ext uri="{FF2B5EF4-FFF2-40B4-BE49-F238E27FC236}">
                <a16:creationId xmlns:a16="http://schemas.microsoft.com/office/drawing/2014/main" id="{567050CF-EF3D-427C-8971-079258228E7B}"/>
              </a:ext>
            </a:extLst>
          </p:cNvPr>
          <p:cNvSpPr txBox="1">
            <a:spLocks/>
          </p:cNvSpPr>
          <p:nvPr/>
        </p:nvSpPr>
        <p:spPr>
          <a:xfrm>
            <a:off x="4401815" y="1311023"/>
            <a:ext cx="430929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200" dirty="0">
                <a:solidFill>
                  <a:schemeClr val="bg1"/>
                </a:solidFill>
                <a:latin typeface="Twinkl" pitchFamily="2" charset="0"/>
              </a:rPr>
              <a:t>Not a Drug</a:t>
            </a:r>
          </a:p>
        </p:txBody>
      </p:sp>
      <p:pic>
        <p:nvPicPr>
          <p:cNvPr id="29" name="Picture 28">
            <a:extLst>
              <a:ext uri="{FF2B5EF4-FFF2-40B4-BE49-F238E27FC236}">
                <a16:creationId xmlns:a16="http://schemas.microsoft.com/office/drawing/2014/main" id="{04726FA1-8B8F-4C7C-BA1E-E65EC993B8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95220" y="4652963"/>
            <a:ext cx="1817756" cy="1329531"/>
          </a:xfrm>
          <a:prstGeom prst="rect">
            <a:avLst/>
          </a:prstGeom>
        </p:spPr>
      </p:pic>
      <p:pic>
        <p:nvPicPr>
          <p:cNvPr id="80" name="Picture 79">
            <a:extLst>
              <a:ext uri="{FF2B5EF4-FFF2-40B4-BE49-F238E27FC236}">
                <a16:creationId xmlns:a16="http://schemas.microsoft.com/office/drawing/2014/main" id="{313BA8D9-A83D-4D6F-B7DE-7732D22C2E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218830" y="2295280"/>
            <a:ext cx="1376313" cy="2042383"/>
          </a:xfrm>
          <a:prstGeom prst="rect">
            <a:avLst/>
          </a:prstGeom>
        </p:spPr>
      </p:pic>
      <p:pic>
        <p:nvPicPr>
          <p:cNvPr id="81" name="Picture 80">
            <a:extLst>
              <a:ext uri="{FF2B5EF4-FFF2-40B4-BE49-F238E27FC236}">
                <a16:creationId xmlns:a16="http://schemas.microsoft.com/office/drawing/2014/main" id="{21AE0BAA-6FAB-43A9-AB6A-C9AFEA5A318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582207">
            <a:off x="4488974" y="2712607"/>
            <a:ext cx="1808472" cy="1154507"/>
          </a:xfrm>
          <a:prstGeom prst="rect">
            <a:avLst/>
          </a:prstGeom>
        </p:spPr>
      </p:pic>
      <p:pic>
        <p:nvPicPr>
          <p:cNvPr id="82" name="Picture 81">
            <a:extLst>
              <a:ext uri="{FF2B5EF4-FFF2-40B4-BE49-F238E27FC236}">
                <a16:creationId xmlns:a16="http://schemas.microsoft.com/office/drawing/2014/main" id="{95650C48-6243-4F2C-A051-41B803D48F9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45332" y="2213854"/>
            <a:ext cx="956746" cy="2028041"/>
          </a:xfrm>
          <a:prstGeom prst="rect">
            <a:avLst/>
          </a:prstGeom>
        </p:spPr>
      </p:pic>
      <p:grpSp>
        <p:nvGrpSpPr>
          <p:cNvPr id="40" name="Group 39">
            <a:extLst>
              <a:ext uri="{FF2B5EF4-FFF2-40B4-BE49-F238E27FC236}">
                <a16:creationId xmlns:a16="http://schemas.microsoft.com/office/drawing/2014/main" id="{BBC4228D-4ADB-4CAD-8B7C-C4F156C6B0A9}"/>
              </a:ext>
            </a:extLst>
          </p:cNvPr>
          <p:cNvGrpSpPr/>
          <p:nvPr/>
        </p:nvGrpSpPr>
        <p:grpSpPr>
          <a:xfrm>
            <a:off x="5406088" y="2518094"/>
            <a:ext cx="3124963" cy="496412"/>
            <a:chOff x="1076316" y="1786105"/>
            <a:chExt cx="4556122" cy="1070151"/>
          </a:xfrm>
        </p:grpSpPr>
        <p:sp>
          <p:nvSpPr>
            <p:cNvPr id="41" name="Rectangular Callout 11">
              <a:extLst>
                <a:ext uri="{FF2B5EF4-FFF2-40B4-BE49-F238E27FC236}">
                  <a16:creationId xmlns:a16="http://schemas.microsoft.com/office/drawing/2014/main" id="{DE401598-F0EA-49B7-9EA3-2E69379DB932}"/>
                </a:ext>
              </a:extLst>
            </p:cNvPr>
            <p:cNvSpPr/>
            <p:nvPr/>
          </p:nvSpPr>
          <p:spPr>
            <a:xfrm>
              <a:off x="1076316" y="1786105"/>
              <a:ext cx="4556122" cy="1070151"/>
            </a:xfrm>
            <a:prstGeom prst="wedgeRectCallout">
              <a:avLst>
                <a:gd name="adj1" fmla="val -3479"/>
                <a:gd name="adj2" fmla="val 99742"/>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9BBEE8E3-9DF4-4E2B-8C91-6FAB84CD5153}"/>
                </a:ext>
              </a:extLst>
            </p:cNvPr>
            <p:cNvSpPr/>
            <p:nvPr/>
          </p:nvSpPr>
          <p:spPr>
            <a:xfrm>
              <a:off x="1280358" y="1934985"/>
              <a:ext cx="4250048" cy="532348"/>
            </a:xfrm>
            <a:prstGeom prst="rect">
              <a:avLst/>
            </a:prstGeom>
            <a:ln>
              <a:noFill/>
            </a:ln>
          </p:spPr>
          <p:txBody>
            <a:bodyPr wrap="square">
              <a:spAutoFit/>
            </a:bodyPr>
            <a:lstStyle/>
            <a:p>
              <a:pPr>
                <a:buClr>
                  <a:srgbClr val="000000"/>
                </a:buClr>
                <a:buSzPts val="1100"/>
              </a:pPr>
              <a:r>
                <a:rPr lang="en-GB" dirty="0">
                  <a:solidFill>
                    <a:schemeClr val="dk1"/>
                  </a:solidFill>
                </a:rPr>
                <a:t>Is this what you expected?</a:t>
              </a:r>
            </a:p>
          </p:txBody>
        </p:sp>
      </p:grpSp>
      <p:pic>
        <p:nvPicPr>
          <p:cNvPr id="36" name="Picture 35">
            <a:extLst>
              <a:ext uri="{FF2B5EF4-FFF2-40B4-BE49-F238E27FC236}">
                <a16:creationId xmlns:a16="http://schemas.microsoft.com/office/drawing/2014/main" id="{A1175EFC-700F-48E1-BB6D-B8ED40C135B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388844" y="3138118"/>
            <a:ext cx="2036019" cy="3719882"/>
          </a:xfrm>
          <a:prstGeom prst="rect">
            <a:avLst/>
          </a:prstGeom>
        </p:spPr>
      </p:pic>
      <p:pic>
        <p:nvPicPr>
          <p:cNvPr id="7" name="Whole Class">
            <a:extLst>
              <a:ext uri="{FF2B5EF4-FFF2-40B4-BE49-F238E27FC236}">
                <a16:creationId xmlns:a16="http://schemas.microsoft.com/office/drawing/2014/main" id="{7C5E0D6C-F6B8-459E-8548-51FD1E2F766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28604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56" presetClass="path" presetSubtype="0" accel="50000" decel="50000" fill="hold" nodeType="withEffect">
                                  <p:stCondLst>
                                    <p:cond delay="0"/>
                                  </p:stCondLst>
                                  <p:childTnLst>
                                    <p:animMotion origin="layout" path="M -0.00347 -0.00324 L -0.15642 -0.27546 " pathEditMode="relative" rAng="0" ptsTypes="AA">
                                      <p:cBhvr>
                                        <p:cTn id="9" dur="2000" fill="hold"/>
                                        <p:tgtEl>
                                          <p:spTgt spid="29"/>
                                        </p:tgtEl>
                                        <p:attrNameLst>
                                          <p:attrName>ppt_x</p:attrName>
                                          <p:attrName>ppt_y</p:attrName>
                                        </p:attrNameLst>
                                      </p:cBhvr>
                                      <p:rCtr x="-7656" y="-13611"/>
                                    </p:animMotion>
                                  </p:childTnLst>
                                </p:cTn>
                              </p:par>
                              <p:par>
                                <p:cTn id="10" presetID="49" presetClass="path" presetSubtype="0" accel="50000" decel="50000" fill="hold" nodeType="withEffect">
                                  <p:stCondLst>
                                    <p:cond delay="0"/>
                                  </p:stCondLst>
                                  <p:childTnLst>
                                    <p:animMotion origin="layout" path="M -1.11111E-6 0 L 0.60295 0.29931 " pathEditMode="relative" rAng="0" ptsTypes="AA">
                                      <p:cBhvr>
                                        <p:cTn id="11" dur="2000" fill="hold"/>
                                        <p:tgtEl>
                                          <p:spTgt spid="63"/>
                                        </p:tgtEl>
                                        <p:attrNameLst>
                                          <p:attrName>ppt_x</p:attrName>
                                          <p:attrName>ppt_y</p:attrName>
                                        </p:attrNameLst>
                                      </p:cBhvr>
                                      <p:rCtr x="30139" y="14954"/>
                                    </p:animMotion>
                                  </p:childTnLst>
                                </p:cTn>
                              </p:par>
                              <p:par>
                                <p:cTn id="12" presetID="35" presetClass="path" presetSubtype="0" accel="50000" decel="50000" fill="hold" nodeType="withEffect">
                                  <p:stCondLst>
                                    <p:cond delay="0"/>
                                  </p:stCondLst>
                                  <p:childTnLst>
                                    <p:animMotion origin="layout" path="M -1.11111E-6 -3.7037E-6 L -0.13142 -0.02524 " pathEditMode="relative" rAng="0" ptsTypes="AA">
                                      <p:cBhvr>
                                        <p:cTn id="13" dur="2000" fill="hold"/>
                                        <p:tgtEl>
                                          <p:spTgt spid="61"/>
                                        </p:tgtEl>
                                        <p:attrNameLst>
                                          <p:attrName>ppt_x</p:attrName>
                                          <p:attrName>ppt_y</p:attrName>
                                        </p:attrNameLst>
                                      </p:cBhvr>
                                      <p:rCtr x="-6493" y="0"/>
                                    </p:animMotion>
                                  </p:childTnLst>
                                </p:cTn>
                              </p:par>
                              <p:par>
                                <p:cTn id="14" presetID="63" presetClass="path" presetSubtype="0" accel="50000" decel="50000" fill="hold" nodeType="withEffect">
                                  <p:stCondLst>
                                    <p:cond delay="0"/>
                                  </p:stCondLst>
                                  <p:childTnLst>
                                    <p:animMotion origin="layout" path="M 3.88889E-6 -3.7037E-7 L 0.29843 -0.02222 " pathEditMode="relative" rAng="0" ptsTypes="AA">
                                      <p:cBhvr>
                                        <p:cTn id="15" dur="2000" fill="hold"/>
                                        <p:tgtEl>
                                          <p:spTgt spid="80"/>
                                        </p:tgtEl>
                                        <p:attrNameLst>
                                          <p:attrName>ppt_x</p:attrName>
                                          <p:attrName>ppt_y</p:attrName>
                                        </p:attrNameLst>
                                      </p:cBhvr>
                                      <p:rCtr x="14913" y="-1111"/>
                                    </p:animMotion>
                                  </p:childTnLst>
                                </p:cTn>
                              </p:par>
                              <p:par>
                                <p:cTn id="16" presetID="63" presetClass="path" presetSubtype="0" accel="50000" decel="50000" fill="hold" nodeType="withEffect">
                                  <p:stCondLst>
                                    <p:cond delay="0"/>
                                  </p:stCondLst>
                                  <p:childTnLst>
                                    <p:animMotion origin="layout" path="M 3.05556E-6 3.7037E-7 L -0.31198 -0.00602 " pathEditMode="relative" rAng="0" ptsTypes="AA">
                                      <p:cBhvr>
                                        <p:cTn id="17" dur="2000" fill="hold"/>
                                        <p:tgtEl>
                                          <p:spTgt spid="81"/>
                                        </p:tgtEl>
                                        <p:attrNameLst>
                                          <p:attrName>ppt_x</p:attrName>
                                          <p:attrName>ppt_y</p:attrName>
                                        </p:attrNameLst>
                                      </p:cBhvr>
                                      <p:rCtr x="-15608" y="-301"/>
                                    </p:animMotion>
                                  </p:childTnLst>
                                </p:cTn>
                              </p:par>
                              <p:par>
                                <p:cTn id="18" presetID="35" presetClass="path" presetSubtype="0" accel="50000" decel="50000" fill="hold" nodeType="withEffect">
                                  <p:stCondLst>
                                    <p:cond delay="0"/>
                                  </p:stCondLst>
                                  <p:childTnLst>
                                    <p:animMotion origin="layout" path="M -3.05556E-6 -1.85185E-6 L -0.30902 -0.00509 " pathEditMode="relative" rAng="0" ptsTypes="AA">
                                      <p:cBhvr>
                                        <p:cTn id="19" dur="2000" fill="hold"/>
                                        <p:tgtEl>
                                          <p:spTgt spid="82"/>
                                        </p:tgtEl>
                                        <p:attrNameLst>
                                          <p:attrName>ppt_x</p:attrName>
                                          <p:attrName>ppt_y</p:attrName>
                                        </p:attrNameLst>
                                      </p:cBhvr>
                                      <p:rCtr x="-15451" y="-255"/>
                                    </p:animMotion>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BB369500-6563-4633-A901-37D26BFB8F16}" vid="{5732CB1A-E63C-40B1-8651-804584F58419}"/>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BB369500-6563-4633-A901-37D26BFB8F16}" vid="{5732CB1A-E63C-40B1-8651-804584F584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3200</TotalTime>
  <Words>3345</Words>
  <Application>Microsoft Office PowerPoint</Application>
  <PresentationFormat>On-screen Show (4:3)</PresentationFormat>
  <Paragraphs>270</Paragraphs>
  <Slides>59</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Twinkl</vt:lpstr>
      <vt:lpstr>Sassoon Infant Rg</vt:lpstr>
      <vt:lpstr>Roboto</vt:lpstr>
      <vt:lpstr>Arial</vt:lpstr>
      <vt:lpstr>Calibri</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Is This a Drug?</vt:lpstr>
      <vt:lpstr>Is This a Drug?</vt:lpstr>
      <vt:lpstr>Is This a Drug?</vt:lpstr>
      <vt:lpstr>Is This a Drug?</vt:lpstr>
      <vt:lpstr>Is This a Drug?</vt:lpstr>
      <vt:lpstr>Exploring</vt:lpstr>
      <vt:lpstr>Does It Heal?</vt:lpstr>
      <vt:lpstr>Does It Heal?</vt:lpstr>
      <vt:lpstr>Does It Heal?</vt:lpstr>
      <vt:lpstr>Does It Heal?</vt:lpstr>
      <vt:lpstr>Does It Heal?</vt:lpstr>
      <vt:lpstr>Does It Heal?</vt:lpstr>
      <vt:lpstr>Does It Heal?</vt:lpstr>
      <vt:lpstr>Does It Heal?</vt:lpstr>
      <vt:lpstr>Does It Heal?</vt:lpstr>
      <vt:lpstr>Does It Heal?</vt:lpstr>
      <vt:lpstr>Does It Heal?</vt:lpstr>
      <vt:lpstr>Emergency!</vt:lpstr>
      <vt:lpstr>Emergency!</vt:lpstr>
      <vt:lpstr>Emergency!</vt:lpstr>
      <vt:lpstr>Emergency!</vt:lpstr>
      <vt:lpstr>Consolidating</vt:lpstr>
      <vt:lpstr>Postcard to an Alien</vt:lpstr>
      <vt:lpstr>Reflecting</vt:lpstr>
      <vt:lpstr>What Happens Next?</vt:lpstr>
      <vt:lpstr>What Happens Next?</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Choices and Habits</vt:lpstr>
      <vt:lpstr>Choices and Habits</vt:lpstr>
      <vt:lpstr>Choices and Habits</vt:lpstr>
      <vt:lpstr>Choices and Habits</vt:lpstr>
      <vt:lpstr>Exploring</vt:lpstr>
      <vt:lpstr>Healthy Choices and Habits</vt:lpstr>
      <vt:lpstr>Healthy Choices and Habits</vt:lpstr>
      <vt:lpstr>Healthy Choices and Habits</vt:lpstr>
      <vt:lpstr>Making Healthy Choices and Developing Healthy Habits</vt:lpstr>
      <vt:lpstr>Making Healthy Choices and Developing Healthy Habits</vt:lpstr>
      <vt:lpstr>PowerPoint Presentation</vt:lpstr>
      <vt:lpstr>Consolidating</vt:lpstr>
      <vt:lpstr>My Helpful Habits</vt:lpstr>
      <vt:lpstr>Reflecting</vt:lpstr>
      <vt:lpstr>Habit Breakers</vt:lpstr>
      <vt:lpstr>Habit Breakers</vt:lpstr>
      <vt:lpstr>The Big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Hannah Cuddy</cp:lastModifiedBy>
  <cp:revision>326</cp:revision>
  <dcterms:created xsi:type="dcterms:W3CDTF">2019-05-08T10:15:17Z</dcterms:created>
  <dcterms:modified xsi:type="dcterms:W3CDTF">2022-11-24T15:06:19Z</dcterms:modified>
</cp:coreProperties>
</file>