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2"/>
  </p:notesMasterIdLst>
  <p:handoutMasterIdLst>
    <p:handoutMasterId r:id="rId43"/>
  </p:handoutMasterIdLst>
  <p:sldIdLst>
    <p:sldId id="305" r:id="rId2"/>
    <p:sldId id="258" r:id="rId3"/>
    <p:sldId id="263" r:id="rId4"/>
    <p:sldId id="264" r:id="rId5"/>
    <p:sldId id="307" r:id="rId6"/>
    <p:sldId id="289" r:id="rId7"/>
    <p:sldId id="295" r:id="rId8"/>
    <p:sldId id="290" r:id="rId9"/>
    <p:sldId id="296" r:id="rId10"/>
    <p:sldId id="312" r:id="rId11"/>
    <p:sldId id="313" r:id="rId12"/>
    <p:sldId id="306" r:id="rId13"/>
    <p:sldId id="291" r:id="rId14"/>
    <p:sldId id="297" r:id="rId15"/>
    <p:sldId id="292" r:id="rId16"/>
    <p:sldId id="298" r:id="rId17"/>
    <p:sldId id="293" r:id="rId18"/>
    <p:sldId id="299" r:id="rId19"/>
    <p:sldId id="311"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Lst>
  <p:sldSz cx="9144000" cy="6858000" type="screen4x3"/>
  <p:notesSz cx="6858000" cy="9144000"/>
  <p:embeddedFontLst>
    <p:embeddedFont>
      <p:font typeface="Calibri" panose="020F0502020204030204" pitchFamily="34" charset="0"/>
      <p:regular r:id="rId44"/>
      <p:bold r:id="rId45"/>
      <p:italic r:id="rId46"/>
      <p:boldItalic r:id="rId47"/>
    </p:embeddedFont>
    <p:embeddedFont>
      <p:font typeface="Roboto" panose="020B0604020202020204" charset="0"/>
      <p:regular r:id="rId48"/>
      <p:bold r:id="rId49"/>
      <p:italic r:id="rId50"/>
      <p:boldItalic r:id="rId51"/>
    </p:embeddedFont>
    <p:embeddedFont>
      <p:font typeface="Sassoon Infant Rg" panose="020B0604020202020204" charset="0"/>
      <p:regular r:id="rId52"/>
      <p:bold r:id="rId53"/>
      <p:italic r:id="rId54"/>
    </p:embeddedFont>
    <p:embeddedFont>
      <p:font typeface="Twinkl" panose="020B0604020202020204" charset="0"/>
      <p:regular r:id="rId55"/>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358B"/>
    <a:srgbClr val="019542"/>
    <a:srgbClr val="2DB6BC"/>
    <a:srgbClr val="DE1E5A"/>
    <a:srgbClr val="00A8E9"/>
    <a:srgbClr val="F08115"/>
    <a:srgbClr val="18A0DB"/>
    <a:srgbClr val="FAB001"/>
    <a:srgbClr val="FFFBF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0" autoAdjust="0"/>
    <p:restoredTop sz="94660"/>
  </p:normalViewPr>
  <p:slideViewPr>
    <p:cSldViewPr showGuides="1">
      <p:cViewPr varScale="1">
        <p:scale>
          <a:sx n="86" d="100"/>
          <a:sy n="86" d="100"/>
        </p:scale>
        <p:origin x="1291"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24/11/2022</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panose="02000000000000000000" pitchFamily="2" charset="0"/>
              </a:defRPr>
            </a:lvl1pPr>
          </a:lstStyle>
          <a:p>
            <a:fld id="{3D02C5D1-7818-41B5-ABAD-5E4B38A5388F}" type="datetimeFigureOut">
              <a:rPr lang="en-GB" smtClean="0"/>
              <a:pPr/>
              <a:t>24/11/2022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b="0"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slide" Target="slide15.xml"/><Relationship Id="rId5" Type="http://schemas.openxmlformats.org/officeDocument/2006/relationships/slide" Target="slide1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twinkl.co.uk/resources/twinkl-life"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twinkl.co.uk/resources/twinkl-life"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slide" Target="slide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B6BC"/>
        </a:solidFill>
        <a:effectLst/>
      </p:bgPr>
    </p:bg>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384602" y="6464797"/>
            <a:ext cx="4374793" cy="204563"/>
          </a:xfrm>
          <a:prstGeom prst="rect">
            <a:avLst/>
          </a:prstGeom>
          <a:noFill/>
        </p:spPr>
        <p:txBody>
          <a:bodyPr wrap="square" lIns="0" tIns="0" rIns="0" bIns="0" rtlCol="0" anchor="ctr" anchorCtr="1">
            <a:noAutofit/>
          </a:bodyPr>
          <a:lstStyle/>
          <a:p>
            <a:pPr algn="ctr">
              <a:lnSpc>
                <a:spcPct val="107000"/>
              </a:lnSpc>
              <a:spcAft>
                <a:spcPts val="0"/>
              </a:spcAft>
            </a:pPr>
            <a:r>
              <a:rPr lang="en-GB" sz="800"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 UKS2 | Relationships | Be Yourself | Do the Right Thing | Lesson 5</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Relationships | Be Yourself</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Making Positive Choices</a:t>
            </a:r>
          </a:p>
        </p:txBody>
      </p:sp>
      <p:sp>
        <p:nvSpPr>
          <p:cNvPr id="3" name="TextBox 2">
            <a:extLst>
              <a:ext uri="{FF2B5EF4-FFF2-40B4-BE49-F238E27FC236}">
                <a16:creationId xmlns:a16="http://schemas.microsoft.com/office/drawing/2014/main" id="{2326D125-3A6A-439A-BC78-29ADDFA9F754}"/>
              </a:ext>
            </a:extLst>
          </p:cNvPr>
          <p:cNvSpPr txBox="1"/>
          <p:nvPr/>
        </p:nvSpPr>
        <p:spPr>
          <a:xfrm>
            <a:off x="931183" y="1462625"/>
            <a:ext cx="7281632" cy="646331"/>
          </a:xfrm>
          <a:prstGeom prst="rect">
            <a:avLst/>
          </a:prstGeom>
          <a:noFill/>
        </p:spPr>
        <p:txBody>
          <a:bodyPr wrap="square" rtlCol="0">
            <a:spAutoFit/>
          </a:bodyPr>
          <a:lstStyle/>
          <a:p>
            <a:pPr algn="just"/>
            <a:r>
              <a:rPr lang="en-GB" dirty="0"/>
              <a:t>How can you make choices which keep you safe, happy and healthy when you are in a tricky situation?</a:t>
            </a:r>
          </a:p>
        </p:txBody>
      </p:sp>
      <p:grpSp>
        <p:nvGrpSpPr>
          <p:cNvPr id="9" name="Group 8">
            <a:extLst>
              <a:ext uri="{FF2B5EF4-FFF2-40B4-BE49-F238E27FC236}">
                <a16:creationId xmlns:a16="http://schemas.microsoft.com/office/drawing/2014/main" id="{CD941A94-31B2-441C-8FAA-803556E3A56A}"/>
              </a:ext>
            </a:extLst>
          </p:cNvPr>
          <p:cNvGrpSpPr/>
          <p:nvPr/>
        </p:nvGrpSpPr>
        <p:grpSpPr>
          <a:xfrm>
            <a:off x="746752" y="2276872"/>
            <a:ext cx="7632848" cy="3672408"/>
            <a:chOff x="746752" y="2276872"/>
            <a:chExt cx="7632848" cy="3672408"/>
          </a:xfrm>
        </p:grpSpPr>
        <p:grpSp>
          <p:nvGrpSpPr>
            <p:cNvPr id="4" name="Group 3">
              <a:extLst>
                <a:ext uri="{FF2B5EF4-FFF2-40B4-BE49-F238E27FC236}">
                  <a16:creationId xmlns:a16="http://schemas.microsoft.com/office/drawing/2014/main" id="{C516ABD2-DB7E-42CC-8FA7-E92E3D3DEEE4}"/>
                </a:ext>
              </a:extLst>
            </p:cNvPr>
            <p:cNvGrpSpPr/>
            <p:nvPr/>
          </p:nvGrpSpPr>
          <p:grpSpPr>
            <a:xfrm>
              <a:off x="746752" y="2276872"/>
              <a:ext cx="7632848" cy="3672408"/>
              <a:chOff x="750811" y="2403830"/>
              <a:chExt cx="7632848" cy="3672408"/>
            </a:xfrm>
          </p:grpSpPr>
          <p:sp>
            <p:nvSpPr>
              <p:cNvPr id="5" name="Rectangle 4">
                <a:extLst>
                  <a:ext uri="{FF2B5EF4-FFF2-40B4-BE49-F238E27FC236}">
                    <a16:creationId xmlns:a16="http://schemas.microsoft.com/office/drawing/2014/main" id="{9A4D5011-2E54-49AF-9076-66001217DC9C}"/>
                  </a:ext>
                </a:extLst>
              </p:cNvPr>
              <p:cNvSpPr/>
              <p:nvPr/>
            </p:nvSpPr>
            <p:spPr>
              <a:xfrm>
                <a:off x="750811" y="2403830"/>
                <a:ext cx="7632848" cy="3672408"/>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BEC2362-58B0-49AA-89B7-94D8B9AFE223}"/>
                  </a:ext>
                </a:extLst>
              </p:cNvPr>
              <p:cNvSpPr txBox="1"/>
              <p:nvPr/>
            </p:nvSpPr>
            <p:spPr>
              <a:xfrm>
                <a:off x="3472522" y="2670373"/>
                <a:ext cx="4720934" cy="3139321"/>
              </a:xfrm>
              <a:prstGeom prst="rect">
                <a:avLst/>
              </a:prstGeom>
              <a:noFill/>
            </p:spPr>
            <p:txBody>
              <a:bodyPr wrap="square" rtlCol="0">
                <a:spAutoFit/>
              </a:bodyPr>
              <a:lstStyle/>
              <a:p>
                <a:r>
                  <a:rPr lang="en-GB" dirty="0">
                    <a:latin typeface="Twinkl" pitchFamily="2" charset="77"/>
                  </a:rPr>
                  <a:t>You can remove yourself from the situation. </a:t>
                </a:r>
                <a:r>
                  <a:rPr lang="en-GB" dirty="0"/>
                  <a:t>Having a set code with a trusted family member can ensure you can get away from a situation. This might be putting ‘xxx’ at the end of a text message or having a code word in a phone call. You might also feel able to get away from the situation yourself. Once you are physically away from the situation you can have the space</a:t>
                </a:r>
                <a:br>
                  <a:rPr lang="en-GB" dirty="0"/>
                </a:br>
                <a:r>
                  <a:rPr lang="en-GB" dirty="0"/>
                  <a:t>to make your own choice and voice this from a distance.</a:t>
                </a:r>
              </a:p>
            </p:txBody>
          </p:sp>
        </p:grpSp>
        <p:pic>
          <p:nvPicPr>
            <p:cNvPr id="8" name="Picture 7">
              <a:extLst>
                <a:ext uri="{FF2B5EF4-FFF2-40B4-BE49-F238E27FC236}">
                  <a16:creationId xmlns:a16="http://schemas.microsoft.com/office/drawing/2014/main" id="{AE94399F-260E-41D4-93C5-257B310379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3366830"/>
              <a:ext cx="2592288" cy="2499248"/>
            </a:xfrm>
            <a:prstGeom prst="rect">
              <a:avLst/>
            </a:prstGeom>
          </p:spPr>
        </p:pic>
      </p:grpSp>
    </p:spTree>
    <p:extLst>
      <p:ext uri="{BB962C8B-B14F-4D97-AF65-F5344CB8AC3E}">
        <p14:creationId xmlns:p14="http://schemas.microsoft.com/office/powerpoint/2010/main" val="394416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ou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Making Positive Choices</a:t>
            </a:r>
          </a:p>
        </p:txBody>
      </p:sp>
      <p:grpSp>
        <p:nvGrpSpPr>
          <p:cNvPr id="16" name="Group 15">
            <a:extLst>
              <a:ext uri="{FF2B5EF4-FFF2-40B4-BE49-F238E27FC236}">
                <a16:creationId xmlns:a16="http://schemas.microsoft.com/office/drawing/2014/main" id="{F58194F6-A92D-4057-9757-F0AD046AF398}"/>
              </a:ext>
            </a:extLst>
          </p:cNvPr>
          <p:cNvGrpSpPr/>
          <p:nvPr/>
        </p:nvGrpSpPr>
        <p:grpSpPr>
          <a:xfrm>
            <a:off x="755576" y="3885216"/>
            <a:ext cx="7632848" cy="2357073"/>
            <a:chOff x="755576" y="3789040"/>
            <a:chExt cx="7632848" cy="2357073"/>
          </a:xfrm>
        </p:grpSpPr>
        <p:grpSp>
          <p:nvGrpSpPr>
            <p:cNvPr id="9" name="Group 8">
              <a:extLst>
                <a:ext uri="{FF2B5EF4-FFF2-40B4-BE49-F238E27FC236}">
                  <a16:creationId xmlns:a16="http://schemas.microsoft.com/office/drawing/2014/main" id="{A8F545FA-A609-4D8D-BFBC-1BAADD4ED39A}"/>
                </a:ext>
              </a:extLst>
            </p:cNvPr>
            <p:cNvGrpSpPr/>
            <p:nvPr/>
          </p:nvGrpSpPr>
          <p:grpSpPr>
            <a:xfrm>
              <a:off x="755576" y="3789040"/>
              <a:ext cx="7632848" cy="2357073"/>
              <a:chOff x="750811" y="2403830"/>
              <a:chExt cx="7632848" cy="2357073"/>
            </a:xfrm>
          </p:grpSpPr>
          <p:sp>
            <p:nvSpPr>
              <p:cNvPr id="10" name="Rectangle 9">
                <a:extLst>
                  <a:ext uri="{FF2B5EF4-FFF2-40B4-BE49-F238E27FC236}">
                    <a16:creationId xmlns:a16="http://schemas.microsoft.com/office/drawing/2014/main" id="{A1881E63-DC70-4600-8160-49631298AF52}"/>
                  </a:ext>
                </a:extLst>
              </p:cNvPr>
              <p:cNvSpPr/>
              <p:nvPr/>
            </p:nvSpPr>
            <p:spPr>
              <a:xfrm>
                <a:off x="750811" y="2403830"/>
                <a:ext cx="7632848" cy="2357073"/>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1EF3934-5843-4793-B3E4-73F648B52AC3}"/>
                  </a:ext>
                </a:extLst>
              </p:cNvPr>
              <p:cNvSpPr txBox="1"/>
              <p:nvPr/>
            </p:nvSpPr>
            <p:spPr>
              <a:xfrm>
                <a:off x="975659" y="2566703"/>
                <a:ext cx="5463784" cy="2031325"/>
              </a:xfrm>
              <a:prstGeom prst="rect">
                <a:avLst/>
              </a:prstGeom>
              <a:noFill/>
            </p:spPr>
            <p:txBody>
              <a:bodyPr wrap="square" rtlCol="0">
                <a:spAutoFit/>
              </a:bodyPr>
              <a:lstStyle/>
              <a:p>
                <a:pPr algn="just"/>
                <a:r>
                  <a:rPr lang="en-GB" dirty="0">
                    <a:latin typeface="Twinkl" pitchFamily="2" charset="77"/>
                  </a:rPr>
                  <a:t>You can be assertive.</a:t>
                </a:r>
              </a:p>
              <a:p>
                <a:pPr algn="just"/>
                <a:r>
                  <a:rPr lang="en-GB" dirty="0"/>
                  <a:t>You have the right to make your own choices, no matter who the other person is. If you confidently say what you want to do or do not want to do, then that choice cannot be taken away from you.</a:t>
                </a:r>
                <a:br>
                  <a:rPr lang="en-GB" dirty="0"/>
                </a:br>
                <a:r>
                  <a:rPr lang="en-GB" dirty="0"/>
                  <a:t>It can help to practise saying the words aloud beforehand to help you sound strong and confident.</a:t>
                </a:r>
              </a:p>
            </p:txBody>
          </p:sp>
        </p:grpSp>
        <p:pic>
          <p:nvPicPr>
            <p:cNvPr id="12" name="Picture 11">
              <a:extLst>
                <a:ext uri="{FF2B5EF4-FFF2-40B4-BE49-F238E27FC236}">
                  <a16:creationId xmlns:a16="http://schemas.microsoft.com/office/drawing/2014/main" id="{D724A53C-0AC8-4AAD-AED5-EB0AEC0609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6150" y="3855773"/>
              <a:ext cx="1719368" cy="2255450"/>
            </a:xfrm>
            <a:prstGeom prst="rect">
              <a:avLst/>
            </a:prstGeom>
          </p:spPr>
        </p:pic>
      </p:grpSp>
      <p:grpSp>
        <p:nvGrpSpPr>
          <p:cNvPr id="15" name="Group 14">
            <a:extLst>
              <a:ext uri="{FF2B5EF4-FFF2-40B4-BE49-F238E27FC236}">
                <a16:creationId xmlns:a16="http://schemas.microsoft.com/office/drawing/2014/main" id="{C407C31E-EBA6-4798-BEED-7FB644166FB9}"/>
              </a:ext>
            </a:extLst>
          </p:cNvPr>
          <p:cNvGrpSpPr/>
          <p:nvPr/>
        </p:nvGrpSpPr>
        <p:grpSpPr>
          <a:xfrm>
            <a:off x="746752" y="1473201"/>
            <a:ext cx="7632848" cy="2315837"/>
            <a:chOff x="746752" y="1473201"/>
            <a:chExt cx="7632848" cy="2240073"/>
          </a:xfrm>
        </p:grpSpPr>
        <p:grpSp>
          <p:nvGrpSpPr>
            <p:cNvPr id="4" name="Group 3">
              <a:extLst>
                <a:ext uri="{FF2B5EF4-FFF2-40B4-BE49-F238E27FC236}">
                  <a16:creationId xmlns:a16="http://schemas.microsoft.com/office/drawing/2014/main" id="{C516ABD2-DB7E-42CC-8FA7-E92E3D3DEEE4}"/>
                </a:ext>
              </a:extLst>
            </p:cNvPr>
            <p:cNvGrpSpPr/>
            <p:nvPr/>
          </p:nvGrpSpPr>
          <p:grpSpPr>
            <a:xfrm>
              <a:off x="746752" y="1473201"/>
              <a:ext cx="7632848" cy="2240073"/>
              <a:chOff x="750811" y="2403830"/>
              <a:chExt cx="7632848" cy="2240073"/>
            </a:xfrm>
          </p:grpSpPr>
          <p:sp>
            <p:nvSpPr>
              <p:cNvPr id="5" name="Rectangle 4">
                <a:extLst>
                  <a:ext uri="{FF2B5EF4-FFF2-40B4-BE49-F238E27FC236}">
                    <a16:creationId xmlns:a16="http://schemas.microsoft.com/office/drawing/2014/main" id="{9A4D5011-2E54-49AF-9076-66001217DC9C}"/>
                  </a:ext>
                </a:extLst>
              </p:cNvPr>
              <p:cNvSpPr/>
              <p:nvPr/>
            </p:nvSpPr>
            <p:spPr>
              <a:xfrm>
                <a:off x="750811" y="2403830"/>
                <a:ext cx="7632848" cy="2171823"/>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BEC2362-58B0-49AA-89B7-94D8B9AFE223}"/>
                  </a:ext>
                </a:extLst>
              </p:cNvPr>
              <p:cNvSpPr txBox="1"/>
              <p:nvPr/>
            </p:nvSpPr>
            <p:spPr>
              <a:xfrm>
                <a:off x="975659" y="2612578"/>
                <a:ext cx="4896544" cy="2031325"/>
              </a:xfrm>
              <a:prstGeom prst="rect">
                <a:avLst/>
              </a:prstGeom>
              <a:noFill/>
            </p:spPr>
            <p:txBody>
              <a:bodyPr wrap="square" rtlCol="0">
                <a:spAutoFit/>
              </a:bodyPr>
              <a:lstStyle/>
              <a:p>
                <a:r>
                  <a:rPr lang="en-GB" dirty="0">
                    <a:latin typeface="Twinkl" pitchFamily="2" charset="77"/>
                  </a:rPr>
                  <a:t>You can tell a trusted adult.</a:t>
                </a:r>
              </a:p>
              <a:p>
                <a:r>
                  <a:rPr lang="en-GB" dirty="0"/>
                  <a:t>If you are in a friendship in which you are being put in tricky situations, then the friendship itself is unhealthy. By telling a trusted adult about this friendship you will have support and guidance on how to handle the situation.</a:t>
                </a:r>
              </a:p>
            </p:txBody>
          </p:sp>
        </p:grpSp>
        <p:pic>
          <p:nvPicPr>
            <p:cNvPr id="14" name="Picture 13">
              <a:extLst>
                <a:ext uri="{FF2B5EF4-FFF2-40B4-BE49-F238E27FC236}">
                  <a16:creationId xmlns:a16="http://schemas.microsoft.com/office/drawing/2014/main" id="{794D094F-AE8D-4F41-BA04-90B8DC966F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831" y="1717082"/>
              <a:ext cx="2409349" cy="1893838"/>
            </a:xfrm>
            <a:prstGeom prst="rect">
              <a:avLst/>
            </a:prstGeom>
          </p:spPr>
        </p:pic>
      </p:grpSp>
    </p:spTree>
    <p:extLst>
      <p:ext uri="{BB962C8B-B14F-4D97-AF65-F5344CB8AC3E}">
        <p14:creationId xmlns:p14="http://schemas.microsoft.com/office/powerpoint/2010/main" val="282009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ou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ou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8895"/>
            <a:ext cx="7282802" cy="994306"/>
          </a:xfrm>
        </p:spPr>
        <p:txBody>
          <a:bodyPr/>
          <a:lstStyle/>
          <a:p>
            <a:r>
              <a:rPr lang="en-GB" b="1" dirty="0"/>
              <a:t>Making Positive Choices</a:t>
            </a:r>
          </a:p>
        </p:txBody>
      </p:sp>
      <p:pic>
        <p:nvPicPr>
          <p:cNvPr id="10" name="Group Work">
            <a:extLst>
              <a:ext uri="{FF2B5EF4-FFF2-40B4-BE49-F238E27FC236}">
                <a16:creationId xmlns:a16="http://schemas.microsoft.com/office/drawing/2014/main" id="{8B0325F4-8ED7-4262-AFED-E5A6A3E9A0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grpSp>
        <p:nvGrpSpPr>
          <p:cNvPr id="14" name="Group 13">
            <a:extLst>
              <a:ext uri="{FF2B5EF4-FFF2-40B4-BE49-F238E27FC236}">
                <a16:creationId xmlns:a16="http://schemas.microsoft.com/office/drawing/2014/main" id="{17A0B1DB-F28A-4946-B74E-C36253D825F1}"/>
              </a:ext>
            </a:extLst>
          </p:cNvPr>
          <p:cNvGrpSpPr/>
          <p:nvPr/>
        </p:nvGrpSpPr>
        <p:grpSpPr>
          <a:xfrm>
            <a:off x="827584" y="1473201"/>
            <a:ext cx="7488832" cy="1739775"/>
            <a:chOff x="831643" y="2403830"/>
            <a:chExt cx="7488832" cy="1739775"/>
          </a:xfrm>
        </p:grpSpPr>
        <p:sp>
          <p:nvSpPr>
            <p:cNvPr id="15" name="Rectangle 14">
              <a:extLst>
                <a:ext uri="{FF2B5EF4-FFF2-40B4-BE49-F238E27FC236}">
                  <a16:creationId xmlns:a16="http://schemas.microsoft.com/office/drawing/2014/main" id="{DA3DF780-944E-40F6-BB84-4294DCC2DA8A}"/>
                </a:ext>
              </a:extLst>
            </p:cNvPr>
            <p:cNvSpPr/>
            <p:nvPr/>
          </p:nvSpPr>
          <p:spPr>
            <a:xfrm>
              <a:off x="831643" y="2403830"/>
              <a:ext cx="7488832" cy="1739775"/>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670BF5A-AF29-4DAC-AAA6-52EC935A74CF}"/>
                </a:ext>
              </a:extLst>
            </p:cNvPr>
            <p:cNvSpPr txBox="1"/>
            <p:nvPr/>
          </p:nvSpPr>
          <p:spPr>
            <a:xfrm>
              <a:off x="1068573" y="2532984"/>
              <a:ext cx="7014972" cy="1477328"/>
            </a:xfrm>
            <a:prstGeom prst="rect">
              <a:avLst/>
            </a:prstGeom>
            <a:noFill/>
          </p:spPr>
          <p:txBody>
            <a:bodyPr wrap="square" rtlCol="0">
              <a:spAutoFit/>
            </a:bodyPr>
            <a:lstStyle/>
            <a:p>
              <a:r>
                <a:rPr lang="en-GB" dirty="0"/>
                <a:t>Look at your Do the Right Thing Scenario Cards with your group.</a:t>
              </a:r>
              <a:br>
                <a:rPr lang="en-GB" dirty="0"/>
              </a:br>
              <a:r>
                <a:rPr lang="en-GB" dirty="0"/>
                <a:t>Discuss these and then record a solution to each one on the</a:t>
              </a:r>
              <a:br>
                <a:rPr lang="en-GB" dirty="0"/>
              </a:br>
              <a:r>
                <a:rPr lang="en-GB" dirty="0"/>
                <a:t>Making Positive Choices. Each solution needs to include those involved in the situation doing the right thing by making a positive choice. </a:t>
              </a:r>
            </a:p>
          </p:txBody>
        </p:sp>
      </p:grpSp>
      <p:grpSp>
        <p:nvGrpSpPr>
          <p:cNvPr id="13" name="Group 12">
            <a:extLst>
              <a:ext uri="{FF2B5EF4-FFF2-40B4-BE49-F238E27FC236}">
                <a16:creationId xmlns:a16="http://schemas.microsoft.com/office/drawing/2014/main" id="{8E523AB6-6294-6F40-9EFF-8D2996C0CDAB}"/>
              </a:ext>
            </a:extLst>
          </p:cNvPr>
          <p:cNvGrpSpPr/>
          <p:nvPr/>
        </p:nvGrpSpPr>
        <p:grpSpPr>
          <a:xfrm>
            <a:off x="827584" y="3408116"/>
            <a:ext cx="7488832" cy="2757188"/>
            <a:chOff x="827584" y="3408116"/>
            <a:chExt cx="7488832" cy="2757188"/>
          </a:xfrm>
        </p:grpSpPr>
        <p:grpSp>
          <p:nvGrpSpPr>
            <p:cNvPr id="21" name="Group 20">
              <a:extLst>
                <a:ext uri="{FF2B5EF4-FFF2-40B4-BE49-F238E27FC236}">
                  <a16:creationId xmlns:a16="http://schemas.microsoft.com/office/drawing/2014/main" id="{E2511F4D-E52D-F64E-B6D4-58517F316102}"/>
                </a:ext>
              </a:extLst>
            </p:cNvPr>
            <p:cNvGrpSpPr/>
            <p:nvPr/>
          </p:nvGrpSpPr>
          <p:grpSpPr>
            <a:xfrm>
              <a:off x="827584" y="3408116"/>
              <a:ext cx="7488832" cy="2757188"/>
              <a:chOff x="827584" y="3408116"/>
              <a:chExt cx="7488832" cy="2757188"/>
            </a:xfrm>
          </p:grpSpPr>
          <p:sp>
            <p:nvSpPr>
              <p:cNvPr id="17" name="Rectangle 16">
                <a:extLst>
                  <a:ext uri="{FF2B5EF4-FFF2-40B4-BE49-F238E27FC236}">
                    <a16:creationId xmlns:a16="http://schemas.microsoft.com/office/drawing/2014/main" id="{A3154713-18AD-4D95-845E-B03093AADB57}"/>
                  </a:ext>
                </a:extLst>
              </p:cNvPr>
              <p:cNvSpPr/>
              <p:nvPr/>
            </p:nvSpPr>
            <p:spPr>
              <a:xfrm>
                <a:off x="827584" y="3408116"/>
                <a:ext cx="7488832" cy="2757188"/>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able&#10;&#10;Description automatically generated">
                <a:extLst>
                  <a:ext uri="{FF2B5EF4-FFF2-40B4-BE49-F238E27FC236}">
                    <a16:creationId xmlns:a16="http://schemas.microsoft.com/office/drawing/2014/main" id="{A6DA30E1-E6DB-0344-877A-A1FAD2EB21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1550" y="3539151"/>
                <a:ext cx="3521817" cy="2491907"/>
              </a:xfrm>
              <a:prstGeom prst="rect">
                <a:avLst/>
              </a:prstGeom>
            </p:spPr>
          </p:pic>
        </p:grpSp>
        <p:pic>
          <p:nvPicPr>
            <p:cNvPr id="11" name="Picture 10" descr="Text&#10;&#10;Description automatically generated">
              <a:extLst>
                <a:ext uri="{FF2B5EF4-FFF2-40B4-BE49-F238E27FC236}">
                  <a16:creationId xmlns:a16="http://schemas.microsoft.com/office/drawing/2014/main" id="{BEC66678-16AB-E848-BF6F-1A8441E60C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087" y="3539151"/>
              <a:ext cx="3526363" cy="2491907"/>
            </a:xfrm>
            <a:prstGeom prst="rect">
              <a:avLst/>
            </a:prstGeom>
          </p:spPr>
        </p:pic>
      </p:grpSp>
      <p:grpSp>
        <p:nvGrpSpPr>
          <p:cNvPr id="3" name="Group 2"/>
          <p:cNvGrpSpPr/>
          <p:nvPr/>
        </p:nvGrpSpPr>
        <p:grpSpPr>
          <a:xfrm>
            <a:off x="121688" y="5194708"/>
            <a:ext cx="1569992" cy="1569992"/>
            <a:chOff x="4788025" y="4522833"/>
            <a:chExt cx="1569992" cy="1569992"/>
          </a:xfrm>
        </p:grpSpPr>
        <p:sp>
          <p:nvSpPr>
            <p:cNvPr id="4" name="Oval 3">
              <a:hlinkClick r:id="rId5" action="ppaction://hlinksldjump"/>
            </p:cNvPr>
            <p:cNvSpPr/>
            <p:nvPr/>
          </p:nvSpPr>
          <p:spPr>
            <a:xfrm>
              <a:off x="4788025" y="4522833"/>
              <a:ext cx="1569992" cy="1569992"/>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5" name="Rectangle 4">
              <a:hlinkClick r:id="rId5" action="ppaction://hlinksldjump"/>
            </p:cNvPr>
            <p:cNvSpPr/>
            <p:nvPr/>
          </p:nvSpPr>
          <p:spPr>
            <a:xfrm>
              <a:off x="4788025" y="5184718"/>
              <a:ext cx="1569992" cy="246221"/>
            </a:xfrm>
            <a:prstGeom prst="rect">
              <a:avLst/>
            </a:prstGeom>
          </p:spPr>
          <p:txBody>
            <a:bodyPr wrap="square" lIns="0" tIns="0" rIns="0" bIns="0">
              <a:spAutoFit/>
            </a:bodyPr>
            <a:lstStyle/>
            <a:p>
              <a:pPr algn="ctr"/>
              <a:r>
                <a:rPr lang="en-GB" sz="1600" b="1" dirty="0">
                  <a:solidFill>
                    <a:schemeClr val="bg1"/>
                  </a:solidFill>
                </a:rPr>
                <a:t>Consolidating</a:t>
              </a:r>
            </a:p>
          </p:txBody>
        </p:sp>
      </p:grpSp>
      <p:grpSp>
        <p:nvGrpSpPr>
          <p:cNvPr id="6" name="Group 5"/>
          <p:cNvGrpSpPr/>
          <p:nvPr/>
        </p:nvGrpSpPr>
        <p:grpSpPr>
          <a:xfrm>
            <a:off x="7452320" y="5184718"/>
            <a:ext cx="1577281" cy="1569992"/>
            <a:chOff x="6574042" y="4512842"/>
            <a:chExt cx="1577281" cy="1569992"/>
          </a:xfrm>
        </p:grpSpPr>
        <p:sp>
          <p:nvSpPr>
            <p:cNvPr id="7" name="Oval 6">
              <a:hlinkClick r:id="rId6" action="ppaction://hlinksldjump"/>
            </p:cNvPr>
            <p:cNvSpPr/>
            <p:nvPr/>
          </p:nvSpPr>
          <p:spPr>
            <a:xfrm>
              <a:off x="6574042" y="4512842"/>
              <a:ext cx="1569992" cy="1569992"/>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8" name="Rectangle 7">
              <a:hlinkClick r:id="rId6" action="ppaction://hlinksldjump"/>
            </p:cNvPr>
            <p:cNvSpPr/>
            <p:nvPr/>
          </p:nvSpPr>
          <p:spPr>
            <a:xfrm>
              <a:off x="6581331" y="5184718"/>
              <a:ext cx="1569992" cy="246221"/>
            </a:xfrm>
            <a:prstGeom prst="rect">
              <a:avLst/>
            </a:prstGeom>
          </p:spPr>
          <p:txBody>
            <a:bodyPr wrap="square" lIns="0" tIns="0" rIns="0" bIns="0">
              <a:spAutoFit/>
            </a:bodyPr>
            <a:lstStyle/>
            <a:p>
              <a:pPr algn="ctr"/>
              <a:r>
                <a:rPr lang="en-GB" sz="1600" b="1" dirty="0">
                  <a:solidFill>
                    <a:schemeClr val="bg1"/>
                  </a:solidFill>
                </a:rPr>
                <a:t>Reflecting </a:t>
              </a:r>
            </a:p>
          </p:txBody>
        </p:sp>
      </p:grpSp>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ou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Peer Pressure</a:t>
            </a:r>
          </a:p>
        </p:txBody>
      </p:sp>
      <p:pic>
        <p:nvPicPr>
          <p:cNvPr id="4" name="Pairs">
            <a:extLst>
              <a:ext uri="{FF2B5EF4-FFF2-40B4-BE49-F238E27FC236}">
                <a16:creationId xmlns:a16="http://schemas.microsoft.com/office/drawing/2014/main" id="{4EB27332-3F6A-4305-B214-FF37221003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5" name="TextBox 4">
            <a:extLst>
              <a:ext uri="{FF2B5EF4-FFF2-40B4-BE49-F238E27FC236}">
                <a16:creationId xmlns:a16="http://schemas.microsoft.com/office/drawing/2014/main" id="{54555303-F616-4941-8FC0-AC0A8CB93E5D}"/>
              </a:ext>
            </a:extLst>
          </p:cNvPr>
          <p:cNvSpPr txBox="1"/>
          <p:nvPr/>
        </p:nvSpPr>
        <p:spPr>
          <a:xfrm>
            <a:off x="592971" y="1196752"/>
            <a:ext cx="7291396" cy="584775"/>
          </a:xfrm>
          <a:prstGeom prst="rect">
            <a:avLst/>
          </a:prstGeom>
          <a:noFill/>
        </p:spPr>
        <p:txBody>
          <a:bodyPr wrap="square" rtlCol="0">
            <a:spAutoFit/>
          </a:bodyPr>
          <a:lstStyle/>
          <a:p>
            <a:r>
              <a:rPr lang="en-GB" sz="1600" dirty="0"/>
              <a:t>Peer pressure describes a situation in which your friends are influencing the choices and decisions you are making.</a:t>
            </a:r>
          </a:p>
        </p:txBody>
      </p:sp>
      <p:sp>
        <p:nvSpPr>
          <p:cNvPr id="9" name="TextBox 8">
            <a:extLst>
              <a:ext uri="{FF2B5EF4-FFF2-40B4-BE49-F238E27FC236}">
                <a16:creationId xmlns:a16="http://schemas.microsoft.com/office/drawing/2014/main" id="{E8C0F8B8-2AE7-44F9-BC22-75FF67A6F16A}"/>
              </a:ext>
            </a:extLst>
          </p:cNvPr>
          <p:cNvSpPr txBox="1"/>
          <p:nvPr/>
        </p:nvSpPr>
        <p:spPr>
          <a:xfrm>
            <a:off x="592971" y="1718740"/>
            <a:ext cx="7940410" cy="584775"/>
          </a:xfrm>
          <a:prstGeom prst="rect">
            <a:avLst/>
          </a:prstGeom>
          <a:noFill/>
        </p:spPr>
        <p:txBody>
          <a:bodyPr wrap="square" rtlCol="0">
            <a:spAutoFit/>
          </a:bodyPr>
          <a:lstStyle/>
          <a:p>
            <a:r>
              <a:rPr lang="en-GB" sz="1600" dirty="0"/>
              <a:t>In pairs, can you make a role play showing how you could resist peer pressure in one of these situations? Remember to use the strategies you have learnt in today’s lesson.</a:t>
            </a:r>
            <a:endParaRPr lang="en-GB" sz="1400" dirty="0"/>
          </a:p>
        </p:txBody>
      </p:sp>
      <p:grpSp>
        <p:nvGrpSpPr>
          <p:cNvPr id="24" name="Group 23">
            <a:extLst>
              <a:ext uri="{FF2B5EF4-FFF2-40B4-BE49-F238E27FC236}">
                <a16:creationId xmlns:a16="http://schemas.microsoft.com/office/drawing/2014/main" id="{A988B31C-C548-4744-87E5-A59A951E866E}"/>
              </a:ext>
            </a:extLst>
          </p:cNvPr>
          <p:cNvGrpSpPr/>
          <p:nvPr/>
        </p:nvGrpSpPr>
        <p:grpSpPr>
          <a:xfrm>
            <a:off x="508914" y="5047314"/>
            <a:ext cx="8108521" cy="1293148"/>
            <a:chOff x="508914" y="5047314"/>
            <a:chExt cx="8108521" cy="1293148"/>
          </a:xfrm>
        </p:grpSpPr>
        <p:grpSp>
          <p:nvGrpSpPr>
            <p:cNvPr id="16" name="Group 15">
              <a:extLst>
                <a:ext uri="{FF2B5EF4-FFF2-40B4-BE49-F238E27FC236}">
                  <a16:creationId xmlns:a16="http://schemas.microsoft.com/office/drawing/2014/main" id="{9BC31AAE-5284-4D9A-AC57-7AD18F39680B}"/>
                </a:ext>
              </a:extLst>
            </p:cNvPr>
            <p:cNvGrpSpPr/>
            <p:nvPr/>
          </p:nvGrpSpPr>
          <p:grpSpPr>
            <a:xfrm>
              <a:off x="508914" y="5047314"/>
              <a:ext cx="8108521" cy="1136489"/>
              <a:chOff x="568650" y="2403830"/>
              <a:chExt cx="8108521" cy="1136489"/>
            </a:xfrm>
          </p:grpSpPr>
          <p:sp>
            <p:nvSpPr>
              <p:cNvPr id="17" name="Rectangle 16">
                <a:extLst>
                  <a:ext uri="{FF2B5EF4-FFF2-40B4-BE49-F238E27FC236}">
                    <a16:creationId xmlns:a16="http://schemas.microsoft.com/office/drawing/2014/main" id="{191F7942-1126-4340-BBA7-878E2FD5DE97}"/>
                  </a:ext>
                </a:extLst>
              </p:cNvPr>
              <p:cNvSpPr/>
              <p:nvPr/>
            </p:nvSpPr>
            <p:spPr>
              <a:xfrm>
                <a:off x="568650" y="2403830"/>
                <a:ext cx="8108521" cy="1136489"/>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ED2D2246-A87E-465D-8F4C-357115E60A3F}"/>
                  </a:ext>
                </a:extLst>
              </p:cNvPr>
              <p:cNvSpPr txBox="1"/>
              <p:nvPr/>
            </p:nvSpPr>
            <p:spPr>
              <a:xfrm>
                <a:off x="650570" y="2433465"/>
                <a:ext cx="6789478" cy="1077218"/>
              </a:xfrm>
              <a:prstGeom prst="rect">
                <a:avLst/>
              </a:prstGeom>
              <a:noFill/>
            </p:spPr>
            <p:txBody>
              <a:bodyPr wrap="square" rtlCol="0">
                <a:spAutoFit/>
              </a:bodyPr>
              <a:lstStyle/>
              <a:p>
                <a:r>
                  <a:rPr lang="en-GB" sz="1600" dirty="0">
                    <a:latin typeface="Twinkl" pitchFamily="2" charset="77"/>
                  </a:rPr>
                  <a:t>Scenario Three: </a:t>
                </a:r>
                <a:r>
                  <a:rPr lang="en-GB" sz="1600" dirty="0"/>
                  <a:t>Your friend has met a new friend on the Internet.</a:t>
                </a:r>
                <a:br>
                  <a:rPr lang="en-GB" sz="1600" dirty="0"/>
                </a:br>
                <a:r>
                  <a:rPr lang="en-GB" sz="1600" dirty="0"/>
                  <a:t>They are planning to meet up at the weekend in town and have asked you to come too but to keep it a secret. You feel worried that this could be dangerous. Your friend is saying a true friend would come too.</a:t>
                </a:r>
                <a:endParaRPr lang="en-GB" sz="1200" dirty="0"/>
              </a:p>
            </p:txBody>
          </p:sp>
        </p:grpSp>
        <p:pic>
          <p:nvPicPr>
            <p:cNvPr id="22" name="Picture 21">
              <a:extLst>
                <a:ext uri="{FF2B5EF4-FFF2-40B4-BE49-F238E27FC236}">
                  <a16:creationId xmlns:a16="http://schemas.microsoft.com/office/drawing/2014/main" id="{AC6E7B58-CDD3-4275-84A4-5664FE8D0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930" y="5157192"/>
              <a:ext cx="1048070" cy="1183270"/>
            </a:xfrm>
            <a:prstGeom prst="rect">
              <a:avLst/>
            </a:prstGeom>
          </p:spPr>
        </p:pic>
      </p:grpSp>
      <p:grpSp>
        <p:nvGrpSpPr>
          <p:cNvPr id="27" name="Group 26">
            <a:extLst>
              <a:ext uri="{FF2B5EF4-FFF2-40B4-BE49-F238E27FC236}">
                <a16:creationId xmlns:a16="http://schemas.microsoft.com/office/drawing/2014/main" id="{8E8DA82A-9016-4800-9AA5-33F8899C9A08}"/>
              </a:ext>
            </a:extLst>
          </p:cNvPr>
          <p:cNvGrpSpPr/>
          <p:nvPr/>
        </p:nvGrpSpPr>
        <p:grpSpPr>
          <a:xfrm>
            <a:off x="508915" y="2378137"/>
            <a:ext cx="8299165" cy="1136489"/>
            <a:chOff x="508915" y="2378137"/>
            <a:chExt cx="8299165" cy="1136489"/>
          </a:xfrm>
        </p:grpSpPr>
        <p:grpSp>
          <p:nvGrpSpPr>
            <p:cNvPr id="6" name="Group 5">
              <a:extLst>
                <a:ext uri="{FF2B5EF4-FFF2-40B4-BE49-F238E27FC236}">
                  <a16:creationId xmlns:a16="http://schemas.microsoft.com/office/drawing/2014/main" id="{9BC5217B-A3C7-4A3D-8710-8E7698DB020E}"/>
                </a:ext>
              </a:extLst>
            </p:cNvPr>
            <p:cNvGrpSpPr/>
            <p:nvPr/>
          </p:nvGrpSpPr>
          <p:grpSpPr>
            <a:xfrm>
              <a:off x="508915" y="2378137"/>
              <a:ext cx="8108522" cy="1136489"/>
              <a:chOff x="576158" y="2403830"/>
              <a:chExt cx="8108522" cy="1136489"/>
            </a:xfrm>
          </p:grpSpPr>
          <p:sp>
            <p:nvSpPr>
              <p:cNvPr id="7" name="Rectangle 6">
                <a:extLst>
                  <a:ext uri="{FF2B5EF4-FFF2-40B4-BE49-F238E27FC236}">
                    <a16:creationId xmlns:a16="http://schemas.microsoft.com/office/drawing/2014/main" id="{25F72386-8C85-46FD-9876-AD78BDAC2936}"/>
                  </a:ext>
                </a:extLst>
              </p:cNvPr>
              <p:cNvSpPr/>
              <p:nvPr/>
            </p:nvSpPr>
            <p:spPr>
              <a:xfrm>
                <a:off x="576158" y="2403830"/>
                <a:ext cx="8108522" cy="1136489"/>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0070EFF-77E8-4886-B802-CFE9AF405119}"/>
                  </a:ext>
                </a:extLst>
              </p:cNvPr>
              <p:cNvSpPr txBox="1"/>
              <p:nvPr/>
            </p:nvSpPr>
            <p:spPr>
              <a:xfrm>
                <a:off x="660213" y="2433465"/>
                <a:ext cx="7291397" cy="1077218"/>
              </a:xfrm>
              <a:prstGeom prst="rect">
                <a:avLst/>
              </a:prstGeom>
              <a:noFill/>
            </p:spPr>
            <p:txBody>
              <a:bodyPr wrap="square" rtlCol="0">
                <a:spAutoFit/>
              </a:bodyPr>
              <a:lstStyle/>
              <a:p>
                <a:r>
                  <a:rPr lang="en-GB" sz="1600" dirty="0">
                    <a:latin typeface="Twinkl" pitchFamily="2" charset="77"/>
                  </a:rPr>
                  <a:t>Scenario One: </a:t>
                </a:r>
                <a:r>
                  <a:rPr lang="en-GB" sz="1600" dirty="0"/>
                  <a:t>Your friends are all saying they are going to leave your football team as they have heard another team has a better kit. You like your team and have played for them for years. You do not want to leave but your friends are saying that if you are their friend you will come to the new team too.</a:t>
                </a:r>
                <a:endParaRPr lang="en-GB" sz="1400" dirty="0"/>
              </a:p>
            </p:txBody>
          </p:sp>
        </p:grpSp>
        <p:pic>
          <p:nvPicPr>
            <p:cNvPr id="12" name="Picture 11">
              <a:extLst>
                <a:ext uri="{FF2B5EF4-FFF2-40B4-BE49-F238E27FC236}">
                  <a16:creationId xmlns:a16="http://schemas.microsoft.com/office/drawing/2014/main" id="{D893C516-B901-42D3-9963-BF6A823FC7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592" y="2490147"/>
              <a:ext cx="976488" cy="977697"/>
            </a:xfrm>
            <a:prstGeom prst="rect">
              <a:avLst/>
            </a:prstGeom>
          </p:spPr>
        </p:pic>
      </p:grpSp>
      <p:grpSp>
        <p:nvGrpSpPr>
          <p:cNvPr id="28" name="Group 27">
            <a:extLst>
              <a:ext uri="{FF2B5EF4-FFF2-40B4-BE49-F238E27FC236}">
                <a16:creationId xmlns:a16="http://schemas.microsoft.com/office/drawing/2014/main" id="{96D36156-37E9-48E9-8C66-FD14F2F6AEFC}"/>
              </a:ext>
            </a:extLst>
          </p:cNvPr>
          <p:cNvGrpSpPr/>
          <p:nvPr/>
        </p:nvGrpSpPr>
        <p:grpSpPr>
          <a:xfrm>
            <a:off x="508914" y="3594868"/>
            <a:ext cx="8108521" cy="1353074"/>
            <a:chOff x="508914" y="3594868"/>
            <a:chExt cx="8108521" cy="1353074"/>
          </a:xfrm>
        </p:grpSpPr>
        <p:grpSp>
          <p:nvGrpSpPr>
            <p:cNvPr id="13" name="Group 12">
              <a:extLst>
                <a:ext uri="{FF2B5EF4-FFF2-40B4-BE49-F238E27FC236}">
                  <a16:creationId xmlns:a16="http://schemas.microsoft.com/office/drawing/2014/main" id="{6E67BB21-085C-4DD4-B694-73DA29C85226}"/>
                </a:ext>
              </a:extLst>
            </p:cNvPr>
            <p:cNvGrpSpPr/>
            <p:nvPr/>
          </p:nvGrpSpPr>
          <p:grpSpPr>
            <a:xfrm>
              <a:off x="508914" y="3594868"/>
              <a:ext cx="8108521" cy="1353074"/>
              <a:chOff x="568650" y="2403830"/>
              <a:chExt cx="8108521" cy="1353074"/>
            </a:xfrm>
          </p:grpSpPr>
          <p:sp>
            <p:nvSpPr>
              <p:cNvPr id="14" name="Rectangle 13">
                <a:extLst>
                  <a:ext uri="{FF2B5EF4-FFF2-40B4-BE49-F238E27FC236}">
                    <a16:creationId xmlns:a16="http://schemas.microsoft.com/office/drawing/2014/main" id="{7FFBF60B-F95D-482E-B8E9-E89D1E71541C}"/>
                  </a:ext>
                </a:extLst>
              </p:cNvPr>
              <p:cNvSpPr/>
              <p:nvPr/>
            </p:nvSpPr>
            <p:spPr>
              <a:xfrm>
                <a:off x="568650" y="2403830"/>
                <a:ext cx="8108521" cy="1353074"/>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27B8B91B-0339-4CCC-AEA3-53D3225E94B9}"/>
                  </a:ext>
                </a:extLst>
              </p:cNvPr>
              <p:cNvSpPr txBox="1"/>
              <p:nvPr/>
            </p:nvSpPr>
            <p:spPr>
              <a:xfrm>
                <a:off x="650570" y="2433465"/>
                <a:ext cx="7240758" cy="1323439"/>
              </a:xfrm>
              <a:prstGeom prst="rect">
                <a:avLst/>
              </a:prstGeom>
              <a:noFill/>
            </p:spPr>
            <p:txBody>
              <a:bodyPr wrap="square" rtlCol="0">
                <a:spAutoFit/>
              </a:bodyPr>
              <a:lstStyle/>
              <a:p>
                <a:r>
                  <a:rPr lang="en-GB" sz="1600" dirty="0">
                    <a:latin typeface="Twinkl" pitchFamily="2" charset="77"/>
                  </a:rPr>
                  <a:t>Scenario Two: </a:t>
                </a:r>
                <a:r>
                  <a:rPr lang="en-GB" sz="1600" dirty="0"/>
                  <a:t>It is the school disco on Friday. Your friends are all saying they are going to wear makeup to the disco. You don't normally wear makeup as your mum and dad think you're too young to wear it. Your friends are saying you won't look like them if you haven't got makeup on and that they will sneak some makeup in their pocket for you to put on at the disco.</a:t>
                </a:r>
                <a:endParaRPr lang="en-GB" sz="1200" dirty="0"/>
              </a:p>
            </p:txBody>
          </p:sp>
        </p:grpSp>
        <p:pic>
          <p:nvPicPr>
            <p:cNvPr id="26" name="Picture 25">
              <a:extLst>
                <a:ext uri="{FF2B5EF4-FFF2-40B4-BE49-F238E27FC236}">
                  <a16:creationId xmlns:a16="http://schemas.microsoft.com/office/drawing/2014/main" id="{3DA8ECB2-035A-47D9-8281-626AB27441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201" r="29307"/>
            <a:stretch/>
          </p:blipFill>
          <p:spPr>
            <a:xfrm>
              <a:off x="7831592" y="3692979"/>
              <a:ext cx="721574" cy="1186486"/>
            </a:xfrm>
            <a:prstGeom prst="rect">
              <a:avLst/>
            </a:prstGeom>
          </p:spPr>
        </p:pic>
      </p:grpSp>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righ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Applying Solutions</a:t>
            </a:r>
          </a:p>
        </p:txBody>
      </p:sp>
      <p:pic>
        <p:nvPicPr>
          <p:cNvPr id="3" name="Whole Class">
            <a:extLst>
              <a:ext uri="{FF2B5EF4-FFF2-40B4-BE49-F238E27FC236}">
                <a16:creationId xmlns:a16="http://schemas.microsoft.com/office/drawing/2014/main" id="{9AE3A9EE-A917-4C87-A1F3-BBF4A7A1EB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4" name="Group 3">
            <a:extLst>
              <a:ext uri="{FF2B5EF4-FFF2-40B4-BE49-F238E27FC236}">
                <a16:creationId xmlns:a16="http://schemas.microsoft.com/office/drawing/2014/main" id="{B77B4CAA-E311-4C91-BBCC-8806D1523EA2}"/>
              </a:ext>
            </a:extLst>
          </p:cNvPr>
          <p:cNvGrpSpPr/>
          <p:nvPr/>
        </p:nvGrpSpPr>
        <p:grpSpPr>
          <a:xfrm>
            <a:off x="746752" y="1472304"/>
            <a:ext cx="7632848" cy="863999"/>
            <a:chOff x="750811" y="2403830"/>
            <a:chExt cx="7632848" cy="749840"/>
          </a:xfrm>
          <a:solidFill>
            <a:schemeClr val="accent3">
              <a:lumMod val="20000"/>
              <a:lumOff val="80000"/>
            </a:schemeClr>
          </a:solidFill>
        </p:grpSpPr>
        <p:sp>
          <p:nvSpPr>
            <p:cNvPr id="5" name="Rectangle 4">
              <a:extLst>
                <a:ext uri="{FF2B5EF4-FFF2-40B4-BE49-F238E27FC236}">
                  <a16:creationId xmlns:a16="http://schemas.microsoft.com/office/drawing/2014/main" id="{E18A3DC2-715B-474B-B18A-1419F3034DD9}"/>
                </a:ext>
              </a:extLst>
            </p:cNvPr>
            <p:cNvSpPr/>
            <p:nvPr/>
          </p:nvSpPr>
          <p:spPr>
            <a:xfrm>
              <a:off x="750811" y="2403830"/>
              <a:ext cx="7632848" cy="749840"/>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2692F07-A048-480C-BCC8-C128A05D1C9D}"/>
                </a:ext>
              </a:extLst>
            </p:cNvPr>
            <p:cNvSpPr txBox="1"/>
            <p:nvPr/>
          </p:nvSpPr>
          <p:spPr>
            <a:xfrm>
              <a:off x="1162650" y="2497949"/>
              <a:ext cx="6809169" cy="562381"/>
            </a:xfrm>
            <a:prstGeom prst="rect">
              <a:avLst/>
            </a:prstGeom>
            <a:grpFill/>
            <a:ln>
              <a:noFill/>
            </a:ln>
          </p:spPr>
          <p:txBody>
            <a:bodyPr wrap="square" rtlCol="0">
              <a:spAutoFit/>
            </a:bodyPr>
            <a:lstStyle/>
            <a:p>
              <a:pPr algn="just"/>
              <a:r>
                <a:rPr lang="en-GB" dirty="0"/>
                <a:t>These are the tricky situations we discussed at the beginning of the lesson.</a:t>
              </a:r>
            </a:p>
          </p:txBody>
        </p:sp>
      </p:grpSp>
      <p:grpSp>
        <p:nvGrpSpPr>
          <p:cNvPr id="13" name="Group 12">
            <a:extLst>
              <a:ext uri="{FF2B5EF4-FFF2-40B4-BE49-F238E27FC236}">
                <a16:creationId xmlns:a16="http://schemas.microsoft.com/office/drawing/2014/main" id="{0CB888C4-696D-44F2-9A1A-F3EC05C00A07}"/>
              </a:ext>
            </a:extLst>
          </p:cNvPr>
          <p:cNvGrpSpPr/>
          <p:nvPr/>
        </p:nvGrpSpPr>
        <p:grpSpPr>
          <a:xfrm>
            <a:off x="746751" y="4335963"/>
            <a:ext cx="7632848" cy="863999"/>
            <a:chOff x="750811" y="2403830"/>
            <a:chExt cx="7632848" cy="749840"/>
          </a:xfrm>
          <a:solidFill>
            <a:schemeClr val="accent3">
              <a:lumMod val="20000"/>
              <a:lumOff val="80000"/>
            </a:schemeClr>
          </a:solidFill>
        </p:grpSpPr>
        <p:sp>
          <p:nvSpPr>
            <p:cNvPr id="14" name="Rectangle 13">
              <a:extLst>
                <a:ext uri="{FF2B5EF4-FFF2-40B4-BE49-F238E27FC236}">
                  <a16:creationId xmlns:a16="http://schemas.microsoft.com/office/drawing/2014/main" id="{115EA4AB-0CD2-45BC-A67C-005C9AEFA194}"/>
                </a:ext>
              </a:extLst>
            </p:cNvPr>
            <p:cNvSpPr/>
            <p:nvPr/>
          </p:nvSpPr>
          <p:spPr>
            <a:xfrm>
              <a:off x="750811" y="2403830"/>
              <a:ext cx="7632848" cy="749840"/>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D12003A1-BF58-4452-8029-FF1C14F570F0}"/>
                </a:ext>
              </a:extLst>
            </p:cNvPr>
            <p:cNvSpPr txBox="1"/>
            <p:nvPr/>
          </p:nvSpPr>
          <p:spPr>
            <a:xfrm>
              <a:off x="966835" y="2497170"/>
              <a:ext cx="7200800" cy="560932"/>
            </a:xfrm>
            <a:prstGeom prst="rect">
              <a:avLst/>
            </a:prstGeom>
            <a:noFill/>
            <a:ln>
              <a:noFill/>
            </a:ln>
          </p:spPr>
          <p:txBody>
            <a:bodyPr wrap="square" rtlCol="0">
              <a:spAutoFit/>
            </a:bodyPr>
            <a:lstStyle/>
            <a:p>
              <a:r>
                <a:rPr lang="en-GB" dirty="0"/>
                <a:t>Can you now apply one of the strategies from today’s lesson to these situations to resolve them?</a:t>
              </a:r>
            </a:p>
          </p:txBody>
        </p:sp>
      </p:grpSp>
      <p:sp>
        <p:nvSpPr>
          <p:cNvPr id="16" name="TextBox 15">
            <a:extLst>
              <a:ext uri="{FF2B5EF4-FFF2-40B4-BE49-F238E27FC236}">
                <a16:creationId xmlns:a16="http://schemas.microsoft.com/office/drawing/2014/main" id="{25AA9610-11A7-4E2B-9E97-807A814A2E88}"/>
              </a:ext>
            </a:extLst>
          </p:cNvPr>
          <p:cNvSpPr txBox="1"/>
          <p:nvPr/>
        </p:nvSpPr>
        <p:spPr>
          <a:xfrm>
            <a:off x="772719" y="5446467"/>
            <a:ext cx="7598561" cy="646331"/>
          </a:xfrm>
          <a:prstGeom prst="rect">
            <a:avLst/>
          </a:prstGeom>
          <a:noFill/>
          <a:ln>
            <a:noFill/>
          </a:ln>
        </p:spPr>
        <p:txBody>
          <a:bodyPr wrap="square" rtlCol="0">
            <a:spAutoFit/>
          </a:bodyPr>
          <a:lstStyle/>
          <a:p>
            <a:pPr algn="ctr"/>
            <a:r>
              <a:rPr lang="en-GB" dirty="0">
                <a:solidFill>
                  <a:srgbClr val="8D358B"/>
                </a:solidFill>
                <a:latin typeface="Twinkl" pitchFamily="2" charset="77"/>
              </a:rPr>
              <a:t>Doing the right thing doesn’t always feel easy but it is important</a:t>
            </a:r>
            <a:br>
              <a:rPr lang="en-GB" dirty="0">
                <a:solidFill>
                  <a:srgbClr val="8D358B"/>
                </a:solidFill>
                <a:latin typeface="Twinkl" pitchFamily="2" charset="77"/>
              </a:rPr>
            </a:br>
            <a:r>
              <a:rPr lang="en-GB" dirty="0">
                <a:solidFill>
                  <a:srgbClr val="8D358B"/>
                </a:solidFill>
                <a:latin typeface="Twinkl" pitchFamily="2" charset="77"/>
              </a:rPr>
              <a:t>you make choices which keep you safe, happy and healthy.</a:t>
            </a:r>
          </a:p>
        </p:txBody>
      </p:sp>
      <p:grpSp>
        <p:nvGrpSpPr>
          <p:cNvPr id="21" name="Group 20">
            <a:extLst>
              <a:ext uri="{FF2B5EF4-FFF2-40B4-BE49-F238E27FC236}">
                <a16:creationId xmlns:a16="http://schemas.microsoft.com/office/drawing/2014/main" id="{F53C4DE3-2B40-4409-B310-4E23AC4D393B}"/>
              </a:ext>
            </a:extLst>
          </p:cNvPr>
          <p:cNvGrpSpPr/>
          <p:nvPr/>
        </p:nvGrpSpPr>
        <p:grpSpPr>
          <a:xfrm>
            <a:off x="746752" y="2363985"/>
            <a:ext cx="7632848" cy="1008252"/>
            <a:chOff x="746752" y="2363985"/>
            <a:chExt cx="7632848" cy="1008252"/>
          </a:xfrm>
        </p:grpSpPr>
        <p:grpSp>
          <p:nvGrpSpPr>
            <p:cNvPr id="7" name="Group 6">
              <a:extLst>
                <a:ext uri="{FF2B5EF4-FFF2-40B4-BE49-F238E27FC236}">
                  <a16:creationId xmlns:a16="http://schemas.microsoft.com/office/drawing/2014/main" id="{CF51AABB-0C7C-4735-B046-E6683417E92E}"/>
                </a:ext>
              </a:extLst>
            </p:cNvPr>
            <p:cNvGrpSpPr/>
            <p:nvPr/>
          </p:nvGrpSpPr>
          <p:grpSpPr>
            <a:xfrm>
              <a:off x="746752" y="2510145"/>
              <a:ext cx="7632848" cy="862092"/>
              <a:chOff x="831643" y="2403831"/>
              <a:chExt cx="7488832" cy="862092"/>
            </a:xfrm>
          </p:grpSpPr>
          <p:sp>
            <p:nvSpPr>
              <p:cNvPr id="8" name="Rectangle 7">
                <a:extLst>
                  <a:ext uri="{FF2B5EF4-FFF2-40B4-BE49-F238E27FC236}">
                    <a16:creationId xmlns:a16="http://schemas.microsoft.com/office/drawing/2014/main" id="{D557DE25-9273-4DF7-BB63-3E5F35F4CD83}"/>
                  </a:ext>
                </a:extLst>
              </p:cNvPr>
              <p:cNvSpPr/>
              <p:nvPr/>
            </p:nvSpPr>
            <p:spPr>
              <a:xfrm>
                <a:off x="831643" y="2403831"/>
                <a:ext cx="7488832" cy="862092"/>
              </a:xfrm>
              <a:prstGeom prst="rect">
                <a:avLst/>
              </a:prstGeom>
              <a:solidFill>
                <a:schemeClr val="bg1"/>
              </a:solidFill>
              <a:ln w="28575">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F193EB5-539D-4D17-8C98-E665DD6C298F}"/>
                  </a:ext>
                </a:extLst>
              </p:cNvPr>
              <p:cNvSpPr txBox="1"/>
              <p:nvPr/>
            </p:nvSpPr>
            <p:spPr>
              <a:xfrm>
                <a:off x="2979968" y="2501114"/>
                <a:ext cx="4982464" cy="646331"/>
              </a:xfrm>
              <a:prstGeom prst="rect">
                <a:avLst/>
              </a:prstGeom>
              <a:noFill/>
            </p:spPr>
            <p:txBody>
              <a:bodyPr wrap="square" rtlCol="0">
                <a:spAutoFit/>
              </a:bodyPr>
              <a:lstStyle/>
              <a:p>
                <a:pPr algn="r"/>
                <a:r>
                  <a:rPr lang="en-GB" dirty="0"/>
                  <a:t>Your friend asks if you want to try something you know you are not allowed to do.</a:t>
                </a:r>
              </a:p>
            </p:txBody>
          </p:sp>
        </p:grpSp>
        <p:pic>
          <p:nvPicPr>
            <p:cNvPr id="18" name="Picture 17">
              <a:extLst>
                <a:ext uri="{FF2B5EF4-FFF2-40B4-BE49-F238E27FC236}">
                  <a16:creationId xmlns:a16="http://schemas.microsoft.com/office/drawing/2014/main" id="{1C48CEE5-3B1C-452E-8E25-5A126D5D26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8174"/>
            <a:stretch/>
          </p:blipFill>
          <p:spPr>
            <a:xfrm>
              <a:off x="1331640" y="2363985"/>
              <a:ext cx="1588196" cy="993410"/>
            </a:xfrm>
            <a:prstGeom prst="rect">
              <a:avLst/>
            </a:prstGeom>
          </p:spPr>
        </p:pic>
      </p:grpSp>
      <p:grpSp>
        <p:nvGrpSpPr>
          <p:cNvPr id="27" name="Group 26">
            <a:extLst>
              <a:ext uri="{FF2B5EF4-FFF2-40B4-BE49-F238E27FC236}">
                <a16:creationId xmlns:a16="http://schemas.microsoft.com/office/drawing/2014/main" id="{3BFF4313-484C-4B70-8447-87B5EAF37608}"/>
              </a:ext>
            </a:extLst>
          </p:cNvPr>
          <p:cNvGrpSpPr/>
          <p:nvPr/>
        </p:nvGrpSpPr>
        <p:grpSpPr>
          <a:xfrm>
            <a:off x="746751" y="3253759"/>
            <a:ext cx="7632848" cy="1043259"/>
            <a:chOff x="746751" y="3253759"/>
            <a:chExt cx="7632848" cy="1043259"/>
          </a:xfrm>
        </p:grpSpPr>
        <p:grpSp>
          <p:nvGrpSpPr>
            <p:cNvPr id="10" name="Group 9">
              <a:extLst>
                <a:ext uri="{FF2B5EF4-FFF2-40B4-BE49-F238E27FC236}">
                  <a16:creationId xmlns:a16="http://schemas.microsoft.com/office/drawing/2014/main" id="{C783D560-CBEE-425E-A729-8F479BBF22B8}"/>
                </a:ext>
              </a:extLst>
            </p:cNvPr>
            <p:cNvGrpSpPr/>
            <p:nvPr/>
          </p:nvGrpSpPr>
          <p:grpSpPr>
            <a:xfrm>
              <a:off x="746751" y="3546079"/>
              <a:ext cx="7632848" cy="616041"/>
              <a:chOff x="831643" y="2403831"/>
              <a:chExt cx="7488832" cy="616041"/>
            </a:xfrm>
          </p:grpSpPr>
          <p:sp>
            <p:nvSpPr>
              <p:cNvPr id="11" name="Rectangle 10">
                <a:extLst>
                  <a:ext uri="{FF2B5EF4-FFF2-40B4-BE49-F238E27FC236}">
                    <a16:creationId xmlns:a16="http://schemas.microsoft.com/office/drawing/2014/main" id="{4EFC9CB2-245B-48EC-8BEC-D66D689277CD}"/>
                  </a:ext>
                </a:extLst>
              </p:cNvPr>
              <p:cNvSpPr/>
              <p:nvPr/>
            </p:nvSpPr>
            <p:spPr>
              <a:xfrm>
                <a:off x="831643" y="2403831"/>
                <a:ext cx="7488832" cy="616041"/>
              </a:xfrm>
              <a:prstGeom prst="rect">
                <a:avLst/>
              </a:prstGeom>
              <a:solidFill>
                <a:schemeClr val="bg1"/>
              </a:solidFill>
              <a:ln w="28575">
                <a:solidFill>
                  <a:srgbClr val="019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74AB2D0-A499-4C31-B832-4213BC71AEC8}"/>
                  </a:ext>
                </a:extLst>
              </p:cNvPr>
              <p:cNvSpPr txBox="1"/>
              <p:nvPr/>
            </p:nvSpPr>
            <p:spPr>
              <a:xfrm>
                <a:off x="1235712" y="2527185"/>
                <a:ext cx="5406360" cy="369332"/>
              </a:xfrm>
              <a:prstGeom prst="rect">
                <a:avLst/>
              </a:prstGeom>
              <a:noFill/>
            </p:spPr>
            <p:txBody>
              <a:bodyPr wrap="square" rtlCol="0">
                <a:spAutoFit/>
              </a:bodyPr>
              <a:lstStyle/>
              <a:p>
                <a:r>
                  <a:rPr lang="en-GB" dirty="0"/>
                  <a:t>Your friend says you should run across the grass.</a:t>
                </a:r>
              </a:p>
            </p:txBody>
          </p:sp>
        </p:grpSp>
        <p:pic>
          <p:nvPicPr>
            <p:cNvPr id="24" name="Picture 23">
              <a:extLst>
                <a:ext uri="{FF2B5EF4-FFF2-40B4-BE49-F238E27FC236}">
                  <a16:creationId xmlns:a16="http://schemas.microsoft.com/office/drawing/2014/main" id="{511043A4-EDB6-49C4-8133-B046B79C74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2254" y="4099448"/>
              <a:ext cx="1420792" cy="197570"/>
            </a:xfrm>
            <a:prstGeom prst="rect">
              <a:avLst/>
            </a:prstGeom>
          </p:spPr>
        </p:pic>
        <p:pic>
          <p:nvPicPr>
            <p:cNvPr id="26" name="Picture 25">
              <a:extLst>
                <a:ext uri="{FF2B5EF4-FFF2-40B4-BE49-F238E27FC236}">
                  <a16:creationId xmlns:a16="http://schemas.microsoft.com/office/drawing/2014/main" id="{70F8535D-492B-4145-A51B-1FF29D50B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5760" y="3253759"/>
              <a:ext cx="480279" cy="949734"/>
            </a:xfrm>
            <a:prstGeom prst="rect">
              <a:avLst/>
            </a:prstGeom>
          </p:spPr>
        </p:pic>
      </p:grpSp>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righ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ou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4" name="Picture 3">
            <a:extLst>
              <a:ext uri="{FF2B5EF4-FFF2-40B4-BE49-F238E27FC236}">
                <a16:creationId xmlns:a16="http://schemas.microsoft.com/office/drawing/2014/main" id="{898F9315-BDE3-426E-960F-0935149704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412400"/>
            <a:ext cx="2880320" cy="2983638"/>
          </a:xfrm>
          <a:prstGeom prst="rect">
            <a:avLst/>
          </a:prstGeom>
        </p:spPr>
      </p:pic>
      <p:grpSp>
        <p:nvGrpSpPr>
          <p:cNvPr id="5" name="Group 4">
            <a:extLst>
              <a:ext uri="{FF2B5EF4-FFF2-40B4-BE49-F238E27FC236}">
                <a16:creationId xmlns:a16="http://schemas.microsoft.com/office/drawing/2014/main" id="{BCE69A14-3259-487B-B6D5-FB5226536693}"/>
              </a:ext>
            </a:extLst>
          </p:cNvPr>
          <p:cNvGrpSpPr/>
          <p:nvPr/>
        </p:nvGrpSpPr>
        <p:grpSpPr>
          <a:xfrm>
            <a:off x="1002478" y="670898"/>
            <a:ext cx="2965265" cy="1986727"/>
            <a:chOff x="1136777" y="661885"/>
            <a:chExt cx="2965265" cy="1986727"/>
          </a:xfrm>
        </p:grpSpPr>
        <p:grpSp>
          <p:nvGrpSpPr>
            <p:cNvPr id="6" name="Group 5">
              <a:extLst>
                <a:ext uri="{FF2B5EF4-FFF2-40B4-BE49-F238E27FC236}">
                  <a16:creationId xmlns:a16="http://schemas.microsoft.com/office/drawing/2014/main" id="{FE375648-B78B-4B26-AB3E-0B003C633FB1}"/>
                </a:ext>
              </a:extLst>
            </p:cNvPr>
            <p:cNvGrpSpPr/>
            <p:nvPr/>
          </p:nvGrpSpPr>
          <p:grpSpPr>
            <a:xfrm>
              <a:off x="1136777" y="661885"/>
              <a:ext cx="2965265" cy="1986727"/>
              <a:chOff x="1043608" y="808225"/>
              <a:chExt cx="2686866" cy="1800200"/>
            </a:xfrm>
          </p:grpSpPr>
          <p:sp>
            <p:nvSpPr>
              <p:cNvPr id="8" name="Thought Bubble: Cloud 7">
                <a:extLst>
                  <a:ext uri="{FF2B5EF4-FFF2-40B4-BE49-F238E27FC236}">
                    <a16:creationId xmlns:a16="http://schemas.microsoft.com/office/drawing/2014/main" id="{924F96D2-1BFA-448C-A232-600035221ED8}"/>
                  </a:ext>
                </a:extLst>
              </p:cNvPr>
              <p:cNvSpPr/>
              <p:nvPr/>
            </p:nvSpPr>
            <p:spPr>
              <a:xfrm>
                <a:off x="1043608" y="808225"/>
                <a:ext cx="2686866" cy="1800200"/>
              </a:xfrm>
              <a:prstGeom prst="cloudCallout">
                <a:avLst>
                  <a:gd name="adj1" fmla="val -13215"/>
                  <a:gd name="adj2" fmla="val 80547"/>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4F05C785-FA0F-49D5-8815-80DF0BF29CDD}"/>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8CFF4B5F-452A-4BCB-ACA2-5A02593DE011}"/>
                </a:ext>
              </a:extLst>
            </p:cNvPr>
            <p:cNvSpPr txBox="1"/>
            <p:nvPr/>
          </p:nvSpPr>
          <p:spPr>
            <a:xfrm>
              <a:off x="1344476" y="1010691"/>
              <a:ext cx="2605566" cy="1200329"/>
            </a:xfrm>
            <a:prstGeom prst="rect">
              <a:avLst/>
            </a:prstGeom>
            <a:noFill/>
          </p:spPr>
          <p:txBody>
            <a:bodyPr wrap="square" rtlCol="0">
              <a:spAutoFit/>
            </a:bodyPr>
            <a:lstStyle/>
            <a:p>
              <a:pPr algn="ctr"/>
              <a:r>
                <a:rPr lang="en-GB" dirty="0">
                  <a:latin typeface="Twinkl" pitchFamily="2" charset="77"/>
                </a:rPr>
                <a:t>How can we know when we might have to make a different choice to those around us?</a:t>
              </a:r>
            </a:p>
          </p:txBody>
        </p:sp>
      </p:grpSp>
      <p:pic>
        <p:nvPicPr>
          <p:cNvPr id="10" name="Picture 9">
            <a:extLst>
              <a:ext uri="{FF2B5EF4-FFF2-40B4-BE49-F238E27FC236}">
                <a16:creationId xmlns:a16="http://schemas.microsoft.com/office/drawing/2014/main" id="{41224FE2-0077-44EA-81F5-72BAFFF0A9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262"/>
          <a:stretch/>
        </p:blipFill>
        <p:spPr>
          <a:xfrm>
            <a:off x="6372200" y="3212977"/>
            <a:ext cx="2448272" cy="3183062"/>
          </a:xfrm>
          <a:prstGeom prst="rect">
            <a:avLst/>
          </a:prstGeom>
        </p:spPr>
      </p:pic>
      <p:grpSp>
        <p:nvGrpSpPr>
          <p:cNvPr id="11" name="Group 10">
            <a:extLst>
              <a:ext uri="{FF2B5EF4-FFF2-40B4-BE49-F238E27FC236}">
                <a16:creationId xmlns:a16="http://schemas.microsoft.com/office/drawing/2014/main" id="{7D52F9AA-BE0F-4B4F-A091-BDE3A912831C}"/>
              </a:ext>
            </a:extLst>
          </p:cNvPr>
          <p:cNvGrpSpPr/>
          <p:nvPr/>
        </p:nvGrpSpPr>
        <p:grpSpPr>
          <a:xfrm>
            <a:off x="5072544" y="694945"/>
            <a:ext cx="2667456" cy="1787195"/>
            <a:chOff x="5072544" y="694945"/>
            <a:chExt cx="2667456" cy="1787195"/>
          </a:xfrm>
        </p:grpSpPr>
        <p:grpSp>
          <p:nvGrpSpPr>
            <p:cNvPr id="12" name="Group 11">
              <a:extLst>
                <a:ext uri="{FF2B5EF4-FFF2-40B4-BE49-F238E27FC236}">
                  <a16:creationId xmlns:a16="http://schemas.microsoft.com/office/drawing/2014/main" id="{BF770B56-2E5A-44F5-83A0-80169BBB626E}"/>
                </a:ext>
              </a:extLst>
            </p:cNvPr>
            <p:cNvGrpSpPr/>
            <p:nvPr/>
          </p:nvGrpSpPr>
          <p:grpSpPr>
            <a:xfrm>
              <a:off x="5072544" y="694945"/>
              <a:ext cx="2667456" cy="1787195"/>
              <a:chOff x="1043608" y="808225"/>
              <a:chExt cx="2686866" cy="1800200"/>
            </a:xfrm>
          </p:grpSpPr>
          <p:sp>
            <p:nvSpPr>
              <p:cNvPr id="14" name="Thought Bubble: Cloud 13">
                <a:extLst>
                  <a:ext uri="{FF2B5EF4-FFF2-40B4-BE49-F238E27FC236}">
                    <a16:creationId xmlns:a16="http://schemas.microsoft.com/office/drawing/2014/main" id="{E5C20AF4-BC95-4EE9-8141-6385215073B3}"/>
                  </a:ext>
                </a:extLst>
              </p:cNvPr>
              <p:cNvSpPr/>
              <p:nvPr/>
            </p:nvSpPr>
            <p:spPr>
              <a:xfrm>
                <a:off x="1043608" y="808225"/>
                <a:ext cx="2686866" cy="1800200"/>
              </a:xfrm>
              <a:prstGeom prst="cloudCallout">
                <a:avLst>
                  <a:gd name="adj1" fmla="val 14416"/>
                  <a:gd name="adj2" fmla="val 82984"/>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D0F558C5-048A-4252-BD85-63AF283135EA}"/>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1AC0C2E8-C62C-4B8C-86A3-1872249959BE}"/>
                </a:ext>
              </a:extLst>
            </p:cNvPr>
            <p:cNvSpPr txBox="1"/>
            <p:nvPr/>
          </p:nvSpPr>
          <p:spPr>
            <a:xfrm>
              <a:off x="5325953" y="1158203"/>
              <a:ext cx="2213808" cy="923330"/>
            </a:xfrm>
            <a:prstGeom prst="rect">
              <a:avLst/>
            </a:prstGeom>
            <a:noFill/>
          </p:spPr>
          <p:txBody>
            <a:bodyPr wrap="square" rtlCol="0">
              <a:spAutoFit/>
            </a:bodyPr>
            <a:lstStyle/>
            <a:p>
              <a:pPr algn="ctr"/>
              <a:r>
                <a:rPr lang="en-GB" dirty="0">
                  <a:latin typeface="Twinkl" pitchFamily="2" charset="77"/>
                </a:rPr>
                <a:t>How can we do the right thing even if others do not?</a:t>
              </a:r>
            </a:p>
          </p:txBody>
        </p:sp>
      </p:grpSp>
      <p:grpSp>
        <p:nvGrpSpPr>
          <p:cNvPr id="16" name="Group 15">
            <a:extLst>
              <a:ext uri="{FF2B5EF4-FFF2-40B4-BE49-F238E27FC236}">
                <a16:creationId xmlns:a16="http://schemas.microsoft.com/office/drawing/2014/main" id="{321295E7-EEDB-4103-A4A3-114A7AE9133A}"/>
              </a:ext>
            </a:extLst>
          </p:cNvPr>
          <p:cNvGrpSpPr/>
          <p:nvPr/>
        </p:nvGrpSpPr>
        <p:grpSpPr>
          <a:xfrm>
            <a:off x="3432595" y="4334783"/>
            <a:ext cx="2667456" cy="1787195"/>
            <a:chOff x="3403448" y="4184835"/>
            <a:chExt cx="2667456" cy="1787195"/>
          </a:xfrm>
        </p:grpSpPr>
        <p:grpSp>
          <p:nvGrpSpPr>
            <p:cNvPr id="17" name="Group 16">
              <a:extLst>
                <a:ext uri="{FF2B5EF4-FFF2-40B4-BE49-F238E27FC236}">
                  <a16:creationId xmlns:a16="http://schemas.microsoft.com/office/drawing/2014/main" id="{88C34AB9-0E61-449B-8693-452411C7B302}"/>
                </a:ext>
              </a:extLst>
            </p:cNvPr>
            <p:cNvGrpSpPr/>
            <p:nvPr/>
          </p:nvGrpSpPr>
          <p:grpSpPr>
            <a:xfrm>
              <a:off x="3403448" y="4184835"/>
              <a:ext cx="2667456" cy="1787195"/>
              <a:chOff x="1043608" y="808225"/>
              <a:chExt cx="2686866" cy="1800200"/>
            </a:xfrm>
          </p:grpSpPr>
          <p:sp>
            <p:nvSpPr>
              <p:cNvPr id="19" name="Thought Bubble: Cloud 18">
                <a:extLst>
                  <a:ext uri="{FF2B5EF4-FFF2-40B4-BE49-F238E27FC236}">
                    <a16:creationId xmlns:a16="http://schemas.microsoft.com/office/drawing/2014/main" id="{32002C83-8DC6-4C77-901E-DA987385C857}"/>
                  </a:ext>
                </a:extLst>
              </p:cNvPr>
              <p:cNvSpPr/>
              <p:nvPr/>
            </p:nvSpPr>
            <p:spPr>
              <a:xfrm>
                <a:off x="1043608" y="808225"/>
                <a:ext cx="2686866" cy="1800200"/>
              </a:xfrm>
              <a:prstGeom prst="cloudCallout">
                <a:avLst>
                  <a:gd name="adj1" fmla="val -67595"/>
                  <a:gd name="adj2" fmla="val -33774"/>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A21C848C-F10B-4C08-A862-B3CE6AC49069}"/>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E370ADFC-1C51-4794-9257-6BC2DE2A0F57}"/>
                </a:ext>
              </a:extLst>
            </p:cNvPr>
            <p:cNvSpPr txBox="1"/>
            <p:nvPr/>
          </p:nvSpPr>
          <p:spPr>
            <a:xfrm>
              <a:off x="3813569" y="4478267"/>
              <a:ext cx="1894020" cy="1200329"/>
            </a:xfrm>
            <a:prstGeom prst="rect">
              <a:avLst/>
            </a:prstGeom>
            <a:noFill/>
          </p:spPr>
          <p:txBody>
            <a:bodyPr wrap="square" rtlCol="0">
              <a:spAutoFit/>
            </a:bodyPr>
            <a:lstStyle/>
            <a:p>
              <a:pPr algn="ctr"/>
              <a:r>
                <a:rPr lang="en-GB" dirty="0">
                  <a:latin typeface="Twinkl" pitchFamily="2" charset="77"/>
                </a:rPr>
                <a:t>Which strategies could you see yourself using in the future?</a:t>
              </a:r>
            </a:p>
          </p:txBody>
        </p:sp>
      </p:grpSp>
      <p:grpSp>
        <p:nvGrpSpPr>
          <p:cNvPr id="21" name="Group 20">
            <a:extLst>
              <a:ext uri="{FF2B5EF4-FFF2-40B4-BE49-F238E27FC236}">
                <a16:creationId xmlns:a16="http://schemas.microsoft.com/office/drawing/2014/main" id="{AF852FFC-F7E5-40FE-AC6D-15D7382DF261}"/>
              </a:ext>
            </a:extLst>
          </p:cNvPr>
          <p:cNvGrpSpPr/>
          <p:nvPr/>
        </p:nvGrpSpPr>
        <p:grpSpPr>
          <a:xfrm>
            <a:off x="3112895" y="2381649"/>
            <a:ext cx="2667457" cy="1787195"/>
            <a:chOff x="3160444" y="2273529"/>
            <a:chExt cx="2667457" cy="1787195"/>
          </a:xfrm>
        </p:grpSpPr>
        <p:grpSp>
          <p:nvGrpSpPr>
            <p:cNvPr id="22" name="Group 21">
              <a:extLst>
                <a:ext uri="{FF2B5EF4-FFF2-40B4-BE49-F238E27FC236}">
                  <a16:creationId xmlns:a16="http://schemas.microsoft.com/office/drawing/2014/main" id="{5C275E1C-0D88-4285-98CA-58CCA3BE8436}"/>
                </a:ext>
              </a:extLst>
            </p:cNvPr>
            <p:cNvGrpSpPr/>
            <p:nvPr/>
          </p:nvGrpSpPr>
          <p:grpSpPr>
            <a:xfrm>
              <a:off x="3160444" y="2273529"/>
              <a:ext cx="2667457" cy="1787195"/>
              <a:chOff x="1043608" y="808225"/>
              <a:chExt cx="2686866" cy="1800200"/>
            </a:xfrm>
          </p:grpSpPr>
          <p:sp>
            <p:nvSpPr>
              <p:cNvPr id="24" name="Thought Bubble: Cloud 23">
                <a:extLst>
                  <a:ext uri="{FF2B5EF4-FFF2-40B4-BE49-F238E27FC236}">
                    <a16:creationId xmlns:a16="http://schemas.microsoft.com/office/drawing/2014/main" id="{9AC1A775-0A79-4F35-80D1-B8B741325A98}"/>
                  </a:ext>
                </a:extLst>
              </p:cNvPr>
              <p:cNvSpPr/>
              <p:nvPr/>
            </p:nvSpPr>
            <p:spPr>
              <a:xfrm>
                <a:off x="1043608" y="808225"/>
                <a:ext cx="2686866" cy="1800200"/>
              </a:xfrm>
              <a:prstGeom prst="cloudCallout">
                <a:avLst>
                  <a:gd name="adj1" fmla="val 67137"/>
                  <a:gd name="adj2" fmla="val 27061"/>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Shape 24">
                <a:extLst>
                  <a:ext uri="{FF2B5EF4-FFF2-40B4-BE49-F238E27FC236}">
                    <a16:creationId xmlns:a16="http://schemas.microsoft.com/office/drawing/2014/main" id="{5508AECB-072D-4B5B-A3A2-AEBD7032BCEF}"/>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Box 22">
              <a:extLst>
                <a:ext uri="{FF2B5EF4-FFF2-40B4-BE49-F238E27FC236}">
                  <a16:creationId xmlns:a16="http://schemas.microsoft.com/office/drawing/2014/main" id="{80B697A0-D62B-4E39-B575-6987A8D7B6BC}"/>
                </a:ext>
              </a:extLst>
            </p:cNvPr>
            <p:cNvSpPr txBox="1"/>
            <p:nvPr/>
          </p:nvSpPr>
          <p:spPr>
            <a:xfrm>
              <a:off x="3386730" y="2566961"/>
              <a:ext cx="2203689" cy="1200329"/>
            </a:xfrm>
            <a:prstGeom prst="rect">
              <a:avLst/>
            </a:prstGeom>
            <a:noFill/>
          </p:spPr>
          <p:txBody>
            <a:bodyPr wrap="square" rtlCol="0">
              <a:spAutoFit/>
            </a:bodyPr>
            <a:lstStyle/>
            <a:p>
              <a:pPr algn="ctr"/>
              <a:r>
                <a:rPr lang="en-GB" dirty="0">
                  <a:latin typeface="Twinkl" pitchFamily="2" charset="77"/>
                </a:rPr>
                <a:t>How have your answers changed since the beginning of the lesson?</a:t>
              </a:r>
            </a:p>
          </p:txBody>
        </p:sp>
      </p:grpSp>
    </p:spTree>
    <p:extLst>
      <p:ext uri="{BB962C8B-B14F-4D97-AF65-F5344CB8AC3E}">
        <p14:creationId xmlns:p14="http://schemas.microsoft.com/office/powerpoint/2010/main" val="48220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77"/>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77"/>
              </a:rPr>
              <a:t>Aim</a:t>
            </a:r>
          </a:p>
        </p:txBody>
      </p:sp>
      <p:sp>
        <p:nvSpPr>
          <p:cNvPr id="16" name="Content Placeholder 15"/>
          <p:cNvSpPr>
            <a:spLocks noGrp="1"/>
          </p:cNvSpPr>
          <p:nvPr>
            <p:ph idx="1"/>
          </p:nvPr>
        </p:nvSpPr>
        <p:spPr/>
        <p:txBody>
          <a:bodyPr>
            <a:normAutofit/>
          </a:bodyPr>
          <a:lstStyle/>
          <a:p>
            <a:r>
              <a:rPr lang="en-GB" dirty="0"/>
              <a:t>I can identify when I might have to make different choices to those around me.</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I can explain what a tricky situation is.</a:t>
            </a:r>
          </a:p>
          <a:p>
            <a:r>
              <a:rPr lang="en-GB" dirty="0">
                <a:latin typeface="+mn-lt"/>
              </a:rPr>
              <a:t>I can describe strategies I can use to help me make positive choices and describe how I can apply them.</a:t>
            </a:r>
          </a:p>
        </p:txBody>
      </p:sp>
    </p:spTree>
    <p:extLst>
      <p:ext uri="{BB962C8B-B14F-4D97-AF65-F5344CB8AC3E}">
        <p14:creationId xmlns:p14="http://schemas.microsoft.com/office/powerpoint/2010/main" val="2849889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B6296160-9ED3-F64C-B7F4-988167935C8D}"/>
              </a:ext>
            </a:extLst>
          </p:cNvPr>
          <p:cNvSpPr/>
          <p:nvPr/>
        </p:nvSpPr>
        <p:spPr>
          <a:xfrm>
            <a:off x="4114800" y="5373216"/>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0E24F4AE-7895-EA44-B30F-DC38AAF121F3}"/>
              </a:ext>
            </a:extLst>
          </p:cNvPr>
          <p:cNvSpPr/>
          <p:nvPr/>
        </p:nvSpPr>
        <p:spPr>
          <a:xfrm>
            <a:off x="4114800" y="5373216"/>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Tree>
    <p:extLst>
      <p:ext uri="{BB962C8B-B14F-4D97-AF65-F5344CB8AC3E}">
        <p14:creationId xmlns:p14="http://schemas.microsoft.com/office/powerpoint/2010/main" val="726618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77"/>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77"/>
                <a:ea typeface="+mj-ea"/>
                <a:cs typeface="+mj-cs"/>
              </a:rPr>
              <a:t>Aim</a:t>
            </a:r>
          </a:p>
        </p:txBody>
      </p:sp>
      <p:sp>
        <p:nvSpPr>
          <p:cNvPr id="16" name="Content Placeholder 15"/>
          <p:cNvSpPr>
            <a:spLocks noGrp="1"/>
          </p:cNvSpPr>
          <p:nvPr>
            <p:ph idx="1"/>
          </p:nvPr>
        </p:nvSpPr>
        <p:spPr/>
        <p:txBody>
          <a:bodyPr>
            <a:normAutofit/>
          </a:bodyPr>
          <a:lstStyle/>
          <a:p>
            <a:r>
              <a:rPr lang="en-GB" dirty="0"/>
              <a:t>I can explore how it feels to make a mistake and describe how I can make amends.</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identify the emotions I feel when I make a mistake.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remind others of things to do to make amends.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explain different strategies to re-frame unhelpful thinking after a setback.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1C1C1C"/>
              </a:solidFill>
              <a:effectLst/>
              <a:uLnTx/>
              <a:uFillTx/>
              <a:latin typeface="Twinkl"/>
              <a:cs typeface="+mn-cs"/>
            </a:endParaRPr>
          </a:p>
        </p:txBody>
      </p:sp>
      <p:sp>
        <p:nvSpPr>
          <p:cNvPr id="9" name="TextBox 21"/>
          <p:cNvSpPr txBox="1">
            <a:spLocks noChangeArrowheads="1"/>
          </p:cNvSpPr>
          <p:nvPr/>
        </p:nvSpPr>
        <p:spPr bwMode="auto">
          <a:xfrm>
            <a:off x="2627784" y="6272787"/>
            <a:ext cx="4104456" cy="7026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This resource is fully in line with the Learning Outcomes and Core Themes outlined in the PSHE Association’s </a:t>
            </a:r>
            <a:r>
              <a:rPr kumimoji="0" lang="en-GB" sz="800" b="0" i="0" u="sng" strike="noStrike" kern="1200" cap="none" spc="0" normalizeH="0" baseline="30000" noProof="0" dirty="0">
                <a:ln>
                  <a:noFill/>
                </a:ln>
                <a:solidFill>
                  <a:srgbClr val="00A7E7"/>
                </a:solidFill>
                <a:effectLst/>
                <a:uLnTx/>
                <a:uFillTx/>
                <a:latin typeface="Roboto" panose="02000000000000000000" pitchFamily="2" charset="0"/>
                <a:ea typeface="+mn-ea"/>
                <a:cs typeface="Arial" panose="020B0604020202020204" pitchFamily="34" charset="0"/>
                <a:hlinkClick r:id="rId2"/>
              </a:rPr>
              <a:t>Programme of Study</a:t>
            </a: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a:t>
            </a:r>
          </a:p>
        </p:txBody>
      </p:sp>
    </p:spTree>
    <p:extLst>
      <p:ext uri="{BB962C8B-B14F-4D97-AF65-F5344CB8AC3E}">
        <p14:creationId xmlns:p14="http://schemas.microsoft.com/office/powerpoint/2010/main" val="2280808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The Big Questions</a:t>
            </a:r>
          </a:p>
        </p:txBody>
      </p:sp>
    </p:spTree>
    <p:extLst>
      <p:ext uri="{BB962C8B-B14F-4D97-AF65-F5344CB8AC3E}">
        <p14:creationId xmlns:p14="http://schemas.microsoft.com/office/powerpoint/2010/main" val="3988415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62A12CE-B81E-47FB-8CC9-95E254E78538}"/>
              </a:ext>
            </a:extLst>
          </p:cNvPr>
          <p:cNvGrpSpPr/>
          <p:nvPr/>
        </p:nvGrpSpPr>
        <p:grpSpPr>
          <a:xfrm>
            <a:off x="1979712" y="3754724"/>
            <a:ext cx="5256584" cy="910396"/>
            <a:chOff x="1979712" y="3754724"/>
            <a:chExt cx="5256584" cy="910396"/>
          </a:xfrm>
        </p:grpSpPr>
        <p:sp>
          <p:nvSpPr>
            <p:cNvPr id="2" name="Rectangle 1">
              <a:extLst>
                <a:ext uri="{FF2B5EF4-FFF2-40B4-BE49-F238E27FC236}">
                  <a16:creationId xmlns:a16="http://schemas.microsoft.com/office/drawing/2014/main" id="{8C0614C3-0CEB-47F0-BEE7-4D0509EC6D97}"/>
                </a:ext>
              </a:extLst>
            </p:cNvPr>
            <p:cNvSpPr/>
            <p:nvPr/>
          </p:nvSpPr>
          <p:spPr>
            <a:xfrm>
              <a:off x="1979712" y="3754724"/>
              <a:ext cx="5256584" cy="91039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6" name="TextBox 15">
              <a:extLst>
                <a:ext uri="{FF2B5EF4-FFF2-40B4-BE49-F238E27FC236}">
                  <a16:creationId xmlns:a16="http://schemas.microsoft.com/office/drawing/2014/main" id="{67BD7B78-BFB1-4FCF-AFC1-3876CA30EF9D}"/>
                </a:ext>
              </a:extLst>
            </p:cNvPr>
            <p:cNvSpPr txBox="1"/>
            <p:nvPr/>
          </p:nvSpPr>
          <p:spPr>
            <a:xfrm>
              <a:off x="3347864" y="3886756"/>
              <a:ext cx="24482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sym typeface="Wingdings" panose="05000000000000000000" pitchFamily="2" charset="2"/>
                </a:rPr>
                <a:t>Share your thoughts with a partner.</a:t>
              </a:r>
              <a:endPar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endParaRPr>
            </a:p>
          </p:txBody>
        </p:sp>
      </p:grpSp>
      <p:pic>
        <p:nvPicPr>
          <p:cNvPr id="4" name="Picture 3">
            <a:extLst>
              <a:ext uri="{FF2B5EF4-FFF2-40B4-BE49-F238E27FC236}">
                <a16:creationId xmlns:a16="http://schemas.microsoft.com/office/drawing/2014/main" id="{544391A6-FAAF-43A8-B033-448937F69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412400"/>
            <a:ext cx="2880320" cy="2983638"/>
          </a:xfrm>
          <a:prstGeom prst="rect">
            <a:avLst/>
          </a:prstGeom>
        </p:spPr>
      </p:pic>
      <p:pic>
        <p:nvPicPr>
          <p:cNvPr id="10" name="Picture 9">
            <a:extLst>
              <a:ext uri="{FF2B5EF4-FFF2-40B4-BE49-F238E27FC236}">
                <a16:creationId xmlns:a16="http://schemas.microsoft.com/office/drawing/2014/main" id="{C9B6DE34-31D9-4AB7-839A-BB8E2F28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262"/>
          <a:stretch/>
        </p:blipFill>
        <p:spPr>
          <a:xfrm>
            <a:off x="6372200" y="3212977"/>
            <a:ext cx="2448272" cy="3183062"/>
          </a:xfrm>
          <a:prstGeom prst="rect">
            <a:avLst/>
          </a:prstGeom>
        </p:spPr>
      </p:pic>
      <p:grpSp>
        <p:nvGrpSpPr>
          <p:cNvPr id="5" name="Group 4">
            <a:extLst>
              <a:ext uri="{FF2B5EF4-FFF2-40B4-BE49-F238E27FC236}">
                <a16:creationId xmlns:a16="http://schemas.microsoft.com/office/drawing/2014/main" id="{C5556C32-E546-42C2-8B8C-BCC2226B9E65}"/>
              </a:ext>
            </a:extLst>
          </p:cNvPr>
          <p:cNvGrpSpPr/>
          <p:nvPr/>
        </p:nvGrpSpPr>
        <p:grpSpPr>
          <a:xfrm>
            <a:off x="1187624" y="661352"/>
            <a:ext cx="2965265" cy="1986727"/>
            <a:chOff x="1136777" y="661885"/>
            <a:chExt cx="2965265" cy="1986727"/>
          </a:xfrm>
        </p:grpSpPr>
        <p:grpSp>
          <p:nvGrpSpPr>
            <p:cNvPr id="6" name="Group 5">
              <a:extLst>
                <a:ext uri="{FF2B5EF4-FFF2-40B4-BE49-F238E27FC236}">
                  <a16:creationId xmlns:a16="http://schemas.microsoft.com/office/drawing/2014/main" id="{793C962D-EA0E-4074-BAA6-19EA87DF9A53}"/>
                </a:ext>
              </a:extLst>
            </p:cNvPr>
            <p:cNvGrpSpPr/>
            <p:nvPr/>
          </p:nvGrpSpPr>
          <p:grpSpPr>
            <a:xfrm>
              <a:off x="1136777" y="661885"/>
              <a:ext cx="2965265" cy="1986727"/>
              <a:chOff x="1043608" y="808225"/>
              <a:chExt cx="2686866" cy="1800200"/>
            </a:xfrm>
          </p:grpSpPr>
          <p:sp>
            <p:nvSpPr>
              <p:cNvPr id="8" name="Thought Bubble: Cloud 7">
                <a:extLst>
                  <a:ext uri="{FF2B5EF4-FFF2-40B4-BE49-F238E27FC236}">
                    <a16:creationId xmlns:a16="http://schemas.microsoft.com/office/drawing/2014/main" id="{DE0D8F01-22DC-4845-9666-91FF98585D47}"/>
                  </a:ext>
                </a:extLst>
              </p:cNvPr>
              <p:cNvSpPr/>
              <p:nvPr/>
            </p:nvSpPr>
            <p:spPr>
              <a:xfrm>
                <a:off x="1043608" y="808225"/>
                <a:ext cx="2686866" cy="1800200"/>
              </a:xfrm>
              <a:prstGeom prst="cloudCallout">
                <a:avLst>
                  <a:gd name="adj1" fmla="val -15536"/>
                  <a:gd name="adj2" fmla="val 83021"/>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Freeform: Shape 8">
                <a:extLst>
                  <a:ext uri="{FF2B5EF4-FFF2-40B4-BE49-F238E27FC236}">
                    <a16:creationId xmlns:a16="http://schemas.microsoft.com/office/drawing/2014/main" id="{3EB2DFBC-713F-45CE-BEF4-C267D5FE0120}"/>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7" name="TextBox 6">
              <a:extLst>
                <a:ext uri="{FF2B5EF4-FFF2-40B4-BE49-F238E27FC236}">
                  <a16:creationId xmlns:a16="http://schemas.microsoft.com/office/drawing/2014/main" id="{74205D8E-7EC6-4AA9-B5F4-94387B1B807E}"/>
                </a:ext>
              </a:extLst>
            </p:cNvPr>
            <p:cNvSpPr txBox="1"/>
            <p:nvPr/>
          </p:nvSpPr>
          <p:spPr>
            <a:xfrm>
              <a:off x="1540855" y="1031066"/>
              <a:ext cx="21162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rPr>
                <a:t>How might we feel if we have made a mistake or done something wrong?</a:t>
              </a:r>
            </a:p>
          </p:txBody>
        </p:sp>
      </p:grpSp>
      <p:grpSp>
        <p:nvGrpSpPr>
          <p:cNvPr id="11" name="Group 10">
            <a:extLst>
              <a:ext uri="{FF2B5EF4-FFF2-40B4-BE49-F238E27FC236}">
                <a16:creationId xmlns:a16="http://schemas.microsoft.com/office/drawing/2014/main" id="{D2B1C006-D76F-4BE3-BA26-BA49D065F2E9}"/>
              </a:ext>
            </a:extLst>
          </p:cNvPr>
          <p:cNvGrpSpPr/>
          <p:nvPr/>
        </p:nvGrpSpPr>
        <p:grpSpPr>
          <a:xfrm>
            <a:off x="4463813" y="773021"/>
            <a:ext cx="2965263" cy="1986726"/>
            <a:chOff x="4285425" y="661886"/>
            <a:chExt cx="2965263" cy="1986726"/>
          </a:xfrm>
        </p:grpSpPr>
        <p:grpSp>
          <p:nvGrpSpPr>
            <p:cNvPr id="12" name="Group 11">
              <a:extLst>
                <a:ext uri="{FF2B5EF4-FFF2-40B4-BE49-F238E27FC236}">
                  <a16:creationId xmlns:a16="http://schemas.microsoft.com/office/drawing/2014/main" id="{5CE79CB8-C1D7-4008-9976-1C9A47B1E10E}"/>
                </a:ext>
              </a:extLst>
            </p:cNvPr>
            <p:cNvGrpSpPr/>
            <p:nvPr/>
          </p:nvGrpSpPr>
          <p:grpSpPr>
            <a:xfrm>
              <a:off x="4285425" y="661886"/>
              <a:ext cx="2965263" cy="1986726"/>
              <a:chOff x="1043608" y="808225"/>
              <a:chExt cx="2686866" cy="1800200"/>
            </a:xfrm>
          </p:grpSpPr>
          <p:sp>
            <p:nvSpPr>
              <p:cNvPr id="14" name="Thought Bubble: Cloud 13">
                <a:extLst>
                  <a:ext uri="{FF2B5EF4-FFF2-40B4-BE49-F238E27FC236}">
                    <a16:creationId xmlns:a16="http://schemas.microsoft.com/office/drawing/2014/main" id="{BE50FD8D-3083-435B-A5B3-BAC41FFCB6ED}"/>
                  </a:ext>
                </a:extLst>
              </p:cNvPr>
              <p:cNvSpPr/>
              <p:nvPr/>
            </p:nvSpPr>
            <p:spPr>
              <a:xfrm>
                <a:off x="1043608" y="808225"/>
                <a:ext cx="2686866" cy="1800200"/>
              </a:xfrm>
              <a:prstGeom prst="cloudCallout">
                <a:avLst>
                  <a:gd name="adj1" fmla="val 14416"/>
                  <a:gd name="adj2" fmla="val 82984"/>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5" name="Freeform: Shape 14">
                <a:extLst>
                  <a:ext uri="{FF2B5EF4-FFF2-40B4-BE49-F238E27FC236}">
                    <a16:creationId xmlns:a16="http://schemas.microsoft.com/office/drawing/2014/main" id="{6C32D52C-7D4B-413E-93E8-554BB5DBE4CE}"/>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13" name="TextBox 12">
              <a:extLst>
                <a:ext uri="{FF2B5EF4-FFF2-40B4-BE49-F238E27FC236}">
                  <a16:creationId xmlns:a16="http://schemas.microsoft.com/office/drawing/2014/main" id="{CE413EBC-F6BF-4D4A-A453-3BD1D47228D8}"/>
                </a:ext>
              </a:extLst>
            </p:cNvPr>
            <p:cNvSpPr txBox="1"/>
            <p:nvPr/>
          </p:nvSpPr>
          <p:spPr>
            <a:xfrm>
              <a:off x="4969517" y="1332154"/>
              <a:ext cx="1656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rPr>
                <a:t>What can we do about it?</a:t>
              </a: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Tree>
    <p:extLst>
      <p:ext uri="{BB962C8B-B14F-4D97-AF65-F5344CB8AC3E}">
        <p14:creationId xmlns:p14="http://schemas.microsoft.com/office/powerpoint/2010/main" val="295259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Reconnecting</a:t>
            </a:r>
          </a:p>
        </p:txBody>
      </p:sp>
    </p:spTree>
    <p:extLst>
      <p:ext uri="{BB962C8B-B14F-4D97-AF65-F5344CB8AC3E}">
        <p14:creationId xmlns:p14="http://schemas.microsoft.com/office/powerpoint/2010/main" val="709597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Making a Mistake</a:t>
            </a:r>
          </a:p>
        </p:txBody>
      </p:sp>
      <p:pic>
        <p:nvPicPr>
          <p:cNvPr id="31" name="Pairs">
            <a:extLst>
              <a:ext uri="{FF2B5EF4-FFF2-40B4-BE49-F238E27FC236}">
                <a16:creationId xmlns:a16="http://schemas.microsoft.com/office/drawing/2014/main" id="{4A7C0655-A24F-4DFB-AFFD-CB099FE6D6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10" name="TextBox 9">
            <a:extLst>
              <a:ext uri="{FF2B5EF4-FFF2-40B4-BE49-F238E27FC236}">
                <a16:creationId xmlns:a16="http://schemas.microsoft.com/office/drawing/2014/main" id="{233D0D04-F44D-4D45-A592-2ABF415AB847}"/>
              </a:ext>
            </a:extLst>
          </p:cNvPr>
          <p:cNvSpPr txBox="1"/>
          <p:nvPr/>
        </p:nvSpPr>
        <p:spPr>
          <a:xfrm>
            <a:off x="827584" y="1556792"/>
            <a:ext cx="7488832" cy="3693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all make mistakes.</a:t>
            </a:r>
          </a:p>
        </p:txBody>
      </p:sp>
      <p:sp>
        <p:nvSpPr>
          <p:cNvPr id="32" name="TextBox 31">
            <a:extLst>
              <a:ext uri="{FF2B5EF4-FFF2-40B4-BE49-F238E27FC236}">
                <a16:creationId xmlns:a16="http://schemas.microsoft.com/office/drawing/2014/main" id="{46A074A8-438B-4DC4-8588-4126885CD4CF}"/>
              </a:ext>
            </a:extLst>
          </p:cNvPr>
          <p:cNvSpPr txBox="1"/>
          <p:nvPr/>
        </p:nvSpPr>
        <p:spPr>
          <a:xfrm>
            <a:off x="829298" y="2060848"/>
            <a:ext cx="74888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B6BC"/>
                </a:solidFill>
                <a:effectLst/>
                <a:uLnTx/>
                <a:uFillTx/>
                <a:latin typeface="Twinkl" pitchFamily="2" charset="77"/>
                <a:ea typeface="+mn-ea"/>
                <a:cs typeface="+mn-cs"/>
              </a:rPr>
              <a:t>How do you feel when you make a mistake?</a:t>
            </a:r>
          </a:p>
        </p:txBody>
      </p:sp>
      <p:sp>
        <p:nvSpPr>
          <p:cNvPr id="34" name="TextBox 33">
            <a:extLst>
              <a:ext uri="{FF2B5EF4-FFF2-40B4-BE49-F238E27FC236}">
                <a16:creationId xmlns:a16="http://schemas.microsoft.com/office/drawing/2014/main" id="{BAB330E4-4365-4C11-8311-5DA020E0E7E1}"/>
              </a:ext>
            </a:extLst>
          </p:cNvPr>
          <p:cNvSpPr txBox="1"/>
          <p:nvPr/>
        </p:nvSpPr>
        <p:spPr>
          <a:xfrm>
            <a:off x="822819" y="3731316"/>
            <a:ext cx="74888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19542"/>
                </a:solidFill>
                <a:effectLst/>
                <a:uLnTx/>
                <a:uFillTx/>
                <a:latin typeface="Twinkl" pitchFamily="2" charset="77"/>
                <a:ea typeface="+mn-ea"/>
                <a:cs typeface="+mn-cs"/>
              </a:rPr>
              <a:t>What do you do if you make a mistake? </a:t>
            </a:r>
          </a:p>
        </p:txBody>
      </p:sp>
      <p:sp>
        <p:nvSpPr>
          <p:cNvPr id="36" name="TextBox 35">
            <a:extLst>
              <a:ext uri="{FF2B5EF4-FFF2-40B4-BE49-F238E27FC236}">
                <a16:creationId xmlns:a16="http://schemas.microsoft.com/office/drawing/2014/main" id="{9A1CD0F4-13C9-4B45-9D1B-91D9163F2A25}"/>
              </a:ext>
            </a:extLst>
          </p:cNvPr>
          <p:cNvSpPr txBox="1"/>
          <p:nvPr/>
        </p:nvSpPr>
        <p:spPr>
          <a:xfrm>
            <a:off x="822819" y="5428575"/>
            <a:ext cx="748883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It is important not to worry when you make a mistake. Mistakes are how you learn and move forward.</a:t>
            </a:r>
          </a:p>
        </p:txBody>
      </p:sp>
      <p:grpSp>
        <p:nvGrpSpPr>
          <p:cNvPr id="40" name="Group 39">
            <a:extLst>
              <a:ext uri="{FF2B5EF4-FFF2-40B4-BE49-F238E27FC236}">
                <a16:creationId xmlns:a16="http://schemas.microsoft.com/office/drawing/2014/main" id="{FF2DE3F1-C0F6-4589-8992-C7AF17300649}"/>
              </a:ext>
            </a:extLst>
          </p:cNvPr>
          <p:cNvGrpSpPr/>
          <p:nvPr/>
        </p:nvGrpSpPr>
        <p:grpSpPr>
          <a:xfrm>
            <a:off x="749618" y="2564904"/>
            <a:ext cx="7635231" cy="961130"/>
            <a:chOff x="749618" y="2564904"/>
            <a:chExt cx="7635231" cy="961130"/>
          </a:xfrm>
        </p:grpSpPr>
        <p:grpSp>
          <p:nvGrpSpPr>
            <p:cNvPr id="13" name="Group 12">
              <a:extLst>
                <a:ext uri="{FF2B5EF4-FFF2-40B4-BE49-F238E27FC236}">
                  <a16:creationId xmlns:a16="http://schemas.microsoft.com/office/drawing/2014/main" id="{585F034F-D967-4557-B894-F8933B3030BB}"/>
                </a:ext>
              </a:extLst>
            </p:cNvPr>
            <p:cNvGrpSpPr/>
            <p:nvPr/>
          </p:nvGrpSpPr>
          <p:grpSpPr>
            <a:xfrm>
              <a:off x="749618" y="2635462"/>
              <a:ext cx="7635231" cy="890572"/>
              <a:chOff x="749618" y="2750936"/>
              <a:chExt cx="7635231" cy="890572"/>
            </a:xfrm>
          </p:grpSpPr>
          <p:sp>
            <p:nvSpPr>
              <p:cNvPr id="38" name="Rectangle 37">
                <a:extLst>
                  <a:ext uri="{FF2B5EF4-FFF2-40B4-BE49-F238E27FC236}">
                    <a16:creationId xmlns:a16="http://schemas.microsoft.com/office/drawing/2014/main" id="{1DCAA369-7BDB-479E-8D29-81C09A0DA7CC}"/>
                  </a:ext>
                </a:extLst>
              </p:cNvPr>
              <p:cNvSpPr/>
              <p:nvPr/>
            </p:nvSpPr>
            <p:spPr>
              <a:xfrm>
                <a:off x="749618" y="2750936"/>
                <a:ext cx="7635231" cy="8905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3" name="TextBox 32">
                <a:extLst>
                  <a:ext uri="{FF2B5EF4-FFF2-40B4-BE49-F238E27FC236}">
                    <a16:creationId xmlns:a16="http://schemas.microsoft.com/office/drawing/2014/main" id="{372727BB-9A83-4E37-B24B-AA78649521CA}"/>
                  </a:ext>
                </a:extLst>
              </p:cNvPr>
              <p:cNvSpPr txBox="1"/>
              <p:nvPr/>
            </p:nvSpPr>
            <p:spPr>
              <a:xfrm>
                <a:off x="1007206" y="2873057"/>
                <a:ext cx="540757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Share your thoughts with a partner and then with the class, if you feel happy to.</a:t>
                </a:r>
              </a:p>
            </p:txBody>
          </p:sp>
        </p:grpSp>
        <p:pic>
          <p:nvPicPr>
            <p:cNvPr id="23" name="Picture 22">
              <a:extLst>
                <a:ext uri="{FF2B5EF4-FFF2-40B4-BE49-F238E27FC236}">
                  <a16:creationId xmlns:a16="http://schemas.microsoft.com/office/drawing/2014/main" id="{F25FA9F9-EB6B-4DCA-811A-01CFA434FC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840" b="19139"/>
            <a:stretch/>
          </p:blipFill>
          <p:spPr>
            <a:xfrm>
              <a:off x="6414778" y="2564904"/>
              <a:ext cx="1957724" cy="949342"/>
            </a:xfrm>
            <a:prstGeom prst="rect">
              <a:avLst/>
            </a:prstGeom>
          </p:spPr>
        </p:pic>
      </p:grpSp>
      <p:grpSp>
        <p:nvGrpSpPr>
          <p:cNvPr id="41" name="Group 40">
            <a:extLst>
              <a:ext uri="{FF2B5EF4-FFF2-40B4-BE49-F238E27FC236}">
                <a16:creationId xmlns:a16="http://schemas.microsoft.com/office/drawing/2014/main" id="{45BC764D-12F3-447F-9040-3BA241BFE955}"/>
              </a:ext>
            </a:extLst>
          </p:cNvPr>
          <p:cNvGrpSpPr/>
          <p:nvPr/>
        </p:nvGrpSpPr>
        <p:grpSpPr>
          <a:xfrm>
            <a:off x="754384" y="4223584"/>
            <a:ext cx="7635231" cy="972917"/>
            <a:chOff x="754384" y="4223584"/>
            <a:chExt cx="7635231" cy="972917"/>
          </a:xfrm>
        </p:grpSpPr>
        <p:grpSp>
          <p:nvGrpSpPr>
            <p:cNvPr id="17" name="Group 16">
              <a:extLst>
                <a:ext uri="{FF2B5EF4-FFF2-40B4-BE49-F238E27FC236}">
                  <a16:creationId xmlns:a16="http://schemas.microsoft.com/office/drawing/2014/main" id="{9B0952EB-70AA-4F61-9C0D-886E4E5713E0}"/>
                </a:ext>
              </a:extLst>
            </p:cNvPr>
            <p:cNvGrpSpPr/>
            <p:nvPr/>
          </p:nvGrpSpPr>
          <p:grpSpPr>
            <a:xfrm>
              <a:off x="754384" y="4305929"/>
              <a:ext cx="7635231" cy="890572"/>
              <a:chOff x="754384" y="4380959"/>
              <a:chExt cx="7635231" cy="890572"/>
            </a:xfrm>
          </p:grpSpPr>
          <p:sp>
            <p:nvSpPr>
              <p:cNvPr id="37" name="Rectangle 36">
                <a:extLst>
                  <a:ext uri="{FF2B5EF4-FFF2-40B4-BE49-F238E27FC236}">
                    <a16:creationId xmlns:a16="http://schemas.microsoft.com/office/drawing/2014/main" id="{4B9D5601-8980-4E0F-8DD0-F23E4DE6D665}"/>
                  </a:ext>
                </a:extLst>
              </p:cNvPr>
              <p:cNvSpPr/>
              <p:nvPr/>
            </p:nvSpPr>
            <p:spPr>
              <a:xfrm>
                <a:off x="754384" y="4380959"/>
                <a:ext cx="7635231" cy="8905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5" name="TextBox 34">
                <a:extLst>
                  <a:ext uri="{FF2B5EF4-FFF2-40B4-BE49-F238E27FC236}">
                    <a16:creationId xmlns:a16="http://schemas.microsoft.com/office/drawing/2014/main" id="{F36338F3-5052-4020-8B55-1BC912195D4A}"/>
                  </a:ext>
                </a:extLst>
              </p:cNvPr>
              <p:cNvSpPr txBox="1"/>
              <p:nvPr/>
            </p:nvSpPr>
            <p:spPr>
              <a:xfrm>
                <a:off x="1007206" y="4503080"/>
                <a:ext cx="540757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Share your thoughts with a partner and then with the class, if you feel happy to.</a:t>
                </a:r>
              </a:p>
            </p:txBody>
          </p:sp>
        </p:grpSp>
        <p:pic>
          <p:nvPicPr>
            <p:cNvPr id="39" name="Picture 38">
              <a:extLst>
                <a:ext uri="{FF2B5EF4-FFF2-40B4-BE49-F238E27FC236}">
                  <a16:creationId xmlns:a16="http://schemas.microsoft.com/office/drawing/2014/main" id="{1745458E-335D-4A47-AC90-EFB1BF0957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840" b="19139"/>
            <a:stretch/>
          </p:blipFill>
          <p:spPr>
            <a:xfrm>
              <a:off x="6414778" y="4223584"/>
              <a:ext cx="1957724" cy="949342"/>
            </a:xfrm>
            <a:prstGeom prst="rect">
              <a:avLst/>
            </a:prstGeom>
          </p:spPr>
        </p:pic>
      </p:grpSp>
    </p:spTree>
    <p:extLst>
      <p:ext uri="{BB962C8B-B14F-4D97-AF65-F5344CB8AC3E}">
        <p14:creationId xmlns:p14="http://schemas.microsoft.com/office/powerpoint/2010/main" val="324516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2" grpId="0"/>
      <p:bldP spid="34"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Exploring</a:t>
            </a:r>
          </a:p>
        </p:txBody>
      </p:sp>
    </p:spTree>
    <p:extLst>
      <p:ext uri="{BB962C8B-B14F-4D97-AF65-F5344CB8AC3E}">
        <p14:creationId xmlns:p14="http://schemas.microsoft.com/office/powerpoint/2010/main" val="2515440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Different Responses</a:t>
            </a:r>
          </a:p>
        </p:txBody>
      </p:sp>
      <p:pic>
        <p:nvPicPr>
          <p:cNvPr id="14" name="Whole Class">
            <a:extLst>
              <a:ext uri="{FF2B5EF4-FFF2-40B4-BE49-F238E27FC236}">
                <a16:creationId xmlns:a16="http://schemas.microsoft.com/office/drawing/2014/main" id="{5DD0064A-35E3-4757-ADB8-15C417CF41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5" name="TextBox 14">
            <a:extLst>
              <a:ext uri="{FF2B5EF4-FFF2-40B4-BE49-F238E27FC236}">
                <a16:creationId xmlns:a16="http://schemas.microsoft.com/office/drawing/2014/main" id="{54B0122F-D68C-4942-B24A-47285683383C}"/>
              </a:ext>
            </a:extLst>
          </p:cNvPr>
          <p:cNvSpPr txBox="1"/>
          <p:nvPr/>
        </p:nvSpPr>
        <p:spPr>
          <a:xfrm>
            <a:off x="827584" y="1581390"/>
            <a:ext cx="748883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You are now going to read about how two children made the same mistake, but responded very differently.</a:t>
            </a:r>
          </a:p>
        </p:txBody>
      </p:sp>
      <p:grpSp>
        <p:nvGrpSpPr>
          <p:cNvPr id="19" name="Group 18">
            <a:extLst>
              <a:ext uri="{FF2B5EF4-FFF2-40B4-BE49-F238E27FC236}">
                <a16:creationId xmlns:a16="http://schemas.microsoft.com/office/drawing/2014/main" id="{ADCBD61C-F540-4EC1-A13E-37E066E1BE39}"/>
              </a:ext>
            </a:extLst>
          </p:cNvPr>
          <p:cNvGrpSpPr/>
          <p:nvPr/>
        </p:nvGrpSpPr>
        <p:grpSpPr>
          <a:xfrm>
            <a:off x="749618" y="2564904"/>
            <a:ext cx="7824041" cy="3573016"/>
            <a:chOff x="749618" y="2564904"/>
            <a:chExt cx="7824041" cy="3573016"/>
          </a:xfrm>
        </p:grpSpPr>
        <p:grpSp>
          <p:nvGrpSpPr>
            <p:cNvPr id="8" name="Group 7">
              <a:extLst>
                <a:ext uri="{FF2B5EF4-FFF2-40B4-BE49-F238E27FC236}">
                  <a16:creationId xmlns:a16="http://schemas.microsoft.com/office/drawing/2014/main" id="{FE41AE41-3D86-45BC-90C4-3271A99B5FDF}"/>
                </a:ext>
              </a:extLst>
            </p:cNvPr>
            <p:cNvGrpSpPr/>
            <p:nvPr/>
          </p:nvGrpSpPr>
          <p:grpSpPr>
            <a:xfrm>
              <a:off x="749618" y="2564904"/>
              <a:ext cx="7635231" cy="3168352"/>
              <a:chOff x="749618" y="2420888"/>
              <a:chExt cx="7635231" cy="3168352"/>
            </a:xfrm>
          </p:grpSpPr>
          <p:sp>
            <p:nvSpPr>
              <p:cNvPr id="17" name="Rectangle 16">
                <a:extLst>
                  <a:ext uri="{FF2B5EF4-FFF2-40B4-BE49-F238E27FC236}">
                    <a16:creationId xmlns:a16="http://schemas.microsoft.com/office/drawing/2014/main" id="{56132471-AE17-4367-8009-33C9CBC58DDA}"/>
                  </a:ext>
                </a:extLst>
              </p:cNvPr>
              <p:cNvSpPr/>
              <p:nvPr/>
            </p:nvSpPr>
            <p:spPr>
              <a:xfrm>
                <a:off x="749618" y="2420888"/>
                <a:ext cx="7635231" cy="3168352"/>
              </a:xfrm>
              <a:prstGeom prst="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6" name="TextBox 15">
                <a:extLst>
                  <a:ext uri="{FF2B5EF4-FFF2-40B4-BE49-F238E27FC236}">
                    <a16:creationId xmlns:a16="http://schemas.microsoft.com/office/drawing/2014/main" id="{38ACAD3C-CB16-4A0D-A97A-7C5A20C038CA}"/>
                  </a:ext>
                </a:extLst>
              </p:cNvPr>
              <p:cNvSpPr txBox="1"/>
              <p:nvPr/>
            </p:nvSpPr>
            <p:spPr>
              <a:xfrm>
                <a:off x="1008343" y="2708920"/>
                <a:ext cx="3929203"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Aadi was walking and kicking his ball on the way home from school. He kicked it too hard and it hit a greenhouse in someone’s garden.</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It smashed the window. Aadi felt so guilty and worried so much that he went very quiet and did not know what to do. He ran straight home and hid in his bedroom and cried.</a:t>
                </a:r>
              </a:p>
            </p:txBody>
          </p:sp>
        </p:grpSp>
        <p:pic>
          <p:nvPicPr>
            <p:cNvPr id="18" name="Picture 17">
              <a:extLst>
                <a:ext uri="{FF2B5EF4-FFF2-40B4-BE49-F238E27FC236}">
                  <a16:creationId xmlns:a16="http://schemas.microsoft.com/office/drawing/2014/main" id="{CB0C08BE-7F4A-414D-9975-39F81C54EB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2378" y="2852936"/>
              <a:ext cx="3351281" cy="3284984"/>
            </a:xfrm>
            <a:prstGeom prst="rect">
              <a:avLst/>
            </a:prstGeom>
          </p:spPr>
        </p:pic>
      </p:grpSp>
    </p:spTree>
    <p:extLst>
      <p:ext uri="{BB962C8B-B14F-4D97-AF65-F5344CB8AC3E}">
        <p14:creationId xmlns:p14="http://schemas.microsoft.com/office/powerpoint/2010/main" val="427771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ox(ou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Different Responses</a:t>
            </a:r>
          </a:p>
        </p:txBody>
      </p:sp>
      <p:pic>
        <p:nvPicPr>
          <p:cNvPr id="14" name="Whole Class">
            <a:extLst>
              <a:ext uri="{FF2B5EF4-FFF2-40B4-BE49-F238E27FC236}">
                <a16:creationId xmlns:a16="http://schemas.microsoft.com/office/drawing/2014/main" id="{5DD0064A-35E3-4757-ADB8-15C417CF41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6" name="Group 5">
            <a:extLst>
              <a:ext uri="{FF2B5EF4-FFF2-40B4-BE49-F238E27FC236}">
                <a16:creationId xmlns:a16="http://schemas.microsoft.com/office/drawing/2014/main" id="{D437D3CB-7708-486A-9C42-CDB440A5E5EC}"/>
              </a:ext>
            </a:extLst>
          </p:cNvPr>
          <p:cNvGrpSpPr/>
          <p:nvPr/>
        </p:nvGrpSpPr>
        <p:grpSpPr>
          <a:xfrm>
            <a:off x="749618" y="1916832"/>
            <a:ext cx="7857213" cy="3722927"/>
            <a:chOff x="749618" y="1916832"/>
            <a:chExt cx="7857213" cy="3722927"/>
          </a:xfrm>
        </p:grpSpPr>
        <p:grpSp>
          <p:nvGrpSpPr>
            <p:cNvPr id="3" name="Group 2">
              <a:extLst>
                <a:ext uri="{FF2B5EF4-FFF2-40B4-BE49-F238E27FC236}">
                  <a16:creationId xmlns:a16="http://schemas.microsoft.com/office/drawing/2014/main" id="{BD07BB51-09BB-4D08-A9FA-C392F96FE315}"/>
                </a:ext>
              </a:extLst>
            </p:cNvPr>
            <p:cNvGrpSpPr/>
            <p:nvPr/>
          </p:nvGrpSpPr>
          <p:grpSpPr>
            <a:xfrm>
              <a:off x="749618" y="1916832"/>
              <a:ext cx="7635231" cy="3528392"/>
              <a:chOff x="749618" y="1628800"/>
              <a:chExt cx="7635231" cy="3528392"/>
            </a:xfrm>
          </p:grpSpPr>
          <p:sp>
            <p:nvSpPr>
              <p:cNvPr id="5" name="Rectangle 4">
                <a:extLst>
                  <a:ext uri="{FF2B5EF4-FFF2-40B4-BE49-F238E27FC236}">
                    <a16:creationId xmlns:a16="http://schemas.microsoft.com/office/drawing/2014/main" id="{76A20737-BB01-43FA-A717-8147EE4D6702}"/>
                  </a:ext>
                </a:extLst>
              </p:cNvPr>
              <p:cNvSpPr/>
              <p:nvPr/>
            </p:nvSpPr>
            <p:spPr>
              <a:xfrm>
                <a:off x="749618" y="1628800"/>
                <a:ext cx="7635231" cy="3528392"/>
              </a:xfrm>
              <a:prstGeom prst="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 name="TextBox 3">
                <a:extLst>
                  <a:ext uri="{FF2B5EF4-FFF2-40B4-BE49-F238E27FC236}">
                    <a16:creationId xmlns:a16="http://schemas.microsoft.com/office/drawing/2014/main" id="{69791205-B58E-48FB-8546-A2C54AC0D38F}"/>
                  </a:ext>
                </a:extLst>
              </p:cNvPr>
              <p:cNvSpPr txBox="1"/>
              <p:nvPr/>
            </p:nvSpPr>
            <p:spPr>
              <a:xfrm>
                <a:off x="971600" y="1823335"/>
                <a:ext cx="382119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Jessie was walking and kicking her ball on the way home from school. She kicked it too hard and it hit a greenhouse in someone’s garden.</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It smashed the window. Jessie felt so guilty and worried that she went and knocked on the person’s door and explained what had happened. She said sorry and said that she would save up and pay to replace the broken glass.</a:t>
                </a:r>
              </a:p>
            </p:txBody>
          </p:sp>
        </p:grpSp>
        <p:pic>
          <p:nvPicPr>
            <p:cNvPr id="7" name="Picture 6">
              <a:extLst>
                <a:ext uri="{FF2B5EF4-FFF2-40B4-BE49-F238E27FC236}">
                  <a16:creationId xmlns:a16="http://schemas.microsoft.com/office/drawing/2014/main" id="{CA948652-9288-43F4-8144-9245DD5E3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6951" y="2150303"/>
              <a:ext cx="3559880" cy="3489456"/>
            </a:xfrm>
            <a:prstGeom prst="rect">
              <a:avLst/>
            </a:prstGeom>
          </p:spPr>
        </p:pic>
      </p:grpSp>
    </p:spTree>
    <p:extLst>
      <p:ext uri="{BB962C8B-B14F-4D97-AF65-F5344CB8AC3E}">
        <p14:creationId xmlns:p14="http://schemas.microsoft.com/office/powerpoint/2010/main" val="128121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Different Responses</a:t>
            </a:r>
          </a:p>
        </p:txBody>
      </p:sp>
      <p:pic>
        <p:nvPicPr>
          <p:cNvPr id="14" name="Whole Class">
            <a:extLst>
              <a:ext uri="{FF2B5EF4-FFF2-40B4-BE49-F238E27FC236}">
                <a16:creationId xmlns:a16="http://schemas.microsoft.com/office/drawing/2014/main" id="{5DD0064A-35E3-4757-ADB8-15C417CF41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4" name="TextBox 3">
            <a:extLst>
              <a:ext uri="{FF2B5EF4-FFF2-40B4-BE49-F238E27FC236}">
                <a16:creationId xmlns:a16="http://schemas.microsoft.com/office/drawing/2014/main" id="{789FB9FE-7DD3-4270-9170-EFC403FD3CE2}"/>
              </a:ext>
            </a:extLst>
          </p:cNvPr>
          <p:cNvSpPr txBox="1"/>
          <p:nvPr/>
        </p:nvSpPr>
        <p:spPr>
          <a:xfrm>
            <a:off x="749615" y="1340768"/>
            <a:ext cx="619864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What were the differences in the way the two children responded to the same mistake?</a:t>
            </a:r>
          </a:p>
        </p:txBody>
      </p:sp>
      <p:sp>
        <p:nvSpPr>
          <p:cNvPr id="5" name="TextBox 4">
            <a:extLst>
              <a:ext uri="{FF2B5EF4-FFF2-40B4-BE49-F238E27FC236}">
                <a16:creationId xmlns:a16="http://schemas.microsoft.com/office/drawing/2014/main" id="{2101D822-4B80-45D8-BE55-6FA552511C0A}"/>
              </a:ext>
            </a:extLst>
          </p:cNvPr>
          <p:cNvSpPr txBox="1"/>
          <p:nvPr/>
        </p:nvSpPr>
        <p:spPr>
          <a:xfrm>
            <a:off x="749614" y="1922545"/>
            <a:ext cx="76352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Why do we handle our mistakes differently?</a:t>
            </a:r>
          </a:p>
        </p:txBody>
      </p:sp>
      <p:grpSp>
        <p:nvGrpSpPr>
          <p:cNvPr id="12" name="Group 11">
            <a:extLst>
              <a:ext uri="{FF2B5EF4-FFF2-40B4-BE49-F238E27FC236}">
                <a16:creationId xmlns:a16="http://schemas.microsoft.com/office/drawing/2014/main" id="{ABD907BC-760E-421B-9655-128F725E0267}"/>
              </a:ext>
            </a:extLst>
          </p:cNvPr>
          <p:cNvGrpSpPr/>
          <p:nvPr/>
        </p:nvGrpSpPr>
        <p:grpSpPr>
          <a:xfrm>
            <a:off x="749618" y="2342975"/>
            <a:ext cx="7635231" cy="1441058"/>
            <a:chOff x="749618" y="2419990"/>
            <a:chExt cx="7635231" cy="1441058"/>
          </a:xfrm>
          <a:solidFill>
            <a:srgbClr val="EDD2ED"/>
          </a:solidFill>
        </p:grpSpPr>
        <p:sp>
          <p:nvSpPr>
            <p:cNvPr id="3" name="Rectangle 2">
              <a:extLst>
                <a:ext uri="{FF2B5EF4-FFF2-40B4-BE49-F238E27FC236}">
                  <a16:creationId xmlns:a16="http://schemas.microsoft.com/office/drawing/2014/main" id="{DB42DF65-A4D9-4CAE-AC00-896560549C7D}"/>
                </a:ext>
              </a:extLst>
            </p:cNvPr>
            <p:cNvSpPr/>
            <p:nvPr/>
          </p:nvSpPr>
          <p:spPr>
            <a:xfrm>
              <a:off x="749618" y="2419990"/>
              <a:ext cx="7635231" cy="14410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6" name="TextBox 5">
              <a:extLst>
                <a:ext uri="{FF2B5EF4-FFF2-40B4-BE49-F238E27FC236}">
                  <a16:creationId xmlns:a16="http://schemas.microsoft.com/office/drawing/2014/main" id="{733234D6-AEC1-43F7-BF2C-E5EA57A01945}"/>
                </a:ext>
              </a:extLst>
            </p:cNvPr>
            <p:cNvSpPr txBox="1"/>
            <p:nvPr/>
          </p:nvSpPr>
          <p:spPr>
            <a:xfrm>
              <a:off x="928441" y="2478799"/>
              <a:ext cx="7277573" cy="1323439"/>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By apologising, taking responsibility and trying to make things better, Jessie’s way of handling the mistake actually let her make amends. After this conversation, she could move on and know that everything was OK. Aadi’s way of dealing with things meant that the guilt and anxiety he was feeling stayed with him for a long time.</a:t>
              </a:r>
            </a:p>
          </p:txBody>
        </p:sp>
      </p:grpSp>
      <p:sp>
        <p:nvSpPr>
          <p:cNvPr id="7" name="TextBox 6">
            <a:extLst>
              <a:ext uri="{FF2B5EF4-FFF2-40B4-BE49-F238E27FC236}">
                <a16:creationId xmlns:a16="http://schemas.microsoft.com/office/drawing/2014/main" id="{56F1346D-8E8A-4E9C-A64F-4FD166A59E14}"/>
              </a:ext>
            </a:extLst>
          </p:cNvPr>
          <p:cNvSpPr txBox="1"/>
          <p:nvPr/>
        </p:nvSpPr>
        <p:spPr>
          <a:xfrm>
            <a:off x="758835" y="3842842"/>
            <a:ext cx="763523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There are four things you can do when you make a mistake to make amends and to help you feel better.</a:t>
            </a:r>
          </a:p>
        </p:txBody>
      </p:sp>
      <p:grpSp>
        <p:nvGrpSpPr>
          <p:cNvPr id="21" name="Group 20">
            <a:extLst>
              <a:ext uri="{FF2B5EF4-FFF2-40B4-BE49-F238E27FC236}">
                <a16:creationId xmlns:a16="http://schemas.microsoft.com/office/drawing/2014/main" id="{CB83EA36-6DE5-4E0B-93C7-9BE25994FE41}"/>
              </a:ext>
            </a:extLst>
          </p:cNvPr>
          <p:cNvGrpSpPr/>
          <p:nvPr/>
        </p:nvGrpSpPr>
        <p:grpSpPr>
          <a:xfrm>
            <a:off x="749618" y="4492667"/>
            <a:ext cx="7635231" cy="351769"/>
            <a:chOff x="749618" y="4492667"/>
            <a:chExt cx="7635231" cy="351769"/>
          </a:xfrm>
        </p:grpSpPr>
        <p:sp>
          <p:nvSpPr>
            <p:cNvPr id="15" name="Rectangle 14">
              <a:extLst>
                <a:ext uri="{FF2B5EF4-FFF2-40B4-BE49-F238E27FC236}">
                  <a16:creationId xmlns:a16="http://schemas.microsoft.com/office/drawing/2014/main" id="{A776837D-55F6-441F-B34F-F43753B17B99}"/>
                </a:ext>
              </a:extLst>
            </p:cNvPr>
            <p:cNvSpPr/>
            <p:nvPr/>
          </p:nvSpPr>
          <p:spPr>
            <a:xfrm>
              <a:off x="749618" y="4492667"/>
              <a:ext cx="7635231" cy="351768"/>
            </a:xfrm>
            <a:prstGeom prst="rect">
              <a:avLst/>
            </a:prstGeom>
            <a:solidFill>
              <a:schemeClr val="bg1"/>
            </a:solidFill>
            <a:ln w="19050">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8" name="TextBox 7">
              <a:extLst>
                <a:ext uri="{FF2B5EF4-FFF2-40B4-BE49-F238E27FC236}">
                  <a16:creationId xmlns:a16="http://schemas.microsoft.com/office/drawing/2014/main" id="{F6A75385-2666-4297-825C-C9ED014DEDB5}"/>
                </a:ext>
              </a:extLst>
            </p:cNvPr>
            <p:cNvSpPr txBox="1"/>
            <p:nvPr/>
          </p:nvSpPr>
          <p:spPr>
            <a:xfrm>
              <a:off x="822818" y="4505882"/>
              <a:ext cx="74888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You can apologise if someone or something has been hurt by your mistake.</a:t>
              </a:r>
            </a:p>
          </p:txBody>
        </p:sp>
      </p:grpSp>
      <p:grpSp>
        <p:nvGrpSpPr>
          <p:cNvPr id="22" name="Group 21">
            <a:extLst>
              <a:ext uri="{FF2B5EF4-FFF2-40B4-BE49-F238E27FC236}">
                <a16:creationId xmlns:a16="http://schemas.microsoft.com/office/drawing/2014/main" id="{E1ECD827-C431-4B02-8B5C-12D6519FC033}"/>
              </a:ext>
            </a:extLst>
          </p:cNvPr>
          <p:cNvGrpSpPr/>
          <p:nvPr/>
        </p:nvGrpSpPr>
        <p:grpSpPr>
          <a:xfrm>
            <a:off x="749617" y="4937361"/>
            <a:ext cx="7635231" cy="351768"/>
            <a:chOff x="749617" y="4937361"/>
            <a:chExt cx="7635231" cy="351768"/>
          </a:xfrm>
        </p:grpSpPr>
        <p:sp>
          <p:nvSpPr>
            <p:cNvPr id="16" name="Rectangle 15">
              <a:extLst>
                <a:ext uri="{FF2B5EF4-FFF2-40B4-BE49-F238E27FC236}">
                  <a16:creationId xmlns:a16="http://schemas.microsoft.com/office/drawing/2014/main" id="{66C14990-2F2B-4A78-A9F8-F3642169994F}"/>
                </a:ext>
              </a:extLst>
            </p:cNvPr>
            <p:cNvSpPr/>
            <p:nvPr/>
          </p:nvSpPr>
          <p:spPr>
            <a:xfrm>
              <a:off x="749617" y="4937361"/>
              <a:ext cx="7635231" cy="351768"/>
            </a:xfrm>
            <a:prstGeom prst="rect">
              <a:avLst/>
            </a:prstGeom>
            <a:solidFill>
              <a:schemeClr val="bg1"/>
            </a:solidFill>
            <a:ln w="19050">
              <a:solidFill>
                <a:srgbClr val="DE1E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TextBox 8">
              <a:extLst>
                <a:ext uri="{FF2B5EF4-FFF2-40B4-BE49-F238E27FC236}">
                  <a16:creationId xmlns:a16="http://schemas.microsoft.com/office/drawing/2014/main" id="{F5EEC9C8-A6B5-41C9-B94F-93868E0C4BD1}"/>
                </a:ext>
              </a:extLst>
            </p:cNvPr>
            <p:cNvSpPr txBox="1"/>
            <p:nvPr/>
          </p:nvSpPr>
          <p:spPr>
            <a:xfrm>
              <a:off x="822818" y="4946171"/>
              <a:ext cx="74888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You can take responsibility for the mistake.</a:t>
              </a:r>
            </a:p>
          </p:txBody>
        </p:sp>
      </p:grpSp>
      <p:grpSp>
        <p:nvGrpSpPr>
          <p:cNvPr id="23" name="Group 22">
            <a:extLst>
              <a:ext uri="{FF2B5EF4-FFF2-40B4-BE49-F238E27FC236}">
                <a16:creationId xmlns:a16="http://schemas.microsoft.com/office/drawing/2014/main" id="{E6A84643-C41E-45D1-BDD9-53EAF4AC0098}"/>
              </a:ext>
            </a:extLst>
          </p:cNvPr>
          <p:cNvGrpSpPr/>
          <p:nvPr/>
        </p:nvGrpSpPr>
        <p:grpSpPr>
          <a:xfrm>
            <a:off x="749616" y="5382055"/>
            <a:ext cx="7635231" cy="351768"/>
            <a:chOff x="749616" y="5382055"/>
            <a:chExt cx="7635231" cy="351768"/>
          </a:xfrm>
        </p:grpSpPr>
        <p:sp>
          <p:nvSpPr>
            <p:cNvPr id="17" name="Rectangle 16">
              <a:extLst>
                <a:ext uri="{FF2B5EF4-FFF2-40B4-BE49-F238E27FC236}">
                  <a16:creationId xmlns:a16="http://schemas.microsoft.com/office/drawing/2014/main" id="{4B363A2C-D30C-414D-ABE9-468BD05CD665}"/>
                </a:ext>
              </a:extLst>
            </p:cNvPr>
            <p:cNvSpPr/>
            <p:nvPr/>
          </p:nvSpPr>
          <p:spPr>
            <a:xfrm>
              <a:off x="749616" y="5382055"/>
              <a:ext cx="7635231" cy="351768"/>
            </a:xfrm>
            <a:prstGeom prst="rect">
              <a:avLst/>
            </a:prstGeom>
            <a:solidFill>
              <a:schemeClr val="bg1"/>
            </a:solidFill>
            <a:ln w="1905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0" name="TextBox 9">
              <a:extLst>
                <a:ext uri="{FF2B5EF4-FFF2-40B4-BE49-F238E27FC236}">
                  <a16:creationId xmlns:a16="http://schemas.microsoft.com/office/drawing/2014/main" id="{42244ADA-F2F2-4A75-84A1-D8D12A59BA92}"/>
                </a:ext>
              </a:extLst>
            </p:cNvPr>
            <p:cNvSpPr txBox="1"/>
            <p:nvPr/>
          </p:nvSpPr>
          <p:spPr>
            <a:xfrm>
              <a:off x="822818" y="5386460"/>
              <a:ext cx="74888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You can take action to make things better.</a:t>
              </a:r>
            </a:p>
          </p:txBody>
        </p:sp>
      </p:grpSp>
      <p:grpSp>
        <p:nvGrpSpPr>
          <p:cNvPr id="24" name="Group 23">
            <a:extLst>
              <a:ext uri="{FF2B5EF4-FFF2-40B4-BE49-F238E27FC236}">
                <a16:creationId xmlns:a16="http://schemas.microsoft.com/office/drawing/2014/main" id="{571F7591-9A56-44EF-B8BD-AC12781BC6DA}"/>
              </a:ext>
            </a:extLst>
          </p:cNvPr>
          <p:cNvGrpSpPr/>
          <p:nvPr/>
        </p:nvGrpSpPr>
        <p:grpSpPr>
          <a:xfrm>
            <a:off x="676420" y="5826750"/>
            <a:ext cx="7781629" cy="351768"/>
            <a:chOff x="676420" y="5826750"/>
            <a:chExt cx="7781629" cy="351768"/>
          </a:xfrm>
        </p:grpSpPr>
        <p:sp>
          <p:nvSpPr>
            <p:cNvPr id="18" name="Rectangle 17">
              <a:extLst>
                <a:ext uri="{FF2B5EF4-FFF2-40B4-BE49-F238E27FC236}">
                  <a16:creationId xmlns:a16="http://schemas.microsoft.com/office/drawing/2014/main" id="{1E8786D8-1B33-4628-8843-73A34969642B}"/>
                </a:ext>
              </a:extLst>
            </p:cNvPr>
            <p:cNvSpPr/>
            <p:nvPr/>
          </p:nvSpPr>
          <p:spPr>
            <a:xfrm>
              <a:off x="749615" y="5826750"/>
              <a:ext cx="7635231" cy="351768"/>
            </a:xfrm>
            <a:prstGeom prst="rect">
              <a:avLst/>
            </a:prstGeom>
            <a:solidFill>
              <a:schemeClr val="bg1"/>
            </a:solidFill>
            <a:ln w="19050">
              <a:solidFill>
                <a:srgbClr val="019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1" name="TextBox 10">
              <a:extLst>
                <a:ext uri="{FF2B5EF4-FFF2-40B4-BE49-F238E27FC236}">
                  <a16:creationId xmlns:a16="http://schemas.microsoft.com/office/drawing/2014/main" id="{7962A922-5B6C-4A4F-8BB1-1214A9CEFD3B}"/>
                </a:ext>
              </a:extLst>
            </p:cNvPr>
            <p:cNvSpPr txBox="1"/>
            <p:nvPr/>
          </p:nvSpPr>
          <p:spPr>
            <a:xfrm>
              <a:off x="676420" y="5826750"/>
              <a:ext cx="77816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Twinkl"/>
                  <a:ea typeface="+mn-ea"/>
                  <a:cs typeface="+mn-cs"/>
                </a:rPr>
                <a:t>You can remember that everyone makes mistakes and that mistakes help you learn.</a:t>
              </a:r>
            </a:p>
          </p:txBody>
        </p:sp>
      </p:grpSp>
      <p:pic>
        <p:nvPicPr>
          <p:cNvPr id="20" name="Picture 19">
            <a:extLst>
              <a:ext uri="{FF2B5EF4-FFF2-40B4-BE49-F238E27FC236}">
                <a16:creationId xmlns:a16="http://schemas.microsoft.com/office/drawing/2014/main" id="{502BD6B9-521E-4B54-8A5A-7943388422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885"/>
          <a:stretch/>
        </p:blipFill>
        <p:spPr>
          <a:xfrm>
            <a:off x="6724965" y="1107708"/>
            <a:ext cx="840604" cy="1216321"/>
          </a:xfrm>
          <a:prstGeom prst="rect">
            <a:avLst/>
          </a:prstGeom>
        </p:spPr>
      </p:pic>
    </p:spTree>
    <p:extLst>
      <p:ext uri="{BB962C8B-B14F-4D97-AF65-F5344CB8AC3E}">
        <p14:creationId xmlns:p14="http://schemas.microsoft.com/office/powerpoint/2010/main" val="187198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ox(ou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ox(ou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ox(out)">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ox(out)">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77"/>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77"/>
              </a:rPr>
              <a:t>Aim</a:t>
            </a:r>
          </a:p>
        </p:txBody>
      </p:sp>
      <p:sp>
        <p:nvSpPr>
          <p:cNvPr id="16" name="Content Placeholder 15"/>
          <p:cNvSpPr>
            <a:spLocks noGrp="1"/>
          </p:cNvSpPr>
          <p:nvPr>
            <p:ph idx="1"/>
          </p:nvPr>
        </p:nvSpPr>
        <p:spPr/>
        <p:txBody>
          <a:bodyPr>
            <a:normAutofit/>
          </a:bodyPr>
          <a:lstStyle/>
          <a:p>
            <a:r>
              <a:rPr lang="en-GB" dirty="0"/>
              <a:t>I can identify when I might have to make different choices to those around me.</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I can explain what a tricky situation is.</a:t>
            </a:r>
          </a:p>
          <a:p>
            <a:r>
              <a:rPr lang="en-GB" dirty="0">
                <a:latin typeface="+mn-lt"/>
              </a:rPr>
              <a:t>I can describe strategies I can use to help me make positive choices and describe how I can apply them.</a:t>
            </a:r>
          </a:p>
        </p:txBody>
      </p:sp>
      <p:sp>
        <p:nvSpPr>
          <p:cNvPr id="9" name="TextBox 21"/>
          <p:cNvSpPr txBox="1">
            <a:spLocks noChangeArrowheads="1"/>
          </p:cNvSpPr>
          <p:nvPr/>
        </p:nvSpPr>
        <p:spPr bwMode="auto">
          <a:xfrm>
            <a:off x="2555774" y="6274976"/>
            <a:ext cx="4032448" cy="7026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E151AA-2341-5546-A711-33BB4C3FEAF1}"/>
              </a:ext>
            </a:extLst>
          </p:cNvPr>
          <p:cNvSpPr>
            <a:spLocks noGrp="1"/>
          </p:cNvSpPr>
          <p:nvPr>
            <p:ph type="title"/>
          </p:nvPr>
        </p:nvSpPr>
        <p:spPr>
          <a:xfrm>
            <a:off x="457198" y="478895"/>
            <a:ext cx="8220075" cy="994306"/>
          </a:xfrm>
        </p:spPr>
        <p:txBody>
          <a:bodyPr/>
          <a:lstStyle/>
          <a:p>
            <a:r>
              <a:rPr lang="en-GB" b="1" dirty="0"/>
              <a:t>Different Responses</a:t>
            </a:r>
          </a:p>
        </p:txBody>
      </p:sp>
      <p:pic>
        <p:nvPicPr>
          <p:cNvPr id="4" name="Whole Class">
            <a:extLst>
              <a:ext uri="{FF2B5EF4-FFF2-40B4-BE49-F238E27FC236}">
                <a16:creationId xmlns:a16="http://schemas.microsoft.com/office/drawing/2014/main" id="{77DED55F-C186-0949-9B88-3C6F2CA6AA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8" name="Rectangle 7">
            <a:extLst>
              <a:ext uri="{FF2B5EF4-FFF2-40B4-BE49-F238E27FC236}">
                <a16:creationId xmlns:a16="http://schemas.microsoft.com/office/drawing/2014/main" id="{192B2B2D-7B74-8A4F-9A83-45EB2310CA57}"/>
              </a:ext>
            </a:extLst>
          </p:cNvPr>
          <p:cNvSpPr/>
          <p:nvPr/>
        </p:nvSpPr>
        <p:spPr>
          <a:xfrm>
            <a:off x="658009" y="1562148"/>
            <a:ext cx="7818451" cy="1969088"/>
          </a:xfrm>
          <a:prstGeom prst="rect">
            <a:avLst/>
          </a:prstGeom>
          <a:solidFill>
            <a:srgbClr val="EDD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7" name="Rectangle 6">
            <a:extLst>
              <a:ext uri="{FF2B5EF4-FFF2-40B4-BE49-F238E27FC236}">
                <a16:creationId xmlns:a16="http://schemas.microsoft.com/office/drawing/2014/main" id="{524D75DA-1B9D-114B-8289-3EF805FBDEF6}"/>
              </a:ext>
            </a:extLst>
          </p:cNvPr>
          <p:cNvSpPr/>
          <p:nvPr/>
        </p:nvSpPr>
        <p:spPr>
          <a:xfrm>
            <a:off x="-180528" y="1669529"/>
            <a:ext cx="8640960" cy="1754326"/>
          </a:xfrm>
          <a:prstGeom prst="rect">
            <a:avLst/>
          </a:prstGeom>
        </p:spPr>
        <p:txBody>
          <a:bodyPr wrap="square">
            <a:spAutoFit/>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It is normal and healthy to feel guilty after doing something wrong. This is a helpful part of knowing that we need to make amends. It allows us to be forgiven and to move on from the incident. However, people can sometimes continue to feel bad or ashamed after the incident. These thoughts are unhelpful as they don’t help to resolve the situation and they affect our feelings. These are called unhelpful thoughts. </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grpSp>
        <p:nvGrpSpPr>
          <p:cNvPr id="11" name="Group 10">
            <a:extLst>
              <a:ext uri="{FF2B5EF4-FFF2-40B4-BE49-F238E27FC236}">
                <a16:creationId xmlns:a16="http://schemas.microsoft.com/office/drawing/2014/main" id="{5586CF5A-0BB8-CA49-B827-DF1CE36D0D10}"/>
              </a:ext>
            </a:extLst>
          </p:cNvPr>
          <p:cNvGrpSpPr/>
          <p:nvPr/>
        </p:nvGrpSpPr>
        <p:grpSpPr>
          <a:xfrm>
            <a:off x="-180528" y="3619567"/>
            <a:ext cx="5272612" cy="2693320"/>
            <a:chOff x="-180528" y="3619567"/>
            <a:chExt cx="5272612" cy="2693320"/>
          </a:xfrm>
        </p:grpSpPr>
        <p:sp>
          <p:nvSpPr>
            <p:cNvPr id="10" name="Rectangle 9">
              <a:extLst>
                <a:ext uri="{FF2B5EF4-FFF2-40B4-BE49-F238E27FC236}">
                  <a16:creationId xmlns:a16="http://schemas.microsoft.com/office/drawing/2014/main" id="{F54F87BE-D704-F34B-A775-8768FA689B32}"/>
                </a:ext>
              </a:extLst>
            </p:cNvPr>
            <p:cNvSpPr/>
            <p:nvPr/>
          </p:nvSpPr>
          <p:spPr>
            <a:xfrm>
              <a:off x="675198" y="3619567"/>
              <a:ext cx="4416885" cy="2693320"/>
            </a:xfrm>
            <a:prstGeom prst="rect">
              <a:avLst/>
            </a:prstGeom>
            <a:solidFill>
              <a:schemeClr val="bg1"/>
            </a:solidFill>
            <a:ln w="28575">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Rectangle 8">
              <a:extLst>
                <a:ext uri="{FF2B5EF4-FFF2-40B4-BE49-F238E27FC236}">
                  <a16:creationId xmlns:a16="http://schemas.microsoft.com/office/drawing/2014/main" id="{130E8D69-4BF9-7B42-8EA2-8F06F99B1B33}"/>
                </a:ext>
              </a:extLst>
            </p:cNvPr>
            <p:cNvSpPr/>
            <p:nvPr/>
          </p:nvSpPr>
          <p:spPr>
            <a:xfrm>
              <a:off x="-180528" y="3727564"/>
              <a:ext cx="5272612" cy="2585323"/>
            </a:xfrm>
            <a:prstGeom prst="rect">
              <a:avLst/>
            </a:prstGeom>
          </p:spPr>
          <p:txBody>
            <a:bodyPr wrap="square">
              <a:spAutoFit/>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When we feel like this, it is important to go back to the facts. For example, if, after Jessie had apologised, offered to pay to fix the greenhouse and been forgiven by the owner of the greenhouse, Jessie still had thoughts that she had done a bad thing or that she was a bad person, Jessie’s wellbeing might start to become affected. </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grpSp>
      <p:pic>
        <p:nvPicPr>
          <p:cNvPr id="13" name="Picture 12" descr="A picture containing shirt&#10;&#10;Description automatically generated">
            <a:extLst>
              <a:ext uri="{FF2B5EF4-FFF2-40B4-BE49-F238E27FC236}">
                <a16:creationId xmlns:a16="http://schemas.microsoft.com/office/drawing/2014/main" id="{144214CD-4642-0B45-999E-564D771693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83"/>
          <a:stretch/>
        </p:blipFill>
        <p:spPr>
          <a:xfrm>
            <a:off x="5364088" y="3597054"/>
            <a:ext cx="3096344" cy="2782051"/>
          </a:xfrm>
          <a:prstGeom prst="rect">
            <a:avLst/>
          </a:prstGeom>
        </p:spPr>
      </p:pic>
    </p:spTree>
    <p:extLst>
      <p:ext uri="{BB962C8B-B14F-4D97-AF65-F5344CB8AC3E}">
        <p14:creationId xmlns:p14="http://schemas.microsoft.com/office/powerpoint/2010/main" val="115474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E151AA-2341-5546-A711-33BB4C3FEAF1}"/>
              </a:ext>
            </a:extLst>
          </p:cNvPr>
          <p:cNvSpPr>
            <a:spLocks noGrp="1"/>
          </p:cNvSpPr>
          <p:nvPr>
            <p:ph type="title"/>
          </p:nvPr>
        </p:nvSpPr>
        <p:spPr>
          <a:xfrm>
            <a:off x="457198" y="478895"/>
            <a:ext cx="8220075" cy="994306"/>
          </a:xfrm>
        </p:spPr>
        <p:txBody>
          <a:bodyPr/>
          <a:lstStyle/>
          <a:p>
            <a:r>
              <a:rPr lang="en-GB" b="1" dirty="0"/>
              <a:t>Different Responses</a:t>
            </a:r>
          </a:p>
        </p:txBody>
      </p:sp>
      <p:pic>
        <p:nvPicPr>
          <p:cNvPr id="4" name="Whole Class">
            <a:extLst>
              <a:ext uri="{FF2B5EF4-FFF2-40B4-BE49-F238E27FC236}">
                <a16:creationId xmlns:a16="http://schemas.microsoft.com/office/drawing/2014/main" id="{77DED55F-C186-0949-9B88-3C6F2CA6AA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7" name="Group 6">
            <a:extLst>
              <a:ext uri="{FF2B5EF4-FFF2-40B4-BE49-F238E27FC236}">
                <a16:creationId xmlns:a16="http://schemas.microsoft.com/office/drawing/2014/main" id="{BB6BA7FC-9201-B043-A523-51EEB714A75F}"/>
              </a:ext>
            </a:extLst>
          </p:cNvPr>
          <p:cNvGrpSpPr/>
          <p:nvPr/>
        </p:nvGrpSpPr>
        <p:grpSpPr>
          <a:xfrm>
            <a:off x="-180528" y="1556792"/>
            <a:ext cx="8708611" cy="2333872"/>
            <a:chOff x="-180528" y="1556792"/>
            <a:chExt cx="8708611" cy="2333872"/>
          </a:xfrm>
        </p:grpSpPr>
        <p:sp>
          <p:nvSpPr>
            <p:cNvPr id="2" name="Rectangle 1">
              <a:extLst>
                <a:ext uri="{FF2B5EF4-FFF2-40B4-BE49-F238E27FC236}">
                  <a16:creationId xmlns:a16="http://schemas.microsoft.com/office/drawing/2014/main" id="{9B04BCAF-3622-AF44-A346-1CE2C39EC3EE}"/>
                </a:ext>
              </a:extLst>
            </p:cNvPr>
            <p:cNvSpPr/>
            <p:nvPr/>
          </p:nvSpPr>
          <p:spPr>
            <a:xfrm>
              <a:off x="606386" y="1556792"/>
              <a:ext cx="7921697" cy="2333872"/>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6" name="Rectangle 5">
              <a:extLst>
                <a:ext uri="{FF2B5EF4-FFF2-40B4-BE49-F238E27FC236}">
                  <a16:creationId xmlns:a16="http://schemas.microsoft.com/office/drawing/2014/main" id="{BCDC3935-577E-5F4A-88A0-B75A8C838291}"/>
                </a:ext>
              </a:extLst>
            </p:cNvPr>
            <p:cNvSpPr/>
            <p:nvPr/>
          </p:nvSpPr>
          <p:spPr>
            <a:xfrm>
              <a:off x="-180528" y="1685707"/>
              <a:ext cx="8568952" cy="2031325"/>
            </a:xfrm>
            <a:prstGeom prst="rect">
              <a:avLst/>
            </a:prstGeom>
          </p:spPr>
          <p:txBody>
            <a:bodyPr wrap="square">
              <a:spAutoFit/>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If this happens, Jessie can instead consider the facts. She knows that she has broken the greenhouse but that it can be fixed. She knows that she has accepted responsibility, made a genuine apology and offered to help to make amends by giving money to pay for the greenhouse to be fixed. Jessie knows she did not intentionally break the greenhouse and she knows she did the right things to make amends. By looking at the facts like this, Jessie can challenge and re-frame her unhelpful thoughts. </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grpSp>
      <p:grpSp>
        <p:nvGrpSpPr>
          <p:cNvPr id="13" name="Group 12">
            <a:extLst>
              <a:ext uri="{FF2B5EF4-FFF2-40B4-BE49-F238E27FC236}">
                <a16:creationId xmlns:a16="http://schemas.microsoft.com/office/drawing/2014/main" id="{7CDF8C6D-8F2D-5A4C-B6ED-41ADAE97A3C3}"/>
              </a:ext>
            </a:extLst>
          </p:cNvPr>
          <p:cNvGrpSpPr/>
          <p:nvPr/>
        </p:nvGrpSpPr>
        <p:grpSpPr>
          <a:xfrm>
            <a:off x="-180528" y="4017980"/>
            <a:ext cx="8634015" cy="2301723"/>
            <a:chOff x="-180528" y="4017980"/>
            <a:chExt cx="8634015" cy="2301723"/>
          </a:xfrm>
        </p:grpSpPr>
        <p:grpSp>
          <p:nvGrpSpPr>
            <p:cNvPr id="10" name="Group 9">
              <a:extLst>
                <a:ext uri="{FF2B5EF4-FFF2-40B4-BE49-F238E27FC236}">
                  <a16:creationId xmlns:a16="http://schemas.microsoft.com/office/drawing/2014/main" id="{77CF477F-449B-EF45-84CB-1445635694EE}"/>
                </a:ext>
              </a:extLst>
            </p:cNvPr>
            <p:cNvGrpSpPr/>
            <p:nvPr/>
          </p:nvGrpSpPr>
          <p:grpSpPr>
            <a:xfrm>
              <a:off x="-180528" y="4024882"/>
              <a:ext cx="8634015" cy="2294821"/>
              <a:chOff x="-180528" y="4024882"/>
              <a:chExt cx="8634015" cy="2294821"/>
            </a:xfrm>
          </p:grpSpPr>
          <p:sp>
            <p:nvSpPr>
              <p:cNvPr id="8" name="Rectangle 7">
                <a:extLst>
                  <a:ext uri="{FF2B5EF4-FFF2-40B4-BE49-F238E27FC236}">
                    <a16:creationId xmlns:a16="http://schemas.microsoft.com/office/drawing/2014/main" id="{1B3DA0FD-0C52-5C4B-BEE3-33507E0D6D19}"/>
                  </a:ext>
                </a:extLst>
              </p:cNvPr>
              <p:cNvSpPr/>
              <p:nvPr/>
            </p:nvSpPr>
            <p:spPr>
              <a:xfrm>
                <a:off x="680981" y="4024882"/>
                <a:ext cx="7772506" cy="2294821"/>
              </a:xfrm>
              <a:prstGeom prst="rect">
                <a:avLst/>
              </a:prstGeom>
              <a:solidFill>
                <a:srgbClr val="EDD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Rectangle 8">
                <a:extLst>
                  <a:ext uri="{FF2B5EF4-FFF2-40B4-BE49-F238E27FC236}">
                    <a16:creationId xmlns:a16="http://schemas.microsoft.com/office/drawing/2014/main" id="{1505A279-FB7C-214D-8248-E1E9142212E0}"/>
                  </a:ext>
                </a:extLst>
              </p:cNvPr>
              <p:cNvSpPr/>
              <p:nvPr/>
            </p:nvSpPr>
            <p:spPr>
              <a:xfrm>
                <a:off x="-180528" y="4103170"/>
                <a:ext cx="5904656" cy="2031325"/>
              </a:xfrm>
              <a:prstGeom prst="rect">
                <a:avLst/>
              </a:prstGeom>
            </p:spPr>
            <p:txBody>
              <a:bodyPr wrap="square">
                <a:spAutoFit/>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pitchFamily="2" charset="77"/>
                    <a:ea typeface="+mn-ea"/>
                    <a:cs typeface="+mn-cs"/>
                  </a:rPr>
                  <a:t>Often, we can help others to think in terms of the facts when they are feeling guilt, shame or worry. However, it can feel harder to do the same for ourselves. It is really important to move past feelings of guilt after you have made amends so that you regain your wellbeing and avoid self-punishment. </a:t>
                </a:r>
                <a:endPar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endParaRPr>
              </a:p>
            </p:txBody>
          </p:sp>
        </p:grpSp>
        <p:pic>
          <p:nvPicPr>
            <p:cNvPr id="12" name="Picture 11" descr="A person sitting on a table&#10;&#10;Description automatically generated">
              <a:extLst>
                <a:ext uri="{FF2B5EF4-FFF2-40B4-BE49-F238E27FC236}">
                  <a16:creationId xmlns:a16="http://schemas.microsoft.com/office/drawing/2014/main" id="{EF369DA2-84C3-B34C-B011-E982D8D6CE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4017980"/>
              <a:ext cx="3168352" cy="2291340"/>
            </a:xfrm>
            <a:prstGeom prst="rect">
              <a:avLst/>
            </a:prstGeom>
          </p:spPr>
        </p:pic>
      </p:grpSp>
    </p:spTree>
    <p:extLst>
      <p:ext uri="{BB962C8B-B14F-4D97-AF65-F5344CB8AC3E}">
        <p14:creationId xmlns:p14="http://schemas.microsoft.com/office/powerpoint/2010/main" val="284919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CD7A6DD-6A21-43BD-B202-D6B701189CDE}"/>
              </a:ext>
            </a:extLst>
          </p:cNvPr>
          <p:cNvGrpSpPr/>
          <p:nvPr/>
        </p:nvGrpSpPr>
        <p:grpSpPr>
          <a:xfrm>
            <a:off x="749618" y="1635207"/>
            <a:ext cx="7635231" cy="3666001"/>
            <a:chOff x="749618" y="1635207"/>
            <a:chExt cx="7635231" cy="3666001"/>
          </a:xfrm>
        </p:grpSpPr>
        <p:sp>
          <p:nvSpPr>
            <p:cNvPr id="21" name="Rectangle 20">
              <a:extLst>
                <a:ext uri="{FF2B5EF4-FFF2-40B4-BE49-F238E27FC236}">
                  <a16:creationId xmlns:a16="http://schemas.microsoft.com/office/drawing/2014/main" id="{F4051503-C080-4DF2-B7CE-A62360142DCC}"/>
                </a:ext>
              </a:extLst>
            </p:cNvPr>
            <p:cNvSpPr/>
            <p:nvPr/>
          </p:nvSpPr>
          <p:spPr>
            <a:xfrm>
              <a:off x="749618" y="1635207"/>
              <a:ext cx="7635231" cy="3666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2" name="TextBox 21">
              <a:extLst>
                <a:ext uri="{FF2B5EF4-FFF2-40B4-BE49-F238E27FC236}">
                  <a16:creationId xmlns:a16="http://schemas.microsoft.com/office/drawing/2014/main" id="{41BBDD68-36D1-40F1-9954-842531BC7095}"/>
                </a:ext>
              </a:extLst>
            </p:cNvPr>
            <p:cNvSpPr txBox="1"/>
            <p:nvPr/>
          </p:nvSpPr>
          <p:spPr>
            <a:xfrm>
              <a:off x="1146257" y="1908746"/>
              <a:ext cx="4179708"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Using your </a:t>
              </a:r>
              <a:r>
                <a:rPr kumimoji="0" lang="en-GB" sz="1800" b="0" i="0" u="none" strike="noStrike" kern="1200" cap="none" spc="0" normalizeH="0" baseline="0" noProof="0" dirty="0">
                  <a:ln>
                    <a:noFill/>
                  </a:ln>
                  <a:solidFill>
                    <a:srgbClr val="00A8E9"/>
                  </a:solidFill>
                  <a:effectLst/>
                  <a:uLnTx/>
                  <a:uFillTx/>
                  <a:latin typeface="Twinkl" pitchFamily="2" charset="77"/>
                  <a:ea typeface="+mn-ea"/>
                  <a:cs typeface="+mn-cs"/>
                </a:rPr>
                <a:t>Making Amends Storybook Activity Sheet</a:t>
              </a:r>
              <a:r>
                <a:rPr kumimoji="0" lang="en-GB" sz="1800" b="0" i="0" u="none" strike="noStrike" kern="1200" cap="none" spc="0" normalizeH="0" baseline="0" noProof="0" dirty="0">
                  <a:ln>
                    <a:noFill/>
                  </a:ln>
                  <a:solidFill>
                    <a:srgbClr val="1C1C1C"/>
                  </a:solidFill>
                  <a:effectLst/>
                  <a:uLnTx/>
                  <a:uFillTx/>
                  <a:latin typeface="Twinkl"/>
                  <a:ea typeface="+mn-ea"/>
                  <a:cs typeface="+mn-cs"/>
                </a:rPr>
                <a:t>, create your own storybook to show someone making a mistake. Make sure your story looks at how the person making the mistake feels. Your story then needs to show how the person can make amends for their mistake. The ending needs to include how that person feels after making amends and the lessons they have learnt.</a:t>
              </a:r>
            </a:p>
          </p:txBody>
        </p:sp>
        <p:pic>
          <p:nvPicPr>
            <p:cNvPr id="14" name="Picture 13">
              <a:extLst>
                <a:ext uri="{FF2B5EF4-FFF2-40B4-BE49-F238E27FC236}">
                  <a16:creationId xmlns:a16="http://schemas.microsoft.com/office/drawing/2014/main" id="{9F49DA55-9FE4-4A4D-9544-AF2180F9E9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553" y="1995111"/>
              <a:ext cx="2087708" cy="2952328"/>
            </a:xfrm>
            <a:prstGeom prst="rect">
              <a:avLst/>
            </a:prstGeom>
            <a:ln>
              <a:solidFill>
                <a:schemeClr val="bg1">
                  <a:lumMod val="75000"/>
                </a:schemeClr>
              </a:solidFill>
            </a:ln>
          </p:spPr>
        </p:pic>
      </p:grpSp>
      <p:grpSp>
        <p:nvGrpSpPr>
          <p:cNvPr id="3" name="Group 2"/>
          <p:cNvGrpSpPr/>
          <p:nvPr/>
        </p:nvGrpSpPr>
        <p:grpSpPr>
          <a:xfrm>
            <a:off x="183360" y="5082766"/>
            <a:ext cx="1569992" cy="1569992"/>
            <a:chOff x="4788025" y="4522833"/>
            <a:chExt cx="1569992" cy="1569992"/>
          </a:xfrm>
        </p:grpSpPr>
        <p:sp>
          <p:nvSpPr>
            <p:cNvPr id="4" name="Oval 3">
              <a:hlinkClick r:id="rId3" action="ppaction://hlinksldjump"/>
            </p:cNvPr>
            <p:cNvSpPr/>
            <p:nvPr/>
          </p:nvSpPr>
          <p:spPr>
            <a:xfrm>
              <a:off x="4788025" y="4522833"/>
              <a:ext cx="1569992" cy="1569992"/>
            </a:xfrm>
            <a:prstGeom prst="ellipse">
              <a:avLst/>
            </a:prstGeom>
            <a:solidFill>
              <a:srgbClr val="00A8E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5" name="Rectangle 4">
              <a:hlinkClick r:id="rId3" action="ppaction://hlinksldjump"/>
            </p:cNvPr>
            <p:cNvSpPr/>
            <p:nvPr/>
          </p:nvSpPr>
          <p:spPr>
            <a:xfrm>
              <a:off x="4788025"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Consolidating</a:t>
              </a:r>
            </a:p>
          </p:txBody>
        </p:sp>
      </p:grpSp>
      <p:grpSp>
        <p:nvGrpSpPr>
          <p:cNvPr id="6" name="Group 5"/>
          <p:cNvGrpSpPr/>
          <p:nvPr/>
        </p:nvGrpSpPr>
        <p:grpSpPr>
          <a:xfrm>
            <a:off x="7383359" y="5085184"/>
            <a:ext cx="1577281" cy="1569992"/>
            <a:chOff x="6574042" y="4512842"/>
            <a:chExt cx="1577281" cy="1569992"/>
          </a:xfrm>
        </p:grpSpPr>
        <p:sp>
          <p:nvSpPr>
            <p:cNvPr id="7" name="Oval 6">
              <a:hlinkClick r:id="rId4" action="ppaction://hlinksldjump"/>
            </p:cNvPr>
            <p:cNvSpPr/>
            <p:nvPr/>
          </p:nvSpPr>
          <p:spPr>
            <a:xfrm>
              <a:off x="6574042" y="4512842"/>
              <a:ext cx="1569992" cy="1569992"/>
            </a:xfrm>
            <a:prstGeom prst="ellipse">
              <a:avLst/>
            </a:prstGeom>
            <a:solidFill>
              <a:srgbClr val="00A8E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8" name="Rectangle 7">
              <a:hlinkClick r:id="rId4" action="ppaction://hlinksldjump"/>
            </p:cNvPr>
            <p:cNvSpPr/>
            <p:nvPr/>
          </p:nvSpPr>
          <p:spPr>
            <a:xfrm>
              <a:off x="6581331"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Reflecting </a:t>
              </a:r>
            </a:p>
          </p:txBody>
        </p:sp>
      </p:grpSp>
      <p:pic>
        <p:nvPicPr>
          <p:cNvPr id="20" name="Individual Work">
            <a:extLst>
              <a:ext uri="{FF2B5EF4-FFF2-40B4-BE49-F238E27FC236}">
                <a16:creationId xmlns:a16="http://schemas.microsoft.com/office/drawing/2014/main" id="{1212C39A-EABB-4A69-8F86-E5C0484AAD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2" name="Title 1"/>
          <p:cNvSpPr>
            <a:spLocks noGrp="1"/>
          </p:cNvSpPr>
          <p:nvPr>
            <p:ph type="title"/>
          </p:nvPr>
        </p:nvSpPr>
        <p:spPr>
          <a:xfrm>
            <a:off x="457199" y="478895"/>
            <a:ext cx="7282802" cy="994306"/>
          </a:xfrm>
        </p:spPr>
        <p:txBody>
          <a:bodyPr/>
          <a:lstStyle/>
          <a:p>
            <a:r>
              <a:rPr lang="en-GB" b="1" dirty="0"/>
              <a:t>Feelings and Making Amends</a:t>
            </a:r>
          </a:p>
        </p:txBody>
      </p:sp>
      <p:grpSp>
        <p:nvGrpSpPr>
          <p:cNvPr id="11" name="Group 10">
            <a:extLst>
              <a:ext uri="{FF2B5EF4-FFF2-40B4-BE49-F238E27FC236}">
                <a16:creationId xmlns:a16="http://schemas.microsoft.com/office/drawing/2014/main" id="{97F641FB-37CC-854E-AE4E-1906241A7BC4}"/>
              </a:ext>
            </a:extLst>
          </p:cNvPr>
          <p:cNvGrpSpPr/>
          <p:nvPr/>
        </p:nvGrpSpPr>
        <p:grpSpPr>
          <a:xfrm>
            <a:off x="1760641" y="4797152"/>
            <a:ext cx="5054216" cy="1855606"/>
            <a:chOff x="1760641" y="4797152"/>
            <a:chExt cx="5054216" cy="1855606"/>
          </a:xfrm>
        </p:grpSpPr>
        <p:sp>
          <p:nvSpPr>
            <p:cNvPr id="10" name="Cloud 9">
              <a:extLst>
                <a:ext uri="{FF2B5EF4-FFF2-40B4-BE49-F238E27FC236}">
                  <a16:creationId xmlns:a16="http://schemas.microsoft.com/office/drawing/2014/main" id="{0C75D0FE-C437-F047-93BD-E5D83D989382}"/>
                </a:ext>
              </a:extLst>
            </p:cNvPr>
            <p:cNvSpPr/>
            <p:nvPr/>
          </p:nvSpPr>
          <p:spPr>
            <a:xfrm>
              <a:off x="2149991" y="4797152"/>
              <a:ext cx="4664866" cy="1855606"/>
            </a:xfrm>
            <a:prstGeom prst="cloud">
              <a:avLst/>
            </a:prstGeom>
            <a:solidFill>
              <a:srgbClr val="FFFBFA"/>
            </a:solidFill>
            <a:ln w="28575">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Rectangle 8">
              <a:extLst>
                <a:ext uri="{FF2B5EF4-FFF2-40B4-BE49-F238E27FC236}">
                  <a16:creationId xmlns:a16="http://schemas.microsoft.com/office/drawing/2014/main" id="{9555617A-4CB8-194D-BB86-EB13F2609B3F}"/>
                </a:ext>
              </a:extLst>
            </p:cNvPr>
            <p:cNvSpPr/>
            <p:nvPr/>
          </p:nvSpPr>
          <p:spPr>
            <a:xfrm>
              <a:off x="1760641" y="5156895"/>
              <a:ext cx="4572000" cy="1200329"/>
            </a:xfrm>
            <a:prstGeom prst="rect">
              <a:avLst/>
            </a:prstGeom>
          </p:spPr>
          <p:txBody>
            <a:bodyPr>
              <a:spAutoFit/>
            </a:bodyPr>
            <a:lstStyle/>
            <a:p>
              <a:pPr marL="91440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Remember, a person’s thoughts can affect their feelings but any unhelpful thoughts can </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be re-framed. </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grpSp>
    </p:spTree>
    <p:extLst>
      <p:ext uri="{BB962C8B-B14F-4D97-AF65-F5344CB8AC3E}">
        <p14:creationId xmlns:p14="http://schemas.microsoft.com/office/powerpoint/2010/main" val="18283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ou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 calcmode="lin" valueType="num">
                                      <p:cBhvr>
                                        <p:cTn id="26" dur="500" fill="hold"/>
                                        <p:tgtEl>
                                          <p:spTgt spid="11"/>
                                        </p:tgtEl>
                                        <p:attrNameLst>
                                          <p:attrName>style.rotation</p:attrName>
                                        </p:attrNameLst>
                                      </p:cBhvr>
                                      <p:tavLst>
                                        <p:tav tm="0">
                                          <p:val>
                                            <p:fltVal val="360"/>
                                          </p:val>
                                        </p:tav>
                                        <p:tav tm="100000">
                                          <p:val>
                                            <p:fltVal val="0"/>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Consolidating</a:t>
            </a:r>
          </a:p>
        </p:txBody>
      </p:sp>
    </p:spTree>
    <p:extLst>
      <p:ext uri="{BB962C8B-B14F-4D97-AF65-F5344CB8AC3E}">
        <p14:creationId xmlns:p14="http://schemas.microsoft.com/office/powerpoint/2010/main" val="2498746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623213B-BE89-4B5E-940D-5977B3F799AE}"/>
              </a:ext>
            </a:extLst>
          </p:cNvPr>
          <p:cNvSpPr txBox="1"/>
          <p:nvPr/>
        </p:nvSpPr>
        <p:spPr>
          <a:xfrm>
            <a:off x="903280" y="2274838"/>
            <a:ext cx="3747659"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Using the </a:t>
            </a:r>
            <a:r>
              <a:rPr kumimoji="0" lang="en-GB" sz="1800" b="0" i="0" u="none" strike="noStrike" kern="1200" cap="none" spc="0" normalizeH="0" baseline="0" noProof="0" dirty="0">
                <a:ln>
                  <a:noFill/>
                </a:ln>
                <a:solidFill>
                  <a:srgbClr val="00A8E9"/>
                </a:solidFill>
                <a:effectLst/>
                <a:uLnTx/>
                <a:uFillTx/>
                <a:latin typeface="Twinkl" pitchFamily="2" charset="77"/>
                <a:ea typeface="+mn-ea"/>
                <a:cs typeface="+mn-cs"/>
              </a:rPr>
              <a:t>Making Amends Poster Activity Sheet</a:t>
            </a:r>
            <a:r>
              <a:rPr kumimoji="0" lang="en-GB" sz="1800" b="0" i="0" u="none" strike="noStrike" kern="1200" cap="none" spc="0" normalizeH="0" baseline="0" noProof="0" dirty="0">
                <a:ln>
                  <a:noFill/>
                </a:ln>
                <a:solidFill>
                  <a:srgbClr val="1C1C1C"/>
                </a:solidFill>
                <a:effectLst/>
                <a:uLnTx/>
                <a:uFillTx/>
                <a:latin typeface="Twinkl"/>
                <a:ea typeface="+mn-ea"/>
                <a:cs typeface="+mn-cs"/>
              </a:rPr>
              <a:t>, your task is to create a poster to remind others of the things they can do if they have made a mistake or done something wrong. Remember to highlight that mistakes are an opportunity to learn and move forward.</a:t>
            </a:r>
          </a:p>
        </p:txBody>
      </p:sp>
      <p:sp>
        <p:nvSpPr>
          <p:cNvPr id="2" name="Title 1"/>
          <p:cNvSpPr>
            <a:spLocks noGrp="1"/>
          </p:cNvSpPr>
          <p:nvPr>
            <p:ph type="title"/>
          </p:nvPr>
        </p:nvSpPr>
        <p:spPr/>
        <p:txBody>
          <a:bodyPr/>
          <a:lstStyle/>
          <a:p>
            <a:r>
              <a:rPr lang="en-GB" b="1" dirty="0"/>
              <a:t>Making Amends</a:t>
            </a:r>
          </a:p>
        </p:txBody>
      </p:sp>
      <p:pic>
        <p:nvPicPr>
          <p:cNvPr id="19" name="Individual Work">
            <a:extLst>
              <a:ext uri="{FF2B5EF4-FFF2-40B4-BE49-F238E27FC236}">
                <a16:creationId xmlns:a16="http://schemas.microsoft.com/office/drawing/2014/main" id="{2AAB9345-928F-40EC-924D-EEDC6CB8DC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grpSp>
        <p:nvGrpSpPr>
          <p:cNvPr id="6" name="Group 5">
            <a:extLst>
              <a:ext uri="{FF2B5EF4-FFF2-40B4-BE49-F238E27FC236}">
                <a16:creationId xmlns:a16="http://schemas.microsoft.com/office/drawing/2014/main" id="{635DD224-FEE7-2940-99C6-C906BBCB6F57}"/>
              </a:ext>
            </a:extLst>
          </p:cNvPr>
          <p:cNvGrpSpPr/>
          <p:nvPr/>
        </p:nvGrpSpPr>
        <p:grpSpPr>
          <a:xfrm>
            <a:off x="5004048" y="1552827"/>
            <a:ext cx="3281526" cy="4468461"/>
            <a:chOff x="5004048" y="1552827"/>
            <a:chExt cx="3281526" cy="4468461"/>
          </a:xfrm>
        </p:grpSpPr>
        <p:sp>
          <p:nvSpPr>
            <p:cNvPr id="21" name="Rectangle 20">
              <a:extLst>
                <a:ext uri="{FF2B5EF4-FFF2-40B4-BE49-F238E27FC236}">
                  <a16:creationId xmlns:a16="http://schemas.microsoft.com/office/drawing/2014/main" id="{33BD424B-0526-45DA-BBEA-85AB1479F082}"/>
                </a:ext>
              </a:extLst>
            </p:cNvPr>
            <p:cNvSpPr/>
            <p:nvPr/>
          </p:nvSpPr>
          <p:spPr>
            <a:xfrm>
              <a:off x="5004048" y="1552827"/>
              <a:ext cx="3281526" cy="44684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5" name="Picture 4" descr="A screenshot of a social media post&#10;&#10;Description automatically generated">
              <a:extLst>
                <a:ext uri="{FF2B5EF4-FFF2-40B4-BE49-F238E27FC236}">
                  <a16:creationId xmlns:a16="http://schemas.microsoft.com/office/drawing/2014/main" id="{CDD97425-85FD-F648-9BFA-0A00FBCE1B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2420" y="1876173"/>
              <a:ext cx="2690704" cy="3785075"/>
            </a:xfrm>
            <a:prstGeom prst="rect">
              <a:avLst/>
            </a:prstGeom>
          </p:spPr>
        </p:pic>
      </p:grpSp>
    </p:spTree>
    <p:extLst>
      <p:ext uri="{BB962C8B-B14F-4D97-AF65-F5344CB8AC3E}">
        <p14:creationId xmlns:p14="http://schemas.microsoft.com/office/powerpoint/2010/main" val="2545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style.rotation</p:attrName>
                                        </p:attrNameLst>
                                      </p:cBhvr>
                                      <p:tavLst>
                                        <p:tav tm="0">
                                          <p:val>
                                            <p:fltVal val="720"/>
                                          </p:val>
                                        </p:tav>
                                        <p:tav tm="100000">
                                          <p:val>
                                            <p:fltVal val="0"/>
                                          </p:val>
                                        </p:tav>
                                      </p:tavLst>
                                    </p:anim>
                                    <p:anim calcmode="lin" valueType="num">
                                      <p:cBhvr>
                                        <p:cTn id="14" dur="2000" fill="hold"/>
                                        <p:tgtEl>
                                          <p:spTgt spid="6"/>
                                        </p:tgtEl>
                                        <p:attrNameLst>
                                          <p:attrName>ppt_h</p:attrName>
                                        </p:attrNameLst>
                                      </p:cBhvr>
                                      <p:tavLst>
                                        <p:tav tm="0">
                                          <p:val>
                                            <p:fltVal val="0"/>
                                          </p:val>
                                        </p:tav>
                                        <p:tav tm="100000">
                                          <p:val>
                                            <p:strVal val="#ppt_h"/>
                                          </p:val>
                                        </p:tav>
                                      </p:tavLst>
                                    </p:anim>
                                    <p:anim calcmode="lin" valueType="num">
                                      <p:cBhvr>
                                        <p:cTn id="15"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Reflecting</a:t>
            </a:r>
          </a:p>
        </p:txBody>
      </p:sp>
    </p:spTree>
    <p:extLst>
      <p:ext uri="{BB962C8B-B14F-4D97-AF65-F5344CB8AC3E}">
        <p14:creationId xmlns:p14="http://schemas.microsoft.com/office/powerpoint/2010/main" val="681626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Moving On</a:t>
            </a:r>
          </a:p>
        </p:txBody>
      </p:sp>
      <p:pic>
        <p:nvPicPr>
          <p:cNvPr id="22" name="Whole Class">
            <a:extLst>
              <a:ext uri="{FF2B5EF4-FFF2-40B4-BE49-F238E27FC236}">
                <a16:creationId xmlns:a16="http://schemas.microsoft.com/office/drawing/2014/main" id="{C3D0DA94-67BA-4F00-9C4B-F55FF530AC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32" name="Group 31">
            <a:extLst>
              <a:ext uri="{FF2B5EF4-FFF2-40B4-BE49-F238E27FC236}">
                <a16:creationId xmlns:a16="http://schemas.microsoft.com/office/drawing/2014/main" id="{CDEFDBEB-EAA9-469B-83A1-46C816FA8ED4}"/>
              </a:ext>
            </a:extLst>
          </p:cNvPr>
          <p:cNvGrpSpPr/>
          <p:nvPr/>
        </p:nvGrpSpPr>
        <p:grpSpPr>
          <a:xfrm>
            <a:off x="749617" y="5047925"/>
            <a:ext cx="7635231" cy="541315"/>
            <a:chOff x="749618" y="1628800"/>
            <a:chExt cx="7635231" cy="541315"/>
          </a:xfrm>
        </p:grpSpPr>
        <p:sp>
          <p:nvSpPr>
            <p:cNvPr id="33" name="Rectangle 32">
              <a:extLst>
                <a:ext uri="{FF2B5EF4-FFF2-40B4-BE49-F238E27FC236}">
                  <a16:creationId xmlns:a16="http://schemas.microsoft.com/office/drawing/2014/main" id="{3288B0DB-FC4E-4F23-8552-AB1E78B6566D}"/>
                </a:ext>
              </a:extLst>
            </p:cNvPr>
            <p:cNvSpPr/>
            <p:nvPr/>
          </p:nvSpPr>
          <p:spPr>
            <a:xfrm>
              <a:off x="749618" y="1628800"/>
              <a:ext cx="7635231" cy="541315"/>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4" name="TextBox 33">
              <a:extLst>
                <a:ext uri="{FF2B5EF4-FFF2-40B4-BE49-F238E27FC236}">
                  <a16:creationId xmlns:a16="http://schemas.microsoft.com/office/drawing/2014/main" id="{90AADBAB-491F-41F2-B3C0-F13104B626AD}"/>
                </a:ext>
              </a:extLst>
            </p:cNvPr>
            <p:cNvSpPr txBox="1"/>
            <p:nvPr/>
          </p:nvSpPr>
          <p:spPr>
            <a:xfrm>
              <a:off x="894825" y="1714791"/>
              <a:ext cx="73448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Take a moment of quiet to think about all of this.</a:t>
              </a:r>
            </a:p>
          </p:txBody>
        </p:sp>
      </p:grpSp>
      <p:sp>
        <p:nvSpPr>
          <p:cNvPr id="37" name="TextBox 36">
            <a:extLst>
              <a:ext uri="{FF2B5EF4-FFF2-40B4-BE49-F238E27FC236}">
                <a16:creationId xmlns:a16="http://schemas.microsoft.com/office/drawing/2014/main" id="{66D7B552-60B4-4F8C-9D43-3A647B2F87F6}"/>
              </a:ext>
            </a:extLst>
          </p:cNvPr>
          <p:cNvSpPr txBox="1"/>
          <p:nvPr/>
        </p:nvSpPr>
        <p:spPr>
          <a:xfrm>
            <a:off x="894824" y="5732506"/>
            <a:ext cx="73448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B6BC"/>
                </a:solidFill>
                <a:effectLst/>
                <a:uLnTx/>
                <a:uFillTx/>
                <a:latin typeface="Twinkl" pitchFamily="2" charset="77"/>
                <a:ea typeface="+mn-ea"/>
                <a:cs typeface="+mn-cs"/>
              </a:rPr>
              <a:t>Do you have any thoughts you would like to share with the class?</a:t>
            </a:r>
          </a:p>
        </p:txBody>
      </p:sp>
      <p:grpSp>
        <p:nvGrpSpPr>
          <p:cNvPr id="4" name="Group 3">
            <a:extLst>
              <a:ext uri="{FF2B5EF4-FFF2-40B4-BE49-F238E27FC236}">
                <a16:creationId xmlns:a16="http://schemas.microsoft.com/office/drawing/2014/main" id="{DCADD41F-B55F-411B-9078-831A33D037B3}"/>
              </a:ext>
            </a:extLst>
          </p:cNvPr>
          <p:cNvGrpSpPr/>
          <p:nvPr/>
        </p:nvGrpSpPr>
        <p:grpSpPr>
          <a:xfrm>
            <a:off x="749617" y="3793486"/>
            <a:ext cx="7635231" cy="1070212"/>
            <a:chOff x="749617" y="3793486"/>
            <a:chExt cx="7635231" cy="1070212"/>
          </a:xfrm>
        </p:grpSpPr>
        <p:grpSp>
          <p:nvGrpSpPr>
            <p:cNvPr id="9" name="Group 8">
              <a:extLst>
                <a:ext uri="{FF2B5EF4-FFF2-40B4-BE49-F238E27FC236}">
                  <a16:creationId xmlns:a16="http://schemas.microsoft.com/office/drawing/2014/main" id="{F87364A9-7558-4DD9-90B8-44862E122959}"/>
                </a:ext>
              </a:extLst>
            </p:cNvPr>
            <p:cNvGrpSpPr/>
            <p:nvPr/>
          </p:nvGrpSpPr>
          <p:grpSpPr>
            <a:xfrm>
              <a:off x="749617" y="3999602"/>
              <a:ext cx="7635231" cy="864096"/>
              <a:chOff x="749617" y="3799015"/>
              <a:chExt cx="7635231" cy="864096"/>
            </a:xfrm>
          </p:grpSpPr>
          <p:sp>
            <p:nvSpPr>
              <p:cNvPr id="30" name="Rectangle 29">
                <a:extLst>
                  <a:ext uri="{FF2B5EF4-FFF2-40B4-BE49-F238E27FC236}">
                    <a16:creationId xmlns:a16="http://schemas.microsoft.com/office/drawing/2014/main" id="{FB3319EF-EBE6-4682-A14F-E533853A2467}"/>
                  </a:ext>
                </a:extLst>
              </p:cNvPr>
              <p:cNvSpPr/>
              <p:nvPr/>
            </p:nvSpPr>
            <p:spPr>
              <a:xfrm>
                <a:off x="749617" y="3799015"/>
                <a:ext cx="7635231" cy="864096"/>
              </a:xfrm>
              <a:prstGeom prst="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1" name="TextBox 30">
                <a:extLst>
                  <a:ext uri="{FF2B5EF4-FFF2-40B4-BE49-F238E27FC236}">
                    <a16:creationId xmlns:a16="http://schemas.microsoft.com/office/drawing/2014/main" id="{D0ED9329-E969-47D5-B225-F0144CCE9B30}"/>
                  </a:ext>
                </a:extLst>
              </p:cNvPr>
              <p:cNvSpPr txBox="1"/>
              <p:nvPr/>
            </p:nvSpPr>
            <p:spPr>
              <a:xfrm>
                <a:off x="894824" y="3907897"/>
                <a:ext cx="468528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Making amends allows us to turn a negative situation into a positive situation. </a:t>
                </a:r>
              </a:p>
            </p:txBody>
          </p:sp>
        </p:grpSp>
        <p:pic>
          <p:nvPicPr>
            <p:cNvPr id="39" name="Picture 38">
              <a:extLst>
                <a:ext uri="{FF2B5EF4-FFF2-40B4-BE49-F238E27FC236}">
                  <a16:creationId xmlns:a16="http://schemas.microsoft.com/office/drawing/2014/main" id="{B8C46271-90A1-4598-8495-9F82FAEBC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656" y="3793486"/>
              <a:ext cx="1296144" cy="1053051"/>
            </a:xfrm>
            <a:prstGeom prst="rect">
              <a:avLst/>
            </a:prstGeom>
          </p:spPr>
        </p:pic>
      </p:grpSp>
      <p:grpSp>
        <p:nvGrpSpPr>
          <p:cNvPr id="3" name="Group 2">
            <a:extLst>
              <a:ext uri="{FF2B5EF4-FFF2-40B4-BE49-F238E27FC236}">
                <a16:creationId xmlns:a16="http://schemas.microsoft.com/office/drawing/2014/main" id="{C5680399-66EF-4350-9A76-F791B2B0F6A0}"/>
              </a:ext>
            </a:extLst>
          </p:cNvPr>
          <p:cNvGrpSpPr/>
          <p:nvPr/>
        </p:nvGrpSpPr>
        <p:grpSpPr>
          <a:xfrm>
            <a:off x="749618" y="1066030"/>
            <a:ext cx="7635231" cy="1428592"/>
            <a:chOff x="749618" y="1066030"/>
            <a:chExt cx="7635231" cy="1428592"/>
          </a:xfrm>
        </p:grpSpPr>
        <p:grpSp>
          <p:nvGrpSpPr>
            <p:cNvPr id="16" name="Group 15">
              <a:extLst>
                <a:ext uri="{FF2B5EF4-FFF2-40B4-BE49-F238E27FC236}">
                  <a16:creationId xmlns:a16="http://schemas.microsoft.com/office/drawing/2014/main" id="{6FF50B33-1338-4D6A-BE48-5E0F6168B505}"/>
                </a:ext>
              </a:extLst>
            </p:cNvPr>
            <p:cNvGrpSpPr/>
            <p:nvPr/>
          </p:nvGrpSpPr>
          <p:grpSpPr>
            <a:xfrm>
              <a:off x="749618" y="1452037"/>
              <a:ext cx="7635231" cy="1042585"/>
              <a:chOff x="749618" y="1452037"/>
              <a:chExt cx="7635231" cy="1042585"/>
            </a:xfrm>
          </p:grpSpPr>
          <p:sp>
            <p:nvSpPr>
              <p:cNvPr id="24" name="Rectangle 23">
                <a:extLst>
                  <a:ext uri="{FF2B5EF4-FFF2-40B4-BE49-F238E27FC236}">
                    <a16:creationId xmlns:a16="http://schemas.microsoft.com/office/drawing/2014/main" id="{F96C0A5E-AC4C-40EC-A7F7-8DC116065B40}"/>
                  </a:ext>
                </a:extLst>
              </p:cNvPr>
              <p:cNvSpPr/>
              <p:nvPr/>
            </p:nvSpPr>
            <p:spPr>
              <a:xfrm>
                <a:off x="749618" y="1452037"/>
                <a:ext cx="7635231" cy="1042585"/>
              </a:xfrm>
              <a:prstGeom prst="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5" name="TextBox 24">
                <a:extLst>
                  <a:ext uri="{FF2B5EF4-FFF2-40B4-BE49-F238E27FC236}">
                    <a16:creationId xmlns:a16="http://schemas.microsoft.com/office/drawing/2014/main" id="{6B55D71B-0C96-4C1E-8411-AB3AB66BC287}"/>
                  </a:ext>
                </a:extLst>
              </p:cNvPr>
              <p:cNvSpPr txBox="1"/>
              <p:nvPr/>
            </p:nvSpPr>
            <p:spPr>
              <a:xfrm>
                <a:off x="894825" y="1515806"/>
                <a:ext cx="540536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When we make amends after making a mistake, we make the situation better. We also make ourselves feel better.</a:t>
                </a:r>
              </a:p>
            </p:txBody>
          </p:sp>
        </p:grpSp>
        <p:pic>
          <p:nvPicPr>
            <p:cNvPr id="41" name="Picture 40">
              <a:extLst>
                <a:ext uri="{FF2B5EF4-FFF2-40B4-BE49-F238E27FC236}">
                  <a16:creationId xmlns:a16="http://schemas.microsoft.com/office/drawing/2014/main" id="{EA8C611D-49AE-464A-8714-61FDE63D89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2612" y="1066030"/>
              <a:ext cx="1006664" cy="1408223"/>
            </a:xfrm>
            <a:prstGeom prst="rect">
              <a:avLst/>
            </a:prstGeom>
          </p:spPr>
        </p:pic>
      </p:grpSp>
      <p:grpSp>
        <p:nvGrpSpPr>
          <p:cNvPr id="5" name="Group 4">
            <a:extLst>
              <a:ext uri="{FF2B5EF4-FFF2-40B4-BE49-F238E27FC236}">
                <a16:creationId xmlns:a16="http://schemas.microsoft.com/office/drawing/2014/main" id="{13EAD2E3-6C13-4B1F-A80C-EE6A14C1346C}"/>
              </a:ext>
            </a:extLst>
          </p:cNvPr>
          <p:cNvGrpSpPr/>
          <p:nvPr/>
        </p:nvGrpSpPr>
        <p:grpSpPr>
          <a:xfrm>
            <a:off x="749618" y="2580613"/>
            <a:ext cx="7635231" cy="1188836"/>
            <a:chOff x="749618" y="2580613"/>
            <a:chExt cx="7635231" cy="1188836"/>
          </a:xfrm>
        </p:grpSpPr>
        <p:grpSp>
          <p:nvGrpSpPr>
            <p:cNvPr id="14" name="Group 13">
              <a:extLst>
                <a:ext uri="{FF2B5EF4-FFF2-40B4-BE49-F238E27FC236}">
                  <a16:creationId xmlns:a16="http://schemas.microsoft.com/office/drawing/2014/main" id="{E98C1DD2-1B8B-4777-A21B-F574FE4A8A87}"/>
                </a:ext>
              </a:extLst>
            </p:cNvPr>
            <p:cNvGrpSpPr/>
            <p:nvPr/>
          </p:nvGrpSpPr>
          <p:grpSpPr>
            <a:xfrm>
              <a:off x="749618" y="2726865"/>
              <a:ext cx="7635231" cy="1042584"/>
              <a:chOff x="749618" y="2626898"/>
              <a:chExt cx="7635231" cy="1042584"/>
            </a:xfrm>
          </p:grpSpPr>
          <p:sp>
            <p:nvSpPr>
              <p:cNvPr id="27" name="Rectangle 26">
                <a:extLst>
                  <a:ext uri="{FF2B5EF4-FFF2-40B4-BE49-F238E27FC236}">
                    <a16:creationId xmlns:a16="http://schemas.microsoft.com/office/drawing/2014/main" id="{724EA5BA-4B5A-43C7-B103-28817717C335}"/>
                  </a:ext>
                </a:extLst>
              </p:cNvPr>
              <p:cNvSpPr/>
              <p:nvPr/>
            </p:nvSpPr>
            <p:spPr>
              <a:xfrm>
                <a:off x="749618" y="2626898"/>
                <a:ext cx="7635231" cy="1042584"/>
              </a:xfrm>
              <a:prstGeom prst="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8" name="TextBox 27">
                <a:extLst>
                  <a:ext uri="{FF2B5EF4-FFF2-40B4-BE49-F238E27FC236}">
                    <a16:creationId xmlns:a16="http://schemas.microsoft.com/office/drawing/2014/main" id="{DD7D2B60-B89B-4A43-A0AB-80E1BABFA31B}"/>
                  </a:ext>
                </a:extLst>
              </p:cNvPr>
              <p:cNvSpPr txBox="1"/>
              <p:nvPr/>
            </p:nvSpPr>
            <p:spPr>
              <a:xfrm>
                <a:off x="894825" y="2825024"/>
                <a:ext cx="641347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By making amends, we allow ourselves to move on and leave behind uncomfortable feelings such as guilt and anxiety.</a:t>
                </a:r>
              </a:p>
            </p:txBody>
          </p:sp>
        </p:grpSp>
        <p:pic>
          <p:nvPicPr>
            <p:cNvPr id="43" name="Picture 42">
              <a:extLst>
                <a:ext uri="{FF2B5EF4-FFF2-40B4-BE49-F238E27FC236}">
                  <a16:creationId xmlns:a16="http://schemas.microsoft.com/office/drawing/2014/main" id="{7573979A-1FF3-49F8-9697-8FE57840F6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5955"/>
            <a:stretch/>
          </p:blipFill>
          <p:spPr>
            <a:xfrm>
              <a:off x="7398788" y="2580613"/>
              <a:ext cx="804929" cy="1169877"/>
            </a:xfrm>
            <a:prstGeom prst="rect">
              <a:avLst/>
            </a:prstGeom>
          </p:spPr>
        </p:pic>
      </p:grpSp>
    </p:spTree>
    <p:extLst>
      <p:ext uri="{BB962C8B-B14F-4D97-AF65-F5344CB8AC3E}">
        <p14:creationId xmlns:p14="http://schemas.microsoft.com/office/powerpoint/2010/main" val="344367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ou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The Big Questions</a:t>
            </a:r>
          </a:p>
        </p:txBody>
      </p:sp>
    </p:spTree>
    <p:extLst>
      <p:ext uri="{BB962C8B-B14F-4D97-AF65-F5344CB8AC3E}">
        <p14:creationId xmlns:p14="http://schemas.microsoft.com/office/powerpoint/2010/main" val="2708470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62A12CE-B81E-47FB-8CC9-95E254E78538}"/>
              </a:ext>
            </a:extLst>
          </p:cNvPr>
          <p:cNvGrpSpPr/>
          <p:nvPr/>
        </p:nvGrpSpPr>
        <p:grpSpPr>
          <a:xfrm>
            <a:off x="1979712" y="3429000"/>
            <a:ext cx="5256584" cy="910396"/>
            <a:chOff x="1979712" y="3754724"/>
            <a:chExt cx="5256584" cy="910396"/>
          </a:xfrm>
        </p:grpSpPr>
        <p:sp>
          <p:nvSpPr>
            <p:cNvPr id="2" name="Rectangle 1">
              <a:extLst>
                <a:ext uri="{FF2B5EF4-FFF2-40B4-BE49-F238E27FC236}">
                  <a16:creationId xmlns:a16="http://schemas.microsoft.com/office/drawing/2014/main" id="{8C0614C3-0CEB-47F0-BEE7-4D0509EC6D97}"/>
                </a:ext>
              </a:extLst>
            </p:cNvPr>
            <p:cNvSpPr/>
            <p:nvPr/>
          </p:nvSpPr>
          <p:spPr>
            <a:xfrm>
              <a:off x="1979712" y="3754724"/>
              <a:ext cx="5256584" cy="91039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6" name="TextBox 15">
              <a:extLst>
                <a:ext uri="{FF2B5EF4-FFF2-40B4-BE49-F238E27FC236}">
                  <a16:creationId xmlns:a16="http://schemas.microsoft.com/office/drawing/2014/main" id="{67BD7B78-BFB1-4FCF-AFC1-3876CA30EF9D}"/>
                </a:ext>
              </a:extLst>
            </p:cNvPr>
            <p:cNvSpPr txBox="1"/>
            <p:nvPr/>
          </p:nvSpPr>
          <p:spPr>
            <a:xfrm>
              <a:off x="3347864" y="3886756"/>
              <a:ext cx="24482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rPr>
                <a:t>Why is it important to make amends? </a:t>
              </a:r>
            </a:p>
          </p:txBody>
        </p:sp>
      </p:grpSp>
      <p:grpSp>
        <p:nvGrpSpPr>
          <p:cNvPr id="18" name="Group 17">
            <a:extLst>
              <a:ext uri="{FF2B5EF4-FFF2-40B4-BE49-F238E27FC236}">
                <a16:creationId xmlns:a16="http://schemas.microsoft.com/office/drawing/2014/main" id="{4F18E62A-C234-4519-9980-1BDE3B92E135}"/>
              </a:ext>
            </a:extLst>
          </p:cNvPr>
          <p:cNvGrpSpPr/>
          <p:nvPr/>
        </p:nvGrpSpPr>
        <p:grpSpPr>
          <a:xfrm>
            <a:off x="2051720" y="4536335"/>
            <a:ext cx="5256584" cy="1196921"/>
            <a:chOff x="1979712" y="3754723"/>
            <a:chExt cx="5256584" cy="1196921"/>
          </a:xfrm>
        </p:grpSpPr>
        <p:sp>
          <p:nvSpPr>
            <p:cNvPr id="19" name="Rectangle 18">
              <a:extLst>
                <a:ext uri="{FF2B5EF4-FFF2-40B4-BE49-F238E27FC236}">
                  <a16:creationId xmlns:a16="http://schemas.microsoft.com/office/drawing/2014/main" id="{66ED8C5E-4CDF-4E2B-8D12-5914077E4BCF}"/>
                </a:ext>
              </a:extLst>
            </p:cNvPr>
            <p:cNvSpPr/>
            <p:nvPr/>
          </p:nvSpPr>
          <p:spPr>
            <a:xfrm>
              <a:off x="1979712" y="3754723"/>
              <a:ext cx="5256584" cy="119692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0" name="TextBox 19">
              <a:extLst>
                <a:ext uri="{FF2B5EF4-FFF2-40B4-BE49-F238E27FC236}">
                  <a16:creationId xmlns:a16="http://schemas.microsoft.com/office/drawing/2014/main" id="{A27E38CB-B607-4726-9D4D-3FC2F1E920BE}"/>
                </a:ext>
              </a:extLst>
            </p:cNvPr>
            <p:cNvSpPr txBox="1"/>
            <p:nvPr/>
          </p:nvSpPr>
          <p:spPr>
            <a:xfrm>
              <a:off x="3131840" y="3891518"/>
              <a:ext cx="31683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rPr>
                <a:t>How have your answers changed since the beginning of the lesson?</a:t>
              </a:r>
            </a:p>
          </p:txBody>
        </p:sp>
      </p:grpSp>
      <p:pic>
        <p:nvPicPr>
          <p:cNvPr id="4" name="Picture 3">
            <a:extLst>
              <a:ext uri="{FF2B5EF4-FFF2-40B4-BE49-F238E27FC236}">
                <a16:creationId xmlns:a16="http://schemas.microsoft.com/office/drawing/2014/main" id="{544391A6-FAAF-43A8-B033-448937F69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412400"/>
            <a:ext cx="2880320" cy="2983638"/>
          </a:xfrm>
          <a:prstGeom prst="rect">
            <a:avLst/>
          </a:prstGeom>
        </p:spPr>
      </p:pic>
      <p:pic>
        <p:nvPicPr>
          <p:cNvPr id="10" name="Picture 9">
            <a:extLst>
              <a:ext uri="{FF2B5EF4-FFF2-40B4-BE49-F238E27FC236}">
                <a16:creationId xmlns:a16="http://schemas.microsoft.com/office/drawing/2014/main" id="{C9B6DE34-31D9-4AB7-839A-BB8E2F28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262"/>
          <a:stretch/>
        </p:blipFill>
        <p:spPr>
          <a:xfrm>
            <a:off x="6372200" y="3212977"/>
            <a:ext cx="2448272" cy="3183062"/>
          </a:xfrm>
          <a:prstGeom prst="rect">
            <a:avLst/>
          </a:prstGeom>
        </p:spPr>
      </p:pic>
      <p:grpSp>
        <p:nvGrpSpPr>
          <p:cNvPr id="5" name="Group 4">
            <a:extLst>
              <a:ext uri="{FF2B5EF4-FFF2-40B4-BE49-F238E27FC236}">
                <a16:creationId xmlns:a16="http://schemas.microsoft.com/office/drawing/2014/main" id="{C5556C32-E546-42C2-8B8C-BCC2226B9E65}"/>
              </a:ext>
            </a:extLst>
          </p:cNvPr>
          <p:cNvGrpSpPr/>
          <p:nvPr/>
        </p:nvGrpSpPr>
        <p:grpSpPr>
          <a:xfrm>
            <a:off x="1187624" y="661352"/>
            <a:ext cx="2965265" cy="1986727"/>
            <a:chOff x="1136777" y="661885"/>
            <a:chExt cx="2965265" cy="1986727"/>
          </a:xfrm>
        </p:grpSpPr>
        <p:grpSp>
          <p:nvGrpSpPr>
            <p:cNvPr id="6" name="Group 5">
              <a:extLst>
                <a:ext uri="{FF2B5EF4-FFF2-40B4-BE49-F238E27FC236}">
                  <a16:creationId xmlns:a16="http://schemas.microsoft.com/office/drawing/2014/main" id="{793C962D-EA0E-4074-BAA6-19EA87DF9A53}"/>
                </a:ext>
              </a:extLst>
            </p:cNvPr>
            <p:cNvGrpSpPr/>
            <p:nvPr/>
          </p:nvGrpSpPr>
          <p:grpSpPr>
            <a:xfrm>
              <a:off x="1136777" y="661885"/>
              <a:ext cx="2965265" cy="1986727"/>
              <a:chOff x="1043608" y="808225"/>
              <a:chExt cx="2686866" cy="1800200"/>
            </a:xfrm>
          </p:grpSpPr>
          <p:sp>
            <p:nvSpPr>
              <p:cNvPr id="8" name="Thought Bubble: Cloud 7">
                <a:extLst>
                  <a:ext uri="{FF2B5EF4-FFF2-40B4-BE49-F238E27FC236}">
                    <a16:creationId xmlns:a16="http://schemas.microsoft.com/office/drawing/2014/main" id="{DE0D8F01-22DC-4845-9666-91FF98585D47}"/>
                  </a:ext>
                </a:extLst>
              </p:cNvPr>
              <p:cNvSpPr/>
              <p:nvPr/>
            </p:nvSpPr>
            <p:spPr>
              <a:xfrm>
                <a:off x="1043608" y="808225"/>
                <a:ext cx="2686866" cy="1800200"/>
              </a:xfrm>
              <a:prstGeom prst="cloudCallout">
                <a:avLst>
                  <a:gd name="adj1" fmla="val -15536"/>
                  <a:gd name="adj2" fmla="val 83021"/>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Freeform: Shape 8">
                <a:extLst>
                  <a:ext uri="{FF2B5EF4-FFF2-40B4-BE49-F238E27FC236}">
                    <a16:creationId xmlns:a16="http://schemas.microsoft.com/office/drawing/2014/main" id="{3EB2DFBC-713F-45CE-BEF4-C267D5FE0120}"/>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7" name="TextBox 6">
              <a:extLst>
                <a:ext uri="{FF2B5EF4-FFF2-40B4-BE49-F238E27FC236}">
                  <a16:creationId xmlns:a16="http://schemas.microsoft.com/office/drawing/2014/main" id="{74205D8E-7EC6-4AA9-B5F4-94387B1B807E}"/>
                </a:ext>
              </a:extLst>
            </p:cNvPr>
            <p:cNvSpPr txBox="1"/>
            <p:nvPr/>
          </p:nvSpPr>
          <p:spPr>
            <a:xfrm>
              <a:off x="1540855" y="1031066"/>
              <a:ext cx="21162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rPr>
                <a:t>How might we feel if we have made a mistake or done something wrong?</a:t>
              </a:r>
            </a:p>
          </p:txBody>
        </p:sp>
      </p:grpSp>
      <p:grpSp>
        <p:nvGrpSpPr>
          <p:cNvPr id="11" name="Group 10">
            <a:extLst>
              <a:ext uri="{FF2B5EF4-FFF2-40B4-BE49-F238E27FC236}">
                <a16:creationId xmlns:a16="http://schemas.microsoft.com/office/drawing/2014/main" id="{D2B1C006-D76F-4BE3-BA26-BA49D065F2E9}"/>
              </a:ext>
            </a:extLst>
          </p:cNvPr>
          <p:cNvGrpSpPr/>
          <p:nvPr/>
        </p:nvGrpSpPr>
        <p:grpSpPr>
          <a:xfrm>
            <a:off x="4463813" y="692696"/>
            <a:ext cx="2965263" cy="1986726"/>
            <a:chOff x="4285425" y="661886"/>
            <a:chExt cx="2965263" cy="1986726"/>
          </a:xfrm>
        </p:grpSpPr>
        <p:grpSp>
          <p:nvGrpSpPr>
            <p:cNvPr id="12" name="Group 11">
              <a:extLst>
                <a:ext uri="{FF2B5EF4-FFF2-40B4-BE49-F238E27FC236}">
                  <a16:creationId xmlns:a16="http://schemas.microsoft.com/office/drawing/2014/main" id="{5CE79CB8-C1D7-4008-9976-1C9A47B1E10E}"/>
                </a:ext>
              </a:extLst>
            </p:cNvPr>
            <p:cNvGrpSpPr/>
            <p:nvPr/>
          </p:nvGrpSpPr>
          <p:grpSpPr>
            <a:xfrm>
              <a:off x="4285425" y="661886"/>
              <a:ext cx="2965263" cy="1986726"/>
              <a:chOff x="1043608" y="808225"/>
              <a:chExt cx="2686866" cy="1800200"/>
            </a:xfrm>
          </p:grpSpPr>
          <p:sp>
            <p:nvSpPr>
              <p:cNvPr id="14" name="Thought Bubble: Cloud 13">
                <a:extLst>
                  <a:ext uri="{FF2B5EF4-FFF2-40B4-BE49-F238E27FC236}">
                    <a16:creationId xmlns:a16="http://schemas.microsoft.com/office/drawing/2014/main" id="{BE50FD8D-3083-435B-A5B3-BAC41FFCB6ED}"/>
                  </a:ext>
                </a:extLst>
              </p:cNvPr>
              <p:cNvSpPr/>
              <p:nvPr/>
            </p:nvSpPr>
            <p:spPr>
              <a:xfrm>
                <a:off x="1043608" y="808225"/>
                <a:ext cx="2686866" cy="1800200"/>
              </a:xfrm>
              <a:prstGeom prst="cloudCallout">
                <a:avLst>
                  <a:gd name="adj1" fmla="val 14416"/>
                  <a:gd name="adj2" fmla="val 82984"/>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5" name="Freeform: Shape 14">
                <a:extLst>
                  <a:ext uri="{FF2B5EF4-FFF2-40B4-BE49-F238E27FC236}">
                    <a16:creationId xmlns:a16="http://schemas.microsoft.com/office/drawing/2014/main" id="{6C32D52C-7D4B-413E-93E8-554BB5DBE4CE}"/>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13" name="TextBox 12">
              <a:extLst>
                <a:ext uri="{FF2B5EF4-FFF2-40B4-BE49-F238E27FC236}">
                  <a16:creationId xmlns:a16="http://schemas.microsoft.com/office/drawing/2014/main" id="{CE413EBC-F6BF-4D4A-A453-3BD1D47228D8}"/>
                </a:ext>
              </a:extLst>
            </p:cNvPr>
            <p:cNvSpPr txBox="1"/>
            <p:nvPr/>
          </p:nvSpPr>
          <p:spPr>
            <a:xfrm>
              <a:off x="4969517" y="1332154"/>
              <a:ext cx="1656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77"/>
                  <a:ea typeface="+mn-ea"/>
                  <a:cs typeface="+mn-cs"/>
                </a:rPr>
                <a:t>What can we do about it?</a:t>
              </a: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Tree>
    <p:extLst>
      <p:ext uri="{BB962C8B-B14F-4D97-AF65-F5344CB8AC3E}">
        <p14:creationId xmlns:p14="http://schemas.microsoft.com/office/powerpoint/2010/main" val="387404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77"/>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77"/>
                <a:ea typeface="+mj-ea"/>
                <a:cs typeface="+mj-cs"/>
              </a:rPr>
              <a:t>Aim</a:t>
            </a:r>
          </a:p>
        </p:txBody>
      </p:sp>
      <p:sp>
        <p:nvSpPr>
          <p:cNvPr id="16" name="Content Placeholder 15"/>
          <p:cNvSpPr>
            <a:spLocks noGrp="1"/>
          </p:cNvSpPr>
          <p:nvPr>
            <p:ph idx="1"/>
          </p:nvPr>
        </p:nvSpPr>
        <p:spPr/>
        <p:txBody>
          <a:bodyPr>
            <a:normAutofit/>
          </a:bodyPr>
          <a:lstStyle/>
          <a:p>
            <a:r>
              <a:rPr lang="en-GB" dirty="0"/>
              <a:t>I can explore how it feels to make a mistake and describe how I can make amends.</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identify the emotions I feel when I make a mistake.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remind others of things to do to make amends.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I</a:t>
            </a:r>
            <a:r>
              <a:rPr kumimoji="0" lang="en-GB" sz="1800" b="0" i="0" u="none" strike="noStrike" kern="1200" cap="none" spc="0" normalizeH="0" baseline="0" noProof="0" dirty="0">
                <a:ln>
                  <a:noFill/>
                </a:ln>
                <a:solidFill>
                  <a:srgbClr val="1C1C1C"/>
                </a:solidFill>
                <a:effectLst/>
                <a:uLnTx/>
                <a:uFillTx/>
                <a:latin typeface="Twinkl"/>
                <a:cs typeface="+mn-cs"/>
              </a:rPr>
              <a:t> can explain different strategies to re-frame unhelpful thinking after a setback.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br>
            <a:endParaRPr kumimoji="0" lang="en-GB" sz="1800" b="0" i="0" u="none" strike="noStrike" kern="1200" cap="none" spc="0" normalizeH="0" baseline="0" noProof="0" dirty="0">
              <a:ln>
                <a:noFill/>
              </a:ln>
              <a:solidFill>
                <a:srgbClr val="1C1C1C"/>
              </a:solidFill>
              <a:effectLst/>
              <a:uLnTx/>
              <a:uFillTx/>
              <a:latin typeface="Twinkl"/>
              <a:cs typeface="+mn-cs"/>
            </a:endParaRPr>
          </a:p>
        </p:txBody>
      </p:sp>
    </p:spTree>
    <p:extLst>
      <p:ext uri="{BB962C8B-B14F-4D97-AF65-F5344CB8AC3E}">
        <p14:creationId xmlns:p14="http://schemas.microsoft.com/office/powerpoint/2010/main" val="230692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E138-34C7-4F54-9627-46CA3CE617F4}"/>
              </a:ext>
            </a:extLst>
          </p:cNvPr>
          <p:cNvSpPr>
            <a:spLocks noGrp="1"/>
          </p:cNvSpPr>
          <p:nvPr>
            <p:ph type="title"/>
          </p:nvPr>
        </p:nvSpPr>
        <p:spPr/>
        <p:txBody>
          <a:bodyPr/>
          <a:lstStyle/>
          <a:p>
            <a:r>
              <a:rPr lang="en-GB"/>
              <a:t>Prayer</a:t>
            </a:r>
          </a:p>
        </p:txBody>
      </p:sp>
    </p:spTree>
    <p:extLst>
      <p:ext uri="{BB962C8B-B14F-4D97-AF65-F5344CB8AC3E}">
        <p14:creationId xmlns:p14="http://schemas.microsoft.com/office/powerpoint/2010/main" val="1701231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4" name="Picture 3">
            <a:extLst>
              <a:ext uri="{FF2B5EF4-FFF2-40B4-BE49-F238E27FC236}">
                <a16:creationId xmlns:a16="http://schemas.microsoft.com/office/drawing/2014/main" id="{544391A6-FAAF-43A8-B033-448937F69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412400"/>
            <a:ext cx="2880320" cy="2983638"/>
          </a:xfrm>
          <a:prstGeom prst="rect">
            <a:avLst/>
          </a:prstGeom>
        </p:spPr>
      </p:pic>
      <p:grpSp>
        <p:nvGrpSpPr>
          <p:cNvPr id="5" name="Group 4">
            <a:extLst>
              <a:ext uri="{FF2B5EF4-FFF2-40B4-BE49-F238E27FC236}">
                <a16:creationId xmlns:a16="http://schemas.microsoft.com/office/drawing/2014/main" id="{C5556C32-E546-42C2-8B8C-BCC2226B9E65}"/>
              </a:ext>
            </a:extLst>
          </p:cNvPr>
          <p:cNvGrpSpPr/>
          <p:nvPr/>
        </p:nvGrpSpPr>
        <p:grpSpPr>
          <a:xfrm>
            <a:off x="1187624" y="661352"/>
            <a:ext cx="2965265" cy="1986727"/>
            <a:chOff x="1136777" y="661885"/>
            <a:chExt cx="2965265" cy="1986727"/>
          </a:xfrm>
        </p:grpSpPr>
        <p:grpSp>
          <p:nvGrpSpPr>
            <p:cNvPr id="6" name="Group 5">
              <a:extLst>
                <a:ext uri="{FF2B5EF4-FFF2-40B4-BE49-F238E27FC236}">
                  <a16:creationId xmlns:a16="http://schemas.microsoft.com/office/drawing/2014/main" id="{793C962D-EA0E-4074-BAA6-19EA87DF9A53}"/>
                </a:ext>
              </a:extLst>
            </p:cNvPr>
            <p:cNvGrpSpPr/>
            <p:nvPr/>
          </p:nvGrpSpPr>
          <p:grpSpPr>
            <a:xfrm>
              <a:off x="1136777" y="661885"/>
              <a:ext cx="2965265" cy="1986727"/>
              <a:chOff x="1043608" y="808225"/>
              <a:chExt cx="2686866" cy="1800200"/>
            </a:xfrm>
          </p:grpSpPr>
          <p:sp>
            <p:nvSpPr>
              <p:cNvPr id="8" name="Thought Bubble: Cloud 7">
                <a:extLst>
                  <a:ext uri="{FF2B5EF4-FFF2-40B4-BE49-F238E27FC236}">
                    <a16:creationId xmlns:a16="http://schemas.microsoft.com/office/drawing/2014/main" id="{DE0D8F01-22DC-4845-9666-91FF98585D47}"/>
                  </a:ext>
                </a:extLst>
              </p:cNvPr>
              <p:cNvSpPr/>
              <p:nvPr/>
            </p:nvSpPr>
            <p:spPr>
              <a:xfrm>
                <a:off x="1043608" y="808225"/>
                <a:ext cx="2686866" cy="1800200"/>
              </a:xfrm>
              <a:prstGeom prst="cloudCallout">
                <a:avLst>
                  <a:gd name="adj1" fmla="val -15536"/>
                  <a:gd name="adj2" fmla="val 83021"/>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3EB2DFBC-713F-45CE-BEF4-C267D5FE0120}"/>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74205D8E-7EC6-4AA9-B5F4-94387B1B807E}"/>
                </a:ext>
              </a:extLst>
            </p:cNvPr>
            <p:cNvSpPr txBox="1"/>
            <p:nvPr/>
          </p:nvSpPr>
          <p:spPr>
            <a:xfrm>
              <a:off x="1285734" y="1031066"/>
              <a:ext cx="2595696" cy="1200329"/>
            </a:xfrm>
            <a:prstGeom prst="rect">
              <a:avLst/>
            </a:prstGeom>
            <a:noFill/>
          </p:spPr>
          <p:txBody>
            <a:bodyPr wrap="square" rtlCol="0">
              <a:spAutoFit/>
            </a:bodyPr>
            <a:lstStyle/>
            <a:p>
              <a:pPr algn="ctr"/>
              <a:r>
                <a:rPr lang="en-GB" dirty="0">
                  <a:latin typeface="Twinkl" pitchFamily="2" charset="77"/>
                </a:rPr>
                <a:t>How can we know when we might have to make a different choice to those around us?</a:t>
              </a:r>
            </a:p>
          </p:txBody>
        </p:sp>
      </p:grpSp>
      <p:pic>
        <p:nvPicPr>
          <p:cNvPr id="10" name="Picture 9">
            <a:extLst>
              <a:ext uri="{FF2B5EF4-FFF2-40B4-BE49-F238E27FC236}">
                <a16:creationId xmlns:a16="http://schemas.microsoft.com/office/drawing/2014/main" id="{C9B6DE34-31D9-4AB7-839A-BB8E2F281B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262"/>
          <a:stretch/>
        </p:blipFill>
        <p:spPr>
          <a:xfrm>
            <a:off x="6372200" y="3212977"/>
            <a:ext cx="2448272" cy="3183062"/>
          </a:xfrm>
          <a:prstGeom prst="rect">
            <a:avLst/>
          </a:prstGeom>
        </p:spPr>
      </p:pic>
      <p:grpSp>
        <p:nvGrpSpPr>
          <p:cNvPr id="11" name="Group 10">
            <a:extLst>
              <a:ext uri="{FF2B5EF4-FFF2-40B4-BE49-F238E27FC236}">
                <a16:creationId xmlns:a16="http://schemas.microsoft.com/office/drawing/2014/main" id="{D2B1C006-D76F-4BE3-BA26-BA49D065F2E9}"/>
              </a:ext>
            </a:extLst>
          </p:cNvPr>
          <p:cNvGrpSpPr/>
          <p:nvPr/>
        </p:nvGrpSpPr>
        <p:grpSpPr>
          <a:xfrm>
            <a:off x="4427984" y="722194"/>
            <a:ext cx="2965263" cy="1986726"/>
            <a:chOff x="4285425" y="661886"/>
            <a:chExt cx="2965263" cy="1986726"/>
          </a:xfrm>
        </p:grpSpPr>
        <p:grpSp>
          <p:nvGrpSpPr>
            <p:cNvPr id="12" name="Group 11">
              <a:extLst>
                <a:ext uri="{FF2B5EF4-FFF2-40B4-BE49-F238E27FC236}">
                  <a16:creationId xmlns:a16="http://schemas.microsoft.com/office/drawing/2014/main" id="{5CE79CB8-C1D7-4008-9976-1C9A47B1E10E}"/>
                </a:ext>
              </a:extLst>
            </p:cNvPr>
            <p:cNvGrpSpPr/>
            <p:nvPr/>
          </p:nvGrpSpPr>
          <p:grpSpPr>
            <a:xfrm>
              <a:off x="4285425" y="661886"/>
              <a:ext cx="2965263" cy="1986726"/>
              <a:chOff x="1043608" y="808225"/>
              <a:chExt cx="2686866" cy="1800200"/>
            </a:xfrm>
          </p:grpSpPr>
          <p:sp>
            <p:nvSpPr>
              <p:cNvPr id="14" name="Thought Bubble: Cloud 13">
                <a:extLst>
                  <a:ext uri="{FF2B5EF4-FFF2-40B4-BE49-F238E27FC236}">
                    <a16:creationId xmlns:a16="http://schemas.microsoft.com/office/drawing/2014/main" id="{BE50FD8D-3083-435B-A5B3-BAC41FFCB6ED}"/>
                  </a:ext>
                </a:extLst>
              </p:cNvPr>
              <p:cNvSpPr/>
              <p:nvPr/>
            </p:nvSpPr>
            <p:spPr>
              <a:xfrm>
                <a:off x="1043608" y="808225"/>
                <a:ext cx="2686866" cy="1800200"/>
              </a:xfrm>
              <a:prstGeom prst="cloudCallout">
                <a:avLst>
                  <a:gd name="adj1" fmla="val 14416"/>
                  <a:gd name="adj2" fmla="val 82984"/>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6C32D52C-7D4B-413E-93E8-554BB5DBE4CE}"/>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CE413EBC-F6BF-4D4A-A453-3BD1D47228D8}"/>
                </a:ext>
              </a:extLst>
            </p:cNvPr>
            <p:cNvSpPr txBox="1"/>
            <p:nvPr/>
          </p:nvSpPr>
          <p:spPr>
            <a:xfrm>
              <a:off x="4714635" y="1193584"/>
              <a:ext cx="2178501" cy="923330"/>
            </a:xfrm>
            <a:prstGeom prst="rect">
              <a:avLst/>
            </a:prstGeom>
            <a:noFill/>
          </p:spPr>
          <p:txBody>
            <a:bodyPr wrap="square" rtlCol="0">
              <a:spAutoFit/>
            </a:bodyPr>
            <a:lstStyle/>
            <a:p>
              <a:pPr algn="ctr"/>
              <a:r>
                <a:rPr lang="en-GB" dirty="0">
                  <a:latin typeface="Twinkl" pitchFamily="2" charset="77"/>
                </a:rPr>
                <a:t>How can we do the right thing even if others do not?</a:t>
              </a:r>
            </a:p>
          </p:txBody>
        </p:sp>
      </p:grpSp>
    </p:spTree>
    <p:extLst>
      <p:ext uri="{BB962C8B-B14F-4D97-AF65-F5344CB8AC3E}">
        <p14:creationId xmlns:p14="http://schemas.microsoft.com/office/powerpoint/2010/main" val="426213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Tricky Situations</a:t>
            </a:r>
          </a:p>
        </p:txBody>
      </p:sp>
      <p:pic>
        <p:nvPicPr>
          <p:cNvPr id="4" name="Whole Class">
            <a:extLst>
              <a:ext uri="{FF2B5EF4-FFF2-40B4-BE49-F238E27FC236}">
                <a16:creationId xmlns:a16="http://schemas.microsoft.com/office/drawing/2014/main" id="{653F7320-FE09-457E-9966-289190BF98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5" name="TextBox 4">
            <a:extLst>
              <a:ext uri="{FF2B5EF4-FFF2-40B4-BE49-F238E27FC236}">
                <a16:creationId xmlns:a16="http://schemas.microsoft.com/office/drawing/2014/main" id="{68367393-3CBA-4C3F-9ABF-19AC3BBF304A}"/>
              </a:ext>
            </a:extLst>
          </p:cNvPr>
          <p:cNvSpPr txBox="1"/>
          <p:nvPr/>
        </p:nvSpPr>
        <p:spPr>
          <a:xfrm>
            <a:off x="755576" y="1338987"/>
            <a:ext cx="7632848" cy="338554"/>
          </a:xfrm>
          <a:prstGeom prst="rect">
            <a:avLst/>
          </a:prstGeom>
          <a:noFill/>
        </p:spPr>
        <p:txBody>
          <a:bodyPr wrap="square" rtlCol="0">
            <a:spAutoFit/>
          </a:bodyPr>
          <a:lstStyle/>
          <a:p>
            <a:pPr algn="just"/>
            <a:r>
              <a:rPr lang="en-GB" sz="1600" dirty="0"/>
              <a:t>We can all find ourselves in tricky situations.</a:t>
            </a:r>
          </a:p>
        </p:txBody>
      </p:sp>
      <p:sp>
        <p:nvSpPr>
          <p:cNvPr id="6" name="TextBox 5">
            <a:extLst>
              <a:ext uri="{FF2B5EF4-FFF2-40B4-BE49-F238E27FC236}">
                <a16:creationId xmlns:a16="http://schemas.microsoft.com/office/drawing/2014/main" id="{8740F1D0-34F5-4EED-A7BB-E886C6C42904}"/>
              </a:ext>
            </a:extLst>
          </p:cNvPr>
          <p:cNvSpPr txBox="1"/>
          <p:nvPr/>
        </p:nvSpPr>
        <p:spPr>
          <a:xfrm>
            <a:off x="750811" y="1685086"/>
            <a:ext cx="7632848" cy="338554"/>
          </a:xfrm>
          <a:prstGeom prst="rect">
            <a:avLst/>
          </a:prstGeom>
          <a:noFill/>
        </p:spPr>
        <p:txBody>
          <a:bodyPr wrap="square" rtlCol="0">
            <a:spAutoFit/>
          </a:bodyPr>
          <a:lstStyle/>
          <a:p>
            <a:r>
              <a:rPr lang="en-GB" sz="1600" dirty="0"/>
              <a:t>Which of the following would you describe as tricky situations?</a:t>
            </a:r>
          </a:p>
        </p:txBody>
      </p:sp>
      <p:grpSp>
        <p:nvGrpSpPr>
          <p:cNvPr id="10" name="Group 9">
            <a:extLst>
              <a:ext uri="{FF2B5EF4-FFF2-40B4-BE49-F238E27FC236}">
                <a16:creationId xmlns:a16="http://schemas.microsoft.com/office/drawing/2014/main" id="{4C74B04F-BD8F-41A1-971F-B72E5038D1B1}"/>
              </a:ext>
            </a:extLst>
          </p:cNvPr>
          <p:cNvGrpSpPr/>
          <p:nvPr/>
        </p:nvGrpSpPr>
        <p:grpSpPr>
          <a:xfrm>
            <a:off x="746752" y="2127060"/>
            <a:ext cx="7632848" cy="410574"/>
            <a:chOff x="750811" y="2403831"/>
            <a:chExt cx="7632848" cy="410574"/>
          </a:xfrm>
        </p:grpSpPr>
        <p:sp>
          <p:nvSpPr>
            <p:cNvPr id="9" name="Rectangle 8">
              <a:extLst>
                <a:ext uri="{FF2B5EF4-FFF2-40B4-BE49-F238E27FC236}">
                  <a16:creationId xmlns:a16="http://schemas.microsoft.com/office/drawing/2014/main" id="{F9115A5F-1E27-4C3F-9859-C5DCD0F3CC22}"/>
                </a:ext>
              </a:extLst>
            </p:cNvPr>
            <p:cNvSpPr/>
            <p:nvPr/>
          </p:nvSpPr>
          <p:spPr>
            <a:xfrm>
              <a:off x="750811" y="2403831"/>
              <a:ext cx="7632848" cy="410574"/>
            </a:xfrm>
            <a:prstGeom prst="rect">
              <a:avLst/>
            </a:prstGeom>
            <a:solidFill>
              <a:schemeClr val="bg1"/>
            </a:solidFill>
            <a:ln w="28575">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 name="TextBox 6">
              <a:extLst>
                <a:ext uri="{FF2B5EF4-FFF2-40B4-BE49-F238E27FC236}">
                  <a16:creationId xmlns:a16="http://schemas.microsoft.com/office/drawing/2014/main" id="{06D68665-5D69-46DD-AC37-DD99D51BEEDC}"/>
                </a:ext>
              </a:extLst>
            </p:cNvPr>
            <p:cNvSpPr txBox="1"/>
            <p:nvPr/>
          </p:nvSpPr>
          <p:spPr>
            <a:xfrm>
              <a:off x="750811" y="2440183"/>
              <a:ext cx="7632848" cy="338554"/>
            </a:xfrm>
            <a:prstGeom prst="rect">
              <a:avLst/>
            </a:prstGeom>
            <a:noFill/>
          </p:spPr>
          <p:txBody>
            <a:bodyPr wrap="square" rtlCol="0">
              <a:spAutoFit/>
            </a:bodyPr>
            <a:lstStyle/>
            <a:p>
              <a:pPr algn="ctr"/>
              <a:r>
                <a:rPr lang="en-GB" sz="1600" dirty="0"/>
                <a:t>Your friend invites you to play at their house.</a:t>
              </a:r>
            </a:p>
          </p:txBody>
        </p:sp>
      </p:grpSp>
      <p:grpSp>
        <p:nvGrpSpPr>
          <p:cNvPr id="11" name="Group 10">
            <a:extLst>
              <a:ext uri="{FF2B5EF4-FFF2-40B4-BE49-F238E27FC236}">
                <a16:creationId xmlns:a16="http://schemas.microsoft.com/office/drawing/2014/main" id="{7B948678-AA8B-4C2F-8A2B-47CA061DB041}"/>
              </a:ext>
            </a:extLst>
          </p:cNvPr>
          <p:cNvGrpSpPr/>
          <p:nvPr/>
        </p:nvGrpSpPr>
        <p:grpSpPr>
          <a:xfrm>
            <a:off x="746752" y="2679433"/>
            <a:ext cx="7632848" cy="410574"/>
            <a:chOff x="750811" y="2403831"/>
            <a:chExt cx="7632848" cy="410574"/>
          </a:xfrm>
        </p:grpSpPr>
        <p:sp>
          <p:nvSpPr>
            <p:cNvPr id="12" name="Rectangle 11">
              <a:extLst>
                <a:ext uri="{FF2B5EF4-FFF2-40B4-BE49-F238E27FC236}">
                  <a16:creationId xmlns:a16="http://schemas.microsoft.com/office/drawing/2014/main" id="{1B527E5D-C707-4BE6-99E1-180847793DBD}"/>
                </a:ext>
              </a:extLst>
            </p:cNvPr>
            <p:cNvSpPr/>
            <p:nvPr/>
          </p:nvSpPr>
          <p:spPr>
            <a:xfrm>
              <a:off x="750811" y="2403831"/>
              <a:ext cx="7632848" cy="410574"/>
            </a:xfrm>
            <a:prstGeom prst="rect">
              <a:avLst/>
            </a:prstGeom>
            <a:solidFill>
              <a:schemeClr val="bg1"/>
            </a:solidFill>
            <a:ln w="28575">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3" name="TextBox 12">
              <a:extLst>
                <a:ext uri="{FF2B5EF4-FFF2-40B4-BE49-F238E27FC236}">
                  <a16:creationId xmlns:a16="http://schemas.microsoft.com/office/drawing/2014/main" id="{46FFDD51-BA7D-4CE1-A3E8-1636043CFC12}"/>
                </a:ext>
              </a:extLst>
            </p:cNvPr>
            <p:cNvSpPr txBox="1"/>
            <p:nvPr/>
          </p:nvSpPr>
          <p:spPr>
            <a:xfrm>
              <a:off x="750811" y="2444022"/>
              <a:ext cx="7632848" cy="338554"/>
            </a:xfrm>
            <a:prstGeom prst="rect">
              <a:avLst/>
            </a:prstGeom>
            <a:noFill/>
          </p:spPr>
          <p:txBody>
            <a:bodyPr wrap="square" rtlCol="0">
              <a:spAutoFit/>
            </a:bodyPr>
            <a:lstStyle/>
            <a:p>
              <a:pPr algn="ctr"/>
              <a:r>
                <a:rPr lang="en-GB" sz="1600" dirty="0"/>
                <a:t>Your friend says you can sit down next to them.</a:t>
              </a:r>
            </a:p>
          </p:txBody>
        </p:sp>
      </p:grpSp>
      <p:grpSp>
        <p:nvGrpSpPr>
          <p:cNvPr id="14" name="Group 13">
            <a:extLst>
              <a:ext uri="{FF2B5EF4-FFF2-40B4-BE49-F238E27FC236}">
                <a16:creationId xmlns:a16="http://schemas.microsoft.com/office/drawing/2014/main" id="{AE964038-216D-4939-9037-A295AC00998A}"/>
              </a:ext>
            </a:extLst>
          </p:cNvPr>
          <p:cNvGrpSpPr/>
          <p:nvPr/>
        </p:nvGrpSpPr>
        <p:grpSpPr>
          <a:xfrm>
            <a:off x="746752" y="3231806"/>
            <a:ext cx="7632848" cy="619363"/>
            <a:chOff x="750811" y="2403830"/>
            <a:chExt cx="7632848" cy="619363"/>
          </a:xfrm>
        </p:grpSpPr>
        <p:sp>
          <p:nvSpPr>
            <p:cNvPr id="15" name="Rectangle 14">
              <a:extLst>
                <a:ext uri="{FF2B5EF4-FFF2-40B4-BE49-F238E27FC236}">
                  <a16:creationId xmlns:a16="http://schemas.microsoft.com/office/drawing/2014/main" id="{2977AEDB-D371-4E4A-B873-59721C1625AD}"/>
                </a:ext>
              </a:extLst>
            </p:cNvPr>
            <p:cNvSpPr/>
            <p:nvPr/>
          </p:nvSpPr>
          <p:spPr>
            <a:xfrm>
              <a:off x="750811" y="2403830"/>
              <a:ext cx="7632848" cy="619363"/>
            </a:xfrm>
            <a:prstGeom prst="rect">
              <a:avLst/>
            </a:prstGeom>
            <a:solidFill>
              <a:schemeClr val="bg1"/>
            </a:solidFill>
            <a:ln w="28575">
              <a:solidFill>
                <a:srgbClr val="00A8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6" name="TextBox 15">
              <a:extLst>
                <a:ext uri="{FF2B5EF4-FFF2-40B4-BE49-F238E27FC236}">
                  <a16:creationId xmlns:a16="http://schemas.microsoft.com/office/drawing/2014/main" id="{A4283D88-928C-48AD-8DC0-2AFBD54FF0AF}"/>
                </a:ext>
              </a:extLst>
            </p:cNvPr>
            <p:cNvSpPr txBox="1"/>
            <p:nvPr/>
          </p:nvSpPr>
          <p:spPr>
            <a:xfrm>
              <a:off x="750811" y="2422635"/>
              <a:ext cx="7632848" cy="584775"/>
            </a:xfrm>
            <a:prstGeom prst="rect">
              <a:avLst/>
            </a:prstGeom>
            <a:noFill/>
          </p:spPr>
          <p:txBody>
            <a:bodyPr wrap="square" rtlCol="0">
              <a:spAutoFit/>
            </a:bodyPr>
            <a:lstStyle/>
            <a:p>
              <a:pPr algn="ctr"/>
              <a:r>
                <a:rPr lang="en-GB" sz="1600" dirty="0"/>
                <a:t>Your friend asks if you want to try something</a:t>
              </a:r>
              <a:br>
                <a:rPr lang="en-GB" sz="1600" dirty="0"/>
              </a:br>
              <a:r>
                <a:rPr lang="en-GB" sz="1600" dirty="0"/>
                <a:t>you know you are not allowed to do.</a:t>
              </a:r>
            </a:p>
          </p:txBody>
        </p:sp>
      </p:grpSp>
      <p:grpSp>
        <p:nvGrpSpPr>
          <p:cNvPr id="17" name="Group 16">
            <a:extLst>
              <a:ext uri="{FF2B5EF4-FFF2-40B4-BE49-F238E27FC236}">
                <a16:creationId xmlns:a16="http://schemas.microsoft.com/office/drawing/2014/main" id="{4E8C3A07-C7FE-40BB-B82E-93807E17D30E}"/>
              </a:ext>
            </a:extLst>
          </p:cNvPr>
          <p:cNvGrpSpPr/>
          <p:nvPr/>
        </p:nvGrpSpPr>
        <p:grpSpPr>
          <a:xfrm>
            <a:off x="746752" y="3992968"/>
            <a:ext cx="7652821" cy="417425"/>
            <a:chOff x="750811" y="2314553"/>
            <a:chExt cx="7652821" cy="417425"/>
          </a:xfrm>
        </p:grpSpPr>
        <p:sp>
          <p:nvSpPr>
            <p:cNvPr id="18" name="Rectangle 17">
              <a:extLst>
                <a:ext uri="{FF2B5EF4-FFF2-40B4-BE49-F238E27FC236}">
                  <a16:creationId xmlns:a16="http://schemas.microsoft.com/office/drawing/2014/main" id="{8A54A958-902D-4171-B2EF-52820AB7DE49}"/>
                </a:ext>
              </a:extLst>
            </p:cNvPr>
            <p:cNvSpPr/>
            <p:nvPr/>
          </p:nvSpPr>
          <p:spPr>
            <a:xfrm>
              <a:off x="750811" y="2314553"/>
              <a:ext cx="7632848" cy="417425"/>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9" name="TextBox 18">
              <a:extLst>
                <a:ext uri="{FF2B5EF4-FFF2-40B4-BE49-F238E27FC236}">
                  <a16:creationId xmlns:a16="http://schemas.microsoft.com/office/drawing/2014/main" id="{18D32969-A969-4833-8DBE-FEB2E91B57A6}"/>
                </a:ext>
              </a:extLst>
            </p:cNvPr>
            <p:cNvSpPr txBox="1"/>
            <p:nvPr/>
          </p:nvSpPr>
          <p:spPr>
            <a:xfrm>
              <a:off x="770784" y="2352109"/>
              <a:ext cx="7632848" cy="338554"/>
            </a:xfrm>
            <a:prstGeom prst="rect">
              <a:avLst/>
            </a:prstGeom>
            <a:noFill/>
          </p:spPr>
          <p:txBody>
            <a:bodyPr wrap="square" rtlCol="0">
              <a:spAutoFit/>
            </a:bodyPr>
            <a:lstStyle/>
            <a:p>
              <a:pPr algn="ctr"/>
              <a:r>
                <a:rPr lang="en-GB" sz="1600" dirty="0"/>
                <a:t>Your friend asks if you want to go shopping with them.</a:t>
              </a:r>
            </a:p>
          </p:txBody>
        </p:sp>
      </p:grpSp>
      <p:grpSp>
        <p:nvGrpSpPr>
          <p:cNvPr id="20" name="Group 19">
            <a:extLst>
              <a:ext uri="{FF2B5EF4-FFF2-40B4-BE49-F238E27FC236}">
                <a16:creationId xmlns:a16="http://schemas.microsoft.com/office/drawing/2014/main" id="{8AADA88A-E777-4FCA-9A25-C6F058AD57F2}"/>
              </a:ext>
            </a:extLst>
          </p:cNvPr>
          <p:cNvGrpSpPr/>
          <p:nvPr/>
        </p:nvGrpSpPr>
        <p:grpSpPr>
          <a:xfrm>
            <a:off x="746752" y="4552192"/>
            <a:ext cx="7632848" cy="620722"/>
            <a:chOff x="750811" y="2317433"/>
            <a:chExt cx="7632848" cy="620722"/>
          </a:xfrm>
        </p:grpSpPr>
        <p:sp>
          <p:nvSpPr>
            <p:cNvPr id="21" name="Rectangle 20">
              <a:extLst>
                <a:ext uri="{FF2B5EF4-FFF2-40B4-BE49-F238E27FC236}">
                  <a16:creationId xmlns:a16="http://schemas.microsoft.com/office/drawing/2014/main" id="{EEF80D58-EF2F-490A-9C03-00595C2D6AC6}"/>
                </a:ext>
              </a:extLst>
            </p:cNvPr>
            <p:cNvSpPr/>
            <p:nvPr/>
          </p:nvSpPr>
          <p:spPr>
            <a:xfrm>
              <a:off x="750811" y="2317433"/>
              <a:ext cx="7632848" cy="620722"/>
            </a:xfrm>
            <a:prstGeom prst="rect">
              <a:avLst/>
            </a:prstGeom>
            <a:solidFill>
              <a:schemeClr val="bg1"/>
            </a:solidFill>
            <a:ln w="28575">
              <a:solidFill>
                <a:srgbClr val="019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04A2DB23-B913-4AE6-AA2F-B7D2E0C0D0B9}"/>
                </a:ext>
              </a:extLst>
            </p:cNvPr>
            <p:cNvSpPr txBox="1"/>
            <p:nvPr/>
          </p:nvSpPr>
          <p:spPr>
            <a:xfrm>
              <a:off x="750811" y="2333557"/>
              <a:ext cx="7632848" cy="584775"/>
            </a:xfrm>
            <a:prstGeom prst="rect">
              <a:avLst/>
            </a:prstGeom>
            <a:noFill/>
          </p:spPr>
          <p:txBody>
            <a:bodyPr wrap="square" rtlCol="0">
              <a:spAutoFit/>
            </a:bodyPr>
            <a:lstStyle/>
            <a:p>
              <a:pPr algn="ctr"/>
              <a:r>
                <a:rPr lang="en-GB" sz="1600" dirty="0"/>
                <a:t>Your friend tells you to run across the grass at school</a:t>
              </a:r>
              <a:br>
                <a:rPr lang="en-GB" sz="1600" dirty="0"/>
              </a:br>
              <a:r>
                <a:rPr lang="en-GB" sz="1600" dirty="0"/>
                <a:t>as a dare when you're not allowed to go on it.</a:t>
              </a:r>
            </a:p>
          </p:txBody>
        </p:sp>
      </p:grpSp>
      <p:grpSp>
        <p:nvGrpSpPr>
          <p:cNvPr id="23" name="Group 22">
            <a:extLst>
              <a:ext uri="{FF2B5EF4-FFF2-40B4-BE49-F238E27FC236}">
                <a16:creationId xmlns:a16="http://schemas.microsoft.com/office/drawing/2014/main" id="{B33873F6-8124-4ABE-A4E2-338FBBB8386D}"/>
              </a:ext>
            </a:extLst>
          </p:cNvPr>
          <p:cNvGrpSpPr/>
          <p:nvPr/>
        </p:nvGrpSpPr>
        <p:grpSpPr>
          <a:xfrm>
            <a:off x="755576" y="5300626"/>
            <a:ext cx="7632848" cy="856895"/>
            <a:chOff x="750811" y="2403830"/>
            <a:chExt cx="7632848" cy="856895"/>
          </a:xfrm>
        </p:grpSpPr>
        <p:sp>
          <p:nvSpPr>
            <p:cNvPr id="24" name="Rectangle 23">
              <a:extLst>
                <a:ext uri="{FF2B5EF4-FFF2-40B4-BE49-F238E27FC236}">
                  <a16:creationId xmlns:a16="http://schemas.microsoft.com/office/drawing/2014/main" id="{6D70EB3E-8140-48C0-9D40-F6092F7C13B1}"/>
                </a:ext>
              </a:extLst>
            </p:cNvPr>
            <p:cNvSpPr/>
            <p:nvPr/>
          </p:nvSpPr>
          <p:spPr>
            <a:xfrm>
              <a:off x="750811" y="2403830"/>
              <a:ext cx="7632848" cy="856895"/>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5" name="TextBox 24">
              <a:extLst>
                <a:ext uri="{FF2B5EF4-FFF2-40B4-BE49-F238E27FC236}">
                  <a16:creationId xmlns:a16="http://schemas.microsoft.com/office/drawing/2014/main" id="{8012917E-F762-4C8B-827E-BE4217FB31D4}"/>
                </a:ext>
              </a:extLst>
            </p:cNvPr>
            <p:cNvSpPr txBox="1"/>
            <p:nvPr/>
          </p:nvSpPr>
          <p:spPr>
            <a:xfrm>
              <a:off x="930831" y="2416778"/>
              <a:ext cx="7272808" cy="830997"/>
            </a:xfrm>
            <a:prstGeom prst="rect">
              <a:avLst/>
            </a:prstGeom>
            <a:noFill/>
          </p:spPr>
          <p:txBody>
            <a:bodyPr wrap="square" rtlCol="0">
              <a:spAutoFit/>
            </a:bodyPr>
            <a:lstStyle/>
            <a:p>
              <a:pPr algn="just"/>
              <a:r>
                <a:rPr lang="en-GB" sz="1600" dirty="0"/>
                <a:t>Tricky situations are ones which make you feel uncomfortable, ones which are dangerous and ones which involve resisting pressure to do something you feel is wrong.</a:t>
              </a:r>
            </a:p>
          </p:txBody>
        </p:sp>
      </p:grpSp>
      <p:pic>
        <p:nvPicPr>
          <p:cNvPr id="27" name="Picture 26">
            <a:extLst>
              <a:ext uri="{FF2B5EF4-FFF2-40B4-BE49-F238E27FC236}">
                <a16:creationId xmlns:a16="http://schemas.microsoft.com/office/drawing/2014/main" id="{DABAE4A9-C2F9-4256-9F3D-CFEC58140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6698" y="2749120"/>
            <a:ext cx="1610575" cy="2111583"/>
          </a:xfrm>
          <a:prstGeom prst="rect">
            <a:avLst/>
          </a:prstGeom>
        </p:spPr>
      </p:pic>
      <p:pic>
        <p:nvPicPr>
          <p:cNvPr id="29" name="Picture 28">
            <a:extLst>
              <a:ext uri="{FF2B5EF4-FFF2-40B4-BE49-F238E27FC236}">
                <a16:creationId xmlns:a16="http://schemas.microsoft.com/office/drawing/2014/main" id="{8332B40B-30C7-414F-81D6-39361F6FEC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909" y="2244816"/>
            <a:ext cx="1610576" cy="2111584"/>
          </a:xfrm>
          <a:prstGeom prst="rect">
            <a:avLst/>
          </a:prstGeom>
        </p:spPr>
      </p:pic>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1000" fill="hold"/>
                                        <p:tgtEl>
                                          <p:spTgt spid="29"/>
                                        </p:tgtEl>
                                        <p:attrNameLst>
                                          <p:attrName>ppt_w</p:attrName>
                                        </p:attrNameLst>
                                      </p:cBhvr>
                                      <p:tavLst>
                                        <p:tav tm="0">
                                          <p:val>
                                            <p:fltVal val="0"/>
                                          </p:val>
                                        </p:tav>
                                        <p:tav tm="100000">
                                          <p:val>
                                            <p:strVal val="#ppt_w"/>
                                          </p:val>
                                        </p:tav>
                                      </p:tavLst>
                                    </p:anim>
                                    <p:anim calcmode="lin" valueType="num">
                                      <p:cBhvr>
                                        <p:cTn id="43" dur="1000" fill="hold"/>
                                        <p:tgtEl>
                                          <p:spTgt spid="29"/>
                                        </p:tgtEl>
                                        <p:attrNameLst>
                                          <p:attrName>ppt_h</p:attrName>
                                        </p:attrNameLst>
                                      </p:cBhvr>
                                      <p:tavLst>
                                        <p:tav tm="0">
                                          <p:val>
                                            <p:fltVal val="0"/>
                                          </p:val>
                                        </p:tav>
                                        <p:tav tm="100000">
                                          <p:val>
                                            <p:strVal val="#ppt_h"/>
                                          </p:val>
                                        </p:tav>
                                      </p:tavLst>
                                    </p:anim>
                                    <p:anim calcmode="lin" valueType="num">
                                      <p:cBhvr>
                                        <p:cTn id="44" dur="1000" fill="hold"/>
                                        <p:tgtEl>
                                          <p:spTgt spid="29"/>
                                        </p:tgtEl>
                                        <p:attrNameLst>
                                          <p:attrName>style.rotation</p:attrName>
                                        </p:attrNameLst>
                                      </p:cBhvr>
                                      <p:tavLst>
                                        <p:tav tm="0">
                                          <p:val>
                                            <p:fltVal val="90"/>
                                          </p:val>
                                        </p:tav>
                                        <p:tav tm="100000">
                                          <p:val>
                                            <p:fltVal val="0"/>
                                          </p:val>
                                        </p:tav>
                                      </p:tavLst>
                                    </p:anim>
                                    <p:animEffect transition="in" filter="fade">
                                      <p:cBhvr>
                                        <p:cTn id="45" dur="1000"/>
                                        <p:tgtEl>
                                          <p:spTgt spid="29"/>
                                        </p:tgtEl>
                                      </p:cBhvr>
                                    </p:animEffect>
                                  </p:childTnLst>
                                </p:cTn>
                              </p:par>
                              <p:par>
                                <p:cTn id="46" presetID="31"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1000" fill="hold"/>
                                        <p:tgtEl>
                                          <p:spTgt spid="27"/>
                                        </p:tgtEl>
                                        <p:attrNameLst>
                                          <p:attrName>ppt_w</p:attrName>
                                        </p:attrNameLst>
                                      </p:cBhvr>
                                      <p:tavLst>
                                        <p:tav tm="0">
                                          <p:val>
                                            <p:fltVal val="0"/>
                                          </p:val>
                                        </p:tav>
                                        <p:tav tm="100000">
                                          <p:val>
                                            <p:strVal val="#ppt_w"/>
                                          </p:val>
                                        </p:tav>
                                      </p:tavLst>
                                    </p:anim>
                                    <p:anim calcmode="lin" valueType="num">
                                      <p:cBhvr>
                                        <p:cTn id="49" dur="1000" fill="hold"/>
                                        <p:tgtEl>
                                          <p:spTgt spid="27"/>
                                        </p:tgtEl>
                                        <p:attrNameLst>
                                          <p:attrName>ppt_h</p:attrName>
                                        </p:attrNameLst>
                                      </p:cBhvr>
                                      <p:tavLst>
                                        <p:tav tm="0">
                                          <p:val>
                                            <p:fltVal val="0"/>
                                          </p:val>
                                        </p:tav>
                                        <p:tav tm="100000">
                                          <p:val>
                                            <p:strVal val="#ppt_h"/>
                                          </p:val>
                                        </p:tav>
                                      </p:tavLst>
                                    </p:anim>
                                    <p:anim calcmode="lin" valueType="num">
                                      <p:cBhvr>
                                        <p:cTn id="50" dur="1000" fill="hold"/>
                                        <p:tgtEl>
                                          <p:spTgt spid="27"/>
                                        </p:tgtEl>
                                        <p:attrNameLst>
                                          <p:attrName>style.rotation</p:attrName>
                                        </p:attrNameLst>
                                      </p:cBhvr>
                                      <p:tavLst>
                                        <p:tav tm="0">
                                          <p:val>
                                            <p:fltVal val="90"/>
                                          </p:val>
                                        </p:tav>
                                        <p:tav tm="100000">
                                          <p:val>
                                            <p:fltVal val="0"/>
                                          </p:val>
                                        </p:tav>
                                      </p:tavLst>
                                    </p:anim>
                                    <p:animEffect transition="in" filter="fade">
                                      <p:cBhvr>
                                        <p:cTn id="51" dur="10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32"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ox(out)">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b="1"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Doing the Right Thing</a:t>
            </a:r>
          </a:p>
        </p:txBody>
      </p:sp>
      <p:pic>
        <p:nvPicPr>
          <p:cNvPr id="4" name="Pairs">
            <a:extLst>
              <a:ext uri="{FF2B5EF4-FFF2-40B4-BE49-F238E27FC236}">
                <a16:creationId xmlns:a16="http://schemas.microsoft.com/office/drawing/2014/main" id="{72494569-A127-45A6-9429-C6F5935B83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grpSp>
        <p:nvGrpSpPr>
          <p:cNvPr id="7" name="Group 6">
            <a:extLst>
              <a:ext uri="{FF2B5EF4-FFF2-40B4-BE49-F238E27FC236}">
                <a16:creationId xmlns:a16="http://schemas.microsoft.com/office/drawing/2014/main" id="{A688F508-E6C9-4D1C-8E02-357A73375568}"/>
              </a:ext>
            </a:extLst>
          </p:cNvPr>
          <p:cNvGrpSpPr/>
          <p:nvPr/>
        </p:nvGrpSpPr>
        <p:grpSpPr>
          <a:xfrm>
            <a:off x="746752" y="1455024"/>
            <a:ext cx="7632848" cy="749840"/>
            <a:chOff x="750811" y="2403830"/>
            <a:chExt cx="7632848" cy="749840"/>
          </a:xfrm>
        </p:grpSpPr>
        <p:sp>
          <p:nvSpPr>
            <p:cNvPr id="8" name="Rectangle 7">
              <a:extLst>
                <a:ext uri="{FF2B5EF4-FFF2-40B4-BE49-F238E27FC236}">
                  <a16:creationId xmlns:a16="http://schemas.microsoft.com/office/drawing/2014/main" id="{CB6C64ED-8020-494C-A333-ED9E22F7BBC6}"/>
                </a:ext>
              </a:extLst>
            </p:cNvPr>
            <p:cNvSpPr/>
            <p:nvPr/>
          </p:nvSpPr>
          <p:spPr>
            <a:xfrm>
              <a:off x="750811" y="2403830"/>
              <a:ext cx="7632848" cy="749840"/>
            </a:xfrm>
            <a:prstGeom prst="rect">
              <a:avLst/>
            </a:prstGeom>
            <a:solidFill>
              <a:schemeClr val="bg1"/>
            </a:solidFill>
            <a:ln w="28575">
              <a:solidFill>
                <a:srgbClr val="DE1E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C0722F0-F30B-4248-8FB0-8D5CBF653716}"/>
                </a:ext>
              </a:extLst>
            </p:cNvPr>
            <p:cNvSpPr txBox="1"/>
            <p:nvPr/>
          </p:nvSpPr>
          <p:spPr>
            <a:xfrm>
              <a:off x="935242" y="2455584"/>
              <a:ext cx="7281632" cy="646331"/>
            </a:xfrm>
            <a:prstGeom prst="rect">
              <a:avLst/>
            </a:prstGeom>
            <a:noFill/>
          </p:spPr>
          <p:txBody>
            <a:bodyPr wrap="square" rtlCol="0">
              <a:spAutoFit/>
            </a:bodyPr>
            <a:lstStyle/>
            <a:p>
              <a:pPr algn="just"/>
              <a:r>
                <a:rPr lang="en-GB" dirty="0"/>
                <a:t>If you find yourself in a tricky situation, you need to make sure you feel confident enough to do the right thing.</a:t>
              </a:r>
            </a:p>
          </p:txBody>
        </p:sp>
      </p:grpSp>
      <p:grpSp>
        <p:nvGrpSpPr>
          <p:cNvPr id="10" name="Group 9">
            <a:extLst>
              <a:ext uri="{FF2B5EF4-FFF2-40B4-BE49-F238E27FC236}">
                <a16:creationId xmlns:a16="http://schemas.microsoft.com/office/drawing/2014/main" id="{69341D39-A12B-431D-AA86-4A87660FA26B}"/>
              </a:ext>
            </a:extLst>
          </p:cNvPr>
          <p:cNvGrpSpPr/>
          <p:nvPr/>
        </p:nvGrpSpPr>
        <p:grpSpPr>
          <a:xfrm>
            <a:off x="755575" y="2319120"/>
            <a:ext cx="7632848" cy="749840"/>
            <a:chOff x="750811" y="2403830"/>
            <a:chExt cx="7632848" cy="749840"/>
          </a:xfrm>
        </p:grpSpPr>
        <p:sp>
          <p:nvSpPr>
            <p:cNvPr id="11" name="Rectangle 10">
              <a:extLst>
                <a:ext uri="{FF2B5EF4-FFF2-40B4-BE49-F238E27FC236}">
                  <a16:creationId xmlns:a16="http://schemas.microsoft.com/office/drawing/2014/main" id="{B916A8CC-3216-4FB4-943F-89DABFC60F80}"/>
                </a:ext>
              </a:extLst>
            </p:cNvPr>
            <p:cNvSpPr/>
            <p:nvPr/>
          </p:nvSpPr>
          <p:spPr>
            <a:xfrm>
              <a:off x="750811" y="2403830"/>
              <a:ext cx="7632848" cy="749840"/>
            </a:xfrm>
            <a:prstGeom prst="rect">
              <a:avLst/>
            </a:prstGeom>
            <a:solidFill>
              <a:schemeClr val="bg1"/>
            </a:solidFill>
            <a:ln w="28575">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A0CBB4D-5BEB-4F1D-8292-ED1F84908DCA}"/>
                </a:ext>
              </a:extLst>
            </p:cNvPr>
            <p:cNvSpPr txBox="1"/>
            <p:nvPr/>
          </p:nvSpPr>
          <p:spPr>
            <a:xfrm>
              <a:off x="935242" y="2455584"/>
              <a:ext cx="7281632" cy="646331"/>
            </a:xfrm>
            <a:prstGeom prst="rect">
              <a:avLst/>
            </a:prstGeom>
            <a:noFill/>
          </p:spPr>
          <p:txBody>
            <a:bodyPr wrap="square" rtlCol="0">
              <a:spAutoFit/>
            </a:bodyPr>
            <a:lstStyle/>
            <a:p>
              <a:pPr algn="just"/>
              <a:r>
                <a:rPr lang="en-GB" dirty="0"/>
                <a:t>What could you do if your friends were trying to encourage you to do something that you did not want to do?</a:t>
              </a:r>
            </a:p>
          </p:txBody>
        </p:sp>
      </p:grpSp>
      <p:pic>
        <p:nvPicPr>
          <p:cNvPr id="6" name="Picture 5">
            <a:extLst>
              <a:ext uri="{FF2B5EF4-FFF2-40B4-BE49-F238E27FC236}">
                <a16:creationId xmlns:a16="http://schemas.microsoft.com/office/drawing/2014/main" id="{67018532-F5A7-487B-9216-F11D63CCFF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2852936"/>
            <a:ext cx="1385418" cy="2442725"/>
          </a:xfrm>
          <a:prstGeom prst="rect">
            <a:avLst/>
          </a:prstGeom>
        </p:spPr>
      </p:pic>
      <p:grpSp>
        <p:nvGrpSpPr>
          <p:cNvPr id="13" name="Group 12">
            <a:extLst>
              <a:ext uri="{FF2B5EF4-FFF2-40B4-BE49-F238E27FC236}">
                <a16:creationId xmlns:a16="http://schemas.microsoft.com/office/drawing/2014/main" id="{89AB4076-DB30-4EEA-B740-A35267B7EA50}"/>
              </a:ext>
            </a:extLst>
          </p:cNvPr>
          <p:cNvGrpSpPr/>
          <p:nvPr/>
        </p:nvGrpSpPr>
        <p:grpSpPr>
          <a:xfrm>
            <a:off x="2411760" y="3305180"/>
            <a:ext cx="2592288" cy="1736833"/>
            <a:chOff x="4285425" y="661886"/>
            <a:chExt cx="2965263" cy="1986726"/>
          </a:xfrm>
        </p:grpSpPr>
        <p:grpSp>
          <p:nvGrpSpPr>
            <p:cNvPr id="14" name="Group 13">
              <a:extLst>
                <a:ext uri="{FF2B5EF4-FFF2-40B4-BE49-F238E27FC236}">
                  <a16:creationId xmlns:a16="http://schemas.microsoft.com/office/drawing/2014/main" id="{A2219571-6F89-4F1B-A9F1-EE9AE7AB3F88}"/>
                </a:ext>
              </a:extLst>
            </p:cNvPr>
            <p:cNvGrpSpPr/>
            <p:nvPr/>
          </p:nvGrpSpPr>
          <p:grpSpPr>
            <a:xfrm>
              <a:off x="4285425" y="661886"/>
              <a:ext cx="2965263" cy="1986726"/>
              <a:chOff x="1043608" y="808225"/>
              <a:chExt cx="2686866" cy="1800200"/>
            </a:xfrm>
          </p:grpSpPr>
          <p:sp>
            <p:nvSpPr>
              <p:cNvPr id="16" name="Thought Bubble: Cloud 15">
                <a:extLst>
                  <a:ext uri="{FF2B5EF4-FFF2-40B4-BE49-F238E27FC236}">
                    <a16:creationId xmlns:a16="http://schemas.microsoft.com/office/drawing/2014/main" id="{792820B3-E42F-44AF-8929-B33B2B29D53A}"/>
                  </a:ext>
                </a:extLst>
              </p:cNvPr>
              <p:cNvSpPr/>
              <p:nvPr/>
            </p:nvSpPr>
            <p:spPr>
              <a:xfrm>
                <a:off x="1043608" y="808225"/>
                <a:ext cx="2686866" cy="1800200"/>
              </a:xfrm>
              <a:prstGeom prst="cloudCallout">
                <a:avLst>
                  <a:gd name="adj1" fmla="val 71689"/>
                  <a:gd name="adj2" fmla="val -21179"/>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D4E28372-95EC-4A81-9375-D7AAC010FE4E}"/>
                  </a:ext>
                </a:extLst>
              </p:cNvPr>
              <p:cNvSpPr/>
              <p:nvPr/>
            </p:nvSpPr>
            <p:spPr>
              <a:xfrm>
                <a:off x="1199535" y="915060"/>
                <a:ext cx="2428568" cy="1543005"/>
              </a:xfrm>
              <a:custGeom>
                <a:avLst/>
                <a:gdLst>
                  <a:gd name="connsiteX0" fmla="*/ 1327355 w 2428568"/>
                  <a:gd name="connsiteY0" fmla="*/ 68166 h 1543005"/>
                  <a:gd name="connsiteX1" fmla="*/ 1327355 w 2428568"/>
                  <a:gd name="connsiteY1" fmla="*/ 68166 h 1543005"/>
                  <a:gd name="connsiteX2" fmla="*/ 1120878 w 2428568"/>
                  <a:gd name="connsiteY2" fmla="*/ 68166 h 1543005"/>
                  <a:gd name="connsiteX3" fmla="*/ 1052052 w 2428568"/>
                  <a:gd name="connsiteY3" fmla="*/ 87830 h 1543005"/>
                  <a:gd name="connsiteX4" fmla="*/ 776749 w 2428568"/>
                  <a:gd name="connsiteY4" fmla="*/ 107495 h 1543005"/>
                  <a:gd name="connsiteX5" fmla="*/ 747252 w 2428568"/>
                  <a:gd name="connsiteY5" fmla="*/ 127159 h 1543005"/>
                  <a:gd name="connsiteX6" fmla="*/ 688259 w 2428568"/>
                  <a:gd name="connsiteY6" fmla="*/ 146824 h 1543005"/>
                  <a:gd name="connsiteX7" fmla="*/ 658762 w 2428568"/>
                  <a:gd name="connsiteY7" fmla="*/ 166488 h 1543005"/>
                  <a:gd name="connsiteX8" fmla="*/ 599768 w 2428568"/>
                  <a:gd name="connsiteY8" fmla="*/ 186153 h 1543005"/>
                  <a:gd name="connsiteX9" fmla="*/ 570271 w 2428568"/>
                  <a:gd name="connsiteY9" fmla="*/ 205817 h 1543005"/>
                  <a:gd name="connsiteX10" fmla="*/ 501446 w 2428568"/>
                  <a:gd name="connsiteY10" fmla="*/ 225482 h 1543005"/>
                  <a:gd name="connsiteX11" fmla="*/ 471949 w 2428568"/>
                  <a:gd name="connsiteY11" fmla="*/ 245146 h 1543005"/>
                  <a:gd name="connsiteX12" fmla="*/ 363794 w 2428568"/>
                  <a:gd name="connsiteY12" fmla="*/ 304140 h 1543005"/>
                  <a:gd name="connsiteX13" fmla="*/ 334297 w 2428568"/>
                  <a:gd name="connsiteY13" fmla="*/ 333637 h 1543005"/>
                  <a:gd name="connsiteX14" fmla="*/ 304800 w 2428568"/>
                  <a:gd name="connsiteY14" fmla="*/ 392630 h 1543005"/>
                  <a:gd name="connsiteX15" fmla="*/ 275304 w 2428568"/>
                  <a:gd name="connsiteY15" fmla="*/ 412295 h 1543005"/>
                  <a:gd name="connsiteX16" fmla="*/ 206478 w 2428568"/>
                  <a:gd name="connsiteY16" fmla="*/ 490953 h 1543005"/>
                  <a:gd name="connsiteX17" fmla="*/ 176981 w 2428568"/>
                  <a:gd name="connsiteY17" fmla="*/ 500785 h 1543005"/>
                  <a:gd name="connsiteX18" fmla="*/ 117988 w 2428568"/>
                  <a:gd name="connsiteY18" fmla="*/ 510617 h 1543005"/>
                  <a:gd name="connsiteX19" fmla="*/ 58994 w 2428568"/>
                  <a:gd name="connsiteY19" fmla="*/ 530282 h 1543005"/>
                  <a:gd name="connsiteX20" fmla="*/ 9833 w 2428568"/>
                  <a:gd name="connsiteY20" fmla="*/ 589275 h 1543005"/>
                  <a:gd name="connsiteX21" fmla="*/ 0 w 2428568"/>
                  <a:gd name="connsiteY21" fmla="*/ 677766 h 1543005"/>
                  <a:gd name="connsiteX22" fmla="*/ 9833 w 2428568"/>
                  <a:gd name="connsiteY22" fmla="*/ 992398 h 1543005"/>
                  <a:gd name="connsiteX23" fmla="*/ 29497 w 2428568"/>
                  <a:gd name="connsiteY23" fmla="*/ 1051392 h 1543005"/>
                  <a:gd name="connsiteX24" fmla="*/ 39330 w 2428568"/>
                  <a:gd name="connsiteY24" fmla="*/ 1080888 h 1543005"/>
                  <a:gd name="connsiteX25" fmla="*/ 49162 w 2428568"/>
                  <a:gd name="connsiteY25" fmla="*/ 1110385 h 1543005"/>
                  <a:gd name="connsiteX26" fmla="*/ 68826 w 2428568"/>
                  <a:gd name="connsiteY26" fmla="*/ 1139882 h 1543005"/>
                  <a:gd name="connsiteX27" fmla="*/ 78659 w 2428568"/>
                  <a:gd name="connsiteY27" fmla="*/ 1169379 h 1543005"/>
                  <a:gd name="connsiteX28" fmla="*/ 117988 w 2428568"/>
                  <a:gd name="connsiteY28" fmla="*/ 1228372 h 1543005"/>
                  <a:gd name="connsiteX29" fmla="*/ 137652 w 2428568"/>
                  <a:gd name="connsiteY29" fmla="*/ 1257869 h 1543005"/>
                  <a:gd name="connsiteX30" fmla="*/ 167149 w 2428568"/>
                  <a:gd name="connsiteY30" fmla="*/ 1316863 h 1543005"/>
                  <a:gd name="connsiteX31" fmla="*/ 176981 w 2428568"/>
                  <a:gd name="connsiteY31" fmla="*/ 1356192 h 1543005"/>
                  <a:gd name="connsiteX32" fmla="*/ 137652 w 2428568"/>
                  <a:gd name="connsiteY32" fmla="*/ 1307030 h 1543005"/>
                  <a:gd name="connsiteX33" fmla="*/ 196646 w 2428568"/>
                  <a:gd name="connsiteY33" fmla="*/ 1326695 h 1543005"/>
                  <a:gd name="connsiteX34" fmla="*/ 255639 w 2428568"/>
                  <a:gd name="connsiteY34" fmla="*/ 1366024 h 1543005"/>
                  <a:gd name="connsiteX35" fmla="*/ 314633 w 2428568"/>
                  <a:gd name="connsiteY35" fmla="*/ 1385688 h 1543005"/>
                  <a:gd name="connsiteX36" fmla="*/ 344130 w 2428568"/>
                  <a:gd name="connsiteY36" fmla="*/ 1405353 h 1543005"/>
                  <a:gd name="connsiteX37" fmla="*/ 442452 w 2428568"/>
                  <a:gd name="connsiteY37" fmla="*/ 1425017 h 1543005"/>
                  <a:gd name="connsiteX38" fmla="*/ 540775 w 2428568"/>
                  <a:gd name="connsiteY38" fmla="*/ 1464346 h 1543005"/>
                  <a:gd name="connsiteX39" fmla="*/ 570271 w 2428568"/>
                  <a:gd name="connsiteY39" fmla="*/ 1484011 h 1543005"/>
                  <a:gd name="connsiteX40" fmla="*/ 619433 w 2428568"/>
                  <a:gd name="connsiteY40" fmla="*/ 1513508 h 1543005"/>
                  <a:gd name="connsiteX41" fmla="*/ 648930 w 2428568"/>
                  <a:gd name="connsiteY41" fmla="*/ 1533172 h 1543005"/>
                  <a:gd name="connsiteX42" fmla="*/ 678426 w 2428568"/>
                  <a:gd name="connsiteY42" fmla="*/ 1543005 h 1543005"/>
                  <a:gd name="connsiteX43" fmla="*/ 737420 w 2428568"/>
                  <a:gd name="connsiteY43" fmla="*/ 1533172 h 1543005"/>
                  <a:gd name="connsiteX44" fmla="*/ 796413 w 2428568"/>
                  <a:gd name="connsiteY44" fmla="*/ 1503675 h 1543005"/>
                  <a:gd name="connsiteX45" fmla="*/ 1179871 w 2428568"/>
                  <a:gd name="connsiteY45" fmla="*/ 1493843 h 1543005"/>
                  <a:gd name="connsiteX46" fmla="*/ 1425678 w 2428568"/>
                  <a:gd name="connsiteY46" fmla="*/ 1474179 h 1543005"/>
                  <a:gd name="connsiteX47" fmla="*/ 1455175 w 2428568"/>
                  <a:gd name="connsiteY47" fmla="*/ 1464346 h 1543005"/>
                  <a:gd name="connsiteX48" fmla="*/ 1553497 w 2428568"/>
                  <a:gd name="connsiteY48" fmla="*/ 1444682 h 1543005"/>
                  <a:gd name="connsiteX49" fmla="*/ 1592826 w 2428568"/>
                  <a:gd name="connsiteY49" fmla="*/ 1434850 h 1543005"/>
                  <a:gd name="connsiteX50" fmla="*/ 1622323 w 2428568"/>
                  <a:gd name="connsiteY50" fmla="*/ 1415185 h 1543005"/>
                  <a:gd name="connsiteX51" fmla="*/ 1700981 w 2428568"/>
                  <a:gd name="connsiteY51" fmla="*/ 1395521 h 1543005"/>
                  <a:gd name="connsiteX52" fmla="*/ 1740310 w 2428568"/>
                  <a:gd name="connsiteY52" fmla="*/ 1385688 h 1543005"/>
                  <a:gd name="connsiteX53" fmla="*/ 1799304 w 2428568"/>
                  <a:gd name="connsiteY53" fmla="*/ 1336527 h 1543005"/>
                  <a:gd name="connsiteX54" fmla="*/ 1828800 w 2428568"/>
                  <a:gd name="connsiteY54" fmla="*/ 1307030 h 1543005"/>
                  <a:gd name="connsiteX55" fmla="*/ 1868130 w 2428568"/>
                  <a:gd name="connsiteY55" fmla="*/ 1297198 h 1543005"/>
                  <a:gd name="connsiteX56" fmla="*/ 1897626 w 2428568"/>
                  <a:gd name="connsiteY56" fmla="*/ 1287366 h 1543005"/>
                  <a:gd name="connsiteX57" fmla="*/ 1966452 w 2428568"/>
                  <a:gd name="connsiteY57" fmla="*/ 1257869 h 1543005"/>
                  <a:gd name="connsiteX58" fmla="*/ 2025446 w 2428568"/>
                  <a:gd name="connsiteY58" fmla="*/ 1208708 h 1543005"/>
                  <a:gd name="connsiteX59" fmla="*/ 2054942 w 2428568"/>
                  <a:gd name="connsiteY59" fmla="*/ 1198875 h 1543005"/>
                  <a:gd name="connsiteX60" fmla="*/ 2113936 w 2428568"/>
                  <a:gd name="connsiteY60" fmla="*/ 1169379 h 1543005"/>
                  <a:gd name="connsiteX61" fmla="*/ 2202426 w 2428568"/>
                  <a:gd name="connsiteY61" fmla="*/ 1120217 h 1543005"/>
                  <a:gd name="connsiteX62" fmla="*/ 2231923 w 2428568"/>
                  <a:gd name="connsiteY62" fmla="*/ 1080888 h 1543005"/>
                  <a:gd name="connsiteX63" fmla="*/ 2261420 w 2428568"/>
                  <a:gd name="connsiteY63" fmla="*/ 1071056 h 1543005"/>
                  <a:gd name="connsiteX64" fmla="*/ 2290917 w 2428568"/>
                  <a:gd name="connsiteY64" fmla="*/ 1012063 h 1543005"/>
                  <a:gd name="connsiteX65" fmla="*/ 2310581 w 2428568"/>
                  <a:gd name="connsiteY65" fmla="*/ 982566 h 1543005"/>
                  <a:gd name="connsiteX66" fmla="*/ 2330246 w 2428568"/>
                  <a:gd name="connsiteY66" fmla="*/ 903908 h 1543005"/>
                  <a:gd name="connsiteX67" fmla="*/ 2349910 w 2428568"/>
                  <a:gd name="connsiteY67" fmla="*/ 874411 h 1543005"/>
                  <a:gd name="connsiteX68" fmla="*/ 2359742 w 2428568"/>
                  <a:gd name="connsiteY68" fmla="*/ 844914 h 1543005"/>
                  <a:gd name="connsiteX69" fmla="*/ 2379407 w 2428568"/>
                  <a:gd name="connsiteY69" fmla="*/ 805585 h 1543005"/>
                  <a:gd name="connsiteX70" fmla="*/ 2399071 w 2428568"/>
                  <a:gd name="connsiteY70" fmla="*/ 736759 h 1543005"/>
                  <a:gd name="connsiteX71" fmla="*/ 2418736 w 2428568"/>
                  <a:gd name="connsiteY71" fmla="*/ 677766 h 1543005"/>
                  <a:gd name="connsiteX72" fmla="*/ 2428568 w 2428568"/>
                  <a:gd name="connsiteY72" fmla="*/ 648269 h 1543005"/>
                  <a:gd name="connsiteX73" fmla="*/ 2418736 w 2428568"/>
                  <a:gd name="connsiteY73" fmla="*/ 540114 h 1543005"/>
                  <a:gd name="connsiteX74" fmla="*/ 2399071 w 2428568"/>
                  <a:gd name="connsiteY74" fmla="*/ 481121 h 1543005"/>
                  <a:gd name="connsiteX75" fmla="*/ 2389239 w 2428568"/>
                  <a:gd name="connsiteY75" fmla="*/ 451624 h 1543005"/>
                  <a:gd name="connsiteX76" fmla="*/ 2379407 w 2428568"/>
                  <a:gd name="connsiteY76" fmla="*/ 422127 h 1543005"/>
                  <a:gd name="connsiteX77" fmla="*/ 2359742 w 2428568"/>
                  <a:gd name="connsiteY77" fmla="*/ 392630 h 1543005"/>
                  <a:gd name="connsiteX78" fmla="*/ 2349910 w 2428568"/>
                  <a:gd name="connsiteY78" fmla="*/ 323805 h 1543005"/>
                  <a:gd name="connsiteX79" fmla="*/ 2310581 w 2428568"/>
                  <a:gd name="connsiteY79" fmla="*/ 235314 h 1543005"/>
                  <a:gd name="connsiteX80" fmla="*/ 2281084 w 2428568"/>
                  <a:gd name="connsiteY80" fmla="*/ 205817 h 1543005"/>
                  <a:gd name="connsiteX81" fmla="*/ 2241755 w 2428568"/>
                  <a:gd name="connsiteY81" fmla="*/ 146824 h 1543005"/>
                  <a:gd name="connsiteX82" fmla="*/ 2182762 w 2428568"/>
                  <a:gd name="connsiteY82" fmla="*/ 127159 h 1543005"/>
                  <a:gd name="connsiteX83" fmla="*/ 2153265 w 2428568"/>
                  <a:gd name="connsiteY83" fmla="*/ 107495 h 1543005"/>
                  <a:gd name="connsiteX84" fmla="*/ 2064775 w 2428568"/>
                  <a:gd name="connsiteY84" fmla="*/ 77998 h 1543005"/>
                  <a:gd name="connsiteX85" fmla="*/ 2035278 w 2428568"/>
                  <a:gd name="connsiteY85" fmla="*/ 68166 h 1543005"/>
                  <a:gd name="connsiteX86" fmla="*/ 2005781 w 2428568"/>
                  <a:gd name="connsiteY86" fmla="*/ 58334 h 1543005"/>
                  <a:gd name="connsiteX87" fmla="*/ 1956620 w 2428568"/>
                  <a:gd name="connsiteY87" fmla="*/ 48501 h 1543005"/>
                  <a:gd name="connsiteX88" fmla="*/ 1927123 w 2428568"/>
                  <a:gd name="connsiteY88" fmla="*/ 38669 h 1543005"/>
                  <a:gd name="connsiteX89" fmla="*/ 1858297 w 2428568"/>
                  <a:gd name="connsiteY89" fmla="*/ 28837 h 1543005"/>
                  <a:gd name="connsiteX90" fmla="*/ 1366684 w 2428568"/>
                  <a:gd name="connsiteY90" fmla="*/ 19005 h 1543005"/>
                  <a:gd name="connsiteX91" fmla="*/ 1327355 w 2428568"/>
                  <a:gd name="connsiteY91" fmla="*/ 68166 h 15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28568" h="1543005">
                    <a:moveTo>
                      <a:pt x="1327355" y="68166"/>
                    </a:moveTo>
                    <a:lnTo>
                      <a:pt x="1327355" y="68166"/>
                    </a:lnTo>
                    <a:cubicBezTo>
                      <a:pt x="1219224" y="56152"/>
                      <a:pt x="1242400" y="52976"/>
                      <a:pt x="1120878" y="68166"/>
                    </a:cubicBezTo>
                    <a:cubicBezTo>
                      <a:pt x="998980" y="83403"/>
                      <a:pt x="1149985" y="71507"/>
                      <a:pt x="1052052" y="87830"/>
                    </a:cubicBezTo>
                    <a:cubicBezTo>
                      <a:pt x="974880" y="100692"/>
                      <a:pt x="839200" y="104208"/>
                      <a:pt x="776749" y="107495"/>
                    </a:cubicBezTo>
                    <a:cubicBezTo>
                      <a:pt x="766917" y="114050"/>
                      <a:pt x="758050" y="122360"/>
                      <a:pt x="747252" y="127159"/>
                    </a:cubicBezTo>
                    <a:cubicBezTo>
                      <a:pt x="728310" y="135577"/>
                      <a:pt x="705506" y="135326"/>
                      <a:pt x="688259" y="146824"/>
                    </a:cubicBezTo>
                    <a:cubicBezTo>
                      <a:pt x="678427" y="153379"/>
                      <a:pt x="669560" y="161689"/>
                      <a:pt x="658762" y="166488"/>
                    </a:cubicBezTo>
                    <a:cubicBezTo>
                      <a:pt x="639820" y="174907"/>
                      <a:pt x="617015" y="174655"/>
                      <a:pt x="599768" y="186153"/>
                    </a:cubicBezTo>
                    <a:cubicBezTo>
                      <a:pt x="589936" y="192708"/>
                      <a:pt x="581132" y="201162"/>
                      <a:pt x="570271" y="205817"/>
                    </a:cubicBezTo>
                    <a:cubicBezTo>
                      <a:pt x="526176" y="224715"/>
                      <a:pt x="539706" y="206352"/>
                      <a:pt x="501446" y="225482"/>
                    </a:cubicBezTo>
                    <a:cubicBezTo>
                      <a:pt x="490877" y="230767"/>
                      <a:pt x="482323" y="239488"/>
                      <a:pt x="471949" y="245146"/>
                    </a:cubicBezTo>
                    <a:cubicBezTo>
                      <a:pt x="446022" y="259288"/>
                      <a:pt x="392164" y="280498"/>
                      <a:pt x="363794" y="304140"/>
                    </a:cubicBezTo>
                    <a:cubicBezTo>
                      <a:pt x="353112" y="313042"/>
                      <a:pt x="344129" y="323805"/>
                      <a:pt x="334297" y="333637"/>
                    </a:cubicBezTo>
                    <a:cubicBezTo>
                      <a:pt x="326300" y="357630"/>
                      <a:pt x="323862" y="373568"/>
                      <a:pt x="304800" y="392630"/>
                    </a:cubicBezTo>
                    <a:cubicBezTo>
                      <a:pt x="296444" y="400986"/>
                      <a:pt x="285136" y="405740"/>
                      <a:pt x="275304" y="412295"/>
                    </a:cubicBezTo>
                    <a:cubicBezTo>
                      <a:pt x="245808" y="456538"/>
                      <a:pt x="247445" y="470469"/>
                      <a:pt x="206478" y="490953"/>
                    </a:cubicBezTo>
                    <a:cubicBezTo>
                      <a:pt x="197208" y="495588"/>
                      <a:pt x="186813" y="497508"/>
                      <a:pt x="176981" y="500785"/>
                    </a:cubicBezTo>
                    <a:cubicBezTo>
                      <a:pt x="101728" y="550955"/>
                      <a:pt x="191261" y="502476"/>
                      <a:pt x="117988" y="510617"/>
                    </a:cubicBezTo>
                    <a:cubicBezTo>
                      <a:pt x="97386" y="512906"/>
                      <a:pt x="58994" y="530282"/>
                      <a:pt x="58994" y="530282"/>
                    </a:cubicBezTo>
                    <a:cubicBezTo>
                      <a:pt x="47988" y="541288"/>
                      <a:pt x="14396" y="571024"/>
                      <a:pt x="9833" y="589275"/>
                    </a:cubicBezTo>
                    <a:cubicBezTo>
                      <a:pt x="2635" y="618067"/>
                      <a:pt x="3278" y="648269"/>
                      <a:pt x="0" y="677766"/>
                    </a:cubicBezTo>
                    <a:cubicBezTo>
                      <a:pt x="3278" y="782643"/>
                      <a:pt x="1575" y="887795"/>
                      <a:pt x="9833" y="992398"/>
                    </a:cubicBezTo>
                    <a:cubicBezTo>
                      <a:pt x="11464" y="1013062"/>
                      <a:pt x="22942" y="1031727"/>
                      <a:pt x="29497" y="1051392"/>
                    </a:cubicBezTo>
                    <a:lnTo>
                      <a:pt x="39330" y="1080888"/>
                    </a:lnTo>
                    <a:cubicBezTo>
                      <a:pt x="42608" y="1090720"/>
                      <a:pt x="43413" y="1101761"/>
                      <a:pt x="49162" y="1110385"/>
                    </a:cubicBezTo>
                    <a:cubicBezTo>
                      <a:pt x="55717" y="1120217"/>
                      <a:pt x="63541" y="1129313"/>
                      <a:pt x="68826" y="1139882"/>
                    </a:cubicBezTo>
                    <a:cubicBezTo>
                      <a:pt x="73461" y="1149152"/>
                      <a:pt x="73626" y="1160319"/>
                      <a:pt x="78659" y="1169379"/>
                    </a:cubicBezTo>
                    <a:cubicBezTo>
                      <a:pt x="90137" y="1190038"/>
                      <a:pt x="104878" y="1208708"/>
                      <a:pt x="117988" y="1228372"/>
                    </a:cubicBezTo>
                    <a:cubicBezTo>
                      <a:pt x="124543" y="1238204"/>
                      <a:pt x="133915" y="1246658"/>
                      <a:pt x="137652" y="1257869"/>
                    </a:cubicBezTo>
                    <a:cubicBezTo>
                      <a:pt x="151221" y="1298577"/>
                      <a:pt x="141735" y="1278743"/>
                      <a:pt x="167149" y="1316863"/>
                    </a:cubicBezTo>
                    <a:cubicBezTo>
                      <a:pt x="170426" y="1329973"/>
                      <a:pt x="186536" y="1346637"/>
                      <a:pt x="176981" y="1356192"/>
                    </a:cubicBezTo>
                    <a:cubicBezTo>
                      <a:pt x="156392" y="1376780"/>
                      <a:pt x="135845" y="1307391"/>
                      <a:pt x="137652" y="1307030"/>
                    </a:cubicBezTo>
                    <a:cubicBezTo>
                      <a:pt x="157978" y="1302965"/>
                      <a:pt x="196646" y="1326695"/>
                      <a:pt x="196646" y="1326695"/>
                    </a:cubicBezTo>
                    <a:cubicBezTo>
                      <a:pt x="216310" y="1339805"/>
                      <a:pt x="233218" y="1358551"/>
                      <a:pt x="255639" y="1366024"/>
                    </a:cubicBezTo>
                    <a:lnTo>
                      <a:pt x="314633" y="1385688"/>
                    </a:lnTo>
                    <a:cubicBezTo>
                      <a:pt x="324465" y="1392243"/>
                      <a:pt x="333561" y="1400068"/>
                      <a:pt x="344130" y="1405353"/>
                    </a:cubicBezTo>
                    <a:cubicBezTo>
                      <a:pt x="371587" y="1419081"/>
                      <a:pt x="417090" y="1421394"/>
                      <a:pt x="442452" y="1425017"/>
                    </a:cubicBezTo>
                    <a:cubicBezTo>
                      <a:pt x="490792" y="1441131"/>
                      <a:pt x="500271" y="1441201"/>
                      <a:pt x="540775" y="1464346"/>
                    </a:cubicBezTo>
                    <a:cubicBezTo>
                      <a:pt x="551035" y="1470209"/>
                      <a:pt x="560250" y="1477748"/>
                      <a:pt x="570271" y="1484011"/>
                    </a:cubicBezTo>
                    <a:cubicBezTo>
                      <a:pt x="586477" y="1494140"/>
                      <a:pt x="603227" y="1503379"/>
                      <a:pt x="619433" y="1513508"/>
                    </a:cubicBezTo>
                    <a:cubicBezTo>
                      <a:pt x="629454" y="1519771"/>
                      <a:pt x="638361" y="1527887"/>
                      <a:pt x="648930" y="1533172"/>
                    </a:cubicBezTo>
                    <a:cubicBezTo>
                      <a:pt x="658200" y="1537807"/>
                      <a:pt x="668594" y="1539727"/>
                      <a:pt x="678426" y="1543005"/>
                    </a:cubicBezTo>
                    <a:cubicBezTo>
                      <a:pt x="698091" y="1539727"/>
                      <a:pt x="718507" y="1539476"/>
                      <a:pt x="737420" y="1533172"/>
                    </a:cubicBezTo>
                    <a:cubicBezTo>
                      <a:pt x="773593" y="1521114"/>
                      <a:pt x="757415" y="1505532"/>
                      <a:pt x="796413" y="1503675"/>
                    </a:cubicBezTo>
                    <a:cubicBezTo>
                      <a:pt x="924130" y="1497593"/>
                      <a:pt x="1052052" y="1497120"/>
                      <a:pt x="1179871" y="1493843"/>
                    </a:cubicBezTo>
                    <a:cubicBezTo>
                      <a:pt x="1261807" y="1487288"/>
                      <a:pt x="1347699" y="1500174"/>
                      <a:pt x="1425678" y="1474179"/>
                    </a:cubicBezTo>
                    <a:cubicBezTo>
                      <a:pt x="1435510" y="1470901"/>
                      <a:pt x="1445076" y="1466677"/>
                      <a:pt x="1455175" y="1464346"/>
                    </a:cubicBezTo>
                    <a:cubicBezTo>
                      <a:pt x="1487742" y="1456830"/>
                      <a:pt x="1521072" y="1452788"/>
                      <a:pt x="1553497" y="1444682"/>
                    </a:cubicBezTo>
                    <a:lnTo>
                      <a:pt x="1592826" y="1434850"/>
                    </a:lnTo>
                    <a:cubicBezTo>
                      <a:pt x="1602658" y="1428295"/>
                      <a:pt x="1611754" y="1420470"/>
                      <a:pt x="1622323" y="1415185"/>
                    </a:cubicBezTo>
                    <a:cubicBezTo>
                      <a:pt x="1643406" y="1404644"/>
                      <a:pt x="1680788" y="1400008"/>
                      <a:pt x="1700981" y="1395521"/>
                    </a:cubicBezTo>
                    <a:cubicBezTo>
                      <a:pt x="1714172" y="1392589"/>
                      <a:pt x="1727200" y="1388966"/>
                      <a:pt x="1740310" y="1385688"/>
                    </a:cubicBezTo>
                    <a:cubicBezTo>
                      <a:pt x="1826503" y="1299498"/>
                      <a:pt x="1717156" y="1404985"/>
                      <a:pt x="1799304" y="1336527"/>
                    </a:cubicBezTo>
                    <a:cubicBezTo>
                      <a:pt x="1809986" y="1327625"/>
                      <a:pt x="1816727" y="1313929"/>
                      <a:pt x="1828800" y="1307030"/>
                    </a:cubicBezTo>
                    <a:cubicBezTo>
                      <a:pt x="1840533" y="1300325"/>
                      <a:pt x="1855136" y="1300910"/>
                      <a:pt x="1868130" y="1297198"/>
                    </a:cubicBezTo>
                    <a:cubicBezTo>
                      <a:pt x="1878095" y="1294351"/>
                      <a:pt x="1887794" y="1290643"/>
                      <a:pt x="1897626" y="1287366"/>
                    </a:cubicBezTo>
                    <a:cubicBezTo>
                      <a:pt x="1971676" y="1237999"/>
                      <a:pt x="1877569" y="1295961"/>
                      <a:pt x="1966452" y="1257869"/>
                    </a:cubicBezTo>
                    <a:cubicBezTo>
                      <a:pt x="2011486" y="1238569"/>
                      <a:pt x="1982925" y="1237056"/>
                      <a:pt x="2025446" y="1208708"/>
                    </a:cubicBezTo>
                    <a:cubicBezTo>
                      <a:pt x="2034069" y="1202959"/>
                      <a:pt x="2045672" y="1203510"/>
                      <a:pt x="2054942" y="1198875"/>
                    </a:cubicBezTo>
                    <a:cubicBezTo>
                      <a:pt x="2131172" y="1160760"/>
                      <a:pt x="2039804" y="1194089"/>
                      <a:pt x="2113936" y="1169379"/>
                    </a:cubicBezTo>
                    <a:cubicBezTo>
                      <a:pt x="2181553" y="1124301"/>
                      <a:pt x="2150509" y="1137524"/>
                      <a:pt x="2202426" y="1120217"/>
                    </a:cubicBezTo>
                    <a:cubicBezTo>
                      <a:pt x="2212258" y="1107107"/>
                      <a:pt x="2219334" y="1091379"/>
                      <a:pt x="2231923" y="1080888"/>
                    </a:cubicBezTo>
                    <a:cubicBezTo>
                      <a:pt x="2239885" y="1074253"/>
                      <a:pt x="2253327" y="1077530"/>
                      <a:pt x="2261420" y="1071056"/>
                    </a:cubicBezTo>
                    <a:cubicBezTo>
                      <a:pt x="2284898" y="1052274"/>
                      <a:pt x="2279044" y="1035809"/>
                      <a:pt x="2290917" y="1012063"/>
                    </a:cubicBezTo>
                    <a:cubicBezTo>
                      <a:pt x="2296202" y="1001494"/>
                      <a:pt x="2305296" y="993135"/>
                      <a:pt x="2310581" y="982566"/>
                    </a:cubicBezTo>
                    <a:cubicBezTo>
                      <a:pt x="2328774" y="946178"/>
                      <a:pt x="2313419" y="948779"/>
                      <a:pt x="2330246" y="903908"/>
                    </a:cubicBezTo>
                    <a:cubicBezTo>
                      <a:pt x="2334395" y="892844"/>
                      <a:pt x="2344625" y="884980"/>
                      <a:pt x="2349910" y="874411"/>
                    </a:cubicBezTo>
                    <a:cubicBezTo>
                      <a:pt x="2354545" y="865141"/>
                      <a:pt x="2355659" y="854440"/>
                      <a:pt x="2359742" y="844914"/>
                    </a:cubicBezTo>
                    <a:cubicBezTo>
                      <a:pt x="2365516" y="831442"/>
                      <a:pt x="2373633" y="819057"/>
                      <a:pt x="2379407" y="805585"/>
                    </a:cubicBezTo>
                    <a:cubicBezTo>
                      <a:pt x="2390421" y="779886"/>
                      <a:pt x="2390756" y="764476"/>
                      <a:pt x="2399071" y="736759"/>
                    </a:cubicBezTo>
                    <a:cubicBezTo>
                      <a:pt x="2405027" y="716905"/>
                      <a:pt x="2412181" y="697430"/>
                      <a:pt x="2418736" y="677766"/>
                    </a:cubicBezTo>
                    <a:lnTo>
                      <a:pt x="2428568" y="648269"/>
                    </a:lnTo>
                    <a:cubicBezTo>
                      <a:pt x="2425291" y="612217"/>
                      <a:pt x="2425027" y="575763"/>
                      <a:pt x="2418736" y="540114"/>
                    </a:cubicBezTo>
                    <a:cubicBezTo>
                      <a:pt x="2415134" y="519701"/>
                      <a:pt x="2405626" y="500785"/>
                      <a:pt x="2399071" y="481121"/>
                    </a:cubicBezTo>
                    <a:lnTo>
                      <a:pt x="2389239" y="451624"/>
                    </a:lnTo>
                    <a:cubicBezTo>
                      <a:pt x="2385962" y="441792"/>
                      <a:pt x="2385156" y="430750"/>
                      <a:pt x="2379407" y="422127"/>
                    </a:cubicBezTo>
                    <a:lnTo>
                      <a:pt x="2359742" y="392630"/>
                    </a:lnTo>
                    <a:cubicBezTo>
                      <a:pt x="2356465" y="369688"/>
                      <a:pt x="2355121" y="346386"/>
                      <a:pt x="2349910" y="323805"/>
                    </a:cubicBezTo>
                    <a:cubicBezTo>
                      <a:pt x="2341700" y="288227"/>
                      <a:pt x="2333084" y="262317"/>
                      <a:pt x="2310581" y="235314"/>
                    </a:cubicBezTo>
                    <a:cubicBezTo>
                      <a:pt x="2301679" y="224632"/>
                      <a:pt x="2289621" y="216793"/>
                      <a:pt x="2281084" y="205817"/>
                    </a:cubicBezTo>
                    <a:cubicBezTo>
                      <a:pt x="2266574" y="187162"/>
                      <a:pt x="2264176" y="154298"/>
                      <a:pt x="2241755" y="146824"/>
                    </a:cubicBezTo>
                    <a:cubicBezTo>
                      <a:pt x="2222091" y="140269"/>
                      <a:pt x="2200009" y="138657"/>
                      <a:pt x="2182762" y="127159"/>
                    </a:cubicBezTo>
                    <a:cubicBezTo>
                      <a:pt x="2172930" y="120604"/>
                      <a:pt x="2164063" y="112294"/>
                      <a:pt x="2153265" y="107495"/>
                    </a:cubicBezTo>
                    <a:cubicBezTo>
                      <a:pt x="2153263" y="107494"/>
                      <a:pt x="2079525" y="82915"/>
                      <a:pt x="2064775" y="77998"/>
                    </a:cubicBezTo>
                    <a:lnTo>
                      <a:pt x="2035278" y="68166"/>
                    </a:lnTo>
                    <a:cubicBezTo>
                      <a:pt x="2025446" y="64889"/>
                      <a:pt x="2015944" y="60367"/>
                      <a:pt x="2005781" y="58334"/>
                    </a:cubicBezTo>
                    <a:cubicBezTo>
                      <a:pt x="1989394" y="55056"/>
                      <a:pt x="1972833" y="52554"/>
                      <a:pt x="1956620" y="48501"/>
                    </a:cubicBezTo>
                    <a:cubicBezTo>
                      <a:pt x="1946565" y="45987"/>
                      <a:pt x="1937286" y="40702"/>
                      <a:pt x="1927123" y="38669"/>
                    </a:cubicBezTo>
                    <a:cubicBezTo>
                      <a:pt x="1904398" y="34124"/>
                      <a:pt x="1881239" y="32114"/>
                      <a:pt x="1858297" y="28837"/>
                    </a:cubicBezTo>
                    <a:cubicBezTo>
                      <a:pt x="1682666" y="-29705"/>
                      <a:pt x="1839164" y="19005"/>
                      <a:pt x="1366684" y="19005"/>
                    </a:cubicBezTo>
                    <a:lnTo>
                      <a:pt x="1327355" y="68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87B5F679-F5B1-4303-8AE5-05C0AF540D2C}"/>
                </a:ext>
              </a:extLst>
            </p:cNvPr>
            <p:cNvSpPr txBox="1"/>
            <p:nvPr/>
          </p:nvSpPr>
          <p:spPr>
            <a:xfrm>
              <a:off x="4662883" y="944715"/>
              <a:ext cx="2210345" cy="1373031"/>
            </a:xfrm>
            <a:prstGeom prst="rect">
              <a:avLst/>
            </a:prstGeom>
            <a:noFill/>
          </p:spPr>
          <p:txBody>
            <a:bodyPr wrap="square" rtlCol="0">
              <a:spAutoFit/>
            </a:bodyPr>
            <a:lstStyle/>
            <a:p>
              <a:pPr algn="ctr"/>
              <a:r>
                <a:rPr lang="en-GB" dirty="0">
                  <a:latin typeface="Twinkl" pitchFamily="2" charset="77"/>
                </a:rPr>
                <a:t>Share your thoughts with a partner and then with the class.</a:t>
              </a:r>
            </a:p>
          </p:txBody>
        </p:sp>
      </p:grpSp>
      <p:grpSp>
        <p:nvGrpSpPr>
          <p:cNvPr id="18" name="Group 17">
            <a:extLst>
              <a:ext uri="{FF2B5EF4-FFF2-40B4-BE49-F238E27FC236}">
                <a16:creationId xmlns:a16="http://schemas.microsoft.com/office/drawing/2014/main" id="{DC873D2C-0DCB-453D-8B99-13D2AC6C404B}"/>
              </a:ext>
            </a:extLst>
          </p:cNvPr>
          <p:cNvGrpSpPr/>
          <p:nvPr/>
        </p:nvGrpSpPr>
        <p:grpSpPr>
          <a:xfrm>
            <a:off x="746752" y="5295661"/>
            <a:ext cx="7632848" cy="749840"/>
            <a:chOff x="750811" y="2403830"/>
            <a:chExt cx="7632848" cy="749840"/>
          </a:xfrm>
          <a:solidFill>
            <a:schemeClr val="accent3">
              <a:lumMod val="20000"/>
              <a:lumOff val="80000"/>
            </a:schemeClr>
          </a:solidFill>
        </p:grpSpPr>
        <p:sp>
          <p:nvSpPr>
            <p:cNvPr id="19" name="Rectangle 18">
              <a:extLst>
                <a:ext uri="{FF2B5EF4-FFF2-40B4-BE49-F238E27FC236}">
                  <a16:creationId xmlns:a16="http://schemas.microsoft.com/office/drawing/2014/main" id="{60B7A538-BB0B-4068-A0E7-A6F0946E0E13}"/>
                </a:ext>
              </a:extLst>
            </p:cNvPr>
            <p:cNvSpPr/>
            <p:nvPr/>
          </p:nvSpPr>
          <p:spPr>
            <a:xfrm>
              <a:off x="750811" y="2403830"/>
              <a:ext cx="7632848" cy="749840"/>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AF862B7-2BCA-46EC-87B4-AA03723B03A8}"/>
                </a:ext>
              </a:extLst>
            </p:cNvPr>
            <p:cNvSpPr txBox="1"/>
            <p:nvPr/>
          </p:nvSpPr>
          <p:spPr>
            <a:xfrm>
              <a:off x="935242" y="2455584"/>
              <a:ext cx="7281632" cy="646331"/>
            </a:xfrm>
            <a:prstGeom prst="rect">
              <a:avLst/>
            </a:prstGeom>
            <a:grpFill/>
            <a:ln>
              <a:noFill/>
            </a:ln>
          </p:spPr>
          <p:txBody>
            <a:bodyPr wrap="square" rtlCol="0">
              <a:spAutoFit/>
            </a:bodyPr>
            <a:lstStyle/>
            <a:p>
              <a:r>
                <a:rPr lang="en-GB" dirty="0"/>
                <a:t>Doing the right thing doesn’t always feel easy but it is important that you make choices which keep you safe, happy and healthy.</a:t>
              </a:r>
            </a:p>
          </p:txBody>
        </p:sp>
      </p:grpSp>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ox(ou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 id="{53A60B04-3F35-4B12-9676-15614EEAFFBE}" vid="{A95E2AE9-83D5-490C-8126-9547A377CD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1148</TotalTime>
  <Words>2269</Words>
  <Application>Microsoft Office PowerPoint</Application>
  <PresentationFormat>On-screen Show (4:3)</PresentationFormat>
  <Paragraphs>140</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Twinkl</vt:lpstr>
      <vt:lpstr>Sassoon Infant Rg</vt:lpstr>
      <vt:lpstr>Roboto</vt:lpstr>
      <vt:lpstr>Calibri</vt:lpstr>
      <vt:lpstr>Arial</vt:lpstr>
      <vt:lpstr>Wingdings</vt:lpstr>
      <vt:lpstr>Office Theme</vt:lpstr>
      <vt:lpstr>PowerPoint Presentation</vt:lpstr>
      <vt:lpstr>PowerPoint Presentation</vt:lpstr>
      <vt:lpstr>PowerPoint Presentation</vt:lpstr>
      <vt:lpstr>The Big Questions</vt:lpstr>
      <vt:lpstr>PowerPoint Presentation</vt:lpstr>
      <vt:lpstr>Reconnecting</vt:lpstr>
      <vt:lpstr>Tricky Situations</vt:lpstr>
      <vt:lpstr>Exploring</vt:lpstr>
      <vt:lpstr>Doing the Right Thing</vt:lpstr>
      <vt:lpstr>Making Positive Choices</vt:lpstr>
      <vt:lpstr>Making Positive Choices</vt:lpstr>
      <vt:lpstr>Making Positive Choices</vt:lpstr>
      <vt:lpstr>Consolidating</vt:lpstr>
      <vt:lpstr>Peer Pressure</vt:lpstr>
      <vt:lpstr>Reflecting</vt:lpstr>
      <vt:lpstr>Applying Solutions</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Making a Mistake</vt:lpstr>
      <vt:lpstr>Exploring</vt:lpstr>
      <vt:lpstr>Different Responses</vt:lpstr>
      <vt:lpstr>Different Responses</vt:lpstr>
      <vt:lpstr>Different Responses</vt:lpstr>
      <vt:lpstr>Different Responses</vt:lpstr>
      <vt:lpstr>Different Responses</vt:lpstr>
      <vt:lpstr>Feelings and Making Amends</vt:lpstr>
      <vt:lpstr>Consolidating</vt:lpstr>
      <vt:lpstr>Making Amends</vt:lpstr>
      <vt:lpstr>Reflecting</vt:lpstr>
      <vt:lpstr>Moving On</vt:lpstr>
      <vt:lpstr>The Big Questions</vt:lpstr>
      <vt:lpstr>PowerPoint Presentation</vt:lpstr>
      <vt:lpstr>PowerPoint Presentation</vt:lpstr>
      <vt:lpstr>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Liv Robson-Hughes</dc:creator>
  <cp:lastModifiedBy>Hannah Cuddy</cp:lastModifiedBy>
  <cp:revision>44</cp:revision>
  <dcterms:created xsi:type="dcterms:W3CDTF">2019-02-13T14:16:50Z</dcterms:created>
  <dcterms:modified xsi:type="dcterms:W3CDTF">2022-11-24T21:27:29Z</dcterms:modified>
</cp:coreProperties>
</file>