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6" r:id="rId2"/>
  </p:sldMasterIdLst>
  <p:notesMasterIdLst>
    <p:notesMasterId r:id="rId76"/>
  </p:notesMasterIdLst>
  <p:handoutMasterIdLst>
    <p:handoutMasterId r:id="rId77"/>
  </p:handoutMasterIdLst>
  <p:sldIdLst>
    <p:sldId id="305" r:id="rId3"/>
    <p:sldId id="258" r:id="rId4"/>
    <p:sldId id="263" r:id="rId5"/>
    <p:sldId id="264" r:id="rId6"/>
    <p:sldId id="294" r:id="rId7"/>
    <p:sldId id="289" r:id="rId8"/>
    <p:sldId id="295" r:id="rId9"/>
    <p:sldId id="290" r:id="rId10"/>
    <p:sldId id="333" r:id="rId11"/>
    <p:sldId id="334" r:id="rId12"/>
    <p:sldId id="354" r:id="rId13"/>
    <p:sldId id="355" r:id="rId14"/>
    <p:sldId id="356" r:id="rId15"/>
    <p:sldId id="335" r:id="rId16"/>
    <p:sldId id="336" r:id="rId17"/>
    <p:sldId id="357" r:id="rId18"/>
    <p:sldId id="344" r:id="rId19"/>
    <p:sldId id="337" r:id="rId20"/>
    <p:sldId id="345" r:id="rId21"/>
    <p:sldId id="339" r:id="rId22"/>
    <p:sldId id="346" r:id="rId23"/>
    <p:sldId id="341" r:id="rId24"/>
    <p:sldId id="312" r:id="rId25"/>
    <p:sldId id="314" r:id="rId26"/>
    <p:sldId id="347" r:id="rId27"/>
    <p:sldId id="348" r:id="rId28"/>
    <p:sldId id="349" r:id="rId29"/>
    <p:sldId id="291" r:id="rId30"/>
    <p:sldId id="350" r:id="rId31"/>
    <p:sldId id="292" r:id="rId32"/>
    <p:sldId id="351" r:id="rId33"/>
    <p:sldId id="293" r:id="rId34"/>
    <p:sldId id="352" r:id="rId35"/>
    <p:sldId id="353" r:id="rId36"/>
    <p:sldId id="358" r:id="rId37"/>
    <p:sldId id="359" r:id="rId38"/>
    <p:sldId id="360" r:id="rId39"/>
    <p:sldId id="361" r:id="rId40"/>
    <p:sldId id="362" r:id="rId41"/>
    <p:sldId id="363" r:id="rId42"/>
    <p:sldId id="309" r:id="rId43"/>
    <p:sldId id="310" r:id="rId44"/>
    <p:sldId id="364" r:id="rId45"/>
    <p:sldId id="296" r:id="rId46"/>
    <p:sldId id="311" r:id="rId47"/>
    <p:sldId id="365" r:id="rId48"/>
    <p:sldId id="313" r:id="rId49"/>
    <p:sldId id="366"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06" r:id="rId67"/>
    <p:sldId id="367" r:id="rId68"/>
    <p:sldId id="297" r:id="rId69"/>
    <p:sldId id="368" r:id="rId70"/>
    <p:sldId id="298" r:id="rId71"/>
    <p:sldId id="369" r:id="rId72"/>
    <p:sldId id="308" r:id="rId73"/>
    <p:sldId id="307" r:id="rId74"/>
    <p:sldId id="370" r:id="rId75"/>
  </p:sldIdLst>
  <p:sldSz cx="9144000" cy="6858000" type="screen4x3"/>
  <p:notesSz cx="6858000" cy="9144000"/>
  <p:embeddedFontLst>
    <p:embeddedFont>
      <p:font typeface="Roboto" panose="020B0604020202020204" charset="0"/>
      <p:regular r:id="rId78"/>
      <p:bold r:id="rId79"/>
      <p:italic r:id="rId80"/>
      <p:boldItalic r:id="rId81"/>
    </p:embeddedFont>
    <p:embeddedFont>
      <p:font typeface="Tuffy-TTF" panose="020B0603060100000000" charset="0"/>
      <p:regular r:id="rId82"/>
      <p:bold r:id="rId83"/>
      <p:italic r:id="rId84"/>
      <p:boldItalic r:id="rId85"/>
    </p:embeddedFont>
    <p:embeddedFont>
      <p:font typeface="Twinkl" panose="020B0604020202020204" charset="0"/>
      <p:regular r:id="rId86"/>
      <p:bold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2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8" pos="476" userDrawn="1">
          <p15:clr>
            <a:srgbClr val="A4A3A4"/>
          </p15:clr>
        </p15:guide>
        <p15:guide id="9" orient="horz" pos="1344" userDrawn="1">
          <p15:clr>
            <a:srgbClr val="A4A3A4"/>
          </p15:clr>
        </p15:guide>
        <p15:guide id="10" orient="horz" pos="3906" userDrawn="1">
          <p15:clr>
            <a:srgbClr val="A4A3A4"/>
          </p15:clr>
        </p15:guide>
        <p15:guide id="11" pos="5284" userDrawn="1">
          <p15:clr>
            <a:srgbClr val="A4A3A4"/>
          </p15:clr>
        </p15:guide>
        <p15:guide id="12" orient="horz" pos="3770" userDrawn="1">
          <p15:clr>
            <a:srgbClr val="A4A3A4"/>
          </p15:clr>
        </p15:guide>
        <p15:guide id="13" pos="4921" userDrawn="1">
          <p15:clr>
            <a:srgbClr val="A4A3A4"/>
          </p15:clr>
        </p15:guide>
        <p15:guide id="14" pos="4558" userDrawn="1">
          <p15:clr>
            <a:srgbClr val="A4A3A4"/>
          </p15:clr>
        </p15:guide>
        <p15:guide id="15" orient="horz" pos="247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Powell" initials="DP" lastIdx="13" clrIdx="0">
    <p:extLst>
      <p:ext uri="{19B8F6BF-5375-455C-9EA6-DF929625EA0E}">
        <p15:presenceInfo xmlns:p15="http://schemas.microsoft.com/office/powerpoint/2012/main" userId="0573ce0ae11e76d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07E"/>
    <a:srgbClr val="00639A"/>
    <a:srgbClr val="FDF3E8"/>
    <a:srgbClr val="FDF1E8"/>
    <a:srgbClr val="8D358B"/>
    <a:srgbClr val="AFDEF7"/>
    <a:srgbClr val="F1811A"/>
    <a:srgbClr val="CA4692"/>
    <a:srgbClr val="FFFFFF"/>
    <a:srgbClr val="3534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4" autoAdjust="0"/>
    <p:restoredTop sz="94660"/>
  </p:normalViewPr>
  <p:slideViewPr>
    <p:cSldViewPr snapToGrid="0" showGuides="1">
      <p:cViewPr varScale="1">
        <p:scale>
          <a:sx n="86" d="100"/>
          <a:sy n="86" d="100"/>
        </p:scale>
        <p:origin x="1339" y="72"/>
      </p:cViewPr>
      <p:guideLst>
        <p:guide orient="horz" pos="2523"/>
        <p:guide pos="2880"/>
        <p:guide pos="340"/>
        <p:guide orient="horz" pos="3974"/>
        <p:guide pos="5420"/>
        <p:guide pos="476"/>
        <p:guide orient="horz" pos="1344"/>
        <p:guide orient="horz" pos="3906"/>
        <p:guide pos="5284"/>
        <p:guide orient="horz" pos="3770"/>
        <p:guide pos="4921"/>
        <p:guide pos="4558"/>
        <p:guide orient="horz" pos="2478"/>
      </p:guideLst>
    </p:cSldViewPr>
  </p:slideViewPr>
  <p:notesTextViewPr>
    <p:cViewPr>
      <p:scale>
        <a:sx n="3" d="2"/>
        <a:sy n="3" d="2"/>
      </p:scale>
      <p:origin x="0" y="0"/>
    </p:cViewPr>
  </p:notesTextViewPr>
  <p:sorterViewPr>
    <p:cViewPr>
      <p:scale>
        <a:sx n="1" d="1"/>
        <a:sy n="1" d="1"/>
      </p:scale>
      <p:origin x="0" y="-3354"/>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84" Type="http://schemas.openxmlformats.org/officeDocument/2006/relationships/font" Target="fonts/font7.fntdata"/><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font" Target="fonts/font2.fntdata"/><Relationship Id="rId87" Type="http://schemas.openxmlformats.org/officeDocument/2006/relationships/font" Target="fonts/font10.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5.fntdata"/><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6.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27T10:21:05.476" idx="5">
    <p:pos x="1313" y="2273"/>
    <p:text>please change to 'first-aid'</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0-27T10:37:42.287" idx="13">
    <p:pos x="3288" y="3137"/>
    <p:text>Please make 'abdominal thrusts' two words. </p:text>
    <p:extLst>
      <p:ext uri="{C676402C-5697-4E1C-873F-D02D1690AC5C}">
        <p15:threadingInfo xmlns:p15="http://schemas.microsoft.com/office/powerpoint/2012/main" timeZoneBias="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Tuffy-TTF" panose="020B0603060100000000"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Tuffy-TTF" panose="020B0603060100000000" pitchFamily="34" charset="0"/>
              </a:rPr>
              <a:t>24/11/2022</a:t>
            </a:fld>
            <a:endParaRPr lang="en-GB" dirty="0">
              <a:latin typeface="Tuffy-TTF" panose="020B0603060100000000"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Tuffy-TTF" panose="020B0603060100000000"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Tuffy-TTF" panose="020B0603060100000000" pitchFamily="34" charset="0"/>
              </a:rPr>
              <a:t>‹#›</a:t>
            </a:fld>
            <a:endParaRPr lang="en-GB" dirty="0">
              <a:latin typeface="Tuffy-TTF" panose="020B0603060100000000" pitchFamily="34"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uffy-TTF" panose="020B0603060100000000"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uffy-TTF" panose="020B0603060100000000" pitchFamily="34" charset="0"/>
              </a:defRPr>
            </a:lvl1pPr>
          </a:lstStyle>
          <a:p>
            <a:fld id="{3D02C5D1-7818-41B5-ABAD-5E4B38A5388F}" type="datetimeFigureOut">
              <a:rPr lang="en-GB" smtClean="0"/>
              <a:pPr/>
              <a:t>24/11/2022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uffy-TTF" panose="020B0603060100000000"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uffy-TTF" panose="020B0603060100000000" pitchFamily="34"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uffy-TTF" panose="020B0603060100000000" pitchFamily="34" charset="0"/>
        <a:ea typeface="+mn-ea"/>
        <a:cs typeface="+mn-cs"/>
      </a:defRPr>
    </a:lvl1pPr>
    <a:lvl2pPr marL="457200" algn="l" defTabSz="914400" rtl="0" eaLnBrk="1" latinLnBrk="0" hangingPunct="1">
      <a:defRPr sz="1200" kern="1200">
        <a:solidFill>
          <a:schemeClr val="tx1"/>
        </a:solidFill>
        <a:latin typeface="Tuffy-TTF" panose="020B0603060100000000" pitchFamily="34" charset="0"/>
        <a:ea typeface="+mn-ea"/>
        <a:cs typeface="+mn-cs"/>
      </a:defRPr>
    </a:lvl2pPr>
    <a:lvl3pPr marL="914400" algn="l" defTabSz="914400" rtl="0" eaLnBrk="1" latinLnBrk="0" hangingPunct="1">
      <a:defRPr sz="1200" kern="1200">
        <a:solidFill>
          <a:schemeClr val="tx1"/>
        </a:solidFill>
        <a:latin typeface="Tuffy-TTF" panose="020B0603060100000000" pitchFamily="34" charset="0"/>
        <a:ea typeface="+mn-ea"/>
        <a:cs typeface="+mn-cs"/>
      </a:defRPr>
    </a:lvl3pPr>
    <a:lvl4pPr marL="1371600" algn="l" defTabSz="914400" rtl="0" eaLnBrk="1" latinLnBrk="0" hangingPunct="1">
      <a:defRPr sz="1200" kern="1200">
        <a:solidFill>
          <a:schemeClr val="tx1"/>
        </a:solidFill>
        <a:latin typeface="Tuffy-TTF" panose="020B0603060100000000" pitchFamily="34" charset="0"/>
        <a:ea typeface="+mn-ea"/>
        <a:cs typeface="+mn-cs"/>
      </a:defRPr>
    </a:lvl4pPr>
    <a:lvl5pPr marL="1828800" algn="l" defTabSz="914400" rtl="0" eaLnBrk="1" latinLnBrk="0" hangingPunct="1">
      <a:defRPr sz="1200" kern="1200">
        <a:solidFill>
          <a:schemeClr val="tx1"/>
        </a:solidFill>
        <a:latin typeface="Tuffy-TTF" panose="020B0603060100000000"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twinkl.co.uk/resources/twinkl-life" TargetMode="External"/><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twinkl.co.uk/resources/twinkl-life"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iagram&#10;&#10;Description automatically generated">
            <a:extLst>
              <a:ext uri="{FF2B5EF4-FFF2-40B4-BE49-F238E27FC236}">
                <a16:creationId xmlns:a16="http://schemas.microsoft.com/office/drawing/2014/main" id="{EC4B6730-0F3A-B940-A473-1D02711F27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2B1812DD-601D-5A43-9DC9-7A9CDA67E14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hlinkClick r:id="rId3"/>
            <a:extLst>
              <a:ext uri="{FF2B5EF4-FFF2-40B4-BE49-F238E27FC236}">
                <a16:creationId xmlns:a16="http://schemas.microsoft.com/office/drawing/2014/main" id="{5280D410-DB20-644E-800A-16D4085616A4}"/>
              </a:ext>
            </a:extLst>
          </p:cNvPr>
          <p:cNvSpPr/>
          <p:nvPr userDrawn="1"/>
        </p:nvSpPr>
        <p:spPr>
          <a:xfrm>
            <a:off x="3995936" y="5445224"/>
            <a:ext cx="1440160"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19426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F33CDA9-C643-B24C-9818-5B4F34D7B9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481150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A502669-9D68-1C40-AE01-3D5D66CA3E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3352173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A1C0FE9-5EDB-DC4E-9951-400C0A2AC2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GB" dirty="0"/>
              <a:t>Click to edit Master text styles</a:t>
            </a:r>
          </a:p>
          <a:p>
            <a:pPr lvl="1"/>
            <a:r>
              <a:rPr lang="en-GB" dirty="0"/>
              <a:t>Second level</a:t>
            </a:r>
          </a:p>
          <a:p>
            <a:pPr lvl="2"/>
            <a:r>
              <a:rPr lang="en-GB" dirty="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761564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Background pattern&#10;&#10;Description automatically generated">
            <a:extLst>
              <a:ext uri="{FF2B5EF4-FFF2-40B4-BE49-F238E27FC236}">
                <a16:creationId xmlns:a16="http://schemas.microsoft.com/office/drawing/2014/main" id="{9C5B1CF3-7318-C744-AE66-EC6AEC9D66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8" name="Rectangle 7">
            <a:hlinkClick r:id="rId2"/>
            <a:extLst>
              <a:ext uri="{FF2B5EF4-FFF2-40B4-BE49-F238E27FC236}">
                <a16:creationId xmlns:a16="http://schemas.microsoft.com/office/drawing/2014/main" id="{0FE7C9C7-B4C0-6C4C-8DEF-86679EAEB20C}"/>
              </a:ext>
            </a:extLst>
          </p:cNvPr>
          <p:cNvSpPr/>
          <p:nvPr userDrawn="1"/>
        </p:nvSpPr>
        <p:spPr>
          <a:xfrm>
            <a:off x="3851920" y="2996952"/>
            <a:ext cx="1440160"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99072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3DE2235-313A-4E40-BF65-3F6F7A52D2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2286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sz="3600">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rgbClr val="FFF9E7">
              <a:alpha val="90000"/>
            </a:srgbClr>
          </a:solidFill>
          <a:ln w="25402" cap="rnd">
            <a:solidFill>
              <a:srgbClr val="FEFBDA"/>
            </a:solidFill>
            <a:prstDash val="solid"/>
            <a:miter/>
          </a:ln>
        </p:spPr>
        <p:txBody>
          <a:bodyPr vert="horz" wrap="square" lIns="91440" tIns="45720" rIns="91440" bIns="45720" anchor="ctr" anchorCtr="1" compatLnSpc="1">
            <a:noAutofit/>
          </a:bodyPr>
          <a:lstStyle/>
          <a:p>
            <a:pPr marR="0" lvl="0" indent="0" algn="ctr" fontAlgn="auto">
              <a:lnSpc>
                <a:spcPct val="100000"/>
              </a:lnSpc>
              <a:spcBef>
                <a:spcPts val="0"/>
              </a:spcBef>
              <a:spcAft>
                <a:spcPts val="0"/>
              </a:spcAft>
              <a:buNone/>
              <a:tabLst/>
            </a:pPr>
            <a:r>
              <a:rPr lang="en-GB" sz="1350" b="0" i="0" u="none" strike="noStrike" cap="none" spc="0" baseline="0" dirty="0">
                <a:solidFill>
                  <a:srgbClr val="FFFFFF"/>
                </a:solidFill>
                <a:uFillTx/>
                <a:latin typeface="Twinkl"/>
              </a:rPr>
              <a:t> </a:t>
            </a:r>
          </a:p>
        </p:txBody>
      </p:sp>
      <p:sp>
        <p:nvSpPr>
          <p:cNvPr id="2" name="Title 1"/>
          <p:cNvSpPr>
            <a:spLocks noGrp="1"/>
          </p:cNvSpPr>
          <p:nvPr>
            <p:ph type="title"/>
          </p:nvPr>
        </p:nvSpPr>
        <p:spPr>
          <a:xfrm>
            <a:off x="457198" y="485773"/>
            <a:ext cx="8220075" cy="1595581"/>
          </a:xfrm>
        </p:spPr>
        <p:txBody>
          <a:bodyPr>
            <a:normAutofit/>
          </a:bodyPr>
          <a:lstStyle>
            <a:lvl1pPr>
              <a:defRPr sz="3600" b="1">
                <a:latin typeface="Twinkl" pitchFamily="2"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Twinkl" pitchFamily="2" charset="0"/>
                <a:ea typeface="Tuffy-TTF" panose="020B0603060100000000" pitchFamily="34" charset="0"/>
              </a:defRPr>
            </a:lvl1pPr>
            <a:lvl2pPr>
              <a:defRPr sz="1600">
                <a:latin typeface="Twinkl" pitchFamily="2" charset="0"/>
                <a:ea typeface="Tuffy-TTF" panose="020B0603060100000000" pitchFamily="34" charset="0"/>
              </a:defRPr>
            </a:lvl2pPr>
            <a:lvl3pPr>
              <a:defRPr sz="1400">
                <a:latin typeface="Twinkl" pitchFamily="2" charset="0"/>
                <a:ea typeface="Tuffy-TTF" panose="020B0603060100000000" pitchFamily="34" charset="0"/>
              </a:defRPr>
            </a:lvl3pPr>
            <a:lvl4pPr>
              <a:defRPr sz="1400">
                <a:latin typeface="Twinkl" pitchFamily="2" charset="0"/>
                <a:ea typeface="Tuffy-TTF" panose="020B0603060100000000" pitchFamily="34" charset="0"/>
              </a:defRPr>
            </a:lvl4pPr>
            <a:lvl5pPr>
              <a:defRPr sz="1400">
                <a:latin typeface="Twinkl" pitchFamily="2" charset="0"/>
                <a:ea typeface="Tuffy-TTF" panose="020B0603060100000000"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5552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594989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447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9" r:id="rId6"/>
    <p:sldLayoutId id="2147483670" r:id="rId7"/>
    <p:sldLayoutId id="2147483685" r:id="rId8"/>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uffy-TTF" panose="020B0603060100000000"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uffy-TTF" panose="020B0603060100000000"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uffy-TTF" panose="020B0603060100000000"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uffy-TTF" panose="020B0603060100000000"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uffy-TTF" panose="020B0603060100000000"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765056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hyperlink" Target="https://www.twinkl.co.uk/resources/twinkl-lif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6.jpeg"/><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37.png"/><Relationship Id="rId9"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tiff"/><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92.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slide" Target="slide30.xml"/><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2.xml"/><Relationship Id="rId5" Type="http://schemas.openxmlformats.org/officeDocument/2006/relationships/image" Target="../media/image99.png"/><Relationship Id="rId4" Type="http://schemas.openxmlformats.org/officeDocument/2006/relationships/image" Target="../media/image108.jpeg"/></Relationships>
</file>

<file path=ppt/slides/_rels/slide4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1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image" Target="../media/image116.png"/><Relationship Id="rId7" Type="http://schemas.openxmlformats.org/officeDocument/2006/relationships/slide" Target="slide51.xml"/><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slide" Target="slide50.xml"/><Relationship Id="rId5" Type="http://schemas.openxmlformats.org/officeDocument/2006/relationships/slide" Target="slide49.xml"/><Relationship Id="rId4" Type="http://schemas.openxmlformats.org/officeDocument/2006/relationships/slide" Target="slide48.xml"/><Relationship Id="rId9" Type="http://schemas.openxmlformats.org/officeDocument/2006/relationships/slide" Target="slide53.xml"/></Relationships>
</file>

<file path=ppt/slides/_rels/slide48.xml.rels><?xml version="1.0" encoding="UTF-8" standalone="yes"?>
<Relationships xmlns="http://schemas.openxmlformats.org/package/2006/relationships"><Relationship Id="rId3" Type="http://schemas.openxmlformats.org/officeDocument/2006/relationships/image" Target="../media/image117.tiff"/><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slide" Target="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slide" Target="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slide" Target="slide47.xml"/></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slide" Target="slide47.xml"/></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slide" Target="slide47.xml"/></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1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slide" Target="slide61.xml"/><Relationship Id="rId4" Type="http://schemas.openxmlformats.org/officeDocument/2006/relationships/image" Target="../media/image131.png"/></Relationships>
</file>

<file path=ppt/slides/_rels/slide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image" Target="../media/image136.svg"/><Relationship Id="rId4" Type="http://schemas.openxmlformats.org/officeDocument/2006/relationships/image" Target="../media/image135.png"/></Relationships>
</file>

<file path=ppt/slides/_rels/slide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comments" Target="../comments/comment2.xml"/><Relationship Id="rId4" Type="http://schemas.openxmlformats.org/officeDocument/2006/relationships/image" Target="../media/image138.png"/></Relationships>
</file>

<file path=ppt/slides/_rels/slide65.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image" Target="../media/image134.png"/><Relationship Id="rId1" Type="http://schemas.openxmlformats.org/officeDocument/2006/relationships/slideLayout" Target="../slideLayouts/slideLayout12.xml"/><Relationship Id="rId6" Type="http://schemas.openxmlformats.org/officeDocument/2006/relationships/image" Target="../media/image137.png"/><Relationship Id="rId5" Type="http://schemas.openxmlformats.org/officeDocument/2006/relationships/image" Target="../media/image138.png"/><Relationship Id="rId4" Type="http://schemas.openxmlformats.org/officeDocument/2006/relationships/slide" Target="slide6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141.jpeg"/><Relationship Id="rId4" Type="http://schemas.openxmlformats.org/officeDocument/2006/relationships/image" Target="../media/image14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14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997130" y="6464797"/>
            <a:ext cx="5166881" cy="204563"/>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Roboto" panose="02000000000000000000" pitchFamily="2" charset="0"/>
                <a:ea typeface="Roboto" panose="02000000000000000000" pitchFamily="2" charset="0"/>
                <a:cs typeface="Arial" panose="020B0604020202020204" pitchFamily="34" charset="0"/>
              </a:rPr>
              <a:t>PSHE and Citizenship | LKS2 | Health and Wellbeing | Safety First | Dangerous Substances | Lesson 5</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Roboto" panose="02000000000000000000" pitchFamily="2" charset="0"/>
                <a:ea typeface="Roboto" panose="02000000000000000000" pitchFamily="2" charset="0"/>
                <a:cs typeface="Arial" panose="020B0604020202020204" pitchFamily="34" charset="0"/>
              </a:rPr>
              <a:t>Health and Wellbeing | Safety First</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anose="02000000000000000000" pitchFamily="2" charset="0"/>
                <a:ea typeface="Roboto" panose="02000000000000000000"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2E6CE-AA6D-48F7-955C-A0E52E592099}"/>
              </a:ext>
            </a:extLst>
          </p:cNvPr>
          <p:cNvSpPr>
            <a:spLocks noGrp="1"/>
          </p:cNvSpPr>
          <p:nvPr>
            <p:ph type="title"/>
          </p:nvPr>
        </p:nvSpPr>
        <p:spPr/>
        <p:txBody>
          <a:bodyPr/>
          <a:lstStyle/>
          <a:p>
            <a:r>
              <a:rPr lang="en-GB" b="1" dirty="0">
                <a:latin typeface="Twinkl" pitchFamily="2" charset="0"/>
              </a:rPr>
              <a:t>What Is a Drug?</a:t>
            </a:r>
          </a:p>
        </p:txBody>
      </p:sp>
      <p:sp>
        <p:nvSpPr>
          <p:cNvPr id="4" name="Freeform: Shape 3">
            <a:extLst>
              <a:ext uri="{FF2B5EF4-FFF2-40B4-BE49-F238E27FC236}">
                <a16:creationId xmlns:a16="http://schemas.microsoft.com/office/drawing/2014/main" id="{CF7EC21C-68B9-49DC-A6DC-EAD89E4373EE}"/>
              </a:ext>
            </a:extLst>
          </p:cNvPr>
          <p:cNvSpPr/>
          <p:nvPr/>
        </p:nvSpPr>
        <p:spPr>
          <a:xfrm>
            <a:off x="550970" y="1479271"/>
            <a:ext cx="1715395" cy="2304259"/>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90255"/>
              <a:gd name="connsiteY0" fmla="*/ 18473 h 1981004"/>
              <a:gd name="connsiteX1" fmla="*/ 1163782 w 1690255"/>
              <a:gd name="connsiteY1" fmla="*/ 18473 h 1981004"/>
              <a:gd name="connsiteX2" fmla="*/ 1690255 w 1690255"/>
              <a:gd name="connsiteY2" fmla="*/ 1976582 h 1981004"/>
              <a:gd name="connsiteX3" fmla="*/ 0 w 1690255"/>
              <a:gd name="connsiteY3" fmla="*/ 1981004 h 1981004"/>
              <a:gd name="connsiteX4" fmla="*/ 0 w 1690255"/>
              <a:gd name="connsiteY4" fmla="*/ 0 h 1981004"/>
              <a:gd name="connsiteX0" fmla="*/ 0 w 1690255"/>
              <a:gd name="connsiteY0" fmla="*/ 18473 h 1976582"/>
              <a:gd name="connsiteX1" fmla="*/ 1163782 w 1690255"/>
              <a:gd name="connsiteY1" fmla="*/ 18473 h 1976582"/>
              <a:gd name="connsiteX2" fmla="*/ 1690255 w 1690255"/>
              <a:gd name="connsiteY2" fmla="*/ 1976582 h 1976582"/>
              <a:gd name="connsiteX3" fmla="*/ 5610 w 1690255"/>
              <a:gd name="connsiteY3" fmla="*/ 1976190 h 1976582"/>
              <a:gd name="connsiteX4" fmla="*/ 0 w 1690255"/>
              <a:gd name="connsiteY4" fmla="*/ 0 h 1976582"/>
              <a:gd name="connsiteX0" fmla="*/ 0 w 1690255"/>
              <a:gd name="connsiteY0" fmla="*/ 19256 h 1977365"/>
              <a:gd name="connsiteX1" fmla="*/ 1158172 w 1690255"/>
              <a:gd name="connsiteY1" fmla="*/ 0 h 1977365"/>
              <a:gd name="connsiteX2" fmla="*/ 1690255 w 1690255"/>
              <a:gd name="connsiteY2" fmla="*/ 1977365 h 1977365"/>
              <a:gd name="connsiteX3" fmla="*/ 5610 w 1690255"/>
              <a:gd name="connsiteY3" fmla="*/ 1976973 h 1977365"/>
              <a:gd name="connsiteX4" fmla="*/ 0 w 1690255"/>
              <a:gd name="connsiteY4" fmla="*/ 783 h 1977365"/>
              <a:gd name="connsiteX0" fmla="*/ 0 w 1690255"/>
              <a:gd name="connsiteY0" fmla="*/ 19256 h 1977365"/>
              <a:gd name="connsiteX1" fmla="*/ 1158172 w 1690255"/>
              <a:gd name="connsiteY1" fmla="*/ 0 h 1977365"/>
              <a:gd name="connsiteX2" fmla="*/ 1690255 w 1690255"/>
              <a:gd name="connsiteY2" fmla="*/ 1977365 h 1977365"/>
              <a:gd name="connsiteX3" fmla="*/ 5610 w 1690255"/>
              <a:gd name="connsiteY3" fmla="*/ 1976973 h 1977365"/>
              <a:gd name="connsiteX4" fmla="*/ 5610 w 1690255"/>
              <a:gd name="connsiteY4" fmla="*/ 130760 h 1977365"/>
              <a:gd name="connsiteX0" fmla="*/ 11219 w 1684645"/>
              <a:gd name="connsiteY0" fmla="*/ 0 h 1977365"/>
              <a:gd name="connsiteX1" fmla="*/ 1152562 w 1684645"/>
              <a:gd name="connsiteY1" fmla="*/ 0 h 1977365"/>
              <a:gd name="connsiteX2" fmla="*/ 1684645 w 1684645"/>
              <a:gd name="connsiteY2" fmla="*/ 1977365 h 1977365"/>
              <a:gd name="connsiteX3" fmla="*/ 0 w 1684645"/>
              <a:gd name="connsiteY3" fmla="*/ 1976973 h 1977365"/>
              <a:gd name="connsiteX4" fmla="*/ 0 w 1684645"/>
              <a:gd name="connsiteY4" fmla="*/ 130760 h 1977365"/>
              <a:gd name="connsiteX0" fmla="*/ 11219 w 1684645"/>
              <a:gd name="connsiteY0" fmla="*/ 4032 h 1981397"/>
              <a:gd name="connsiteX1" fmla="*/ 1152562 w 1684645"/>
              <a:gd name="connsiteY1" fmla="*/ 4032 h 1981397"/>
              <a:gd name="connsiteX2" fmla="*/ 1684645 w 1684645"/>
              <a:gd name="connsiteY2" fmla="*/ 1981397 h 1981397"/>
              <a:gd name="connsiteX3" fmla="*/ 0 w 1684645"/>
              <a:gd name="connsiteY3" fmla="*/ 1981005 h 1981397"/>
              <a:gd name="connsiteX4" fmla="*/ 5610 w 1684645"/>
              <a:gd name="connsiteY4" fmla="*/ 0 h 1981397"/>
              <a:gd name="connsiteX0" fmla="*/ 11219 w 1684645"/>
              <a:gd name="connsiteY0" fmla="*/ 8846 h 1986211"/>
              <a:gd name="connsiteX1" fmla="*/ 1152562 w 1684645"/>
              <a:gd name="connsiteY1" fmla="*/ 8846 h 1986211"/>
              <a:gd name="connsiteX2" fmla="*/ 1684645 w 1684645"/>
              <a:gd name="connsiteY2" fmla="*/ 1986211 h 1986211"/>
              <a:gd name="connsiteX3" fmla="*/ 0 w 1684645"/>
              <a:gd name="connsiteY3" fmla="*/ 1985819 h 1986211"/>
              <a:gd name="connsiteX4" fmla="*/ 0 w 1684645"/>
              <a:gd name="connsiteY4" fmla="*/ 0 h 1986211"/>
              <a:gd name="connsiteX0" fmla="*/ 11219 w 1684645"/>
              <a:gd name="connsiteY0" fmla="*/ 0 h 1977365"/>
              <a:gd name="connsiteX1" fmla="*/ 1152562 w 1684645"/>
              <a:gd name="connsiteY1" fmla="*/ 0 h 1977365"/>
              <a:gd name="connsiteX2" fmla="*/ 1684645 w 1684645"/>
              <a:gd name="connsiteY2" fmla="*/ 1977365 h 1977365"/>
              <a:gd name="connsiteX3" fmla="*/ 0 w 1684645"/>
              <a:gd name="connsiteY3" fmla="*/ 1976973 h 1977365"/>
              <a:gd name="connsiteX4" fmla="*/ 0 w 1684645"/>
              <a:gd name="connsiteY4" fmla="*/ 5596 h 1977365"/>
              <a:gd name="connsiteX0" fmla="*/ 11219 w 1684645"/>
              <a:gd name="connsiteY0" fmla="*/ 0 h 1977365"/>
              <a:gd name="connsiteX1" fmla="*/ 1152562 w 1684645"/>
              <a:gd name="connsiteY1" fmla="*/ 0 h 1977365"/>
              <a:gd name="connsiteX2" fmla="*/ 1684645 w 1684645"/>
              <a:gd name="connsiteY2" fmla="*/ 1977365 h 1977365"/>
              <a:gd name="connsiteX3" fmla="*/ 0 w 1684645"/>
              <a:gd name="connsiteY3" fmla="*/ 1976973 h 1977365"/>
              <a:gd name="connsiteX4" fmla="*/ 0 w 1684645"/>
              <a:gd name="connsiteY4" fmla="*/ 5596 h 1977365"/>
              <a:gd name="connsiteX0" fmla="*/ 11219 w 1684645"/>
              <a:gd name="connsiteY0" fmla="*/ 0 h 1977365"/>
              <a:gd name="connsiteX1" fmla="*/ 1152562 w 1684645"/>
              <a:gd name="connsiteY1" fmla="*/ 0 h 1977365"/>
              <a:gd name="connsiteX2" fmla="*/ 1684645 w 1684645"/>
              <a:gd name="connsiteY2" fmla="*/ 1977365 h 1977365"/>
              <a:gd name="connsiteX3" fmla="*/ 0 w 1684645"/>
              <a:gd name="connsiteY3" fmla="*/ 1976973 h 1977365"/>
              <a:gd name="connsiteX4" fmla="*/ 0 w 1684645"/>
              <a:gd name="connsiteY4" fmla="*/ 5596 h 1977365"/>
              <a:gd name="connsiteX0" fmla="*/ 11219 w 1684645"/>
              <a:gd name="connsiteY0" fmla="*/ 0 h 1977365"/>
              <a:gd name="connsiteX1" fmla="*/ 1158072 w 1684645"/>
              <a:gd name="connsiteY1" fmla="*/ 0 h 1977365"/>
              <a:gd name="connsiteX2" fmla="*/ 1684645 w 1684645"/>
              <a:gd name="connsiteY2" fmla="*/ 1977365 h 1977365"/>
              <a:gd name="connsiteX3" fmla="*/ 0 w 1684645"/>
              <a:gd name="connsiteY3" fmla="*/ 1976973 h 1977365"/>
              <a:gd name="connsiteX4" fmla="*/ 0 w 1684645"/>
              <a:gd name="connsiteY4" fmla="*/ 5596 h 197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645" h="1977365">
                <a:moveTo>
                  <a:pt x="11219" y="0"/>
                </a:moveTo>
                <a:lnTo>
                  <a:pt x="1158072" y="0"/>
                </a:lnTo>
                <a:lnTo>
                  <a:pt x="1684645" y="1977365"/>
                </a:lnTo>
                <a:lnTo>
                  <a:pt x="0" y="1976973"/>
                </a:lnTo>
                <a:lnTo>
                  <a:pt x="0" y="5596"/>
                </a:ln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rapezoid 6">
            <a:extLst>
              <a:ext uri="{FF2B5EF4-FFF2-40B4-BE49-F238E27FC236}">
                <a16:creationId xmlns:a16="http://schemas.microsoft.com/office/drawing/2014/main" id="{5A92146A-DBAE-4FFB-8347-0B7ADFDC110F}"/>
              </a:ext>
            </a:extLst>
          </p:cNvPr>
          <p:cNvSpPr/>
          <p:nvPr/>
        </p:nvSpPr>
        <p:spPr>
          <a:xfrm flipV="1">
            <a:off x="1774908" y="1480185"/>
            <a:ext cx="2304256" cy="2305050"/>
          </a:xfrm>
          <a:prstGeom prst="trapezoid">
            <a:avLst>
              <a:gd name="adj" fmla="val 2332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rapezoid 16">
            <a:extLst>
              <a:ext uri="{FF2B5EF4-FFF2-40B4-BE49-F238E27FC236}">
                <a16:creationId xmlns:a16="http://schemas.microsoft.com/office/drawing/2014/main" id="{1F785477-6C41-4850-B6AE-F92701FF2DB4}"/>
              </a:ext>
            </a:extLst>
          </p:cNvPr>
          <p:cNvSpPr/>
          <p:nvPr/>
        </p:nvSpPr>
        <p:spPr>
          <a:xfrm>
            <a:off x="3596626" y="1480185"/>
            <a:ext cx="2160240" cy="2305050"/>
          </a:xfrm>
          <a:prstGeom prst="trapezoid">
            <a:avLst>
              <a:gd name="adj" fmla="val 2502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Shape 17">
            <a:extLst>
              <a:ext uri="{FF2B5EF4-FFF2-40B4-BE49-F238E27FC236}">
                <a16:creationId xmlns:a16="http://schemas.microsoft.com/office/drawing/2014/main" id="{75B0F19B-F604-431A-A876-6D4326F06AE3}"/>
              </a:ext>
            </a:extLst>
          </p:cNvPr>
          <p:cNvSpPr/>
          <p:nvPr/>
        </p:nvSpPr>
        <p:spPr>
          <a:xfrm>
            <a:off x="539750" y="3861142"/>
            <a:ext cx="1800002" cy="2304604"/>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15916"/>
              <a:gd name="connsiteY0" fmla="*/ 18473 h 1997810"/>
              <a:gd name="connsiteX1" fmla="*/ 1163782 w 1615916"/>
              <a:gd name="connsiteY1" fmla="*/ 18473 h 1997810"/>
              <a:gd name="connsiteX2" fmla="*/ 1615916 w 1615916"/>
              <a:gd name="connsiteY2" fmla="*/ 1997810 h 1997810"/>
              <a:gd name="connsiteX3" fmla="*/ 0 w 1615916"/>
              <a:gd name="connsiteY3" fmla="*/ 1985818 h 1997810"/>
              <a:gd name="connsiteX4" fmla="*/ 0 w 1615916"/>
              <a:gd name="connsiteY4" fmla="*/ 0 h 1997810"/>
              <a:gd name="connsiteX0" fmla="*/ 0 w 1615916"/>
              <a:gd name="connsiteY0" fmla="*/ 0 h 1979337"/>
              <a:gd name="connsiteX1" fmla="*/ 1163782 w 1615916"/>
              <a:gd name="connsiteY1" fmla="*/ 0 h 1979337"/>
              <a:gd name="connsiteX2" fmla="*/ 1615916 w 1615916"/>
              <a:gd name="connsiteY2" fmla="*/ 1979337 h 1979337"/>
              <a:gd name="connsiteX3" fmla="*/ 0 w 1615916"/>
              <a:gd name="connsiteY3" fmla="*/ 1967345 h 1979337"/>
              <a:gd name="connsiteX4" fmla="*/ 0 w 1615916"/>
              <a:gd name="connsiteY4" fmla="*/ 151818 h 1979337"/>
              <a:gd name="connsiteX0" fmla="*/ 0 w 1625988"/>
              <a:gd name="connsiteY0" fmla="*/ 0 h 1993934"/>
              <a:gd name="connsiteX1" fmla="*/ 1173854 w 1625988"/>
              <a:gd name="connsiteY1" fmla="*/ 14597 h 1993934"/>
              <a:gd name="connsiteX2" fmla="*/ 1625988 w 1625988"/>
              <a:gd name="connsiteY2" fmla="*/ 1993934 h 1993934"/>
              <a:gd name="connsiteX3" fmla="*/ 10072 w 1625988"/>
              <a:gd name="connsiteY3" fmla="*/ 1981942 h 1993934"/>
              <a:gd name="connsiteX4" fmla="*/ 10072 w 1625988"/>
              <a:gd name="connsiteY4" fmla="*/ 166415 h 1993934"/>
              <a:gd name="connsiteX0" fmla="*/ 0 w 1625988"/>
              <a:gd name="connsiteY0" fmla="*/ 0 h 1993934"/>
              <a:gd name="connsiteX1" fmla="*/ 1173854 w 1625988"/>
              <a:gd name="connsiteY1" fmla="*/ 1 h 1993934"/>
              <a:gd name="connsiteX2" fmla="*/ 1625988 w 1625988"/>
              <a:gd name="connsiteY2" fmla="*/ 1993934 h 1993934"/>
              <a:gd name="connsiteX3" fmla="*/ 10072 w 1625988"/>
              <a:gd name="connsiteY3" fmla="*/ 1981942 h 1993934"/>
              <a:gd name="connsiteX4" fmla="*/ 10072 w 1625988"/>
              <a:gd name="connsiteY4" fmla="*/ 166415 h 1993934"/>
              <a:gd name="connsiteX0" fmla="*/ 0 w 1615916"/>
              <a:gd name="connsiteY0" fmla="*/ 4864 h 1993933"/>
              <a:gd name="connsiteX1" fmla="*/ 1163782 w 1615916"/>
              <a:gd name="connsiteY1" fmla="*/ 0 h 1993933"/>
              <a:gd name="connsiteX2" fmla="*/ 1615916 w 1615916"/>
              <a:gd name="connsiteY2" fmla="*/ 1993933 h 1993933"/>
              <a:gd name="connsiteX3" fmla="*/ 0 w 1615916"/>
              <a:gd name="connsiteY3" fmla="*/ 1981941 h 1993933"/>
              <a:gd name="connsiteX4" fmla="*/ 0 w 1615916"/>
              <a:gd name="connsiteY4" fmla="*/ 166414 h 1993933"/>
              <a:gd name="connsiteX0" fmla="*/ 5036 w 1615916"/>
              <a:gd name="connsiteY0" fmla="*/ 0 h 1993935"/>
              <a:gd name="connsiteX1" fmla="*/ 1163782 w 1615916"/>
              <a:gd name="connsiteY1" fmla="*/ 2 h 1993935"/>
              <a:gd name="connsiteX2" fmla="*/ 1615916 w 1615916"/>
              <a:gd name="connsiteY2" fmla="*/ 1993935 h 1993935"/>
              <a:gd name="connsiteX3" fmla="*/ 0 w 1615916"/>
              <a:gd name="connsiteY3" fmla="*/ 1981943 h 1993935"/>
              <a:gd name="connsiteX4" fmla="*/ 0 w 1615916"/>
              <a:gd name="connsiteY4" fmla="*/ 166416 h 1993935"/>
              <a:gd name="connsiteX0" fmla="*/ 5036 w 1615916"/>
              <a:gd name="connsiteY0" fmla="*/ 0 h 1993935"/>
              <a:gd name="connsiteX1" fmla="*/ 1163782 w 1615916"/>
              <a:gd name="connsiteY1" fmla="*/ 2 h 1993935"/>
              <a:gd name="connsiteX2" fmla="*/ 1615916 w 1615916"/>
              <a:gd name="connsiteY2" fmla="*/ 1993935 h 1993935"/>
              <a:gd name="connsiteX3" fmla="*/ 0 w 1615916"/>
              <a:gd name="connsiteY3" fmla="*/ 1981943 h 1993935"/>
              <a:gd name="connsiteX4" fmla="*/ 10072 w 1615916"/>
              <a:gd name="connsiteY4" fmla="*/ 5857 h 1993935"/>
              <a:gd name="connsiteX0" fmla="*/ 5036 w 1615916"/>
              <a:gd name="connsiteY0" fmla="*/ 0 h 1993935"/>
              <a:gd name="connsiteX1" fmla="*/ 1163782 w 1615916"/>
              <a:gd name="connsiteY1" fmla="*/ 2 h 1993935"/>
              <a:gd name="connsiteX2" fmla="*/ 1615916 w 1615916"/>
              <a:gd name="connsiteY2" fmla="*/ 1993935 h 1993935"/>
              <a:gd name="connsiteX3" fmla="*/ 0 w 1615916"/>
              <a:gd name="connsiteY3" fmla="*/ 1981943 h 1993935"/>
              <a:gd name="connsiteX4" fmla="*/ 5035 w 1615916"/>
              <a:gd name="connsiteY4" fmla="*/ 5857 h 1993935"/>
              <a:gd name="connsiteX0" fmla="*/ 5036 w 1615916"/>
              <a:gd name="connsiteY0" fmla="*/ 0 h 1996539"/>
              <a:gd name="connsiteX1" fmla="*/ 1163782 w 1615916"/>
              <a:gd name="connsiteY1" fmla="*/ 2 h 1996539"/>
              <a:gd name="connsiteX2" fmla="*/ 1615916 w 1615916"/>
              <a:gd name="connsiteY2" fmla="*/ 1993935 h 1996539"/>
              <a:gd name="connsiteX3" fmla="*/ 0 w 1615916"/>
              <a:gd name="connsiteY3" fmla="*/ 1996539 h 1996539"/>
              <a:gd name="connsiteX4" fmla="*/ 5035 w 1615916"/>
              <a:gd name="connsiteY4" fmla="*/ 5857 h 1996539"/>
              <a:gd name="connsiteX0" fmla="*/ 5036 w 1615916"/>
              <a:gd name="connsiteY0" fmla="*/ 0 h 1996539"/>
              <a:gd name="connsiteX1" fmla="*/ 1163782 w 1615916"/>
              <a:gd name="connsiteY1" fmla="*/ 2 h 1996539"/>
              <a:gd name="connsiteX2" fmla="*/ 1615916 w 1615916"/>
              <a:gd name="connsiteY2" fmla="*/ 1993935 h 1996539"/>
              <a:gd name="connsiteX3" fmla="*/ 0 w 1615916"/>
              <a:gd name="connsiteY3" fmla="*/ 1996539 h 1996539"/>
              <a:gd name="connsiteX4" fmla="*/ 5035 w 1615916"/>
              <a:gd name="connsiteY4" fmla="*/ 10723 h 1996539"/>
              <a:gd name="connsiteX0" fmla="*/ 5036 w 1615916"/>
              <a:gd name="connsiteY0" fmla="*/ 0 h 1998801"/>
              <a:gd name="connsiteX1" fmla="*/ 1163782 w 1615916"/>
              <a:gd name="connsiteY1" fmla="*/ 2 h 1998801"/>
              <a:gd name="connsiteX2" fmla="*/ 1615916 w 1615916"/>
              <a:gd name="connsiteY2" fmla="*/ 1998801 h 1998801"/>
              <a:gd name="connsiteX3" fmla="*/ 0 w 1615916"/>
              <a:gd name="connsiteY3" fmla="*/ 1996539 h 1998801"/>
              <a:gd name="connsiteX4" fmla="*/ 5035 w 1615916"/>
              <a:gd name="connsiteY4" fmla="*/ 10723 h 199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916" h="1998801">
                <a:moveTo>
                  <a:pt x="5036" y="0"/>
                </a:moveTo>
                <a:lnTo>
                  <a:pt x="1163782" y="2"/>
                </a:lnTo>
                <a:lnTo>
                  <a:pt x="1615916" y="1998801"/>
                </a:lnTo>
                <a:lnTo>
                  <a:pt x="0" y="1996539"/>
                </a:lnTo>
                <a:cubicBezTo>
                  <a:pt x="3357" y="1337844"/>
                  <a:pt x="1678" y="669418"/>
                  <a:pt x="5035" y="10723"/>
                </a:cubicBezTo>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rapezoid 18">
            <a:extLst>
              <a:ext uri="{FF2B5EF4-FFF2-40B4-BE49-F238E27FC236}">
                <a16:creationId xmlns:a16="http://schemas.microsoft.com/office/drawing/2014/main" id="{EFE5C7A5-042A-4988-91EC-D36DFB7F0318}"/>
              </a:ext>
            </a:extLst>
          </p:cNvPr>
          <p:cNvSpPr/>
          <p:nvPr/>
        </p:nvSpPr>
        <p:spPr>
          <a:xfrm flipV="1">
            <a:off x="1890874" y="3856672"/>
            <a:ext cx="2160240" cy="2303460"/>
          </a:xfrm>
          <a:prstGeom prst="trapezoid">
            <a:avLst>
              <a:gd name="adj" fmla="val 23204"/>
            </a:avLst>
          </a:pr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rapezoid 24">
            <a:extLst>
              <a:ext uri="{FF2B5EF4-FFF2-40B4-BE49-F238E27FC236}">
                <a16:creationId xmlns:a16="http://schemas.microsoft.com/office/drawing/2014/main" id="{FAC135D7-3A40-4593-8342-9DCAA9A5647C}"/>
              </a:ext>
            </a:extLst>
          </p:cNvPr>
          <p:cNvSpPr/>
          <p:nvPr/>
        </p:nvSpPr>
        <p:spPr>
          <a:xfrm>
            <a:off x="3607848" y="3856673"/>
            <a:ext cx="2232248" cy="2303462"/>
          </a:xfrm>
          <a:prstGeom prst="trapezoid">
            <a:avLst>
              <a:gd name="adj" fmla="val 21804"/>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rapezoid 25">
            <a:extLst>
              <a:ext uri="{FF2B5EF4-FFF2-40B4-BE49-F238E27FC236}">
                <a16:creationId xmlns:a16="http://schemas.microsoft.com/office/drawing/2014/main" id="{584C26FB-7398-4444-9B91-2EEA90A2E4B6}"/>
              </a:ext>
            </a:extLst>
          </p:cNvPr>
          <p:cNvSpPr/>
          <p:nvPr/>
        </p:nvSpPr>
        <p:spPr>
          <a:xfrm flipV="1">
            <a:off x="5414578" y="3856672"/>
            <a:ext cx="2088232" cy="2303462"/>
          </a:xfrm>
          <a:prstGeom prst="trapezoid">
            <a:avLst>
              <a:gd name="adj" fmla="val 23355"/>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rapezoid 27">
            <a:extLst>
              <a:ext uri="{FF2B5EF4-FFF2-40B4-BE49-F238E27FC236}">
                <a16:creationId xmlns:a16="http://schemas.microsoft.com/office/drawing/2014/main" id="{39D42E66-39B2-4049-8C48-9F81DC404B3E}"/>
              </a:ext>
            </a:extLst>
          </p:cNvPr>
          <p:cNvSpPr/>
          <p:nvPr/>
        </p:nvSpPr>
        <p:spPr>
          <a:xfrm flipV="1">
            <a:off x="5275250" y="1480185"/>
            <a:ext cx="2088232" cy="2305050"/>
          </a:xfrm>
          <a:prstGeom prst="trapezoid">
            <a:avLst>
              <a:gd name="adj" fmla="val 2577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Freeform: Shape 28">
            <a:extLst>
              <a:ext uri="{FF2B5EF4-FFF2-40B4-BE49-F238E27FC236}">
                <a16:creationId xmlns:a16="http://schemas.microsoft.com/office/drawing/2014/main" id="{E99BD101-4081-413C-A70A-7D89DF6071E0}"/>
              </a:ext>
            </a:extLst>
          </p:cNvPr>
          <p:cNvSpPr/>
          <p:nvPr/>
        </p:nvSpPr>
        <p:spPr>
          <a:xfrm flipH="1">
            <a:off x="6883243" y="1479217"/>
            <a:ext cx="1726616" cy="2308760"/>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15916"/>
              <a:gd name="connsiteY0" fmla="*/ 18473 h 1997810"/>
              <a:gd name="connsiteX1" fmla="*/ 1163782 w 1615916"/>
              <a:gd name="connsiteY1" fmla="*/ 18473 h 1997810"/>
              <a:gd name="connsiteX2" fmla="*/ 1615916 w 1615916"/>
              <a:gd name="connsiteY2" fmla="*/ 1997810 h 1997810"/>
              <a:gd name="connsiteX3" fmla="*/ 0 w 1615916"/>
              <a:gd name="connsiteY3" fmla="*/ 1985818 h 1997810"/>
              <a:gd name="connsiteX4" fmla="*/ 0 w 1615916"/>
              <a:gd name="connsiteY4" fmla="*/ 0 h 1997810"/>
              <a:gd name="connsiteX0" fmla="*/ 0 w 1615916"/>
              <a:gd name="connsiteY0" fmla="*/ 19307 h 1998644"/>
              <a:gd name="connsiteX1" fmla="*/ 1130938 w 1615916"/>
              <a:gd name="connsiteY1" fmla="*/ 0 h 1998644"/>
              <a:gd name="connsiteX2" fmla="*/ 1615916 w 1615916"/>
              <a:gd name="connsiteY2" fmla="*/ 1998644 h 1998644"/>
              <a:gd name="connsiteX3" fmla="*/ 0 w 1615916"/>
              <a:gd name="connsiteY3" fmla="*/ 1986652 h 1998644"/>
              <a:gd name="connsiteX4" fmla="*/ 0 w 1615916"/>
              <a:gd name="connsiteY4" fmla="*/ 834 h 1998644"/>
              <a:gd name="connsiteX0" fmla="*/ 49266 w 1665182"/>
              <a:gd name="connsiteY0" fmla="*/ 19307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43792 w 1665182"/>
              <a:gd name="connsiteY0" fmla="*/ 1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5473 w 1626863"/>
              <a:gd name="connsiteY0" fmla="*/ 3994 h 2002637"/>
              <a:gd name="connsiteX1" fmla="*/ 1141885 w 1626863"/>
              <a:gd name="connsiteY1" fmla="*/ 3993 h 2002637"/>
              <a:gd name="connsiteX2" fmla="*/ 1626863 w 1626863"/>
              <a:gd name="connsiteY2" fmla="*/ 2002637 h 2002637"/>
              <a:gd name="connsiteX3" fmla="*/ 10947 w 1626863"/>
              <a:gd name="connsiteY3" fmla="*/ 1990645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16421 w 1626863"/>
              <a:gd name="connsiteY3" fmla="*/ 2000298 h 2002637"/>
              <a:gd name="connsiteX4" fmla="*/ 0 w 1626863"/>
              <a:gd name="connsiteY4" fmla="*/ 0 h 2002637"/>
              <a:gd name="connsiteX0" fmla="*/ 5473 w 1626863"/>
              <a:gd name="connsiteY0" fmla="*/ 3994 h 2014779"/>
              <a:gd name="connsiteX1" fmla="*/ 1141885 w 1626863"/>
              <a:gd name="connsiteY1" fmla="*/ 3993 h 2014779"/>
              <a:gd name="connsiteX2" fmla="*/ 1626863 w 1626863"/>
              <a:gd name="connsiteY2" fmla="*/ 2002637 h 2014779"/>
              <a:gd name="connsiteX3" fmla="*/ 5473 w 1626863"/>
              <a:gd name="connsiteY3" fmla="*/ 2014779 h 2014779"/>
              <a:gd name="connsiteX4" fmla="*/ 0 w 1626863"/>
              <a:gd name="connsiteY4" fmla="*/ 0 h 2014779"/>
              <a:gd name="connsiteX0" fmla="*/ 5999 w 1627389"/>
              <a:gd name="connsiteY0" fmla="*/ 3994 h 2009952"/>
              <a:gd name="connsiteX1" fmla="*/ 1142411 w 1627389"/>
              <a:gd name="connsiteY1" fmla="*/ 3993 h 2009952"/>
              <a:gd name="connsiteX2" fmla="*/ 1627389 w 1627389"/>
              <a:gd name="connsiteY2" fmla="*/ 2002637 h 2009952"/>
              <a:gd name="connsiteX3" fmla="*/ 526 w 1627389"/>
              <a:gd name="connsiteY3" fmla="*/ 2009952 h 2009952"/>
              <a:gd name="connsiteX4" fmla="*/ 526 w 1627389"/>
              <a:gd name="connsiteY4" fmla="*/ 0 h 2009952"/>
              <a:gd name="connsiteX0" fmla="*/ 11189 w 1632579"/>
              <a:gd name="connsiteY0" fmla="*/ 3994 h 2009952"/>
              <a:gd name="connsiteX1" fmla="*/ 1147601 w 1632579"/>
              <a:gd name="connsiteY1" fmla="*/ 3993 h 2009952"/>
              <a:gd name="connsiteX2" fmla="*/ 1632579 w 1632579"/>
              <a:gd name="connsiteY2" fmla="*/ 2002637 h 2009952"/>
              <a:gd name="connsiteX3" fmla="*/ 242 w 1632579"/>
              <a:gd name="connsiteY3" fmla="*/ 2009952 h 2009952"/>
              <a:gd name="connsiteX4" fmla="*/ 5716 w 1632579"/>
              <a:gd name="connsiteY4" fmla="*/ 0 h 2009952"/>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1995473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2000300 h 2002637"/>
              <a:gd name="connsiteX4" fmla="*/ 0 w 1626863"/>
              <a:gd name="connsiteY4" fmla="*/ 0 h 2002637"/>
              <a:gd name="connsiteX0" fmla="*/ 5473 w 1626863"/>
              <a:gd name="connsiteY0" fmla="*/ 3994 h 2005126"/>
              <a:gd name="connsiteX1" fmla="*/ 1141885 w 1626863"/>
              <a:gd name="connsiteY1" fmla="*/ 3993 h 2005126"/>
              <a:gd name="connsiteX2" fmla="*/ 1626863 w 1626863"/>
              <a:gd name="connsiteY2" fmla="*/ 2002637 h 2005126"/>
              <a:gd name="connsiteX3" fmla="*/ 10949 w 1626863"/>
              <a:gd name="connsiteY3" fmla="*/ 2005126 h 2005126"/>
              <a:gd name="connsiteX4" fmla="*/ 0 w 1626863"/>
              <a:gd name="connsiteY4" fmla="*/ 0 h 2005126"/>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0 w 1621390"/>
              <a:gd name="connsiteY4" fmla="*/ 833 h 2001133"/>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5474 w 1621390"/>
              <a:gd name="connsiteY4" fmla="*/ 833 h 2001133"/>
              <a:gd name="connsiteX0" fmla="*/ 0 w 1621390"/>
              <a:gd name="connsiteY0" fmla="*/ 1 h 2003512"/>
              <a:gd name="connsiteX1" fmla="*/ 1136412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20609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099538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04807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0 h 2003511"/>
              <a:gd name="connsiteX1" fmla="*/ 1115344 w 1621390"/>
              <a:gd name="connsiteY1" fmla="*/ 4867 h 2003511"/>
              <a:gd name="connsiteX2" fmla="*/ 1621390 w 1621390"/>
              <a:gd name="connsiteY2" fmla="*/ 2003511 h 2003511"/>
              <a:gd name="connsiteX3" fmla="*/ 5476 w 1621390"/>
              <a:gd name="connsiteY3" fmla="*/ 2001132 h 2003511"/>
              <a:gd name="connsiteX4" fmla="*/ 5474 w 1621390"/>
              <a:gd name="connsiteY4" fmla="*/ 832 h 2003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390" h="2003511">
                <a:moveTo>
                  <a:pt x="0" y="0"/>
                </a:moveTo>
                <a:lnTo>
                  <a:pt x="1115344" y="4867"/>
                </a:lnTo>
                <a:lnTo>
                  <a:pt x="1621390" y="2003511"/>
                </a:lnTo>
                <a:lnTo>
                  <a:pt x="5476" y="2001132"/>
                </a:lnTo>
                <a:cubicBezTo>
                  <a:pt x="3652" y="1329539"/>
                  <a:pt x="7298" y="672425"/>
                  <a:pt x="5474" y="832"/>
                </a:cubicBezTo>
              </a:path>
            </a:pathLst>
          </a:cu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id="{00A06F8C-DE91-4364-9321-B0B18B426CC0}"/>
              </a:ext>
            </a:extLst>
          </p:cNvPr>
          <p:cNvSpPr/>
          <p:nvPr/>
        </p:nvSpPr>
        <p:spPr>
          <a:xfrm flipH="1">
            <a:off x="7072196" y="3856673"/>
            <a:ext cx="1537664" cy="2308762"/>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15916"/>
              <a:gd name="connsiteY0" fmla="*/ 18473 h 1997810"/>
              <a:gd name="connsiteX1" fmla="*/ 1163782 w 1615916"/>
              <a:gd name="connsiteY1" fmla="*/ 18473 h 1997810"/>
              <a:gd name="connsiteX2" fmla="*/ 1615916 w 1615916"/>
              <a:gd name="connsiteY2" fmla="*/ 1997810 h 1997810"/>
              <a:gd name="connsiteX3" fmla="*/ 0 w 1615916"/>
              <a:gd name="connsiteY3" fmla="*/ 1985818 h 1997810"/>
              <a:gd name="connsiteX4" fmla="*/ 0 w 1615916"/>
              <a:gd name="connsiteY4" fmla="*/ 0 h 1997810"/>
              <a:gd name="connsiteX0" fmla="*/ 0 w 1615916"/>
              <a:gd name="connsiteY0" fmla="*/ 19307 h 1998644"/>
              <a:gd name="connsiteX1" fmla="*/ 1130938 w 1615916"/>
              <a:gd name="connsiteY1" fmla="*/ 0 h 1998644"/>
              <a:gd name="connsiteX2" fmla="*/ 1615916 w 1615916"/>
              <a:gd name="connsiteY2" fmla="*/ 1998644 h 1998644"/>
              <a:gd name="connsiteX3" fmla="*/ 0 w 1615916"/>
              <a:gd name="connsiteY3" fmla="*/ 1986652 h 1998644"/>
              <a:gd name="connsiteX4" fmla="*/ 0 w 1615916"/>
              <a:gd name="connsiteY4" fmla="*/ 834 h 1998644"/>
              <a:gd name="connsiteX0" fmla="*/ 49266 w 1665182"/>
              <a:gd name="connsiteY0" fmla="*/ 19307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43792 w 1665182"/>
              <a:gd name="connsiteY0" fmla="*/ 1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5473 w 1626863"/>
              <a:gd name="connsiteY0" fmla="*/ 3994 h 2002637"/>
              <a:gd name="connsiteX1" fmla="*/ 1141885 w 1626863"/>
              <a:gd name="connsiteY1" fmla="*/ 3993 h 2002637"/>
              <a:gd name="connsiteX2" fmla="*/ 1626863 w 1626863"/>
              <a:gd name="connsiteY2" fmla="*/ 2002637 h 2002637"/>
              <a:gd name="connsiteX3" fmla="*/ 10947 w 1626863"/>
              <a:gd name="connsiteY3" fmla="*/ 1990645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16421 w 1626863"/>
              <a:gd name="connsiteY3" fmla="*/ 2000298 h 2002637"/>
              <a:gd name="connsiteX4" fmla="*/ 0 w 1626863"/>
              <a:gd name="connsiteY4" fmla="*/ 0 h 2002637"/>
              <a:gd name="connsiteX0" fmla="*/ 5473 w 1626863"/>
              <a:gd name="connsiteY0" fmla="*/ 3994 h 2014779"/>
              <a:gd name="connsiteX1" fmla="*/ 1141885 w 1626863"/>
              <a:gd name="connsiteY1" fmla="*/ 3993 h 2014779"/>
              <a:gd name="connsiteX2" fmla="*/ 1626863 w 1626863"/>
              <a:gd name="connsiteY2" fmla="*/ 2002637 h 2014779"/>
              <a:gd name="connsiteX3" fmla="*/ 5473 w 1626863"/>
              <a:gd name="connsiteY3" fmla="*/ 2014779 h 2014779"/>
              <a:gd name="connsiteX4" fmla="*/ 0 w 1626863"/>
              <a:gd name="connsiteY4" fmla="*/ 0 h 2014779"/>
              <a:gd name="connsiteX0" fmla="*/ 5999 w 1627389"/>
              <a:gd name="connsiteY0" fmla="*/ 3994 h 2009952"/>
              <a:gd name="connsiteX1" fmla="*/ 1142411 w 1627389"/>
              <a:gd name="connsiteY1" fmla="*/ 3993 h 2009952"/>
              <a:gd name="connsiteX2" fmla="*/ 1627389 w 1627389"/>
              <a:gd name="connsiteY2" fmla="*/ 2002637 h 2009952"/>
              <a:gd name="connsiteX3" fmla="*/ 526 w 1627389"/>
              <a:gd name="connsiteY3" fmla="*/ 2009952 h 2009952"/>
              <a:gd name="connsiteX4" fmla="*/ 526 w 1627389"/>
              <a:gd name="connsiteY4" fmla="*/ 0 h 2009952"/>
              <a:gd name="connsiteX0" fmla="*/ 11189 w 1632579"/>
              <a:gd name="connsiteY0" fmla="*/ 3994 h 2009952"/>
              <a:gd name="connsiteX1" fmla="*/ 1147601 w 1632579"/>
              <a:gd name="connsiteY1" fmla="*/ 3993 h 2009952"/>
              <a:gd name="connsiteX2" fmla="*/ 1632579 w 1632579"/>
              <a:gd name="connsiteY2" fmla="*/ 2002637 h 2009952"/>
              <a:gd name="connsiteX3" fmla="*/ 242 w 1632579"/>
              <a:gd name="connsiteY3" fmla="*/ 2009952 h 2009952"/>
              <a:gd name="connsiteX4" fmla="*/ 5716 w 1632579"/>
              <a:gd name="connsiteY4" fmla="*/ 0 h 2009952"/>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1995473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2000300 h 2002637"/>
              <a:gd name="connsiteX4" fmla="*/ 0 w 1626863"/>
              <a:gd name="connsiteY4" fmla="*/ 0 h 2002637"/>
              <a:gd name="connsiteX0" fmla="*/ 5473 w 1626863"/>
              <a:gd name="connsiteY0" fmla="*/ 3994 h 2005126"/>
              <a:gd name="connsiteX1" fmla="*/ 1141885 w 1626863"/>
              <a:gd name="connsiteY1" fmla="*/ 3993 h 2005126"/>
              <a:gd name="connsiteX2" fmla="*/ 1626863 w 1626863"/>
              <a:gd name="connsiteY2" fmla="*/ 2002637 h 2005126"/>
              <a:gd name="connsiteX3" fmla="*/ 10949 w 1626863"/>
              <a:gd name="connsiteY3" fmla="*/ 2005126 h 2005126"/>
              <a:gd name="connsiteX4" fmla="*/ 0 w 1626863"/>
              <a:gd name="connsiteY4" fmla="*/ 0 h 2005126"/>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0 w 1621390"/>
              <a:gd name="connsiteY4" fmla="*/ 833 h 2001133"/>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5474 w 1621390"/>
              <a:gd name="connsiteY4" fmla="*/ 833 h 2001133"/>
              <a:gd name="connsiteX0" fmla="*/ 0 w 1621390"/>
              <a:gd name="connsiteY0" fmla="*/ 1 h 2003512"/>
              <a:gd name="connsiteX1" fmla="*/ 1136412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0 h 2003511"/>
              <a:gd name="connsiteX1" fmla="*/ 1075974 w 1621390"/>
              <a:gd name="connsiteY1" fmla="*/ 4867 h 2003511"/>
              <a:gd name="connsiteX2" fmla="*/ 1621390 w 1621390"/>
              <a:gd name="connsiteY2" fmla="*/ 2003511 h 2003511"/>
              <a:gd name="connsiteX3" fmla="*/ 5476 w 1621390"/>
              <a:gd name="connsiteY3" fmla="*/ 2001132 h 2003511"/>
              <a:gd name="connsiteX4" fmla="*/ 5474 w 1621390"/>
              <a:gd name="connsiteY4" fmla="*/ 832 h 2003511"/>
              <a:gd name="connsiteX0" fmla="*/ 0 w 1582929"/>
              <a:gd name="connsiteY0" fmla="*/ 0 h 2003511"/>
              <a:gd name="connsiteX1" fmla="*/ 1075974 w 1582929"/>
              <a:gd name="connsiteY1" fmla="*/ 4867 h 2003511"/>
              <a:gd name="connsiteX2" fmla="*/ 1582929 w 1582929"/>
              <a:gd name="connsiteY2" fmla="*/ 2003511 h 2003511"/>
              <a:gd name="connsiteX3" fmla="*/ 5476 w 1582929"/>
              <a:gd name="connsiteY3" fmla="*/ 2001132 h 2003511"/>
              <a:gd name="connsiteX4" fmla="*/ 5474 w 1582929"/>
              <a:gd name="connsiteY4" fmla="*/ 832 h 2003511"/>
              <a:gd name="connsiteX0" fmla="*/ 0 w 1544469"/>
              <a:gd name="connsiteY0" fmla="*/ 0 h 2003511"/>
              <a:gd name="connsiteX1" fmla="*/ 1075974 w 1544469"/>
              <a:gd name="connsiteY1" fmla="*/ 4867 h 2003511"/>
              <a:gd name="connsiteX2" fmla="*/ 1544469 w 1544469"/>
              <a:gd name="connsiteY2" fmla="*/ 2003511 h 2003511"/>
              <a:gd name="connsiteX3" fmla="*/ 5476 w 1544469"/>
              <a:gd name="connsiteY3" fmla="*/ 2001132 h 2003511"/>
              <a:gd name="connsiteX4" fmla="*/ 5474 w 1544469"/>
              <a:gd name="connsiteY4" fmla="*/ 832 h 2003511"/>
              <a:gd name="connsiteX0" fmla="*/ 0 w 1544469"/>
              <a:gd name="connsiteY0" fmla="*/ 0 h 2003511"/>
              <a:gd name="connsiteX1" fmla="*/ 1075974 w 1544469"/>
              <a:gd name="connsiteY1" fmla="*/ 4867 h 2003511"/>
              <a:gd name="connsiteX2" fmla="*/ 1544469 w 1544469"/>
              <a:gd name="connsiteY2" fmla="*/ 2003511 h 2003511"/>
              <a:gd name="connsiteX3" fmla="*/ 5476 w 1544469"/>
              <a:gd name="connsiteY3" fmla="*/ 2001132 h 2003511"/>
              <a:gd name="connsiteX4" fmla="*/ 5474 w 1544469"/>
              <a:gd name="connsiteY4" fmla="*/ 832 h 2003511"/>
              <a:gd name="connsiteX0" fmla="*/ 0 w 1544469"/>
              <a:gd name="connsiteY0" fmla="*/ 0 h 2003511"/>
              <a:gd name="connsiteX1" fmla="*/ 1064986 w 1544469"/>
              <a:gd name="connsiteY1" fmla="*/ 4867 h 2003511"/>
              <a:gd name="connsiteX2" fmla="*/ 1544469 w 1544469"/>
              <a:gd name="connsiteY2" fmla="*/ 2003511 h 2003511"/>
              <a:gd name="connsiteX3" fmla="*/ 5476 w 1544469"/>
              <a:gd name="connsiteY3" fmla="*/ 2001132 h 2003511"/>
              <a:gd name="connsiteX4" fmla="*/ 5474 w 1544469"/>
              <a:gd name="connsiteY4" fmla="*/ 832 h 2003511"/>
              <a:gd name="connsiteX0" fmla="*/ 0 w 1544469"/>
              <a:gd name="connsiteY0" fmla="*/ 0 h 2003511"/>
              <a:gd name="connsiteX1" fmla="*/ 1064986 w 1544469"/>
              <a:gd name="connsiteY1" fmla="*/ 0 h 2003511"/>
              <a:gd name="connsiteX2" fmla="*/ 1544469 w 1544469"/>
              <a:gd name="connsiteY2" fmla="*/ 2003511 h 2003511"/>
              <a:gd name="connsiteX3" fmla="*/ 5476 w 1544469"/>
              <a:gd name="connsiteY3" fmla="*/ 2001132 h 2003511"/>
              <a:gd name="connsiteX4" fmla="*/ 5474 w 1544469"/>
              <a:gd name="connsiteY4" fmla="*/ 832 h 2003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469" h="2003511">
                <a:moveTo>
                  <a:pt x="0" y="0"/>
                </a:moveTo>
                <a:lnTo>
                  <a:pt x="1064986" y="0"/>
                </a:lnTo>
                <a:lnTo>
                  <a:pt x="1544469" y="2003511"/>
                </a:lnTo>
                <a:lnTo>
                  <a:pt x="5476" y="2001132"/>
                </a:lnTo>
                <a:cubicBezTo>
                  <a:pt x="3652" y="1329539"/>
                  <a:pt x="7298" y="672425"/>
                  <a:pt x="5474" y="832"/>
                </a:cubicBezTo>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006DA1F3-1024-4E32-B7B2-1723C96811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190" y="1315173"/>
            <a:ext cx="1151890" cy="2441693"/>
          </a:xfrm>
          <a:prstGeom prst="rect">
            <a:avLst/>
          </a:prstGeom>
        </p:spPr>
      </p:pic>
      <p:pic>
        <p:nvPicPr>
          <p:cNvPr id="32" name="Picture 31">
            <a:extLst>
              <a:ext uri="{FF2B5EF4-FFF2-40B4-BE49-F238E27FC236}">
                <a16:creationId xmlns:a16="http://schemas.microsoft.com/office/drawing/2014/main" id="{7A97F091-C3D4-457D-B8F7-2D382074B5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6170" y="2240280"/>
            <a:ext cx="2075271" cy="1422083"/>
          </a:xfrm>
          <a:prstGeom prst="rect">
            <a:avLst/>
          </a:prstGeom>
        </p:spPr>
      </p:pic>
      <p:pic>
        <p:nvPicPr>
          <p:cNvPr id="34" name="Picture 33">
            <a:extLst>
              <a:ext uri="{FF2B5EF4-FFF2-40B4-BE49-F238E27FC236}">
                <a16:creationId xmlns:a16="http://schemas.microsoft.com/office/drawing/2014/main" id="{D8D0AD65-1C07-4A3D-80F6-973CFBFC2E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2094" y="4080511"/>
            <a:ext cx="2046629" cy="2008187"/>
          </a:xfrm>
          <a:prstGeom prst="rect">
            <a:avLst/>
          </a:prstGeom>
        </p:spPr>
      </p:pic>
      <p:pic>
        <p:nvPicPr>
          <p:cNvPr id="36" name="Picture 35">
            <a:extLst>
              <a:ext uri="{FF2B5EF4-FFF2-40B4-BE49-F238E27FC236}">
                <a16:creationId xmlns:a16="http://schemas.microsoft.com/office/drawing/2014/main" id="{871D0CED-1B77-4A38-9D59-128FAC28B4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3241" y="1339215"/>
            <a:ext cx="1137345" cy="2446020"/>
          </a:xfrm>
          <a:prstGeom prst="rect">
            <a:avLst/>
          </a:prstGeom>
        </p:spPr>
      </p:pic>
      <p:pic>
        <p:nvPicPr>
          <p:cNvPr id="38" name="Picture 37">
            <a:extLst>
              <a:ext uri="{FF2B5EF4-FFF2-40B4-BE49-F238E27FC236}">
                <a16:creationId xmlns:a16="http://schemas.microsoft.com/office/drawing/2014/main" id="{5B41888F-5D14-41C5-9C4D-47C70139EB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730" y="3657600"/>
            <a:ext cx="2880360" cy="2880360"/>
          </a:xfrm>
          <a:prstGeom prst="rect">
            <a:avLst/>
          </a:prstGeom>
        </p:spPr>
      </p:pic>
      <p:pic>
        <p:nvPicPr>
          <p:cNvPr id="41" name="Picture 40">
            <a:extLst>
              <a:ext uri="{FF2B5EF4-FFF2-40B4-BE49-F238E27FC236}">
                <a16:creationId xmlns:a16="http://schemas.microsoft.com/office/drawing/2014/main" id="{73DB844C-4243-45F5-9F4D-FE1BFAB3B2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43100" y="4397537"/>
            <a:ext cx="2125980" cy="1053466"/>
          </a:xfrm>
          <a:prstGeom prst="rect">
            <a:avLst/>
          </a:prstGeom>
        </p:spPr>
      </p:pic>
      <p:pic>
        <p:nvPicPr>
          <p:cNvPr id="43" name="Picture 42">
            <a:extLst>
              <a:ext uri="{FF2B5EF4-FFF2-40B4-BE49-F238E27FC236}">
                <a16:creationId xmlns:a16="http://schemas.microsoft.com/office/drawing/2014/main" id="{1E2AFE2A-3731-4DEE-B64B-04753DC8F9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36611" y="1860233"/>
            <a:ext cx="1950954" cy="1660207"/>
          </a:xfrm>
          <a:prstGeom prst="rect">
            <a:avLst/>
          </a:prstGeom>
        </p:spPr>
      </p:pic>
      <p:pic>
        <p:nvPicPr>
          <p:cNvPr id="48" name="Picture 47">
            <a:extLst>
              <a:ext uri="{FF2B5EF4-FFF2-40B4-BE49-F238E27FC236}">
                <a16:creationId xmlns:a16="http://schemas.microsoft.com/office/drawing/2014/main" id="{0AA98153-1623-43BC-B657-DC1921EB2E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5367554" y="3982403"/>
            <a:ext cx="1868271" cy="2303462"/>
          </a:xfrm>
          <a:prstGeom prst="rect">
            <a:avLst/>
          </a:prstGeom>
        </p:spPr>
      </p:pic>
      <p:pic>
        <p:nvPicPr>
          <p:cNvPr id="50" name="Picture 49">
            <a:extLst>
              <a:ext uri="{FF2B5EF4-FFF2-40B4-BE49-F238E27FC236}">
                <a16:creationId xmlns:a16="http://schemas.microsoft.com/office/drawing/2014/main" id="{EA2CEB02-0295-4B7A-9A68-B0ABFBA714B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16068" y="1607820"/>
            <a:ext cx="1622627" cy="2030628"/>
          </a:xfrm>
          <a:prstGeom prst="rect">
            <a:avLst/>
          </a:prstGeom>
        </p:spPr>
      </p:pic>
      <p:pic>
        <p:nvPicPr>
          <p:cNvPr id="52" name="Picture 51">
            <a:extLst>
              <a:ext uri="{FF2B5EF4-FFF2-40B4-BE49-F238E27FC236}">
                <a16:creationId xmlns:a16="http://schemas.microsoft.com/office/drawing/2014/main" id="{FFBCA9AA-66A5-4888-A42C-CAA3564428E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23192" y="4102648"/>
            <a:ext cx="2646137" cy="2423882"/>
          </a:xfrm>
          <a:prstGeom prst="rect">
            <a:avLst/>
          </a:prstGeom>
        </p:spPr>
      </p:pic>
      <p:pic>
        <p:nvPicPr>
          <p:cNvPr id="53" name="Group Work">
            <a:extLst>
              <a:ext uri="{FF2B5EF4-FFF2-40B4-BE49-F238E27FC236}">
                <a16:creationId xmlns:a16="http://schemas.microsoft.com/office/drawing/2014/main" id="{C89ABBDC-B88B-415B-A5A6-C7191E2E4C7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81500" y="503555"/>
            <a:ext cx="864000" cy="864000"/>
          </a:xfrm>
          <a:prstGeom prst="rect">
            <a:avLst/>
          </a:prstGeom>
        </p:spPr>
      </p:pic>
    </p:spTree>
    <p:extLst>
      <p:ext uri="{BB962C8B-B14F-4D97-AF65-F5344CB8AC3E}">
        <p14:creationId xmlns:p14="http://schemas.microsoft.com/office/powerpoint/2010/main" val="1723048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2E6CE-AA6D-48F7-955C-A0E52E592099}"/>
              </a:ext>
            </a:extLst>
          </p:cNvPr>
          <p:cNvSpPr>
            <a:spLocks noGrp="1"/>
          </p:cNvSpPr>
          <p:nvPr>
            <p:ph type="title"/>
          </p:nvPr>
        </p:nvSpPr>
        <p:spPr/>
        <p:txBody>
          <a:bodyPr/>
          <a:lstStyle/>
          <a:p>
            <a:r>
              <a:rPr lang="en-GB" dirty="0"/>
              <a:t>What Is a Drug?</a:t>
            </a:r>
            <a:endParaRPr lang="en-GB" b="1" dirty="0">
              <a:latin typeface="Twinkl" pitchFamily="2" charset="0"/>
            </a:endParaRPr>
          </a:p>
        </p:txBody>
      </p:sp>
      <p:sp>
        <p:nvSpPr>
          <p:cNvPr id="70" name="Freeform: Shape 69">
            <a:extLst>
              <a:ext uri="{FF2B5EF4-FFF2-40B4-BE49-F238E27FC236}">
                <a16:creationId xmlns:a16="http://schemas.microsoft.com/office/drawing/2014/main" id="{875FB1D1-276A-4316-843D-99DF8942A463}"/>
              </a:ext>
            </a:extLst>
          </p:cNvPr>
          <p:cNvSpPr/>
          <p:nvPr/>
        </p:nvSpPr>
        <p:spPr>
          <a:xfrm>
            <a:off x="516890" y="1351052"/>
            <a:ext cx="6153876" cy="720080"/>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lvl="0"/>
            <a:r>
              <a:rPr lang="en-GB" dirty="0">
                <a:solidFill>
                  <a:prstClr val="white"/>
                </a:solidFill>
              </a:rPr>
              <a:t>Which pictures did you think showed drugs or things with a drug in them?</a:t>
            </a:r>
          </a:p>
        </p:txBody>
      </p:sp>
      <p:sp>
        <p:nvSpPr>
          <p:cNvPr id="10" name="Content Placeholder 15">
            <a:extLst>
              <a:ext uri="{FF2B5EF4-FFF2-40B4-BE49-F238E27FC236}">
                <a16:creationId xmlns:a16="http://schemas.microsoft.com/office/drawing/2014/main" id="{E53F1E4F-C27C-493E-B320-71DB2147CAF1}"/>
              </a:ext>
            </a:extLst>
          </p:cNvPr>
          <p:cNvSpPr txBox="1">
            <a:spLocks/>
          </p:cNvSpPr>
          <p:nvPr/>
        </p:nvSpPr>
        <p:spPr>
          <a:xfrm>
            <a:off x="539750" y="2028009"/>
            <a:ext cx="7848600" cy="1905815"/>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tx1"/>
                </a:solidFill>
                <a:latin typeface="+mn-lt"/>
                <a:sym typeface="Wingdings" panose="05000000000000000000" pitchFamily="2" charset="2"/>
              </a:rPr>
              <a:t>You might be surprised to know that all the pictures were either a drug or contained a drug!</a:t>
            </a:r>
          </a:p>
          <a:p>
            <a:pPr marL="0" indent="0">
              <a:buNone/>
            </a:pPr>
            <a:r>
              <a:rPr lang="en-GB" dirty="0">
                <a:solidFill>
                  <a:schemeClr val="tx1"/>
                </a:solidFill>
                <a:latin typeface="+mn-lt"/>
                <a:sym typeface="Wingdings" panose="05000000000000000000" pitchFamily="2" charset="2"/>
              </a:rPr>
              <a:t>Even some drinks, such as cola, tea and coffee contain a drug called caffeine. Caffeine is labelled a drug because it stimulates the central nervous system and gives people a short-term energy boost .</a:t>
            </a:r>
          </a:p>
        </p:txBody>
      </p:sp>
      <p:grpSp>
        <p:nvGrpSpPr>
          <p:cNvPr id="7" name="Group 6">
            <a:extLst>
              <a:ext uri="{FF2B5EF4-FFF2-40B4-BE49-F238E27FC236}">
                <a16:creationId xmlns:a16="http://schemas.microsoft.com/office/drawing/2014/main" id="{6ADF7104-FBFF-4AA6-971D-8E87BC8E2D32}"/>
              </a:ext>
            </a:extLst>
          </p:cNvPr>
          <p:cNvGrpSpPr/>
          <p:nvPr/>
        </p:nvGrpSpPr>
        <p:grpSpPr>
          <a:xfrm>
            <a:off x="5530708" y="3947009"/>
            <a:ext cx="2925225" cy="2314729"/>
            <a:chOff x="5530708" y="3947009"/>
            <a:chExt cx="2925225" cy="2314729"/>
          </a:xfrm>
        </p:grpSpPr>
        <p:sp>
          <p:nvSpPr>
            <p:cNvPr id="17" name="Freeform: Shape 16">
              <a:extLst>
                <a:ext uri="{FF2B5EF4-FFF2-40B4-BE49-F238E27FC236}">
                  <a16:creationId xmlns:a16="http://schemas.microsoft.com/office/drawing/2014/main" id="{58FCADCF-DA6A-4435-A4F3-2B7E6D88A4C5}"/>
                </a:ext>
              </a:extLst>
            </p:cNvPr>
            <p:cNvSpPr/>
            <p:nvPr/>
          </p:nvSpPr>
          <p:spPr>
            <a:xfrm flipH="1">
              <a:off x="5530708" y="3947009"/>
              <a:ext cx="2854328" cy="2314729"/>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15916"/>
                <a:gd name="connsiteY0" fmla="*/ 18473 h 1997810"/>
                <a:gd name="connsiteX1" fmla="*/ 1163782 w 1615916"/>
                <a:gd name="connsiteY1" fmla="*/ 18473 h 1997810"/>
                <a:gd name="connsiteX2" fmla="*/ 1615916 w 1615916"/>
                <a:gd name="connsiteY2" fmla="*/ 1997810 h 1997810"/>
                <a:gd name="connsiteX3" fmla="*/ 0 w 1615916"/>
                <a:gd name="connsiteY3" fmla="*/ 1985818 h 1997810"/>
                <a:gd name="connsiteX4" fmla="*/ 0 w 1615916"/>
                <a:gd name="connsiteY4" fmla="*/ 0 h 1997810"/>
                <a:gd name="connsiteX0" fmla="*/ 0 w 1615916"/>
                <a:gd name="connsiteY0" fmla="*/ 19307 h 1998644"/>
                <a:gd name="connsiteX1" fmla="*/ 1130938 w 1615916"/>
                <a:gd name="connsiteY1" fmla="*/ 0 h 1998644"/>
                <a:gd name="connsiteX2" fmla="*/ 1615916 w 1615916"/>
                <a:gd name="connsiteY2" fmla="*/ 1998644 h 1998644"/>
                <a:gd name="connsiteX3" fmla="*/ 0 w 1615916"/>
                <a:gd name="connsiteY3" fmla="*/ 1986652 h 1998644"/>
                <a:gd name="connsiteX4" fmla="*/ 0 w 1615916"/>
                <a:gd name="connsiteY4" fmla="*/ 834 h 1998644"/>
                <a:gd name="connsiteX0" fmla="*/ 49266 w 1665182"/>
                <a:gd name="connsiteY0" fmla="*/ 19307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43792 w 1665182"/>
                <a:gd name="connsiteY0" fmla="*/ 1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5473 w 1626863"/>
                <a:gd name="connsiteY0" fmla="*/ 3994 h 2002637"/>
                <a:gd name="connsiteX1" fmla="*/ 1141885 w 1626863"/>
                <a:gd name="connsiteY1" fmla="*/ 3993 h 2002637"/>
                <a:gd name="connsiteX2" fmla="*/ 1626863 w 1626863"/>
                <a:gd name="connsiteY2" fmla="*/ 2002637 h 2002637"/>
                <a:gd name="connsiteX3" fmla="*/ 10947 w 1626863"/>
                <a:gd name="connsiteY3" fmla="*/ 1990645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16421 w 1626863"/>
                <a:gd name="connsiteY3" fmla="*/ 2000298 h 2002637"/>
                <a:gd name="connsiteX4" fmla="*/ 0 w 1626863"/>
                <a:gd name="connsiteY4" fmla="*/ 0 h 2002637"/>
                <a:gd name="connsiteX0" fmla="*/ 5473 w 1626863"/>
                <a:gd name="connsiteY0" fmla="*/ 3994 h 2014779"/>
                <a:gd name="connsiteX1" fmla="*/ 1141885 w 1626863"/>
                <a:gd name="connsiteY1" fmla="*/ 3993 h 2014779"/>
                <a:gd name="connsiteX2" fmla="*/ 1626863 w 1626863"/>
                <a:gd name="connsiteY2" fmla="*/ 2002637 h 2014779"/>
                <a:gd name="connsiteX3" fmla="*/ 5473 w 1626863"/>
                <a:gd name="connsiteY3" fmla="*/ 2014779 h 2014779"/>
                <a:gd name="connsiteX4" fmla="*/ 0 w 1626863"/>
                <a:gd name="connsiteY4" fmla="*/ 0 h 2014779"/>
                <a:gd name="connsiteX0" fmla="*/ 5999 w 1627389"/>
                <a:gd name="connsiteY0" fmla="*/ 3994 h 2009952"/>
                <a:gd name="connsiteX1" fmla="*/ 1142411 w 1627389"/>
                <a:gd name="connsiteY1" fmla="*/ 3993 h 2009952"/>
                <a:gd name="connsiteX2" fmla="*/ 1627389 w 1627389"/>
                <a:gd name="connsiteY2" fmla="*/ 2002637 h 2009952"/>
                <a:gd name="connsiteX3" fmla="*/ 526 w 1627389"/>
                <a:gd name="connsiteY3" fmla="*/ 2009952 h 2009952"/>
                <a:gd name="connsiteX4" fmla="*/ 526 w 1627389"/>
                <a:gd name="connsiteY4" fmla="*/ 0 h 2009952"/>
                <a:gd name="connsiteX0" fmla="*/ 11189 w 1632579"/>
                <a:gd name="connsiteY0" fmla="*/ 3994 h 2009952"/>
                <a:gd name="connsiteX1" fmla="*/ 1147601 w 1632579"/>
                <a:gd name="connsiteY1" fmla="*/ 3993 h 2009952"/>
                <a:gd name="connsiteX2" fmla="*/ 1632579 w 1632579"/>
                <a:gd name="connsiteY2" fmla="*/ 2002637 h 2009952"/>
                <a:gd name="connsiteX3" fmla="*/ 242 w 1632579"/>
                <a:gd name="connsiteY3" fmla="*/ 2009952 h 2009952"/>
                <a:gd name="connsiteX4" fmla="*/ 5716 w 1632579"/>
                <a:gd name="connsiteY4" fmla="*/ 0 h 2009952"/>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1995473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2000300 h 2002637"/>
                <a:gd name="connsiteX4" fmla="*/ 0 w 1626863"/>
                <a:gd name="connsiteY4" fmla="*/ 0 h 2002637"/>
                <a:gd name="connsiteX0" fmla="*/ 5473 w 1626863"/>
                <a:gd name="connsiteY0" fmla="*/ 3994 h 2005126"/>
                <a:gd name="connsiteX1" fmla="*/ 1141885 w 1626863"/>
                <a:gd name="connsiteY1" fmla="*/ 3993 h 2005126"/>
                <a:gd name="connsiteX2" fmla="*/ 1626863 w 1626863"/>
                <a:gd name="connsiteY2" fmla="*/ 2002637 h 2005126"/>
                <a:gd name="connsiteX3" fmla="*/ 10949 w 1626863"/>
                <a:gd name="connsiteY3" fmla="*/ 2005126 h 2005126"/>
                <a:gd name="connsiteX4" fmla="*/ 0 w 1626863"/>
                <a:gd name="connsiteY4" fmla="*/ 0 h 2005126"/>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0 w 1621390"/>
                <a:gd name="connsiteY4" fmla="*/ 833 h 2001133"/>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5474 w 1621390"/>
                <a:gd name="connsiteY4" fmla="*/ 833 h 2001133"/>
                <a:gd name="connsiteX0" fmla="*/ 0 w 1621390"/>
                <a:gd name="connsiteY0" fmla="*/ 1 h 2003512"/>
                <a:gd name="connsiteX1" fmla="*/ 1136412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20609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099538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04807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0 h 2003511"/>
                <a:gd name="connsiteX1" fmla="*/ 1115344 w 1621390"/>
                <a:gd name="connsiteY1" fmla="*/ 4867 h 2003511"/>
                <a:gd name="connsiteX2" fmla="*/ 1621390 w 1621390"/>
                <a:gd name="connsiteY2" fmla="*/ 2003511 h 2003511"/>
                <a:gd name="connsiteX3" fmla="*/ 5476 w 1621390"/>
                <a:gd name="connsiteY3" fmla="*/ 2001132 h 2003511"/>
                <a:gd name="connsiteX4" fmla="*/ 5474 w 1621390"/>
                <a:gd name="connsiteY4" fmla="*/ 832 h 2003511"/>
                <a:gd name="connsiteX0" fmla="*/ 624220 w 2245610"/>
                <a:gd name="connsiteY0" fmla="*/ 29396 h 2032907"/>
                <a:gd name="connsiteX1" fmla="*/ 1739564 w 2245610"/>
                <a:gd name="connsiteY1" fmla="*/ 34263 h 2032907"/>
                <a:gd name="connsiteX2" fmla="*/ 2245610 w 2245610"/>
                <a:gd name="connsiteY2" fmla="*/ 2032907 h 2032907"/>
                <a:gd name="connsiteX3" fmla="*/ 629696 w 2245610"/>
                <a:gd name="connsiteY3" fmla="*/ 2030528 h 2032907"/>
                <a:gd name="connsiteX4" fmla="*/ 0 w 2245610"/>
                <a:gd name="connsiteY4" fmla="*/ 0 h 2032907"/>
                <a:gd name="connsiteX0" fmla="*/ 0 w 1621390"/>
                <a:gd name="connsiteY0" fmla="*/ 0 h 2003511"/>
                <a:gd name="connsiteX1" fmla="*/ 1115344 w 1621390"/>
                <a:gd name="connsiteY1" fmla="*/ 4867 h 2003511"/>
                <a:gd name="connsiteX2" fmla="*/ 1621390 w 1621390"/>
                <a:gd name="connsiteY2" fmla="*/ 2003511 h 2003511"/>
                <a:gd name="connsiteX3" fmla="*/ 5476 w 1621390"/>
                <a:gd name="connsiteY3" fmla="*/ 2001132 h 2003511"/>
                <a:gd name="connsiteX0" fmla="*/ 0 w 2308329"/>
                <a:gd name="connsiteY0" fmla="*/ 25361 h 1998644"/>
                <a:gd name="connsiteX1" fmla="*/ 1802283 w 2308329"/>
                <a:gd name="connsiteY1" fmla="*/ 0 h 1998644"/>
                <a:gd name="connsiteX2" fmla="*/ 2308329 w 2308329"/>
                <a:gd name="connsiteY2" fmla="*/ 1998644 h 1998644"/>
                <a:gd name="connsiteX3" fmla="*/ 692415 w 2308329"/>
                <a:gd name="connsiteY3" fmla="*/ 1996265 h 1998644"/>
                <a:gd name="connsiteX0" fmla="*/ 0 w 2308329"/>
                <a:gd name="connsiteY0" fmla="*/ 25361 h 1998644"/>
                <a:gd name="connsiteX1" fmla="*/ 1802283 w 2308329"/>
                <a:gd name="connsiteY1" fmla="*/ 0 h 1998644"/>
                <a:gd name="connsiteX2" fmla="*/ 2308329 w 2308329"/>
                <a:gd name="connsiteY2" fmla="*/ 1998644 h 1998644"/>
                <a:gd name="connsiteX3" fmla="*/ 103611 w 2308329"/>
                <a:gd name="connsiteY3" fmla="*/ 1988709 h 1998644"/>
                <a:gd name="connsiteX0" fmla="*/ 0 w 2308329"/>
                <a:gd name="connsiteY0" fmla="*/ 25361 h 2003823"/>
                <a:gd name="connsiteX1" fmla="*/ 1802283 w 2308329"/>
                <a:gd name="connsiteY1" fmla="*/ 0 h 2003823"/>
                <a:gd name="connsiteX2" fmla="*/ 2308329 w 2308329"/>
                <a:gd name="connsiteY2" fmla="*/ 1998644 h 2003823"/>
                <a:gd name="connsiteX3" fmla="*/ 70900 w 2308329"/>
                <a:gd name="connsiteY3" fmla="*/ 2003823 h 2003823"/>
                <a:gd name="connsiteX0" fmla="*/ 0 w 2300152"/>
                <a:gd name="connsiteY0" fmla="*/ 10247 h 2003823"/>
                <a:gd name="connsiteX1" fmla="*/ 1794106 w 2300152"/>
                <a:gd name="connsiteY1" fmla="*/ 0 h 2003823"/>
                <a:gd name="connsiteX2" fmla="*/ 2300152 w 2300152"/>
                <a:gd name="connsiteY2" fmla="*/ 1998644 h 2003823"/>
                <a:gd name="connsiteX3" fmla="*/ 62723 w 2300152"/>
                <a:gd name="connsiteY3" fmla="*/ 2003823 h 2003823"/>
                <a:gd name="connsiteX0" fmla="*/ 2700 w 2237429"/>
                <a:gd name="connsiteY0" fmla="*/ 0 h 2008691"/>
                <a:gd name="connsiteX1" fmla="*/ 1731383 w 2237429"/>
                <a:gd name="connsiteY1" fmla="*/ 4868 h 2008691"/>
                <a:gd name="connsiteX2" fmla="*/ 2237429 w 2237429"/>
                <a:gd name="connsiteY2" fmla="*/ 2003512 h 2008691"/>
                <a:gd name="connsiteX3" fmla="*/ 0 w 2237429"/>
                <a:gd name="connsiteY3" fmla="*/ 2008691 h 2008691"/>
                <a:gd name="connsiteX0" fmla="*/ 2700 w 2191735"/>
                <a:gd name="connsiteY0" fmla="*/ 0 h 2008691"/>
                <a:gd name="connsiteX1" fmla="*/ 1731383 w 2191735"/>
                <a:gd name="connsiteY1" fmla="*/ 4868 h 2008691"/>
                <a:gd name="connsiteX2" fmla="*/ 2191735 w 2191735"/>
                <a:gd name="connsiteY2" fmla="*/ 2003512 h 2008691"/>
                <a:gd name="connsiteX3" fmla="*/ 0 w 2191735"/>
                <a:gd name="connsiteY3" fmla="*/ 2008691 h 2008691"/>
                <a:gd name="connsiteX0" fmla="*/ 2700 w 2159097"/>
                <a:gd name="connsiteY0" fmla="*/ 0 h 2008691"/>
                <a:gd name="connsiteX1" fmla="*/ 1731383 w 2159097"/>
                <a:gd name="connsiteY1" fmla="*/ 4868 h 2008691"/>
                <a:gd name="connsiteX2" fmla="*/ 2159097 w 2159097"/>
                <a:gd name="connsiteY2" fmla="*/ 2003512 h 2008691"/>
                <a:gd name="connsiteX3" fmla="*/ 0 w 2159097"/>
                <a:gd name="connsiteY3" fmla="*/ 2008691 h 2008691"/>
                <a:gd name="connsiteX0" fmla="*/ 2700 w 2139515"/>
                <a:gd name="connsiteY0" fmla="*/ 0 h 2008691"/>
                <a:gd name="connsiteX1" fmla="*/ 1731383 w 2139515"/>
                <a:gd name="connsiteY1" fmla="*/ 4868 h 2008691"/>
                <a:gd name="connsiteX2" fmla="*/ 2139515 w 2139515"/>
                <a:gd name="connsiteY2" fmla="*/ 2003512 h 2008691"/>
                <a:gd name="connsiteX3" fmla="*/ 0 w 2139515"/>
                <a:gd name="connsiteY3" fmla="*/ 2008691 h 2008691"/>
              </a:gdLst>
              <a:ahLst/>
              <a:cxnLst>
                <a:cxn ang="0">
                  <a:pos x="connsiteX0" y="connsiteY0"/>
                </a:cxn>
                <a:cxn ang="0">
                  <a:pos x="connsiteX1" y="connsiteY1"/>
                </a:cxn>
                <a:cxn ang="0">
                  <a:pos x="connsiteX2" y="connsiteY2"/>
                </a:cxn>
                <a:cxn ang="0">
                  <a:pos x="connsiteX3" y="connsiteY3"/>
                </a:cxn>
              </a:cxnLst>
              <a:rect l="l" t="t" r="r" b="b"/>
              <a:pathLst>
                <a:path w="2139515" h="2008691">
                  <a:moveTo>
                    <a:pt x="2700" y="0"/>
                  </a:moveTo>
                  <a:lnTo>
                    <a:pt x="1731383" y="4868"/>
                  </a:lnTo>
                  <a:lnTo>
                    <a:pt x="2139515" y="2003512"/>
                  </a:lnTo>
                  <a:lnTo>
                    <a:pt x="0" y="2008691"/>
                  </a:lnTo>
                </a:path>
              </a:pathLst>
            </a:cu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53A195CC-1A75-4CD9-BF52-D238B0B65A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6035" y="4182733"/>
              <a:ext cx="2629898" cy="1802142"/>
            </a:xfrm>
            <a:prstGeom prst="rect">
              <a:avLst/>
            </a:prstGeom>
          </p:spPr>
        </p:pic>
      </p:grpSp>
      <p:grpSp>
        <p:nvGrpSpPr>
          <p:cNvPr id="6" name="Group 5">
            <a:extLst>
              <a:ext uri="{FF2B5EF4-FFF2-40B4-BE49-F238E27FC236}">
                <a16:creationId xmlns:a16="http://schemas.microsoft.com/office/drawing/2014/main" id="{D4D9CBE4-DDD9-4BF9-8287-2CDB3BF1E800}"/>
              </a:ext>
            </a:extLst>
          </p:cNvPr>
          <p:cNvGrpSpPr/>
          <p:nvPr/>
        </p:nvGrpSpPr>
        <p:grpSpPr>
          <a:xfrm>
            <a:off x="3138645" y="3956688"/>
            <a:ext cx="2886763" cy="2424971"/>
            <a:chOff x="3138645" y="3956688"/>
            <a:chExt cx="2886763" cy="2424971"/>
          </a:xfrm>
        </p:grpSpPr>
        <p:sp>
          <p:nvSpPr>
            <p:cNvPr id="16" name="Trapezoid 15">
              <a:extLst>
                <a:ext uri="{FF2B5EF4-FFF2-40B4-BE49-F238E27FC236}">
                  <a16:creationId xmlns:a16="http://schemas.microsoft.com/office/drawing/2014/main" id="{6EF474DE-BF96-41E1-9D0F-1BDFAF101314}"/>
                </a:ext>
              </a:extLst>
            </p:cNvPr>
            <p:cNvSpPr/>
            <p:nvPr/>
          </p:nvSpPr>
          <p:spPr>
            <a:xfrm flipV="1">
              <a:off x="3138645" y="3956688"/>
              <a:ext cx="2886763" cy="2305050"/>
            </a:xfrm>
            <a:prstGeom prst="trapezoid">
              <a:avLst>
                <a:gd name="adj" fmla="val 2332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79DE14B6-DC69-41A6-8FD3-6B06D94CF0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637864" y="4078197"/>
              <a:ext cx="1868271" cy="2303462"/>
            </a:xfrm>
            <a:prstGeom prst="rect">
              <a:avLst/>
            </a:prstGeom>
          </p:spPr>
        </p:pic>
      </p:grpSp>
      <p:grpSp>
        <p:nvGrpSpPr>
          <p:cNvPr id="5" name="Group 4">
            <a:extLst>
              <a:ext uri="{FF2B5EF4-FFF2-40B4-BE49-F238E27FC236}">
                <a16:creationId xmlns:a16="http://schemas.microsoft.com/office/drawing/2014/main" id="{ACF7C3B5-142F-4426-A351-475FA6E4E6CE}"/>
              </a:ext>
            </a:extLst>
          </p:cNvPr>
          <p:cNvGrpSpPr/>
          <p:nvPr/>
        </p:nvGrpSpPr>
        <p:grpSpPr>
          <a:xfrm>
            <a:off x="755650" y="3846195"/>
            <a:ext cx="2863033" cy="2415543"/>
            <a:chOff x="755650" y="3846195"/>
            <a:chExt cx="2863033" cy="2415543"/>
          </a:xfrm>
        </p:grpSpPr>
        <p:sp>
          <p:nvSpPr>
            <p:cNvPr id="18" name="Freeform: Shape 17">
              <a:extLst>
                <a:ext uri="{FF2B5EF4-FFF2-40B4-BE49-F238E27FC236}">
                  <a16:creationId xmlns:a16="http://schemas.microsoft.com/office/drawing/2014/main" id="{96E8D25C-3104-4F03-B096-C7D94182C094}"/>
                </a:ext>
              </a:extLst>
            </p:cNvPr>
            <p:cNvSpPr/>
            <p:nvPr/>
          </p:nvSpPr>
          <p:spPr>
            <a:xfrm>
              <a:off x="755650" y="3947009"/>
              <a:ext cx="2863033" cy="2314729"/>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15916"/>
                <a:gd name="connsiteY0" fmla="*/ 18473 h 1997810"/>
                <a:gd name="connsiteX1" fmla="*/ 1163782 w 1615916"/>
                <a:gd name="connsiteY1" fmla="*/ 18473 h 1997810"/>
                <a:gd name="connsiteX2" fmla="*/ 1615916 w 1615916"/>
                <a:gd name="connsiteY2" fmla="*/ 1997810 h 1997810"/>
                <a:gd name="connsiteX3" fmla="*/ 0 w 1615916"/>
                <a:gd name="connsiteY3" fmla="*/ 1985818 h 1997810"/>
                <a:gd name="connsiteX4" fmla="*/ 0 w 1615916"/>
                <a:gd name="connsiteY4" fmla="*/ 0 h 1997810"/>
                <a:gd name="connsiteX0" fmla="*/ 0 w 1615916"/>
                <a:gd name="connsiteY0" fmla="*/ 19307 h 1998644"/>
                <a:gd name="connsiteX1" fmla="*/ 1130938 w 1615916"/>
                <a:gd name="connsiteY1" fmla="*/ 0 h 1998644"/>
                <a:gd name="connsiteX2" fmla="*/ 1615916 w 1615916"/>
                <a:gd name="connsiteY2" fmla="*/ 1998644 h 1998644"/>
                <a:gd name="connsiteX3" fmla="*/ 0 w 1615916"/>
                <a:gd name="connsiteY3" fmla="*/ 1986652 h 1998644"/>
                <a:gd name="connsiteX4" fmla="*/ 0 w 1615916"/>
                <a:gd name="connsiteY4" fmla="*/ 834 h 1998644"/>
                <a:gd name="connsiteX0" fmla="*/ 49266 w 1665182"/>
                <a:gd name="connsiteY0" fmla="*/ 19307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43792 w 1665182"/>
                <a:gd name="connsiteY0" fmla="*/ 1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5473 w 1626863"/>
                <a:gd name="connsiteY0" fmla="*/ 3994 h 2002637"/>
                <a:gd name="connsiteX1" fmla="*/ 1141885 w 1626863"/>
                <a:gd name="connsiteY1" fmla="*/ 3993 h 2002637"/>
                <a:gd name="connsiteX2" fmla="*/ 1626863 w 1626863"/>
                <a:gd name="connsiteY2" fmla="*/ 2002637 h 2002637"/>
                <a:gd name="connsiteX3" fmla="*/ 10947 w 1626863"/>
                <a:gd name="connsiteY3" fmla="*/ 1990645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16421 w 1626863"/>
                <a:gd name="connsiteY3" fmla="*/ 2000298 h 2002637"/>
                <a:gd name="connsiteX4" fmla="*/ 0 w 1626863"/>
                <a:gd name="connsiteY4" fmla="*/ 0 h 2002637"/>
                <a:gd name="connsiteX0" fmla="*/ 5473 w 1626863"/>
                <a:gd name="connsiteY0" fmla="*/ 3994 h 2014779"/>
                <a:gd name="connsiteX1" fmla="*/ 1141885 w 1626863"/>
                <a:gd name="connsiteY1" fmla="*/ 3993 h 2014779"/>
                <a:gd name="connsiteX2" fmla="*/ 1626863 w 1626863"/>
                <a:gd name="connsiteY2" fmla="*/ 2002637 h 2014779"/>
                <a:gd name="connsiteX3" fmla="*/ 5473 w 1626863"/>
                <a:gd name="connsiteY3" fmla="*/ 2014779 h 2014779"/>
                <a:gd name="connsiteX4" fmla="*/ 0 w 1626863"/>
                <a:gd name="connsiteY4" fmla="*/ 0 h 2014779"/>
                <a:gd name="connsiteX0" fmla="*/ 5999 w 1627389"/>
                <a:gd name="connsiteY0" fmla="*/ 3994 h 2009952"/>
                <a:gd name="connsiteX1" fmla="*/ 1142411 w 1627389"/>
                <a:gd name="connsiteY1" fmla="*/ 3993 h 2009952"/>
                <a:gd name="connsiteX2" fmla="*/ 1627389 w 1627389"/>
                <a:gd name="connsiteY2" fmla="*/ 2002637 h 2009952"/>
                <a:gd name="connsiteX3" fmla="*/ 526 w 1627389"/>
                <a:gd name="connsiteY3" fmla="*/ 2009952 h 2009952"/>
                <a:gd name="connsiteX4" fmla="*/ 526 w 1627389"/>
                <a:gd name="connsiteY4" fmla="*/ 0 h 2009952"/>
                <a:gd name="connsiteX0" fmla="*/ 11189 w 1632579"/>
                <a:gd name="connsiteY0" fmla="*/ 3994 h 2009952"/>
                <a:gd name="connsiteX1" fmla="*/ 1147601 w 1632579"/>
                <a:gd name="connsiteY1" fmla="*/ 3993 h 2009952"/>
                <a:gd name="connsiteX2" fmla="*/ 1632579 w 1632579"/>
                <a:gd name="connsiteY2" fmla="*/ 2002637 h 2009952"/>
                <a:gd name="connsiteX3" fmla="*/ 242 w 1632579"/>
                <a:gd name="connsiteY3" fmla="*/ 2009952 h 2009952"/>
                <a:gd name="connsiteX4" fmla="*/ 5716 w 1632579"/>
                <a:gd name="connsiteY4" fmla="*/ 0 h 2009952"/>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1995473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2000300 h 2002637"/>
                <a:gd name="connsiteX4" fmla="*/ 0 w 1626863"/>
                <a:gd name="connsiteY4" fmla="*/ 0 h 2002637"/>
                <a:gd name="connsiteX0" fmla="*/ 5473 w 1626863"/>
                <a:gd name="connsiteY0" fmla="*/ 3994 h 2005126"/>
                <a:gd name="connsiteX1" fmla="*/ 1141885 w 1626863"/>
                <a:gd name="connsiteY1" fmla="*/ 3993 h 2005126"/>
                <a:gd name="connsiteX2" fmla="*/ 1626863 w 1626863"/>
                <a:gd name="connsiteY2" fmla="*/ 2002637 h 2005126"/>
                <a:gd name="connsiteX3" fmla="*/ 10949 w 1626863"/>
                <a:gd name="connsiteY3" fmla="*/ 2005126 h 2005126"/>
                <a:gd name="connsiteX4" fmla="*/ 0 w 1626863"/>
                <a:gd name="connsiteY4" fmla="*/ 0 h 2005126"/>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0 w 1621390"/>
                <a:gd name="connsiteY4" fmla="*/ 833 h 2001133"/>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5474 w 1621390"/>
                <a:gd name="connsiteY4" fmla="*/ 833 h 2001133"/>
                <a:gd name="connsiteX0" fmla="*/ 0 w 1621390"/>
                <a:gd name="connsiteY0" fmla="*/ 1 h 2003512"/>
                <a:gd name="connsiteX1" fmla="*/ 1136412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20609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099538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04807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0 h 2003511"/>
                <a:gd name="connsiteX1" fmla="*/ 1115344 w 1621390"/>
                <a:gd name="connsiteY1" fmla="*/ 4867 h 2003511"/>
                <a:gd name="connsiteX2" fmla="*/ 1621390 w 1621390"/>
                <a:gd name="connsiteY2" fmla="*/ 2003511 h 2003511"/>
                <a:gd name="connsiteX3" fmla="*/ 5476 w 1621390"/>
                <a:gd name="connsiteY3" fmla="*/ 2001132 h 2003511"/>
                <a:gd name="connsiteX4" fmla="*/ 5474 w 1621390"/>
                <a:gd name="connsiteY4" fmla="*/ 832 h 2003511"/>
                <a:gd name="connsiteX0" fmla="*/ 624220 w 2245610"/>
                <a:gd name="connsiteY0" fmla="*/ 29396 h 2032907"/>
                <a:gd name="connsiteX1" fmla="*/ 1739564 w 2245610"/>
                <a:gd name="connsiteY1" fmla="*/ 34263 h 2032907"/>
                <a:gd name="connsiteX2" fmla="*/ 2245610 w 2245610"/>
                <a:gd name="connsiteY2" fmla="*/ 2032907 h 2032907"/>
                <a:gd name="connsiteX3" fmla="*/ 629696 w 2245610"/>
                <a:gd name="connsiteY3" fmla="*/ 2030528 h 2032907"/>
                <a:gd name="connsiteX4" fmla="*/ 0 w 2245610"/>
                <a:gd name="connsiteY4" fmla="*/ 0 h 2032907"/>
                <a:gd name="connsiteX0" fmla="*/ 0 w 1621390"/>
                <a:gd name="connsiteY0" fmla="*/ 0 h 2003511"/>
                <a:gd name="connsiteX1" fmla="*/ 1115344 w 1621390"/>
                <a:gd name="connsiteY1" fmla="*/ 4867 h 2003511"/>
                <a:gd name="connsiteX2" fmla="*/ 1621390 w 1621390"/>
                <a:gd name="connsiteY2" fmla="*/ 2003511 h 2003511"/>
                <a:gd name="connsiteX3" fmla="*/ 5476 w 1621390"/>
                <a:gd name="connsiteY3" fmla="*/ 2001132 h 2003511"/>
                <a:gd name="connsiteX0" fmla="*/ 0 w 2308329"/>
                <a:gd name="connsiteY0" fmla="*/ 25361 h 1998644"/>
                <a:gd name="connsiteX1" fmla="*/ 1802283 w 2308329"/>
                <a:gd name="connsiteY1" fmla="*/ 0 h 1998644"/>
                <a:gd name="connsiteX2" fmla="*/ 2308329 w 2308329"/>
                <a:gd name="connsiteY2" fmla="*/ 1998644 h 1998644"/>
                <a:gd name="connsiteX3" fmla="*/ 692415 w 2308329"/>
                <a:gd name="connsiteY3" fmla="*/ 1996265 h 1998644"/>
                <a:gd name="connsiteX0" fmla="*/ 0 w 2308329"/>
                <a:gd name="connsiteY0" fmla="*/ 25361 h 1998644"/>
                <a:gd name="connsiteX1" fmla="*/ 1802283 w 2308329"/>
                <a:gd name="connsiteY1" fmla="*/ 0 h 1998644"/>
                <a:gd name="connsiteX2" fmla="*/ 2308329 w 2308329"/>
                <a:gd name="connsiteY2" fmla="*/ 1998644 h 1998644"/>
                <a:gd name="connsiteX3" fmla="*/ 103611 w 2308329"/>
                <a:gd name="connsiteY3" fmla="*/ 1988709 h 1998644"/>
                <a:gd name="connsiteX0" fmla="*/ 0 w 2308329"/>
                <a:gd name="connsiteY0" fmla="*/ 25361 h 2003823"/>
                <a:gd name="connsiteX1" fmla="*/ 1802283 w 2308329"/>
                <a:gd name="connsiteY1" fmla="*/ 0 h 2003823"/>
                <a:gd name="connsiteX2" fmla="*/ 2308329 w 2308329"/>
                <a:gd name="connsiteY2" fmla="*/ 1998644 h 2003823"/>
                <a:gd name="connsiteX3" fmla="*/ 70900 w 2308329"/>
                <a:gd name="connsiteY3" fmla="*/ 2003823 h 2003823"/>
                <a:gd name="connsiteX0" fmla="*/ 0 w 2300152"/>
                <a:gd name="connsiteY0" fmla="*/ 10247 h 2003823"/>
                <a:gd name="connsiteX1" fmla="*/ 1794106 w 2300152"/>
                <a:gd name="connsiteY1" fmla="*/ 0 h 2003823"/>
                <a:gd name="connsiteX2" fmla="*/ 2300152 w 2300152"/>
                <a:gd name="connsiteY2" fmla="*/ 1998644 h 2003823"/>
                <a:gd name="connsiteX3" fmla="*/ 62723 w 2300152"/>
                <a:gd name="connsiteY3" fmla="*/ 2003823 h 2003823"/>
                <a:gd name="connsiteX0" fmla="*/ 2700 w 2237429"/>
                <a:gd name="connsiteY0" fmla="*/ 0 h 2008691"/>
                <a:gd name="connsiteX1" fmla="*/ 1731383 w 2237429"/>
                <a:gd name="connsiteY1" fmla="*/ 4868 h 2008691"/>
                <a:gd name="connsiteX2" fmla="*/ 2237429 w 2237429"/>
                <a:gd name="connsiteY2" fmla="*/ 2003512 h 2008691"/>
                <a:gd name="connsiteX3" fmla="*/ 0 w 2237429"/>
                <a:gd name="connsiteY3" fmla="*/ 2008691 h 2008691"/>
                <a:gd name="connsiteX0" fmla="*/ 2700 w 2185208"/>
                <a:gd name="connsiteY0" fmla="*/ 0 h 2008691"/>
                <a:gd name="connsiteX1" fmla="*/ 1731383 w 2185208"/>
                <a:gd name="connsiteY1" fmla="*/ 4868 h 2008691"/>
                <a:gd name="connsiteX2" fmla="*/ 2185208 w 2185208"/>
                <a:gd name="connsiteY2" fmla="*/ 2003512 h 2008691"/>
                <a:gd name="connsiteX3" fmla="*/ 0 w 2185208"/>
                <a:gd name="connsiteY3" fmla="*/ 2008691 h 2008691"/>
                <a:gd name="connsiteX0" fmla="*/ 2700 w 2119931"/>
                <a:gd name="connsiteY0" fmla="*/ 0 h 2008691"/>
                <a:gd name="connsiteX1" fmla="*/ 1731383 w 2119931"/>
                <a:gd name="connsiteY1" fmla="*/ 4868 h 2008691"/>
                <a:gd name="connsiteX2" fmla="*/ 2119931 w 2119931"/>
                <a:gd name="connsiteY2" fmla="*/ 1995954 h 2008691"/>
                <a:gd name="connsiteX3" fmla="*/ 0 w 2119931"/>
                <a:gd name="connsiteY3" fmla="*/ 2008691 h 2008691"/>
                <a:gd name="connsiteX0" fmla="*/ 2700 w 2146041"/>
                <a:gd name="connsiteY0" fmla="*/ 0 h 2008691"/>
                <a:gd name="connsiteX1" fmla="*/ 1731383 w 2146041"/>
                <a:gd name="connsiteY1" fmla="*/ 4868 h 2008691"/>
                <a:gd name="connsiteX2" fmla="*/ 2146041 w 2146041"/>
                <a:gd name="connsiteY2" fmla="*/ 1988398 h 2008691"/>
                <a:gd name="connsiteX3" fmla="*/ 0 w 2146041"/>
                <a:gd name="connsiteY3" fmla="*/ 2008691 h 2008691"/>
                <a:gd name="connsiteX0" fmla="*/ 2700 w 2132986"/>
                <a:gd name="connsiteY0" fmla="*/ 0 h 2008691"/>
                <a:gd name="connsiteX1" fmla="*/ 1731383 w 2132986"/>
                <a:gd name="connsiteY1" fmla="*/ 4868 h 2008691"/>
                <a:gd name="connsiteX2" fmla="*/ 2132986 w 2132986"/>
                <a:gd name="connsiteY2" fmla="*/ 1980840 h 2008691"/>
                <a:gd name="connsiteX3" fmla="*/ 0 w 2132986"/>
                <a:gd name="connsiteY3" fmla="*/ 2008691 h 2008691"/>
                <a:gd name="connsiteX0" fmla="*/ 2700 w 2146041"/>
                <a:gd name="connsiteY0" fmla="*/ 0 h 2008691"/>
                <a:gd name="connsiteX1" fmla="*/ 1731383 w 2146041"/>
                <a:gd name="connsiteY1" fmla="*/ 4868 h 2008691"/>
                <a:gd name="connsiteX2" fmla="*/ 2146041 w 2146041"/>
                <a:gd name="connsiteY2" fmla="*/ 1995954 h 2008691"/>
                <a:gd name="connsiteX3" fmla="*/ 0 w 2146041"/>
                <a:gd name="connsiteY3" fmla="*/ 2008691 h 2008691"/>
              </a:gdLst>
              <a:ahLst/>
              <a:cxnLst>
                <a:cxn ang="0">
                  <a:pos x="connsiteX0" y="connsiteY0"/>
                </a:cxn>
                <a:cxn ang="0">
                  <a:pos x="connsiteX1" y="connsiteY1"/>
                </a:cxn>
                <a:cxn ang="0">
                  <a:pos x="connsiteX2" y="connsiteY2"/>
                </a:cxn>
                <a:cxn ang="0">
                  <a:pos x="connsiteX3" y="connsiteY3"/>
                </a:cxn>
              </a:cxnLst>
              <a:rect l="l" t="t" r="r" b="b"/>
              <a:pathLst>
                <a:path w="2146041" h="2008691">
                  <a:moveTo>
                    <a:pt x="2700" y="0"/>
                  </a:moveTo>
                  <a:lnTo>
                    <a:pt x="1731383" y="4868"/>
                  </a:lnTo>
                  <a:lnTo>
                    <a:pt x="2146041" y="1995954"/>
                  </a:lnTo>
                  <a:lnTo>
                    <a:pt x="0" y="2008691"/>
                  </a:lnTo>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a:extLst>
                <a:ext uri="{FF2B5EF4-FFF2-40B4-BE49-F238E27FC236}">
                  <a16:creationId xmlns:a16="http://schemas.microsoft.com/office/drawing/2014/main" id="{4E1C8782-F7DF-4B95-B9A1-DC8154D8B4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1485" y="3846195"/>
              <a:ext cx="1881489" cy="2354580"/>
            </a:xfrm>
            <a:prstGeom prst="rect">
              <a:avLst/>
            </a:prstGeom>
          </p:spPr>
        </p:pic>
      </p:grpSp>
      <p:pic>
        <p:nvPicPr>
          <p:cNvPr id="15" name="Group Work">
            <a:extLst>
              <a:ext uri="{FF2B5EF4-FFF2-40B4-BE49-F238E27FC236}">
                <a16:creationId xmlns:a16="http://schemas.microsoft.com/office/drawing/2014/main" id="{440CC6B4-6DED-8943-9BB0-B22A17FCD1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81500" y="503555"/>
            <a:ext cx="864000" cy="864000"/>
          </a:xfrm>
          <a:prstGeom prst="rect">
            <a:avLst/>
          </a:prstGeom>
        </p:spPr>
      </p:pic>
    </p:spTree>
    <p:extLst>
      <p:ext uri="{BB962C8B-B14F-4D97-AF65-F5344CB8AC3E}">
        <p14:creationId xmlns:p14="http://schemas.microsoft.com/office/powerpoint/2010/main" val="192715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par>
                                <p:cTn id="13" presetID="47"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2E6CE-AA6D-48F7-955C-A0E52E592099}"/>
              </a:ext>
            </a:extLst>
          </p:cNvPr>
          <p:cNvSpPr>
            <a:spLocks noGrp="1"/>
          </p:cNvSpPr>
          <p:nvPr>
            <p:ph type="title"/>
          </p:nvPr>
        </p:nvSpPr>
        <p:spPr/>
        <p:txBody>
          <a:bodyPr/>
          <a:lstStyle/>
          <a:p>
            <a:r>
              <a:rPr lang="en-GB" dirty="0"/>
              <a:t>What Is a Drug?</a:t>
            </a:r>
            <a:endParaRPr lang="en-GB" b="1" dirty="0">
              <a:latin typeface="Twinkl" pitchFamily="2" charset="0"/>
            </a:endParaRPr>
          </a:p>
        </p:txBody>
      </p:sp>
      <p:sp>
        <p:nvSpPr>
          <p:cNvPr id="70" name="Freeform: Shape 69">
            <a:extLst>
              <a:ext uri="{FF2B5EF4-FFF2-40B4-BE49-F238E27FC236}">
                <a16:creationId xmlns:a16="http://schemas.microsoft.com/office/drawing/2014/main" id="{875FB1D1-276A-4316-843D-99DF8942A463}"/>
              </a:ext>
            </a:extLst>
          </p:cNvPr>
          <p:cNvSpPr/>
          <p:nvPr/>
        </p:nvSpPr>
        <p:spPr>
          <a:xfrm>
            <a:off x="516890" y="1454330"/>
            <a:ext cx="7956550" cy="616801"/>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0 w 5573486"/>
              <a:gd name="connsiteY0" fmla="*/ 0 h 1018903"/>
              <a:gd name="connsiteX1" fmla="*/ 5573486 w 5573486"/>
              <a:gd name="connsiteY1" fmla="*/ 0 h 1018903"/>
              <a:gd name="connsiteX2" fmla="*/ 5216605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5216605" y="1018903"/>
                </a:lnTo>
                <a:lnTo>
                  <a:pt x="0" y="1018903"/>
                </a:lnTo>
                <a:lnTo>
                  <a:pt x="0" y="0"/>
                </a:lnTo>
                <a:lnTo>
                  <a:pt x="113212" y="0"/>
                </a:lnTo>
              </a:path>
            </a:pathLst>
          </a:custGeom>
          <a:solidFill>
            <a:srgbClr val="00639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lvl="0"/>
            <a:r>
              <a:rPr lang="en-GB" dirty="0">
                <a:solidFill>
                  <a:prstClr val="white"/>
                </a:solidFill>
              </a:rPr>
              <a:t>A lot of people think of the word ‘drug’ as always being a bad thing. </a:t>
            </a:r>
          </a:p>
        </p:txBody>
      </p:sp>
      <p:sp>
        <p:nvSpPr>
          <p:cNvPr id="10" name="Content Placeholder 15">
            <a:extLst>
              <a:ext uri="{FF2B5EF4-FFF2-40B4-BE49-F238E27FC236}">
                <a16:creationId xmlns:a16="http://schemas.microsoft.com/office/drawing/2014/main" id="{E53F1E4F-C27C-493E-B320-71DB2147CAF1}"/>
              </a:ext>
            </a:extLst>
          </p:cNvPr>
          <p:cNvSpPr txBox="1">
            <a:spLocks/>
          </p:cNvSpPr>
          <p:nvPr/>
        </p:nvSpPr>
        <p:spPr>
          <a:xfrm>
            <a:off x="670381" y="2028010"/>
            <a:ext cx="7848600" cy="78486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tx1"/>
                </a:solidFill>
                <a:latin typeface="Twinkl" pitchFamily="2" charset="0"/>
                <a:sym typeface="Wingdings" panose="05000000000000000000" pitchFamily="2" charset="2"/>
              </a:rPr>
              <a:t>However, not all drugs are harmful if taken appropriately. Some drugs can actually help our health and wellbeing.</a:t>
            </a:r>
          </a:p>
        </p:txBody>
      </p:sp>
      <p:sp>
        <p:nvSpPr>
          <p:cNvPr id="19" name="Content Placeholder 15">
            <a:extLst>
              <a:ext uri="{FF2B5EF4-FFF2-40B4-BE49-F238E27FC236}">
                <a16:creationId xmlns:a16="http://schemas.microsoft.com/office/drawing/2014/main" id="{BA6FA988-0C90-471B-A641-3F48112BE321}"/>
              </a:ext>
            </a:extLst>
          </p:cNvPr>
          <p:cNvSpPr txBox="1">
            <a:spLocks/>
          </p:cNvSpPr>
          <p:nvPr/>
        </p:nvSpPr>
        <p:spPr>
          <a:xfrm>
            <a:off x="647700" y="3612833"/>
            <a:ext cx="7848600" cy="57599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tx1"/>
                </a:solidFill>
                <a:latin typeface="Twinkl" pitchFamily="2" charset="0"/>
                <a:sym typeface="Wingdings" panose="05000000000000000000" pitchFamily="2" charset="2"/>
              </a:rPr>
              <a:t>This means that drugs affect the way we think, feel or behave.</a:t>
            </a:r>
          </a:p>
        </p:txBody>
      </p:sp>
      <p:sp>
        <p:nvSpPr>
          <p:cNvPr id="20" name="Freeform: Shape 19">
            <a:extLst>
              <a:ext uri="{FF2B5EF4-FFF2-40B4-BE49-F238E27FC236}">
                <a16:creationId xmlns:a16="http://schemas.microsoft.com/office/drawing/2014/main" id="{80C09987-4019-4746-A8CB-27C064F46501}"/>
              </a:ext>
            </a:extLst>
          </p:cNvPr>
          <p:cNvSpPr/>
          <p:nvPr/>
        </p:nvSpPr>
        <p:spPr>
          <a:xfrm>
            <a:off x="531041" y="2947850"/>
            <a:ext cx="7956550" cy="779419"/>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0 w 5573486"/>
              <a:gd name="connsiteY0" fmla="*/ 0 h 1018903"/>
              <a:gd name="connsiteX1" fmla="*/ 5573486 w 5573486"/>
              <a:gd name="connsiteY1" fmla="*/ 0 h 1018903"/>
              <a:gd name="connsiteX2" fmla="*/ 5216605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5216605" y="1018903"/>
                </a:lnTo>
                <a:lnTo>
                  <a:pt x="0" y="1018903"/>
                </a:lnTo>
                <a:lnTo>
                  <a:pt x="0" y="0"/>
                </a:lnTo>
                <a:lnTo>
                  <a:pt x="113212" y="0"/>
                </a:lnTo>
              </a:path>
            </a:pathLst>
          </a:custGeom>
          <a:solidFill>
            <a:srgbClr val="E5007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r>
              <a:rPr lang="en-GB" dirty="0">
                <a:solidFill>
                  <a:schemeClr val="bg1"/>
                </a:solidFill>
                <a:sym typeface="Wingdings" panose="05000000000000000000" pitchFamily="2" charset="2"/>
              </a:rPr>
              <a:t>The definition of a drug is ‘a substance that causes a physiological </a:t>
            </a:r>
            <a:br>
              <a:rPr lang="en-GB" dirty="0">
                <a:solidFill>
                  <a:schemeClr val="bg1"/>
                </a:solidFill>
                <a:sym typeface="Wingdings" panose="05000000000000000000" pitchFamily="2" charset="2"/>
              </a:rPr>
            </a:br>
            <a:r>
              <a:rPr lang="en-GB" dirty="0">
                <a:solidFill>
                  <a:schemeClr val="bg1"/>
                </a:solidFill>
                <a:sym typeface="Wingdings" panose="05000000000000000000" pitchFamily="2" charset="2"/>
              </a:rPr>
              <a:t>change on the body when it enters the body’.</a:t>
            </a:r>
          </a:p>
        </p:txBody>
      </p:sp>
      <p:pic>
        <p:nvPicPr>
          <p:cNvPr id="9" name="Picture 8">
            <a:extLst>
              <a:ext uri="{FF2B5EF4-FFF2-40B4-BE49-F238E27FC236}">
                <a16:creationId xmlns:a16="http://schemas.microsoft.com/office/drawing/2014/main" id="{465C505F-B942-4518-8500-B16EDC0577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5616282" y="3750472"/>
            <a:ext cx="2772068" cy="2854980"/>
          </a:xfrm>
          <a:prstGeom prst="rect">
            <a:avLst/>
          </a:prstGeom>
        </p:spPr>
      </p:pic>
      <p:grpSp>
        <p:nvGrpSpPr>
          <p:cNvPr id="22" name="Group 21">
            <a:extLst>
              <a:ext uri="{FF2B5EF4-FFF2-40B4-BE49-F238E27FC236}">
                <a16:creationId xmlns:a16="http://schemas.microsoft.com/office/drawing/2014/main" id="{1153E248-9E20-4638-B02E-60EF8F4875B9}"/>
              </a:ext>
            </a:extLst>
          </p:cNvPr>
          <p:cNvGrpSpPr/>
          <p:nvPr/>
        </p:nvGrpSpPr>
        <p:grpSpPr>
          <a:xfrm>
            <a:off x="921420" y="4163434"/>
            <a:ext cx="4380558" cy="2037342"/>
            <a:chOff x="4944766" y="1834787"/>
            <a:chExt cx="3132593" cy="1320498"/>
          </a:xfrm>
          <a:solidFill>
            <a:srgbClr val="00B0F0"/>
          </a:solidFill>
        </p:grpSpPr>
        <p:sp>
          <p:nvSpPr>
            <p:cNvPr id="23" name="Thought Bubble: Cloud 22">
              <a:extLst>
                <a:ext uri="{FF2B5EF4-FFF2-40B4-BE49-F238E27FC236}">
                  <a16:creationId xmlns:a16="http://schemas.microsoft.com/office/drawing/2014/main" id="{715AF032-EAAC-49C2-B986-68AD25415E3E}"/>
                </a:ext>
              </a:extLst>
            </p:cNvPr>
            <p:cNvSpPr/>
            <p:nvPr/>
          </p:nvSpPr>
          <p:spPr>
            <a:xfrm>
              <a:off x="4944766" y="1834787"/>
              <a:ext cx="3132593" cy="1320498"/>
            </a:xfrm>
            <a:prstGeom prst="cloudCallout">
              <a:avLst>
                <a:gd name="adj1" fmla="val 71414"/>
                <a:gd name="adj2" fmla="val -268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4" name="TextBox 23">
              <a:extLst>
                <a:ext uri="{FF2B5EF4-FFF2-40B4-BE49-F238E27FC236}">
                  <a16:creationId xmlns:a16="http://schemas.microsoft.com/office/drawing/2014/main" id="{0F16A06A-44AF-4767-A308-2499DFEE6C2A}"/>
                </a:ext>
              </a:extLst>
            </p:cNvPr>
            <p:cNvSpPr txBox="1"/>
            <p:nvPr/>
          </p:nvSpPr>
          <p:spPr>
            <a:xfrm>
              <a:off x="5215423" y="2103059"/>
              <a:ext cx="2722808" cy="669564"/>
            </a:xfrm>
            <a:prstGeom prst="rect">
              <a:avLst/>
            </a:prstGeom>
            <a:noFill/>
            <a:ln>
              <a:noFill/>
            </a:ln>
          </p:spPr>
          <p:txBody>
            <a:bodyPr wrap="square" rtlCol="0">
              <a:spAutoFit/>
            </a:bodyPr>
            <a:lstStyle/>
            <a:p>
              <a:pPr algn="ctr"/>
              <a:r>
                <a:rPr lang="en-GB" dirty="0">
                  <a:solidFill>
                    <a:srgbClr val="FDFDFD"/>
                  </a:solidFill>
                  <a:latin typeface="Twinkl" pitchFamily="2" charset="0"/>
                </a:rPr>
                <a:t>Can you think how the things in the pictures might cause a change in the body or affect the body? Let’s take another look…</a:t>
              </a:r>
            </a:p>
          </p:txBody>
        </p:sp>
      </p:grpSp>
      <p:pic>
        <p:nvPicPr>
          <p:cNvPr id="12" name="Group Work">
            <a:extLst>
              <a:ext uri="{FF2B5EF4-FFF2-40B4-BE49-F238E27FC236}">
                <a16:creationId xmlns:a16="http://schemas.microsoft.com/office/drawing/2014/main" id="{82DEA145-172C-7A41-8A4F-7B4D80159F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1500" y="503555"/>
            <a:ext cx="864000" cy="864000"/>
          </a:xfrm>
          <a:prstGeom prst="rect">
            <a:avLst/>
          </a:prstGeom>
        </p:spPr>
      </p:pic>
    </p:spTree>
    <p:extLst>
      <p:ext uri="{BB962C8B-B14F-4D97-AF65-F5344CB8AC3E}">
        <p14:creationId xmlns:p14="http://schemas.microsoft.com/office/powerpoint/2010/main" val="425521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2E6CE-AA6D-48F7-955C-A0E52E592099}"/>
              </a:ext>
            </a:extLst>
          </p:cNvPr>
          <p:cNvSpPr>
            <a:spLocks noGrp="1"/>
          </p:cNvSpPr>
          <p:nvPr>
            <p:ph type="title"/>
          </p:nvPr>
        </p:nvSpPr>
        <p:spPr/>
        <p:txBody>
          <a:bodyPr/>
          <a:lstStyle/>
          <a:p>
            <a:r>
              <a:rPr lang="en-GB" b="1" dirty="0">
                <a:latin typeface="Twinkl" pitchFamily="2" charset="0"/>
              </a:rPr>
              <a:t>What Is a Drug?</a:t>
            </a:r>
          </a:p>
        </p:txBody>
      </p:sp>
      <p:sp>
        <p:nvSpPr>
          <p:cNvPr id="4" name="Freeform: Shape 3">
            <a:extLst>
              <a:ext uri="{FF2B5EF4-FFF2-40B4-BE49-F238E27FC236}">
                <a16:creationId xmlns:a16="http://schemas.microsoft.com/office/drawing/2014/main" id="{CF7EC21C-68B9-49DC-A6DC-EAD89E4373EE}"/>
              </a:ext>
            </a:extLst>
          </p:cNvPr>
          <p:cNvSpPr/>
          <p:nvPr/>
        </p:nvSpPr>
        <p:spPr>
          <a:xfrm>
            <a:off x="550970" y="1479271"/>
            <a:ext cx="1715395" cy="2304259"/>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90255"/>
              <a:gd name="connsiteY0" fmla="*/ 18473 h 1981004"/>
              <a:gd name="connsiteX1" fmla="*/ 1163782 w 1690255"/>
              <a:gd name="connsiteY1" fmla="*/ 18473 h 1981004"/>
              <a:gd name="connsiteX2" fmla="*/ 1690255 w 1690255"/>
              <a:gd name="connsiteY2" fmla="*/ 1976582 h 1981004"/>
              <a:gd name="connsiteX3" fmla="*/ 0 w 1690255"/>
              <a:gd name="connsiteY3" fmla="*/ 1981004 h 1981004"/>
              <a:gd name="connsiteX4" fmla="*/ 0 w 1690255"/>
              <a:gd name="connsiteY4" fmla="*/ 0 h 1981004"/>
              <a:gd name="connsiteX0" fmla="*/ 0 w 1690255"/>
              <a:gd name="connsiteY0" fmla="*/ 18473 h 1976582"/>
              <a:gd name="connsiteX1" fmla="*/ 1163782 w 1690255"/>
              <a:gd name="connsiteY1" fmla="*/ 18473 h 1976582"/>
              <a:gd name="connsiteX2" fmla="*/ 1690255 w 1690255"/>
              <a:gd name="connsiteY2" fmla="*/ 1976582 h 1976582"/>
              <a:gd name="connsiteX3" fmla="*/ 5610 w 1690255"/>
              <a:gd name="connsiteY3" fmla="*/ 1976190 h 1976582"/>
              <a:gd name="connsiteX4" fmla="*/ 0 w 1690255"/>
              <a:gd name="connsiteY4" fmla="*/ 0 h 1976582"/>
              <a:gd name="connsiteX0" fmla="*/ 0 w 1690255"/>
              <a:gd name="connsiteY0" fmla="*/ 19256 h 1977365"/>
              <a:gd name="connsiteX1" fmla="*/ 1158172 w 1690255"/>
              <a:gd name="connsiteY1" fmla="*/ 0 h 1977365"/>
              <a:gd name="connsiteX2" fmla="*/ 1690255 w 1690255"/>
              <a:gd name="connsiteY2" fmla="*/ 1977365 h 1977365"/>
              <a:gd name="connsiteX3" fmla="*/ 5610 w 1690255"/>
              <a:gd name="connsiteY3" fmla="*/ 1976973 h 1977365"/>
              <a:gd name="connsiteX4" fmla="*/ 0 w 1690255"/>
              <a:gd name="connsiteY4" fmla="*/ 783 h 1977365"/>
              <a:gd name="connsiteX0" fmla="*/ 0 w 1690255"/>
              <a:gd name="connsiteY0" fmla="*/ 19256 h 1977365"/>
              <a:gd name="connsiteX1" fmla="*/ 1158172 w 1690255"/>
              <a:gd name="connsiteY1" fmla="*/ 0 h 1977365"/>
              <a:gd name="connsiteX2" fmla="*/ 1690255 w 1690255"/>
              <a:gd name="connsiteY2" fmla="*/ 1977365 h 1977365"/>
              <a:gd name="connsiteX3" fmla="*/ 5610 w 1690255"/>
              <a:gd name="connsiteY3" fmla="*/ 1976973 h 1977365"/>
              <a:gd name="connsiteX4" fmla="*/ 5610 w 1690255"/>
              <a:gd name="connsiteY4" fmla="*/ 130760 h 1977365"/>
              <a:gd name="connsiteX0" fmla="*/ 11219 w 1684645"/>
              <a:gd name="connsiteY0" fmla="*/ 0 h 1977365"/>
              <a:gd name="connsiteX1" fmla="*/ 1152562 w 1684645"/>
              <a:gd name="connsiteY1" fmla="*/ 0 h 1977365"/>
              <a:gd name="connsiteX2" fmla="*/ 1684645 w 1684645"/>
              <a:gd name="connsiteY2" fmla="*/ 1977365 h 1977365"/>
              <a:gd name="connsiteX3" fmla="*/ 0 w 1684645"/>
              <a:gd name="connsiteY3" fmla="*/ 1976973 h 1977365"/>
              <a:gd name="connsiteX4" fmla="*/ 0 w 1684645"/>
              <a:gd name="connsiteY4" fmla="*/ 130760 h 1977365"/>
              <a:gd name="connsiteX0" fmla="*/ 11219 w 1684645"/>
              <a:gd name="connsiteY0" fmla="*/ 4032 h 1981397"/>
              <a:gd name="connsiteX1" fmla="*/ 1152562 w 1684645"/>
              <a:gd name="connsiteY1" fmla="*/ 4032 h 1981397"/>
              <a:gd name="connsiteX2" fmla="*/ 1684645 w 1684645"/>
              <a:gd name="connsiteY2" fmla="*/ 1981397 h 1981397"/>
              <a:gd name="connsiteX3" fmla="*/ 0 w 1684645"/>
              <a:gd name="connsiteY3" fmla="*/ 1981005 h 1981397"/>
              <a:gd name="connsiteX4" fmla="*/ 5610 w 1684645"/>
              <a:gd name="connsiteY4" fmla="*/ 0 h 1981397"/>
              <a:gd name="connsiteX0" fmla="*/ 11219 w 1684645"/>
              <a:gd name="connsiteY0" fmla="*/ 8846 h 1986211"/>
              <a:gd name="connsiteX1" fmla="*/ 1152562 w 1684645"/>
              <a:gd name="connsiteY1" fmla="*/ 8846 h 1986211"/>
              <a:gd name="connsiteX2" fmla="*/ 1684645 w 1684645"/>
              <a:gd name="connsiteY2" fmla="*/ 1986211 h 1986211"/>
              <a:gd name="connsiteX3" fmla="*/ 0 w 1684645"/>
              <a:gd name="connsiteY3" fmla="*/ 1985819 h 1986211"/>
              <a:gd name="connsiteX4" fmla="*/ 0 w 1684645"/>
              <a:gd name="connsiteY4" fmla="*/ 0 h 1986211"/>
              <a:gd name="connsiteX0" fmla="*/ 11219 w 1684645"/>
              <a:gd name="connsiteY0" fmla="*/ 0 h 1977365"/>
              <a:gd name="connsiteX1" fmla="*/ 1152562 w 1684645"/>
              <a:gd name="connsiteY1" fmla="*/ 0 h 1977365"/>
              <a:gd name="connsiteX2" fmla="*/ 1684645 w 1684645"/>
              <a:gd name="connsiteY2" fmla="*/ 1977365 h 1977365"/>
              <a:gd name="connsiteX3" fmla="*/ 0 w 1684645"/>
              <a:gd name="connsiteY3" fmla="*/ 1976973 h 1977365"/>
              <a:gd name="connsiteX4" fmla="*/ 0 w 1684645"/>
              <a:gd name="connsiteY4" fmla="*/ 5596 h 1977365"/>
              <a:gd name="connsiteX0" fmla="*/ 11219 w 1684645"/>
              <a:gd name="connsiteY0" fmla="*/ 0 h 1977365"/>
              <a:gd name="connsiteX1" fmla="*/ 1152562 w 1684645"/>
              <a:gd name="connsiteY1" fmla="*/ 0 h 1977365"/>
              <a:gd name="connsiteX2" fmla="*/ 1684645 w 1684645"/>
              <a:gd name="connsiteY2" fmla="*/ 1977365 h 1977365"/>
              <a:gd name="connsiteX3" fmla="*/ 0 w 1684645"/>
              <a:gd name="connsiteY3" fmla="*/ 1976973 h 1977365"/>
              <a:gd name="connsiteX4" fmla="*/ 0 w 1684645"/>
              <a:gd name="connsiteY4" fmla="*/ 5596 h 1977365"/>
              <a:gd name="connsiteX0" fmla="*/ 11219 w 1684645"/>
              <a:gd name="connsiteY0" fmla="*/ 0 h 1977365"/>
              <a:gd name="connsiteX1" fmla="*/ 1152562 w 1684645"/>
              <a:gd name="connsiteY1" fmla="*/ 0 h 1977365"/>
              <a:gd name="connsiteX2" fmla="*/ 1684645 w 1684645"/>
              <a:gd name="connsiteY2" fmla="*/ 1977365 h 1977365"/>
              <a:gd name="connsiteX3" fmla="*/ 0 w 1684645"/>
              <a:gd name="connsiteY3" fmla="*/ 1976973 h 1977365"/>
              <a:gd name="connsiteX4" fmla="*/ 0 w 1684645"/>
              <a:gd name="connsiteY4" fmla="*/ 5596 h 1977365"/>
              <a:gd name="connsiteX0" fmla="*/ 11219 w 1684645"/>
              <a:gd name="connsiteY0" fmla="*/ 0 h 1977365"/>
              <a:gd name="connsiteX1" fmla="*/ 1158072 w 1684645"/>
              <a:gd name="connsiteY1" fmla="*/ 0 h 1977365"/>
              <a:gd name="connsiteX2" fmla="*/ 1684645 w 1684645"/>
              <a:gd name="connsiteY2" fmla="*/ 1977365 h 1977365"/>
              <a:gd name="connsiteX3" fmla="*/ 0 w 1684645"/>
              <a:gd name="connsiteY3" fmla="*/ 1976973 h 1977365"/>
              <a:gd name="connsiteX4" fmla="*/ 0 w 1684645"/>
              <a:gd name="connsiteY4" fmla="*/ 5596 h 197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645" h="1977365">
                <a:moveTo>
                  <a:pt x="11219" y="0"/>
                </a:moveTo>
                <a:lnTo>
                  <a:pt x="1158072" y="0"/>
                </a:lnTo>
                <a:lnTo>
                  <a:pt x="1684645" y="1977365"/>
                </a:lnTo>
                <a:lnTo>
                  <a:pt x="0" y="1976973"/>
                </a:lnTo>
                <a:lnTo>
                  <a:pt x="0" y="5596"/>
                </a:ln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7" name="Trapezoid 6">
            <a:extLst>
              <a:ext uri="{FF2B5EF4-FFF2-40B4-BE49-F238E27FC236}">
                <a16:creationId xmlns:a16="http://schemas.microsoft.com/office/drawing/2014/main" id="{5A92146A-DBAE-4FFB-8347-0B7ADFDC110F}"/>
              </a:ext>
            </a:extLst>
          </p:cNvPr>
          <p:cNvSpPr/>
          <p:nvPr/>
        </p:nvSpPr>
        <p:spPr>
          <a:xfrm flipV="1">
            <a:off x="1774908" y="1480185"/>
            <a:ext cx="2304256" cy="2305050"/>
          </a:xfrm>
          <a:prstGeom prst="trapezoid">
            <a:avLst>
              <a:gd name="adj" fmla="val 2332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7" name="Trapezoid 16">
            <a:extLst>
              <a:ext uri="{FF2B5EF4-FFF2-40B4-BE49-F238E27FC236}">
                <a16:creationId xmlns:a16="http://schemas.microsoft.com/office/drawing/2014/main" id="{1F785477-6C41-4850-B6AE-F92701FF2DB4}"/>
              </a:ext>
            </a:extLst>
          </p:cNvPr>
          <p:cNvSpPr/>
          <p:nvPr/>
        </p:nvSpPr>
        <p:spPr>
          <a:xfrm>
            <a:off x="3596626" y="1480185"/>
            <a:ext cx="2160240" cy="2305050"/>
          </a:xfrm>
          <a:prstGeom prst="trapezoid">
            <a:avLst>
              <a:gd name="adj" fmla="val 2502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8" name="Freeform: Shape 17">
            <a:extLst>
              <a:ext uri="{FF2B5EF4-FFF2-40B4-BE49-F238E27FC236}">
                <a16:creationId xmlns:a16="http://schemas.microsoft.com/office/drawing/2014/main" id="{75B0F19B-F604-431A-A876-6D4326F06AE3}"/>
              </a:ext>
            </a:extLst>
          </p:cNvPr>
          <p:cNvSpPr/>
          <p:nvPr/>
        </p:nvSpPr>
        <p:spPr>
          <a:xfrm>
            <a:off x="539750" y="3861142"/>
            <a:ext cx="1800002" cy="2304604"/>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15916"/>
              <a:gd name="connsiteY0" fmla="*/ 18473 h 1997810"/>
              <a:gd name="connsiteX1" fmla="*/ 1163782 w 1615916"/>
              <a:gd name="connsiteY1" fmla="*/ 18473 h 1997810"/>
              <a:gd name="connsiteX2" fmla="*/ 1615916 w 1615916"/>
              <a:gd name="connsiteY2" fmla="*/ 1997810 h 1997810"/>
              <a:gd name="connsiteX3" fmla="*/ 0 w 1615916"/>
              <a:gd name="connsiteY3" fmla="*/ 1985818 h 1997810"/>
              <a:gd name="connsiteX4" fmla="*/ 0 w 1615916"/>
              <a:gd name="connsiteY4" fmla="*/ 0 h 1997810"/>
              <a:gd name="connsiteX0" fmla="*/ 0 w 1615916"/>
              <a:gd name="connsiteY0" fmla="*/ 0 h 1979337"/>
              <a:gd name="connsiteX1" fmla="*/ 1163782 w 1615916"/>
              <a:gd name="connsiteY1" fmla="*/ 0 h 1979337"/>
              <a:gd name="connsiteX2" fmla="*/ 1615916 w 1615916"/>
              <a:gd name="connsiteY2" fmla="*/ 1979337 h 1979337"/>
              <a:gd name="connsiteX3" fmla="*/ 0 w 1615916"/>
              <a:gd name="connsiteY3" fmla="*/ 1967345 h 1979337"/>
              <a:gd name="connsiteX4" fmla="*/ 0 w 1615916"/>
              <a:gd name="connsiteY4" fmla="*/ 151818 h 1979337"/>
              <a:gd name="connsiteX0" fmla="*/ 0 w 1625988"/>
              <a:gd name="connsiteY0" fmla="*/ 0 h 1993934"/>
              <a:gd name="connsiteX1" fmla="*/ 1173854 w 1625988"/>
              <a:gd name="connsiteY1" fmla="*/ 14597 h 1993934"/>
              <a:gd name="connsiteX2" fmla="*/ 1625988 w 1625988"/>
              <a:gd name="connsiteY2" fmla="*/ 1993934 h 1993934"/>
              <a:gd name="connsiteX3" fmla="*/ 10072 w 1625988"/>
              <a:gd name="connsiteY3" fmla="*/ 1981942 h 1993934"/>
              <a:gd name="connsiteX4" fmla="*/ 10072 w 1625988"/>
              <a:gd name="connsiteY4" fmla="*/ 166415 h 1993934"/>
              <a:gd name="connsiteX0" fmla="*/ 0 w 1625988"/>
              <a:gd name="connsiteY0" fmla="*/ 0 h 1993934"/>
              <a:gd name="connsiteX1" fmla="*/ 1173854 w 1625988"/>
              <a:gd name="connsiteY1" fmla="*/ 1 h 1993934"/>
              <a:gd name="connsiteX2" fmla="*/ 1625988 w 1625988"/>
              <a:gd name="connsiteY2" fmla="*/ 1993934 h 1993934"/>
              <a:gd name="connsiteX3" fmla="*/ 10072 w 1625988"/>
              <a:gd name="connsiteY3" fmla="*/ 1981942 h 1993934"/>
              <a:gd name="connsiteX4" fmla="*/ 10072 w 1625988"/>
              <a:gd name="connsiteY4" fmla="*/ 166415 h 1993934"/>
              <a:gd name="connsiteX0" fmla="*/ 0 w 1615916"/>
              <a:gd name="connsiteY0" fmla="*/ 4864 h 1993933"/>
              <a:gd name="connsiteX1" fmla="*/ 1163782 w 1615916"/>
              <a:gd name="connsiteY1" fmla="*/ 0 h 1993933"/>
              <a:gd name="connsiteX2" fmla="*/ 1615916 w 1615916"/>
              <a:gd name="connsiteY2" fmla="*/ 1993933 h 1993933"/>
              <a:gd name="connsiteX3" fmla="*/ 0 w 1615916"/>
              <a:gd name="connsiteY3" fmla="*/ 1981941 h 1993933"/>
              <a:gd name="connsiteX4" fmla="*/ 0 w 1615916"/>
              <a:gd name="connsiteY4" fmla="*/ 166414 h 1993933"/>
              <a:gd name="connsiteX0" fmla="*/ 5036 w 1615916"/>
              <a:gd name="connsiteY0" fmla="*/ 0 h 1993935"/>
              <a:gd name="connsiteX1" fmla="*/ 1163782 w 1615916"/>
              <a:gd name="connsiteY1" fmla="*/ 2 h 1993935"/>
              <a:gd name="connsiteX2" fmla="*/ 1615916 w 1615916"/>
              <a:gd name="connsiteY2" fmla="*/ 1993935 h 1993935"/>
              <a:gd name="connsiteX3" fmla="*/ 0 w 1615916"/>
              <a:gd name="connsiteY3" fmla="*/ 1981943 h 1993935"/>
              <a:gd name="connsiteX4" fmla="*/ 0 w 1615916"/>
              <a:gd name="connsiteY4" fmla="*/ 166416 h 1993935"/>
              <a:gd name="connsiteX0" fmla="*/ 5036 w 1615916"/>
              <a:gd name="connsiteY0" fmla="*/ 0 h 1993935"/>
              <a:gd name="connsiteX1" fmla="*/ 1163782 w 1615916"/>
              <a:gd name="connsiteY1" fmla="*/ 2 h 1993935"/>
              <a:gd name="connsiteX2" fmla="*/ 1615916 w 1615916"/>
              <a:gd name="connsiteY2" fmla="*/ 1993935 h 1993935"/>
              <a:gd name="connsiteX3" fmla="*/ 0 w 1615916"/>
              <a:gd name="connsiteY3" fmla="*/ 1981943 h 1993935"/>
              <a:gd name="connsiteX4" fmla="*/ 10072 w 1615916"/>
              <a:gd name="connsiteY4" fmla="*/ 5857 h 1993935"/>
              <a:gd name="connsiteX0" fmla="*/ 5036 w 1615916"/>
              <a:gd name="connsiteY0" fmla="*/ 0 h 1993935"/>
              <a:gd name="connsiteX1" fmla="*/ 1163782 w 1615916"/>
              <a:gd name="connsiteY1" fmla="*/ 2 h 1993935"/>
              <a:gd name="connsiteX2" fmla="*/ 1615916 w 1615916"/>
              <a:gd name="connsiteY2" fmla="*/ 1993935 h 1993935"/>
              <a:gd name="connsiteX3" fmla="*/ 0 w 1615916"/>
              <a:gd name="connsiteY3" fmla="*/ 1981943 h 1993935"/>
              <a:gd name="connsiteX4" fmla="*/ 5035 w 1615916"/>
              <a:gd name="connsiteY4" fmla="*/ 5857 h 1993935"/>
              <a:gd name="connsiteX0" fmla="*/ 5036 w 1615916"/>
              <a:gd name="connsiteY0" fmla="*/ 0 h 1996539"/>
              <a:gd name="connsiteX1" fmla="*/ 1163782 w 1615916"/>
              <a:gd name="connsiteY1" fmla="*/ 2 h 1996539"/>
              <a:gd name="connsiteX2" fmla="*/ 1615916 w 1615916"/>
              <a:gd name="connsiteY2" fmla="*/ 1993935 h 1996539"/>
              <a:gd name="connsiteX3" fmla="*/ 0 w 1615916"/>
              <a:gd name="connsiteY3" fmla="*/ 1996539 h 1996539"/>
              <a:gd name="connsiteX4" fmla="*/ 5035 w 1615916"/>
              <a:gd name="connsiteY4" fmla="*/ 5857 h 1996539"/>
              <a:gd name="connsiteX0" fmla="*/ 5036 w 1615916"/>
              <a:gd name="connsiteY0" fmla="*/ 0 h 1996539"/>
              <a:gd name="connsiteX1" fmla="*/ 1163782 w 1615916"/>
              <a:gd name="connsiteY1" fmla="*/ 2 h 1996539"/>
              <a:gd name="connsiteX2" fmla="*/ 1615916 w 1615916"/>
              <a:gd name="connsiteY2" fmla="*/ 1993935 h 1996539"/>
              <a:gd name="connsiteX3" fmla="*/ 0 w 1615916"/>
              <a:gd name="connsiteY3" fmla="*/ 1996539 h 1996539"/>
              <a:gd name="connsiteX4" fmla="*/ 5035 w 1615916"/>
              <a:gd name="connsiteY4" fmla="*/ 10723 h 1996539"/>
              <a:gd name="connsiteX0" fmla="*/ 5036 w 1615916"/>
              <a:gd name="connsiteY0" fmla="*/ 0 h 1998801"/>
              <a:gd name="connsiteX1" fmla="*/ 1163782 w 1615916"/>
              <a:gd name="connsiteY1" fmla="*/ 2 h 1998801"/>
              <a:gd name="connsiteX2" fmla="*/ 1615916 w 1615916"/>
              <a:gd name="connsiteY2" fmla="*/ 1998801 h 1998801"/>
              <a:gd name="connsiteX3" fmla="*/ 0 w 1615916"/>
              <a:gd name="connsiteY3" fmla="*/ 1996539 h 1998801"/>
              <a:gd name="connsiteX4" fmla="*/ 5035 w 1615916"/>
              <a:gd name="connsiteY4" fmla="*/ 10723 h 199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916" h="1998801">
                <a:moveTo>
                  <a:pt x="5036" y="0"/>
                </a:moveTo>
                <a:lnTo>
                  <a:pt x="1163782" y="2"/>
                </a:lnTo>
                <a:lnTo>
                  <a:pt x="1615916" y="1998801"/>
                </a:lnTo>
                <a:lnTo>
                  <a:pt x="0" y="1996539"/>
                </a:lnTo>
                <a:cubicBezTo>
                  <a:pt x="3357" y="1337844"/>
                  <a:pt x="1678" y="669418"/>
                  <a:pt x="5035" y="10723"/>
                </a:cubicBezTo>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9" name="Trapezoid 18">
            <a:extLst>
              <a:ext uri="{FF2B5EF4-FFF2-40B4-BE49-F238E27FC236}">
                <a16:creationId xmlns:a16="http://schemas.microsoft.com/office/drawing/2014/main" id="{EFE5C7A5-042A-4988-91EC-D36DFB7F0318}"/>
              </a:ext>
            </a:extLst>
          </p:cNvPr>
          <p:cNvSpPr/>
          <p:nvPr/>
        </p:nvSpPr>
        <p:spPr>
          <a:xfrm flipV="1">
            <a:off x="1890874" y="3856672"/>
            <a:ext cx="2160240" cy="2303460"/>
          </a:xfrm>
          <a:prstGeom prst="trapezoid">
            <a:avLst>
              <a:gd name="adj" fmla="val 23204"/>
            </a:avLst>
          </a:pr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5" name="Trapezoid 24">
            <a:extLst>
              <a:ext uri="{FF2B5EF4-FFF2-40B4-BE49-F238E27FC236}">
                <a16:creationId xmlns:a16="http://schemas.microsoft.com/office/drawing/2014/main" id="{FAC135D7-3A40-4593-8342-9DCAA9A5647C}"/>
              </a:ext>
            </a:extLst>
          </p:cNvPr>
          <p:cNvSpPr/>
          <p:nvPr/>
        </p:nvSpPr>
        <p:spPr>
          <a:xfrm>
            <a:off x="3607848" y="3856673"/>
            <a:ext cx="2232248" cy="2303462"/>
          </a:xfrm>
          <a:prstGeom prst="trapezoid">
            <a:avLst>
              <a:gd name="adj" fmla="val 21804"/>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6" name="Trapezoid 25">
            <a:extLst>
              <a:ext uri="{FF2B5EF4-FFF2-40B4-BE49-F238E27FC236}">
                <a16:creationId xmlns:a16="http://schemas.microsoft.com/office/drawing/2014/main" id="{584C26FB-7398-4444-9B91-2EEA90A2E4B6}"/>
              </a:ext>
            </a:extLst>
          </p:cNvPr>
          <p:cNvSpPr/>
          <p:nvPr/>
        </p:nvSpPr>
        <p:spPr>
          <a:xfrm flipV="1">
            <a:off x="5414578" y="3856672"/>
            <a:ext cx="2088232" cy="2303462"/>
          </a:xfrm>
          <a:prstGeom prst="trapezoid">
            <a:avLst>
              <a:gd name="adj" fmla="val 23355"/>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8" name="Trapezoid 27">
            <a:extLst>
              <a:ext uri="{FF2B5EF4-FFF2-40B4-BE49-F238E27FC236}">
                <a16:creationId xmlns:a16="http://schemas.microsoft.com/office/drawing/2014/main" id="{39D42E66-39B2-4049-8C48-9F81DC404B3E}"/>
              </a:ext>
            </a:extLst>
          </p:cNvPr>
          <p:cNvSpPr/>
          <p:nvPr/>
        </p:nvSpPr>
        <p:spPr>
          <a:xfrm flipV="1">
            <a:off x="5275250" y="1480185"/>
            <a:ext cx="2088232" cy="2305050"/>
          </a:xfrm>
          <a:prstGeom prst="trapezoid">
            <a:avLst>
              <a:gd name="adj" fmla="val 2577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9" name="Freeform: Shape 28">
            <a:extLst>
              <a:ext uri="{FF2B5EF4-FFF2-40B4-BE49-F238E27FC236}">
                <a16:creationId xmlns:a16="http://schemas.microsoft.com/office/drawing/2014/main" id="{E99BD101-4081-413C-A70A-7D89DF6071E0}"/>
              </a:ext>
            </a:extLst>
          </p:cNvPr>
          <p:cNvSpPr/>
          <p:nvPr/>
        </p:nvSpPr>
        <p:spPr>
          <a:xfrm flipH="1">
            <a:off x="6883243" y="1479217"/>
            <a:ext cx="1726616" cy="2308760"/>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15916"/>
              <a:gd name="connsiteY0" fmla="*/ 18473 h 1997810"/>
              <a:gd name="connsiteX1" fmla="*/ 1163782 w 1615916"/>
              <a:gd name="connsiteY1" fmla="*/ 18473 h 1997810"/>
              <a:gd name="connsiteX2" fmla="*/ 1615916 w 1615916"/>
              <a:gd name="connsiteY2" fmla="*/ 1997810 h 1997810"/>
              <a:gd name="connsiteX3" fmla="*/ 0 w 1615916"/>
              <a:gd name="connsiteY3" fmla="*/ 1985818 h 1997810"/>
              <a:gd name="connsiteX4" fmla="*/ 0 w 1615916"/>
              <a:gd name="connsiteY4" fmla="*/ 0 h 1997810"/>
              <a:gd name="connsiteX0" fmla="*/ 0 w 1615916"/>
              <a:gd name="connsiteY0" fmla="*/ 19307 h 1998644"/>
              <a:gd name="connsiteX1" fmla="*/ 1130938 w 1615916"/>
              <a:gd name="connsiteY1" fmla="*/ 0 h 1998644"/>
              <a:gd name="connsiteX2" fmla="*/ 1615916 w 1615916"/>
              <a:gd name="connsiteY2" fmla="*/ 1998644 h 1998644"/>
              <a:gd name="connsiteX3" fmla="*/ 0 w 1615916"/>
              <a:gd name="connsiteY3" fmla="*/ 1986652 h 1998644"/>
              <a:gd name="connsiteX4" fmla="*/ 0 w 1615916"/>
              <a:gd name="connsiteY4" fmla="*/ 834 h 1998644"/>
              <a:gd name="connsiteX0" fmla="*/ 49266 w 1665182"/>
              <a:gd name="connsiteY0" fmla="*/ 19307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43792 w 1665182"/>
              <a:gd name="connsiteY0" fmla="*/ 1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5473 w 1626863"/>
              <a:gd name="connsiteY0" fmla="*/ 3994 h 2002637"/>
              <a:gd name="connsiteX1" fmla="*/ 1141885 w 1626863"/>
              <a:gd name="connsiteY1" fmla="*/ 3993 h 2002637"/>
              <a:gd name="connsiteX2" fmla="*/ 1626863 w 1626863"/>
              <a:gd name="connsiteY2" fmla="*/ 2002637 h 2002637"/>
              <a:gd name="connsiteX3" fmla="*/ 10947 w 1626863"/>
              <a:gd name="connsiteY3" fmla="*/ 1990645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16421 w 1626863"/>
              <a:gd name="connsiteY3" fmla="*/ 2000298 h 2002637"/>
              <a:gd name="connsiteX4" fmla="*/ 0 w 1626863"/>
              <a:gd name="connsiteY4" fmla="*/ 0 h 2002637"/>
              <a:gd name="connsiteX0" fmla="*/ 5473 w 1626863"/>
              <a:gd name="connsiteY0" fmla="*/ 3994 h 2014779"/>
              <a:gd name="connsiteX1" fmla="*/ 1141885 w 1626863"/>
              <a:gd name="connsiteY1" fmla="*/ 3993 h 2014779"/>
              <a:gd name="connsiteX2" fmla="*/ 1626863 w 1626863"/>
              <a:gd name="connsiteY2" fmla="*/ 2002637 h 2014779"/>
              <a:gd name="connsiteX3" fmla="*/ 5473 w 1626863"/>
              <a:gd name="connsiteY3" fmla="*/ 2014779 h 2014779"/>
              <a:gd name="connsiteX4" fmla="*/ 0 w 1626863"/>
              <a:gd name="connsiteY4" fmla="*/ 0 h 2014779"/>
              <a:gd name="connsiteX0" fmla="*/ 5999 w 1627389"/>
              <a:gd name="connsiteY0" fmla="*/ 3994 h 2009952"/>
              <a:gd name="connsiteX1" fmla="*/ 1142411 w 1627389"/>
              <a:gd name="connsiteY1" fmla="*/ 3993 h 2009952"/>
              <a:gd name="connsiteX2" fmla="*/ 1627389 w 1627389"/>
              <a:gd name="connsiteY2" fmla="*/ 2002637 h 2009952"/>
              <a:gd name="connsiteX3" fmla="*/ 526 w 1627389"/>
              <a:gd name="connsiteY3" fmla="*/ 2009952 h 2009952"/>
              <a:gd name="connsiteX4" fmla="*/ 526 w 1627389"/>
              <a:gd name="connsiteY4" fmla="*/ 0 h 2009952"/>
              <a:gd name="connsiteX0" fmla="*/ 11189 w 1632579"/>
              <a:gd name="connsiteY0" fmla="*/ 3994 h 2009952"/>
              <a:gd name="connsiteX1" fmla="*/ 1147601 w 1632579"/>
              <a:gd name="connsiteY1" fmla="*/ 3993 h 2009952"/>
              <a:gd name="connsiteX2" fmla="*/ 1632579 w 1632579"/>
              <a:gd name="connsiteY2" fmla="*/ 2002637 h 2009952"/>
              <a:gd name="connsiteX3" fmla="*/ 242 w 1632579"/>
              <a:gd name="connsiteY3" fmla="*/ 2009952 h 2009952"/>
              <a:gd name="connsiteX4" fmla="*/ 5716 w 1632579"/>
              <a:gd name="connsiteY4" fmla="*/ 0 h 2009952"/>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1995473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2000300 h 2002637"/>
              <a:gd name="connsiteX4" fmla="*/ 0 w 1626863"/>
              <a:gd name="connsiteY4" fmla="*/ 0 h 2002637"/>
              <a:gd name="connsiteX0" fmla="*/ 5473 w 1626863"/>
              <a:gd name="connsiteY0" fmla="*/ 3994 h 2005126"/>
              <a:gd name="connsiteX1" fmla="*/ 1141885 w 1626863"/>
              <a:gd name="connsiteY1" fmla="*/ 3993 h 2005126"/>
              <a:gd name="connsiteX2" fmla="*/ 1626863 w 1626863"/>
              <a:gd name="connsiteY2" fmla="*/ 2002637 h 2005126"/>
              <a:gd name="connsiteX3" fmla="*/ 10949 w 1626863"/>
              <a:gd name="connsiteY3" fmla="*/ 2005126 h 2005126"/>
              <a:gd name="connsiteX4" fmla="*/ 0 w 1626863"/>
              <a:gd name="connsiteY4" fmla="*/ 0 h 2005126"/>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0 w 1621390"/>
              <a:gd name="connsiteY4" fmla="*/ 833 h 2001133"/>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5474 w 1621390"/>
              <a:gd name="connsiteY4" fmla="*/ 833 h 2001133"/>
              <a:gd name="connsiteX0" fmla="*/ 0 w 1621390"/>
              <a:gd name="connsiteY0" fmla="*/ 1 h 2003512"/>
              <a:gd name="connsiteX1" fmla="*/ 1136412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20609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099538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04807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0 h 2003511"/>
              <a:gd name="connsiteX1" fmla="*/ 1115344 w 1621390"/>
              <a:gd name="connsiteY1" fmla="*/ 4867 h 2003511"/>
              <a:gd name="connsiteX2" fmla="*/ 1621390 w 1621390"/>
              <a:gd name="connsiteY2" fmla="*/ 2003511 h 2003511"/>
              <a:gd name="connsiteX3" fmla="*/ 5476 w 1621390"/>
              <a:gd name="connsiteY3" fmla="*/ 2001132 h 2003511"/>
              <a:gd name="connsiteX4" fmla="*/ 5474 w 1621390"/>
              <a:gd name="connsiteY4" fmla="*/ 832 h 2003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390" h="2003511">
                <a:moveTo>
                  <a:pt x="0" y="0"/>
                </a:moveTo>
                <a:lnTo>
                  <a:pt x="1115344" y="4867"/>
                </a:lnTo>
                <a:lnTo>
                  <a:pt x="1621390" y="2003511"/>
                </a:lnTo>
                <a:lnTo>
                  <a:pt x="5476" y="2001132"/>
                </a:lnTo>
                <a:cubicBezTo>
                  <a:pt x="3652" y="1329539"/>
                  <a:pt x="7298" y="672425"/>
                  <a:pt x="5474" y="832"/>
                </a:cubicBezTo>
              </a:path>
            </a:pathLst>
          </a:cu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0" name="Freeform: Shape 29">
            <a:extLst>
              <a:ext uri="{FF2B5EF4-FFF2-40B4-BE49-F238E27FC236}">
                <a16:creationId xmlns:a16="http://schemas.microsoft.com/office/drawing/2014/main" id="{00A06F8C-DE91-4364-9321-B0B18B426CC0}"/>
              </a:ext>
            </a:extLst>
          </p:cNvPr>
          <p:cNvSpPr/>
          <p:nvPr/>
        </p:nvSpPr>
        <p:spPr>
          <a:xfrm flipH="1">
            <a:off x="7072196" y="3856673"/>
            <a:ext cx="1537664" cy="2308762"/>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15916"/>
              <a:gd name="connsiteY0" fmla="*/ 18473 h 1997810"/>
              <a:gd name="connsiteX1" fmla="*/ 1163782 w 1615916"/>
              <a:gd name="connsiteY1" fmla="*/ 18473 h 1997810"/>
              <a:gd name="connsiteX2" fmla="*/ 1615916 w 1615916"/>
              <a:gd name="connsiteY2" fmla="*/ 1997810 h 1997810"/>
              <a:gd name="connsiteX3" fmla="*/ 0 w 1615916"/>
              <a:gd name="connsiteY3" fmla="*/ 1985818 h 1997810"/>
              <a:gd name="connsiteX4" fmla="*/ 0 w 1615916"/>
              <a:gd name="connsiteY4" fmla="*/ 0 h 1997810"/>
              <a:gd name="connsiteX0" fmla="*/ 0 w 1615916"/>
              <a:gd name="connsiteY0" fmla="*/ 19307 h 1998644"/>
              <a:gd name="connsiteX1" fmla="*/ 1130938 w 1615916"/>
              <a:gd name="connsiteY1" fmla="*/ 0 h 1998644"/>
              <a:gd name="connsiteX2" fmla="*/ 1615916 w 1615916"/>
              <a:gd name="connsiteY2" fmla="*/ 1998644 h 1998644"/>
              <a:gd name="connsiteX3" fmla="*/ 0 w 1615916"/>
              <a:gd name="connsiteY3" fmla="*/ 1986652 h 1998644"/>
              <a:gd name="connsiteX4" fmla="*/ 0 w 1615916"/>
              <a:gd name="connsiteY4" fmla="*/ 834 h 1998644"/>
              <a:gd name="connsiteX0" fmla="*/ 49266 w 1665182"/>
              <a:gd name="connsiteY0" fmla="*/ 19307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43792 w 1665182"/>
              <a:gd name="connsiteY0" fmla="*/ 1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5473 w 1626863"/>
              <a:gd name="connsiteY0" fmla="*/ 3994 h 2002637"/>
              <a:gd name="connsiteX1" fmla="*/ 1141885 w 1626863"/>
              <a:gd name="connsiteY1" fmla="*/ 3993 h 2002637"/>
              <a:gd name="connsiteX2" fmla="*/ 1626863 w 1626863"/>
              <a:gd name="connsiteY2" fmla="*/ 2002637 h 2002637"/>
              <a:gd name="connsiteX3" fmla="*/ 10947 w 1626863"/>
              <a:gd name="connsiteY3" fmla="*/ 1990645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16421 w 1626863"/>
              <a:gd name="connsiteY3" fmla="*/ 2000298 h 2002637"/>
              <a:gd name="connsiteX4" fmla="*/ 0 w 1626863"/>
              <a:gd name="connsiteY4" fmla="*/ 0 h 2002637"/>
              <a:gd name="connsiteX0" fmla="*/ 5473 w 1626863"/>
              <a:gd name="connsiteY0" fmla="*/ 3994 h 2014779"/>
              <a:gd name="connsiteX1" fmla="*/ 1141885 w 1626863"/>
              <a:gd name="connsiteY1" fmla="*/ 3993 h 2014779"/>
              <a:gd name="connsiteX2" fmla="*/ 1626863 w 1626863"/>
              <a:gd name="connsiteY2" fmla="*/ 2002637 h 2014779"/>
              <a:gd name="connsiteX3" fmla="*/ 5473 w 1626863"/>
              <a:gd name="connsiteY3" fmla="*/ 2014779 h 2014779"/>
              <a:gd name="connsiteX4" fmla="*/ 0 w 1626863"/>
              <a:gd name="connsiteY4" fmla="*/ 0 h 2014779"/>
              <a:gd name="connsiteX0" fmla="*/ 5999 w 1627389"/>
              <a:gd name="connsiteY0" fmla="*/ 3994 h 2009952"/>
              <a:gd name="connsiteX1" fmla="*/ 1142411 w 1627389"/>
              <a:gd name="connsiteY1" fmla="*/ 3993 h 2009952"/>
              <a:gd name="connsiteX2" fmla="*/ 1627389 w 1627389"/>
              <a:gd name="connsiteY2" fmla="*/ 2002637 h 2009952"/>
              <a:gd name="connsiteX3" fmla="*/ 526 w 1627389"/>
              <a:gd name="connsiteY3" fmla="*/ 2009952 h 2009952"/>
              <a:gd name="connsiteX4" fmla="*/ 526 w 1627389"/>
              <a:gd name="connsiteY4" fmla="*/ 0 h 2009952"/>
              <a:gd name="connsiteX0" fmla="*/ 11189 w 1632579"/>
              <a:gd name="connsiteY0" fmla="*/ 3994 h 2009952"/>
              <a:gd name="connsiteX1" fmla="*/ 1147601 w 1632579"/>
              <a:gd name="connsiteY1" fmla="*/ 3993 h 2009952"/>
              <a:gd name="connsiteX2" fmla="*/ 1632579 w 1632579"/>
              <a:gd name="connsiteY2" fmla="*/ 2002637 h 2009952"/>
              <a:gd name="connsiteX3" fmla="*/ 242 w 1632579"/>
              <a:gd name="connsiteY3" fmla="*/ 2009952 h 2009952"/>
              <a:gd name="connsiteX4" fmla="*/ 5716 w 1632579"/>
              <a:gd name="connsiteY4" fmla="*/ 0 h 2009952"/>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1995473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2000300 h 2002637"/>
              <a:gd name="connsiteX4" fmla="*/ 0 w 1626863"/>
              <a:gd name="connsiteY4" fmla="*/ 0 h 2002637"/>
              <a:gd name="connsiteX0" fmla="*/ 5473 w 1626863"/>
              <a:gd name="connsiteY0" fmla="*/ 3994 h 2005126"/>
              <a:gd name="connsiteX1" fmla="*/ 1141885 w 1626863"/>
              <a:gd name="connsiteY1" fmla="*/ 3993 h 2005126"/>
              <a:gd name="connsiteX2" fmla="*/ 1626863 w 1626863"/>
              <a:gd name="connsiteY2" fmla="*/ 2002637 h 2005126"/>
              <a:gd name="connsiteX3" fmla="*/ 10949 w 1626863"/>
              <a:gd name="connsiteY3" fmla="*/ 2005126 h 2005126"/>
              <a:gd name="connsiteX4" fmla="*/ 0 w 1626863"/>
              <a:gd name="connsiteY4" fmla="*/ 0 h 2005126"/>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0 w 1621390"/>
              <a:gd name="connsiteY4" fmla="*/ 833 h 2001133"/>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5474 w 1621390"/>
              <a:gd name="connsiteY4" fmla="*/ 833 h 2001133"/>
              <a:gd name="connsiteX0" fmla="*/ 0 w 1621390"/>
              <a:gd name="connsiteY0" fmla="*/ 1 h 2003512"/>
              <a:gd name="connsiteX1" fmla="*/ 1136412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0 h 2003511"/>
              <a:gd name="connsiteX1" fmla="*/ 1075974 w 1621390"/>
              <a:gd name="connsiteY1" fmla="*/ 4867 h 2003511"/>
              <a:gd name="connsiteX2" fmla="*/ 1621390 w 1621390"/>
              <a:gd name="connsiteY2" fmla="*/ 2003511 h 2003511"/>
              <a:gd name="connsiteX3" fmla="*/ 5476 w 1621390"/>
              <a:gd name="connsiteY3" fmla="*/ 2001132 h 2003511"/>
              <a:gd name="connsiteX4" fmla="*/ 5474 w 1621390"/>
              <a:gd name="connsiteY4" fmla="*/ 832 h 2003511"/>
              <a:gd name="connsiteX0" fmla="*/ 0 w 1582929"/>
              <a:gd name="connsiteY0" fmla="*/ 0 h 2003511"/>
              <a:gd name="connsiteX1" fmla="*/ 1075974 w 1582929"/>
              <a:gd name="connsiteY1" fmla="*/ 4867 h 2003511"/>
              <a:gd name="connsiteX2" fmla="*/ 1582929 w 1582929"/>
              <a:gd name="connsiteY2" fmla="*/ 2003511 h 2003511"/>
              <a:gd name="connsiteX3" fmla="*/ 5476 w 1582929"/>
              <a:gd name="connsiteY3" fmla="*/ 2001132 h 2003511"/>
              <a:gd name="connsiteX4" fmla="*/ 5474 w 1582929"/>
              <a:gd name="connsiteY4" fmla="*/ 832 h 2003511"/>
              <a:gd name="connsiteX0" fmla="*/ 0 w 1544469"/>
              <a:gd name="connsiteY0" fmla="*/ 0 h 2003511"/>
              <a:gd name="connsiteX1" fmla="*/ 1075974 w 1544469"/>
              <a:gd name="connsiteY1" fmla="*/ 4867 h 2003511"/>
              <a:gd name="connsiteX2" fmla="*/ 1544469 w 1544469"/>
              <a:gd name="connsiteY2" fmla="*/ 2003511 h 2003511"/>
              <a:gd name="connsiteX3" fmla="*/ 5476 w 1544469"/>
              <a:gd name="connsiteY3" fmla="*/ 2001132 h 2003511"/>
              <a:gd name="connsiteX4" fmla="*/ 5474 w 1544469"/>
              <a:gd name="connsiteY4" fmla="*/ 832 h 2003511"/>
              <a:gd name="connsiteX0" fmla="*/ 0 w 1544469"/>
              <a:gd name="connsiteY0" fmla="*/ 0 h 2003511"/>
              <a:gd name="connsiteX1" fmla="*/ 1075974 w 1544469"/>
              <a:gd name="connsiteY1" fmla="*/ 4867 h 2003511"/>
              <a:gd name="connsiteX2" fmla="*/ 1544469 w 1544469"/>
              <a:gd name="connsiteY2" fmla="*/ 2003511 h 2003511"/>
              <a:gd name="connsiteX3" fmla="*/ 5476 w 1544469"/>
              <a:gd name="connsiteY3" fmla="*/ 2001132 h 2003511"/>
              <a:gd name="connsiteX4" fmla="*/ 5474 w 1544469"/>
              <a:gd name="connsiteY4" fmla="*/ 832 h 2003511"/>
              <a:gd name="connsiteX0" fmla="*/ 0 w 1544469"/>
              <a:gd name="connsiteY0" fmla="*/ 0 h 2003511"/>
              <a:gd name="connsiteX1" fmla="*/ 1064986 w 1544469"/>
              <a:gd name="connsiteY1" fmla="*/ 4867 h 2003511"/>
              <a:gd name="connsiteX2" fmla="*/ 1544469 w 1544469"/>
              <a:gd name="connsiteY2" fmla="*/ 2003511 h 2003511"/>
              <a:gd name="connsiteX3" fmla="*/ 5476 w 1544469"/>
              <a:gd name="connsiteY3" fmla="*/ 2001132 h 2003511"/>
              <a:gd name="connsiteX4" fmla="*/ 5474 w 1544469"/>
              <a:gd name="connsiteY4" fmla="*/ 832 h 2003511"/>
              <a:gd name="connsiteX0" fmla="*/ 0 w 1544469"/>
              <a:gd name="connsiteY0" fmla="*/ 0 h 2003511"/>
              <a:gd name="connsiteX1" fmla="*/ 1064986 w 1544469"/>
              <a:gd name="connsiteY1" fmla="*/ 0 h 2003511"/>
              <a:gd name="connsiteX2" fmla="*/ 1544469 w 1544469"/>
              <a:gd name="connsiteY2" fmla="*/ 2003511 h 2003511"/>
              <a:gd name="connsiteX3" fmla="*/ 5476 w 1544469"/>
              <a:gd name="connsiteY3" fmla="*/ 2001132 h 2003511"/>
              <a:gd name="connsiteX4" fmla="*/ 5474 w 1544469"/>
              <a:gd name="connsiteY4" fmla="*/ 832 h 2003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469" h="2003511">
                <a:moveTo>
                  <a:pt x="0" y="0"/>
                </a:moveTo>
                <a:lnTo>
                  <a:pt x="1064986" y="0"/>
                </a:lnTo>
                <a:lnTo>
                  <a:pt x="1544469" y="2003511"/>
                </a:lnTo>
                <a:lnTo>
                  <a:pt x="5476" y="2001132"/>
                </a:lnTo>
                <a:cubicBezTo>
                  <a:pt x="3652" y="1329539"/>
                  <a:pt x="7298" y="672425"/>
                  <a:pt x="5474" y="832"/>
                </a:cubicBezTo>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16" name="Picture 15">
            <a:extLst>
              <a:ext uri="{FF2B5EF4-FFF2-40B4-BE49-F238E27FC236}">
                <a16:creationId xmlns:a16="http://schemas.microsoft.com/office/drawing/2014/main" id="{006DA1F3-1024-4E32-B7B2-1723C96811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190" y="1315173"/>
            <a:ext cx="1151890" cy="2441693"/>
          </a:xfrm>
          <a:prstGeom prst="rect">
            <a:avLst/>
          </a:prstGeom>
        </p:spPr>
      </p:pic>
      <p:pic>
        <p:nvPicPr>
          <p:cNvPr id="32" name="Picture 31">
            <a:extLst>
              <a:ext uri="{FF2B5EF4-FFF2-40B4-BE49-F238E27FC236}">
                <a16:creationId xmlns:a16="http://schemas.microsoft.com/office/drawing/2014/main" id="{7A97F091-C3D4-457D-B8F7-2D382074B5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6170" y="2240280"/>
            <a:ext cx="2075271" cy="1422083"/>
          </a:xfrm>
          <a:prstGeom prst="rect">
            <a:avLst/>
          </a:prstGeom>
        </p:spPr>
      </p:pic>
      <p:pic>
        <p:nvPicPr>
          <p:cNvPr id="34" name="Picture 33">
            <a:extLst>
              <a:ext uri="{FF2B5EF4-FFF2-40B4-BE49-F238E27FC236}">
                <a16:creationId xmlns:a16="http://schemas.microsoft.com/office/drawing/2014/main" id="{D8D0AD65-1C07-4A3D-80F6-973CFBFC2E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2094" y="4080511"/>
            <a:ext cx="2046629" cy="2008187"/>
          </a:xfrm>
          <a:prstGeom prst="rect">
            <a:avLst/>
          </a:prstGeom>
        </p:spPr>
      </p:pic>
      <p:pic>
        <p:nvPicPr>
          <p:cNvPr id="36" name="Picture 35">
            <a:extLst>
              <a:ext uri="{FF2B5EF4-FFF2-40B4-BE49-F238E27FC236}">
                <a16:creationId xmlns:a16="http://schemas.microsoft.com/office/drawing/2014/main" id="{871D0CED-1B77-4A38-9D59-128FAC28B4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3241" y="1339215"/>
            <a:ext cx="1137345" cy="2446020"/>
          </a:xfrm>
          <a:prstGeom prst="rect">
            <a:avLst/>
          </a:prstGeom>
        </p:spPr>
      </p:pic>
      <p:pic>
        <p:nvPicPr>
          <p:cNvPr id="38" name="Picture 37">
            <a:extLst>
              <a:ext uri="{FF2B5EF4-FFF2-40B4-BE49-F238E27FC236}">
                <a16:creationId xmlns:a16="http://schemas.microsoft.com/office/drawing/2014/main" id="{5B41888F-5D14-41C5-9C4D-47C70139EB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730" y="3657600"/>
            <a:ext cx="2880360" cy="2880360"/>
          </a:xfrm>
          <a:prstGeom prst="rect">
            <a:avLst/>
          </a:prstGeom>
        </p:spPr>
      </p:pic>
      <p:pic>
        <p:nvPicPr>
          <p:cNvPr id="41" name="Picture 40">
            <a:extLst>
              <a:ext uri="{FF2B5EF4-FFF2-40B4-BE49-F238E27FC236}">
                <a16:creationId xmlns:a16="http://schemas.microsoft.com/office/drawing/2014/main" id="{73DB844C-4243-45F5-9F4D-FE1BFAB3B2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43100" y="4397537"/>
            <a:ext cx="2125980" cy="1053466"/>
          </a:xfrm>
          <a:prstGeom prst="rect">
            <a:avLst/>
          </a:prstGeom>
        </p:spPr>
      </p:pic>
      <p:pic>
        <p:nvPicPr>
          <p:cNvPr id="43" name="Picture 42">
            <a:extLst>
              <a:ext uri="{FF2B5EF4-FFF2-40B4-BE49-F238E27FC236}">
                <a16:creationId xmlns:a16="http://schemas.microsoft.com/office/drawing/2014/main" id="{1E2AFE2A-3731-4DEE-B64B-04753DC8F9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36611" y="1860233"/>
            <a:ext cx="1950954" cy="1660207"/>
          </a:xfrm>
          <a:prstGeom prst="rect">
            <a:avLst/>
          </a:prstGeom>
        </p:spPr>
      </p:pic>
      <p:pic>
        <p:nvPicPr>
          <p:cNvPr id="48" name="Picture 47">
            <a:extLst>
              <a:ext uri="{FF2B5EF4-FFF2-40B4-BE49-F238E27FC236}">
                <a16:creationId xmlns:a16="http://schemas.microsoft.com/office/drawing/2014/main" id="{0AA98153-1623-43BC-B657-DC1921EB2E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5367554" y="3982403"/>
            <a:ext cx="1868271" cy="2303462"/>
          </a:xfrm>
          <a:prstGeom prst="rect">
            <a:avLst/>
          </a:prstGeom>
        </p:spPr>
      </p:pic>
      <p:pic>
        <p:nvPicPr>
          <p:cNvPr id="50" name="Picture 49">
            <a:extLst>
              <a:ext uri="{FF2B5EF4-FFF2-40B4-BE49-F238E27FC236}">
                <a16:creationId xmlns:a16="http://schemas.microsoft.com/office/drawing/2014/main" id="{EA2CEB02-0295-4B7A-9A68-B0ABFBA714B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16068" y="1607820"/>
            <a:ext cx="1622627" cy="2030628"/>
          </a:xfrm>
          <a:prstGeom prst="rect">
            <a:avLst/>
          </a:prstGeom>
        </p:spPr>
      </p:pic>
      <p:pic>
        <p:nvPicPr>
          <p:cNvPr id="52" name="Picture 51">
            <a:extLst>
              <a:ext uri="{FF2B5EF4-FFF2-40B4-BE49-F238E27FC236}">
                <a16:creationId xmlns:a16="http://schemas.microsoft.com/office/drawing/2014/main" id="{FFBCA9AA-66A5-4888-A42C-CAA3564428E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23192" y="4102648"/>
            <a:ext cx="2646137" cy="2423882"/>
          </a:xfrm>
          <a:prstGeom prst="rect">
            <a:avLst/>
          </a:prstGeom>
        </p:spPr>
      </p:pic>
      <p:pic>
        <p:nvPicPr>
          <p:cNvPr id="53" name="Group Work">
            <a:extLst>
              <a:ext uri="{FF2B5EF4-FFF2-40B4-BE49-F238E27FC236}">
                <a16:creationId xmlns:a16="http://schemas.microsoft.com/office/drawing/2014/main" id="{C89ABBDC-B88B-415B-A5A6-C7191E2E4C7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81500" y="503555"/>
            <a:ext cx="864000" cy="864000"/>
          </a:xfrm>
          <a:prstGeom prst="rect">
            <a:avLst/>
          </a:prstGeom>
        </p:spPr>
      </p:pic>
    </p:spTree>
    <p:extLst>
      <p:ext uri="{BB962C8B-B14F-4D97-AF65-F5344CB8AC3E}">
        <p14:creationId xmlns:p14="http://schemas.microsoft.com/office/powerpoint/2010/main" val="2036398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a:extLst>
              <a:ext uri="{FF2B5EF4-FFF2-40B4-BE49-F238E27FC236}">
                <a16:creationId xmlns:a16="http://schemas.microsoft.com/office/drawing/2014/main" id="{61D88E66-3416-4B39-8877-FEA97A08D68E}"/>
              </a:ext>
            </a:extLst>
          </p:cNvPr>
          <p:cNvSpPr/>
          <p:nvPr/>
        </p:nvSpPr>
        <p:spPr>
          <a:xfrm>
            <a:off x="6367145" y="3532188"/>
            <a:ext cx="1920240" cy="1920240"/>
          </a:xfrm>
          <a:prstGeom prst="ellipse">
            <a:avLst/>
          </a:prstGeom>
          <a:solidFill>
            <a:srgbClr val="18A0DB"/>
          </a:solidFill>
          <a:ln w="76200">
            <a:solidFill>
              <a:srgbClr val="AF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Process 10">
            <a:extLst>
              <a:ext uri="{FF2B5EF4-FFF2-40B4-BE49-F238E27FC236}">
                <a16:creationId xmlns:a16="http://schemas.microsoft.com/office/drawing/2014/main" id="{E4C8F43B-A12D-47D9-9527-73F2D3CE090A}"/>
              </a:ext>
            </a:extLst>
          </p:cNvPr>
          <p:cNvSpPr/>
          <p:nvPr/>
        </p:nvSpPr>
        <p:spPr>
          <a:xfrm>
            <a:off x="1708785" y="1411605"/>
            <a:ext cx="5726430" cy="1880235"/>
          </a:xfrm>
          <a:prstGeom prst="flowChartProcess">
            <a:avLst/>
          </a:prstGeom>
          <a:solidFill>
            <a:srgbClr val="AFDEF7"/>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r>
              <a:rPr lang="en-GB" dirty="0">
                <a:solidFill>
                  <a:schemeClr val="tx1"/>
                </a:solidFill>
              </a:rPr>
              <a:t>When we take medicines prescribed by our doctor, </a:t>
            </a:r>
            <a:br>
              <a:rPr lang="en-GB" dirty="0">
                <a:solidFill>
                  <a:schemeClr val="tx1"/>
                </a:solidFill>
              </a:rPr>
            </a:br>
            <a:r>
              <a:rPr lang="en-GB" dirty="0">
                <a:solidFill>
                  <a:schemeClr val="tx1"/>
                </a:solidFill>
              </a:rPr>
              <a:t>we want the drug in the medicine to cause a physiological change in our body. That change </a:t>
            </a:r>
            <a:br>
              <a:rPr lang="en-GB" dirty="0">
                <a:solidFill>
                  <a:schemeClr val="tx1"/>
                </a:solidFill>
              </a:rPr>
            </a:br>
            <a:r>
              <a:rPr lang="en-GB" dirty="0">
                <a:solidFill>
                  <a:schemeClr val="tx1"/>
                </a:solidFill>
              </a:rPr>
              <a:t>might be that we want to stop pain, stop a cough </a:t>
            </a:r>
            <a:br>
              <a:rPr lang="en-GB" dirty="0">
                <a:solidFill>
                  <a:schemeClr val="tx1"/>
                </a:solidFill>
              </a:rPr>
            </a:br>
            <a:r>
              <a:rPr lang="en-GB" dirty="0">
                <a:solidFill>
                  <a:schemeClr val="tx1"/>
                </a:solidFill>
              </a:rPr>
              <a:t>or fight an infection.</a:t>
            </a:r>
          </a:p>
        </p:txBody>
      </p:sp>
      <p:sp>
        <p:nvSpPr>
          <p:cNvPr id="3" name="Title 2">
            <a:extLst>
              <a:ext uri="{FF2B5EF4-FFF2-40B4-BE49-F238E27FC236}">
                <a16:creationId xmlns:a16="http://schemas.microsoft.com/office/drawing/2014/main" id="{C242E6CE-AA6D-48F7-955C-A0E52E592099}"/>
              </a:ext>
            </a:extLst>
          </p:cNvPr>
          <p:cNvSpPr>
            <a:spLocks noGrp="1"/>
          </p:cNvSpPr>
          <p:nvPr>
            <p:ph type="title"/>
          </p:nvPr>
        </p:nvSpPr>
        <p:spPr/>
        <p:txBody>
          <a:bodyPr/>
          <a:lstStyle/>
          <a:p>
            <a:r>
              <a:rPr lang="en-GB" b="1" dirty="0">
                <a:latin typeface="Twinkl" pitchFamily="2" charset="0"/>
              </a:rPr>
              <a:t>Are All Drugs Dangerous?</a:t>
            </a:r>
          </a:p>
        </p:txBody>
      </p:sp>
      <p:pic>
        <p:nvPicPr>
          <p:cNvPr id="40" name="Whole Class">
            <a:extLst>
              <a:ext uri="{FF2B5EF4-FFF2-40B4-BE49-F238E27FC236}">
                <a16:creationId xmlns:a16="http://schemas.microsoft.com/office/drawing/2014/main" id="{B58CB828-8F71-43E4-9752-33BE142F14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cxnSp>
        <p:nvCxnSpPr>
          <p:cNvPr id="15" name="Straight Connector 14">
            <a:extLst>
              <a:ext uri="{FF2B5EF4-FFF2-40B4-BE49-F238E27FC236}">
                <a16:creationId xmlns:a16="http://schemas.microsoft.com/office/drawing/2014/main" id="{6B0CB304-1483-45AC-9BEF-D73D7F015CA3}"/>
              </a:ext>
            </a:extLst>
          </p:cNvPr>
          <p:cNvCxnSpPr>
            <a:cxnSpLocks/>
          </p:cNvCxnSpPr>
          <p:nvPr/>
        </p:nvCxnSpPr>
        <p:spPr>
          <a:xfrm>
            <a:off x="5257800" y="3159443"/>
            <a:ext cx="1669415" cy="1257300"/>
          </a:xfrm>
          <a:prstGeom prst="line">
            <a:avLst/>
          </a:prstGeom>
          <a:ln w="76200" cap="flat" cmpd="sng" algn="ctr">
            <a:solidFill>
              <a:srgbClr val="AFDEF7"/>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7111BE3E-B457-4841-A46D-C78E35268070}"/>
              </a:ext>
            </a:extLst>
          </p:cNvPr>
          <p:cNvSpPr/>
          <p:nvPr/>
        </p:nvSpPr>
        <p:spPr>
          <a:xfrm>
            <a:off x="6355715" y="3509010"/>
            <a:ext cx="1920240" cy="1920240"/>
          </a:xfrm>
          <a:prstGeom prst="ellipse">
            <a:avLst/>
          </a:prstGeom>
          <a:solidFill>
            <a:srgbClr val="18A0DB"/>
          </a:solidFill>
          <a:ln w="76200">
            <a:solidFill>
              <a:srgbClr val="AF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lowchart: Process 40">
            <a:extLst>
              <a:ext uri="{FF2B5EF4-FFF2-40B4-BE49-F238E27FC236}">
                <a16:creationId xmlns:a16="http://schemas.microsoft.com/office/drawing/2014/main" id="{9450ADDD-F88E-4A15-B38B-C81092D64682}"/>
              </a:ext>
            </a:extLst>
          </p:cNvPr>
          <p:cNvSpPr/>
          <p:nvPr/>
        </p:nvSpPr>
        <p:spPr>
          <a:xfrm>
            <a:off x="1708785" y="1411605"/>
            <a:ext cx="5726430" cy="1880235"/>
          </a:xfrm>
          <a:prstGeom prst="flowChartProcess">
            <a:avLst/>
          </a:prstGeom>
          <a:solidFill>
            <a:srgbClr val="AFDEF7"/>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r>
              <a:rPr lang="en-GB" dirty="0">
                <a:solidFill>
                  <a:schemeClr val="tx1"/>
                </a:solidFill>
              </a:rPr>
              <a:t>We might take a drug as a pill, a medicine or an injection to prevent us from getting ill. For example, when people travel to certain countries, they have vaccines to stop them from contracting an illness when abroad.</a:t>
            </a:r>
            <a:endParaRPr lang="en-GB" dirty="0">
              <a:solidFill>
                <a:schemeClr val="tx1"/>
              </a:solidFill>
              <a:sym typeface="Wingdings" panose="05000000000000000000" pitchFamily="2" charset="2"/>
            </a:endParaRPr>
          </a:p>
        </p:txBody>
      </p:sp>
      <p:cxnSp>
        <p:nvCxnSpPr>
          <p:cNvPr id="44" name="Straight Connector 43">
            <a:extLst>
              <a:ext uri="{FF2B5EF4-FFF2-40B4-BE49-F238E27FC236}">
                <a16:creationId xmlns:a16="http://schemas.microsoft.com/office/drawing/2014/main" id="{E2A80854-95D2-439D-B932-A258288A8875}"/>
              </a:ext>
            </a:extLst>
          </p:cNvPr>
          <p:cNvCxnSpPr>
            <a:cxnSpLocks/>
            <a:stCxn id="42" idx="6"/>
            <a:endCxn id="10" idx="2"/>
          </p:cNvCxnSpPr>
          <p:nvPr/>
        </p:nvCxnSpPr>
        <p:spPr>
          <a:xfrm flipV="1">
            <a:off x="4930775" y="4469130"/>
            <a:ext cx="1424940" cy="590868"/>
          </a:xfrm>
          <a:prstGeom prst="line">
            <a:avLst/>
          </a:prstGeom>
          <a:ln w="76200" cap="flat" cmpd="sng" algn="ctr">
            <a:solidFill>
              <a:srgbClr val="AFDEF7"/>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5" name="Picture 44">
            <a:extLst>
              <a:ext uri="{FF2B5EF4-FFF2-40B4-BE49-F238E27FC236}">
                <a16:creationId xmlns:a16="http://schemas.microsoft.com/office/drawing/2014/main" id="{D4924D65-1C0C-4FA3-B964-0A1204E422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2370" y="4054637"/>
            <a:ext cx="2125980" cy="1053466"/>
          </a:xfrm>
          <a:prstGeom prst="rect">
            <a:avLst/>
          </a:prstGeom>
        </p:spPr>
      </p:pic>
      <p:sp>
        <p:nvSpPr>
          <p:cNvPr id="48" name="Flowchart: Process 47">
            <a:extLst>
              <a:ext uri="{FF2B5EF4-FFF2-40B4-BE49-F238E27FC236}">
                <a16:creationId xmlns:a16="http://schemas.microsoft.com/office/drawing/2014/main" id="{054057DF-C741-476D-9534-CB7D4EB3B870}"/>
              </a:ext>
            </a:extLst>
          </p:cNvPr>
          <p:cNvSpPr/>
          <p:nvPr/>
        </p:nvSpPr>
        <p:spPr>
          <a:xfrm>
            <a:off x="1714805" y="1618510"/>
            <a:ext cx="5726430" cy="1381125"/>
          </a:xfrm>
          <a:prstGeom prst="flowChartProcess">
            <a:avLst/>
          </a:prstGeom>
          <a:solidFill>
            <a:srgbClr val="AFDEF7"/>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r>
              <a:rPr lang="en-GB" dirty="0">
                <a:solidFill>
                  <a:schemeClr val="tx1"/>
                </a:solidFill>
                <a:sym typeface="Wingdings" panose="05000000000000000000" pitchFamily="2" charset="2"/>
              </a:rPr>
              <a:t>Some people have an illness called diabetes. </a:t>
            </a:r>
            <a:br>
              <a:rPr lang="en-GB" dirty="0">
                <a:solidFill>
                  <a:schemeClr val="tx1"/>
                </a:solidFill>
                <a:sym typeface="Wingdings" panose="05000000000000000000" pitchFamily="2" charset="2"/>
              </a:rPr>
            </a:br>
            <a:r>
              <a:rPr lang="en-GB" dirty="0">
                <a:solidFill>
                  <a:schemeClr val="tx1"/>
                </a:solidFill>
                <a:sym typeface="Wingdings" panose="05000000000000000000" pitchFamily="2" charset="2"/>
              </a:rPr>
              <a:t>They take a drug called insulin to prevent them from getting ill.</a:t>
            </a:r>
          </a:p>
        </p:txBody>
      </p:sp>
      <p:cxnSp>
        <p:nvCxnSpPr>
          <p:cNvPr id="50" name="Straight Connector 49">
            <a:extLst>
              <a:ext uri="{FF2B5EF4-FFF2-40B4-BE49-F238E27FC236}">
                <a16:creationId xmlns:a16="http://schemas.microsoft.com/office/drawing/2014/main" id="{B8B37F6F-B675-4ECF-9E0E-51DFD8D8B10E}"/>
              </a:ext>
            </a:extLst>
          </p:cNvPr>
          <p:cNvCxnSpPr>
            <a:cxnSpLocks/>
          </p:cNvCxnSpPr>
          <p:nvPr/>
        </p:nvCxnSpPr>
        <p:spPr>
          <a:xfrm>
            <a:off x="2655570" y="2717483"/>
            <a:ext cx="521970" cy="1865947"/>
          </a:xfrm>
          <a:prstGeom prst="line">
            <a:avLst/>
          </a:prstGeom>
          <a:ln w="76200" cap="flat" cmpd="sng" algn="ctr">
            <a:solidFill>
              <a:srgbClr val="AFDEF7"/>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2" name="Oval 41">
            <a:extLst>
              <a:ext uri="{FF2B5EF4-FFF2-40B4-BE49-F238E27FC236}">
                <a16:creationId xmlns:a16="http://schemas.microsoft.com/office/drawing/2014/main" id="{460A9CC5-A13E-4FEC-BC85-368B8E4E61FC}"/>
              </a:ext>
            </a:extLst>
          </p:cNvPr>
          <p:cNvSpPr/>
          <p:nvPr/>
        </p:nvSpPr>
        <p:spPr>
          <a:xfrm>
            <a:off x="3010535" y="4099878"/>
            <a:ext cx="1920240" cy="1920240"/>
          </a:xfrm>
          <a:prstGeom prst="ellipse">
            <a:avLst/>
          </a:prstGeom>
          <a:solidFill>
            <a:srgbClr val="18A0DB"/>
          </a:solidFill>
          <a:ln w="76200">
            <a:solidFill>
              <a:srgbClr val="AF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BC898A37-849A-479E-AA9C-1FAFF0F304B9}"/>
              </a:ext>
            </a:extLst>
          </p:cNvPr>
          <p:cNvSpPr/>
          <p:nvPr/>
        </p:nvSpPr>
        <p:spPr>
          <a:xfrm>
            <a:off x="3014345" y="4099878"/>
            <a:ext cx="1920240" cy="1920240"/>
          </a:xfrm>
          <a:prstGeom prst="ellipse">
            <a:avLst/>
          </a:prstGeom>
          <a:solidFill>
            <a:srgbClr val="18A0DB"/>
          </a:solidFill>
          <a:ln w="76200">
            <a:solidFill>
              <a:srgbClr val="AF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4D3F1418-DEEB-4DBD-86B2-99207DA254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4512" y="3886200"/>
            <a:ext cx="2720217" cy="2491740"/>
          </a:xfrm>
          <a:prstGeom prst="rect">
            <a:avLst/>
          </a:prstGeom>
        </p:spPr>
      </p:pic>
      <p:pic>
        <p:nvPicPr>
          <p:cNvPr id="26" name="Picture 25">
            <a:extLst>
              <a:ext uri="{FF2B5EF4-FFF2-40B4-BE49-F238E27FC236}">
                <a16:creationId xmlns:a16="http://schemas.microsoft.com/office/drawing/2014/main" id="{487523F4-D33B-4E61-A929-092E47B157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74620" y="4284093"/>
            <a:ext cx="2719388" cy="1736025"/>
          </a:xfrm>
          <a:prstGeom prst="rect">
            <a:avLst/>
          </a:prstGeom>
        </p:spPr>
      </p:pic>
      <p:cxnSp>
        <p:nvCxnSpPr>
          <p:cNvPr id="53" name="Straight Connector 52">
            <a:extLst>
              <a:ext uri="{FF2B5EF4-FFF2-40B4-BE49-F238E27FC236}">
                <a16:creationId xmlns:a16="http://schemas.microsoft.com/office/drawing/2014/main" id="{6EA6E362-5795-4525-B6DD-24E7829B8859}"/>
              </a:ext>
            </a:extLst>
          </p:cNvPr>
          <p:cNvCxnSpPr>
            <a:cxnSpLocks/>
          </p:cNvCxnSpPr>
          <p:nvPr/>
        </p:nvCxnSpPr>
        <p:spPr>
          <a:xfrm flipV="1">
            <a:off x="4957445" y="4461510"/>
            <a:ext cx="1424940" cy="590868"/>
          </a:xfrm>
          <a:prstGeom prst="line">
            <a:avLst/>
          </a:prstGeom>
          <a:ln w="76200" cap="flat" cmpd="sng" algn="ctr">
            <a:solidFill>
              <a:srgbClr val="AFDEF7"/>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56" name="Picture 55">
            <a:extLst>
              <a:ext uri="{FF2B5EF4-FFF2-40B4-BE49-F238E27FC236}">
                <a16:creationId xmlns:a16="http://schemas.microsoft.com/office/drawing/2014/main" id="{02FEC869-821C-4F30-947B-71491991F2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723890" y="2788920"/>
            <a:ext cx="2880360" cy="2880360"/>
          </a:xfrm>
          <a:prstGeom prst="rect">
            <a:avLst/>
          </a:prstGeom>
        </p:spPr>
      </p:pic>
      <p:sp>
        <p:nvSpPr>
          <p:cNvPr id="58" name="Flowchart: Process 57">
            <a:extLst>
              <a:ext uri="{FF2B5EF4-FFF2-40B4-BE49-F238E27FC236}">
                <a16:creationId xmlns:a16="http://schemas.microsoft.com/office/drawing/2014/main" id="{D71A5E3F-77A1-4B4F-A935-40DA4991A040}"/>
              </a:ext>
            </a:extLst>
          </p:cNvPr>
          <p:cNvSpPr/>
          <p:nvPr/>
        </p:nvSpPr>
        <p:spPr>
          <a:xfrm>
            <a:off x="1714805" y="1635865"/>
            <a:ext cx="5726430" cy="1381125"/>
          </a:xfrm>
          <a:prstGeom prst="flowChartProcess">
            <a:avLst/>
          </a:prstGeom>
          <a:solidFill>
            <a:srgbClr val="AFDEF7"/>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r>
              <a:rPr lang="en-GB" dirty="0">
                <a:solidFill>
                  <a:schemeClr val="tx1"/>
                </a:solidFill>
                <a:sym typeface="Wingdings" panose="05000000000000000000" pitchFamily="2" charset="2"/>
              </a:rPr>
              <a:t>Other people take a drug in their asthma inhaler to prevent them from having an asthma attack.</a:t>
            </a:r>
          </a:p>
        </p:txBody>
      </p:sp>
      <p:pic>
        <p:nvPicPr>
          <p:cNvPr id="7" name="Picture 6">
            <a:extLst>
              <a:ext uri="{FF2B5EF4-FFF2-40B4-BE49-F238E27FC236}">
                <a16:creationId xmlns:a16="http://schemas.microsoft.com/office/drawing/2014/main" id="{9AC5C99B-1F00-4107-8C50-FCEBCB062A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7536" y="1279208"/>
            <a:ext cx="1352243" cy="5017770"/>
          </a:xfrm>
          <a:prstGeom prst="rect">
            <a:avLst/>
          </a:prstGeom>
        </p:spPr>
      </p:pic>
    </p:spTree>
    <p:extLst>
      <p:ext uri="{BB962C8B-B14F-4D97-AF65-F5344CB8AC3E}">
        <p14:creationId xmlns:p14="http://schemas.microsoft.com/office/powerpoint/2010/main" val="166551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1" presetClass="entr" presetSubtype="2"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2)">
                                      <p:cBhvr>
                                        <p:cTn id="15" dur="500"/>
                                        <p:tgtEl>
                                          <p:spTgt spid="1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up)">
                                      <p:cBhvr>
                                        <p:cTn id="25" dur="500"/>
                                        <p:tgtEl>
                                          <p:spTgt spid="44"/>
                                        </p:tgtEl>
                                      </p:cBhvr>
                                    </p:animEffect>
                                  </p:childTnLst>
                                </p:cTn>
                              </p:par>
                            </p:childTnLst>
                          </p:cTn>
                        </p:par>
                        <p:par>
                          <p:cTn id="26" fill="hold">
                            <p:stCondLst>
                              <p:cond delay="2500"/>
                            </p:stCondLst>
                            <p:childTnLst>
                              <p:par>
                                <p:cTn id="27" presetID="21" presetClass="entr" presetSubtype="2"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heel(2)">
                                      <p:cBhvr>
                                        <p:cTn id="29" dur="500"/>
                                        <p:tgtEl>
                                          <p:spTgt spid="42"/>
                                        </p:tgtEl>
                                      </p:cBhvr>
                                    </p:animEffect>
                                  </p:childTnLst>
                                </p:cTn>
                              </p:par>
                            </p:childTnLst>
                          </p:cTn>
                        </p:par>
                        <p:par>
                          <p:cTn id="30" fill="hold">
                            <p:stCondLst>
                              <p:cond delay="3000"/>
                            </p:stCondLst>
                            <p:childTnLst>
                              <p:par>
                                <p:cTn id="31" presetID="53" presetClass="entr" presetSubtype="16"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xit" presetSubtype="0" fill="hold" grpId="1" nodeType="withEffect">
                                  <p:stCondLst>
                                    <p:cond delay="0"/>
                                  </p:stCondLst>
                                  <p:childTnLst>
                                    <p:animEffect transition="out" filter="fade">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par>
                          <p:cTn id="47" fill="hold">
                            <p:stCondLst>
                              <p:cond delay="500"/>
                            </p:stCondLst>
                            <p:childTnLst>
                              <p:par>
                                <p:cTn id="48" presetID="53" presetClass="exit" presetSubtype="32" fill="hold" nodeType="afterEffect">
                                  <p:stCondLst>
                                    <p:cond delay="0"/>
                                  </p:stCondLst>
                                  <p:childTnLst>
                                    <p:anim calcmode="lin" valueType="num">
                                      <p:cBhvr>
                                        <p:cTn id="49" dur="500"/>
                                        <p:tgtEl>
                                          <p:spTgt spid="15"/>
                                        </p:tgtEl>
                                        <p:attrNameLst>
                                          <p:attrName>ppt_w</p:attrName>
                                        </p:attrNameLst>
                                      </p:cBhvr>
                                      <p:tavLst>
                                        <p:tav tm="0">
                                          <p:val>
                                            <p:strVal val="ppt_w"/>
                                          </p:val>
                                        </p:tav>
                                        <p:tav tm="100000">
                                          <p:val>
                                            <p:fltVal val="0"/>
                                          </p:val>
                                        </p:tav>
                                      </p:tavLst>
                                    </p:anim>
                                    <p:anim calcmode="lin" valueType="num">
                                      <p:cBhvr>
                                        <p:cTn id="50" dur="500"/>
                                        <p:tgtEl>
                                          <p:spTgt spid="15"/>
                                        </p:tgtEl>
                                        <p:attrNameLst>
                                          <p:attrName>ppt_h</p:attrName>
                                        </p:attrNameLst>
                                      </p:cBhvr>
                                      <p:tavLst>
                                        <p:tav tm="0">
                                          <p:val>
                                            <p:strVal val="ppt_h"/>
                                          </p:val>
                                        </p:tav>
                                        <p:tav tm="100000">
                                          <p:val>
                                            <p:fltVal val="0"/>
                                          </p:val>
                                        </p:tav>
                                      </p:tavLst>
                                    </p:anim>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10"/>
                                        </p:tgtEl>
                                        <p:attrNameLst>
                                          <p:attrName>ppt_w</p:attrName>
                                        </p:attrNameLst>
                                      </p:cBhvr>
                                      <p:tavLst>
                                        <p:tav tm="0">
                                          <p:val>
                                            <p:strVal val="ppt_w"/>
                                          </p:val>
                                        </p:tav>
                                        <p:tav tm="100000">
                                          <p:val>
                                            <p:fltVal val="0"/>
                                          </p:val>
                                        </p:tav>
                                      </p:tavLst>
                                    </p:anim>
                                    <p:anim calcmode="lin" valueType="num">
                                      <p:cBhvr>
                                        <p:cTn id="55" dur="500"/>
                                        <p:tgtEl>
                                          <p:spTgt spid="10"/>
                                        </p:tgtEl>
                                        <p:attrNameLst>
                                          <p:attrName>ppt_h</p:attrName>
                                        </p:attrNameLst>
                                      </p:cBhvr>
                                      <p:tavLst>
                                        <p:tav tm="0">
                                          <p:val>
                                            <p:strVal val="ppt_h"/>
                                          </p:val>
                                        </p:tav>
                                        <p:tav tm="100000">
                                          <p:val>
                                            <p:fltVal val="0"/>
                                          </p:val>
                                        </p:tav>
                                      </p:tavLst>
                                    </p:anim>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53" presetClass="exit" presetSubtype="32" fill="hold" nodeType="withEffect">
                                  <p:stCondLst>
                                    <p:cond delay="0"/>
                                  </p:stCondLst>
                                  <p:childTnLst>
                                    <p:anim calcmode="lin" valueType="num">
                                      <p:cBhvr>
                                        <p:cTn id="59" dur="500"/>
                                        <p:tgtEl>
                                          <p:spTgt spid="45"/>
                                        </p:tgtEl>
                                        <p:attrNameLst>
                                          <p:attrName>ppt_w</p:attrName>
                                        </p:attrNameLst>
                                      </p:cBhvr>
                                      <p:tavLst>
                                        <p:tav tm="0">
                                          <p:val>
                                            <p:strVal val="ppt_w"/>
                                          </p:val>
                                        </p:tav>
                                        <p:tav tm="100000">
                                          <p:val>
                                            <p:fltVal val="0"/>
                                          </p:val>
                                        </p:tav>
                                      </p:tavLst>
                                    </p:anim>
                                    <p:anim calcmode="lin" valueType="num">
                                      <p:cBhvr>
                                        <p:cTn id="60" dur="500"/>
                                        <p:tgtEl>
                                          <p:spTgt spid="45"/>
                                        </p:tgtEl>
                                        <p:attrNameLst>
                                          <p:attrName>ppt_h</p:attrName>
                                        </p:attrNameLst>
                                      </p:cBhvr>
                                      <p:tavLst>
                                        <p:tav tm="0">
                                          <p:val>
                                            <p:strVal val="ppt_h"/>
                                          </p:val>
                                        </p:tav>
                                        <p:tav tm="100000">
                                          <p:val>
                                            <p:fltVal val="0"/>
                                          </p:val>
                                        </p:tav>
                                      </p:tavLst>
                                    </p:anim>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par>
                                <p:cTn id="63" presetID="53" presetClass="exit" presetSubtype="32" fill="hold" nodeType="withEffect">
                                  <p:stCondLst>
                                    <p:cond delay="0"/>
                                  </p:stCondLst>
                                  <p:childTnLst>
                                    <p:anim calcmode="lin" valueType="num">
                                      <p:cBhvr>
                                        <p:cTn id="64" dur="500"/>
                                        <p:tgtEl>
                                          <p:spTgt spid="44"/>
                                        </p:tgtEl>
                                        <p:attrNameLst>
                                          <p:attrName>ppt_w</p:attrName>
                                        </p:attrNameLst>
                                      </p:cBhvr>
                                      <p:tavLst>
                                        <p:tav tm="0">
                                          <p:val>
                                            <p:strVal val="ppt_w"/>
                                          </p:val>
                                        </p:tav>
                                        <p:tav tm="100000">
                                          <p:val>
                                            <p:fltVal val="0"/>
                                          </p:val>
                                        </p:tav>
                                      </p:tavLst>
                                    </p:anim>
                                    <p:anim calcmode="lin" valueType="num">
                                      <p:cBhvr>
                                        <p:cTn id="65" dur="500"/>
                                        <p:tgtEl>
                                          <p:spTgt spid="44"/>
                                        </p:tgtEl>
                                        <p:attrNameLst>
                                          <p:attrName>ppt_h</p:attrName>
                                        </p:attrNameLst>
                                      </p:cBhvr>
                                      <p:tavLst>
                                        <p:tav tm="0">
                                          <p:val>
                                            <p:strVal val="ppt_h"/>
                                          </p:val>
                                        </p:tav>
                                        <p:tav tm="100000">
                                          <p:val>
                                            <p:fltVal val="0"/>
                                          </p:val>
                                        </p:tav>
                                      </p:tavLst>
                                    </p:anim>
                                    <p:animEffect transition="out" filter="fade">
                                      <p:cBhvr>
                                        <p:cTn id="66" dur="500"/>
                                        <p:tgtEl>
                                          <p:spTgt spid="44"/>
                                        </p:tgtEl>
                                      </p:cBhvr>
                                    </p:animEffect>
                                    <p:set>
                                      <p:cBhvr>
                                        <p:cTn id="67" dur="1" fill="hold">
                                          <p:stCondLst>
                                            <p:cond delay="499"/>
                                          </p:stCondLst>
                                        </p:cTn>
                                        <p:tgtEl>
                                          <p:spTgt spid="44"/>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42"/>
                                        </p:tgtEl>
                                        <p:attrNameLst>
                                          <p:attrName>ppt_w</p:attrName>
                                        </p:attrNameLst>
                                      </p:cBhvr>
                                      <p:tavLst>
                                        <p:tav tm="0">
                                          <p:val>
                                            <p:strVal val="ppt_w"/>
                                          </p:val>
                                        </p:tav>
                                        <p:tav tm="100000">
                                          <p:val>
                                            <p:fltVal val="0"/>
                                          </p:val>
                                        </p:tav>
                                      </p:tavLst>
                                    </p:anim>
                                    <p:anim calcmode="lin" valueType="num">
                                      <p:cBhvr>
                                        <p:cTn id="70" dur="500"/>
                                        <p:tgtEl>
                                          <p:spTgt spid="42"/>
                                        </p:tgtEl>
                                        <p:attrNameLst>
                                          <p:attrName>ppt_h</p:attrName>
                                        </p:attrNameLst>
                                      </p:cBhvr>
                                      <p:tavLst>
                                        <p:tav tm="0">
                                          <p:val>
                                            <p:strVal val="ppt_h"/>
                                          </p:val>
                                        </p:tav>
                                        <p:tav tm="100000">
                                          <p:val>
                                            <p:fltVal val="0"/>
                                          </p:val>
                                        </p:tav>
                                      </p:tavLst>
                                    </p:anim>
                                    <p:animEffect transition="out" filter="fade">
                                      <p:cBhvr>
                                        <p:cTn id="71" dur="500"/>
                                        <p:tgtEl>
                                          <p:spTgt spid="42"/>
                                        </p:tgtEl>
                                      </p:cBhvr>
                                    </p:animEffect>
                                    <p:set>
                                      <p:cBhvr>
                                        <p:cTn id="72" dur="1" fill="hold">
                                          <p:stCondLst>
                                            <p:cond delay="499"/>
                                          </p:stCondLst>
                                        </p:cTn>
                                        <p:tgtEl>
                                          <p:spTgt spid="42"/>
                                        </p:tgtEl>
                                        <p:attrNameLst>
                                          <p:attrName>style.visibility</p:attrName>
                                        </p:attrNameLst>
                                      </p:cBhvr>
                                      <p:to>
                                        <p:strVal val="hidden"/>
                                      </p:to>
                                    </p:set>
                                  </p:childTnLst>
                                </p:cTn>
                              </p:par>
                              <p:par>
                                <p:cTn id="73" presetID="53" presetClass="exit" presetSubtype="32" fill="hold" nodeType="withEffect">
                                  <p:stCondLst>
                                    <p:cond delay="0"/>
                                  </p:stCondLst>
                                  <p:childTnLst>
                                    <p:anim calcmode="lin" valueType="num">
                                      <p:cBhvr>
                                        <p:cTn id="74" dur="500"/>
                                        <p:tgtEl>
                                          <p:spTgt spid="24"/>
                                        </p:tgtEl>
                                        <p:attrNameLst>
                                          <p:attrName>ppt_w</p:attrName>
                                        </p:attrNameLst>
                                      </p:cBhvr>
                                      <p:tavLst>
                                        <p:tav tm="0">
                                          <p:val>
                                            <p:strVal val="ppt_w"/>
                                          </p:val>
                                        </p:tav>
                                        <p:tav tm="100000">
                                          <p:val>
                                            <p:fltVal val="0"/>
                                          </p:val>
                                        </p:tav>
                                      </p:tavLst>
                                    </p:anim>
                                    <p:anim calcmode="lin" valueType="num">
                                      <p:cBhvr>
                                        <p:cTn id="75" dur="500"/>
                                        <p:tgtEl>
                                          <p:spTgt spid="24"/>
                                        </p:tgtEl>
                                        <p:attrNameLst>
                                          <p:attrName>ppt_h</p:attrName>
                                        </p:attrNameLst>
                                      </p:cBhvr>
                                      <p:tavLst>
                                        <p:tav tm="0">
                                          <p:val>
                                            <p:strVal val="ppt_h"/>
                                          </p:val>
                                        </p:tav>
                                        <p:tav tm="100000">
                                          <p:val>
                                            <p:fltVal val="0"/>
                                          </p:val>
                                        </p:tav>
                                      </p:tavLst>
                                    </p:anim>
                                    <p:animEffect transition="out" filter="fade">
                                      <p:cBhvr>
                                        <p:cTn id="76" dur="500"/>
                                        <p:tgtEl>
                                          <p:spTgt spid="24"/>
                                        </p:tgtEl>
                                      </p:cBhvr>
                                    </p:animEffect>
                                    <p:set>
                                      <p:cBhvr>
                                        <p:cTn id="77" dur="1" fill="hold">
                                          <p:stCondLst>
                                            <p:cond delay="499"/>
                                          </p:stCondLst>
                                        </p:cTn>
                                        <p:tgtEl>
                                          <p:spTgt spid="24"/>
                                        </p:tgtEl>
                                        <p:attrNameLst>
                                          <p:attrName>style.visibility</p:attrName>
                                        </p:attrNameLst>
                                      </p:cBhvr>
                                      <p:to>
                                        <p:strVal val="hidden"/>
                                      </p:to>
                                    </p:set>
                                  </p:childTnLst>
                                </p:cTn>
                              </p:par>
                            </p:childTnLst>
                          </p:cTn>
                        </p:par>
                        <p:par>
                          <p:cTn id="78" fill="hold">
                            <p:stCondLst>
                              <p:cond delay="1000"/>
                            </p:stCondLst>
                            <p:childTnLst>
                              <p:par>
                                <p:cTn id="79" presetID="22" presetClass="entr" presetSubtype="1" fill="hold" nodeType="after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wipe(up)">
                                      <p:cBhvr>
                                        <p:cTn id="81" dur="500"/>
                                        <p:tgtEl>
                                          <p:spTgt spid="50"/>
                                        </p:tgtEl>
                                      </p:cBhvr>
                                    </p:animEffect>
                                  </p:childTnLst>
                                </p:cTn>
                              </p:par>
                            </p:childTnLst>
                          </p:cTn>
                        </p:par>
                        <p:par>
                          <p:cTn id="82" fill="hold">
                            <p:stCondLst>
                              <p:cond delay="1500"/>
                            </p:stCondLst>
                            <p:childTnLst>
                              <p:par>
                                <p:cTn id="83" presetID="21" presetClass="entr" presetSubtype="2" fill="hold" grpId="0" nodeType="after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wheel(2)">
                                      <p:cBhvr>
                                        <p:cTn id="85" dur="500"/>
                                        <p:tgtEl>
                                          <p:spTgt spid="52"/>
                                        </p:tgtEl>
                                      </p:cBhvr>
                                    </p:animEffect>
                                  </p:childTnLst>
                                </p:cTn>
                              </p:par>
                            </p:childTnLst>
                          </p:cTn>
                        </p:par>
                        <p:par>
                          <p:cTn id="86" fill="hold">
                            <p:stCondLst>
                              <p:cond delay="2000"/>
                            </p:stCondLst>
                            <p:childTnLst>
                              <p:par>
                                <p:cTn id="87" presetID="53" presetClass="entr" presetSubtype="16" fill="hold" nodeType="afterEffect">
                                  <p:stCondLst>
                                    <p:cond delay="0"/>
                                  </p:stCondLst>
                                  <p:childTnLst>
                                    <p:set>
                                      <p:cBhvr>
                                        <p:cTn id="88" dur="1" fill="hold">
                                          <p:stCondLst>
                                            <p:cond delay="0"/>
                                          </p:stCondLst>
                                        </p:cTn>
                                        <p:tgtEl>
                                          <p:spTgt spid="26"/>
                                        </p:tgtEl>
                                        <p:attrNameLst>
                                          <p:attrName>style.visibility</p:attrName>
                                        </p:attrNameLst>
                                      </p:cBhvr>
                                      <p:to>
                                        <p:strVal val="visible"/>
                                      </p:to>
                                    </p:set>
                                    <p:anim calcmode="lin" valueType="num">
                                      <p:cBhvr>
                                        <p:cTn id="89" dur="500" fill="hold"/>
                                        <p:tgtEl>
                                          <p:spTgt spid="26"/>
                                        </p:tgtEl>
                                        <p:attrNameLst>
                                          <p:attrName>ppt_w</p:attrName>
                                        </p:attrNameLst>
                                      </p:cBhvr>
                                      <p:tavLst>
                                        <p:tav tm="0">
                                          <p:val>
                                            <p:fltVal val="0"/>
                                          </p:val>
                                        </p:tav>
                                        <p:tav tm="100000">
                                          <p:val>
                                            <p:strVal val="#ppt_w"/>
                                          </p:val>
                                        </p:tav>
                                      </p:tavLst>
                                    </p:anim>
                                    <p:anim calcmode="lin" valueType="num">
                                      <p:cBhvr>
                                        <p:cTn id="90" dur="500" fill="hold"/>
                                        <p:tgtEl>
                                          <p:spTgt spid="26"/>
                                        </p:tgtEl>
                                        <p:attrNameLst>
                                          <p:attrName>ppt_h</p:attrName>
                                        </p:attrNameLst>
                                      </p:cBhvr>
                                      <p:tavLst>
                                        <p:tav tm="0">
                                          <p:val>
                                            <p:fltVal val="0"/>
                                          </p:val>
                                        </p:tav>
                                        <p:tav tm="100000">
                                          <p:val>
                                            <p:strVal val="#ppt_h"/>
                                          </p:val>
                                        </p:tav>
                                      </p:tavLst>
                                    </p:anim>
                                    <p:animEffect transition="in" filter="fade">
                                      <p:cBhvr>
                                        <p:cTn id="91" dur="500"/>
                                        <p:tgtEl>
                                          <p:spTgt spid="26"/>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53"/>
                                        </p:tgtEl>
                                        <p:attrNameLst>
                                          <p:attrName>style.visibility</p:attrName>
                                        </p:attrNameLst>
                                      </p:cBhvr>
                                      <p:to>
                                        <p:strVal val="visible"/>
                                      </p:to>
                                    </p:set>
                                    <p:animEffect transition="in" filter="wipe(left)">
                                      <p:cBhvr>
                                        <p:cTn id="96" dur="500"/>
                                        <p:tgtEl>
                                          <p:spTgt spid="5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fade">
                                      <p:cBhvr>
                                        <p:cTn id="99" dur="500"/>
                                        <p:tgtEl>
                                          <p:spTgt spid="58"/>
                                        </p:tgtEl>
                                      </p:cBhvr>
                                    </p:animEffect>
                                  </p:childTnLst>
                                </p:cTn>
                              </p:par>
                            </p:childTnLst>
                          </p:cTn>
                        </p:par>
                        <p:par>
                          <p:cTn id="100" fill="hold">
                            <p:stCondLst>
                              <p:cond delay="500"/>
                            </p:stCondLst>
                            <p:childTnLst>
                              <p:par>
                                <p:cTn id="101" presetID="21" presetClass="entr" presetSubtype="2" fill="hold" grpId="0" nodeType="afterEffect">
                                  <p:stCondLst>
                                    <p:cond delay="0"/>
                                  </p:stCondLst>
                                  <p:childTnLst>
                                    <p:set>
                                      <p:cBhvr>
                                        <p:cTn id="102" dur="1" fill="hold">
                                          <p:stCondLst>
                                            <p:cond delay="0"/>
                                          </p:stCondLst>
                                        </p:cTn>
                                        <p:tgtEl>
                                          <p:spTgt spid="54"/>
                                        </p:tgtEl>
                                        <p:attrNameLst>
                                          <p:attrName>style.visibility</p:attrName>
                                        </p:attrNameLst>
                                      </p:cBhvr>
                                      <p:to>
                                        <p:strVal val="visible"/>
                                      </p:to>
                                    </p:set>
                                    <p:animEffect transition="in" filter="wheel(2)">
                                      <p:cBhvr>
                                        <p:cTn id="103" dur="500"/>
                                        <p:tgtEl>
                                          <p:spTgt spid="54"/>
                                        </p:tgtEl>
                                      </p:cBhvr>
                                    </p:animEffect>
                                  </p:childTnLst>
                                </p:cTn>
                              </p:par>
                              <p:par>
                                <p:cTn id="104" presetID="53" presetClass="entr" presetSubtype="16" fill="hold" nodeType="withEffect">
                                  <p:stCondLst>
                                    <p:cond delay="0"/>
                                  </p:stCondLst>
                                  <p:childTnLst>
                                    <p:set>
                                      <p:cBhvr>
                                        <p:cTn id="105" dur="1" fill="hold">
                                          <p:stCondLst>
                                            <p:cond delay="0"/>
                                          </p:stCondLst>
                                        </p:cTn>
                                        <p:tgtEl>
                                          <p:spTgt spid="56"/>
                                        </p:tgtEl>
                                        <p:attrNameLst>
                                          <p:attrName>style.visibility</p:attrName>
                                        </p:attrNameLst>
                                      </p:cBhvr>
                                      <p:to>
                                        <p:strVal val="visible"/>
                                      </p:to>
                                    </p:set>
                                    <p:anim calcmode="lin" valueType="num">
                                      <p:cBhvr>
                                        <p:cTn id="106" dur="500" fill="hold"/>
                                        <p:tgtEl>
                                          <p:spTgt spid="56"/>
                                        </p:tgtEl>
                                        <p:attrNameLst>
                                          <p:attrName>ppt_w</p:attrName>
                                        </p:attrNameLst>
                                      </p:cBhvr>
                                      <p:tavLst>
                                        <p:tav tm="0">
                                          <p:val>
                                            <p:fltVal val="0"/>
                                          </p:val>
                                        </p:tav>
                                        <p:tav tm="100000">
                                          <p:val>
                                            <p:strVal val="#ppt_w"/>
                                          </p:val>
                                        </p:tav>
                                      </p:tavLst>
                                    </p:anim>
                                    <p:anim calcmode="lin" valueType="num">
                                      <p:cBhvr>
                                        <p:cTn id="107" dur="500" fill="hold"/>
                                        <p:tgtEl>
                                          <p:spTgt spid="56"/>
                                        </p:tgtEl>
                                        <p:attrNameLst>
                                          <p:attrName>ppt_h</p:attrName>
                                        </p:attrNameLst>
                                      </p:cBhvr>
                                      <p:tavLst>
                                        <p:tav tm="0">
                                          <p:val>
                                            <p:fltVal val="0"/>
                                          </p:val>
                                        </p:tav>
                                        <p:tav tm="100000">
                                          <p:val>
                                            <p:strVal val="#ppt_h"/>
                                          </p:val>
                                        </p:tav>
                                      </p:tavLst>
                                    </p:anim>
                                    <p:animEffect transition="in" filter="fade">
                                      <p:cBhvr>
                                        <p:cTn id="10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11" grpId="0" animBg="1"/>
      <p:bldP spid="10" grpId="0" animBg="1"/>
      <p:bldP spid="10" grpId="1" animBg="1"/>
      <p:bldP spid="41" grpId="0" animBg="1"/>
      <p:bldP spid="41" grpId="1" animBg="1"/>
      <p:bldP spid="48" grpId="0" animBg="1"/>
      <p:bldP spid="42" grpId="0" animBg="1"/>
      <p:bldP spid="42" grpId="1" animBg="1"/>
      <p:bldP spid="52" grpId="0"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E11853C-7F92-4539-AAB7-3B0A57BB6E62}"/>
              </a:ext>
            </a:extLst>
          </p:cNvPr>
          <p:cNvSpPr/>
          <p:nvPr/>
        </p:nvSpPr>
        <p:spPr>
          <a:xfrm>
            <a:off x="539750" y="3933825"/>
            <a:ext cx="6192520" cy="149542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r>
              <a:rPr lang="en-GB" dirty="0">
                <a:solidFill>
                  <a:schemeClr val="bg1"/>
                </a:solidFill>
                <a:sym typeface="Wingdings" panose="05000000000000000000" pitchFamily="2" charset="2"/>
              </a:rPr>
              <a:t>Having too much of a drug, even a medicine</a:t>
            </a:r>
            <a:br>
              <a:rPr lang="en-GB" dirty="0">
                <a:solidFill>
                  <a:schemeClr val="bg1"/>
                </a:solidFill>
                <a:sym typeface="Wingdings" panose="05000000000000000000" pitchFamily="2" charset="2"/>
              </a:rPr>
            </a:br>
            <a:r>
              <a:rPr lang="en-GB" dirty="0">
                <a:solidFill>
                  <a:schemeClr val="bg1"/>
                </a:solidFill>
                <a:sym typeface="Wingdings" panose="05000000000000000000" pitchFamily="2" charset="2"/>
              </a:rPr>
              <a:t>to make you feel better, can make you very</a:t>
            </a:r>
            <a:br>
              <a:rPr lang="en-GB" dirty="0">
                <a:solidFill>
                  <a:schemeClr val="bg1"/>
                </a:solidFill>
                <a:sym typeface="Wingdings" panose="05000000000000000000" pitchFamily="2" charset="2"/>
              </a:rPr>
            </a:br>
            <a:r>
              <a:rPr lang="en-GB" dirty="0">
                <a:solidFill>
                  <a:schemeClr val="bg1"/>
                </a:solidFill>
                <a:sym typeface="Wingdings" panose="05000000000000000000" pitchFamily="2" charset="2"/>
              </a:rPr>
              <a:t>poorly. That is why it is important to always</a:t>
            </a:r>
            <a:br>
              <a:rPr lang="en-GB" dirty="0">
                <a:solidFill>
                  <a:schemeClr val="bg1"/>
                </a:solidFill>
                <a:sym typeface="Wingdings" panose="05000000000000000000" pitchFamily="2" charset="2"/>
              </a:rPr>
            </a:br>
            <a:r>
              <a:rPr lang="en-GB" dirty="0">
                <a:solidFill>
                  <a:schemeClr val="bg1"/>
                </a:solidFill>
                <a:sym typeface="Wingdings" panose="05000000000000000000" pitchFamily="2" charset="2"/>
              </a:rPr>
              <a:t>check the instructions and take the right dose.</a:t>
            </a:r>
          </a:p>
        </p:txBody>
      </p:sp>
      <p:sp>
        <p:nvSpPr>
          <p:cNvPr id="20" name="Rectangle 19">
            <a:extLst>
              <a:ext uri="{FF2B5EF4-FFF2-40B4-BE49-F238E27FC236}">
                <a16:creationId xmlns:a16="http://schemas.microsoft.com/office/drawing/2014/main" id="{98C66D6E-1E14-491A-BAB6-C3164274FA87}"/>
              </a:ext>
            </a:extLst>
          </p:cNvPr>
          <p:cNvSpPr/>
          <p:nvPr/>
        </p:nvSpPr>
        <p:spPr>
          <a:xfrm>
            <a:off x="539750" y="2817495"/>
            <a:ext cx="6192520" cy="92773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r>
              <a:rPr lang="en-GB" dirty="0">
                <a:solidFill>
                  <a:schemeClr val="bg1"/>
                </a:solidFill>
                <a:sym typeface="Wingdings" panose="05000000000000000000" pitchFamily="2" charset="2"/>
              </a:rPr>
              <a:t>People must never have someone else’s </a:t>
            </a:r>
            <a:br>
              <a:rPr lang="en-GB" dirty="0">
                <a:solidFill>
                  <a:schemeClr val="bg1"/>
                </a:solidFill>
                <a:sym typeface="Wingdings" panose="05000000000000000000" pitchFamily="2" charset="2"/>
              </a:rPr>
            </a:br>
            <a:r>
              <a:rPr lang="en-GB" dirty="0">
                <a:solidFill>
                  <a:schemeClr val="bg1"/>
                </a:solidFill>
                <a:sym typeface="Wingdings" panose="05000000000000000000" pitchFamily="2" charset="2"/>
              </a:rPr>
              <a:t>medication if a doctor hasn’t prescribed it</a:t>
            </a:r>
            <a:br>
              <a:rPr lang="en-GB" dirty="0">
                <a:solidFill>
                  <a:schemeClr val="bg1"/>
                </a:solidFill>
                <a:sym typeface="Wingdings" panose="05000000000000000000" pitchFamily="2" charset="2"/>
              </a:rPr>
            </a:br>
            <a:r>
              <a:rPr lang="en-GB" dirty="0">
                <a:solidFill>
                  <a:schemeClr val="bg1"/>
                </a:solidFill>
                <a:sym typeface="Wingdings" panose="05000000000000000000" pitchFamily="2" charset="2"/>
              </a:rPr>
              <a:t>for them.</a:t>
            </a:r>
          </a:p>
        </p:txBody>
      </p:sp>
      <p:sp>
        <p:nvSpPr>
          <p:cNvPr id="3" name="Title 2">
            <a:extLst>
              <a:ext uri="{FF2B5EF4-FFF2-40B4-BE49-F238E27FC236}">
                <a16:creationId xmlns:a16="http://schemas.microsoft.com/office/drawing/2014/main" id="{C242E6CE-AA6D-48F7-955C-A0E52E592099}"/>
              </a:ext>
            </a:extLst>
          </p:cNvPr>
          <p:cNvSpPr>
            <a:spLocks noGrp="1"/>
          </p:cNvSpPr>
          <p:nvPr>
            <p:ph type="title"/>
          </p:nvPr>
        </p:nvSpPr>
        <p:spPr/>
        <p:txBody>
          <a:bodyPr/>
          <a:lstStyle/>
          <a:p>
            <a:r>
              <a:rPr lang="en-GB" b="1" dirty="0">
                <a:latin typeface="Twinkl" pitchFamily="2" charset="0"/>
              </a:rPr>
              <a:t>Are All Drugs Dangerous?</a:t>
            </a:r>
          </a:p>
        </p:txBody>
      </p:sp>
      <p:pic>
        <p:nvPicPr>
          <p:cNvPr id="40" name="Whole Class">
            <a:extLst>
              <a:ext uri="{FF2B5EF4-FFF2-40B4-BE49-F238E27FC236}">
                <a16:creationId xmlns:a16="http://schemas.microsoft.com/office/drawing/2014/main" id="{B58CB828-8F71-43E4-9752-33BE142F14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
        <p:nvSpPr>
          <p:cNvPr id="2" name="Rectangle 1">
            <a:extLst>
              <a:ext uri="{FF2B5EF4-FFF2-40B4-BE49-F238E27FC236}">
                <a16:creationId xmlns:a16="http://schemas.microsoft.com/office/drawing/2014/main" id="{172902B7-385A-4F2D-9A54-61236E86E653}"/>
              </a:ext>
            </a:extLst>
          </p:cNvPr>
          <p:cNvSpPr/>
          <p:nvPr/>
        </p:nvSpPr>
        <p:spPr>
          <a:xfrm>
            <a:off x="539750" y="1800225"/>
            <a:ext cx="8064500" cy="82867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r>
              <a:rPr lang="en-GB" dirty="0">
                <a:solidFill>
                  <a:schemeClr val="bg1"/>
                </a:solidFill>
                <a:sym typeface="Wingdings" panose="05000000000000000000" pitchFamily="2" charset="2"/>
              </a:rPr>
              <a:t>All drugs can be dangerous if they are </a:t>
            </a:r>
            <a:br>
              <a:rPr lang="en-GB" dirty="0">
                <a:solidFill>
                  <a:schemeClr val="bg1"/>
                </a:solidFill>
                <a:sym typeface="Wingdings" panose="05000000000000000000" pitchFamily="2" charset="2"/>
              </a:rPr>
            </a:br>
            <a:r>
              <a:rPr lang="en-GB" dirty="0">
                <a:solidFill>
                  <a:schemeClr val="bg1"/>
                </a:solidFill>
                <a:sym typeface="Wingdings" panose="05000000000000000000" pitchFamily="2" charset="2"/>
              </a:rPr>
              <a:t>taken incorrectly.</a:t>
            </a:r>
          </a:p>
        </p:txBody>
      </p:sp>
      <p:sp>
        <p:nvSpPr>
          <p:cNvPr id="18" name="Freeform: Shape 17">
            <a:extLst>
              <a:ext uri="{FF2B5EF4-FFF2-40B4-BE49-F238E27FC236}">
                <a16:creationId xmlns:a16="http://schemas.microsoft.com/office/drawing/2014/main" id="{3485B99A-4C9F-47A1-BD3E-497FF7B492BD}"/>
              </a:ext>
            </a:extLst>
          </p:cNvPr>
          <p:cNvSpPr/>
          <p:nvPr/>
        </p:nvSpPr>
        <p:spPr>
          <a:xfrm flipH="1">
            <a:off x="5869409" y="1508760"/>
            <a:ext cx="2734839" cy="4799965"/>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15916"/>
              <a:gd name="connsiteY0" fmla="*/ 18473 h 1997810"/>
              <a:gd name="connsiteX1" fmla="*/ 1163782 w 1615916"/>
              <a:gd name="connsiteY1" fmla="*/ 18473 h 1997810"/>
              <a:gd name="connsiteX2" fmla="*/ 1615916 w 1615916"/>
              <a:gd name="connsiteY2" fmla="*/ 1997810 h 1997810"/>
              <a:gd name="connsiteX3" fmla="*/ 0 w 1615916"/>
              <a:gd name="connsiteY3" fmla="*/ 1985818 h 1997810"/>
              <a:gd name="connsiteX4" fmla="*/ 0 w 1615916"/>
              <a:gd name="connsiteY4" fmla="*/ 0 h 1997810"/>
              <a:gd name="connsiteX0" fmla="*/ 0 w 1615916"/>
              <a:gd name="connsiteY0" fmla="*/ 19307 h 1998644"/>
              <a:gd name="connsiteX1" fmla="*/ 1130938 w 1615916"/>
              <a:gd name="connsiteY1" fmla="*/ 0 h 1998644"/>
              <a:gd name="connsiteX2" fmla="*/ 1615916 w 1615916"/>
              <a:gd name="connsiteY2" fmla="*/ 1998644 h 1998644"/>
              <a:gd name="connsiteX3" fmla="*/ 0 w 1615916"/>
              <a:gd name="connsiteY3" fmla="*/ 1986652 h 1998644"/>
              <a:gd name="connsiteX4" fmla="*/ 0 w 1615916"/>
              <a:gd name="connsiteY4" fmla="*/ 834 h 1998644"/>
              <a:gd name="connsiteX0" fmla="*/ 49266 w 1665182"/>
              <a:gd name="connsiteY0" fmla="*/ 19307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43792 w 1665182"/>
              <a:gd name="connsiteY0" fmla="*/ 1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5473 w 1626863"/>
              <a:gd name="connsiteY0" fmla="*/ 3994 h 2002637"/>
              <a:gd name="connsiteX1" fmla="*/ 1141885 w 1626863"/>
              <a:gd name="connsiteY1" fmla="*/ 3993 h 2002637"/>
              <a:gd name="connsiteX2" fmla="*/ 1626863 w 1626863"/>
              <a:gd name="connsiteY2" fmla="*/ 2002637 h 2002637"/>
              <a:gd name="connsiteX3" fmla="*/ 10947 w 1626863"/>
              <a:gd name="connsiteY3" fmla="*/ 1990645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16421 w 1626863"/>
              <a:gd name="connsiteY3" fmla="*/ 2000298 h 2002637"/>
              <a:gd name="connsiteX4" fmla="*/ 0 w 1626863"/>
              <a:gd name="connsiteY4" fmla="*/ 0 h 2002637"/>
              <a:gd name="connsiteX0" fmla="*/ 5473 w 1626863"/>
              <a:gd name="connsiteY0" fmla="*/ 3994 h 2014779"/>
              <a:gd name="connsiteX1" fmla="*/ 1141885 w 1626863"/>
              <a:gd name="connsiteY1" fmla="*/ 3993 h 2014779"/>
              <a:gd name="connsiteX2" fmla="*/ 1626863 w 1626863"/>
              <a:gd name="connsiteY2" fmla="*/ 2002637 h 2014779"/>
              <a:gd name="connsiteX3" fmla="*/ 5473 w 1626863"/>
              <a:gd name="connsiteY3" fmla="*/ 2014779 h 2014779"/>
              <a:gd name="connsiteX4" fmla="*/ 0 w 1626863"/>
              <a:gd name="connsiteY4" fmla="*/ 0 h 2014779"/>
              <a:gd name="connsiteX0" fmla="*/ 5999 w 1627389"/>
              <a:gd name="connsiteY0" fmla="*/ 3994 h 2009952"/>
              <a:gd name="connsiteX1" fmla="*/ 1142411 w 1627389"/>
              <a:gd name="connsiteY1" fmla="*/ 3993 h 2009952"/>
              <a:gd name="connsiteX2" fmla="*/ 1627389 w 1627389"/>
              <a:gd name="connsiteY2" fmla="*/ 2002637 h 2009952"/>
              <a:gd name="connsiteX3" fmla="*/ 526 w 1627389"/>
              <a:gd name="connsiteY3" fmla="*/ 2009952 h 2009952"/>
              <a:gd name="connsiteX4" fmla="*/ 526 w 1627389"/>
              <a:gd name="connsiteY4" fmla="*/ 0 h 2009952"/>
              <a:gd name="connsiteX0" fmla="*/ 11189 w 1632579"/>
              <a:gd name="connsiteY0" fmla="*/ 3994 h 2009952"/>
              <a:gd name="connsiteX1" fmla="*/ 1147601 w 1632579"/>
              <a:gd name="connsiteY1" fmla="*/ 3993 h 2009952"/>
              <a:gd name="connsiteX2" fmla="*/ 1632579 w 1632579"/>
              <a:gd name="connsiteY2" fmla="*/ 2002637 h 2009952"/>
              <a:gd name="connsiteX3" fmla="*/ 242 w 1632579"/>
              <a:gd name="connsiteY3" fmla="*/ 2009952 h 2009952"/>
              <a:gd name="connsiteX4" fmla="*/ 5716 w 1632579"/>
              <a:gd name="connsiteY4" fmla="*/ 0 h 2009952"/>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1995473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2000300 h 2002637"/>
              <a:gd name="connsiteX4" fmla="*/ 0 w 1626863"/>
              <a:gd name="connsiteY4" fmla="*/ 0 h 2002637"/>
              <a:gd name="connsiteX0" fmla="*/ 5473 w 1626863"/>
              <a:gd name="connsiteY0" fmla="*/ 3994 h 2005126"/>
              <a:gd name="connsiteX1" fmla="*/ 1141885 w 1626863"/>
              <a:gd name="connsiteY1" fmla="*/ 3993 h 2005126"/>
              <a:gd name="connsiteX2" fmla="*/ 1626863 w 1626863"/>
              <a:gd name="connsiteY2" fmla="*/ 2002637 h 2005126"/>
              <a:gd name="connsiteX3" fmla="*/ 10949 w 1626863"/>
              <a:gd name="connsiteY3" fmla="*/ 2005126 h 2005126"/>
              <a:gd name="connsiteX4" fmla="*/ 0 w 1626863"/>
              <a:gd name="connsiteY4" fmla="*/ 0 h 2005126"/>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0 w 1621390"/>
              <a:gd name="connsiteY4" fmla="*/ 833 h 2001133"/>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5474 w 1621390"/>
              <a:gd name="connsiteY4" fmla="*/ 833 h 2001133"/>
              <a:gd name="connsiteX0" fmla="*/ 0 w 1621390"/>
              <a:gd name="connsiteY0" fmla="*/ 1 h 2003512"/>
              <a:gd name="connsiteX1" fmla="*/ 1136412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20609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099538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04807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0 h 2003511"/>
              <a:gd name="connsiteX1" fmla="*/ 1115344 w 1621390"/>
              <a:gd name="connsiteY1" fmla="*/ 4867 h 2003511"/>
              <a:gd name="connsiteX2" fmla="*/ 1621390 w 1621390"/>
              <a:gd name="connsiteY2" fmla="*/ 2003511 h 2003511"/>
              <a:gd name="connsiteX3" fmla="*/ 5476 w 1621390"/>
              <a:gd name="connsiteY3" fmla="*/ 2001132 h 2003511"/>
              <a:gd name="connsiteX4" fmla="*/ 5474 w 1621390"/>
              <a:gd name="connsiteY4" fmla="*/ 832 h 2003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390" h="2003511">
                <a:moveTo>
                  <a:pt x="0" y="0"/>
                </a:moveTo>
                <a:lnTo>
                  <a:pt x="1115344" y="4867"/>
                </a:lnTo>
                <a:lnTo>
                  <a:pt x="1621390" y="2003511"/>
                </a:lnTo>
                <a:lnTo>
                  <a:pt x="5476" y="2001132"/>
                </a:lnTo>
                <a:cubicBezTo>
                  <a:pt x="3652" y="1329539"/>
                  <a:pt x="7298" y="672425"/>
                  <a:pt x="5474" y="832"/>
                </a:cubicBezTo>
              </a:path>
            </a:pathLst>
          </a:custGeom>
          <a:solidFill>
            <a:srgbClr val="E5007E"/>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C7D56182-A8B6-4FBA-94A2-6BC8E70228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29100" y="2369270"/>
            <a:ext cx="4159250" cy="3539405"/>
          </a:xfrm>
          <a:prstGeom prst="rect">
            <a:avLst/>
          </a:prstGeom>
        </p:spPr>
      </p:pic>
      <p:pic>
        <p:nvPicPr>
          <p:cNvPr id="5" name="Picture 4">
            <a:extLst>
              <a:ext uri="{FF2B5EF4-FFF2-40B4-BE49-F238E27FC236}">
                <a16:creationId xmlns:a16="http://schemas.microsoft.com/office/drawing/2014/main" id="{73F8ECC7-7C3A-4306-AAAD-B07D6D8360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3454" y="2005013"/>
            <a:ext cx="1580468" cy="4000500"/>
          </a:xfrm>
          <a:prstGeom prst="rect">
            <a:avLst/>
          </a:prstGeom>
        </p:spPr>
      </p:pic>
      <p:grpSp>
        <p:nvGrpSpPr>
          <p:cNvPr id="22" name="Group 21">
            <a:extLst>
              <a:ext uri="{FF2B5EF4-FFF2-40B4-BE49-F238E27FC236}">
                <a16:creationId xmlns:a16="http://schemas.microsoft.com/office/drawing/2014/main" id="{45D33420-4D53-4FA7-9273-A01810A0AC81}"/>
              </a:ext>
            </a:extLst>
          </p:cNvPr>
          <p:cNvGrpSpPr/>
          <p:nvPr/>
        </p:nvGrpSpPr>
        <p:grpSpPr>
          <a:xfrm>
            <a:off x="4721010" y="1593850"/>
            <a:ext cx="4365840" cy="4679950"/>
            <a:chOff x="5338230" y="2470834"/>
            <a:chExt cx="3497160" cy="3800744"/>
          </a:xfrm>
        </p:grpSpPr>
        <p:pic>
          <p:nvPicPr>
            <p:cNvPr id="14" name="Picture 13">
              <a:extLst>
                <a:ext uri="{FF2B5EF4-FFF2-40B4-BE49-F238E27FC236}">
                  <a16:creationId xmlns:a16="http://schemas.microsoft.com/office/drawing/2014/main" id="{2576E04B-FDCA-4AFF-B949-DC8C3ED3E9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38230" y="2470834"/>
              <a:ext cx="3497160" cy="3800744"/>
            </a:xfrm>
            <a:prstGeom prst="rect">
              <a:avLst/>
            </a:prstGeom>
          </p:spPr>
        </p:pic>
        <p:pic>
          <p:nvPicPr>
            <p:cNvPr id="21" name="Picture 20">
              <a:extLst>
                <a:ext uri="{FF2B5EF4-FFF2-40B4-BE49-F238E27FC236}">
                  <a16:creationId xmlns:a16="http://schemas.microsoft.com/office/drawing/2014/main" id="{7598B6A8-865B-4820-BEE5-70EC164907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6118" y="3246121"/>
              <a:ext cx="978132" cy="2073373"/>
            </a:xfrm>
            <a:prstGeom prst="rect">
              <a:avLst/>
            </a:prstGeom>
          </p:spPr>
        </p:pic>
      </p:grpSp>
      <p:pic>
        <p:nvPicPr>
          <p:cNvPr id="24" name="Picture 23">
            <a:extLst>
              <a:ext uri="{FF2B5EF4-FFF2-40B4-BE49-F238E27FC236}">
                <a16:creationId xmlns:a16="http://schemas.microsoft.com/office/drawing/2014/main" id="{E5D7F165-42A3-4423-BFC9-5A6A5DE567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17543" y="1628775"/>
            <a:ext cx="3159774" cy="4679950"/>
          </a:xfrm>
          <a:prstGeom prst="rect">
            <a:avLst/>
          </a:prstGeom>
        </p:spPr>
      </p:pic>
    </p:spTree>
    <p:extLst>
      <p:ext uri="{BB962C8B-B14F-4D97-AF65-F5344CB8AC3E}">
        <p14:creationId xmlns:p14="http://schemas.microsoft.com/office/powerpoint/2010/main" val="360833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60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par>
                                <p:cTn id="8" presetID="10" presetClass="entr" presetSubtype="0" fill="hold" nodeType="withEffect">
                                  <p:stCondLst>
                                    <p:cond delay="16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22" presetClass="entr" presetSubtype="2"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right)">
                                      <p:cBhvr>
                                        <p:cTn id="18" dur="500"/>
                                        <p:tgtEl>
                                          <p:spTgt spid="20"/>
                                        </p:tgtEl>
                                      </p:cBhvr>
                                    </p:animEffect>
                                  </p:childTnLst>
                                </p:cTn>
                              </p:par>
                              <p:par>
                                <p:cTn id="19" presetID="53" presetClass="entr" presetSubtype="16"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right)">
                                      <p:cBhvr>
                                        <p:cTn id="28" dur="500"/>
                                        <p:tgtEl>
                                          <p:spTgt spid="30"/>
                                        </p:tgtEl>
                                      </p:cBhvr>
                                    </p:animEffect>
                                  </p:childTnLst>
                                </p:cTn>
                              </p:par>
                              <p:par>
                                <p:cTn id="29" presetID="10" presetClass="exit" presetSubtype="0" fill="hold" nodeType="with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ppt_w</p:attrName>
                                        </p:attrNameLst>
                                      </p:cBhvr>
                                      <p:tavLst>
                                        <p:tav tm="0">
                                          <p:val>
                                            <p:fltVal val="0"/>
                                          </p:val>
                                        </p:tav>
                                        <p:tav tm="100000">
                                          <p:val>
                                            <p:strVal val="#ppt_w"/>
                                          </p:val>
                                        </p:tav>
                                      </p:tavLst>
                                    </p:anim>
                                    <p:anim calcmode="lin" valueType="num">
                                      <p:cBhvr>
                                        <p:cTn id="35" dur="500" fill="hold"/>
                                        <p:tgtEl>
                                          <p:spTgt spid="24"/>
                                        </p:tgtEl>
                                        <p:attrNameLst>
                                          <p:attrName>ppt_h</p:attrName>
                                        </p:attrNameLst>
                                      </p:cBhvr>
                                      <p:tavLst>
                                        <p:tav tm="0">
                                          <p:val>
                                            <p:fltVal val="0"/>
                                          </p:val>
                                        </p:tav>
                                        <p:tav tm="100000">
                                          <p:val>
                                            <p:strVal val="#ppt_h"/>
                                          </p:val>
                                        </p:tav>
                                      </p:tavLst>
                                    </p:anim>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B6505-5B5B-9647-B43E-B9247C6C63F5}"/>
              </a:ext>
            </a:extLst>
          </p:cNvPr>
          <p:cNvSpPr>
            <a:spLocks noGrp="1"/>
          </p:cNvSpPr>
          <p:nvPr>
            <p:ph type="title"/>
          </p:nvPr>
        </p:nvSpPr>
        <p:spPr/>
        <p:txBody>
          <a:bodyPr/>
          <a:lstStyle/>
          <a:p>
            <a:r>
              <a:rPr lang="en-GB" dirty="0"/>
              <a:t>Are All Drugs Dangerous?</a:t>
            </a:r>
            <a:endParaRPr lang="en-US" dirty="0"/>
          </a:p>
        </p:txBody>
      </p:sp>
      <p:pic>
        <p:nvPicPr>
          <p:cNvPr id="3" name="Whole Class">
            <a:extLst>
              <a:ext uri="{FF2B5EF4-FFF2-40B4-BE49-F238E27FC236}">
                <a16:creationId xmlns:a16="http://schemas.microsoft.com/office/drawing/2014/main" id="{4BF13C42-EC22-954D-A849-2B93C9A16E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
        <p:nvSpPr>
          <p:cNvPr id="6" name="Rectangle 5">
            <a:extLst>
              <a:ext uri="{FF2B5EF4-FFF2-40B4-BE49-F238E27FC236}">
                <a16:creationId xmlns:a16="http://schemas.microsoft.com/office/drawing/2014/main" id="{4DDF3ABB-5550-704E-A3F9-4821E49E7992}"/>
              </a:ext>
            </a:extLst>
          </p:cNvPr>
          <p:cNvSpPr/>
          <p:nvPr/>
        </p:nvSpPr>
        <p:spPr>
          <a:xfrm>
            <a:off x="671331" y="3292971"/>
            <a:ext cx="7257327" cy="1296364"/>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GB" dirty="0"/>
          </a:p>
          <a:p>
            <a:pPr fontAlgn="base"/>
            <a:r>
              <a:rPr lang="en-GB" dirty="0"/>
              <a:t>Medication should always be stored safely by an adult, out of sight and reach of children. Medication should always be given by an adult, who can read the label carefully to check the drugs and ingredients in the medication are suitable.</a:t>
            </a:r>
          </a:p>
          <a:p>
            <a:pPr algn="ctr"/>
            <a:endParaRPr lang="en-US" dirty="0"/>
          </a:p>
        </p:txBody>
      </p:sp>
      <p:sp>
        <p:nvSpPr>
          <p:cNvPr id="7" name="Rectangle 6">
            <a:extLst>
              <a:ext uri="{FF2B5EF4-FFF2-40B4-BE49-F238E27FC236}">
                <a16:creationId xmlns:a16="http://schemas.microsoft.com/office/drawing/2014/main" id="{63FEA52A-9F0E-C74E-9074-E1425FE135C6}"/>
              </a:ext>
            </a:extLst>
          </p:cNvPr>
          <p:cNvSpPr/>
          <p:nvPr/>
        </p:nvSpPr>
        <p:spPr>
          <a:xfrm>
            <a:off x="671331" y="4768662"/>
            <a:ext cx="7350183" cy="99430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GB" dirty="0"/>
          </a:p>
          <a:p>
            <a:pPr fontAlgn="base"/>
            <a:endParaRPr lang="en-GB" dirty="0"/>
          </a:p>
          <a:p>
            <a:pPr fontAlgn="base"/>
            <a:r>
              <a:rPr lang="en-GB" dirty="0"/>
              <a:t>Most medication has an expiry date and it shouldn’t be taken or used after this date. We must only ever take or use drugs prescribed or recommended for us and never take someone else’s medication.</a:t>
            </a:r>
          </a:p>
          <a:p>
            <a:br>
              <a:rPr lang="en-GB" dirty="0"/>
            </a:br>
            <a:endParaRPr lang="en-US" dirty="0"/>
          </a:p>
        </p:txBody>
      </p:sp>
      <p:grpSp>
        <p:nvGrpSpPr>
          <p:cNvPr id="10" name="Group 9">
            <a:extLst>
              <a:ext uri="{FF2B5EF4-FFF2-40B4-BE49-F238E27FC236}">
                <a16:creationId xmlns:a16="http://schemas.microsoft.com/office/drawing/2014/main" id="{8096AFAC-0820-A445-B24E-28024217B315}"/>
              </a:ext>
            </a:extLst>
          </p:cNvPr>
          <p:cNvGrpSpPr/>
          <p:nvPr/>
        </p:nvGrpSpPr>
        <p:grpSpPr>
          <a:xfrm>
            <a:off x="671331" y="1422339"/>
            <a:ext cx="7849786" cy="2089338"/>
            <a:chOff x="671331" y="1422339"/>
            <a:chExt cx="7849786" cy="2089338"/>
          </a:xfrm>
        </p:grpSpPr>
        <p:sp>
          <p:nvSpPr>
            <p:cNvPr id="5" name="Rectangle 4">
              <a:extLst>
                <a:ext uri="{FF2B5EF4-FFF2-40B4-BE49-F238E27FC236}">
                  <a16:creationId xmlns:a16="http://schemas.microsoft.com/office/drawing/2014/main" id="{18DFF26C-2568-E94C-B348-188772CD2EFD}"/>
                </a:ext>
              </a:extLst>
            </p:cNvPr>
            <p:cNvSpPr/>
            <p:nvPr/>
          </p:nvSpPr>
          <p:spPr>
            <a:xfrm>
              <a:off x="671331" y="1674674"/>
              <a:ext cx="7153155" cy="14736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fontAlgn="base"/>
              <a:endParaRPr lang="en-GB" dirty="0">
                <a:solidFill>
                  <a:schemeClr val="bg1"/>
                </a:solidFill>
              </a:endParaRPr>
            </a:p>
            <a:p>
              <a:pPr marL="228600" fontAlgn="base"/>
              <a:r>
                <a:rPr lang="en-GB" dirty="0">
                  <a:solidFill>
                    <a:schemeClr val="bg1"/>
                  </a:solidFill>
                </a:rPr>
                <a:t>There are some rules that help us to take drugs </a:t>
              </a:r>
              <a:br>
                <a:rPr lang="en-GB" dirty="0">
                  <a:solidFill>
                    <a:schemeClr val="bg1"/>
                  </a:solidFill>
                </a:rPr>
              </a:br>
              <a:r>
                <a:rPr lang="en-GB" dirty="0">
                  <a:solidFill>
                    <a:schemeClr val="bg1"/>
                  </a:solidFill>
                </a:rPr>
                <a:t>correctly and safely. Many drugs can be prescribed </a:t>
              </a:r>
              <a:br>
                <a:rPr lang="en-GB" dirty="0">
                  <a:solidFill>
                    <a:schemeClr val="bg1"/>
                  </a:solidFill>
                </a:rPr>
              </a:br>
              <a:r>
                <a:rPr lang="en-GB" dirty="0">
                  <a:solidFill>
                    <a:schemeClr val="bg1"/>
                  </a:solidFill>
                </a:rPr>
                <a:t>for us by a doctor or bought in a shop, such as a </a:t>
              </a:r>
              <a:br>
                <a:rPr lang="en-GB" dirty="0">
                  <a:solidFill>
                    <a:schemeClr val="bg1"/>
                  </a:solidFill>
                </a:rPr>
              </a:br>
              <a:r>
                <a:rPr lang="en-GB" dirty="0">
                  <a:solidFill>
                    <a:schemeClr val="bg1"/>
                  </a:solidFill>
                </a:rPr>
                <a:t>chemist, where a pharmacist can check they are </a:t>
              </a:r>
              <a:br>
                <a:rPr lang="en-GB" dirty="0">
                  <a:solidFill>
                    <a:schemeClr val="bg1"/>
                  </a:solidFill>
                </a:rPr>
              </a:br>
              <a:r>
                <a:rPr lang="en-GB" dirty="0">
                  <a:solidFill>
                    <a:schemeClr val="bg1"/>
                  </a:solidFill>
                </a:rPr>
                <a:t>safe for us to take.</a:t>
              </a:r>
            </a:p>
            <a:p>
              <a:pPr algn="ctr"/>
              <a:endParaRPr lang="en-US" dirty="0"/>
            </a:p>
          </p:txBody>
        </p:sp>
        <p:pic>
          <p:nvPicPr>
            <p:cNvPr id="9" name="Picture 8" descr="Text&#10;&#10;Description automatically generated">
              <a:extLst>
                <a:ext uri="{FF2B5EF4-FFF2-40B4-BE49-F238E27FC236}">
                  <a16:creationId xmlns:a16="http://schemas.microsoft.com/office/drawing/2014/main" id="{2E0D44B8-B5DF-3146-8B88-8F704AEB6A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3413" y="1422339"/>
              <a:ext cx="2237704" cy="2089338"/>
            </a:xfrm>
            <a:prstGeom prst="rect">
              <a:avLst/>
            </a:prstGeom>
          </p:spPr>
        </p:pic>
      </p:grpSp>
    </p:spTree>
    <p:extLst>
      <p:ext uri="{BB962C8B-B14F-4D97-AF65-F5344CB8AC3E}">
        <p14:creationId xmlns:p14="http://schemas.microsoft.com/office/powerpoint/2010/main" val="382046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2E6CE-AA6D-48F7-955C-A0E52E592099}"/>
              </a:ext>
            </a:extLst>
          </p:cNvPr>
          <p:cNvSpPr>
            <a:spLocks noGrp="1"/>
          </p:cNvSpPr>
          <p:nvPr>
            <p:ph type="title"/>
          </p:nvPr>
        </p:nvSpPr>
        <p:spPr/>
        <p:txBody>
          <a:bodyPr/>
          <a:lstStyle/>
          <a:p>
            <a:r>
              <a:rPr lang="en-GB" b="1" dirty="0">
                <a:latin typeface="Twinkl" pitchFamily="2" charset="0"/>
              </a:rPr>
              <a:t>Are All Drugs Dangerous?</a:t>
            </a:r>
          </a:p>
        </p:txBody>
      </p:sp>
      <p:pic>
        <p:nvPicPr>
          <p:cNvPr id="40" name="Whole Class">
            <a:extLst>
              <a:ext uri="{FF2B5EF4-FFF2-40B4-BE49-F238E27FC236}">
                <a16:creationId xmlns:a16="http://schemas.microsoft.com/office/drawing/2014/main" id="{B58CB828-8F71-43E4-9752-33BE142F14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
        <p:nvSpPr>
          <p:cNvPr id="18" name="Freeform: Shape 17">
            <a:extLst>
              <a:ext uri="{FF2B5EF4-FFF2-40B4-BE49-F238E27FC236}">
                <a16:creationId xmlns:a16="http://schemas.microsoft.com/office/drawing/2014/main" id="{3485B99A-4C9F-47A1-BD3E-497FF7B492BD}"/>
              </a:ext>
            </a:extLst>
          </p:cNvPr>
          <p:cNvSpPr/>
          <p:nvPr/>
        </p:nvSpPr>
        <p:spPr>
          <a:xfrm>
            <a:off x="539750" y="1531620"/>
            <a:ext cx="2734839" cy="4802187"/>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15916"/>
              <a:gd name="connsiteY0" fmla="*/ 18473 h 1997810"/>
              <a:gd name="connsiteX1" fmla="*/ 1163782 w 1615916"/>
              <a:gd name="connsiteY1" fmla="*/ 18473 h 1997810"/>
              <a:gd name="connsiteX2" fmla="*/ 1615916 w 1615916"/>
              <a:gd name="connsiteY2" fmla="*/ 1997810 h 1997810"/>
              <a:gd name="connsiteX3" fmla="*/ 0 w 1615916"/>
              <a:gd name="connsiteY3" fmla="*/ 1985818 h 1997810"/>
              <a:gd name="connsiteX4" fmla="*/ 0 w 1615916"/>
              <a:gd name="connsiteY4" fmla="*/ 0 h 1997810"/>
              <a:gd name="connsiteX0" fmla="*/ 0 w 1615916"/>
              <a:gd name="connsiteY0" fmla="*/ 19307 h 1998644"/>
              <a:gd name="connsiteX1" fmla="*/ 1130938 w 1615916"/>
              <a:gd name="connsiteY1" fmla="*/ 0 h 1998644"/>
              <a:gd name="connsiteX2" fmla="*/ 1615916 w 1615916"/>
              <a:gd name="connsiteY2" fmla="*/ 1998644 h 1998644"/>
              <a:gd name="connsiteX3" fmla="*/ 0 w 1615916"/>
              <a:gd name="connsiteY3" fmla="*/ 1986652 h 1998644"/>
              <a:gd name="connsiteX4" fmla="*/ 0 w 1615916"/>
              <a:gd name="connsiteY4" fmla="*/ 834 h 1998644"/>
              <a:gd name="connsiteX0" fmla="*/ 49266 w 1665182"/>
              <a:gd name="connsiteY0" fmla="*/ 19307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43792 w 1665182"/>
              <a:gd name="connsiteY0" fmla="*/ 1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5473 w 1626863"/>
              <a:gd name="connsiteY0" fmla="*/ 3994 h 2002637"/>
              <a:gd name="connsiteX1" fmla="*/ 1141885 w 1626863"/>
              <a:gd name="connsiteY1" fmla="*/ 3993 h 2002637"/>
              <a:gd name="connsiteX2" fmla="*/ 1626863 w 1626863"/>
              <a:gd name="connsiteY2" fmla="*/ 2002637 h 2002637"/>
              <a:gd name="connsiteX3" fmla="*/ 10947 w 1626863"/>
              <a:gd name="connsiteY3" fmla="*/ 1990645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16421 w 1626863"/>
              <a:gd name="connsiteY3" fmla="*/ 2000298 h 2002637"/>
              <a:gd name="connsiteX4" fmla="*/ 0 w 1626863"/>
              <a:gd name="connsiteY4" fmla="*/ 0 h 2002637"/>
              <a:gd name="connsiteX0" fmla="*/ 5473 w 1626863"/>
              <a:gd name="connsiteY0" fmla="*/ 3994 h 2014779"/>
              <a:gd name="connsiteX1" fmla="*/ 1141885 w 1626863"/>
              <a:gd name="connsiteY1" fmla="*/ 3993 h 2014779"/>
              <a:gd name="connsiteX2" fmla="*/ 1626863 w 1626863"/>
              <a:gd name="connsiteY2" fmla="*/ 2002637 h 2014779"/>
              <a:gd name="connsiteX3" fmla="*/ 5473 w 1626863"/>
              <a:gd name="connsiteY3" fmla="*/ 2014779 h 2014779"/>
              <a:gd name="connsiteX4" fmla="*/ 0 w 1626863"/>
              <a:gd name="connsiteY4" fmla="*/ 0 h 2014779"/>
              <a:gd name="connsiteX0" fmla="*/ 5999 w 1627389"/>
              <a:gd name="connsiteY0" fmla="*/ 3994 h 2009952"/>
              <a:gd name="connsiteX1" fmla="*/ 1142411 w 1627389"/>
              <a:gd name="connsiteY1" fmla="*/ 3993 h 2009952"/>
              <a:gd name="connsiteX2" fmla="*/ 1627389 w 1627389"/>
              <a:gd name="connsiteY2" fmla="*/ 2002637 h 2009952"/>
              <a:gd name="connsiteX3" fmla="*/ 526 w 1627389"/>
              <a:gd name="connsiteY3" fmla="*/ 2009952 h 2009952"/>
              <a:gd name="connsiteX4" fmla="*/ 526 w 1627389"/>
              <a:gd name="connsiteY4" fmla="*/ 0 h 2009952"/>
              <a:gd name="connsiteX0" fmla="*/ 11189 w 1632579"/>
              <a:gd name="connsiteY0" fmla="*/ 3994 h 2009952"/>
              <a:gd name="connsiteX1" fmla="*/ 1147601 w 1632579"/>
              <a:gd name="connsiteY1" fmla="*/ 3993 h 2009952"/>
              <a:gd name="connsiteX2" fmla="*/ 1632579 w 1632579"/>
              <a:gd name="connsiteY2" fmla="*/ 2002637 h 2009952"/>
              <a:gd name="connsiteX3" fmla="*/ 242 w 1632579"/>
              <a:gd name="connsiteY3" fmla="*/ 2009952 h 2009952"/>
              <a:gd name="connsiteX4" fmla="*/ 5716 w 1632579"/>
              <a:gd name="connsiteY4" fmla="*/ 0 h 2009952"/>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1995473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2000300 h 2002637"/>
              <a:gd name="connsiteX4" fmla="*/ 0 w 1626863"/>
              <a:gd name="connsiteY4" fmla="*/ 0 h 2002637"/>
              <a:gd name="connsiteX0" fmla="*/ 5473 w 1626863"/>
              <a:gd name="connsiteY0" fmla="*/ 3994 h 2005126"/>
              <a:gd name="connsiteX1" fmla="*/ 1141885 w 1626863"/>
              <a:gd name="connsiteY1" fmla="*/ 3993 h 2005126"/>
              <a:gd name="connsiteX2" fmla="*/ 1626863 w 1626863"/>
              <a:gd name="connsiteY2" fmla="*/ 2002637 h 2005126"/>
              <a:gd name="connsiteX3" fmla="*/ 10949 w 1626863"/>
              <a:gd name="connsiteY3" fmla="*/ 2005126 h 2005126"/>
              <a:gd name="connsiteX4" fmla="*/ 0 w 1626863"/>
              <a:gd name="connsiteY4" fmla="*/ 0 h 2005126"/>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0 w 1621390"/>
              <a:gd name="connsiteY4" fmla="*/ 833 h 2001133"/>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5474 w 1621390"/>
              <a:gd name="connsiteY4" fmla="*/ 833 h 2001133"/>
              <a:gd name="connsiteX0" fmla="*/ 0 w 1621390"/>
              <a:gd name="connsiteY0" fmla="*/ 1 h 2003512"/>
              <a:gd name="connsiteX1" fmla="*/ 1136412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20609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099538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04807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0 h 2003511"/>
              <a:gd name="connsiteX1" fmla="*/ 1115344 w 1621390"/>
              <a:gd name="connsiteY1" fmla="*/ 4867 h 2003511"/>
              <a:gd name="connsiteX2" fmla="*/ 1621390 w 1621390"/>
              <a:gd name="connsiteY2" fmla="*/ 2003511 h 2003511"/>
              <a:gd name="connsiteX3" fmla="*/ 5476 w 1621390"/>
              <a:gd name="connsiteY3" fmla="*/ 2001132 h 2003511"/>
              <a:gd name="connsiteX4" fmla="*/ 5474 w 1621390"/>
              <a:gd name="connsiteY4" fmla="*/ 832 h 2003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390" h="2003511">
                <a:moveTo>
                  <a:pt x="0" y="0"/>
                </a:moveTo>
                <a:lnTo>
                  <a:pt x="1115344" y="4867"/>
                </a:lnTo>
                <a:lnTo>
                  <a:pt x="1621390" y="2003511"/>
                </a:lnTo>
                <a:lnTo>
                  <a:pt x="5476" y="2001132"/>
                </a:lnTo>
                <a:cubicBezTo>
                  <a:pt x="3652" y="1329539"/>
                  <a:pt x="7298" y="672425"/>
                  <a:pt x="5474" y="832"/>
                </a:cubicBezTo>
              </a:path>
            </a:pathLst>
          </a:custGeom>
          <a:solidFill>
            <a:srgbClr val="FFC000"/>
          </a:solidFill>
          <a:ln w="76200">
            <a:solidFill>
              <a:srgbClr val="FDF3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2EB804C-E556-4DA9-8DF7-98D8A4F2C8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272" y="1366179"/>
            <a:ext cx="1940908" cy="4942546"/>
          </a:xfrm>
          <a:prstGeom prst="rect">
            <a:avLst/>
          </a:prstGeom>
        </p:spPr>
      </p:pic>
      <p:sp>
        <p:nvSpPr>
          <p:cNvPr id="25" name="Freeform: Shape 24">
            <a:extLst>
              <a:ext uri="{FF2B5EF4-FFF2-40B4-BE49-F238E27FC236}">
                <a16:creationId xmlns:a16="http://schemas.microsoft.com/office/drawing/2014/main" id="{592D24D2-8EB4-45E5-83D8-ACB71ACBEC7C}"/>
              </a:ext>
            </a:extLst>
          </p:cNvPr>
          <p:cNvSpPr/>
          <p:nvPr/>
        </p:nvSpPr>
        <p:spPr>
          <a:xfrm flipH="1">
            <a:off x="5314950" y="1537335"/>
            <a:ext cx="3289300" cy="4796485"/>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15916"/>
              <a:gd name="connsiteY0" fmla="*/ 18473 h 1997810"/>
              <a:gd name="connsiteX1" fmla="*/ 1163782 w 1615916"/>
              <a:gd name="connsiteY1" fmla="*/ 18473 h 1997810"/>
              <a:gd name="connsiteX2" fmla="*/ 1615916 w 1615916"/>
              <a:gd name="connsiteY2" fmla="*/ 1997810 h 1997810"/>
              <a:gd name="connsiteX3" fmla="*/ 0 w 1615916"/>
              <a:gd name="connsiteY3" fmla="*/ 1985818 h 1997810"/>
              <a:gd name="connsiteX4" fmla="*/ 0 w 1615916"/>
              <a:gd name="connsiteY4" fmla="*/ 0 h 1997810"/>
              <a:gd name="connsiteX0" fmla="*/ 0 w 1615916"/>
              <a:gd name="connsiteY0" fmla="*/ 19307 h 1998644"/>
              <a:gd name="connsiteX1" fmla="*/ 1130938 w 1615916"/>
              <a:gd name="connsiteY1" fmla="*/ 0 h 1998644"/>
              <a:gd name="connsiteX2" fmla="*/ 1615916 w 1615916"/>
              <a:gd name="connsiteY2" fmla="*/ 1998644 h 1998644"/>
              <a:gd name="connsiteX3" fmla="*/ 0 w 1615916"/>
              <a:gd name="connsiteY3" fmla="*/ 1986652 h 1998644"/>
              <a:gd name="connsiteX4" fmla="*/ 0 w 1615916"/>
              <a:gd name="connsiteY4" fmla="*/ 834 h 1998644"/>
              <a:gd name="connsiteX0" fmla="*/ 49266 w 1665182"/>
              <a:gd name="connsiteY0" fmla="*/ 19307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43792 w 1665182"/>
              <a:gd name="connsiteY0" fmla="*/ 1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5473 w 1626863"/>
              <a:gd name="connsiteY0" fmla="*/ 3994 h 2002637"/>
              <a:gd name="connsiteX1" fmla="*/ 1141885 w 1626863"/>
              <a:gd name="connsiteY1" fmla="*/ 3993 h 2002637"/>
              <a:gd name="connsiteX2" fmla="*/ 1626863 w 1626863"/>
              <a:gd name="connsiteY2" fmla="*/ 2002637 h 2002637"/>
              <a:gd name="connsiteX3" fmla="*/ 10947 w 1626863"/>
              <a:gd name="connsiteY3" fmla="*/ 1990645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16421 w 1626863"/>
              <a:gd name="connsiteY3" fmla="*/ 2000298 h 2002637"/>
              <a:gd name="connsiteX4" fmla="*/ 0 w 1626863"/>
              <a:gd name="connsiteY4" fmla="*/ 0 h 2002637"/>
              <a:gd name="connsiteX0" fmla="*/ 5473 w 1626863"/>
              <a:gd name="connsiteY0" fmla="*/ 3994 h 2014779"/>
              <a:gd name="connsiteX1" fmla="*/ 1141885 w 1626863"/>
              <a:gd name="connsiteY1" fmla="*/ 3993 h 2014779"/>
              <a:gd name="connsiteX2" fmla="*/ 1626863 w 1626863"/>
              <a:gd name="connsiteY2" fmla="*/ 2002637 h 2014779"/>
              <a:gd name="connsiteX3" fmla="*/ 5473 w 1626863"/>
              <a:gd name="connsiteY3" fmla="*/ 2014779 h 2014779"/>
              <a:gd name="connsiteX4" fmla="*/ 0 w 1626863"/>
              <a:gd name="connsiteY4" fmla="*/ 0 h 2014779"/>
              <a:gd name="connsiteX0" fmla="*/ 5999 w 1627389"/>
              <a:gd name="connsiteY0" fmla="*/ 3994 h 2009952"/>
              <a:gd name="connsiteX1" fmla="*/ 1142411 w 1627389"/>
              <a:gd name="connsiteY1" fmla="*/ 3993 h 2009952"/>
              <a:gd name="connsiteX2" fmla="*/ 1627389 w 1627389"/>
              <a:gd name="connsiteY2" fmla="*/ 2002637 h 2009952"/>
              <a:gd name="connsiteX3" fmla="*/ 526 w 1627389"/>
              <a:gd name="connsiteY3" fmla="*/ 2009952 h 2009952"/>
              <a:gd name="connsiteX4" fmla="*/ 526 w 1627389"/>
              <a:gd name="connsiteY4" fmla="*/ 0 h 2009952"/>
              <a:gd name="connsiteX0" fmla="*/ 11189 w 1632579"/>
              <a:gd name="connsiteY0" fmla="*/ 3994 h 2009952"/>
              <a:gd name="connsiteX1" fmla="*/ 1147601 w 1632579"/>
              <a:gd name="connsiteY1" fmla="*/ 3993 h 2009952"/>
              <a:gd name="connsiteX2" fmla="*/ 1632579 w 1632579"/>
              <a:gd name="connsiteY2" fmla="*/ 2002637 h 2009952"/>
              <a:gd name="connsiteX3" fmla="*/ 242 w 1632579"/>
              <a:gd name="connsiteY3" fmla="*/ 2009952 h 2009952"/>
              <a:gd name="connsiteX4" fmla="*/ 5716 w 1632579"/>
              <a:gd name="connsiteY4" fmla="*/ 0 h 2009952"/>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1995473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2000300 h 2002637"/>
              <a:gd name="connsiteX4" fmla="*/ 0 w 1626863"/>
              <a:gd name="connsiteY4" fmla="*/ 0 h 2002637"/>
              <a:gd name="connsiteX0" fmla="*/ 5473 w 1626863"/>
              <a:gd name="connsiteY0" fmla="*/ 3994 h 2005126"/>
              <a:gd name="connsiteX1" fmla="*/ 1141885 w 1626863"/>
              <a:gd name="connsiteY1" fmla="*/ 3993 h 2005126"/>
              <a:gd name="connsiteX2" fmla="*/ 1626863 w 1626863"/>
              <a:gd name="connsiteY2" fmla="*/ 2002637 h 2005126"/>
              <a:gd name="connsiteX3" fmla="*/ 10949 w 1626863"/>
              <a:gd name="connsiteY3" fmla="*/ 2005126 h 2005126"/>
              <a:gd name="connsiteX4" fmla="*/ 0 w 1626863"/>
              <a:gd name="connsiteY4" fmla="*/ 0 h 2005126"/>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0 w 1621390"/>
              <a:gd name="connsiteY4" fmla="*/ 833 h 2001133"/>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5474 w 1621390"/>
              <a:gd name="connsiteY4" fmla="*/ 833 h 2001133"/>
              <a:gd name="connsiteX0" fmla="*/ 0 w 1621390"/>
              <a:gd name="connsiteY0" fmla="*/ 1 h 2003512"/>
              <a:gd name="connsiteX1" fmla="*/ 1136412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20609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099538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04807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0 h 2003511"/>
              <a:gd name="connsiteX1" fmla="*/ 1115344 w 1621390"/>
              <a:gd name="connsiteY1" fmla="*/ 4867 h 2003511"/>
              <a:gd name="connsiteX2" fmla="*/ 1621390 w 1621390"/>
              <a:gd name="connsiteY2" fmla="*/ 2003511 h 2003511"/>
              <a:gd name="connsiteX3" fmla="*/ 5476 w 1621390"/>
              <a:gd name="connsiteY3" fmla="*/ 2001132 h 2003511"/>
              <a:gd name="connsiteX4" fmla="*/ 5474 w 1621390"/>
              <a:gd name="connsiteY4" fmla="*/ 832 h 2003511"/>
              <a:gd name="connsiteX0" fmla="*/ 0 w 1546911"/>
              <a:gd name="connsiteY0" fmla="*/ 0 h 2001132"/>
              <a:gd name="connsiteX1" fmla="*/ 1115344 w 1546911"/>
              <a:gd name="connsiteY1" fmla="*/ 4867 h 2001132"/>
              <a:gd name="connsiteX2" fmla="*/ 1546911 w 1546911"/>
              <a:gd name="connsiteY2" fmla="*/ 1993974 h 2001132"/>
              <a:gd name="connsiteX3" fmla="*/ 5476 w 1546911"/>
              <a:gd name="connsiteY3" fmla="*/ 2001132 h 2001132"/>
              <a:gd name="connsiteX4" fmla="*/ 5474 w 1546911"/>
              <a:gd name="connsiteY4" fmla="*/ 832 h 2001132"/>
              <a:gd name="connsiteX0" fmla="*/ 0 w 1483072"/>
              <a:gd name="connsiteY0" fmla="*/ 0 h 2001132"/>
              <a:gd name="connsiteX1" fmla="*/ 1115344 w 1483072"/>
              <a:gd name="connsiteY1" fmla="*/ 4867 h 2001132"/>
              <a:gd name="connsiteX2" fmla="*/ 1483072 w 1483072"/>
              <a:gd name="connsiteY2" fmla="*/ 1984437 h 2001132"/>
              <a:gd name="connsiteX3" fmla="*/ 5476 w 1483072"/>
              <a:gd name="connsiteY3" fmla="*/ 2001132 h 2001132"/>
              <a:gd name="connsiteX4" fmla="*/ 5474 w 1483072"/>
              <a:gd name="connsiteY4" fmla="*/ 832 h 2001132"/>
              <a:gd name="connsiteX0" fmla="*/ 0 w 1477752"/>
              <a:gd name="connsiteY0" fmla="*/ 0 h 2001132"/>
              <a:gd name="connsiteX1" fmla="*/ 1115344 w 1477752"/>
              <a:gd name="connsiteY1" fmla="*/ 4867 h 2001132"/>
              <a:gd name="connsiteX2" fmla="*/ 1477752 w 1477752"/>
              <a:gd name="connsiteY2" fmla="*/ 1993974 h 2001132"/>
              <a:gd name="connsiteX3" fmla="*/ 5476 w 1477752"/>
              <a:gd name="connsiteY3" fmla="*/ 2001132 h 2001132"/>
              <a:gd name="connsiteX4" fmla="*/ 5474 w 1477752"/>
              <a:gd name="connsiteY4" fmla="*/ 832 h 2001132"/>
              <a:gd name="connsiteX0" fmla="*/ 0 w 1456472"/>
              <a:gd name="connsiteY0" fmla="*/ 0 h 2001132"/>
              <a:gd name="connsiteX1" fmla="*/ 1115344 w 1456472"/>
              <a:gd name="connsiteY1" fmla="*/ 4867 h 2001132"/>
              <a:gd name="connsiteX2" fmla="*/ 1456472 w 1456472"/>
              <a:gd name="connsiteY2" fmla="*/ 1998743 h 2001132"/>
              <a:gd name="connsiteX3" fmla="*/ 5476 w 1456472"/>
              <a:gd name="connsiteY3" fmla="*/ 2001132 h 2001132"/>
              <a:gd name="connsiteX4" fmla="*/ 5474 w 1456472"/>
              <a:gd name="connsiteY4" fmla="*/ 832 h 2001132"/>
              <a:gd name="connsiteX0" fmla="*/ 0 w 1488391"/>
              <a:gd name="connsiteY0" fmla="*/ 0 h 2001132"/>
              <a:gd name="connsiteX1" fmla="*/ 1115344 w 1488391"/>
              <a:gd name="connsiteY1" fmla="*/ 4867 h 2001132"/>
              <a:gd name="connsiteX2" fmla="*/ 1488391 w 1488391"/>
              <a:gd name="connsiteY2" fmla="*/ 1998743 h 2001132"/>
              <a:gd name="connsiteX3" fmla="*/ 5476 w 1488391"/>
              <a:gd name="connsiteY3" fmla="*/ 2001132 h 2001132"/>
              <a:gd name="connsiteX4" fmla="*/ 5474 w 1488391"/>
              <a:gd name="connsiteY4" fmla="*/ 832 h 200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391" h="2001132">
                <a:moveTo>
                  <a:pt x="0" y="0"/>
                </a:moveTo>
                <a:lnTo>
                  <a:pt x="1115344" y="4867"/>
                </a:lnTo>
                <a:lnTo>
                  <a:pt x="1488391" y="1998743"/>
                </a:lnTo>
                <a:lnTo>
                  <a:pt x="5476" y="2001132"/>
                </a:lnTo>
                <a:cubicBezTo>
                  <a:pt x="3652" y="1329539"/>
                  <a:pt x="7298" y="672425"/>
                  <a:pt x="5474" y="832"/>
                </a:cubicBezTo>
              </a:path>
            </a:pathLst>
          </a:custGeom>
          <a:solidFill>
            <a:srgbClr val="FFC000"/>
          </a:solidFill>
          <a:ln w="76200">
            <a:solidFill>
              <a:srgbClr val="FDF1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rapezoid 18">
            <a:extLst>
              <a:ext uri="{FF2B5EF4-FFF2-40B4-BE49-F238E27FC236}">
                <a16:creationId xmlns:a16="http://schemas.microsoft.com/office/drawing/2014/main" id="{3C92A56E-B151-4FF0-9034-A2AFDFEA1AD8}"/>
              </a:ext>
            </a:extLst>
          </p:cNvPr>
          <p:cNvSpPr/>
          <p:nvPr/>
        </p:nvSpPr>
        <p:spPr>
          <a:xfrm flipV="1">
            <a:off x="2449278" y="1583055"/>
            <a:ext cx="3688632" cy="4725670"/>
          </a:xfrm>
          <a:prstGeom prst="trapezoid">
            <a:avLst>
              <a:gd name="adj" fmla="val 2258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Rectangle 16">
            <a:extLst>
              <a:ext uri="{FF2B5EF4-FFF2-40B4-BE49-F238E27FC236}">
                <a16:creationId xmlns:a16="http://schemas.microsoft.com/office/drawing/2014/main" id="{DC89D333-0A77-4A01-A72C-A0C970E2998E}"/>
              </a:ext>
            </a:extLst>
          </p:cNvPr>
          <p:cNvSpPr/>
          <p:nvPr/>
        </p:nvSpPr>
        <p:spPr>
          <a:xfrm flipH="1">
            <a:off x="2441456" y="1647806"/>
            <a:ext cx="3600326" cy="1118254"/>
          </a:xfrm>
          <a:prstGeom prst="wedgeRectCallout">
            <a:avLst>
              <a:gd name="adj1" fmla="val 63404"/>
              <a:gd name="adj2" fmla="val -10921"/>
            </a:avLst>
          </a:prstGeom>
          <a:solidFill>
            <a:srgbClr val="E5007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Some drugs are illegal. They are drugs that are considered especially dangerous. </a:t>
            </a:r>
          </a:p>
        </p:txBody>
      </p:sp>
      <p:pic>
        <p:nvPicPr>
          <p:cNvPr id="8" name="Picture 7">
            <a:extLst>
              <a:ext uri="{FF2B5EF4-FFF2-40B4-BE49-F238E27FC236}">
                <a16:creationId xmlns:a16="http://schemas.microsoft.com/office/drawing/2014/main" id="{482BE3D4-9666-4F24-8724-0BD78DF15F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76620" y="1714500"/>
            <a:ext cx="2029445" cy="4594225"/>
          </a:xfrm>
          <a:prstGeom prst="rect">
            <a:avLst/>
          </a:prstGeom>
        </p:spPr>
      </p:pic>
      <p:pic>
        <p:nvPicPr>
          <p:cNvPr id="10" name="Picture 9">
            <a:extLst>
              <a:ext uri="{FF2B5EF4-FFF2-40B4-BE49-F238E27FC236}">
                <a16:creationId xmlns:a16="http://schemas.microsoft.com/office/drawing/2014/main" id="{E64559EE-1AE7-4E57-A347-7FFEB67E62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1228" y="1514475"/>
            <a:ext cx="2484252" cy="3258820"/>
          </a:xfrm>
          <a:prstGeom prst="rect">
            <a:avLst/>
          </a:prstGeom>
        </p:spPr>
      </p:pic>
      <p:grpSp>
        <p:nvGrpSpPr>
          <p:cNvPr id="33" name="Group 32">
            <a:extLst>
              <a:ext uri="{FF2B5EF4-FFF2-40B4-BE49-F238E27FC236}">
                <a16:creationId xmlns:a16="http://schemas.microsoft.com/office/drawing/2014/main" id="{F5FDBB6E-7DC8-4F5E-9B67-CF0F27880571}"/>
              </a:ext>
            </a:extLst>
          </p:cNvPr>
          <p:cNvGrpSpPr/>
          <p:nvPr/>
        </p:nvGrpSpPr>
        <p:grpSpPr>
          <a:xfrm>
            <a:off x="5440078" y="2117407"/>
            <a:ext cx="3245436" cy="4031298"/>
            <a:chOff x="5451508" y="1760220"/>
            <a:chExt cx="3245436" cy="4031298"/>
          </a:xfrm>
        </p:grpSpPr>
        <p:pic>
          <p:nvPicPr>
            <p:cNvPr id="15" name="Picture 14">
              <a:extLst>
                <a:ext uri="{FF2B5EF4-FFF2-40B4-BE49-F238E27FC236}">
                  <a16:creationId xmlns:a16="http://schemas.microsoft.com/office/drawing/2014/main" id="{463BAD92-8AE8-493B-A599-6AF64FBAE3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51508" y="1760220"/>
              <a:ext cx="3193904" cy="2245043"/>
            </a:xfrm>
            <a:prstGeom prst="rect">
              <a:avLst/>
            </a:prstGeom>
          </p:spPr>
        </p:pic>
        <p:pic>
          <p:nvPicPr>
            <p:cNvPr id="28" name="Picture 27">
              <a:extLst>
                <a:ext uri="{FF2B5EF4-FFF2-40B4-BE49-F238E27FC236}">
                  <a16:creationId xmlns:a16="http://schemas.microsoft.com/office/drawing/2014/main" id="{B97BDE8F-E31D-4D70-8F78-3AC82783BC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12403" y="3822384"/>
              <a:ext cx="3084541" cy="1969134"/>
            </a:xfrm>
            <a:prstGeom prst="rect">
              <a:avLst/>
            </a:prstGeom>
          </p:spPr>
        </p:pic>
      </p:grpSp>
      <p:grpSp>
        <p:nvGrpSpPr>
          <p:cNvPr id="32" name="Group 31">
            <a:extLst>
              <a:ext uri="{FF2B5EF4-FFF2-40B4-BE49-F238E27FC236}">
                <a16:creationId xmlns:a16="http://schemas.microsoft.com/office/drawing/2014/main" id="{DF2DAC3A-BD6A-459D-BAFF-6F0DFFB57114}"/>
              </a:ext>
            </a:extLst>
          </p:cNvPr>
          <p:cNvGrpSpPr/>
          <p:nvPr/>
        </p:nvGrpSpPr>
        <p:grpSpPr>
          <a:xfrm>
            <a:off x="2480310" y="2639378"/>
            <a:ext cx="3092361" cy="3418522"/>
            <a:chOff x="2480310" y="2639378"/>
            <a:chExt cx="3092361" cy="3418522"/>
          </a:xfrm>
        </p:grpSpPr>
        <p:pic>
          <p:nvPicPr>
            <p:cNvPr id="12" name="Picture 11">
              <a:extLst>
                <a:ext uri="{FF2B5EF4-FFF2-40B4-BE49-F238E27FC236}">
                  <a16:creationId xmlns:a16="http://schemas.microsoft.com/office/drawing/2014/main" id="{9467B4C9-7FA5-4DB8-9782-BC03368FE81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80310" y="2639378"/>
              <a:ext cx="2936570" cy="2063115"/>
            </a:xfrm>
            <a:prstGeom prst="rect">
              <a:avLst/>
            </a:prstGeom>
          </p:spPr>
        </p:pic>
        <p:pic>
          <p:nvPicPr>
            <p:cNvPr id="31" name="Picture 30">
              <a:extLst>
                <a:ext uri="{FF2B5EF4-FFF2-40B4-BE49-F238E27FC236}">
                  <a16:creationId xmlns:a16="http://schemas.microsoft.com/office/drawing/2014/main" id="{03562CD8-A8E8-428F-9C5F-65E218FCD89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96273" y="4839653"/>
              <a:ext cx="2476398" cy="1218247"/>
            </a:xfrm>
            <a:prstGeom prst="rect">
              <a:avLst/>
            </a:prstGeom>
          </p:spPr>
        </p:pic>
      </p:grpSp>
      <p:sp>
        <p:nvSpPr>
          <p:cNvPr id="23" name="Speech Bubble: Rectangle 22">
            <a:extLst>
              <a:ext uri="{FF2B5EF4-FFF2-40B4-BE49-F238E27FC236}">
                <a16:creationId xmlns:a16="http://schemas.microsoft.com/office/drawing/2014/main" id="{FA985C8B-6124-457B-BC9F-B80AD8BE310D}"/>
              </a:ext>
            </a:extLst>
          </p:cNvPr>
          <p:cNvSpPr/>
          <p:nvPr/>
        </p:nvSpPr>
        <p:spPr>
          <a:xfrm flipH="1">
            <a:off x="5003924" y="4800600"/>
            <a:ext cx="3600326" cy="1508125"/>
          </a:xfrm>
          <a:prstGeom prst="wedgeRectCallout">
            <a:avLst>
              <a:gd name="adj1" fmla="val 46578"/>
              <a:gd name="adj2" fmla="val -70658"/>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They might make people very ill or significantly change the way people think and act, which can be very dangerous.</a:t>
            </a:r>
          </a:p>
        </p:txBody>
      </p:sp>
      <p:sp>
        <p:nvSpPr>
          <p:cNvPr id="26" name="Speech Bubble: Rectangle 25">
            <a:extLst>
              <a:ext uri="{FF2B5EF4-FFF2-40B4-BE49-F238E27FC236}">
                <a16:creationId xmlns:a16="http://schemas.microsoft.com/office/drawing/2014/main" id="{4CDA7C43-DAC6-4615-B1FE-31873FA8780E}"/>
              </a:ext>
            </a:extLst>
          </p:cNvPr>
          <p:cNvSpPr/>
          <p:nvPr/>
        </p:nvSpPr>
        <p:spPr>
          <a:xfrm flipH="1">
            <a:off x="4272280" y="4691361"/>
            <a:ext cx="4331970" cy="1617364"/>
          </a:xfrm>
          <a:prstGeom prst="wedgeRectCallout">
            <a:avLst>
              <a:gd name="adj1" fmla="val -19973"/>
              <a:gd name="adj2" fmla="val -83005"/>
            </a:avLst>
          </a:prstGeom>
          <a:solidFill>
            <a:srgbClr val="8D358B"/>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must never take anything from someone we do not know or trust because we cannot be sure that it doesn’t contain a dangerous substance.</a:t>
            </a:r>
          </a:p>
        </p:txBody>
      </p:sp>
    </p:spTree>
    <p:extLst>
      <p:ext uri="{BB962C8B-B14F-4D97-AF65-F5344CB8AC3E}">
        <p14:creationId xmlns:p14="http://schemas.microsoft.com/office/powerpoint/2010/main" val="291183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10" presetClass="exit" presetSubtype="0" fill="hold" nodeType="withEffect">
                                  <p:stCondLst>
                                    <p:cond delay="0"/>
                                  </p:stCondLst>
                                  <p:childTnLst>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xit" presetSubtype="32" fill="hold" grpId="1" nodeType="withEffect">
                                  <p:stCondLst>
                                    <p:cond delay="0"/>
                                  </p:stCondLst>
                                  <p:childTnLst>
                                    <p:anim calcmode="lin" valueType="num">
                                      <p:cBhvr>
                                        <p:cTn id="36" dur="500"/>
                                        <p:tgtEl>
                                          <p:spTgt spid="17"/>
                                        </p:tgtEl>
                                        <p:attrNameLst>
                                          <p:attrName>ppt_w</p:attrName>
                                        </p:attrNameLst>
                                      </p:cBhvr>
                                      <p:tavLst>
                                        <p:tav tm="0">
                                          <p:val>
                                            <p:strVal val="ppt_w"/>
                                          </p:val>
                                        </p:tav>
                                        <p:tav tm="100000">
                                          <p:val>
                                            <p:fltVal val="0"/>
                                          </p:val>
                                        </p:tav>
                                      </p:tavLst>
                                    </p:anim>
                                    <p:anim calcmode="lin" valueType="num">
                                      <p:cBhvr>
                                        <p:cTn id="37" dur="500"/>
                                        <p:tgtEl>
                                          <p:spTgt spid="17"/>
                                        </p:tgtEl>
                                        <p:attrNameLst>
                                          <p:attrName>ppt_h</p:attrName>
                                        </p:attrNameLst>
                                      </p:cBhvr>
                                      <p:tavLst>
                                        <p:tav tm="0">
                                          <p:val>
                                            <p:strVal val="ppt_h"/>
                                          </p:val>
                                        </p:tav>
                                        <p:tav tm="100000">
                                          <p:val>
                                            <p:fltVal val="0"/>
                                          </p:val>
                                        </p:tav>
                                      </p:tavLst>
                                    </p:anim>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par>
                                <p:cTn id="47" presetID="53" presetClass="exit" presetSubtype="32" fill="hold" grpId="1" nodeType="withEffect">
                                  <p:stCondLst>
                                    <p:cond delay="0"/>
                                  </p:stCondLst>
                                  <p:childTnLst>
                                    <p:anim calcmode="lin" valueType="num">
                                      <p:cBhvr>
                                        <p:cTn id="48" dur="500"/>
                                        <p:tgtEl>
                                          <p:spTgt spid="23"/>
                                        </p:tgtEl>
                                        <p:attrNameLst>
                                          <p:attrName>ppt_w</p:attrName>
                                        </p:attrNameLst>
                                      </p:cBhvr>
                                      <p:tavLst>
                                        <p:tav tm="0">
                                          <p:val>
                                            <p:strVal val="ppt_w"/>
                                          </p:val>
                                        </p:tav>
                                        <p:tav tm="100000">
                                          <p:val>
                                            <p:fltVal val="0"/>
                                          </p:val>
                                        </p:tav>
                                      </p:tavLst>
                                    </p:anim>
                                    <p:anim calcmode="lin" valueType="num">
                                      <p:cBhvr>
                                        <p:cTn id="49" dur="500"/>
                                        <p:tgtEl>
                                          <p:spTgt spid="23"/>
                                        </p:tgtEl>
                                        <p:attrNameLst>
                                          <p:attrName>ppt_h</p:attrName>
                                        </p:attrNameLst>
                                      </p:cBhvr>
                                      <p:tavLst>
                                        <p:tav tm="0">
                                          <p:val>
                                            <p:strVal val="ppt_h"/>
                                          </p:val>
                                        </p:tav>
                                        <p:tav tm="100000">
                                          <p:val>
                                            <p:fltVal val="0"/>
                                          </p:val>
                                        </p:tav>
                                      </p:tavLst>
                                    </p:anim>
                                    <p:animEffect transition="out" filter="fade">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par>
                                <p:cTn id="52" presetID="42"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10" presetClass="exit" presetSubtype="0" fill="hold" nodeType="withEffect">
                                  <p:stCondLst>
                                    <p:cond delay="0"/>
                                  </p:stCondLst>
                                  <p:childTnLst>
                                    <p:animEffect transition="out" filter="fade">
                                      <p:cBhvr>
                                        <p:cTn id="58" dur="500"/>
                                        <p:tgtEl>
                                          <p:spTgt spid="33"/>
                                        </p:tgtEl>
                                      </p:cBhvr>
                                    </p:animEffect>
                                    <p:set>
                                      <p:cBhvr>
                                        <p:cTn id="59"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3" grpId="0" animBg="1"/>
      <p:bldP spid="23" grpId="1"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2E6CE-AA6D-48F7-955C-A0E52E592099}"/>
              </a:ext>
            </a:extLst>
          </p:cNvPr>
          <p:cNvSpPr>
            <a:spLocks noGrp="1"/>
          </p:cNvSpPr>
          <p:nvPr>
            <p:ph type="title"/>
          </p:nvPr>
        </p:nvSpPr>
        <p:spPr/>
        <p:txBody>
          <a:bodyPr/>
          <a:lstStyle/>
          <a:p>
            <a:r>
              <a:rPr lang="en-GB" b="1" dirty="0">
                <a:latin typeface="Twinkl" pitchFamily="2" charset="0"/>
              </a:rPr>
              <a:t>Drinking and Smoking</a:t>
            </a:r>
          </a:p>
        </p:txBody>
      </p:sp>
      <p:pic>
        <p:nvPicPr>
          <p:cNvPr id="40" name="Whole Class">
            <a:extLst>
              <a:ext uri="{FF2B5EF4-FFF2-40B4-BE49-F238E27FC236}">
                <a16:creationId xmlns:a16="http://schemas.microsoft.com/office/drawing/2014/main" id="{B58CB828-8F71-43E4-9752-33BE142F14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grpSp>
        <p:nvGrpSpPr>
          <p:cNvPr id="10" name="Group 9">
            <a:extLst>
              <a:ext uri="{FF2B5EF4-FFF2-40B4-BE49-F238E27FC236}">
                <a16:creationId xmlns:a16="http://schemas.microsoft.com/office/drawing/2014/main" id="{10FCE7FC-4638-40C7-951B-217B5D0C3632}"/>
              </a:ext>
            </a:extLst>
          </p:cNvPr>
          <p:cNvGrpSpPr/>
          <p:nvPr/>
        </p:nvGrpSpPr>
        <p:grpSpPr>
          <a:xfrm>
            <a:off x="814070" y="1514501"/>
            <a:ext cx="2546350" cy="4631347"/>
            <a:chOff x="467544" y="2051010"/>
            <a:chExt cx="5103898" cy="4358846"/>
          </a:xfrm>
          <a:blipFill dpi="0" rotWithShape="1">
            <a:blip r:embed="rId3"/>
            <a:srcRect/>
            <a:stretch>
              <a:fillRect l="-40000"/>
            </a:stretch>
          </a:blipFill>
        </p:grpSpPr>
        <p:sp>
          <p:nvSpPr>
            <p:cNvPr id="32" name="Trapezoid 31">
              <a:extLst>
                <a:ext uri="{FF2B5EF4-FFF2-40B4-BE49-F238E27FC236}">
                  <a16:creationId xmlns:a16="http://schemas.microsoft.com/office/drawing/2014/main" id="{C598502F-0E21-4549-8FF9-4F7376B5D214}"/>
                </a:ext>
              </a:extLst>
            </p:cNvPr>
            <p:cNvSpPr/>
            <p:nvPr/>
          </p:nvSpPr>
          <p:spPr>
            <a:xfrm>
              <a:off x="467544" y="2051010"/>
              <a:ext cx="5103898" cy="4358846"/>
            </a:xfrm>
            <a:custGeom>
              <a:avLst/>
              <a:gdLst>
                <a:gd name="connsiteX0" fmla="*/ 0 w 5103898"/>
                <a:gd name="connsiteY0" fmla="*/ 4328701 h 4328701"/>
                <a:gd name="connsiteX1" fmla="*/ 1082175 w 5103898"/>
                <a:gd name="connsiteY1" fmla="*/ 0 h 4328701"/>
                <a:gd name="connsiteX2" fmla="*/ 4021723 w 5103898"/>
                <a:gd name="connsiteY2" fmla="*/ 0 h 4328701"/>
                <a:gd name="connsiteX3" fmla="*/ 5103898 w 5103898"/>
                <a:gd name="connsiteY3" fmla="*/ 4328701 h 4328701"/>
                <a:gd name="connsiteX4" fmla="*/ 0 w 5103898"/>
                <a:gd name="connsiteY4" fmla="*/ 4328701 h 4328701"/>
                <a:gd name="connsiteX0" fmla="*/ 0 w 5103898"/>
                <a:gd name="connsiteY0" fmla="*/ 4358846 h 4358846"/>
                <a:gd name="connsiteX1" fmla="*/ 7002 w 5103898"/>
                <a:gd name="connsiteY1" fmla="*/ 0 h 4358846"/>
                <a:gd name="connsiteX2" fmla="*/ 4021723 w 5103898"/>
                <a:gd name="connsiteY2" fmla="*/ 30145 h 4358846"/>
                <a:gd name="connsiteX3" fmla="*/ 5103898 w 5103898"/>
                <a:gd name="connsiteY3" fmla="*/ 4358846 h 4358846"/>
                <a:gd name="connsiteX4" fmla="*/ 0 w 5103898"/>
                <a:gd name="connsiteY4" fmla="*/ 4358846 h 4358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3898" h="4358846">
                  <a:moveTo>
                    <a:pt x="0" y="4358846"/>
                  </a:moveTo>
                  <a:lnTo>
                    <a:pt x="7002" y="0"/>
                  </a:lnTo>
                  <a:lnTo>
                    <a:pt x="4021723" y="30145"/>
                  </a:lnTo>
                  <a:lnTo>
                    <a:pt x="5103898" y="4358846"/>
                  </a:lnTo>
                  <a:lnTo>
                    <a:pt x="0" y="4358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rapezoid 36">
              <a:extLst>
                <a:ext uri="{FF2B5EF4-FFF2-40B4-BE49-F238E27FC236}">
                  <a16:creationId xmlns:a16="http://schemas.microsoft.com/office/drawing/2014/main" id="{DAE1365B-103E-489E-9A37-6D570D6922B4}"/>
                </a:ext>
              </a:extLst>
            </p:cNvPr>
            <p:cNvSpPr/>
            <p:nvPr/>
          </p:nvSpPr>
          <p:spPr>
            <a:xfrm>
              <a:off x="467544" y="2081155"/>
              <a:ext cx="5103898" cy="4328701"/>
            </a:xfrm>
            <a:custGeom>
              <a:avLst/>
              <a:gdLst>
                <a:gd name="connsiteX0" fmla="*/ 0 w 5103898"/>
                <a:gd name="connsiteY0" fmla="*/ 4328701 h 4328701"/>
                <a:gd name="connsiteX1" fmla="*/ 1082175 w 5103898"/>
                <a:gd name="connsiteY1" fmla="*/ 0 h 4328701"/>
                <a:gd name="connsiteX2" fmla="*/ 4021723 w 5103898"/>
                <a:gd name="connsiteY2" fmla="*/ 0 h 4328701"/>
                <a:gd name="connsiteX3" fmla="*/ 5103898 w 5103898"/>
                <a:gd name="connsiteY3" fmla="*/ 4328701 h 4328701"/>
                <a:gd name="connsiteX4" fmla="*/ 0 w 5103898"/>
                <a:gd name="connsiteY4" fmla="*/ 4328701 h 4328701"/>
                <a:gd name="connsiteX0" fmla="*/ 0 w 5103898"/>
                <a:gd name="connsiteY0" fmla="*/ 4328701 h 4328701"/>
                <a:gd name="connsiteX1" fmla="*/ 17050 w 5103898"/>
                <a:gd name="connsiteY1" fmla="*/ 10048 h 4328701"/>
                <a:gd name="connsiteX2" fmla="*/ 4021723 w 5103898"/>
                <a:gd name="connsiteY2" fmla="*/ 0 h 4328701"/>
                <a:gd name="connsiteX3" fmla="*/ 5103898 w 5103898"/>
                <a:gd name="connsiteY3" fmla="*/ 4328701 h 4328701"/>
                <a:gd name="connsiteX4" fmla="*/ 0 w 5103898"/>
                <a:gd name="connsiteY4" fmla="*/ 4328701 h 4328701"/>
                <a:gd name="connsiteX0" fmla="*/ 0 w 5103898"/>
                <a:gd name="connsiteY0" fmla="*/ 4328701 h 4328701"/>
                <a:gd name="connsiteX1" fmla="*/ 17050 w 5103898"/>
                <a:gd name="connsiteY1" fmla="*/ 10048 h 4328701"/>
                <a:gd name="connsiteX2" fmla="*/ 4021723 w 5103898"/>
                <a:gd name="connsiteY2" fmla="*/ 0 h 4328701"/>
                <a:gd name="connsiteX3" fmla="*/ 5103898 w 5103898"/>
                <a:gd name="connsiteY3" fmla="*/ 4328701 h 4328701"/>
                <a:gd name="connsiteX4" fmla="*/ 0 w 5103898"/>
                <a:gd name="connsiteY4" fmla="*/ 4328701 h 4328701"/>
                <a:gd name="connsiteX0" fmla="*/ 0 w 5103898"/>
                <a:gd name="connsiteY0" fmla="*/ 4328701 h 4328701"/>
                <a:gd name="connsiteX1" fmla="*/ 17050 w 5103898"/>
                <a:gd name="connsiteY1" fmla="*/ 0 h 4328701"/>
                <a:gd name="connsiteX2" fmla="*/ 4021723 w 5103898"/>
                <a:gd name="connsiteY2" fmla="*/ 0 h 4328701"/>
                <a:gd name="connsiteX3" fmla="*/ 5103898 w 5103898"/>
                <a:gd name="connsiteY3" fmla="*/ 4328701 h 4328701"/>
                <a:gd name="connsiteX4" fmla="*/ 0 w 5103898"/>
                <a:gd name="connsiteY4" fmla="*/ 4328701 h 4328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3898" h="4328701">
                  <a:moveTo>
                    <a:pt x="0" y="4328701"/>
                  </a:moveTo>
                  <a:cubicBezTo>
                    <a:pt x="5683" y="2889150"/>
                    <a:pt x="11367" y="1439551"/>
                    <a:pt x="17050" y="0"/>
                  </a:cubicBezTo>
                  <a:lnTo>
                    <a:pt x="4021723" y="0"/>
                  </a:lnTo>
                  <a:lnTo>
                    <a:pt x="5103898" y="4328701"/>
                  </a:lnTo>
                  <a:lnTo>
                    <a:pt x="0" y="432870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a:extLst>
              <a:ext uri="{FF2B5EF4-FFF2-40B4-BE49-F238E27FC236}">
                <a16:creationId xmlns:a16="http://schemas.microsoft.com/office/drawing/2014/main" id="{8A7828F1-6015-4D1A-9DA4-A9C89BAE85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9750" y="1388722"/>
            <a:ext cx="2420620" cy="4757126"/>
          </a:xfrm>
          <a:prstGeom prst="rect">
            <a:avLst/>
          </a:prstGeom>
        </p:spPr>
      </p:pic>
      <p:sp>
        <p:nvSpPr>
          <p:cNvPr id="35" name="Trapezoid 31">
            <a:extLst>
              <a:ext uri="{FF2B5EF4-FFF2-40B4-BE49-F238E27FC236}">
                <a16:creationId xmlns:a16="http://schemas.microsoft.com/office/drawing/2014/main" id="{E0197F6D-DA81-4889-BF63-9225F0A2F91D}"/>
              </a:ext>
            </a:extLst>
          </p:cNvPr>
          <p:cNvSpPr/>
          <p:nvPr/>
        </p:nvSpPr>
        <p:spPr>
          <a:xfrm flipH="1" flipV="1">
            <a:off x="2933065" y="1558234"/>
            <a:ext cx="1913255" cy="4589600"/>
          </a:xfrm>
          <a:custGeom>
            <a:avLst/>
            <a:gdLst>
              <a:gd name="connsiteX0" fmla="*/ 0 w 5103898"/>
              <a:gd name="connsiteY0" fmla="*/ 4328701 h 4328701"/>
              <a:gd name="connsiteX1" fmla="*/ 1082175 w 5103898"/>
              <a:gd name="connsiteY1" fmla="*/ 0 h 4328701"/>
              <a:gd name="connsiteX2" fmla="*/ 4021723 w 5103898"/>
              <a:gd name="connsiteY2" fmla="*/ 0 h 4328701"/>
              <a:gd name="connsiteX3" fmla="*/ 5103898 w 5103898"/>
              <a:gd name="connsiteY3" fmla="*/ 4328701 h 4328701"/>
              <a:gd name="connsiteX4" fmla="*/ 0 w 5103898"/>
              <a:gd name="connsiteY4" fmla="*/ 4328701 h 4328701"/>
              <a:gd name="connsiteX0" fmla="*/ 0 w 5103898"/>
              <a:gd name="connsiteY0" fmla="*/ 4358846 h 4358846"/>
              <a:gd name="connsiteX1" fmla="*/ 7002 w 5103898"/>
              <a:gd name="connsiteY1" fmla="*/ 0 h 4358846"/>
              <a:gd name="connsiteX2" fmla="*/ 4021723 w 5103898"/>
              <a:gd name="connsiteY2" fmla="*/ 30145 h 4358846"/>
              <a:gd name="connsiteX3" fmla="*/ 5103898 w 5103898"/>
              <a:gd name="connsiteY3" fmla="*/ 4358846 h 4358846"/>
              <a:gd name="connsiteX4" fmla="*/ 0 w 5103898"/>
              <a:gd name="connsiteY4" fmla="*/ 4358846 h 4358846"/>
              <a:gd name="connsiteX0" fmla="*/ 0 w 5103898"/>
              <a:gd name="connsiteY0" fmla="*/ 4358846 h 4358846"/>
              <a:gd name="connsiteX1" fmla="*/ 7002 w 5103898"/>
              <a:gd name="connsiteY1" fmla="*/ 0 h 4358846"/>
              <a:gd name="connsiteX2" fmla="*/ 3777792 w 5103898"/>
              <a:gd name="connsiteY2" fmla="*/ 40867 h 4358846"/>
              <a:gd name="connsiteX3" fmla="*/ 5103898 w 5103898"/>
              <a:gd name="connsiteY3" fmla="*/ 4358846 h 4358846"/>
              <a:gd name="connsiteX4" fmla="*/ 0 w 5103898"/>
              <a:gd name="connsiteY4" fmla="*/ 4358846 h 4358846"/>
              <a:gd name="connsiteX0" fmla="*/ 0 w 5103898"/>
              <a:gd name="connsiteY0" fmla="*/ 4358846 h 4358846"/>
              <a:gd name="connsiteX1" fmla="*/ 7002 w 5103898"/>
              <a:gd name="connsiteY1" fmla="*/ 0 h 4358846"/>
              <a:gd name="connsiteX2" fmla="*/ 3655827 w 5103898"/>
              <a:gd name="connsiteY2" fmla="*/ 40867 h 4358846"/>
              <a:gd name="connsiteX3" fmla="*/ 5103898 w 5103898"/>
              <a:gd name="connsiteY3" fmla="*/ 4358846 h 4358846"/>
              <a:gd name="connsiteX4" fmla="*/ 0 w 5103898"/>
              <a:gd name="connsiteY4" fmla="*/ 4358846 h 4358846"/>
              <a:gd name="connsiteX0" fmla="*/ 0 w 5103898"/>
              <a:gd name="connsiteY0" fmla="*/ 4358846 h 4358846"/>
              <a:gd name="connsiteX1" fmla="*/ 7002 w 5103898"/>
              <a:gd name="connsiteY1" fmla="*/ 0 h 4358846"/>
              <a:gd name="connsiteX2" fmla="*/ 3625336 w 5103898"/>
              <a:gd name="connsiteY2" fmla="*/ 19423 h 4358846"/>
              <a:gd name="connsiteX3" fmla="*/ 5103898 w 5103898"/>
              <a:gd name="connsiteY3" fmla="*/ 4358846 h 4358846"/>
              <a:gd name="connsiteX4" fmla="*/ 0 w 5103898"/>
              <a:gd name="connsiteY4" fmla="*/ 4358846 h 4358846"/>
              <a:gd name="connsiteX0" fmla="*/ 0 w 5103898"/>
              <a:gd name="connsiteY0" fmla="*/ 4339423 h 4339423"/>
              <a:gd name="connsiteX1" fmla="*/ 7003 w 5103898"/>
              <a:gd name="connsiteY1" fmla="*/ 2021 h 4339423"/>
              <a:gd name="connsiteX2" fmla="*/ 3625336 w 5103898"/>
              <a:gd name="connsiteY2" fmla="*/ 0 h 4339423"/>
              <a:gd name="connsiteX3" fmla="*/ 5103898 w 5103898"/>
              <a:gd name="connsiteY3" fmla="*/ 4339423 h 4339423"/>
              <a:gd name="connsiteX4" fmla="*/ 0 w 5103898"/>
              <a:gd name="connsiteY4" fmla="*/ 4339423 h 4339423"/>
              <a:gd name="connsiteX0" fmla="*/ 0 w 5103898"/>
              <a:gd name="connsiteY0" fmla="*/ 4339423 h 4339423"/>
              <a:gd name="connsiteX1" fmla="*/ 7003 w 5103898"/>
              <a:gd name="connsiteY1" fmla="*/ 34186 h 4339423"/>
              <a:gd name="connsiteX2" fmla="*/ 3625336 w 5103898"/>
              <a:gd name="connsiteY2" fmla="*/ 0 h 4339423"/>
              <a:gd name="connsiteX3" fmla="*/ 5103898 w 5103898"/>
              <a:gd name="connsiteY3" fmla="*/ 4339423 h 4339423"/>
              <a:gd name="connsiteX4" fmla="*/ 0 w 5103898"/>
              <a:gd name="connsiteY4" fmla="*/ 4339423 h 4339423"/>
              <a:gd name="connsiteX0" fmla="*/ 0 w 5103898"/>
              <a:gd name="connsiteY0" fmla="*/ 4305237 h 4305237"/>
              <a:gd name="connsiteX1" fmla="*/ 7003 w 5103898"/>
              <a:gd name="connsiteY1" fmla="*/ 0 h 4305237"/>
              <a:gd name="connsiteX2" fmla="*/ 3686319 w 5103898"/>
              <a:gd name="connsiteY2" fmla="*/ 8701 h 4305237"/>
              <a:gd name="connsiteX3" fmla="*/ 5103898 w 5103898"/>
              <a:gd name="connsiteY3" fmla="*/ 4305237 h 4305237"/>
              <a:gd name="connsiteX4" fmla="*/ 0 w 5103898"/>
              <a:gd name="connsiteY4" fmla="*/ 4305237 h 4305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3898" h="4305237">
                <a:moveTo>
                  <a:pt x="0" y="4305237"/>
                </a:moveTo>
                <a:cubicBezTo>
                  <a:pt x="2334" y="2859436"/>
                  <a:pt x="4669" y="1445801"/>
                  <a:pt x="7003" y="0"/>
                </a:cubicBezTo>
                <a:lnTo>
                  <a:pt x="3686319" y="8701"/>
                </a:lnTo>
                <a:lnTo>
                  <a:pt x="5103898" y="4305237"/>
                </a:lnTo>
                <a:lnTo>
                  <a:pt x="0" y="4305237"/>
                </a:lnTo>
                <a:close/>
              </a:path>
            </a:pathLst>
          </a:cu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4AAB9991-E8BD-40BD-9F18-B6D887CC06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4570" y="3094038"/>
            <a:ext cx="1191685" cy="3051810"/>
          </a:xfrm>
          <a:prstGeom prst="rect">
            <a:avLst/>
          </a:prstGeom>
        </p:spPr>
      </p:pic>
      <p:sp>
        <p:nvSpPr>
          <p:cNvPr id="39" name="Trapezoid 31">
            <a:extLst>
              <a:ext uri="{FF2B5EF4-FFF2-40B4-BE49-F238E27FC236}">
                <a16:creationId xmlns:a16="http://schemas.microsoft.com/office/drawing/2014/main" id="{CD6016C9-8938-49AB-8E6C-3503B65400BF}"/>
              </a:ext>
            </a:extLst>
          </p:cNvPr>
          <p:cNvSpPr/>
          <p:nvPr/>
        </p:nvSpPr>
        <p:spPr>
          <a:xfrm flipV="1">
            <a:off x="4948555" y="1558234"/>
            <a:ext cx="1913255" cy="4601030"/>
          </a:xfrm>
          <a:custGeom>
            <a:avLst/>
            <a:gdLst>
              <a:gd name="connsiteX0" fmla="*/ 0 w 5103898"/>
              <a:gd name="connsiteY0" fmla="*/ 4328701 h 4328701"/>
              <a:gd name="connsiteX1" fmla="*/ 1082175 w 5103898"/>
              <a:gd name="connsiteY1" fmla="*/ 0 h 4328701"/>
              <a:gd name="connsiteX2" fmla="*/ 4021723 w 5103898"/>
              <a:gd name="connsiteY2" fmla="*/ 0 h 4328701"/>
              <a:gd name="connsiteX3" fmla="*/ 5103898 w 5103898"/>
              <a:gd name="connsiteY3" fmla="*/ 4328701 h 4328701"/>
              <a:gd name="connsiteX4" fmla="*/ 0 w 5103898"/>
              <a:gd name="connsiteY4" fmla="*/ 4328701 h 4328701"/>
              <a:gd name="connsiteX0" fmla="*/ 0 w 5103898"/>
              <a:gd name="connsiteY0" fmla="*/ 4358846 h 4358846"/>
              <a:gd name="connsiteX1" fmla="*/ 7002 w 5103898"/>
              <a:gd name="connsiteY1" fmla="*/ 0 h 4358846"/>
              <a:gd name="connsiteX2" fmla="*/ 4021723 w 5103898"/>
              <a:gd name="connsiteY2" fmla="*/ 30145 h 4358846"/>
              <a:gd name="connsiteX3" fmla="*/ 5103898 w 5103898"/>
              <a:gd name="connsiteY3" fmla="*/ 4358846 h 4358846"/>
              <a:gd name="connsiteX4" fmla="*/ 0 w 5103898"/>
              <a:gd name="connsiteY4" fmla="*/ 4358846 h 4358846"/>
              <a:gd name="connsiteX0" fmla="*/ 0 w 5103898"/>
              <a:gd name="connsiteY0" fmla="*/ 4358846 h 4358846"/>
              <a:gd name="connsiteX1" fmla="*/ 7002 w 5103898"/>
              <a:gd name="connsiteY1" fmla="*/ 0 h 4358846"/>
              <a:gd name="connsiteX2" fmla="*/ 3777792 w 5103898"/>
              <a:gd name="connsiteY2" fmla="*/ 40867 h 4358846"/>
              <a:gd name="connsiteX3" fmla="*/ 5103898 w 5103898"/>
              <a:gd name="connsiteY3" fmla="*/ 4358846 h 4358846"/>
              <a:gd name="connsiteX4" fmla="*/ 0 w 5103898"/>
              <a:gd name="connsiteY4" fmla="*/ 4358846 h 4358846"/>
              <a:gd name="connsiteX0" fmla="*/ 0 w 5103898"/>
              <a:gd name="connsiteY0" fmla="*/ 4358846 h 4358846"/>
              <a:gd name="connsiteX1" fmla="*/ 7002 w 5103898"/>
              <a:gd name="connsiteY1" fmla="*/ 0 h 4358846"/>
              <a:gd name="connsiteX2" fmla="*/ 3655827 w 5103898"/>
              <a:gd name="connsiteY2" fmla="*/ 40867 h 4358846"/>
              <a:gd name="connsiteX3" fmla="*/ 5103898 w 5103898"/>
              <a:gd name="connsiteY3" fmla="*/ 4358846 h 4358846"/>
              <a:gd name="connsiteX4" fmla="*/ 0 w 5103898"/>
              <a:gd name="connsiteY4" fmla="*/ 4358846 h 4358846"/>
              <a:gd name="connsiteX0" fmla="*/ 0 w 5103898"/>
              <a:gd name="connsiteY0" fmla="*/ 4358846 h 4358846"/>
              <a:gd name="connsiteX1" fmla="*/ 7002 w 5103898"/>
              <a:gd name="connsiteY1" fmla="*/ 0 h 4358846"/>
              <a:gd name="connsiteX2" fmla="*/ 3625336 w 5103898"/>
              <a:gd name="connsiteY2" fmla="*/ 19423 h 4358846"/>
              <a:gd name="connsiteX3" fmla="*/ 5103898 w 5103898"/>
              <a:gd name="connsiteY3" fmla="*/ 4358846 h 4358846"/>
              <a:gd name="connsiteX4" fmla="*/ 0 w 5103898"/>
              <a:gd name="connsiteY4" fmla="*/ 4358846 h 4358846"/>
              <a:gd name="connsiteX0" fmla="*/ 0 w 5103898"/>
              <a:gd name="connsiteY0" fmla="*/ 4339423 h 4339423"/>
              <a:gd name="connsiteX1" fmla="*/ 7003 w 5103898"/>
              <a:gd name="connsiteY1" fmla="*/ 2021 h 4339423"/>
              <a:gd name="connsiteX2" fmla="*/ 3625336 w 5103898"/>
              <a:gd name="connsiteY2" fmla="*/ 0 h 4339423"/>
              <a:gd name="connsiteX3" fmla="*/ 5103898 w 5103898"/>
              <a:gd name="connsiteY3" fmla="*/ 4339423 h 4339423"/>
              <a:gd name="connsiteX4" fmla="*/ 0 w 5103898"/>
              <a:gd name="connsiteY4" fmla="*/ 4339423 h 4339423"/>
              <a:gd name="connsiteX0" fmla="*/ 0 w 5103898"/>
              <a:gd name="connsiteY0" fmla="*/ 4339423 h 4339423"/>
              <a:gd name="connsiteX1" fmla="*/ 7003 w 5103898"/>
              <a:gd name="connsiteY1" fmla="*/ 34186 h 4339423"/>
              <a:gd name="connsiteX2" fmla="*/ 3625336 w 5103898"/>
              <a:gd name="connsiteY2" fmla="*/ 0 h 4339423"/>
              <a:gd name="connsiteX3" fmla="*/ 5103898 w 5103898"/>
              <a:gd name="connsiteY3" fmla="*/ 4339423 h 4339423"/>
              <a:gd name="connsiteX4" fmla="*/ 0 w 5103898"/>
              <a:gd name="connsiteY4" fmla="*/ 4339423 h 4339423"/>
              <a:gd name="connsiteX0" fmla="*/ 0 w 5103898"/>
              <a:gd name="connsiteY0" fmla="*/ 4305237 h 4305237"/>
              <a:gd name="connsiteX1" fmla="*/ 7003 w 5103898"/>
              <a:gd name="connsiteY1" fmla="*/ 0 h 4305237"/>
              <a:gd name="connsiteX2" fmla="*/ 3686319 w 5103898"/>
              <a:gd name="connsiteY2" fmla="*/ 8701 h 4305237"/>
              <a:gd name="connsiteX3" fmla="*/ 5103898 w 5103898"/>
              <a:gd name="connsiteY3" fmla="*/ 4305237 h 4305237"/>
              <a:gd name="connsiteX4" fmla="*/ 0 w 5103898"/>
              <a:gd name="connsiteY4" fmla="*/ 4305237 h 4305237"/>
              <a:gd name="connsiteX0" fmla="*/ 0 w 5103898"/>
              <a:gd name="connsiteY0" fmla="*/ 4307258 h 4307258"/>
              <a:gd name="connsiteX1" fmla="*/ 7003 w 5103898"/>
              <a:gd name="connsiteY1" fmla="*/ 2021 h 4307258"/>
              <a:gd name="connsiteX2" fmla="*/ 3686319 w 5103898"/>
              <a:gd name="connsiteY2" fmla="*/ 0 h 4307258"/>
              <a:gd name="connsiteX3" fmla="*/ 5103898 w 5103898"/>
              <a:gd name="connsiteY3" fmla="*/ 4307258 h 4307258"/>
              <a:gd name="connsiteX4" fmla="*/ 0 w 5103898"/>
              <a:gd name="connsiteY4" fmla="*/ 4307258 h 4307258"/>
              <a:gd name="connsiteX0" fmla="*/ 0 w 5103898"/>
              <a:gd name="connsiteY0" fmla="*/ 4315959 h 4315959"/>
              <a:gd name="connsiteX1" fmla="*/ 37494 w 5103898"/>
              <a:gd name="connsiteY1" fmla="*/ 0 h 4315959"/>
              <a:gd name="connsiteX2" fmla="*/ 3686319 w 5103898"/>
              <a:gd name="connsiteY2" fmla="*/ 8701 h 4315959"/>
              <a:gd name="connsiteX3" fmla="*/ 5103898 w 5103898"/>
              <a:gd name="connsiteY3" fmla="*/ 4315959 h 4315959"/>
              <a:gd name="connsiteX4" fmla="*/ 0 w 5103898"/>
              <a:gd name="connsiteY4" fmla="*/ 4315959 h 4315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3898" h="4315959">
                <a:moveTo>
                  <a:pt x="0" y="4315959"/>
                </a:moveTo>
                <a:cubicBezTo>
                  <a:pt x="2334" y="2870158"/>
                  <a:pt x="35160" y="1445801"/>
                  <a:pt x="37494" y="0"/>
                </a:cubicBezTo>
                <a:lnTo>
                  <a:pt x="3686319" y="8701"/>
                </a:lnTo>
                <a:lnTo>
                  <a:pt x="5103898" y="4315959"/>
                </a:lnTo>
                <a:lnTo>
                  <a:pt x="0" y="4315959"/>
                </a:lnTo>
                <a:close/>
              </a:path>
            </a:pathLst>
          </a:cu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B8EB5872-B2FB-4833-941D-2D56DF3881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68754" y="3040645"/>
            <a:ext cx="777715" cy="3105203"/>
          </a:xfrm>
          <a:prstGeom prst="rect">
            <a:avLst/>
          </a:prstGeom>
        </p:spPr>
      </p:pic>
      <p:sp>
        <p:nvSpPr>
          <p:cNvPr id="41" name="Trapezoid 31">
            <a:extLst>
              <a:ext uri="{FF2B5EF4-FFF2-40B4-BE49-F238E27FC236}">
                <a16:creationId xmlns:a16="http://schemas.microsoft.com/office/drawing/2014/main" id="{57BD9D05-0359-4E9D-A4B3-12417E3122FF}"/>
              </a:ext>
            </a:extLst>
          </p:cNvPr>
          <p:cNvSpPr/>
          <p:nvPr/>
        </p:nvSpPr>
        <p:spPr>
          <a:xfrm flipH="1">
            <a:off x="6415405" y="1544650"/>
            <a:ext cx="1913255" cy="4603184"/>
          </a:xfrm>
          <a:custGeom>
            <a:avLst/>
            <a:gdLst>
              <a:gd name="connsiteX0" fmla="*/ 0 w 5103898"/>
              <a:gd name="connsiteY0" fmla="*/ 4328701 h 4328701"/>
              <a:gd name="connsiteX1" fmla="*/ 1082175 w 5103898"/>
              <a:gd name="connsiteY1" fmla="*/ 0 h 4328701"/>
              <a:gd name="connsiteX2" fmla="*/ 4021723 w 5103898"/>
              <a:gd name="connsiteY2" fmla="*/ 0 h 4328701"/>
              <a:gd name="connsiteX3" fmla="*/ 5103898 w 5103898"/>
              <a:gd name="connsiteY3" fmla="*/ 4328701 h 4328701"/>
              <a:gd name="connsiteX4" fmla="*/ 0 w 5103898"/>
              <a:gd name="connsiteY4" fmla="*/ 4328701 h 4328701"/>
              <a:gd name="connsiteX0" fmla="*/ 0 w 5103898"/>
              <a:gd name="connsiteY0" fmla="*/ 4358846 h 4358846"/>
              <a:gd name="connsiteX1" fmla="*/ 7002 w 5103898"/>
              <a:gd name="connsiteY1" fmla="*/ 0 h 4358846"/>
              <a:gd name="connsiteX2" fmla="*/ 4021723 w 5103898"/>
              <a:gd name="connsiteY2" fmla="*/ 30145 h 4358846"/>
              <a:gd name="connsiteX3" fmla="*/ 5103898 w 5103898"/>
              <a:gd name="connsiteY3" fmla="*/ 4358846 h 4358846"/>
              <a:gd name="connsiteX4" fmla="*/ 0 w 5103898"/>
              <a:gd name="connsiteY4" fmla="*/ 4358846 h 4358846"/>
              <a:gd name="connsiteX0" fmla="*/ 0 w 5103898"/>
              <a:gd name="connsiteY0" fmla="*/ 4358846 h 4358846"/>
              <a:gd name="connsiteX1" fmla="*/ 7002 w 5103898"/>
              <a:gd name="connsiteY1" fmla="*/ 0 h 4358846"/>
              <a:gd name="connsiteX2" fmla="*/ 3777792 w 5103898"/>
              <a:gd name="connsiteY2" fmla="*/ 40867 h 4358846"/>
              <a:gd name="connsiteX3" fmla="*/ 5103898 w 5103898"/>
              <a:gd name="connsiteY3" fmla="*/ 4358846 h 4358846"/>
              <a:gd name="connsiteX4" fmla="*/ 0 w 5103898"/>
              <a:gd name="connsiteY4" fmla="*/ 4358846 h 4358846"/>
              <a:gd name="connsiteX0" fmla="*/ 0 w 5103898"/>
              <a:gd name="connsiteY0" fmla="*/ 4358846 h 4358846"/>
              <a:gd name="connsiteX1" fmla="*/ 7002 w 5103898"/>
              <a:gd name="connsiteY1" fmla="*/ 0 h 4358846"/>
              <a:gd name="connsiteX2" fmla="*/ 3655827 w 5103898"/>
              <a:gd name="connsiteY2" fmla="*/ 40867 h 4358846"/>
              <a:gd name="connsiteX3" fmla="*/ 5103898 w 5103898"/>
              <a:gd name="connsiteY3" fmla="*/ 4358846 h 4358846"/>
              <a:gd name="connsiteX4" fmla="*/ 0 w 5103898"/>
              <a:gd name="connsiteY4" fmla="*/ 4358846 h 4358846"/>
              <a:gd name="connsiteX0" fmla="*/ 0 w 5103898"/>
              <a:gd name="connsiteY0" fmla="*/ 4358846 h 4358846"/>
              <a:gd name="connsiteX1" fmla="*/ 7002 w 5103898"/>
              <a:gd name="connsiteY1" fmla="*/ 0 h 4358846"/>
              <a:gd name="connsiteX2" fmla="*/ 3625336 w 5103898"/>
              <a:gd name="connsiteY2" fmla="*/ 19423 h 4358846"/>
              <a:gd name="connsiteX3" fmla="*/ 5103898 w 5103898"/>
              <a:gd name="connsiteY3" fmla="*/ 4358846 h 4358846"/>
              <a:gd name="connsiteX4" fmla="*/ 0 w 5103898"/>
              <a:gd name="connsiteY4" fmla="*/ 4358846 h 4358846"/>
              <a:gd name="connsiteX0" fmla="*/ 0 w 5103898"/>
              <a:gd name="connsiteY0" fmla="*/ 4339423 h 4339423"/>
              <a:gd name="connsiteX1" fmla="*/ 7003 w 5103898"/>
              <a:gd name="connsiteY1" fmla="*/ 2021 h 4339423"/>
              <a:gd name="connsiteX2" fmla="*/ 3625336 w 5103898"/>
              <a:gd name="connsiteY2" fmla="*/ 0 h 4339423"/>
              <a:gd name="connsiteX3" fmla="*/ 5103898 w 5103898"/>
              <a:gd name="connsiteY3" fmla="*/ 4339423 h 4339423"/>
              <a:gd name="connsiteX4" fmla="*/ 0 w 5103898"/>
              <a:gd name="connsiteY4" fmla="*/ 4339423 h 4339423"/>
              <a:gd name="connsiteX0" fmla="*/ 0 w 5103898"/>
              <a:gd name="connsiteY0" fmla="*/ 4339423 h 4339423"/>
              <a:gd name="connsiteX1" fmla="*/ 7003 w 5103898"/>
              <a:gd name="connsiteY1" fmla="*/ 34186 h 4339423"/>
              <a:gd name="connsiteX2" fmla="*/ 3625336 w 5103898"/>
              <a:gd name="connsiteY2" fmla="*/ 0 h 4339423"/>
              <a:gd name="connsiteX3" fmla="*/ 5103898 w 5103898"/>
              <a:gd name="connsiteY3" fmla="*/ 4339423 h 4339423"/>
              <a:gd name="connsiteX4" fmla="*/ 0 w 5103898"/>
              <a:gd name="connsiteY4" fmla="*/ 4339423 h 4339423"/>
              <a:gd name="connsiteX0" fmla="*/ 0 w 5103898"/>
              <a:gd name="connsiteY0" fmla="*/ 4305237 h 4305237"/>
              <a:gd name="connsiteX1" fmla="*/ 7003 w 5103898"/>
              <a:gd name="connsiteY1" fmla="*/ 0 h 4305237"/>
              <a:gd name="connsiteX2" fmla="*/ 3686319 w 5103898"/>
              <a:gd name="connsiteY2" fmla="*/ 8701 h 4305237"/>
              <a:gd name="connsiteX3" fmla="*/ 5103898 w 5103898"/>
              <a:gd name="connsiteY3" fmla="*/ 4305237 h 4305237"/>
              <a:gd name="connsiteX4" fmla="*/ 0 w 5103898"/>
              <a:gd name="connsiteY4" fmla="*/ 4305237 h 4305237"/>
              <a:gd name="connsiteX0" fmla="*/ 0 w 5103898"/>
              <a:gd name="connsiteY0" fmla="*/ 4317979 h 4317979"/>
              <a:gd name="connsiteX1" fmla="*/ 7003 w 5103898"/>
              <a:gd name="connsiteY1" fmla="*/ 12742 h 4317979"/>
              <a:gd name="connsiteX2" fmla="*/ 3655827 w 5103898"/>
              <a:gd name="connsiteY2" fmla="*/ 0 h 4317979"/>
              <a:gd name="connsiteX3" fmla="*/ 5103898 w 5103898"/>
              <a:gd name="connsiteY3" fmla="*/ 4317979 h 4317979"/>
              <a:gd name="connsiteX4" fmla="*/ 0 w 5103898"/>
              <a:gd name="connsiteY4" fmla="*/ 4317979 h 4317979"/>
              <a:gd name="connsiteX0" fmla="*/ 0 w 5103898"/>
              <a:gd name="connsiteY0" fmla="*/ 4317979 h 4317979"/>
              <a:gd name="connsiteX1" fmla="*/ 7003 w 5103898"/>
              <a:gd name="connsiteY1" fmla="*/ 2021 h 4317979"/>
              <a:gd name="connsiteX2" fmla="*/ 3655827 w 5103898"/>
              <a:gd name="connsiteY2" fmla="*/ 0 h 4317979"/>
              <a:gd name="connsiteX3" fmla="*/ 5103898 w 5103898"/>
              <a:gd name="connsiteY3" fmla="*/ 4317979 h 4317979"/>
              <a:gd name="connsiteX4" fmla="*/ 0 w 5103898"/>
              <a:gd name="connsiteY4" fmla="*/ 4317979 h 43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3898" h="4317979">
                <a:moveTo>
                  <a:pt x="0" y="4317979"/>
                </a:moveTo>
                <a:cubicBezTo>
                  <a:pt x="2334" y="2872178"/>
                  <a:pt x="4669" y="1447822"/>
                  <a:pt x="7003" y="2021"/>
                </a:cubicBezTo>
                <a:lnTo>
                  <a:pt x="3655827" y="0"/>
                </a:lnTo>
                <a:lnTo>
                  <a:pt x="5103898" y="4317979"/>
                </a:lnTo>
                <a:lnTo>
                  <a:pt x="0" y="4317979"/>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3">
            <a:extLst>
              <a:ext uri="{FF2B5EF4-FFF2-40B4-BE49-F238E27FC236}">
                <a16:creationId xmlns:a16="http://schemas.microsoft.com/office/drawing/2014/main" id="{50D3DF0A-BB4C-4DAC-94D1-7139355991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91621" y="3543300"/>
            <a:ext cx="1437047" cy="2488248"/>
          </a:xfrm>
          <a:prstGeom prst="rect">
            <a:avLst/>
          </a:prstGeom>
        </p:spPr>
      </p:pic>
      <p:sp>
        <p:nvSpPr>
          <p:cNvPr id="30" name="Speech Bubble: Rectangle 29">
            <a:extLst>
              <a:ext uri="{FF2B5EF4-FFF2-40B4-BE49-F238E27FC236}">
                <a16:creationId xmlns:a16="http://schemas.microsoft.com/office/drawing/2014/main" id="{4E68BA24-6C64-43DF-BF78-C085B723CB79}"/>
              </a:ext>
            </a:extLst>
          </p:cNvPr>
          <p:cNvSpPr/>
          <p:nvPr/>
        </p:nvSpPr>
        <p:spPr>
          <a:xfrm flipH="1">
            <a:off x="3044984" y="1674520"/>
            <a:ext cx="4933156" cy="1274420"/>
          </a:xfrm>
          <a:prstGeom prst="wedgeRectCallout">
            <a:avLst>
              <a:gd name="adj1" fmla="val 58007"/>
              <a:gd name="adj2" fmla="val 15146"/>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algn="ctr"/>
            <a:r>
              <a:rPr lang="en-GB" dirty="0"/>
              <a:t>It is illegal for anyone under the age of 18 to buy and drink alcohol.</a:t>
            </a:r>
          </a:p>
        </p:txBody>
      </p:sp>
      <p:sp>
        <p:nvSpPr>
          <p:cNvPr id="42" name="Speech Bubble: Rectangle 41">
            <a:extLst>
              <a:ext uri="{FF2B5EF4-FFF2-40B4-BE49-F238E27FC236}">
                <a16:creationId xmlns:a16="http://schemas.microsoft.com/office/drawing/2014/main" id="{B929C429-CE60-4A3F-B097-9BEAE8369748}"/>
              </a:ext>
            </a:extLst>
          </p:cNvPr>
          <p:cNvSpPr/>
          <p:nvPr/>
        </p:nvSpPr>
        <p:spPr>
          <a:xfrm flipH="1">
            <a:off x="755650" y="4978425"/>
            <a:ext cx="2654776" cy="942315"/>
          </a:xfrm>
          <a:prstGeom prst="wedgeRectCallout">
            <a:avLst>
              <a:gd name="adj1" fmla="val -6144"/>
              <a:gd name="adj2" fmla="val -70975"/>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algn="ctr"/>
            <a:r>
              <a:rPr lang="en-GB" dirty="0"/>
              <a:t>Alcoholic drinks include:</a:t>
            </a:r>
          </a:p>
        </p:txBody>
      </p:sp>
      <p:sp>
        <p:nvSpPr>
          <p:cNvPr id="43" name="Speech Bubble: Rectangle 42">
            <a:extLst>
              <a:ext uri="{FF2B5EF4-FFF2-40B4-BE49-F238E27FC236}">
                <a16:creationId xmlns:a16="http://schemas.microsoft.com/office/drawing/2014/main" id="{EC08F5EC-9371-47CE-97EC-7638F0297D93}"/>
              </a:ext>
            </a:extLst>
          </p:cNvPr>
          <p:cNvSpPr/>
          <p:nvPr/>
        </p:nvSpPr>
        <p:spPr>
          <a:xfrm flipH="1">
            <a:off x="3331210" y="1941856"/>
            <a:ext cx="1214626" cy="601320"/>
          </a:xfrm>
          <a:prstGeom prst="wedgeRectCallout">
            <a:avLst>
              <a:gd name="adj1" fmla="val 2036"/>
              <a:gd name="adj2" fmla="val 84285"/>
            </a:avLst>
          </a:prstGeom>
          <a:solidFill>
            <a:srgbClr val="8D358B"/>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algn="ctr"/>
            <a:r>
              <a:rPr lang="en-GB" dirty="0"/>
              <a:t>wine</a:t>
            </a:r>
          </a:p>
        </p:txBody>
      </p:sp>
      <p:sp>
        <p:nvSpPr>
          <p:cNvPr id="44" name="Speech Bubble: Rectangle 43">
            <a:extLst>
              <a:ext uri="{FF2B5EF4-FFF2-40B4-BE49-F238E27FC236}">
                <a16:creationId xmlns:a16="http://schemas.microsoft.com/office/drawing/2014/main" id="{77A81A1F-33BA-46D7-843D-7FF92722AE98}"/>
              </a:ext>
            </a:extLst>
          </p:cNvPr>
          <p:cNvSpPr/>
          <p:nvPr/>
        </p:nvSpPr>
        <p:spPr>
          <a:xfrm flipH="1">
            <a:off x="5250815" y="1865656"/>
            <a:ext cx="1214626" cy="601320"/>
          </a:xfrm>
          <a:prstGeom prst="wedgeRectCallout">
            <a:avLst>
              <a:gd name="adj1" fmla="val -3866"/>
              <a:gd name="adj2" fmla="val 100676"/>
            </a:avLst>
          </a:prstGeom>
          <a:solidFill>
            <a:srgbClr val="F1811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algn="ctr"/>
            <a:r>
              <a:rPr lang="en-GB" dirty="0"/>
              <a:t>beer</a:t>
            </a:r>
          </a:p>
        </p:txBody>
      </p:sp>
      <p:sp>
        <p:nvSpPr>
          <p:cNvPr id="45" name="Speech Bubble: Rectangle 44">
            <a:extLst>
              <a:ext uri="{FF2B5EF4-FFF2-40B4-BE49-F238E27FC236}">
                <a16:creationId xmlns:a16="http://schemas.microsoft.com/office/drawing/2014/main" id="{48180731-212B-466C-874D-433430A7CF62}"/>
              </a:ext>
            </a:extLst>
          </p:cNvPr>
          <p:cNvSpPr/>
          <p:nvPr/>
        </p:nvSpPr>
        <p:spPr>
          <a:xfrm flipH="1">
            <a:off x="6976110" y="1878991"/>
            <a:ext cx="1214626" cy="601320"/>
          </a:xfrm>
          <a:prstGeom prst="wedgeRectCallout">
            <a:avLst>
              <a:gd name="adj1" fmla="val 16837"/>
              <a:gd name="adj2" fmla="val 102577"/>
            </a:avLst>
          </a:prstGeom>
          <a:solidFill>
            <a:srgbClr val="00639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algn="ctr"/>
            <a:r>
              <a:rPr lang="en-GB" dirty="0"/>
              <a:t>cider</a:t>
            </a:r>
          </a:p>
        </p:txBody>
      </p:sp>
    </p:spTree>
    <p:extLst>
      <p:ext uri="{BB962C8B-B14F-4D97-AF65-F5344CB8AC3E}">
        <p14:creationId xmlns:p14="http://schemas.microsoft.com/office/powerpoint/2010/main" val="37972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0"/>
                                        </p:tgtEl>
                                        <p:attrNameLst>
                                          <p:attrName>ppt_w</p:attrName>
                                        </p:attrNameLst>
                                      </p:cBhvr>
                                      <p:tavLst>
                                        <p:tav tm="0">
                                          <p:val>
                                            <p:strVal val="ppt_w"/>
                                          </p:val>
                                        </p:tav>
                                        <p:tav tm="100000">
                                          <p:val>
                                            <p:fltVal val="0"/>
                                          </p:val>
                                        </p:tav>
                                      </p:tavLst>
                                    </p:anim>
                                    <p:anim calcmode="lin" valueType="num">
                                      <p:cBhvr>
                                        <p:cTn id="12" dur="500"/>
                                        <p:tgtEl>
                                          <p:spTgt spid="30"/>
                                        </p:tgtEl>
                                        <p:attrNameLst>
                                          <p:attrName>ppt_h</p:attrName>
                                        </p:attrNameLst>
                                      </p:cBhvr>
                                      <p:tavLst>
                                        <p:tav tm="0">
                                          <p:val>
                                            <p:strVal val="ppt_h"/>
                                          </p:val>
                                        </p:tav>
                                        <p:tav tm="100000">
                                          <p:val>
                                            <p:fltVal val="0"/>
                                          </p:val>
                                        </p:tav>
                                      </p:tavLst>
                                    </p:anim>
                                    <p:animEffect transition="out" filter="fade">
                                      <p:cBhvr>
                                        <p:cTn id="13" dur="500"/>
                                        <p:tgtEl>
                                          <p:spTgt spid="30"/>
                                        </p:tgtEl>
                                      </p:cBhvr>
                                    </p:animEffect>
                                    <p:set>
                                      <p:cBhvr>
                                        <p:cTn id="14" dur="1" fill="hold">
                                          <p:stCondLst>
                                            <p:cond delay="499"/>
                                          </p:stCondLst>
                                        </p:cTn>
                                        <p:tgtEl>
                                          <p:spTgt spid="30"/>
                                        </p:tgtEl>
                                        <p:attrNameLst>
                                          <p:attrName>style.visibility</p:attrName>
                                        </p:attrNameLst>
                                      </p:cBhvr>
                                      <p:to>
                                        <p:strVal val="hidden"/>
                                      </p:to>
                                    </p:set>
                                  </p:childTnLst>
                                </p:cTn>
                              </p:par>
                              <p:par>
                                <p:cTn id="15" presetID="22" presetClass="entr" presetSubtype="1"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up)">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left)">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42" grpId="0" animBg="1"/>
      <p:bldP spid="43" grpId="0" animBg="1"/>
      <p:bldP spid="44"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2E6CE-AA6D-48F7-955C-A0E52E592099}"/>
              </a:ext>
            </a:extLst>
          </p:cNvPr>
          <p:cNvSpPr>
            <a:spLocks noGrp="1"/>
          </p:cNvSpPr>
          <p:nvPr>
            <p:ph type="title"/>
          </p:nvPr>
        </p:nvSpPr>
        <p:spPr/>
        <p:txBody>
          <a:bodyPr/>
          <a:lstStyle/>
          <a:p>
            <a:r>
              <a:rPr lang="en-GB" b="1" dirty="0">
                <a:latin typeface="Twinkl" pitchFamily="2" charset="0"/>
              </a:rPr>
              <a:t>Drinking and Smoking</a:t>
            </a:r>
          </a:p>
        </p:txBody>
      </p:sp>
      <p:pic>
        <p:nvPicPr>
          <p:cNvPr id="40" name="Whole Class">
            <a:extLst>
              <a:ext uri="{FF2B5EF4-FFF2-40B4-BE49-F238E27FC236}">
                <a16:creationId xmlns:a16="http://schemas.microsoft.com/office/drawing/2014/main" id="{B58CB828-8F71-43E4-9752-33BE142F14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grpSp>
        <p:nvGrpSpPr>
          <p:cNvPr id="10" name="Group 9">
            <a:extLst>
              <a:ext uri="{FF2B5EF4-FFF2-40B4-BE49-F238E27FC236}">
                <a16:creationId xmlns:a16="http://schemas.microsoft.com/office/drawing/2014/main" id="{10FCE7FC-4638-40C7-951B-217B5D0C3632}"/>
              </a:ext>
            </a:extLst>
          </p:cNvPr>
          <p:cNvGrpSpPr/>
          <p:nvPr/>
        </p:nvGrpSpPr>
        <p:grpSpPr>
          <a:xfrm>
            <a:off x="814070" y="1571651"/>
            <a:ext cx="2546350" cy="4631347"/>
            <a:chOff x="467544" y="2051010"/>
            <a:chExt cx="5103898" cy="4358846"/>
          </a:xfrm>
          <a:solidFill>
            <a:srgbClr val="7030A0"/>
          </a:solidFill>
        </p:grpSpPr>
        <p:sp>
          <p:nvSpPr>
            <p:cNvPr id="32" name="Trapezoid 31">
              <a:extLst>
                <a:ext uri="{FF2B5EF4-FFF2-40B4-BE49-F238E27FC236}">
                  <a16:creationId xmlns:a16="http://schemas.microsoft.com/office/drawing/2014/main" id="{C598502F-0E21-4549-8FF9-4F7376B5D214}"/>
                </a:ext>
              </a:extLst>
            </p:cNvPr>
            <p:cNvSpPr/>
            <p:nvPr/>
          </p:nvSpPr>
          <p:spPr>
            <a:xfrm>
              <a:off x="467544" y="2051010"/>
              <a:ext cx="5103898" cy="4358846"/>
            </a:xfrm>
            <a:custGeom>
              <a:avLst/>
              <a:gdLst>
                <a:gd name="connsiteX0" fmla="*/ 0 w 5103898"/>
                <a:gd name="connsiteY0" fmla="*/ 4328701 h 4328701"/>
                <a:gd name="connsiteX1" fmla="*/ 1082175 w 5103898"/>
                <a:gd name="connsiteY1" fmla="*/ 0 h 4328701"/>
                <a:gd name="connsiteX2" fmla="*/ 4021723 w 5103898"/>
                <a:gd name="connsiteY2" fmla="*/ 0 h 4328701"/>
                <a:gd name="connsiteX3" fmla="*/ 5103898 w 5103898"/>
                <a:gd name="connsiteY3" fmla="*/ 4328701 h 4328701"/>
                <a:gd name="connsiteX4" fmla="*/ 0 w 5103898"/>
                <a:gd name="connsiteY4" fmla="*/ 4328701 h 4328701"/>
                <a:gd name="connsiteX0" fmla="*/ 0 w 5103898"/>
                <a:gd name="connsiteY0" fmla="*/ 4358846 h 4358846"/>
                <a:gd name="connsiteX1" fmla="*/ 7002 w 5103898"/>
                <a:gd name="connsiteY1" fmla="*/ 0 h 4358846"/>
                <a:gd name="connsiteX2" fmla="*/ 4021723 w 5103898"/>
                <a:gd name="connsiteY2" fmla="*/ 30145 h 4358846"/>
                <a:gd name="connsiteX3" fmla="*/ 5103898 w 5103898"/>
                <a:gd name="connsiteY3" fmla="*/ 4358846 h 4358846"/>
                <a:gd name="connsiteX4" fmla="*/ 0 w 5103898"/>
                <a:gd name="connsiteY4" fmla="*/ 4358846 h 4358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3898" h="4358846">
                  <a:moveTo>
                    <a:pt x="0" y="4358846"/>
                  </a:moveTo>
                  <a:lnTo>
                    <a:pt x="7002" y="0"/>
                  </a:lnTo>
                  <a:lnTo>
                    <a:pt x="4021723" y="30145"/>
                  </a:lnTo>
                  <a:lnTo>
                    <a:pt x="5103898" y="4358846"/>
                  </a:lnTo>
                  <a:lnTo>
                    <a:pt x="0" y="4358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rapezoid 36">
              <a:extLst>
                <a:ext uri="{FF2B5EF4-FFF2-40B4-BE49-F238E27FC236}">
                  <a16:creationId xmlns:a16="http://schemas.microsoft.com/office/drawing/2014/main" id="{DAE1365B-103E-489E-9A37-6D570D6922B4}"/>
                </a:ext>
              </a:extLst>
            </p:cNvPr>
            <p:cNvSpPr/>
            <p:nvPr/>
          </p:nvSpPr>
          <p:spPr>
            <a:xfrm>
              <a:off x="467544" y="2081155"/>
              <a:ext cx="5103898" cy="4328701"/>
            </a:xfrm>
            <a:custGeom>
              <a:avLst/>
              <a:gdLst>
                <a:gd name="connsiteX0" fmla="*/ 0 w 5103898"/>
                <a:gd name="connsiteY0" fmla="*/ 4328701 h 4328701"/>
                <a:gd name="connsiteX1" fmla="*/ 1082175 w 5103898"/>
                <a:gd name="connsiteY1" fmla="*/ 0 h 4328701"/>
                <a:gd name="connsiteX2" fmla="*/ 4021723 w 5103898"/>
                <a:gd name="connsiteY2" fmla="*/ 0 h 4328701"/>
                <a:gd name="connsiteX3" fmla="*/ 5103898 w 5103898"/>
                <a:gd name="connsiteY3" fmla="*/ 4328701 h 4328701"/>
                <a:gd name="connsiteX4" fmla="*/ 0 w 5103898"/>
                <a:gd name="connsiteY4" fmla="*/ 4328701 h 4328701"/>
                <a:gd name="connsiteX0" fmla="*/ 0 w 5103898"/>
                <a:gd name="connsiteY0" fmla="*/ 4328701 h 4328701"/>
                <a:gd name="connsiteX1" fmla="*/ 17050 w 5103898"/>
                <a:gd name="connsiteY1" fmla="*/ 10048 h 4328701"/>
                <a:gd name="connsiteX2" fmla="*/ 4021723 w 5103898"/>
                <a:gd name="connsiteY2" fmla="*/ 0 h 4328701"/>
                <a:gd name="connsiteX3" fmla="*/ 5103898 w 5103898"/>
                <a:gd name="connsiteY3" fmla="*/ 4328701 h 4328701"/>
                <a:gd name="connsiteX4" fmla="*/ 0 w 5103898"/>
                <a:gd name="connsiteY4" fmla="*/ 4328701 h 4328701"/>
                <a:gd name="connsiteX0" fmla="*/ 0 w 5103898"/>
                <a:gd name="connsiteY0" fmla="*/ 4328701 h 4328701"/>
                <a:gd name="connsiteX1" fmla="*/ 17050 w 5103898"/>
                <a:gd name="connsiteY1" fmla="*/ 10048 h 4328701"/>
                <a:gd name="connsiteX2" fmla="*/ 4021723 w 5103898"/>
                <a:gd name="connsiteY2" fmla="*/ 0 h 4328701"/>
                <a:gd name="connsiteX3" fmla="*/ 5103898 w 5103898"/>
                <a:gd name="connsiteY3" fmla="*/ 4328701 h 4328701"/>
                <a:gd name="connsiteX4" fmla="*/ 0 w 5103898"/>
                <a:gd name="connsiteY4" fmla="*/ 4328701 h 4328701"/>
                <a:gd name="connsiteX0" fmla="*/ 0 w 5103898"/>
                <a:gd name="connsiteY0" fmla="*/ 4328701 h 4328701"/>
                <a:gd name="connsiteX1" fmla="*/ 17050 w 5103898"/>
                <a:gd name="connsiteY1" fmla="*/ 0 h 4328701"/>
                <a:gd name="connsiteX2" fmla="*/ 4021723 w 5103898"/>
                <a:gd name="connsiteY2" fmla="*/ 0 h 4328701"/>
                <a:gd name="connsiteX3" fmla="*/ 5103898 w 5103898"/>
                <a:gd name="connsiteY3" fmla="*/ 4328701 h 4328701"/>
                <a:gd name="connsiteX4" fmla="*/ 0 w 5103898"/>
                <a:gd name="connsiteY4" fmla="*/ 4328701 h 4328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3898" h="4328701">
                  <a:moveTo>
                    <a:pt x="0" y="4328701"/>
                  </a:moveTo>
                  <a:cubicBezTo>
                    <a:pt x="5683" y="2889150"/>
                    <a:pt x="11367" y="1439551"/>
                    <a:pt x="17050" y="0"/>
                  </a:cubicBezTo>
                  <a:lnTo>
                    <a:pt x="4021723" y="0"/>
                  </a:lnTo>
                  <a:lnTo>
                    <a:pt x="5103898" y="4328701"/>
                  </a:lnTo>
                  <a:lnTo>
                    <a:pt x="0" y="43287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5" name="Trapezoid 31">
            <a:extLst>
              <a:ext uri="{FF2B5EF4-FFF2-40B4-BE49-F238E27FC236}">
                <a16:creationId xmlns:a16="http://schemas.microsoft.com/office/drawing/2014/main" id="{E0197F6D-DA81-4889-BF63-9225F0A2F91D}"/>
              </a:ext>
            </a:extLst>
          </p:cNvPr>
          <p:cNvSpPr/>
          <p:nvPr/>
        </p:nvSpPr>
        <p:spPr>
          <a:xfrm flipH="1" flipV="1">
            <a:off x="2933065" y="1611244"/>
            <a:ext cx="5455285" cy="4591754"/>
          </a:xfrm>
          <a:custGeom>
            <a:avLst/>
            <a:gdLst>
              <a:gd name="connsiteX0" fmla="*/ 0 w 5103898"/>
              <a:gd name="connsiteY0" fmla="*/ 4328701 h 4328701"/>
              <a:gd name="connsiteX1" fmla="*/ 1082175 w 5103898"/>
              <a:gd name="connsiteY1" fmla="*/ 0 h 4328701"/>
              <a:gd name="connsiteX2" fmla="*/ 4021723 w 5103898"/>
              <a:gd name="connsiteY2" fmla="*/ 0 h 4328701"/>
              <a:gd name="connsiteX3" fmla="*/ 5103898 w 5103898"/>
              <a:gd name="connsiteY3" fmla="*/ 4328701 h 4328701"/>
              <a:gd name="connsiteX4" fmla="*/ 0 w 5103898"/>
              <a:gd name="connsiteY4" fmla="*/ 4328701 h 4328701"/>
              <a:gd name="connsiteX0" fmla="*/ 0 w 5103898"/>
              <a:gd name="connsiteY0" fmla="*/ 4358846 h 4358846"/>
              <a:gd name="connsiteX1" fmla="*/ 7002 w 5103898"/>
              <a:gd name="connsiteY1" fmla="*/ 0 h 4358846"/>
              <a:gd name="connsiteX2" fmla="*/ 4021723 w 5103898"/>
              <a:gd name="connsiteY2" fmla="*/ 30145 h 4358846"/>
              <a:gd name="connsiteX3" fmla="*/ 5103898 w 5103898"/>
              <a:gd name="connsiteY3" fmla="*/ 4358846 h 4358846"/>
              <a:gd name="connsiteX4" fmla="*/ 0 w 5103898"/>
              <a:gd name="connsiteY4" fmla="*/ 4358846 h 4358846"/>
              <a:gd name="connsiteX0" fmla="*/ 0 w 5103898"/>
              <a:gd name="connsiteY0" fmla="*/ 4358846 h 4358846"/>
              <a:gd name="connsiteX1" fmla="*/ 7002 w 5103898"/>
              <a:gd name="connsiteY1" fmla="*/ 0 h 4358846"/>
              <a:gd name="connsiteX2" fmla="*/ 3777792 w 5103898"/>
              <a:gd name="connsiteY2" fmla="*/ 40867 h 4358846"/>
              <a:gd name="connsiteX3" fmla="*/ 5103898 w 5103898"/>
              <a:gd name="connsiteY3" fmla="*/ 4358846 h 4358846"/>
              <a:gd name="connsiteX4" fmla="*/ 0 w 5103898"/>
              <a:gd name="connsiteY4" fmla="*/ 4358846 h 4358846"/>
              <a:gd name="connsiteX0" fmla="*/ 0 w 5103898"/>
              <a:gd name="connsiteY0" fmla="*/ 4358846 h 4358846"/>
              <a:gd name="connsiteX1" fmla="*/ 7002 w 5103898"/>
              <a:gd name="connsiteY1" fmla="*/ 0 h 4358846"/>
              <a:gd name="connsiteX2" fmla="*/ 3655827 w 5103898"/>
              <a:gd name="connsiteY2" fmla="*/ 40867 h 4358846"/>
              <a:gd name="connsiteX3" fmla="*/ 5103898 w 5103898"/>
              <a:gd name="connsiteY3" fmla="*/ 4358846 h 4358846"/>
              <a:gd name="connsiteX4" fmla="*/ 0 w 5103898"/>
              <a:gd name="connsiteY4" fmla="*/ 4358846 h 4358846"/>
              <a:gd name="connsiteX0" fmla="*/ 0 w 5103898"/>
              <a:gd name="connsiteY0" fmla="*/ 4358846 h 4358846"/>
              <a:gd name="connsiteX1" fmla="*/ 7002 w 5103898"/>
              <a:gd name="connsiteY1" fmla="*/ 0 h 4358846"/>
              <a:gd name="connsiteX2" fmla="*/ 3625336 w 5103898"/>
              <a:gd name="connsiteY2" fmla="*/ 19423 h 4358846"/>
              <a:gd name="connsiteX3" fmla="*/ 5103898 w 5103898"/>
              <a:gd name="connsiteY3" fmla="*/ 4358846 h 4358846"/>
              <a:gd name="connsiteX4" fmla="*/ 0 w 5103898"/>
              <a:gd name="connsiteY4" fmla="*/ 4358846 h 4358846"/>
              <a:gd name="connsiteX0" fmla="*/ 0 w 5103898"/>
              <a:gd name="connsiteY0" fmla="*/ 4339423 h 4339423"/>
              <a:gd name="connsiteX1" fmla="*/ 7003 w 5103898"/>
              <a:gd name="connsiteY1" fmla="*/ 2021 h 4339423"/>
              <a:gd name="connsiteX2" fmla="*/ 3625336 w 5103898"/>
              <a:gd name="connsiteY2" fmla="*/ 0 h 4339423"/>
              <a:gd name="connsiteX3" fmla="*/ 5103898 w 5103898"/>
              <a:gd name="connsiteY3" fmla="*/ 4339423 h 4339423"/>
              <a:gd name="connsiteX4" fmla="*/ 0 w 5103898"/>
              <a:gd name="connsiteY4" fmla="*/ 4339423 h 4339423"/>
              <a:gd name="connsiteX0" fmla="*/ 0 w 5103898"/>
              <a:gd name="connsiteY0" fmla="*/ 4339423 h 4339423"/>
              <a:gd name="connsiteX1" fmla="*/ 7003 w 5103898"/>
              <a:gd name="connsiteY1" fmla="*/ 34186 h 4339423"/>
              <a:gd name="connsiteX2" fmla="*/ 3625336 w 5103898"/>
              <a:gd name="connsiteY2" fmla="*/ 0 h 4339423"/>
              <a:gd name="connsiteX3" fmla="*/ 5103898 w 5103898"/>
              <a:gd name="connsiteY3" fmla="*/ 4339423 h 4339423"/>
              <a:gd name="connsiteX4" fmla="*/ 0 w 5103898"/>
              <a:gd name="connsiteY4" fmla="*/ 4339423 h 4339423"/>
              <a:gd name="connsiteX0" fmla="*/ 0 w 5103898"/>
              <a:gd name="connsiteY0" fmla="*/ 4305237 h 4305237"/>
              <a:gd name="connsiteX1" fmla="*/ 7003 w 5103898"/>
              <a:gd name="connsiteY1" fmla="*/ 0 h 4305237"/>
              <a:gd name="connsiteX2" fmla="*/ 3686319 w 5103898"/>
              <a:gd name="connsiteY2" fmla="*/ 8701 h 4305237"/>
              <a:gd name="connsiteX3" fmla="*/ 5103898 w 5103898"/>
              <a:gd name="connsiteY3" fmla="*/ 4305237 h 4305237"/>
              <a:gd name="connsiteX4" fmla="*/ 0 w 5103898"/>
              <a:gd name="connsiteY4" fmla="*/ 4305237 h 4305237"/>
              <a:gd name="connsiteX0" fmla="*/ 0 w 5103898"/>
              <a:gd name="connsiteY0" fmla="*/ 4305237 h 4305237"/>
              <a:gd name="connsiteX1" fmla="*/ 7003 w 5103898"/>
              <a:gd name="connsiteY1" fmla="*/ 0 h 4305237"/>
              <a:gd name="connsiteX2" fmla="*/ 4605983 w 5103898"/>
              <a:gd name="connsiteY2" fmla="*/ 8701 h 4305237"/>
              <a:gd name="connsiteX3" fmla="*/ 5103898 w 5103898"/>
              <a:gd name="connsiteY3" fmla="*/ 4305237 h 4305237"/>
              <a:gd name="connsiteX4" fmla="*/ 0 w 5103898"/>
              <a:gd name="connsiteY4" fmla="*/ 4305237 h 4305237"/>
              <a:gd name="connsiteX0" fmla="*/ 0 w 5103898"/>
              <a:gd name="connsiteY0" fmla="*/ 4307258 h 4307258"/>
              <a:gd name="connsiteX1" fmla="*/ 7003 w 5103898"/>
              <a:gd name="connsiteY1" fmla="*/ 2021 h 4307258"/>
              <a:gd name="connsiteX2" fmla="*/ 4605983 w 5103898"/>
              <a:gd name="connsiteY2" fmla="*/ 0 h 4307258"/>
              <a:gd name="connsiteX3" fmla="*/ 5103898 w 5103898"/>
              <a:gd name="connsiteY3" fmla="*/ 4307258 h 4307258"/>
              <a:gd name="connsiteX4" fmla="*/ 0 w 5103898"/>
              <a:gd name="connsiteY4" fmla="*/ 4307258 h 430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3898" h="4307258">
                <a:moveTo>
                  <a:pt x="0" y="4307258"/>
                </a:moveTo>
                <a:cubicBezTo>
                  <a:pt x="2334" y="2861457"/>
                  <a:pt x="4669" y="1447822"/>
                  <a:pt x="7003" y="2021"/>
                </a:cubicBezTo>
                <a:lnTo>
                  <a:pt x="4605983" y="0"/>
                </a:lnTo>
                <a:lnTo>
                  <a:pt x="5103898" y="4307258"/>
                </a:lnTo>
                <a:lnTo>
                  <a:pt x="0" y="4307258"/>
                </a:lnTo>
                <a:close/>
              </a:path>
            </a:pathLst>
          </a:custGeom>
          <a:blipFill dpi="0" rotWithShape="0">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a:extLst>
              <a:ext uri="{FF2B5EF4-FFF2-40B4-BE49-F238E27FC236}">
                <a16:creationId xmlns:a16="http://schemas.microsoft.com/office/drawing/2014/main" id="{8321705A-EDD5-4B20-93B9-CA77C0AD42E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1641" y="1850873"/>
            <a:ext cx="1971599" cy="4240200"/>
          </a:xfrm>
          <a:prstGeom prst="rect">
            <a:avLst/>
          </a:prstGeom>
        </p:spPr>
      </p:pic>
      <p:sp>
        <p:nvSpPr>
          <p:cNvPr id="31" name="Trapezoid 31">
            <a:extLst>
              <a:ext uri="{FF2B5EF4-FFF2-40B4-BE49-F238E27FC236}">
                <a16:creationId xmlns:a16="http://schemas.microsoft.com/office/drawing/2014/main" id="{39EF2CF8-A4CE-40D0-9D29-0C5B6C17ED34}"/>
              </a:ext>
            </a:extLst>
          </p:cNvPr>
          <p:cNvSpPr/>
          <p:nvPr/>
        </p:nvSpPr>
        <p:spPr>
          <a:xfrm flipH="1" flipV="1">
            <a:off x="2933065" y="1611244"/>
            <a:ext cx="5455285" cy="4591754"/>
          </a:xfrm>
          <a:custGeom>
            <a:avLst/>
            <a:gdLst>
              <a:gd name="connsiteX0" fmla="*/ 0 w 5103898"/>
              <a:gd name="connsiteY0" fmla="*/ 4328701 h 4328701"/>
              <a:gd name="connsiteX1" fmla="*/ 1082175 w 5103898"/>
              <a:gd name="connsiteY1" fmla="*/ 0 h 4328701"/>
              <a:gd name="connsiteX2" fmla="*/ 4021723 w 5103898"/>
              <a:gd name="connsiteY2" fmla="*/ 0 h 4328701"/>
              <a:gd name="connsiteX3" fmla="*/ 5103898 w 5103898"/>
              <a:gd name="connsiteY3" fmla="*/ 4328701 h 4328701"/>
              <a:gd name="connsiteX4" fmla="*/ 0 w 5103898"/>
              <a:gd name="connsiteY4" fmla="*/ 4328701 h 4328701"/>
              <a:gd name="connsiteX0" fmla="*/ 0 w 5103898"/>
              <a:gd name="connsiteY0" fmla="*/ 4358846 h 4358846"/>
              <a:gd name="connsiteX1" fmla="*/ 7002 w 5103898"/>
              <a:gd name="connsiteY1" fmla="*/ 0 h 4358846"/>
              <a:gd name="connsiteX2" fmla="*/ 4021723 w 5103898"/>
              <a:gd name="connsiteY2" fmla="*/ 30145 h 4358846"/>
              <a:gd name="connsiteX3" fmla="*/ 5103898 w 5103898"/>
              <a:gd name="connsiteY3" fmla="*/ 4358846 h 4358846"/>
              <a:gd name="connsiteX4" fmla="*/ 0 w 5103898"/>
              <a:gd name="connsiteY4" fmla="*/ 4358846 h 4358846"/>
              <a:gd name="connsiteX0" fmla="*/ 0 w 5103898"/>
              <a:gd name="connsiteY0" fmla="*/ 4358846 h 4358846"/>
              <a:gd name="connsiteX1" fmla="*/ 7002 w 5103898"/>
              <a:gd name="connsiteY1" fmla="*/ 0 h 4358846"/>
              <a:gd name="connsiteX2" fmla="*/ 3777792 w 5103898"/>
              <a:gd name="connsiteY2" fmla="*/ 40867 h 4358846"/>
              <a:gd name="connsiteX3" fmla="*/ 5103898 w 5103898"/>
              <a:gd name="connsiteY3" fmla="*/ 4358846 h 4358846"/>
              <a:gd name="connsiteX4" fmla="*/ 0 w 5103898"/>
              <a:gd name="connsiteY4" fmla="*/ 4358846 h 4358846"/>
              <a:gd name="connsiteX0" fmla="*/ 0 w 5103898"/>
              <a:gd name="connsiteY0" fmla="*/ 4358846 h 4358846"/>
              <a:gd name="connsiteX1" fmla="*/ 7002 w 5103898"/>
              <a:gd name="connsiteY1" fmla="*/ 0 h 4358846"/>
              <a:gd name="connsiteX2" fmla="*/ 3655827 w 5103898"/>
              <a:gd name="connsiteY2" fmla="*/ 40867 h 4358846"/>
              <a:gd name="connsiteX3" fmla="*/ 5103898 w 5103898"/>
              <a:gd name="connsiteY3" fmla="*/ 4358846 h 4358846"/>
              <a:gd name="connsiteX4" fmla="*/ 0 w 5103898"/>
              <a:gd name="connsiteY4" fmla="*/ 4358846 h 4358846"/>
              <a:gd name="connsiteX0" fmla="*/ 0 w 5103898"/>
              <a:gd name="connsiteY0" fmla="*/ 4358846 h 4358846"/>
              <a:gd name="connsiteX1" fmla="*/ 7002 w 5103898"/>
              <a:gd name="connsiteY1" fmla="*/ 0 h 4358846"/>
              <a:gd name="connsiteX2" fmla="*/ 3625336 w 5103898"/>
              <a:gd name="connsiteY2" fmla="*/ 19423 h 4358846"/>
              <a:gd name="connsiteX3" fmla="*/ 5103898 w 5103898"/>
              <a:gd name="connsiteY3" fmla="*/ 4358846 h 4358846"/>
              <a:gd name="connsiteX4" fmla="*/ 0 w 5103898"/>
              <a:gd name="connsiteY4" fmla="*/ 4358846 h 4358846"/>
              <a:gd name="connsiteX0" fmla="*/ 0 w 5103898"/>
              <a:gd name="connsiteY0" fmla="*/ 4339423 h 4339423"/>
              <a:gd name="connsiteX1" fmla="*/ 7003 w 5103898"/>
              <a:gd name="connsiteY1" fmla="*/ 2021 h 4339423"/>
              <a:gd name="connsiteX2" fmla="*/ 3625336 w 5103898"/>
              <a:gd name="connsiteY2" fmla="*/ 0 h 4339423"/>
              <a:gd name="connsiteX3" fmla="*/ 5103898 w 5103898"/>
              <a:gd name="connsiteY3" fmla="*/ 4339423 h 4339423"/>
              <a:gd name="connsiteX4" fmla="*/ 0 w 5103898"/>
              <a:gd name="connsiteY4" fmla="*/ 4339423 h 4339423"/>
              <a:gd name="connsiteX0" fmla="*/ 0 w 5103898"/>
              <a:gd name="connsiteY0" fmla="*/ 4339423 h 4339423"/>
              <a:gd name="connsiteX1" fmla="*/ 7003 w 5103898"/>
              <a:gd name="connsiteY1" fmla="*/ 34186 h 4339423"/>
              <a:gd name="connsiteX2" fmla="*/ 3625336 w 5103898"/>
              <a:gd name="connsiteY2" fmla="*/ 0 h 4339423"/>
              <a:gd name="connsiteX3" fmla="*/ 5103898 w 5103898"/>
              <a:gd name="connsiteY3" fmla="*/ 4339423 h 4339423"/>
              <a:gd name="connsiteX4" fmla="*/ 0 w 5103898"/>
              <a:gd name="connsiteY4" fmla="*/ 4339423 h 4339423"/>
              <a:gd name="connsiteX0" fmla="*/ 0 w 5103898"/>
              <a:gd name="connsiteY0" fmla="*/ 4305237 h 4305237"/>
              <a:gd name="connsiteX1" fmla="*/ 7003 w 5103898"/>
              <a:gd name="connsiteY1" fmla="*/ 0 h 4305237"/>
              <a:gd name="connsiteX2" fmla="*/ 3686319 w 5103898"/>
              <a:gd name="connsiteY2" fmla="*/ 8701 h 4305237"/>
              <a:gd name="connsiteX3" fmla="*/ 5103898 w 5103898"/>
              <a:gd name="connsiteY3" fmla="*/ 4305237 h 4305237"/>
              <a:gd name="connsiteX4" fmla="*/ 0 w 5103898"/>
              <a:gd name="connsiteY4" fmla="*/ 4305237 h 4305237"/>
              <a:gd name="connsiteX0" fmla="*/ 0 w 5103898"/>
              <a:gd name="connsiteY0" fmla="*/ 4305237 h 4305237"/>
              <a:gd name="connsiteX1" fmla="*/ 7003 w 5103898"/>
              <a:gd name="connsiteY1" fmla="*/ 0 h 4305237"/>
              <a:gd name="connsiteX2" fmla="*/ 4605983 w 5103898"/>
              <a:gd name="connsiteY2" fmla="*/ 8701 h 4305237"/>
              <a:gd name="connsiteX3" fmla="*/ 5103898 w 5103898"/>
              <a:gd name="connsiteY3" fmla="*/ 4305237 h 4305237"/>
              <a:gd name="connsiteX4" fmla="*/ 0 w 5103898"/>
              <a:gd name="connsiteY4" fmla="*/ 4305237 h 4305237"/>
              <a:gd name="connsiteX0" fmla="*/ 0 w 5103898"/>
              <a:gd name="connsiteY0" fmla="*/ 4307258 h 4307258"/>
              <a:gd name="connsiteX1" fmla="*/ 7003 w 5103898"/>
              <a:gd name="connsiteY1" fmla="*/ 2021 h 4307258"/>
              <a:gd name="connsiteX2" fmla="*/ 4605983 w 5103898"/>
              <a:gd name="connsiteY2" fmla="*/ 0 h 4307258"/>
              <a:gd name="connsiteX3" fmla="*/ 5103898 w 5103898"/>
              <a:gd name="connsiteY3" fmla="*/ 4307258 h 4307258"/>
              <a:gd name="connsiteX4" fmla="*/ 0 w 5103898"/>
              <a:gd name="connsiteY4" fmla="*/ 4307258 h 430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3898" h="4307258">
                <a:moveTo>
                  <a:pt x="0" y="4307258"/>
                </a:moveTo>
                <a:cubicBezTo>
                  <a:pt x="2334" y="2861457"/>
                  <a:pt x="4669" y="1447822"/>
                  <a:pt x="7003" y="2021"/>
                </a:cubicBezTo>
                <a:lnTo>
                  <a:pt x="4605983" y="0"/>
                </a:lnTo>
                <a:lnTo>
                  <a:pt x="5103898" y="4307258"/>
                </a:lnTo>
                <a:lnTo>
                  <a:pt x="0" y="4307258"/>
                </a:lnTo>
                <a:close/>
              </a:path>
            </a:pathLst>
          </a:cu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Speech Bubble: Rectangle 29">
            <a:extLst>
              <a:ext uri="{FF2B5EF4-FFF2-40B4-BE49-F238E27FC236}">
                <a16:creationId xmlns:a16="http://schemas.microsoft.com/office/drawing/2014/main" id="{4E68BA24-6C64-43DF-BF78-C085B723CB79}"/>
              </a:ext>
            </a:extLst>
          </p:cNvPr>
          <p:cNvSpPr/>
          <p:nvPr/>
        </p:nvSpPr>
        <p:spPr>
          <a:xfrm flipH="1">
            <a:off x="3044984" y="1731670"/>
            <a:ext cx="4933156" cy="1274420"/>
          </a:xfrm>
          <a:prstGeom prst="wedgeRectCallout">
            <a:avLst>
              <a:gd name="adj1" fmla="val 67507"/>
              <a:gd name="adj2" fmla="val 21424"/>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algn="ctr"/>
            <a:r>
              <a:rPr lang="en-GB" dirty="0"/>
              <a:t>Some adults drink alcohol on special occasions and some adults have an alcoholic drink more frequently.</a:t>
            </a:r>
          </a:p>
        </p:txBody>
      </p:sp>
      <p:grpSp>
        <p:nvGrpSpPr>
          <p:cNvPr id="17" name="Group 16">
            <a:extLst>
              <a:ext uri="{FF2B5EF4-FFF2-40B4-BE49-F238E27FC236}">
                <a16:creationId xmlns:a16="http://schemas.microsoft.com/office/drawing/2014/main" id="{D4B08718-BB93-4CED-859C-F9CE20F6A66C}"/>
              </a:ext>
            </a:extLst>
          </p:cNvPr>
          <p:cNvGrpSpPr/>
          <p:nvPr/>
        </p:nvGrpSpPr>
        <p:grpSpPr>
          <a:xfrm>
            <a:off x="3456534" y="1630998"/>
            <a:ext cx="5337352" cy="4679950"/>
            <a:chOff x="3266898" y="1665288"/>
            <a:chExt cx="5337352" cy="4679950"/>
          </a:xfrm>
        </p:grpSpPr>
        <p:grpSp>
          <p:nvGrpSpPr>
            <p:cNvPr id="16" name="Group 15">
              <a:extLst>
                <a:ext uri="{FF2B5EF4-FFF2-40B4-BE49-F238E27FC236}">
                  <a16:creationId xmlns:a16="http://schemas.microsoft.com/office/drawing/2014/main" id="{52B0BF06-4DB0-4D0D-84BA-6BF74C282A68}"/>
                </a:ext>
              </a:extLst>
            </p:cNvPr>
            <p:cNvGrpSpPr/>
            <p:nvPr/>
          </p:nvGrpSpPr>
          <p:grpSpPr>
            <a:xfrm>
              <a:off x="3266898" y="1725892"/>
              <a:ext cx="4368342" cy="4511396"/>
              <a:chOff x="3266898" y="1725892"/>
              <a:chExt cx="4368342" cy="4511396"/>
            </a:xfrm>
          </p:grpSpPr>
          <p:pic>
            <p:nvPicPr>
              <p:cNvPr id="11" name="Picture 10">
                <a:extLst>
                  <a:ext uri="{FF2B5EF4-FFF2-40B4-BE49-F238E27FC236}">
                    <a16:creationId xmlns:a16="http://schemas.microsoft.com/office/drawing/2014/main" id="{FE3975F6-77DB-4D84-B8EB-B53471AAE3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85510" y="1725892"/>
                <a:ext cx="1649730" cy="4366934"/>
              </a:xfrm>
              <a:prstGeom prst="rect">
                <a:avLst/>
              </a:prstGeom>
            </p:spPr>
          </p:pic>
          <p:pic>
            <p:nvPicPr>
              <p:cNvPr id="15" name="Picture 14">
                <a:extLst>
                  <a:ext uri="{FF2B5EF4-FFF2-40B4-BE49-F238E27FC236}">
                    <a16:creationId xmlns:a16="http://schemas.microsoft.com/office/drawing/2014/main" id="{BDC53F3B-0052-46D4-A6AF-03DD07EC00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31569" y="1765544"/>
                <a:ext cx="1597775" cy="4336561"/>
              </a:xfrm>
              <a:prstGeom prst="rect">
                <a:avLst/>
              </a:prstGeom>
            </p:spPr>
          </p:pic>
          <p:pic>
            <p:nvPicPr>
              <p:cNvPr id="4" name="Picture 3">
                <a:extLst>
                  <a:ext uri="{FF2B5EF4-FFF2-40B4-BE49-F238E27FC236}">
                    <a16:creationId xmlns:a16="http://schemas.microsoft.com/office/drawing/2014/main" id="{938C9074-A46F-42BE-A7E7-1D2779B03C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66898" y="1890353"/>
                <a:ext cx="1190801" cy="4346935"/>
              </a:xfrm>
              <a:prstGeom prst="rect">
                <a:avLst/>
              </a:prstGeom>
            </p:spPr>
          </p:pic>
          <p:pic>
            <p:nvPicPr>
              <p:cNvPr id="8" name="Picture 7">
                <a:extLst>
                  <a:ext uri="{FF2B5EF4-FFF2-40B4-BE49-F238E27FC236}">
                    <a16:creationId xmlns:a16="http://schemas.microsoft.com/office/drawing/2014/main" id="{DEA42339-128C-424A-99EA-B7753B7CCD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57861" y="1853565"/>
                <a:ext cx="2139555" cy="4303395"/>
              </a:xfrm>
              <a:prstGeom prst="rect">
                <a:avLst/>
              </a:prstGeom>
            </p:spPr>
          </p:pic>
        </p:grpSp>
        <p:pic>
          <p:nvPicPr>
            <p:cNvPr id="13" name="Picture 12">
              <a:extLst>
                <a:ext uri="{FF2B5EF4-FFF2-40B4-BE49-F238E27FC236}">
                  <a16:creationId xmlns:a16="http://schemas.microsoft.com/office/drawing/2014/main" id="{89C8EF99-BCB6-408F-B61A-A17DE26AE30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02728" y="1665288"/>
              <a:ext cx="1401522" cy="4679950"/>
            </a:xfrm>
            <a:prstGeom prst="rect">
              <a:avLst/>
            </a:prstGeom>
          </p:spPr>
        </p:pic>
      </p:grpSp>
      <p:sp>
        <p:nvSpPr>
          <p:cNvPr id="42" name="Speech Bubble: Rectangle 41">
            <a:extLst>
              <a:ext uri="{FF2B5EF4-FFF2-40B4-BE49-F238E27FC236}">
                <a16:creationId xmlns:a16="http://schemas.microsoft.com/office/drawing/2014/main" id="{B929C429-CE60-4A3F-B097-9BEAE8369748}"/>
              </a:ext>
            </a:extLst>
          </p:cNvPr>
          <p:cNvSpPr/>
          <p:nvPr/>
        </p:nvSpPr>
        <p:spPr>
          <a:xfrm flipH="1">
            <a:off x="4947920" y="4144035"/>
            <a:ext cx="3267710" cy="942315"/>
          </a:xfrm>
          <a:prstGeom prst="wedgeRectCallout">
            <a:avLst>
              <a:gd name="adj1" fmla="val 21838"/>
              <a:gd name="adj2" fmla="val -85531"/>
            </a:avLst>
          </a:prstGeom>
          <a:solidFill>
            <a:srgbClr val="F1811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algn="ctr"/>
            <a:r>
              <a:rPr lang="en-GB" dirty="0"/>
              <a:t>Some adults choose never to drink alcohol.</a:t>
            </a:r>
          </a:p>
        </p:txBody>
      </p:sp>
      <p:grpSp>
        <p:nvGrpSpPr>
          <p:cNvPr id="23" name="Group 22">
            <a:extLst>
              <a:ext uri="{FF2B5EF4-FFF2-40B4-BE49-F238E27FC236}">
                <a16:creationId xmlns:a16="http://schemas.microsoft.com/office/drawing/2014/main" id="{6BD9B785-5D50-4817-A561-EF50B4FBED03}"/>
              </a:ext>
            </a:extLst>
          </p:cNvPr>
          <p:cNvGrpSpPr/>
          <p:nvPr/>
        </p:nvGrpSpPr>
        <p:grpSpPr>
          <a:xfrm>
            <a:off x="651510" y="2704624"/>
            <a:ext cx="2532697" cy="2532697"/>
            <a:chOff x="651510" y="2738914"/>
            <a:chExt cx="2532697" cy="2532697"/>
          </a:xfrm>
        </p:grpSpPr>
        <p:sp>
          <p:nvSpPr>
            <p:cNvPr id="20" name="Oval 19">
              <a:extLst>
                <a:ext uri="{FF2B5EF4-FFF2-40B4-BE49-F238E27FC236}">
                  <a16:creationId xmlns:a16="http://schemas.microsoft.com/office/drawing/2014/main" id="{81A011AF-E9AF-4AAE-8B09-F67D65DAD39E}"/>
                </a:ext>
              </a:extLst>
            </p:cNvPr>
            <p:cNvSpPr/>
            <p:nvPr/>
          </p:nvSpPr>
          <p:spPr>
            <a:xfrm>
              <a:off x="651510" y="2738914"/>
              <a:ext cx="2532697" cy="2532697"/>
            </a:xfrm>
            <a:prstGeom prst="ellipse">
              <a:avLst/>
            </a:prstGeom>
            <a:noFill/>
            <a:ln w="254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48B4A1DA-28A6-4A88-BC0A-D376920FBD73}"/>
                </a:ext>
              </a:extLst>
            </p:cNvPr>
            <p:cNvCxnSpPr>
              <a:stCxn id="20" idx="1"/>
              <a:endCxn id="20" idx="5"/>
            </p:cNvCxnSpPr>
            <p:nvPr/>
          </p:nvCxnSpPr>
          <p:spPr>
            <a:xfrm>
              <a:off x="1022415" y="3109819"/>
              <a:ext cx="1790887" cy="1790887"/>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8727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0"/>
                                        </p:tgtEl>
                                        <p:attrNameLst>
                                          <p:attrName>ppt_w</p:attrName>
                                        </p:attrNameLst>
                                      </p:cBhvr>
                                      <p:tavLst>
                                        <p:tav tm="0">
                                          <p:val>
                                            <p:strVal val="ppt_w"/>
                                          </p:val>
                                        </p:tav>
                                        <p:tav tm="100000">
                                          <p:val>
                                            <p:fltVal val="0"/>
                                          </p:val>
                                        </p:tav>
                                      </p:tavLst>
                                    </p:anim>
                                    <p:anim calcmode="lin" valueType="num">
                                      <p:cBhvr>
                                        <p:cTn id="12" dur="500"/>
                                        <p:tgtEl>
                                          <p:spTgt spid="30"/>
                                        </p:tgtEl>
                                        <p:attrNameLst>
                                          <p:attrName>ppt_h</p:attrName>
                                        </p:attrNameLst>
                                      </p:cBhvr>
                                      <p:tavLst>
                                        <p:tav tm="0">
                                          <p:val>
                                            <p:strVal val="ppt_h"/>
                                          </p:val>
                                        </p:tav>
                                        <p:tav tm="100000">
                                          <p:val>
                                            <p:fltVal val="0"/>
                                          </p:val>
                                        </p:tav>
                                      </p:tavLst>
                                    </p:anim>
                                    <p:animEffect transition="out" filter="fade">
                                      <p:cBhvr>
                                        <p:cTn id="13" dur="500"/>
                                        <p:tgtEl>
                                          <p:spTgt spid="30"/>
                                        </p:tgtEl>
                                      </p:cBhvr>
                                    </p:animEffect>
                                    <p:set>
                                      <p:cBhvr>
                                        <p:cTn id="14" dur="1" fill="hold">
                                          <p:stCondLst>
                                            <p:cond delay="499"/>
                                          </p:stCondLst>
                                        </p:cTn>
                                        <p:tgtEl>
                                          <p:spTgt spid="30"/>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up)">
                                      <p:cBhvr>
                                        <p:cTn id="3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P spid="30" grpId="1" animBg="1"/>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0F6A9314-AD26-D846-B0CB-4336AAE14D95}"/>
              </a:ext>
            </a:extLst>
          </p:cNvPr>
          <p:cNvSpPr/>
          <p:nvPr/>
        </p:nvSpPr>
        <p:spPr>
          <a:xfrm>
            <a:off x="4027990" y="5578997"/>
            <a:ext cx="1377387" cy="983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523B0AE8-01A9-470B-8EE6-742FA5322B39}"/>
              </a:ext>
            </a:extLst>
          </p:cNvPr>
          <p:cNvSpPr/>
          <p:nvPr/>
        </p:nvSpPr>
        <p:spPr>
          <a:xfrm flipH="1">
            <a:off x="3346138" y="2098130"/>
            <a:ext cx="5247317" cy="4004855"/>
          </a:xfrm>
          <a:custGeom>
            <a:avLst/>
            <a:gdLst>
              <a:gd name="connsiteX0" fmla="*/ 2760617 w 2760617"/>
              <a:gd name="connsiteY0" fmla="*/ 0 h 4171406"/>
              <a:gd name="connsiteX1" fmla="*/ 1759131 w 2760617"/>
              <a:gd name="connsiteY1" fmla="*/ 4171406 h 4171406"/>
              <a:gd name="connsiteX2" fmla="*/ 0 w 2760617"/>
              <a:gd name="connsiteY2" fmla="*/ 4171406 h 4171406"/>
              <a:gd name="connsiteX3" fmla="*/ 0 w 2760617"/>
              <a:gd name="connsiteY3" fmla="*/ 8709 h 4171406"/>
              <a:gd name="connsiteX4" fmla="*/ 2760617 w 2760617"/>
              <a:gd name="connsiteY4" fmla="*/ 0 h 4171406"/>
              <a:gd name="connsiteX0" fmla="*/ 2760617 w 2760617"/>
              <a:gd name="connsiteY0" fmla="*/ 0 h 4180115"/>
              <a:gd name="connsiteX1" fmla="*/ 1847918 w 2760617"/>
              <a:gd name="connsiteY1" fmla="*/ 4180115 h 4180115"/>
              <a:gd name="connsiteX2" fmla="*/ 0 w 2760617"/>
              <a:gd name="connsiteY2" fmla="*/ 4171406 h 4180115"/>
              <a:gd name="connsiteX3" fmla="*/ 0 w 2760617"/>
              <a:gd name="connsiteY3" fmla="*/ 8709 h 4180115"/>
              <a:gd name="connsiteX4" fmla="*/ 2760617 w 2760617"/>
              <a:gd name="connsiteY4" fmla="*/ 0 h 4180115"/>
              <a:gd name="connsiteX0" fmla="*/ 4731069 w 4731069"/>
              <a:gd name="connsiteY0" fmla="*/ 2721 h 4171406"/>
              <a:gd name="connsiteX1" fmla="*/ 1847918 w 4731069"/>
              <a:gd name="connsiteY1" fmla="*/ 4171406 h 4171406"/>
              <a:gd name="connsiteX2" fmla="*/ 0 w 4731069"/>
              <a:gd name="connsiteY2" fmla="*/ 4162697 h 4171406"/>
              <a:gd name="connsiteX3" fmla="*/ 0 w 4731069"/>
              <a:gd name="connsiteY3" fmla="*/ 0 h 4171406"/>
              <a:gd name="connsiteX4" fmla="*/ 4731069 w 4731069"/>
              <a:gd name="connsiteY4" fmla="*/ 2721 h 4171406"/>
              <a:gd name="connsiteX0" fmla="*/ 4731069 w 5587540"/>
              <a:gd name="connsiteY0" fmla="*/ 2721 h 4171406"/>
              <a:gd name="connsiteX1" fmla="*/ 5587540 w 5587540"/>
              <a:gd name="connsiteY1" fmla="*/ 4171406 h 4171406"/>
              <a:gd name="connsiteX2" fmla="*/ 0 w 5587540"/>
              <a:gd name="connsiteY2" fmla="*/ 4162697 h 4171406"/>
              <a:gd name="connsiteX3" fmla="*/ 0 w 5587540"/>
              <a:gd name="connsiteY3" fmla="*/ 0 h 4171406"/>
              <a:gd name="connsiteX4" fmla="*/ 4731069 w 5587540"/>
              <a:gd name="connsiteY4" fmla="*/ 2721 h 417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7540" h="4171406">
                <a:moveTo>
                  <a:pt x="4731069" y="2721"/>
                </a:moveTo>
                <a:lnTo>
                  <a:pt x="5587540" y="4171406"/>
                </a:lnTo>
                <a:lnTo>
                  <a:pt x="0" y="4162697"/>
                </a:lnTo>
                <a:lnTo>
                  <a:pt x="0" y="0"/>
                </a:lnTo>
                <a:lnTo>
                  <a:pt x="4731069" y="2721"/>
                </a:ln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C242E6CE-AA6D-48F7-955C-A0E52E592099}"/>
              </a:ext>
            </a:extLst>
          </p:cNvPr>
          <p:cNvSpPr>
            <a:spLocks noGrp="1"/>
          </p:cNvSpPr>
          <p:nvPr>
            <p:ph type="title"/>
          </p:nvPr>
        </p:nvSpPr>
        <p:spPr/>
        <p:txBody>
          <a:bodyPr/>
          <a:lstStyle/>
          <a:p>
            <a:r>
              <a:rPr lang="en-GB" b="1" dirty="0">
                <a:latin typeface="Twinkl" pitchFamily="2" charset="0"/>
              </a:rPr>
              <a:t>Drinking and Smoking</a:t>
            </a:r>
          </a:p>
        </p:txBody>
      </p:sp>
      <p:pic>
        <p:nvPicPr>
          <p:cNvPr id="40" name="Whole Class">
            <a:extLst>
              <a:ext uri="{FF2B5EF4-FFF2-40B4-BE49-F238E27FC236}">
                <a16:creationId xmlns:a16="http://schemas.microsoft.com/office/drawing/2014/main" id="{B58CB828-8F71-43E4-9752-33BE142F14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
        <p:nvSpPr>
          <p:cNvPr id="4" name="Freeform: Shape 3">
            <a:extLst>
              <a:ext uri="{FF2B5EF4-FFF2-40B4-BE49-F238E27FC236}">
                <a16:creationId xmlns:a16="http://schemas.microsoft.com/office/drawing/2014/main" id="{F39F1E7C-E471-4D98-8FFA-18F54FD90506}"/>
              </a:ext>
            </a:extLst>
          </p:cNvPr>
          <p:cNvSpPr/>
          <p:nvPr/>
        </p:nvSpPr>
        <p:spPr>
          <a:xfrm>
            <a:off x="539750" y="2096589"/>
            <a:ext cx="3527155" cy="4011386"/>
          </a:xfrm>
          <a:custGeom>
            <a:avLst/>
            <a:gdLst>
              <a:gd name="connsiteX0" fmla="*/ 2760617 w 2760617"/>
              <a:gd name="connsiteY0" fmla="*/ 0 h 4171406"/>
              <a:gd name="connsiteX1" fmla="*/ 1759131 w 2760617"/>
              <a:gd name="connsiteY1" fmla="*/ 4171406 h 4171406"/>
              <a:gd name="connsiteX2" fmla="*/ 0 w 2760617"/>
              <a:gd name="connsiteY2" fmla="*/ 4171406 h 4171406"/>
              <a:gd name="connsiteX3" fmla="*/ 0 w 2760617"/>
              <a:gd name="connsiteY3" fmla="*/ 8709 h 4171406"/>
              <a:gd name="connsiteX4" fmla="*/ 2760617 w 2760617"/>
              <a:gd name="connsiteY4" fmla="*/ 0 h 4171406"/>
              <a:gd name="connsiteX0" fmla="*/ 2760617 w 2760617"/>
              <a:gd name="connsiteY0" fmla="*/ 0 h 4180115"/>
              <a:gd name="connsiteX1" fmla="*/ 1847918 w 2760617"/>
              <a:gd name="connsiteY1" fmla="*/ 4180115 h 4180115"/>
              <a:gd name="connsiteX2" fmla="*/ 0 w 2760617"/>
              <a:gd name="connsiteY2" fmla="*/ 4171406 h 4180115"/>
              <a:gd name="connsiteX3" fmla="*/ 0 w 2760617"/>
              <a:gd name="connsiteY3" fmla="*/ 8709 h 4180115"/>
              <a:gd name="connsiteX4" fmla="*/ 2760617 w 2760617"/>
              <a:gd name="connsiteY4" fmla="*/ 0 h 4180115"/>
              <a:gd name="connsiteX0" fmla="*/ 3343278 w 3343278"/>
              <a:gd name="connsiteY0" fmla="*/ 0 h 4191545"/>
              <a:gd name="connsiteX1" fmla="*/ 1847918 w 3343278"/>
              <a:gd name="connsiteY1" fmla="*/ 4191545 h 4191545"/>
              <a:gd name="connsiteX2" fmla="*/ 0 w 3343278"/>
              <a:gd name="connsiteY2" fmla="*/ 4182836 h 4191545"/>
              <a:gd name="connsiteX3" fmla="*/ 0 w 3343278"/>
              <a:gd name="connsiteY3" fmla="*/ 20139 h 4191545"/>
              <a:gd name="connsiteX4" fmla="*/ 3343278 w 3343278"/>
              <a:gd name="connsiteY4" fmla="*/ 0 h 4191545"/>
              <a:gd name="connsiteX0" fmla="*/ 3343278 w 3343278"/>
              <a:gd name="connsiteY0" fmla="*/ 0 h 4191545"/>
              <a:gd name="connsiteX1" fmla="*/ 2483548 w 3343278"/>
              <a:gd name="connsiteY1" fmla="*/ 4191545 h 4191545"/>
              <a:gd name="connsiteX2" fmla="*/ 0 w 3343278"/>
              <a:gd name="connsiteY2" fmla="*/ 4182836 h 4191545"/>
              <a:gd name="connsiteX3" fmla="*/ 0 w 3343278"/>
              <a:gd name="connsiteY3" fmla="*/ 20139 h 4191545"/>
              <a:gd name="connsiteX4" fmla="*/ 3343278 w 3343278"/>
              <a:gd name="connsiteY4" fmla="*/ 0 h 4191545"/>
              <a:gd name="connsiteX0" fmla="*/ 3300903 w 3300903"/>
              <a:gd name="connsiteY0" fmla="*/ 0 h 4191545"/>
              <a:gd name="connsiteX1" fmla="*/ 2483548 w 3300903"/>
              <a:gd name="connsiteY1" fmla="*/ 4191545 h 4191545"/>
              <a:gd name="connsiteX2" fmla="*/ 0 w 3300903"/>
              <a:gd name="connsiteY2" fmla="*/ 4182836 h 4191545"/>
              <a:gd name="connsiteX3" fmla="*/ 0 w 3300903"/>
              <a:gd name="connsiteY3" fmla="*/ 20139 h 4191545"/>
              <a:gd name="connsiteX4" fmla="*/ 3300903 w 3300903"/>
              <a:gd name="connsiteY4" fmla="*/ 0 h 4191545"/>
              <a:gd name="connsiteX0" fmla="*/ 3269122 w 3269122"/>
              <a:gd name="connsiteY0" fmla="*/ 162741 h 4171406"/>
              <a:gd name="connsiteX1" fmla="*/ 2483548 w 3269122"/>
              <a:gd name="connsiteY1" fmla="*/ 4171406 h 4171406"/>
              <a:gd name="connsiteX2" fmla="*/ 0 w 3269122"/>
              <a:gd name="connsiteY2" fmla="*/ 4162697 h 4171406"/>
              <a:gd name="connsiteX3" fmla="*/ 0 w 3269122"/>
              <a:gd name="connsiteY3" fmla="*/ 0 h 4171406"/>
              <a:gd name="connsiteX4" fmla="*/ 3269122 w 3269122"/>
              <a:gd name="connsiteY4" fmla="*/ 162741 h 4171406"/>
              <a:gd name="connsiteX0" fmla="*/ 3269122 w 3269122"/>
              <a:gd name="connsiteY0" fmla="*/ 2721 h 4011386"/>
              <a:gd name="connsiteX1" fmla="*/ 2483548 w 3269122"/>
              <a:gd name="connsiteY1" fmla="*/ 4011386 h 4011386"/>
              <a:gd name="connsiteX2" fmla="*/ 0 w 3269122"/>
              <a:gd name="connsiteY2" fmla="*/ 4002677 h 4011386"/>
              <a:gd name="connsiteX3" fmla="*/ 10594 w 3269122"/>
              <a:gd name="connsiteY3" fmla="*/ 0 h 4011386"/>
              <a:gd name="connsiteX4" fmla="*/ 3269122 w 3269122"/>
              <a:gd name="connsiteY4" fmla="*/ 2721 h 4011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9122" h="4011386">
                <a:moveTo>
                  <a:pt x="3269122" y="2721"/>
                </a:moveTo>
                <a:lnTo>
                  <a:pt x="2483548" y="4011386"/>
                </a:lnTo>
                <a:lnTo>
                  <a:pt x="0" y="4002677"/>
                </a:lnTo>
                <a:cubicBezTo>
                  <a:pt x="3531" y="2668451"/>
                  <a:pt x="7063" y="1334226"/>
                  <a:pt x="10594" y="0"/>
                </a:cubicBezTo>
                <a:lnTo>
                  <a:pt x="3269122" y="2721"/>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Freeform: Shape 69">
            <a:extLst>
              <a:ext uri="{FF2B5EF4-FFF2-40B4-BE49-F238E27FC236}">
                <a16:creationId xmlns:a16="http://schemas.microsoft.com/office/drawing/2014/main" id="{875FB1D1-276A-4316-843D-99DF8942A463}"/>
              </a:ext>
            </a:extLst>
          </p:cNvPr>
          <p:cNvSpPr/>
          <p:nvPr/>
        </p:nvSpPr>
        <p:spPr>
          <a:xfrm>
            <a:off x="516890" y="1351052"/>
            <a:ext cx="5563870" cy="720080"/>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r>
              <a:rPr lang="en-GB" dirty="0"/>
              <a:t>Alcohol can affect the body in different ways. </a:t>
            </a:r>
          </a:p>
        </p:txBody>
      </p:sp>
      <p:pic>
        <p:nvPicPr>
          <p:cNvPr id="8" name="Picture 7">
            <a:extLst>
              <a:ext uri="{FF2B5EF4-FFF2-40B4-BE49-F238E27FC236}">
                <a16:creationId xmlns:a16="http://schemas.microsoft.com/office/drawing/2014/main" id="{2BF85F0D-EC50-4765-8ED3-38126B1224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27938" y="3429000"/>
            <a:ext cx="4739099" cy="2879725"/>
          </a:xfrm>
          <a:prstGeom prst="rect">
            <a:avLst/>
          </a:prstGeom>
        </p:spPr>
      </p:pic>
      <p:pic>
        <p:nvPicPr>
          <p:cNvPr id="12" name="Picture 11">
            <a:extLst>
              <a:ext uri="{FF2B5EF4-FFF2-40B4-BE49-F238E27FC236}">
                <a16:creationId xmlns:a16="http://schemas.microsoft.com/office/drawing/2014/main" id="{848D53AE-96D6-4BA6-9AE2-E8E418CDE16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9750" y="1875751"/>
            <a:ext cx="2799080" cy="4227234"/>
          </a:xfrm>
          <a:prstGeom prst="rect">
            <a:avLst/>
          </a:prstGeom>
        </p:spPr>
      </p:pic>
      <p:sp>
        <p:nvSpPr>
          <p:cNvPr id="28" name="Speech Bubble: Rectangle 27">
            <a:extLst>
              <a:ext uri="{FF2B5EF4-FFF2-40B4-BE49-F238E27FC236}">
                <a16:creationId xmlns:a16="http://schemas.microsoft.com/office/drawing/2014/main" id="{FF83C70F-18C0-4621-AE00-CEB82F96E578}"/>
              </a:ext>
            </a:extLst>
          </p:cNvPr>
          <p:cNvSpPr/>
          <p:nvPr/>
        </p:nvSpPr>
        <p:spPr>
          <a:xfrm flipH="1">
            <a:off x="3016250" y="2171701"/>
            <a:ext cx="5372100" cy="1348740"/>
          </a:xfrm>
          <a:prstGeom prst="wedgeRectCallout">
            <a:avLst>
              <a:gd name="adj1" fmla="val 58397"/>
              <a:gd name="adj2" fmla="val 15146"/>
            </a:avLst>
          </a:prstGeom>
          <a:solidFill>
            <a:srgbClr val="F1811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r>
              <a:rPr lang="en-GB" dirty="0"/>
              <a:t>It is illegal to drive when you have been drinking alcohol. This is because it slows down the messages the brain sends to the body and slows down the body’s reaction times.</a:t>
            </a:r>
          </a:p>
        </p:txBody>
      </p:sp>
    </p:spTree>
    <p:extLst>
      <p:ext uri="{BB962C8B-B14F-4D97-AF65-F5344CB8AC3E}">
        <p14:creationId xmlns:p14="http://schemas.microsoft.com/office/powerpoint/2010/main" val="391015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left)">
                                      <p:cBhvr>
                                        <p:cTn id="8" dur="500"/>
                                        <p:tgtEl>
                                          <p:spTgt spid="8"/>
                                        </p:tgtEl>
                                      </p:cBhvr>
                                    </p:animEffect>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523B0AE8-01A9-470B-8EE6-742FA5322B39}"/>
              </a:ext>
            </a:extLst>
          </p:cNvPr>
          <p:cNvSpPr/>
          <p:nvPr/>
        </p:nvSpPr>
        <p:spPr>
          <a:xfrm flipH="1">
            <a:off x="3346138" y="2120990"/>
            <a:ext cx="5247317" cy="4004855"/>
          </a:xfrm>
          <a:custGeom>
            <a:avLst/>
            <a:gdLst>
              <a:gd name="connsiteX0" fmla="*/ 2760617 w 2760617"/>
              <a:gd name="connsiteY0" fmla="*/ 0 h 4171406"/>
              <a:gd name="connsiteX1" fmla="*/ 1759131 w 2760617"/>
              <a:gd name="connsiteY1" fmla="*/ 4171406 h 4171406"/>
              <a:gd name="connsiteX2" fmla="*/ 0 w 2760617"/>
              <a:gd name="connsiteY2" fmla="*/ 4171406 h 4171406"/>
              <a:gd name="connsiteX3" fmla="*/ 0 w 2760617"/>
              <a:gd name="connsiteY3" fmla="*/ 8709 h 4171406"/>
              <a:gd name="connsiteX4" fmla="*/ 2760617 w 2760617"/>
              <a:gd name="connsiteY4" fmla="*/ 0 h 4171406"/>
              <a:gd name="connsiteX0" fmla="*/ 2760617 w 2760617"/>
              <a:gd name="connsiteY0" fmla="*/ 0 h 4180115"/>
              <a:gd name="connsiteX1" fmla="*/ 1847918 w 2760617"/>
              <a:gd name="connsiteY1" fmla="*/ 4180115 h 4180115"/>
              <a:gd name="connsiteX2" fmla="*/ 0 w 2760617"/>
              <a:gd name="connsiteY2" fmla="*/ 4171406 h 4180115"/>
              <a:gd name="connsiteX3" fmla="*/ 0 w 2760617"/>
              <a:gd name="connsiteY3" fmla="*/ 8709 h 4180115"/>
              <a:gd name="connsiteX4" fmla="*/ 2760617 w 2760617"/>
              <a:gd name="connsiteY4" fmla="*/ 0 h 4180115"/>
              <a:gd name="connsiteX0" fmla="*/ 4731069 w 4731069"/>
              <a:gd name="connsiteY0" fmla="*/ 2721 h 4171406"/>
              <a:gd name="connsiteX1" fmla="*/ 1847918 w 4731069"/>
              <a:gd name="connsiteY1" fmla="*/ 4171406 h 4171406"/>
              <a:gd name="connsiteX2" fmla="*/ 0 w 4731069"/>
              <a:gd name="connsiteY2" fmla="*/ 4162697 h 4171406"/>
              <a:gd name="connsiteX3" fmla="*/ 0 w 4731069"/>
              <a:gd name="connsiteY3" fmla="*/ 0 h 4171406"/>
              <a:gd name="connsiteX4" fmla="*/ 4731069 w 4731069"/>
              <a:gd name="connsiteY4" fmla="*/ 2721 h 4171406"/>
              <a:gd name="connsiteX0" fmla="*/ 4731069 w 5587540"/>
              <a:gd name="connsiteY0" fmla="*/ 2721 h 4171406"/>
              <a:gd name="connsiteX1" fmla="*/ 5587540 w 5587540"/>
              <a:gd name="connsiteY1" fmla="*/ 4171406 h 4171406"/>
              <a:gd name="connsiteX2" fmla="*/ 0 w 5587540"/>
              <a:gd name="connsiteY2" fmla="*/ 4162697 h 4171406"/>
              <a:gd name="connsiteX3" fmla="*/ 0 w 5587540"/>
              <a:gd name="connsiteY3" fmla="*/ 0 h 4171406"/>
              <a:gd name="connsiteX4" fmla="*/ 4731069 w 5587540"/>
              <a:gd name="connsiteY4" fmla="*/ 2721 h 417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7540" h="4171406">
                <a:moveTo>
                  <a:pt x="4731069" y="2721"/>
                </a:moveTo>
                <a:lnTo>
                  <a:pt x="5587540" y="4171406"/>
                </a:lnTo>
                <a:lnTo>
                  <a:pt x="0" y="4162697"/>
                </a:lnTo>
                <a:lnTo>
                  <a:pt x="0" y="0"/>
                </a:lnTo>
                <a:lnTo>
                  <a:pt x="4731069" y="2721"/>
                </a:lnTo>
                <a:close/>
              </a:path>
            </a:pathLst>
          </a:custGeom>
          <a:blipFill dpi="0" rotWithShape="0">
            <a:blip r:embed="rId2" cstate="screen">
              <a:extLst>
                <a:ext uri="{28A0092B-C50C-407E-A947-70E740481C1C}">
                  <a14:useLocalDpi xmlns:a14="http://schemas.microsoft.com/office/drawing/2010/main"/>
                </a:ext>
              </a:extLst>
            </a:blip>
            <a:srcRect/>
            <a:stretch>
              <a:fillRect r="39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C242E6CE-AA6D-48F7-955C-A0E52E592099}"/>
              </a:ext>
            </a:extLst>
          </p:cNvPr>
          <p:cNvSpPr>
            <a:spLocks noGrp="1"/>
          </p:cNvSpPr>
          <p:nvPr>
            <p:ph type="title"/>
          </p:nvPr>
        </p:nvSpPr>
        <p:spPr/>
        <p:txBody>
          <a:bodyPr/>
          <a:lstStyle/>
          <a:p>
            <a:r>
              <a:rPr lang="en-GB" b="1" dirty="0">
                <a:latin typeface="Twinkl" pitchFamily="2" charset="0"/>
              </a:rPr>
              <a:t>Drinking and Smoking</a:t>
            </a:r>
          </a:p>
        </p:txBody>
      </p:sp>
      <p:pic>
        <p:nvPicPr>
          <p:cNvPr id="40" name="Whole Class">
            <a:extLst>
              <a:ext uri="{FF2B5EF4-FFF2-40B4-BE49-F238E27FC236}">
                <a16:creationId xmlns:a16="http://schemas.microsoft.com/office/drawing/2014/main" id="{B58CB828-8F71-43E4-9752-33BE142F14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
        <p:nvSpPr>
          <p:cNvPr id="4" name="Freeform: Shape 3">
            <a:extLst>
              <a:ext uri="{FF2B5EF4-FFF2-40B4-BE49-F238E27FC236}">
                <a16:creationId xmlns:a16="http://schemas.microsoft.com/office/drawing/2014/main" id="{F39F1E7C-E471-4D98-8FFA-18F54FD90506}"/>
              </a:ext>
            </a:extLst>
          </p:cNvPr>
          <p:cNvSpPr/>
          <p:nvPr/>
        </p:nvSpPr>
        <p:spPr>
          <a:xfrm>
            <a:off x="539750" y="2119449"/>
            <a:ext cx="3527155" cy="4011386"/>
          </a:xfrm>
          <a:custGeom>
            <a:avLst/>
            <a:gdLst>
              <a:gd name="connsiteX0" fmla="*/ 2760617 w 2760617"/>
              <a:gd name="connsiteY0" fmla="*/ 0 h 4171406"/>
              <a:gd name="connsiteX1" fmla="*/ 1759131 w 2760617"/>
              <a:gd name="connsiteY1" fmla="*/ 4171406 h 4171406"/>
              <a:gd name="connsiteX2" fmla="*/ 0 w 2760617"/>
              <a:gd name="connsiteY2" fmla="*/ 4171406 h 4171406"/>
              <a:gd name="connsiteX3" fmla="*/ 0 w 2760617"/>
              <a:gd name="connsiteY3" fmla="*/ 8709 h 4171406"/>
              <a:gd name="connsiteX4" fmla="*/ 2760617 w 2760617"/>
              <a:gd name="connsiteY4" fmla="*/ 0 h 4171406"/>
              <a:gd name="connsiteX0" fmla="*/ 2760617 w 2760617"/>
              <a:gd name="connsiteY0" fmla="*/ 0 h 4180115"/>
              <a:gd name="connsiteX1" fmla="*/ 1847918 w 2760617"/>
              <a:gd name="connsiteY1" fmla="*/ 4180115 h 4180115"/>
              <a:gd name="connsiteX2" fmla="*/ 0 w 2760617"/>
              <a:gd name="connsiteY2" fmla="*/ 4171406 h 4180115"/>
              <a:gd name="connsiteX3" fmla="*/ 0 w 2760617"/>
              <a:gd name="connsiteY3" fmla="*/ 8709 h 4180115"/>
              <a:gd name="connsiteX4" fmla="*/ 2760617 w 2760617"/>
              <a:gd name="connsiteY4" fmla="*/ 0 h 4180115"/>
              <a:gd name="connsiteX0" fmla="*/ 3343278 w 3343278"/>
              <a:gd name="connsiteY0" fmla="*/ 0 h 4191545"/>
              <a:gd name="connsiteX1" fmla="*/ 1847918 w 3343278"/>
              <a:gd name="connsiteY1" fmla="*/ 4191545 h 4191545"/>
              <a:gd name="connsiteX2" fmla="*/ 0 w 3343278"/>
              <a:gd name="connsiteY2" fmla="*/ 4182836 h 4191545"/>
              <a:gd name="connsiteX3" fmla="*/ 0 w 3343278"/>
              <a:gd name="connsiteY3" fmla="*/ 20139 h 4191545"/>
              <a:gd name="connsiteX4" fmla="*/ 3343278 w 3343278"/>
              <a:gd name="connsiteY4" fmla="*/ 0 h 4191545"/>
              <a:gd name="connsiteX0" fmla="*/ 3343278 w 3343278"/>
              <a:gd name="connsiteY0" fmla="*/ 0 h 4191545"/>
              <a:gd name="connsiteX1" fmla="*/ 2483548 w 3343278"/>
              <a:gd name="connsiteY1" fmla="*/ 4191545 h 4191545"/>
              <a:gd name="connsiteX2" fmla="*/ 0 w 3343278"/>
              <a:gd name="connsiteY2" fmla="*/ 4182836 h 4191545"/>
              <a:gd name="connsiteX3" fmla="*/ 0 w 3343278"/>
              <a:gd name="connsiteY3" fmla="*/ 20139 h 4191545"/>
              <a:gd name="connsiteX4" fmla="*/ 3343278 w 3343278"/>
              <a:gd name="connsiteY4" fmla="*/ 0 h 4191545"/>
              <a:gd name="connsiteX0" fmla="*/ 3300903 w 3300903"/>
              <a:gd name="connsiteY0" fmla="*/ 0 h 4191545"/>
              <a:gd name="connsiteX1" fmla="*/ 2483548 w 3300903"/>
              <a:gd name="connsiteY1" fmla="*/ 4191545 h 4191545"/>
              <a:gd name="connsiteX2" fmla="*/ 0 w 3300903"/>
              <a:gd name="connsiteY2" fmla="*/ 4182836 h 4191545"/>
              <a:gd name="connsiteX3" fmla="*/ 0 w 3300903"/>
              <a:gd name="connsiteY3" fmla="*/ 20139 h 4191545"/>
              <a:gd name="connsiteX4" fmla="*/ 3300903 w 3300903"/>
              <a:gd name="connsiteY4" fmla="*/ 0 h 4191545"/>
              <a:gd name="connsiteX0" fmla="*/ 3269122 w 3269122"/>
              <a:gd name="connsiteY0" fmla="*/ 162741 h 4171406"/>
              <a:gd name="connsiteX1" fmla="*/ 2483548 w 3269122"/>
              <a:gd name="connsiteY1" fmla="*/ 4171406 h 4171406"/>
              <a:gd name="connsiteX2" fmla="*/ 0 w 3269122"/>
              <a:gd name="connsiteY2" fmla="*/ 4162697 h 4171406"/>
              <a:gd name="connsiteX3" fmla="*/ 0 w 3269122"/>
              <a:gd name="connsiteY3" fmla="*/ 0 h 4171406"/>
              <a:gd name="connsiteX4" fmla="*/ 3269122 w 3269122"/>
              <a:gd name="connsiteY4" fmla="*/ 162741 h 4171406"/>
              <a:gd name="connsiteX0" fmla="*/ 3269122 w 3269122"/>
              <a:gd name="connsiteY0" fmla="*/ 2721 h 4011386"/>
              <a:gd name="connsiteX1" fmla="*/ 2483548 w 3269122"/>
              <a:gd name="connsiteY1" fmla="*/ 4011386 h 4011386"/>
              <a:gd name="connsiteX2" fmla="*/ 0 w 3269122"/>
              <a:gd name="connsiteY2" fmla="*/ 4002677 h 4011386"/>
              <a:gd name="connsiteX3" fmla="*/ 10594 w 3269122"/>
              <a:gd name="connsiteY3" fmla="*/ 0 h 4011386"/>
              <a:gd name="connsiteX4" fmla="*/ 3269122 w 3269122"/>
              <a:gd name="connsiteY4" fmla="*/ 2721 h 4011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9122" h="4011386">
                <a:moveTo>
                  <a:pt x="3269122" y="2721"/>
                </a:moveTo>
                <a:lnTo>
                  <a:pt x="2483548" y="4011386"/>
                </a:lnTo>
                <a:lnTo>
                  <a:pt x="0" y="4002677"/>
                </a:lnTo>
                <a:cubicBezTo>
                  <a:pt x="3531" y="2668451"/>
                  <a:pt x="7063" y="1334226"/>
                  <a:pt x="10594" y="0"/>
                </a:cubicBezTo>
                <a:lnTo>
                  <a:pt x="3269122" y="2721"/>
                </a:lnTo>
                <a:close/>
              </a:path>
            </a:pathLst>
          </a:custGeom>
          <a:blipFill dpi="0" rotWithShape="1">
            <a:blip r:embed="rId4" cstate="screen">
              <a:extLst>
                <a:ext uri="{28A0092B-C50C-407E-A947-70E740481C1C}">
                  <a14:useLocalDpi xmlns:a14="http://schemas.microsoft.com/office/drawing/2010/main"/>
                </a:ext>
              </a:extLst>
            </a:blip>
            <a:srcRect/>
            <a:stretch>
              <a:fillRect b="1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Freeform: Shape 69">
            <a:extLst>
              <a:ext uri="{FF2B5EF4-FFF2-40B4-BE49-F238E27FC236}">
                <a16:creationId xmlns:a16="http://schemas.microsoft.com/office/drawing/2014/main" id="{875FB1D1-276A-4316-843D-99DF8942A463}"/>
              </a:ext>
            </a:extLst>
          </p:cNvPr>
          <p:cNvSpPr/>
          <p:nvPr/>
        </p:nvSpPr>
        <p:spPr>
          <a:xfrm>
            <a:off x="516890" y="1373912"/>
            <a:ext cx="5563870" cy="720080"/>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r>
              <a:rPr lang="en-GB" dirty="0"/>
              <a:t>Alcohol can affect the body in different ways. </a:t>
            </a:r>
          </a:p>
        </p:txBody>
      </p:sp>
      <p:sp>
        <p:nvSpPr>
          <p:cNvPr id="28" name="Speech Bubble: Rectangle 27">
            <a:extLst>
              <a:ext uri="{FF2B5EF4-FFF2-40B4-BE49-F238E27FC236}">
                <a16:creationId xmlns:a16="http://schemas.microsoft.com/office/drawing/2014/main" id="{FF83C70F-18C0-4621-AE00-CEB82F96E578}"/>
              </a:ext>
            </a:extLst>
          </p:cNvPr>
          <p:cNvSpPr/>
          <p:nvPr/>
        </p:nvSpPr>
        <p:spPr>
          <a:xfrm flipH="1">
            <a:off x="3016250" y="2194561"/>
            <a:ext cx="2961640" cy="1556384"/>
          </a:xfrm>
          <a:prstGeom prst="wedgeRectCallout">
            <a:avLst>
              <a:gd name="adj1" fmla="val 58397"/>
              <a:gd name="adj2" fmla="val 15146"/>
            </a:avLst>
          </a:prstGeom>
          <a:solidFill>
            <a:srgbClr val="F1811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r>
              <a:rPr lang="en-GB" dirty="0"/>
              <a:t>Alcohol can give people headaches and make them feel sick if they drink too much.</a:t>
            </a:r>
          </a:p>
        </p:txBody>
      </p:sp>
      <p:pic>
        <p:nvPicPr>
          <p:cNvPr id="13" name="Picture 12">
            <a:extLst>
              <a:ext uri="{FF2B5EF4-FFF2-40B4-BE49-F238E27FC236}">
                <a16:creationId xmlns:a16="http://schemas.microsoft.com/office/drawing/2014/main" id="{84B2760F-B6AF-499D-934F-15A17E8767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1641" y="1549918"/>
            <a:ext cx="2470384" cy="4642832"/>
          </a:xfrm>
          <a:prstGeom prst="rect">
            <a:avLst/>
          </a:prstGeom>
        </p:spPr>
      </p:pic>
      <p:pic>
        <p:nvPicPr>
          <p:cNvPr id="18" name="Picture 17">
            <a:extLst>
              <a:ext uri="{FF2B5EF4-FFF2-40B4-BE49-F238E27FC236}">
                <a16:creationId xmlns:a16="http://schemas.microsoft.com/office/drawing/2014/main" id="{8EE3A4FC-31FE-441D-894A-AE8CE6B9E53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9750" y="1939290"/>
            <a:ext cx="2855754" cy="4175125"/>
          </a:xfrm>
          <a:prstGeom prst="rect">
            <a:avLst/>
          </a:prstGeom>
        </p:spPr>
      </p:pic>
    </p:spTree>
    <p:extLst>
      <p:ext uri="{BB962C8B-B14F-4D97-AF65-F5344CB8AC3E}">
        <p14:creationId xmlns:p14="http://schemas.microsoft.com/office/powerpoint/2010/main" val="195179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39F1E7C-E471-4D98-8FFA-18F54FD90506}"/>
              </a:ext>
            </a:extLst>
          </p:cNvPr>
          <p:cNvSpPr/>
          <p:nvPr/>
        </p:nvSpPr>
        <p:spPr>
          <a:xfrm>
            <a:off x="539750" y="2297449"/>
            <a:ext cx="2978513" cy="4016265"/>
          </a:xfrm>
          <a:custGeom>
            <a:avLst/>
            <a:gdLst>
              <a:gd name="connsiteX0" fmla="*/ 2760617 w 2760617"/>
              <a:gd name="connsiteY0" fmla="*/ 0 h 4171406"/>
              <a:gd name="connsiteX1" fmla="*/ 1759131 w 2760617"/>
              <a:gd name="connsiteY1" fmla="*/ 4171406 h 4171406"/>
              <a:gd name="connsiteX2" fmla="*/ 0 w 2760617"/>
              <a:gd name="connsiteY2" fmla="*/ 4171406 h 4171406"/>
              <a:gd name="connsiteX3" fmla="*/ 0 w 2760617"/>
              <a:gd name="connsiteY3" fmla="*/ 8709 h 4171406"/>
              <a:gd name="connsiteX4" fmla="*/ 2760617 w 2760617"/>
              <a:gd name="connsiteY4" fmla="*/ 0 h 4171406"/>
              <a:gd name="connsiteX0" fmla="*/ 2760617 w 2760617"/>
              <a:gd name="connsiteY0" fmla="*/ 0 h 4180115"/>
              <a:gd name="connsiteX1" fmla="*/ 1847918 w 2760617"/>
              <a:gd name="connsiteY1" fmla="*/ 4180115 h 4180115"/>
              <a:gd name="connsiteX2" fmla="*/ 0 w 2760617"/>
              <a:gd name="connsiteY2" fmla="*/ 4171406 h 4180115"/>
              <a:gd name="connsiteX3" fmla="*/ 0 w 2760617"/>
              <a:gd name="connsiteY3" fmla="*/ 8709 h 4180115"/>
              <a:gd name="connsiteX4" fmla="*/ 2760617 w 2760617"/>
              <a:gd name="connsiteY4" fmla="*/ 0 h 4180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0617" h="4180115">
                <a:moveTo>
                  <a:pt x="2760617" y="0"/>
                </a:moveTo>
                <a:lnTo>
                  <a:pt x="1847918" y="4180115"/>
                </a:lnTo>
                <a:lnTo>
                  <a:pt x="0" y="4171406"/>
                </a:lnTo>
                <a:lnTo>
                  <a:pt x="0" y="8709"/>
                </a:lnTo>
                <a:lnTo>
                  <a:pt x="2760617"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Shape 35">
            <a:extLst>
              <a:ext uri="{FF2B5EF4-FFF2-40B4-BE49-F238E27FC236}">
                <a16:creationId xmlns:a16="http://schemas.microsoft.com/office/drawing/2014/main" id="{523B0AE8-01A9-470B-8EE6-742FA5322B39}"/>
              </a:ext>
            </a:extLst>
          </p:cNvPr>
          <p:cNvSpPr/>
          <p:nvPr/>
        </p:nvSpPr>
        <p:spPr>
          <a:xfrm flipH="1">
            <a:off x="5614823" y="2297449"/>
            <a:ext cx="2978513" cy="4016265"/>
          </a:xfrm>
          <a:custGeom>
            <a:avLst/>
            <a:gdLst>
              <a:gd name="connsiteX0" fmla="*/ 2760617 w 2760617"/>
              <a:gd name="connsiteY0" fmla="*/ 0 h 4171406"/>
              <a:gd name="connsiteX1" fmla="*/ 1759131 w 2760617"/>
              <a:gd name="connsiteY1" fmla="*/ 4171406 h 4171406"/>
              <a:gd name="connsiteX2" fmla="*/ 0 w 2760617"/>
              <a:gd name="connsiteY2" fmla="*/ 4171406 h 4171406"/>
              <a:gd name="connsiteX3" fmla="*/ 0 w 2760617"/>
              <a:gd name="connsiteY3" fmla="*/ 8709 h 4171406"/>
              <a:gd name="connsiteX4" fmla="*/ 2760617 w 2760617"/>
              <a:gd name="connsiteY4" fmla="*/ 0 h 4171406"/>
              <a:gd name="connsiteX0" fmla="*/ 2760617 w 2760617"/>
              <a:gd name="connsiteY0" fmla="*/ 0 h 4180115"/>
              <a:gd name="connsiteX1" fmla="*/ 1847918 w 2760617"/>
              <a:gd name="connsiteY1" fmla="*/ 4180115 h 4180115"/>
              <a:gd name="connsiteX2" fmla="*/ 0 w 2760617"/>
              <a:gd name="connsiteY2" fmla="*/ 4171406 h 4180115"/>
              <a:gd name="connsiteX3" fmla="*/ 0 w 2760617"/>
              <a:gd name="connsiteY3" fmla="*/ 8709 h 4180115"/>
              <a:gd name="connsiteX4" fmla="*/ 2760617 w 2760617"/>
              <a:gd name="connsiteY4" fmla="*/ 0 h 4180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0617" h="4180115">
                <a:moveTo>
                  <a:pt x="2760617" y="0"/>
                </a:moveTo>
                <a:lnTo>
                  <a:pt x="1847918" y="4180115"/>
                </a:lnTo>
                <a:lnTo>
                  <a:pt x="0" y="4171406"/>
                </a:lnTo>
                <a:lnTo>
                  <a:pt x="0" y="8709"/>
                </a:lnTo>
                <a:lnTo>
                  <a:pt x="2760617" y="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C242E6CE-AA6D-48F7-955C-A0E52E592099}"/>
              </a:ext>
            </a:extLst>
          </p:cNvPr>
          <p:cNvSpPr>
            <a:spLocks noGrp="1"/>
          </p:cNvSpPr>
          <p:nvPr>
            <p:ph type="title"/>
          </p:nvPr>
        </p:nvSpPr>
        <p:spPr/>
        <p:txBody>
          <a:bodyPr/>
          <a:lstStyle/>
          <a:p>
            <a:r>
              <a:rPr lang="en-GB" b="1" dirty="0">
                <a:latin typeface="Twinkl" pitchFamily="2" charset="0"/>
              </a:rPr>
              <a:t>Drinking and Smoking</a:t>
            </a:r>
          </a:p>
        </p:txBody>
      </p:sp>
      <p:pic>
        <p:nvPicPr>
          <p:cNvPr id="40" name="Whole Class">
            <a:extLst>
              <a:ext uri="{FF2B5EF4-FFF2-40B4-BE49-F238E27FC236}">
                <a16:creationId xmlns:a16="http://schemas.microsoft.com/office/drawing/2014/main" id="{B58CB828-8F71-43E4-9752-33BE142F14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
        <p:nvSpPr>
          <p:cNvPr id="57" name="Trapezoid 56">
            <a:extLst>
              <a:ext uri="{FF2B5EF4-FFF2-40B4-BE49-F238E27FC236}">
                <a16:creationId xmlns:a16="http://schemas.microsoft.com/office/drawing/2014/main" id="{F241238C-539C-491B-9243-5AC55488495E}"/>
              </a:ext>
            </a:extLst>
          </p:cNvPr>
          <p:cNvSpPr/>
          <p:nvPr/>
        </p:nvSpPr>
        <p:spPr>
          <a:xfrm>
            <a:off x="2555776" y="2297430"/>
            <a:ext cx="3960440" cy="4015770"/>
          </a:xfrm>
          <a:prstGeom prst="trapezoid">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a:extLst>
              <a:ext uri="{FF2B5EF4-FFF2-40B4-BE49-F238E27FC236}">
                <a16:creationId xmlns:a16="http://schemas.microsoft.com/office/drawing/2014/main" id="{2A21B7EF-7017-4348-880C-397D732332F8}"/>
              </a:ext>
            </a:extLst>
          </p:cNvPr>
          <p:cNvCxnSpPr/>
          <p:nvPr/>
        </p:nvCxnSpPr>
        <p:spPr>
          <a:xfrm flipH="1" flipV="1">
            <a:off x="5508104" y="1930405"/>
            <a:ext cx="1008112" cy="4392488"/>
          </a:xfrm>
          <a:prstGeom prst="line">
            <a:avLst/>
          </a:prstGeom>
          <a:ln w="130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2D65D28-FD75-4869-8007-8DFC5CF7E0CF}"/>
              </a:ext>
            </a:extLst>
          </p:cNvPr>
          <p:cNvCxnSpPr>
            <a:cxnSpLocks/>
          </p:cNvCxnSpPr>
          <p:nvPr/>
        </p:nvCxnSpPr>
        <p:spPr>
          <a:xfrm flipV="1">
            <a:off x="2555776" y="1916237"/>
            <a:ext cx="1008112" cy="4392488"/>
          </a:xfrm>
          <a:prstGeom prst="line">
            <a:avLst/>
          </a:prstGeom>
          <a:ln w="130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B05B9126-80EE-42C6-8BF8-5172C3E7CA9B}"/>
              </a:ext>
            </a:extLst>
          </p:cNvPr>
          <p:cNvSpPr/>
          <p:nvPr/>
        </p:nvSpPr>
        <p:spPr>
          <a:xfrm>
            <a:off x="516890" y="1556792"/>
            <a:ext cx="5563870" cy="720080"/>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r>
              <a:rPr lang="en-GB" dirty="0"/>
              <a:t>Alcohol can affect the body in different ways. </a:t>
            </a:r>
          </a:p>
        </p:txBody>
      </p:sp>
      <p:pic>
        <p:nvPicPr>
          <p:cNvPr id="5" name="Picture 4">
            <a:extLst>
              <a:ext uri="{FF2B5EF4-FFF2-40B4-BE49-F238E27FC236}">
                <a16:creationId xmlns:a16="http://schemas.microsoft.com/office/drawing/2014/main" id="{17556DD6-A21B-43FD-8EFB-F8BCA053BD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58399" y="2411730"/>
            <a:ext cx="1627202" cy="4309110"/>
          </a:xfrm>
          <a:prstGeom prst="rect">
            <a:avLst/>
          </a:prstGeom>
        </p:spPr>
      </p:pic>
      <p:pic>
        <p:nvPicPr>
          <p:cNvPr id="23" name="Picture 22">
            <a:extLst>
              <a:ext uri="{FF2B5EF4-FFF2-40B4-BE49-F238E27FC236}">
                <a16:creationId xmlns:a16="http://schemas.microsoft.com/office/drawing/2014/main" id="{BA79B2FC-E887-460B-B8AC-7625DD2CE88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0096" y="2133600"/>
            <a:ext cx="2612397" cy="4175125"/>
          </a:xfrm>
          <a:prstGeom prst="rect">
            <a:avLst/>
          </a:prstGeom>
        </p:spPr>
      </p:pic>
      <p:grpSp>
        <p:nvGrpSpPr>
          <p:cNvPr id="26" name="Group 25">
            <a:extLst>
              <a:ext uri="{FF2B5EF4-FFF2-40B4-BE49-F238E27FC236}">
                <a16:creationId xmlns:a16="http://schemas.microsoft.com/office/drawing/2014/main" id="{7622EBA0-47BD-4F30-93E2-0471A93975AC}"/>
              </a:ext>
            </a:extLst>
          </p:cNvPr>
          <p:cNvGrpSpPr/>
          <p:nvPr/>
        </p:nvGrpSpPr>
        <p:grpSpPr>
          <a:xfrm>
            <a:off x="755650" y="3737610"/>
            <a:ext cx="1611630" cy="1611630"/>
            <a:chOff x="1611630" y="3040380"/>
            <a:chExt cx="1611630" cy="1611630"/>
          </a:xfrm>
        </p:grpSpPr>
        <p:sp>
          <p:nvSpPr>
            <p:cNvPr id="24" name="Oval 23">
              <a:extLst>
                <a:ext uri="{FF2B5EF4-FFF2-40B4-BE49-F238E27FC236}">
                  <a16:creationId xmlns:a16="http://schemas.microsoft.com/office/drawing/2014/main" id="{8ACF26B8-79D1-4799-B88C-43B277E1C5D8}"/>
                </a:ext>
              </a:extLst>
            </p:cNvPr>
            <p:cNvSpPr/>
            <p:nvPr/>
          </p:nvSpPr>
          <p:spPr>
            <a:xfrm>
              <a:off x="1611630" y="3040380"/>
              <a:ext cx="1611630" cy="1611630"/>
            </a:xfrm>
            <a:prstGeom prst="ellipse">
              <a:avLst/>
            </a:prstGeom>
            <a:solidFill>
              <a:srgbClr val="92D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D1AF2B6B-78A0-4F9C-810C-2DBE3ACD79B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10011" y="3547586"/>
              <a:ext cx="1263493" cy="772477"/>
            </a:xfrm>
            <a:prstGeom prst="rect">
              <a:avLst/>
            </a:prstGeom>
          </p:spPr>
        </p:pic>
      </p:grpSp>
      <p:grpSp>
        <p:nvGrpSpPr>
          <p:cNvPr id="25" name="Group 24">
            <a:extLst>
              <a:ext uri="{FF2B5EF4-FFF2-40B4-BE49-F238E27FC236}">
                <a16:creationId xmlns:a16="http://schemas.microsoft.com/office/drawing/2014/main" id="{97E430C1-732D-4407-AEF5-94FDAB359D04}"/>
              </a:ext>
            </a:extLst>
          </p:cNvPr>
          <p:cNvGrpSpPr/>
          <p:nvPr/>
        </p:nvGrpSpPr>
        <p:grpSpPr>
          <a:xfrm>
            <a:off x="1489710" y="4869180"/>
            <a:ext cx="1611630" cy="1611630"/>
            <a:chOff x="4484370" y="3429000"/>
            <a:chExt cx="1611630" cy="1611630"/>
          </a:xfrm>
        </p:grpSpPr>
        <p:sp>
          <p:nvSpPr>
            <p:cNvPr id="32" name="Oval 31">
              <a:extLst>
                <a:ext uri="{FF2B5EF4-FFF2-40B4-BE49-F238E27FC236}">
                  <a16:creationId xmlns:a16="http://schemas.microsoft.com/office/drawing/2014/main" id="{D0154B00-1C46-4C2C-9BD9-DA51655C207A}"/>
                </a:ext>
              </a:extLst>
            </p:cNvPr>
            <p:cNvSpPr/>
            <p:nvPr/>
          </p:nvSpPr>
          <p:spPr>
            <a:xfrm>
              <a:off x="4484370" y="3429000"/>
              <a:ext cx="1611630" cy="1611630"/>
            </a:xfrm>
            <a:prstGeom prst="ellipse">
              <a:avLst/>
            </a:prstGeom>
            <a:solidFill>
              <a:srgbClr val="AFDEF7"/>
            </a:solidFill>
            <a:ln w="762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811CA7B9-1A7C-4148-9F73-8B29CDE773B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47502" y="3760471"/>
              <a:ext cx="1170384" cy="954404"/>
            </a:xfrm>
            <a:prstGeom prst="rect">
              <a:avLst/>
            </a:prstGeom>
          </p:spPr>
        </p:pic>
      </p:grpSp>
      <p:pic>
        <p:nvPicPr>
          <p:cNvPr id="31" name="Picture 30">
            <a:extLst>
              <a:ext uri="{FF2B5EF4-FFF2-40B4-BE49-F238E27FC236}">
                <a16:creationId xmlns:a16="http://schemas.microsoft.com/office/drawing/2014/main" id="{D31007DA-74D7-406D-976F-0AB895F92F3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114043" y="1200150"/>
            <a:ext cx="2699494" cy="5108575"/>
          </a:xfrm>
          <a:prstGeom prst="rect">
            <a:avLst/>
          </a:prstGeom>
        </p:spPr>
      </p:pic>
      <p:sp>
        <p:nvSpPr>
          <p:cNvPr id="37" name="Speech Bubble: Rectangle 36">
            <a:extLst>
              <a:ext uri="{FF2B5EF4-FFF2-40B4-BE49-F238E27FC236}">
                <a16:creationId xmlns:a16="http://schemas.microsoft.com/office/drawing/2014/main" id="{5F71FBFE-ED42-4EA1-99C4-0D50920178F9}"/>
              </a:ext>
            </a:extLst>
          </p:cNvPr>
          <p:cNvSpPr/>
          <p:nvPr/>
        </p:nvSpPr>
        <p:spPr>
          <a:xfrm flipH="1">
            <a:off x="4732020" y="4376738"/>
            <a:ext cx="3656330" cy="1824037"/>
          </a:xfrm>
          <a:prstGeom prst="wedgeRectCallout">
            <a:avLst>
              <a:gd name="adj1" fmla="val -23974"/>
              <a:gd name="adj2" fmla="val -63757"/>
            </a:avLst>
          </a:prstGeom>
          <a:solidFill>
            <a:srgbClr val="F1811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r>
              <a:rPr lang="en-GB" dirty="0"/>
              <a:t>People who drink a lot of alcohol, over a long period of time, can have problems with their stomach and liver and may be more at risk of certain types of cancer.</a:t>
            </a:r>
          </a:p>
        </p:txBody>
      </p:sp>
    </p:spTree>
    <p:extLst>
      <p:ext uri="{BB962C8B-B14F-4D97-AF65-F5344CB8AC3E}">
        <p14:creationId xmlns:p14="http://schemas.microsoft.com/office/powerpoint/2010/main" val="190305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par>
                                <p:cTn id="24" presetID="53" presetClass="entr" presetSubtype="16"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E083E540-CEB9-44CB-9280-E2D515AD5A2A}"/>
              </a:ext>
            </a:extLst>
          </p:cNvPr>
          <p:cNvSpPr/>
          <p:nvPr/>
        </p:nvSpPr>
        <p:spPr>
          <a:xfrm flipH="1">
            <a:off x="1234440" y="2522220"/>
            <a:ext cx="4366260" cy="941070"/>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1964699 w 7538185"/>
              <a:gd name="connsiteY0" fmla="*/ 0 h 1018903"/>
              <a:gd name="connsiteX1" fmla="*/ 7538185 w 7538185"/>
              <a:gd name="connsiteY1" fmla="*/ 0 h 1018903"/>
              <a:gd name="connsiteX2" fmla="*/ 6937293 w 7538185"/>
              <a:gd name="connsiteY2" fmla="*/ 1018903 h 1018903"/>
              <a:gd name="connsiteX3" fmla="*/ 1964699 w 7538185"/>
              <a:gd name="connsiteY3" fmla="*/ 1018903 h 1018903"/>
              <a:gd name="connsiteX4" fmla="*/ 0 w 7538185"/>
              <a:gd name="connsiteY4" fmla="*/ 18310 h 1018903"/>
              <a:gd name="connsiteX5" fmla="*/ 2077911 w 7538185"/>
              <a:gd name="connsiteY5" fmla="*/ 0 h 1018903"/>
              <a:gd name="connsiteX0" fmla="*/ 1983234 w 7556720"/>
              <a:gd name="connsiteY0" fmla="*/ 0 h 1018903"/>
              <a:gd name="connsiteX1" fmla="*/ 7556720 w 7556720"/>
              <a:gd name="connsiteY1" fmla="*/ 0 h 1018903"/>
              <a:gd name="connsiteX2" fmla="*/ 6955828 w 7556720"/>
              <a:gd name="connsiteY2" fmla="*/ 1018903 h 1018903"/>
              <a:gd name="connsiteX3" fmla="*/ 1983234 w 7556720"/>
              <a:gd name="connsiteY3" fmla="*/ 1018903 h 1018903"/>
              <a:gd name="connsiteX4" fmla="*/ 0 w 7556720"/>
              <a:gd name="connsiteY4" fmla="*/ 0 h 1018903"/>
              <a:gd name="connsiteX5" fmla="*/ 2096446 w 7556720"/>
              <a:gd name="connsiteY5" fmla="*/ 0 h 1018903"/>
              <a:gd name="connsiteX0" fmla="*/ 1983234 w 7556720"/>
              <a:gd name="connsiteY0" fmla="*/ 0 h 1037213"/>
              <a:gd name="connsiteX1" fmla="*/ 7556720 w 7556720"/>
              <a:gd name="connsiteY1" fmla="*/ 0 h 1037213"/>
              <a:gd name="connsiteX2" fmla="*/ 6955828 w 7556720"/>
              <a:gd name="connsiteY2" fmla="*/ 1018903 h 1037213"/>
              <a:gd name="connsiteX3" fmla="*/ 18535 w 7556720"/>
              <a:gd name="connsiteY3" fmla="*/ 1037213 h 1037213"/>
              <a:gd name="connsiteX4" fmla="*/ 0 w 7556720"/>
              <a:gd name="connsiteY4" fmla="*/ 0 h 1037213"/>
              <a:gd name="connsiteX5" fmla="*/ 2096446 w 7556720"/>
              <a:gd name="connsiteY5" fmla="*/ 0 h 1037213"/>
              <a:gd name="connsiteX0" fmla="*/ 2520746 w 8094232"/>
              <a:gd name="connsiteY0" fmla="*/ 0 h 1037213"/>
              <a:gd name="connsiteX1" fmla="*/ 8094232 w 8094232"/>
              <a:gd name="connsiteY1" fmla="*/ 0 h 1037213"/>
              <a:gd name="connsiteX2" fmla="*/ 7493340 w 8094232"/>
              <a:gd name="connsiteY2" fmla="*/ 1018903 h 1037213"/>
              <a:gd name="connsiteX3" fmla="*/ 556047 w 8094232"/>
              <a:gd name="connsiteY3" fmla="*/ 1037213 h 1037213"/>
              <a:gd name="connsiteX4" fmla="*/ 0 w 8094232"/>
              <a:gd name="connsiteY4" fmla="*/ 0 h 1037213"/>
              <a:gd name="connsiteX5" fmla="*/ 2633958 w 8094232"/>
              <a:gd name="connsiteY5" fmla="*/ 0 h 1037213"/>
              <a:gd name="connsiteX0" fmla="*/ 2520746 w 8094232"/>
              <a:gd name="connsiteY0" fmla="*/ 0 h 1055523"/>
              <a:gd name="connsiteX1" fmla="*/ 8094232 w 8094232"/>
              <a:gd name="connsiteY1" fmla="*/ 0 h 1055523"/>
              <a:gd name="connsiteX2" fmla="*/ 7493340 w 8094232"/>
              <a:gd name="connsiteY2" fmla="*/ 1018903 h 1055523"/>
              <a:gd name="connsiteX3" fmla="*/ 55604 w 8094232"/>
              <a:gd name="connsiteY3" fmla="*/ 1055523 h 1055523"/>
              <a:gd name="connsiteX4" fmla="*/ 0 w 8094232"/>
              <a:gd name="connsiteY4" fmla="*/ 0 h 1055523"/>
              <a:gd name="connsiteX5" fmla="*/ 2633958 w 8094232"/>
              <a:gd name="connsiteY5" fmla="*/ 0 h 1055523"/>
              <a:gd name="connsiteX0" fmla="*/ 2520746 w 8094232"/>
              <a:gd name="connsiteY0" fmla="*/ 0 h 1029619"/>
              <a:gd name="connsiteX1" fmla="*/ 8094232 w 8094232"/>
              <a:gd name="connsiteY1" fmla="*/ 0 h 1029619"/>
              <a:gd name="connsiteX2" fmla="*/ 7493340 w 8094232"/>
              <a:gd name="connsiteY2" fmla="*/ 1018903 h 1029619"/>
              <a:gd name="connsiteX3" fmla="*/ 64344 w 8094232"/>
              <a:gd name="connsiteY3" fmla="*/ 1029619 h 1029619"/>
              <a:gd name="connsiteX4" fmla="*/ 0 w 8094232"/>
              <a:gd name="connsiteY4" fmla="*/ 0 h 1029619"/>
              <a:gd name="connsiteX5" fmla="*/ 2633958 w 8094232"/>
              <a:gd name="connsiteY5" fmla="*/ 0 h 102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4232" h="1029619">
                <a:moveTo>
                  <a:pt x="2520746" y="0"/>
                </a:moveTo>
                <a:lnTo>
                  <a:pt x="8094232" y="0"/>
                </a:lnTo>
                <a:lnTo>
                  <a:pt x="7493340" y="1018903"/>
                </a:lnTo>
                <a:lnTo>
                  <a:pt x="64344" y="1029619"/>
                </a:lnTo>
                <a:lnTo>
                  <a:pt x="0" y="0"/>
                </a:lnTo>
                <a:lnTo>
                  <a:pt x="2633958" y="0"/>
                </a:lnTo>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Ins="324000" rtlCol="0" anchor="ctr"/>
          <a:lstStyle/>
          <a:p>
            <a:pPr marL="182563" algn="r"/>
            <a:r>
              <a:rPr lang="en-GB" dirty="0"/>
              <a:t>Some adults smoke cigarettes and others choose not to.</a:t>
            </a:r>
          </a:p>
        </p:txBody>
      </p:sp>
      <p:sp>
        <p:nvSpPr>
          <p:cNvPr id="43" name="Title 42">
            <a:extLst>
              <a:ext uri="{FF2B5EF4-FFF2-40B4-BE49-F238E27FC236}">
                <a16:creationId xmlns:a16="http://schemas.microsoft.com/office/drawing/2014/main" id="{2222ADB7-51A4-4895-9A4C-203DBE01BA84}"/>
              </a:ext>
            </a:extLst>
          </p:cNvPr>
          <p:cNvSpPr>
            <a:spLocks noGrp="1"/>
          </p:cNvSpPr>
          <p:nvPr>
            <p:ph type="title"/>
          </p:nvPr>
        </p:nvSpPr>
        <p:spPr/>
        <p:txBody>
          <a:bodyPr/>
          <a:lstStyle/>
          <a:p>
            <a:r>
              <a:rPr lang="en-GB" dirty="0">
                <a:latin typeface="Twinkl" pitchFamily="2" charset="0"/>
              </a:rPr>
              <a:t>Drinking and Smoking</a:t>
            </a:r>
          </a:p>
        </p:txBody>
      </p:sp>
      <p:pic>
        <p:nvPicPr>
          <p:cNvPr id="12" name="Whole Class">
            <a:extLst>
              <a:ext uri="{FF2B5EF4-FFF2-40B4-BE49-F238E27FC236}">
                <a16:creationId xmlns:a16="http://schemas.microsoft.com/office/drawing/2014/main" id="{2720E26A-E9DC-49CE-ACAE-428158E483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
        <p:nvSpPr>
          <p:cNvPr id="18" name="Freeform: Shape 17">
            <a:extLst>
              <a:ext uri="{FF2B5EF4-FFF2-40B4-BE49-F238E27FC236}">
                <a16:creationId xmlns:a16="http://schemas.microsoft.com/office/drawing/2014/main" id="{8CFE77C6-F856-4A71-8527-2240CC79B5DF}"/>
              </a:ext>
            </a:extLst>
          </p:cNvPr>
          <p:cNvSpPr/>
          <p:nvPr/>
        </p:nvSpPr>
        <p:spPr>
          <a:xfrm>
            <a:off x="2560320" y="4391382"/>
            <a:ext cx="4549140" cy="740688"/>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1964699 w 7538185"/>
              <a:gd name="connsiteY0" fmla="*/ 0 h 1018903"/>
              <a:gd name="connsiteX1" fmla="*/ 7538185 w 7538185"/>
              <a:gd name="connsiteY1" fmla="*/ 0 h 1018903"/>
              <a:gd name="connsiteX2" fmla="*/ 6937293 w 7538185"/>
              <a:gd name="connsiteY2" fmla="*/ 1018903 h 1018903"/>
              <a:gd name="connsiteX3" fmla="*/ 1964699 w 7538185"/>
              <a:gd name="connsiteY3" fmla="*/ 1018903 h 1018903"/>
              <a:gd name="connsiteX4" fmla="*/ 0 w 7538185"/>
              <a:gd name="connsiteY4" fmla="*/ 18310 h 1018903"/>
              <a:gd name="connsiteX5" fmla="*/ 2077911 w 7538185"/>
              <a:gd name="connsiteY5" fmla="*/ 0 h 1018903"/>
              <a:gd name="connsiteX0" fmla="*/ 1983234 w 7556720"/>
              <a:gd name="connsiteY0" fmla="*/ 0 h 1018903"/>
              <a:gd name="connsiteX1" fmla="*/ 7556720 w 7556720"/>
              <a:gd name="connsiteY1" fmla="*/ 0 h 1018903"/>
              <a:gd name="connsiteX2" fmla="*/ 6955828 w 7556720"/>
              <a:gd name="connsiteY2" fmla="*/ 1018903 h 1018903"/>
              <a:gd name="connsiteX3" fmla="*/ 1983234 w 7556720"/>
              <a:gd name="connsiteY3" fmla="*/ 1018903 h 1018903"/>
              <a:gd name="connsiteX4" fmla="*/ 0 w 7556720"/>
              <a:gd name="connsiteY4" fmla="*/ 0 h 1018903"/>
              <a:gd name="connsiteX5" fmla="*/ 2096446 w 7556720"/>
              <a:gd name="connsiteY5" fmla="*/ 0 h 1018903"/>
              <a:gd name="connsiteX0" fmla="*/ 1983234 w 7556720"/>
              <a:gd name="connsiteY0" fmla="*/ 0 h 1037213"/>
              <a:gd name="connsiteX1" fmla="*/ 7556720 w 7556720"/>
              <a:gd name="connsiteY1" fmla="*/ 0 h 1037213"/>
              <a:gd name="connsiteX2" fmla="*/ 6955828 w 7556720"/>
              <a:gd name="connsiteY2" fmla="*/ 1018903 h 1037213"/>
              <a:gd name="connsiteX3" fmla="*/ 18535 w 7556720"/>
              <a:gd name="connsiteY3" fmla="*/ 1037213 h 1037213"/>
              <a:gd name="connsiteX4" fmla="*/ 0 w 7556720"/>
              <a:gd name="connsiteY4" fmla="*/ 0 h 1037213"/>
              <a:gd name="connsiteX5" fmla="*/ 2096446 w 7556720"/>
              <a:gd name="connsiteY5" fmla="*/ 0 h 1037213"/>
              <a:gd name="connsiteX0" fmla="*/ 2520746 w 8094232"/>
              <a:gd name="connsiteY0" fmla="*/ 0 h 1037213"/>
              <a:gd name="connsiteX1" fmla="*/ 8094232 w 8094232"/>
              <a:gd name="connsiteY1" fmla="*/ 0 h 1037213"/>
              <a:gd name="connsiteX2" fmla="*/ 7493340 w 8094232"/>
              <a:gd name="connsiteY2" fmla="*/ 1018903 h 1037213"/>
              <a:gd name="connsiteX3" fmla="*/ 556047 w 8094232"/>
              <a:gd name="connsiteY3" fmla="*/ 1037213 h 1037213"/>
              <a:gd name="connsiteX4" fmla="*/ 0 w 8094232"/>
              <a:gd name="connsiteY4" fmla="*/ 0 h 1037213"/>
              <a:gd name="connsiteX5" fmla="*/ 2633958 w 8094232"/>
              <a:gd name="connsiteY5" fmla="*/ 0 h 1037213"/>
              <a:gd name="connsiteX0" fmla="*/ 2520746 w 8094232"/>
              <a:gd name="connsiteY0" fmla="*/ 0 h 1055523"/>
              <a:gd name="connsiteX1" fmla="*/ 8094232 w 8094232"/>
              <a:gd name="connsiteY1" fmla="*/ 0 h 1055523"/>
              <a:gd name="connsiteX2" fmla="*/ 7493340 w 8094232"/>
              <a:gd name="connsiteY2" fmla="*/ 1018903 h 1055523"/>
              <a:gd name="connsiteX3" fmla="*/ 55604 w 8094232"/>
              <a:gd name="connsiteY3" fmla="*/ 1055523 h 1055523"/>
              <a:gd name="connsiteX4" fmla="*/ 0 w 8094232"/>
              <a:gd name="connsiteY4" fmla="*/ 0 h 1055523"/>
              <a:gd name="connsiteX5" fmla="*/ 2633958 w 8094232"/>
              <a:gd name="connsiteY5" fmla="*/ 0 h 1055523"/>
              <a:gd name="connsiteX0" fmla="*/ 2520746 w 8094232"/>
              <a:gd name="connsiteY0" fmla="*/ 0 h 1029619"/>
              <a:gd name="connsiteX1" fmla="*/ 8094232 w 8094232"/>
              <a:gd name="connsiteY1" fmla="*/ 0 h 1029619"/>
              <a:gd name="connsiteX2" fmla="*/ 7493340 w 8094232"/>
              <a:gd name="connsiteY2" fmla="*/ 1018903 h 1029619"/>
              <a:gd name="connsiteX3" fmla="*/ 64344 w 8094232"/>
              <a:gd name="connsiteY3" fmla="*/ 1029619 h 1029619"/>
              <a:gd name="connsiteX4" fmla="*/ 0 w 8094232"/>
              <a:gd name="connsiteY4" fmla="*/ 0 h 1029619"/>
              <a:gd name="connsiteX5" fmla="*/ 2633958 w 8094232"/>
              <a:gd name="connsiteY5" fmla="*/ 0 h 102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4232" h="1029619">
                <a:moveTo>
                  <a:pt x="2520746" y="0"/>
                </a:moveTo>
                <a:lnTo>
                  <a:pt x="8094232" y="0"/>
                </a:lnTo>
                <a:lnTo>
                  <a:pt x="7493340" y="1018903"/>
                </a:lnTo>
                <a:lnTo>
                  <a:pt x="64344" y="1029619"/>
                </a:lnTo>
                <a:lnTo>
                  <a:pt x="0" y="0"/>
                </a:lnTo>
                <a:lnTo>
                  <a:pt x="2633958" y="0"/>
                </a:lnTo>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354013"/>
            <a:r>
              <a:rPr lang="en-GB" dirty="0"/>
              <a:t>Cigarettes are made from tobacco. </a:t>
            </a:r>
          </a:p>
        </p:txBody>
      </p:sp>
      <p:sp>
        <p:nvSpPr>
          <p:cNvPr id="22" name="Freeform: Shape 21">
            <a:extLst>
              <a:ext uri="{FF2B5EF4-FFF2-40B4-BE49-F238E27FC236}">
                <a16:creationId xmlns:a16="http://schemas.microsoft.com/office/drawing/2014/main" id="{47BF66B0-B80F-4476-9506-6463A7CADB48}"/>
              </a:ext>
            </a:extLst>
          </p:cNvPr>
          <p:cNvSpPr/>
          <p:nvPr/>
        </p:nvSpPr>
        <p:spPr>
          <a:xfrm>
            <a:off x="448310" y="1401346"/>
            <a:ext cx="7917180" cy="648072"/>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0 w 5573486"/>
              <a:gd name="connsiteY0" fmla="*/ 0 h 1042008"/>
              <a:gd name="connsiteX1" fmla="*/ 5573486 w 5573486"/>
              <a:gd name="connsiteY1" fmla="*/ 0 h 1042008"/>
              <a:gd name="connsiteX2" fmla="*/ 5368874 w 5573486"/>
              <a:gd name="connsiteY2" fmla="*/ 1042008 h 1042008"/>
              <a:gd name="connsiteX3" fmla="*/ 0 w 5573486"/>
              <a:gd name="connsiteY3" fmla="*/ 1018903 h 1042008"/>
              <a:gd name="connsiteX4" fmla="*/ 0 w 5573486"/>
              <a:gd name="connsiteY4" fmla="*/ 0 h 1042008"/>
              <a:gd name="connsiteX5" fmla="*/ 113212 w 5573486"/>
              <a:gd name="connsiteY5" fmla="*/ 0 h 104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42008">
                <a:moveTo>
                  <a:pt x="0" y="0"/>
                </a:moveTo>
                <a:lnTo>
                  <a:pt x="5573486" y="0"/>
                </a:lnTo>
                <a:lnTo>
                  <a:pt x="5368874" y="1042008"/>
                </a:lnTo>
                <a:lnTo>
                  <a:pt x="0" y="1018903"/>
                </a:lnTo>
                <a:lnTo>
                  <a:pt x="0" y="0"/>
                </a:lnTo>
                <a:lnTo>
                  <a:pt x="113212" y="0"/>
                </a:lnTo>
              </a:path>
            </a:pathLst>
          </a:cu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Ins="216000" rtlCol="0" anchor="ctr"/>
          <a:lstStyle/>
          <a:p>
            <a:r>
              <a:rPr lang="en-GB" dirty="0"/>
              <a:t>It is illegal for anyone under the age of 18 to buy and smoke cigarettes.</a:t>
            </a:r>
          </a:p>
        </p:txBody>
      </p:sp>
      <p:pic>
        <p:nvPicPr>
          <p:cNvPr id="17" name="Picture 16">
            <a:extLst>
              <a:ext uri="{FF2B5EF4-FFF2-40B4-BE49-F238E27FC236}">
                <a16:creationId xmlns:a16="http://schemas.microsoft.com/office/drawing/2014/main" id="{11C5DDA3-FC9B-488A-B251-B83EA1728A7B}"/>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l="-6073" t="-11793"/>
          <a:stretch/>
        </p:blipFill>
        <p:spPr>
          <a:xfrm>
            <a:off x="6057900" y="2167890"/>
            <a:ext cx="2119588" cy="2120507"/>
          </a:xfrm>
          <a:prstGeom prst="ellipse">
            <a:avLst/>
          </a:prstGeom>
          <a:solidFill>
            <a:srgbClr val="E5007E"/>
          </a:solidFill>
          <a:ln w="57150">
            <a:solidFill>
              <a:srgbClr val="FFC000"/>
            </a:solidFill>
          </a:ln>
        </p:spPr>
      </p:pic>
      <p:pic>
        <p:nvPicPr>
          <p:cNvPr id="4" name="Picture 3">
            <a:extLst>
              <a:ext uri="{FF2B5EF4-FFF2-40B4-BE49-F238E27FC236}">
                <a16:creationId xmlns:a16="http://schemas.microsoft.com/office/drawing/2014/main" id="{89D486A5-6D92-4FEB-A3EE-46057BD075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4736" y="2396490"/>
            <a:ext cx="1904578" cy="1868805"/>
          </a:xfrm>
          <a:prstGeom prst="rect">
            <a:avLst/>
          </a:prstGeom>
        </p:spPr>
      </p:pic>
      <p:sp>
        <p:nvSpPr>
          <p:cNvPr id="20" name="Freeform: Shape 19">
            <a:extLst>
              <a:ext uri="{FF2B5EF4-FFF2-40B4-BE49-F238E27FC236}">
                <a16:creationId xmlns:a16="http://schemas.microsoft.com/office/drawing/2014/main" id="{7AC67406-EE68-42AA-BF6F-8306A6041336}"/>
              </a:ext>
            </a:extLst>
          </p:cNvPr>
          <p:cNvSpPr/>
          <p:nvPr/>
        </p:nvSpPr>
        <p:spPr>
          <a:xfrm>
            <a:off x="2708910" y="5263872"/>
            <a:ext cx="5679440" cy="740688"/>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1964699 w 7538185"/>
              <a:gd name="connsiteY0" fmla="*/ 0 h 1018903"/>
              <a:gd name="connsiteX1" fmla="*/ 7538185 w 7538185"/>
              <a:gd name="connsiteY1" fmla="*/ 0 h 1018903"/>
              <a:gd name="connsiteX2" fmla="*/ 6937293 w 7538185"/>
              <a:gd name="connsiteY2" fmla="*/ 1018903 h 1018903"/>
              <a:gd name="connsiteX3" fmla="*/ 1964699 w 7538185"/>
              <a:gd name="connsiteY3" fmla="*/ 1018903 h 1018903"/>
              <a:gd name="connsiteX4" fmla="*/ 0 w 7538185"/>
              <a:gd name="connsiteY4" fmla="*/ 18310 h 1018903"/>
              <a:gd name="connsiteX5" fmla="*/ 2077911 w 7538185"/>
              <a:gd name="connsiteY5" fmla="*/ 0 h 1018903"/>
              <a:gd name="connsiteX0" fmla="*/ 1983234 w 7556720"/>
              <a:gd name="connsiteY0" fmla="*/ 0 h 1018903"/>
              <a:gd name="connsiteX1" fmla="*/ 7556720 w 7556720"/>
              <a:gd name="connsiteY1" fmla="*/ 0 h 1018903"/>
              <a:gd name="connsiteX2" fmla="*/ 6955828 w 7556720"/>
              <a:gd name="connsiteY2" fmla="*/ 1018903 h 1018903"/>
              <a:gd name="connsiteX3" fmla="*/ 1983234 w 7556720"/>
              <a:gd name="connsiteY3" fmla="*/ 1018903 h 1018903"/>
              <a:gd name="connsiteX4" fmla="*/ 0 w 7556720"/>
              <a:gd name="connsiteY4" fmla="*/ 0 h 1018903"/>
              <a:gd name="connsiteX5" fmla="*/ 2096446 w 7556720"/>
              <a:gd name="connsiteY5" fmla="*/ 0 h 1018903"/>
              <a:gd name="connsiteX0" fmla="*/ 1983234 w 7556720"/>
              <a:gd name="connsiteY0" fmla="*/ 0 h 1037213"/>
              <a:gd name="connsiteX1" fmla="*/ 7556720 w 7556720"/>
              <a:gd name="connsiteY1" fmla="*/ 0 h 1037213"/>
              <a:gd name="connsiteX2" fmla="*/ 6955828 w 7556720"/>
              <a:gd name="connsiteY2" fmla="*/ 1018903 h 1037213"/>
              <a:gd name="connsiteX3" fmla="*/ 18535 w 7556720"/>
              <a:gd name="connsiteY3" fmla="*/ 1037213 h 1037213"/>
              <a:gd name="connsiteX4" fmla="*/ 0 w 7556720"/>
              <a:gd name="connsiteY4" fmla="*/ 0 h 1037213"/>
              <a:gd name="connsiteX5" fmla="*/ 2096446 w 7556720"/>
              <a:gd name="connsiteY5" fmla="*/ 0 h 1037213"/>
              <a:gd name="connsiteX0" fmla="*/ 2520746 w 8094232"/>
              <a:gd name="connsiteY0" fmla="*/ 0 h 1037213"/>
              <a:gd name="connsiteX1" fmla="*/ 8094232 w 8094232"/>
              <a:gd name="connsiteY1" fmla="*/ 0 h 1037213"/>
              <a:gd name="connsiteX2" fmla="*/ 7493340 w 8094232"/>
              <a:gd name="connsiteY2" fmla="*/ 1018903 h 1037213"/>
              <a:gd name="connsiteX3" fmla="*/ 556047 w 8094232"/>
              <a:gd name="connsiteY3" fmla="*/ 1037213 h 1037213"/>
              <a:gd name="connsiteX4" fmla="*/ 0 w 8094232"/>
              <a:gd name="connsiteY4" fmla="*/ 0 h 1037213"/>
              <a:gd name="connsiteX5" fmla="*/ 2633958 w 8094232"/>
              <a:gd name="connsiteY5" fmla="*/ 0 h 1037213"/>
              <a:gd name="connsiteX0" fmla="*/ 2520746 w 8094232"/>
              <a:gd name="connsiteY0" fmla="*/ 0 h 1055523"/>
              <a:gd name="connsiteX1" fmla="*/ 8094232 w 8094232"/>
              <a:gd name="connsiteY1" fmla="*/ 0 h 1055523"/>
              <a:gd name="connsiteX2" fmla="*/ 7493340 w 8094232"/>
              <a:gd name="connsiteY2" fmla="*/ 1018903 h 1055523"/>
              <a:gd name="connsiteX3" fmla="*/ 55604 w 8094232"/>
              <a:gd name="connsiteY3" fmla="*/ 1055523 h 1055523"/>
              <a:gd name="connsiteX4" fmla="*/ 0 w 8094232"/>
              <a:gd name="connsiteY4" fmla="*/ 0 h 1055523"/>
              <a:gd name="connsiteX5" fmla="*/ 2633958 w 8094232"/>
              <a:gd name="connsiteY5" fmla="*/ 0 h 1055523"/>
              <a:gd name="connsiteX0" fmla="*/ 2520746 w 8094232"/>
              <a:gd name="connsiteY0" fmla="*/ 0 h 1029619"/>
              <a:gd name="connsiteX1" fmla="*/ 8094232 w 8094232"/>
              <a:gd name="connsiteY1" fmla="*/ 0 h 1029619"/>
              <a:gd name="connsiteX2" fmla="*/ 7493340 w 8094232"/>
              <a:gd name="connsiteY2" fmla="*/ 1018903 h 1029619"/>
              <a:gd name="connsiteX3" fmla="*/ 64344 w 8094232"/>
              <a:gd name="connsiteY3" fmla="*/ 1029619 h 1029619"/>
              <a:gd name="connsiteX4" fmla="*/ 0 w 8094232"/>
              <a:gd name="connsiteY4" fmla="*/ 0 h 1029619"/>
              <a:gd name="connsiteX5" fmla="*/ 2633958 w 8094232"/>
              <a:gd name="connsiteY5" fmla="*/ 0 h 102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4232" h="1029619">
                <a:moveTo>
                  <a:pt x="2520746" y="0"/>
                </a:moveTo>
                <a:lnTo>
                  <a:pt x="8094232" y="0"/>
                </a:lnTo>
                <a:lnTo>
                  <a:pt x="7493340" y="1018903"/>
                </a:lnTo>
                <a:lnTo>
                  <a:pt x="64344" y="1029619"/>
                </a:lnTo>
                <a:lnTo>
                  <a:pt x="0" y="0"/>
                </a:lnTo>
                <a:lnTo>
                  <a:pt x="2633958" y="0"/>
                </a:lnTo>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182563"/>
            <a:r>
              <a:rPr lang="en-GB" dirty="0"/>
              <a:t>Tobacco is made from leaves rich in nicotine.</a:t>
            </a:r>
          </a:p>
        </p:txBody>
      </p:sp>
      <p:pic>
        <p:nvPicPr>
          <p:cNvPr id="19" name="Picture 18">
            <a:extLst>
              <a:ext uri="{FF2B5EF4-FFF2-40B4-BE49-F238E27FC236}">
                <a16:creationId xmlns:a16="http://schemas.microsoft.com/office/drawing/2014/main" id="{B658C9BC-74F7-40BA-98D4-8CB33A6E1D61}"/>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827584" y="3933824"/>
            <a:ext cx="2120271" cy="2120400"/>
          </a:xfrm>
          <a:prstGeom prst="ellipse">
            <a:avLst/>
          </a:prstGeom>
          <a:ln w="57150">
            <a:solidFill>
              <a:srgbClr val="FFC000"/>
            </a:solidFill>
          </a:ln>
        </p:spPr>
      </p:pic>
      <p:pic>
        <p:nvPicPr>
          <p:cNvPr id="7" name="Picture 6">
            <a:extLst>
              <a:ext uri="{FF2B5EF4-FFF2-40B4-BE49-F238E27FC236}">
                <a16:creationId xmlns:a16="http://schemas.microsoft.com/office/drawing/2014/main" id="{7876F44F-DBE9-4EA8-8849-2ACFECAAB1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39750" y="5135072"/>
            <a:ext cx="2968943" cy="1379393"/>
          </a:xfrm>
          <a:prstGeom prst="rect">
            <a:avLst/>
          </a:prstGeom>
        </p:spPr>
      </p:pic>
    </p:spTree>
    <p:extLst>
      <p:ext uri="{BB962C8B-B14F-4D97-AF65-F5344CB8AC3E}">
        <p14:creationId xmlns:p14="http://schemas.microsoft.com/office/powerpoint/2010/main" val="347130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2000"/>
                                        <p:tgtEl>
                                          <p:spTgt spid="19"/>
                                        </p:tgtEl>
                                      </p:cBhvr>
                                    </p:animEffect>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561DE977-36F1-4E68-8B2F-3C7A97C58557}"/>
              </a:ext>
            </a:extLst>
          </p:cNvPr>
          <p:cNvSpPr/>
          <p:nvPr/>
        </p:nvSpPr>
        <p:spPr>
          <a:xfrm>
            <a:off x="2034540" y="1628775"/>
            <a:ext cx="6252210" cy="1640194"/>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1964699 w 7538185"/>
              <a:gd name="connsiteY0" fmla="*/ 0 h 1018903"/>
              <a:gd name="connsiteX1" fmla="*/ 7538185 w 7538185"/>
              <a:gd name="connsiteY1" fmla="*/ 0 h 1018903"/>
              <a:gd name="connsiteX2" fmla="*/ 6937293 w 7538185"/>
              <a:gd name="connsiteY2" fmla="*/ 1018903 h 1018903"/>
              <a:gd name="connsiteX3" fmla="*/ 1964699 w 7538185"/>
              <a:gd name="connsiteY3" fmla="*/ 1018903 h 1018903"/>
              <a:gd name="connsiteX4" fmla="*/ 0 w 7538185"/>
              <a:gd name="connsiteY4" fmla="*/ 18310 h 1018903"/>
              <a:gd name="connsiteX5" fmla="*/ 2077911 w 7538185"/>
              <a:gd name="connsiteY5" fmla="*/ 0 h 1018903"/>
              <a:gd name="connsiteX0" fmla="*/ 1983234 w 7556720"/>
              <a:gd name="connsiteY0" fmla="*/ 0 h 1018903"/>
              <a:gd name="connsiteX1" fmla="*/ 7556720 w 7556720"/>
              <a:gd name="connsiteY1" fmla="*/ 0 h 1018903"/>
              <a:gd name="connsiteX2" fmla="*/ 6955828 w 7556720"/>
              <a:gd name="connsiteY2" fmla="*/ 1018903 h 1018903"/>
              <a:gd name="connsiteX3" fmla="*/ 1983234 w 7556720"/>
              <a:gd name="connsiteY3" fmla="*/ 1018903 h 1018903"/>
              <a:gd name="connsiteX4" fmla="*/ 0 w 7556720"/>
              <a:gd name="connsiteY4" fmla="*/ 0 h 1018903"/>
              <a:gd name="connsiteX5" fmla="*/ 2096446 w 7556720"/>
              <a:gd name="connsiteY5" fmla="*/ 0 h 1018903"/>
              <a:gd name="connsiteX0" fmla="*/ 1983234 w 7556720"/>
              <a:gd name="connsiteY0" fmla="*/ 0 h 1037213"/>
              <a:gd name="connsiteX1" fmla="*/ 7556720 w 7556720"/>
              <a:gd name="connsiteY1" fmla="*/ 0 h 1037213"/>
              <a:gd name="connsiteX2" fmla="*/ 6955828 w 7556720"/>
              <a:gd name="connsiteY2" fmla="*/ 1018903 h 1037213"/>
              <a:gd name="connsiteX3" fmla="*/ 18535 w 7556720"/>
              <a:gd name="connsiteY3" fmla="*/ 1037213 h 1037213"/>
              <a:gd name="connsiteX4" fmla="*/ 0 w 7556720"/>
              <a:gd name="connsiteY4" fmla="*/ 0 h 1037213"/>
              <a:gd name="connsiteX5" fmla="*/ 2096446 w 7556720"/>
              <a:gd name="connsiteY5" fmla="*/ 0 h 1037213"/>
              <a:gd name="connsiteX0" fmla="*/ 2520746 w 8094232"/>
              <a:gd name="connsiteY0" fmla="*/ 0 h 1037213"/>
              <a:gd name="connsiteX1" fmla="*/ 8094232 w 8094232"/>
              <a:gd name="connsiteY1" fmla="*/ 0 h 1037213"/>
              <a:gd name="connsiteX2" fmla="*/ 7493340 w 8094232"/>
              <a:gd name="connsiteY2" fmla="*/ 1018903 h 1037213"/>
              <a:gd name="connsiteX3" fmla="*/ 556047 w 8094232"/>
              <a:gd name="connsiteY3" fmla="*/ 1037213 h 1037213"/>
              <a:gd name="connsiteX4" fmla="*/ 0 w 8094232"/>
              <a:gd name="connsiteY4" fmla="*/ 0 h 1037213"/>
              <a:gd name="connsiteX5" fmla="*/ 2633958 w 8094232"/>
              <a:gd name="connsiteY5" fmla="*/ 0 h 1037213"/>
              <a:gd name="connsiteX0" fmla="*/ 2520746 w 8094232"/>
              <a:gd name="connsiteY0" fmla="*/ 0 h 1055523"/>
              <a:gd name="connsiteX1" fmla="*/ 8094232 w 8094232"/>
              <a:gd name="connsiteY1" fmla="*/ 0 h 1055523"/>
              <a:gd name="connsiteX2" fmla="*/ 7493340 w 8094232"/>
              <a:gd name="connsiteY2" fmla="*/ 1018903 h 1055523"/>
              <a:gd name="connsiteX3" fmla="*/ 55604 w 8094232"/>
              <a:gd name="connsiteY3" fmla="*/ 1055523 h 1055523"/>
              <a:gd name="connsiteX4" fmla="*/ 0 w 8094232"/>
              <a:gd name="connsiteY4" fmla="*/ 0 h 1055523"/>
              <a:gd name="connsiteX5" fmla="*/ 2633958 w 8094232"/>
              <a:gd name="connsiteY5" fmla="*/ 0 h 1055523"/>
              <a:gd name="connsiteX0" fmla="*/ 2520746 w 8094232"/>
              <a:gd name="connsiteY0" fmla="*/ 0 h 1029619"/>
              <a:gd name="connsiteX1" fmla="*/ 8094232 w 8094232"/>
              <a:gd name="connsiteY1" fmla="*/ 0 h 1029619"/>
              <a:gd name="connsiteX2" fmla="*/ 7493340 w 8094232"/>
              <a:gd name="connsiteY2" fmla="*/ 1018903 h 1029619"/>
              <a:gd name="connsiteX3" fmla="*/ 64344 w 8094232"/>
              <a:gd name="connsiteY3" fmla="*/ 1029619 h 1029619"/>
              <a:gd name="connsiteX4" fmla="*/ 0 w 8094232"/>
              <a:gd name="connsiteY4" fmla="*/ 0 h 1029619"/>
              <a:gd name="connsiteX5" fmla="*/ 2633958 w 8094232"/>
              <a:gd name="connsiteY5" fmla="*/ 0 h 102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4232" h="1029619">
                <a:moveTo>
                  <a:pt x="2520746" y="0"/>
                </a:moveTo>
                <a:lnTo>
                  <a:pt x="8094232" y="0"/>
                </a:lnTo>
                <a:lnTo>
                  <a:pt x="7493340" y="1018903"/>
                </a:lnTo>
                <a:lnTo>
                  <a:pt x="64344" y="1029619"/>
                </a:lnTo>
                <a:lnTo>
                  <a:pt x="0" y="0"/>
                </a:lnTo>
                <a:lnTo>
                  <a:pt x="2633958" y="0"/>
                </a:lnTo>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536575"/>
            <a:r>
              <a:rPr lang="en-GB" dirty="0"/>
              <a:t>Tobacco smoke is a dangerous substance as it contains a mixture of chemicals that enter the </a:t>
            </a:r>
            <a:br>
              <a:rPr lang="en-GB" dirty="0"/>
            </a:br>
            <a:r>
              <a:rPr lang="en-GB" dirty="0"/>
              <a:t>blood stream. These chemicals can cause </a:t>
            </a:r>
            <a:br>
              <a:rPr lang="en-GB"/>
            </a:br>
            <a:r>
              <a:rPr lang="en-GB"/>
              <a:t>diseases, </a:t>
            </a:r>
            <a:r>
              <a:rPr lang="en-GB" dirty="0"/>
              <a:t>such as cancer.</a:t>
            </a:r>
          </a:p>
        </p:txBody>
      </p:sp>
      <p:sp>
        <p:nvSpPr>
          <p:cNvPr id="43" name="Title 42">
            <a:extLst>
              <a:ext uri="{FF2B5EF4-FFF2-40B4-BE49-F238E27FC236}">
                <a16:creationId xmlns:a16="http://schemas.microsoft.com/office/drawing/2014/main" id="{2222ADB7-51A4-4895-9A4C-203DBE01BA84}"/>
              </a:ext>
            </a:extLst>
          </p:cNvPr>
          <p:cNvSpPr>
            <a:spLocks noGrp="1"/>
          </p:cNvSpPr>
          <p:nvPr>
            <p:ph type="title"/>
          </p:nvPr>
        </p:nvSpPr>
        <p:spPr/>
        <p:txBody>
          <a:bodyPr/>
          <a:lstStyle/>
          <a:p>
            <a:r>
              <a:rPr lang="en-GB" dirty="0">
                <a:latin typeface="Twinkl" pitchFamily="2" charset="0"/>
              </a:rPr>
              <a:t>Drinking and Smoking</a:t>
            </a:r>
          </a:p>
        </p:txBody>
      </p:sp>
      <p:pic>
        <p:nvPicPr>
          <p:cNvPr id="13" name="Whole Class">
            <a:extLst>
              <a:ext uri="{FF2B5EF4-FFF2-40B4-BE49-F238E27FC236}">
                <a16:creationId xmlns:a16="http://schemas.microsoft.com/office/drawing/2014/main" id="{9B75757C-0BED-48D5-A31A-E4E3605CFF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
        <p:nvSpPr>
          <p:cNvPr id="31" name="Freeform: Shape 30">
            <a:extLst>
              <a:ext uri="{FF2B5EF4-FFF2-40B4-BE49-F238E27FC236}">
                <a16:creationId xmlns:a16="http://schemas.microsoft.com/office/drawing/2014/main" id="{D21C5754-E6B1-4702-9B36-BE73D9C05A31}"/>
              </a:ext>
            </a:extLst>
          </p:cNvPr>
          <p:cNvSpPr/>
          <p:nvPr/>
        </p:nvSpPr>
        <p:spPr>
          <a:xfrm flipH="1">
            <a:off x="1383030" y="4446270"/>
            <a:ext cx="5166360" cy="1245235"/>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1964699 w 7538185"/>
              <a:gd name="connsiteY0" fmla="*/ 0 h 1018903"/>
              <a:gd name="connsiteX1" fmla="*/ 7538185 w 7538185"/>
              <a:gd name="connsiteY1" fmla="*/ 0 h 1018903"/>
              <a:gd name="connsiteX2" fmla="*/ 6937293 w 7538185"/>
              <a:gd name="connsiteY2" fmla="*/ 1018903 h 1018903"/>
              <a:gd name="connsiteX3" fmla="*/ 1964699 w 7538185"/>
              <a:gd name="connsiteY3" fmla="*/ 1018903 h 1018903"/>
              <a:gd name="connsiteX4" fmla="*/ 0 w 7538185"/>
              <a:gd name="connsiteY4" fmla="*/ 18310 h 1018903"/>
              <a:gd name="connsiteX5" fmla="*/ 2077911 w 7538185"/>
              <a:gd name="connsiteY5" fmla="*/ 0 h 1018903"/>
              <a:gd name="connsiteX0" fmla="*/ 1983234 w 7556720"/>
              <a:gd name="connsiteY0" fmla="*/ 0 h 1018903"/>
              <a:gd name="connsiteX1" fmla="*/ 7556720 w 7556720"/>
              <a:gd name="connsiteY1" fmla="*/ 0 h 1018903"/>
              <a:gd name="connsiteX2" fmla="*/ 6955828 w 7556720"/>
              <a:gd name="connsiteY2" fmla="*/ 1018903 h 1018903"/>
              <a:gd name="connsiteX3" fmla="*/ 1983234 w 7556720"/>
              <a:gd name="connsiteY3" fmla="*/ 1018903 h 1018903"/>
              <a:gd name="connsiteX4" fmla="*/ 0 w 7556720"/>
              <a:gd name="connsiteY4" fmla="*/ 0 h 1018903"/>
              <a:gd name="connsiteX5" fmla="*/ 2096446 w 7556720"/>
              <a:gd name="connsiteY5" fmla="*/ 0 h 1018903"/>
              <a:gd name="connsiteX0" fmla="*/ 1983234 w 7556720"/>
              <a:gd name="connsiteY0" fmla="*/ 0 h 1037213"/>
              <a:gd name="connsiteX1" fmla="*/ 7556720 w 7556720"/>
              <a:gd name="connsiteY1" fmla="*/ 0 h 1037213"/>
              <a:gd name="connsiteX2" fmla="*/ 6955828 w 7556720"/>
              <a:gd name="connsiteY2" fmla="*/ 1018903 h 1037213"/>
              <a:gd name="connsiteX3" fmla="*/ 18535 w 7556720"/>
              <a:gd name="connsiteY3" fmla="*/ 1037213 h 1037213"/>
              <a:gd name="connsiteX4" fmla="*/ 0 w 7556720"/>
              <a:gd name="connsiteY4" fmla="*/ 0 h 1037213"/>
              <a:gd name="connsiteX5" fmla="*/ 2096446 w 7556720"/>
              <a:gd name="connsiteY5" fmla="*/ 0 h 1037213"/>
              <a:gd name="connsiteX0" fmla="*/ 2520746 w 8094232"/>
              <a:gd name="connsiteY0" fmla="*/ 0 h 1037213"/>
              <a:gd name="connsiteX1" fmla="*/ 8094232 w 8094232"/>
              <a:gd name="connsiteY1" fmla="*/ 0 h 1037213"/>
              <a:gd name="connsiteX2" fmla="*/ 7493340 w 8094232"/>
              <a:gd name="connsiteY2" fmla="*/ 1018903 h 1037213"/>
              <a:gd name="connsiteX3" fmla="*/ 556047 w 8094232"/>
              <a:gd name="connsiteY3" fmla="*/ 1037213 h 1037213"/>
              <a:gd name="connsiteX4" fmla="*/ 0 w 8094232"/>
              <a:gd name="connsiteY4" fmla="*/ 0 h 1037213"/>
              <a:gd name="connsiteX5" fmla="*/ 2633958 w 8094232"/>
              <a:gd name="connsiteY5" fmla="*/ 0 h 1037213"/>
              <a:gd name="connsiteX0" fmla="*/ 2520746 w 8094232"/>
              <a:gd name="connsiteY0" fmla="*/ 0 h 1055523"/>
              <a:gd name="connsiteX1" fmla="*/ 8094232 w 8094232"/>
              <a:gd name="connsiteY1" fmla="*/ 0 h 1055523"/>
              <a:gd name="connsiteX2" fmla="*/ 7493340 w 8094232"/>
              <a:gd name="connsiteY2" fmla="*/ 1018903 h 1055523"/>
              <a:gd name="connsiteX3" fmla="*/ 55604 w 8094232"/>
              <a:gd name="connsiteY3" fmla="*/ 1055523 h 1055523"/>
              <a:gd name="connsiteX4" fmla="*/ 0 w 8094232"/>
              <a:gd name="connsiteY4" fmla="*/ 0 h 1055523"/>
              <a:gd name="connsiteX5" fmla="*/ 2633958 w 8094232"/>
              <a:gd name="connsiteY5" fmla="*/ 0 h 1055523"/>
              <a:gd name="connsiteX0" fmla="*/ 2520746 w 8094232"/>
              <a:gd name="connsiteY0" fmla="*/ 0 h 1029619"/>
              <a:gd name="connsiteX1" fmla="*/ 8094232 w 8094232"/>
              <a:gd name="connsiteY1" fmla="*/ 0 h 1029619"/>
              <a:gd name="connsiteX2" fmla="*/ 7493340 w 8094232"/>
              <a:gd name="connsiteY2" fmla="*/ 1018903 h 1029619"/>
              <a:gd name="connsiteX3" fmla="*/ 64344 w 8094232"/>
              <a:gd name="connsiteY3" fmla="*/ 1029619 h 1029619"/>
              <a:gd name="connsiteX4" fmla="*/ 0 w 8094232"/>
              <a:gd name="connsiteY4" fmla="*/ 0 h 1029619"/>
              <a:gd name="connsiteX5" fmla="*/ 2633958 w 8094232"/>
              <a:gd name="connsiteY5" fmla="*/ 0 h 102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4232" h="1029619">
                <a:moveTo>
                  <a:pt x="2520746" y="0"/>
                </a:moveTo>
                <a:lnTo>
                  <a:pt x="8094232" y="0"/>
                </a:lnTo>
                <a:lnTo>
                  <a:pt x="7493340" y="1018903"/>
                </a:lnTo>
                <a:lnTo>
                  <a:pt x="64344" y="1029619"/>
                </a:lnTo>
                <a:lnTo>
                  <a:pt x="0" y="0"/>
                </a:lnTo>
                <a:lnTo>
                  <a:pt x="2633958" y="0"/>
                </a:lnTo>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Ins="648000" rtlCol="0" anchor="ctr"/>
          <a:lstStyle/>
          <a:p>
            <a:pPr algn="r"/>
            <a:r>
              <a:rPr lang="en-GB" dirty="0"/>
              <a:t>The nicotine in the tobacco is addictive. This means your body wants more and more of it.</a:t>
            </a:r>
          </a:p>
        </p:txBody>
      </p:sp>
      <p:pic>
        <p:nvPicPr>
          <p:cNvPr id="10" name="Picture 9">
            <a:extLst>
              <a:ext uri="{FF2B5EF4-FFF2-40B4-BE49-F238E27FC236}">
                <a16:creationId xmlns:a16="http://schemas.microsoft.com/office/drawing/2014/main" id="{7503C39C-E0BB-4C20-95AA-492D7773B9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079" r="-3118"/>
          <a:stretch/>
        </p:blipFill>
        <p:spPr>
          <a:xfrm>
            <a:off x="539751" y="1543049"/>
            <a:ext cx="2193459" cy="2196000"/>
          </a:xfrm>
          <a:prstGeom prst="ellipse">
            <a:avLst/>
          </a:prstGeom>
          <a:solidFill>
            <a:srgbClr val="00639A"/>
          </a:solidFill>
          <a:ln w="57150">
            <a:solidFill>
              <a:srgbClr val="FFC000"/>
            </a:solidFill>
          </a:ln>
        </p:spPr>
      </p:pic>
      <p:pic>
        <p:nvPicPr>
          <p:cNvPr id="3" name="Picture 2">
            <a:extLst>
              <a:ext uri="{FF2B5EF4-FFF2-40B4-BE49-F238E27FC236}">
                <a16:creationId xmlns:a16="http://schemas.microsoft.com/office/drawing/2014/main" id="{FD6CF964-B212-4AF4-9595-0D0D5A9DEB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330" y="1245994"/>
            <a:ext cx="2355582" cy="3154432"/>
          </a:xfrm>
          <a:prstGeom prst="rect">
            <a:avLst/>
          </a:prstGeom>
        </p:spPr>
      </p:pic>
      <p:grpSp>
        <p:nvGrpSpPr>
          <p:cNvPr id="19" name="Group 18">
            <a:extLst>
              <a:ext uri="{FF2B5EF4-FFF2-40B4-BE49-F238E27FC236}">
                <a16:creationId xmlns:a16="http://schemas.microsoft.com/office/drawing/2014/main" id="{A053B8F4-B602-4EF6-BEE3-9D85800D3B92}"/>
              </a:ext>
            </a:extLst>
          </p:cNvPr>
          <p:cNvGrpSpPr/>
          <p:nvPr/>
        </p:nvGrpSpPr>
        <p:grpSpPr>
          <a:xfrm>
            <a:off x="6019165" y="3657600"/>
            <a:ext cx="2196000" cy="2196000"/>
            <a:chOff x="6956425" y="3182302"/>
            <a:chExt cx="2537460" cy="2537460"/>
          </a:xfrm>
        </p:grpSpPr>
        <p:sp>
          <p:nvSpPr>
            <p:cNvPr id="34" name="Oval 33">
              <a:extLst>
                <a:ext uri="{FF2B5EF4-FFF2-40B4-BE49-F238E27FC236}">
                  <a16:creationId xmlns:a16="http://schemas.microsoft.com/office/drawing/2014/main" id="{2797F7B3-3467-4CD2-8FCD-3D02F67E33DC}"/>
                </a:ext>
              </a:extLst>
            </p:cNvPr>
            <p:cNvSpPr/>
            <p:nvPr/>
          </p:nvSpPr>
          <p:spPr>
            <a:xfrm>
              <a:off x="6956425" y="3182302"/>
              <a:ext cx="2537460" cy="2537460"/>
            </a:xfrm>
            <a:prstGeom prst="ellipse">
              <a:avLst/>
            </a:prstGeom>
            <a:solidFill>
              <a:srgbClr val="8D358B"/>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7D446F5-2660-42E5-BF5D-2A50A754B089}"/>
                </a:ext>
              </a:extLst>
            </p:cNvPr>
            <p:cNvSpPr/>
            <p:nvPr/>
          </p:nvSpPr>
          <p:spPr>
            <a:xfrm flipH="1">
              <a:off x="6956425" y="3182302"/>
              <a:ext cx="2537460" cy="2537460"/>
            </a:xfrm>
            <a:prstGeom prst="ellipse">
              <a:avLst/>
            </a:prstGeom>
            <a:blipFill>
              <a:blip r:embed="rId5" cstate="screen">
                <a:extLst>
                  <a:ext uri="{28A0092B-C50C-407E-A947-70E740481C1C}">
                    <a14:useLocalDpi xmlns:a14="http://schemas.microsoft.com/office/drawing/2010/main"/>
                  </a:ext>
                </a:extLst>
              </a:blip>
              <a:stretch>
                <a:fillRect l="9985" t="10520" r="9660" b="902"/>
              </a:stretch>
            </a:blip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a:extLst>
              <a:ext uri="{FF2B5EF4-FFF2-40B4-BE49-F238E27FC236}">
                <a16:creationId xmlns:a16="http://schemas.microsoft.com/office/drawing/2014/main" id="{C8E33418-B5F4-42B5-8454-4578F94E5C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46961" y="4215275"/>
            <a:ext cx="1254140" cy="2093450"/>
          </a:xfrm>
          <a:prstGeom prst="rect">
            <a:avLst/>
          </a:prstGeom>
        </p:spPr>
      </p:pic>
    </p:spTree>
    <p:extLst>
      <p:ext uri="{BB962C8B-B14F-4D97-AF65-F5344CB8AC3E}">
        <p14:creationId xmlns:p14="http://schemas.microsoft.com/office/powerpoint/2010/main" val="252366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par>
                                <p:cTn id="12" presetID="4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2000"/>
                                        <p:tgtEl>
                                          <p:spTgt spid="19"/>
                                        </p:tgtEl>
                                      </p:cBhvr>
                                    </p:animEffect>
                                  </p:childTnLst>
                                </p:cTn>
                              </p:par>
                            </p:childTnLst>
                          </p:cTn>
                        </p:par>
                        <p:par>
                          <p:cTn id="22" fill="hold">
                            <p:stCondLst>
                              <p:cond delay="2000"/>
                            </p:stCondLst>
                            <p:childTnLst>
                              <p:par>
                                <p:cTn id="23" presetID="22" presetClass="entr" presetSubtype="2"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right)">
                                      <p:cBhvr>
                                        <p:cTn id="25" dur="500"/>
                                        <p:tgtEl>
                                          <p:spTgt spid="31"/>
                                        </p:tgtEl>
                                      </p:cBhvr>
                                    </p:animEffect>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181E8AEC-7F63-4EEB-9659-CA309480C12A}"/>
              </a:ext>
            </a:extLst>
          </p:cNvPr>
          <p:cNvSpPr/>
          <p:nvPr/>
        </p:nvSpPr>
        <p:spPr>
          <a:xfrm flipH="1" flipV="1">
            <a:off x="5040630" y="2318066"/>
            <a:ext cx="3364548" cy="3990657"/>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15916"/>
              <a:gd name="connsiteY0" fmla="*/ 18473 h 1997810"/>
              <a:gd name="connsiteX1" fmla="*/ 1163782 w 1615916"/>
              <a:gd name="connsiteY1" fmla="*/ 18473 h 1997810"/>
              <a:gd name="connsiteX2" fmla="*/ 1615916 w 1615916"/>
              <a:gd name="connsiteY2" fmla="*/ 1997810 h 1997810"/>
              <a:gd name="connsiteX3" fmla="*/ 0 w 1615916"/>
              <a:gd name="connsiteY3" fmla="*/ 1985818 h 1997810"/>
              <a:gd name="connsiteX4" fmla="*/ 0 w 1615916"/>
              <a:gd name="connsiteY4" fmla="*/ 0 h 1997810"/>
              <a:gd name="connsiteX0" fmla="*/ 0 w 1615916"/>
              <a:gd name="connsiteY0" fmla="*/ 19307 h 1998644"/>
              <a:gd name="connsiteX1" fmla="*/ 1130938 w 1615916"/>
              <a:gd name="connsiteY1" fmla="*/ 0 h 1998644"/>
              <a:gd name="connsiteX2" fmla="*/ 1615916 w 1615916"/>
              <a:gd name="connsiteY2" fmla="*/ 1998644 h 1998644"/>
              <a:gd name="connsiteX3" fmla="*/ 0 w 1615916"/>
              <a:gd name="connsiteY3" fmla="*/ 1986652 h 1998644"/>
              <a:gd name="connsiteX4" fmla="*/ 0 w 1615916"/>
              <a:gd name="connsiteY4" fmla="*/ 834 h 1998644"/>
              <a:gd name="connsiteX0" fmla="*/ 49266 w 1665182"/>
              <a:gd name="connsiteY0" fmla="*/ 19307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43792 w 1665182"/>
              <a:gd name="connsiteY0" fmla="*/ 1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5473 w 1626863"/>
              <a:gd name="connsiteY0" fmla="*/ 3994 h 2002637"/>
              <a:gd name="connsiteX1" fmla="*/ 1141885 w 1626863"/>
              <a:gd name="connsiteY1" fmla="*/ 3993 h 2002637"/>
              <a:gd name="connsiteX2" fmla="*/ 1626863 w 1626863"/>
              <a:gd name="connsiteY2" fmla="*/ 2002637 h 2002637"/>
              <a:gd name="connsiteX3" fmla="*/ 10947 w 1626863"/>
              <a:gd name="connsiteY3" fmla="*/ 1990645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16421 w 1626863"/>
              <a:gd name="connsiteY3" fmla="*/ 2000298 h 2002637"/>
              <a:gd name="connsiteX4" fmla="*/ 0 w 1626863"/>
              <a:gd name="connsiteY4" fmla="*/ 0 h 2002637"/>
              <a:gd name="connsiteX0" fmla="*/ 5473 w 1626863"/>
              <a:gd name="connsiteY0" fmla="*/ 3994 h 2014779"/>
              <a:gd name="connsiteX1" fmla="*/ 1141885 w 1626863"/>
              <a:gd name="connsiteY1" fmla="*/ 3993 h 2014779"/>
              <a:gd name="connsiteX2" fmla="*/ 1626863 w 1626863"/>
              <a:gd name="connsiteY2" fmla="*/ 2002637 h 2014779"/>
              <a:gd name="connsiteX3" fmla="*/ 5473 w 1626863"/>
              <a:gd name="connsiteY3" fmla="*/ 2014779 h 2014779"/>
              <a:gd name="connsiteX4" fmla="*/ 0 w 1626863"/>
              <a:gd name="connsiteY4" fmla="*/ 0 h 2014779"/>
              <a:gd name="connsiteX0" fmla="*/ 5999 w 1627389"/>
              <a:gd name="connsiteY0" fmla="*/ 3994 h 2009952"/>
              <a:gd name="connsiteX1" fmla="*/ 1142411 w 1627389"/>
              <a:gd name="connsiteY1" fmla="*/ 3993 h 2009952"/>
              <a:gd name="connsiteX2" fmla="*/ 1627389 w 1627389"/>
              <a:gd name="connsiteY2" fmla="*/ 2002637 h 2009952"/>
              <a:gd name="connsiteX3" fmla="*/ 526 w 1627389"/>
              <a:gd name="connsiteY3" fmla="*/ 2009952 h 2009952"/>
              <a:gd name="connsiteX4" fmla="*/ 526 w 1627389"/>
              <a:gd name="connsiteY4" fmla="*/ 0 h 2009952"/>
              <a:gd name="connsiteX0" fmla="*/ 11189 w 1632579"/>
              <a:gd name="connsiteY0" fmla="*/ 3994 h 2009952"/>
              <a:gd name="connsiteX1" fmla="*/ 1147601 w 1632579"/>
              <a:gd name="connsiteY1" fmla="*/ 3993 h 2009952"/>
              <a:gd name="connsiteX2" fmla="*/ 1632579 w 1632579"/>
              <a:gd name="connsiteY2" fmla="*/ 2002637 h 2009952"/>
              <a:gd name="connsiteX3" fmla="*/ 242 w 1632579"/>
              <a:gd name="connsiteY3" fmla="*/ 2009952 h 2009952"/>
              <a:gd name="connsiteX4" fmla="*/ 5716 w 1632579"/>
              <a:gd name="connsiteY4" fmla="*/ 0 h 2009952"/>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1995473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2000300 h 2002637"/>
              <a:gd name="connsiteX4" fmla="*/ 0 w 1626863"/>
              <a:gd name="connsiteY4" fmla="*/ 0 h 2002637"/>
              <a:gd name="connsiteX0" fmla="*/ 5473 w 1626863"/>
              <a:gd name="connsiteY0" fmla="*/ 3994 h 2005126"/>
              <a:gd name="connsiteX1" fmla="*/ 1141885 w 1626863"/>
              <a:gd name="connsiteY1" fmla="*/ 3993 h 2005126"/>
              <a:gd name="connsiteX2" fmla="*/ 1626863 w 1626863"/>
              <a:gd name="connsiteY2" fmla="*/ 2002637 h 2005126"/>
              <a:gd name="connsiteX3" fmla="*/ 10949 w 1626863"/>
              <a:gd name="connsiteY3" fmla="*/ 2005126 h 2005126"/>
              <a:gd name="connsiteX4" fmla="*/ 0 w 1626863"/>
              <a:gd name="connsiteY4" fmla="*/ 0 h 2005126"/>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0 w 1621390"/>
              <a:gd name="connsiteY4" fmla="*/ 833 h 2001133"/>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5474 w 1621390"/>
              <a:gd name="connsiteY4" fmla="*/ 833 h 2001133"/>
              <a:gd name="connsiteX0" fmla="*/ 0 w 1621390"/>
              <a:gd name="connsiteY0" fmla="*/ 1 h 2003512"/>
              <a:gd name="connsiteX1" fmla="*/ 1136412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20609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099538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04807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0 h 2003511"/>
              <a:gd name="connsiteX1" fmla="*/ 1115344 w 1621390"/>
              <a:gd name="connsiteY1" fmla="*/ 4867 h 2003511"/>
              <a:gd name="connsiteX2" fmla="*/ 1621390 w 1621390"/>
              <a:gd name="connsiteY2" fmla="*/ 2003511 h 2003511"/>
              <a:gd name="connsiteX3" fmla="*/ 5476 w 1621390"/>
              <a:gd name="connsiteY3" fmla="*/ 2001132 h 2003511"/>
              <a:gd name="connsiteX4" fmla="*/ 5474 w 1621390"/>
              <a:gd name="connsiteY4" fmla="*/ 832 h 2003511"/>
              <a:gd name="connsiteX0" fmla="*/ 0 w 1423165"/>
              <a:gd name="connsiteY0" fmla="*/ 0 h 2009266"/>
              <a:gd name="connsiteX1" fmla="*/ 1115344 w 1423165"/>
              <a:gd name="connsiteY1" fmla="*/ 4867 h 2009266"/>
              <a:gd name="connsiteX2" fmla="*/ 1423165 w 1423165"/>
              <a:gd name="connsiteY2" fmla="*/ 2009266 h 2009266"/>
              <a:gd name="connsiteX3" fmla="*/ 5476 w 1423165"/>
              <a:gd name="connsiteY3" fmla="*/ 2001132 h 2009266"/>
              <a:gd name="connsiteX4" fmla="*/ 5474 w 1423165"/>
              <a:gd name="connsiteY4" fmla="*/ 832 h 200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165" h="2009266">
                <a:moveTo>
                  <a:pt x="0" y="0"/>
                </a:moveTo>
                <a:lnTo>
                  <a:pt x="1115344" y="4867"/>
                </a:lnTo>
                <a:lnTo>
                  <a:pt x="1423165" y="2009266"/>
                </a:lnTo>
                <a:lnTo>
                  <a:pt x="5476" y="2001132"/>
                </a:lnTo>
                <a:cubicBezTo>
                  <a:pt x="3652" y="1329539"/>
                  <a:pt x="7298" y="672425"/>
                  <a:pt x="5474" y="832"/>
                </a:cubicBezTo>
              </a:path>
            </a:pathLst>
          </a:custGeom>
          <a:solidFill>
            <a:srgbClr val="7030A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reeform: Shape 13">
            <a:extLst>
              <a:ext uri="{FF2B5EF4-FFF2-40B4-BE49-F238E27FC236}">
                <a16:creationId xmlns:a16="http://schemas.microsoft.com/office/drawing/2014/main" id="{A9595B12-D889-418B-BD52-FC677EE90B4A}"/>
              </a:ext>
            </a:extLst>
          </p:cNvPr>
          <p:cNvSpPr/>
          <p:nvPr/>
        </p:nvSpPr>
        <p:spPr>
          <a:xfrm>
            <a:off x="539751" y="2320290"/>
            <a:ext cx="2260599" cy="4013517"/>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15916"/>
              <a:gd name="connsiteY0" fmla="*/ 18473 h 1997810"/>
              <a:gd name="connsiteX1" fmla="*/ 1163782 w 1615916"/>
              <a:gd name="connsiteY1" fmla="*/ 18473 h 1997810"/>
              <a:gd name="connsiteX2" fmla="*/ 1615916 w 1615916"/>
              <a:gd name="connsiteY2" fmla="*/ 1997810 h 1997810"/>
              <a:gd name="connsiteX3" fmla="*/ 0 w 1615916"/>
              <a:gd name="connsiteY3" fmla="*/ 1985818 h 1997810"/>
              <a:gd name="connsiteX4" fmla="*/ 0 w 1615916"/>
              <a:gd name="connsiteY4" fmla="*/ 0 h 1997810"/>
              <a:gd name="connsiteX0" fmla="*/ 0 w 1615916"/>
              <a:gd name="connsiteY0" fmla="*/ 19307 h 1998644"/>
              <a:gd name="connsiteX1" fmla="*/ 1130938 w 1615916"/>
              <a:gd name="connsiteY1" fmla="*/ 0 h 1998644"/>
              <a:gd name="connsiteX2" fmla="*/ 1615916 w 1615916"/>
              <a:gd name="connsiteY2" fmla="*/ 1998644 h 1998644"/>
              <a:gd name="connsiteX3" fmla="*/ 0 w 1615916"/>
              <a:gd name="connsiteY3" fmla="*/ 1986652 h 1998644"/>
              <a:gd name="connsiteX4" fmla="*/ 0 w 1615916"/>
              <a:gd name="connsiteY4" fmla="*/ 834 h 1998644"/>
              <a:gd name="connsiteX0" fmla="*/ 49266 w 1665182"/>
              <a:gd name="connsiteY0" fmla="*/ 19307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43792 w 1665182"/>
              <a:gd name="connsiteY0" fmla="*/ 1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5473 w 1626863"/>
              <a:gd name="connsiteY0" fmla="*/ 3994 h 2002637"/>
              <a:gd name="connsiteX1" fmla="*/ 1141885 w 1626863"/>
              <a:gd name="connsiteY1" fmla="*/ 3993 h 2002637"/>
              <a:gd name="connsiteX2" fmla="*/ 1626863 w 1626863"/>
              <a:gd name="connsiteY2" fmla="*/ 2002637 h 2002637"/>
              <a:gd name="connsiteX3" fmla="*/ 10947 w 1626863"/>
              <a:gd name="connsiteY3" fmla="*/ 1990645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16421 w 1626863"/>
              <a:gd name="connsiteY3" fmla="*/ 2000298 h 2002637"/>
              <a:gd name="connsiteX4" fmla="*/ 0 w 1626863"/>
              <a:gd name="connsiteY4" fmla="*/ 0 h 2002637"/>
              <a:gd name="connsiteX0" fmla="*/ 5473 w 1626863"/>
              <a:gd name="connsiteY0" fmla="*/ 3994 h 2014779"/>
              <a:gd name="connsiteX1" fmla="*/ 1141885 w 1626863"/>
              <a:gd name="connsiteY1" fmla="*/ 3993 h 2014779"/>
              <a:gd name="connsiteX2" fmla="*/ 1626863 w 1626863"/>
              <a:gd name="connsiteY2" fmla="*/ 2002637 h 2014779"/>
              <a:gd name="connsiteX3" fmla="*/ 5473 w 1626863"/>
              <a:gd name="connsiteY3" fmla="*/ 2014779 h 2014779"/>
              <a:gd name="connsiteX4" fmla="*/ 0 w 1626863"/>
              <a:gd name="connsiteY4" fmla="*/ 0 h 2014779"/>
              <a:gd name="connsiteX0" fmla="*/ 5999 w 1627389"/>
              <a:gd name="connsiteY0" fmla="*/ 3994 h 2009952"/>
              <a:gd name="connsiteX1" fmla="*/ 1142411 w 1627389"/>
              <a:gd name="connsiteY1" fmla="*/ 3993 h 2009952"/>
              <a:gd name="connsiteX2" fmla="*/ 1627389 w 1627389"/>
              <a:gd name="connsiteY2" fmla="*/ 2002637 h 2009952"/>
              <a:gd name="connsiteX3" fmla="*/ 526 w 1627389"/>
              <a:gd name="connsiteY3" fmla="*/ 2009952 h 2009952"/>
              <a:gd name="connsiteX4" fmla="*/ 526 w 1627389"/>
              <a:gd name="connsiteY4" fmla="*/ 0 h 2009952"/>
              <a:gd name="connsiteX0" fmla="*/ 11189 w 1632579"/>
              <a:gd name="connsiteY0" fmla="*/ 3994 h 2009952"/>
              <a:gd name="connsiteX1" fmla="*/ 1147601 w 1632579"/>
              <a:gd name="connsiteY1" fmla="*/ 3993 h 2009952"/>
              <a:gd name="connsiteX2" fmla="*/ 1632579 w 1632579"/>
              <a:gd name="connsiteY2" fmla="*/ 2002637 h 2009952"/>
              <a:gd name="connsiteX3" fmla="*/ 242 w 1632579"/>
              <a:gd name="connsiteY3" fmla="*/ 2009952 h 2009952"/>
              <a:gd name="connsiteX4" fmla="*/ 5716 w 1632579"/>
              <a:gd name="connsiteY4" fmla="*/ 0 h 2009952"/>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1995473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2000300 h 2002637"/>
              <a:gd name="connsiteX4" fmla="*/ 0 w 1626863"/>
              <a:gd name="connsiteY4" fmla="*/ 0 h 2002637"/>
              <a:gd name="connsiteX0" fmla="*/ 5473 w 1626863"/>
              <a:gd name="connsiteY0" fmla="*/ 3994 h 2005126"/>
              <a:gd name="connsiteX1" fmla="*/ 1141885 w 1626863"/>
              <a:gd name="connsiteY1" fmla="*/ 3993 h 2005126"/>
              <a:gd name="connsiteX2" fmla="*/ 1626863 w 1626863"/>
              <a:gd name="connsiteY2" fmla="*/ 2002637 h 2005126"/>
              <a:gd name="connsiteX3" fmla="*/ 10949 w 1626863"/>
              <a:gd name="connsiteY3" fmla="*/ 2005126 h 2005126"/>
              <a:gd name="connsiteX4" fmla="*/ 0 w 1626863"/>
              <a:gd name="connsiteY4" fmla="*/ 0 h 2005126"/>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0 w 1621390"/>
              <a:gd name="connsiteY4" fmla="*/ 833 h 2001133"/>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5474 w 1621390"/>
              <a:gd name="connsiteY4" fmla="*/ 833 h 2001133"/>
              <a:gd name="connsiteX0" fmla="*/ 0 w 1621390"/>
              <a:gd name="connsiteY0" fmla="*/ 1 h 2003512"/>
              <a:gd name="connsiteX1" fmla="*/ 1136412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20609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099538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04807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0 h 2003511"/>
              <a:gd name="connsiteX1" fmla="*/ 1115344 w 1621390"/>
              <a:gd name="connsiteY1" fmla="*/ 4867 h 2003511"/>
              <a:gd name="connsiteX2" fmla="*/ 1621390 w 1621390"/>
              <a:gd name="connsiteY2" fmla="*/ 2003511 h 2003511"/>
              <a:gd name="connsiteX3" fmla="*/ 5476 w 1621390"/>
              <a:gd name="connsiteY3" fmla="*/ 2001132 h 2003511"/>
              <a:gd name="connsiteX4" fmla="*/ 5474 w 1621390"/>
              <a:gd name="connsiteY4" fmla="*/ 832 h 2003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390" h="2003511">
                <a:moveTo>
                  <a:pt x="0" y="0"/>
                </a:moveTo>
                <a:lnTo>
                  <a:pt x="1115344" y="4867"/>
                </a:lnTo>
                <a:lnTo>
                  <a:pt x="1621390" y="2003511"/>
                </a:lnTo>
                <a:lnTo>
                  <a:pt x="5476" y="2001132"/>
                </a:lnTo>
                <a:cubicBezTo>
                  <a:pt x="3652" y="1329539"/>
                  <a:pt x="7298" y="672425"/>
                  <a:pt x="5474" y="832"/>
                </a:cubicBezTo>
              </a:path>
            </a:pathLst>
          </a:custGeom>
          <a:solidFill>
            <a:srgbClr val="FFC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itle 42">
            <a:extLst>
              <a:ext uri="{FF2B5EF4-FFF2-40B4-BE49-F238E27FC236}">
                <a16:creationId xmlns:a16="http://schemas.microsoft.com/office/drawing/2014/main" id="{2222ADB7-51A4-4895-9A4C-203DBE01BA84}"/>
              </a:ext>
            </a:extLst>
          </p:cNvPr>
          <p:cNvSpPr>
            <a:spLocks noGrp="1"/>
          </p:cNvSpPr>
          <p:nvPr>
            <p:ph type="title"/>
          </p:nvPr>
        </p:nvSpPr>
        <p:spPr/>
        <p:txBody>
          <a:bodyPr/>
          <a:lstStyle/>
          <a:p>
            <a:r>
              <a:rPr lang="en-GB" dirty="0">
                <a:latin typeface="Twinkl" pitchFamily="2" charset="0"/>
              </a:rPr>
              <a:t>Drinking and Smoking</a:t>
            </a:r>
          </a:p>
        </p:txBody>
      </p:sp>
      <p:pic>
        <p:nvPicPr>
          <p:cNvPr id="12" name="Whole Class">
            <a:extLst>
              <a:ext uri="{FF2B5EF4-FFF2-40B4-BE49-F238E27FC236}">
                <a16:creationId xmlns:a16="http://schemas.microsoft.com/office/drawing/2014/main" id="{2720E26A-E9DC-49CE-ACAE-428158E483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
        <p:nvSpPr>
          <p:cNvPr id="22" name="Freeform: Shape 21">
            <a:extLst>
              <a:ext uri="{FF2B5EF4-FFF2-40B4-BE49-F238E27FC236}">
                <a16:creationId xmlns:a16="http://schemas.microsoft.com/office/drawing/2014/main" id="{47BF66B0-B80F-4476-9506-6463A7CADB48}"/>
              </a:ext>
            </a:extLst>
          </p:cNvPr>
          <p:cNvSpPr/>
          <p:nvPr/>
        </p:nvSpPr>
        <p:spPr>
          <a:xfrm>
            <a:off x="448310" y="1401346"/>
            <a:ext cx="7917180" cy="648072"/>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0 w 5573486"/>
              <a:gd name="connsiteY0" fmla="*/ 0 h 1042008"/>
              <a:gd name="connsiteX1" fmla="*/ 5573486 w 5573486"/>
              <a:gd name="connsiteY1" fmla="*/ 0 h 1042008"/>
              <a:gd name="connsiteX2" fmla="*/ 5368874 w 5573486"/>
              <a:gd name="connsiteY2" fmla="*/ 1042008 h 1042008"/>
              <a:gd name="connsiteX3" fmla="*/ 0 w 5573486"/>
              <a:gd name="connsiteY3" fmla="*/ 1018903 h 1042008"/>
              <a:gd name="connsiteX4" fmla="*/ 0 w 5573486"/>
              <a:gd name="connsiteY4" fmla="*/ 0 h 1042008"/>
              <a:gd name="connsiteX5" fmla="*/ 113212 w 5573486"/>
              <a:gd name="connsiteY5" fmla="*/ 0 h 104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42008">
                <a:moveTo>
                  <a:pt x="0" y="0"/>
                </a:moveTo>
                <a:lnTo>
                  <a:pt x="5573486" y="0"/>
                </a:lnTo>
                <a:lnTo>
                  <a:pt x="5368874" y="1042008"/>
                </a:lnTo>
                <a:lnTo>
                  <a:pt x="0" y="1018903"/>
                </a:lnTo>
                <a:lnTo>
                  <a:pt x="0" y="0"/>
                </a:lnTo>
                <a:lnTo>
                  <a:pt x="113212" y="0"/>
                </a:lnTo>
              </a:path>
            </a:pathLst>
          </a:cu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Ins="216000" rtlCol="0" anchor="ctr"/>
          <a:lstStyle/>
          <a:p>
            <a:r>
              <a:rPr lang="en-GB" dirty="0"/>
              <a:t>Some adults smoke electronic cigarettes. </a:t>
            </a:r>
          </a:p>
        </p:txBody>
      </p:sp>
      <p:pic>
        <p:nvPicPr>
          <p:cNvPr id="3" name="Picture 2">
            <a:extLst>
              <a:ext uri="{FF2B5EF4-FFF2-40B4-BE49-F238E27FC236}">
                <a16:creationId xmlns:a16="http://schemas.microsoft.com/office/drawing/2014/main" id="{A2FAEA8F-6F94-4D85-92CC-11A743A955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650" y="2133600"/>
            <a:ext cx="1024941" cy="4173715"/>
          </a:xfrm>
          <a:prstGeom prst="rect">
            <a:avLst/>
          </a:prstGeom>
        </p:spPr>
      </p:pic>
      <p:pic>
        <p:nvPicPr>
          <p:cNvPr id="21" name="Picture 20">
            <a:extLst>
              <a:ext uri="{FF2B5EF4-FFF2-40B4-BE49-F238E27FC236}">
                <a16:creationId xmlns:a16="http://schemas.microsoft.com/office/drawing/2014/main" id="{04AA8E74-3197-4F80-AC63-397F398B9B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48496" y="2236470"/>
            <a:ext cx="2855754" cy="4175125"/>
          </a:xfrm>
          <a:prstGeom prst="rect">
            <a:avLst/>
          </a:prstGeom>
        </p:spPr>
      </p:pic>
      <p:sp>
        <p:nvSpPr>
          <p:cNvPr id="5" name="Parallelogram 4">
            <a:extLst>
              <a:ext uri="{FF2B5EF4-FFF2-40B4-BE49-F238E27FC236}">
                <a16:creationId xmlns:a16="http://schemas.microsoft.com/office/drawing/2014/main" id="{AD639AC6-DD5C-40DC-BA42-32B0B8E9825A}"/>
              </a:ext>
            </a:extLst>
          </p:cNvPr>
          <p:cNvSpPr/>
          <p:nvPr/>
        </p:nvSpPr>
        <p:spPr>
          <a:xfrm flipH="1">
            <a:off x="2183130" y="2331720"/>
            <a:ext cx="3463290" cy="3977005"/>
          </a:xfrm>
          <a:prstGeom prst="parallelogram">
            <a:avLst>
              <a:gd name="adj" fmla="val 2071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8CFE77C6-F856-4A71-8527-2240CC79B5DF}"/>
              </a:ext>
            </a:extLst>
          </p:cNvPr>
          <p:cNvSpPr/>
          <p:nvPr/>
        </p:nvSpPr>
        <p:spPr>
          <a:xfrm>
            <a:off x="1691640" y="2585441"/>
            <a:ext cx="3417570" cy="732979"/>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1964699 w 7538185"/>
              <a:gd name="connsiteY0" fmla="*/ 0 h 1018903"/>
              <a:gd name="connsiteX1" fmla="*/ 7538185 w 7538185"/>
              <a:gd name="connsiteY1" fmla="*/ 0 h 1018903"/>
              <a:gd name="connsiteX2" fmla="*/ 6937293 w 7538185"/>
              <a:gd name="connsiteY2" fmla="*/ 1018903 h 1018903"/>
              <a:gd name="connsiteX3" fmla="*/ 1964699 w 7538185"/>
              <a:gd name="connsiteY3" fmla="*/ 1018903 h 1018903"/>
              <a:gd name="connsiteX4" fmla="*/ 0 w 7538185"/>
              <a:gd name="connsiteY4" fmla="*/ 18310 h 1018903"/>
              <a:gd name="connsiteX5" fmla="*/ 2077911 w 7538185"/>
              <a:gd name="connsiteY5" fmla="*/ 0 h 1018903"/>
              <a:gd name="connsiteX0" fmla="*/ 1983234 w 7556720"/>
              <a:gd name="connsiteY0" fmla="*/ 0 h 1018903"/>
              <a:gd name="connsiteX1" fmla="*/ 7556720 w 7556720"/>
              <a:gd name="connsiteY1" fmla="*/ 0 h 1018903"/>
              <a:gd name="connsiteX2" fmla="*/ 6955828 w 7556720"/>
              <a:gd name="connsiteY2" fmla="*/ 1018903 h 1018903"/>
              <a:gd name="connsiteX3" fmla="*/ 1983234 w 7556720"/>
              <a:gd name="connsiteY3" fmla="*/ 1018903 h 1018903"/>
              <a:gd name="connsiteX4" fmla="*/ 0 w 7556720"/>
              <a:gd name="connsiteY4" fmla="*/ 0 h 1018903"/>
              <a:gd name="connsiteX5" fmla="*/ 2096446 w 7556720"/>
              <a:gd name="connsiteY5" fmla="*/ 0 h 1018903"/>
              <a:gd name="connsiteX0" fmla="*/ 1983234 w 7556720"/>
              <a:gd name="connsiteY0" fmla="*/ 0 h 1037213"/>
              <a:gd name="connsiteX1" fmla="*/ 7556720 w 7556720"/>
              <a:gd name="connsiteY1" fmla="*/ 0 h 1037213"/>
              <a:gd name="connsiteX2" fmla="*/ 6955828 w 7556720"/>
              <a:gd name="connsiteY2" fmla="*/ 1018903 h 1037213"/>
              <a:gd name="connsiteX3" fmla="*/ 18535 w 7556720"/>
              <a:gd name="connsiteY3" fmla="*/ 1037213 h 1037213"/>
              <a:gd name="connsiteX4" fmla="*/ 0 w 7556720"/>
              <a:gd name="connsiteY4" fmla="*/ 0 h 1037213"/>
              <a:gd name="connsiteX5" fmla="*/ 2096446 w 7556720"/>
              <a:gd name="connsiteY5" fmla="*/ 0 h 1037213"/>
              <a:gd name="connsiteX0" fmla="*/ 2520746 w 8094232"/>
              <a:gd name="connsiteY0" fmla="*/ 0 h 1037213"/>
              <a:gd name="connsiteX1" fmla="*/ 8094232 w 8094232"/>
              <a:gd name="connsiteY1" fmla="*/ 0 h 1037213"/>
              <a:gd name="connsiteX2" fmla="*/ 7493340 w 8094232"/>
              <a:gd name="connsiteY2" fmla="*/ 1018903 h 1037213"/>
              <a:gd name="connsiteX3" fmla="*/ 556047 w 8094232"/>
              <a:gd name="connsiteY3" fmla="*/ 1037213 h 1037213"/>
              <a:gd name="connsiteX4" fmla="*/ 0 w 8094232"/>
              <a:gd name="connsiteY4" fmla="*/ 0 h 1037213"/>
              <a:gd name="connsiteX5" fmla="*/ 2633958 w 8094232"/>
              <a:gd name="connsiteY5" fmla="*/ 0 h 1037213"/>
              <a:gd name="connsiteX0" fmla="*/ 2520746 w 8094232"/>
              <a:gd name="connsiteY0" fmla="*/ 0 h 1055523"/>
              <a:gd name="connsiteX1" fmla="*/ 8094232 w 8094232"/>
              <a:gd name="connsiteY1" fmla="*/ 0 h 1055523"/>
              <a:gd name="connsiteX2" fmla="*/ 7493340 w 8094232"/>
              <a:gd name="connsiteY2" fmla="*/ 1018903 h 1055523"/>
              <a:gd name="connsiteX3" fmla="*/ 55604 w 8094232"/>
              <a:gd name="connsiteY3" fmla="*/ 1055523 h 1055523"/>
              <a:gd name="connsiteX4" fmla="*/ 0 w 8094232"/>
              <a:gd name="connsiteY4" fmla="*/ 0 h 1055523"/>
              <a:gd name="connsiteX5" fmla="*/ 2633958 w 8094232"/>
              <a:gd name="connsiteY5" fmla="*/ 0 h 1055523"/>
              <a:gd name="connsiteX0" fmla="*/ 2520746 w 8094232"/>
              <a:gd name="connsiteY0" fmla="*/ 0 h 1029619"/>
              <a:gd name="connsiteX1" fmla="*/ 8094232 w 8094232"/>
              <a:gd name="connsiteY1" fmla="*/ 0 h 1029619"/>
              <a:gd name="connsiteX2" fmla="*/ 7493340 w 8094232"/>
              <a:gd name="connsiteY2" fmla="*/ 1018903 h 1029619"/>
              <a:gd name="connsiteX3" fmla="*/ 64344 w 8094232"/>
              <a:gd name="connsiteY3" fmla="*/ 1029619 h 1029619"/>
              <a:gd name="connsiteX4" fmla="*/ 0 w 8094232"/>
              <a:gd name="connsiteY4" fmla="*/ 0 h 1029619"/>
              <a:gd name="connsiteX5" fmla="*/ 2633958 w 8094232"/>
              <a:gd name="connsiteY5" fmla="*/ 0 h 1029619"/>
              <a:gd name="connsiteX0" fmla="*/ 2520746 w 8094232"/>
              <a:gd name="connsiteY0" fmla="*/ 0 h 1018903"/>
              <a:gd name="connsiteX1" fmla="*/ 8094232 w 8094232"/>
              <a:gd name="connsiteY1" fmla="*/ 0 h 1018903"/>
              <a:gd name="connsiteX2" fmla="*/ 7493340 w 8094232"/>
              <a:gd name="connsiteY2" fmla="*/ 1018903 h 1018903"/>
              <a:gd name="connsiteX3" fmla="*/ 349066 w 8094232"/>
              <a:gd name="connsiteY3" fmla="*/ 1013730 h 1018903"/>
              <a:gd name="connsiteX4" fmla="*/ 0 w 8094232"/>
              <a:gd name="connsiteY4" fmla="*/ 0 h 1018903"/>
              <a:gd name="connsiteX5" fmla="*/ 2633958 w 8094232"/>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4232" h="1018903">
                <a:moveTo>
                  <a:pt x="2520746" y="0"/>
                </a:moveTo>
                <a:lnTo>
                  <a:pt x="8094232" y="0"/>
                </a:lnTo>
                <a:lnTo>
                  <a:pt x="7493340" y="1018903"/>
                </a:lnTo>
                <a:lnTo>
                  <a:pt x="349066" y="1013730"/>
                </a:lnTo>
                <a:lnTo>
                  <a:pt x="0" y="0"/>
                </a:lnTo>
                <a:lnTo>
                  <a:pt x="2633958" y="0"/>
                </a:lnTo>
              </a:path>
            </a:pathLst>
          </a:cu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r>
              <a:rPr lang="en-GB" dirty="0"/>
              <a:t>These are called e-cigarettes. </a:t>
            </a:r>
            <a:br>
              <a:rPr lang="en-GB" dirty="0"/>
            </a:br>
            <a:r>
              <a:rPr lang="en-GB" dirty="0"/>
              <a:t>It is also called vaping.</a:t>
            </a:r>
          </a:p>
        </p:txBody>
      </p:sp>
      <p:sp>
        <p:nvSpPr>
          <p:cNvPr id="15" name="Speech Bubble: Rectangle 14">
            <a:extLst>
              <a:ext uri="{FF2B5EF4-FFF2-40B4-BE49-F238E27FC236}">
                <a16:creationId xmlns:a16="http://schemas.microsoft.com/office/drawing/2014/main" id="{19CD92EE-C83A-4A76-A6DD-505D5B078A08}"/>
              </a:ext>
            </a:extLst>
          </p:cNvPr>
          <p:cNvSpPr/>
          <p:nvPr/>
        </p:nvSpPr>
        <p:spPr>
          <a:xfrm flipH="1">
            <a:off x="2578576" y="3817620"/>
            <a:ext cx="3056414" cy="1783080"/>
          </a:xfrm>
          <a:prstGeom prst="wedgeRectCallout">
            <a:avLst>
              <a:gd name="adj1" fmla="val -72049"/>
              <a:gd name="adj2" fmla="val -46543"/>
            </a:avLst>
          </a:prstGeom>
          <a:solidFill>
            <a:srgbClr val="F1811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r>
              <a:rPr lang="en-GB" dirty="0"/>
              <a:t>They do not contain tobacco but they do usually contain nicotine and other chemicals which may be harmful.</a:t>
            </a:r>
          </a:p>
        </p:txBody>
      </p:sp>
      <p:sp>
        <p:nvSpPr>
          <p:cNvPr id="24" name="Speech Bubble: Rectangle 23">
            <a:extLst>
              <a:ext uri="{FF2B5EF4-FFF2-40B4-BE49-F238E27FC236}">
                <a16:creationId xmlns:a16="http://schemas.microsoft.com/office/drawing/2014/main" id="{2CF648CD-9B57-48E0-B9B2-A3703DFDF696}"/>
              </a:ext>
            </a:extLst>
          </p:cNvPr>
          <p:cNvSpPr/>
          <p:nvPr/>
        </p:nvSpPr>
        <p:spPr>
          <a:xfrm flipH="1">
            <a:off x="2605246" y="3794760"/>
            <a:ext cx="3086894" cy="2030730"/>
          </a:xfrm>
          <a:prstGeom prst="wedgeRectCallout">
            <a:avLst>
              <a:gd name="adj1" fmla="val -72049"/>
              <a:gd name="adj2" fmla="val -46543"/>
            </a:avLst>
          </a:prstGeom>
          <a:solidFill>
            <a:srgbClr val="F1811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r>
              <a:rPr lang="en-GB" dirty="0"/>
              <a:t>Because they do not contain tobacco, </a:t>
            </a:r>
            <a:br>
              <a:rPr lang="en-GB" dirty="0"/>
            </a:br>
            <a:r>
              <a:rPr lang="en-GB" dirty="0"/>
              <a:t>e-cigarettes are not as harmful to the body as it is the tobacco that damages the lungs. </a:t>
            </a:r>
          </a:p>
        </p:txBody>
      </p:sp>
    </p:spTree>
    <p:extLst>
      <p:ext uri="{BB962C8B-B14F-4D97-AF65-F5344CB8AC3E}">
        <p14:creationId xmlns:p14="http://schemas.microsoft.com/office/powerpoint/2010/main" val="357359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15" grpId="1"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2222ADB7-51A4-4895-9A4C-203DBE01BA84}"/>
              </a:ext>
            </a:extLst>
          </p:cNvPr>
          <p:cNvSpPr>
            <a:spLocks noGrp="1"/>
          </p:cNvSpPr>
          <p:nvPr>
            <p:ph type="title"/>
          </p:nvPr>
        </p:nvSpPr>
        <p:spPr/>
        <p:txBody>
          <a:bodyPr/>
          <a:lstStyle/>
          <a:p>
            <a:r>
              <a:rPr lang="en-GB" dirty="0">
                <a:latin typeface="Twinkl" pitchFamily="2" charset="0"/>
              </a:rPr>
              <a:t>Drinking and Smoking</a:t>
            </a:r>
          </a:p>
        </p:txBody>
      </p:sp>
      <p:pic>
        <p:nvPicPr>
          <p:cNvPr id="12" name="Whole Class">
            <a:extLst>
              <a:ext uri="{FF2B5EF4-FFF2-40B4-BE49-F238E27FC236}">
                <a16:creationId xmlns:a16="http://schemas.microsoft.com/office/drawing/2014/main" id="{2720E26A-E9DC-49CE-ACAE-428158E483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
        <p:nvSpPr>
          <p:cNvPr id="22" name="Freeform: Shape 21">
            <a:extLst>
              <a:ext uri="{FF2B5EF4-FFF2-40B4-BE49-F238E27FC236}">
                <a16:creationId xmlns:a16="http://schemas.microsoft.com/office/drawing/2014/main" id="{47BF66B0-B80F-4476-9506-6463A7CADB48}"/>
              </a:ext>
            </a:extLst>
          </p:cNvPr>
          <p:cNvSpPr/>
          <p:nvPr/>
        </p:nvSpPr>
        <p:spPr>
          <a:xfrm>
            <a:off x="448310" y="1401346"/>
            <a:ext cx="7917180" cy="648072"/>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0 w 5573486"/>
              <a:gd name="connsiteY0" fmla="*/ 0 h 1042008"/>
              <a:gd name="connsiteX1" fmla="*/ 5573486 w 5573486"/>
              <a:gd name="connsiteY1" fmla="*/ 0 h 1042008"/>
              <a:gd name="connsiteX2" fmla="*/ 5368874 w 5573486"/>
              <a:gd name="connsiteY2" fmla="*/ 1042008 h 1042008"/>
              <a:gd name="connsiteX3" fmla="*/ 0 w 5573486"/>
              <a:gd name="connsiteY3" fmla="*/ 1018903 h 1042008"/>
              <a:gd name="connsiteX4" fmla="*/ 0 w 5573486"/>
              <a:gd name="connsiteY4" fmla="*/ 0 h 1042008"/>
              <a:gd name="connsiteX5" fmla="*/ 113212 w 5573486"/>
              <a:gd name="connsiteY5" fmla="*/ 0 h 104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42008">
                <a:moveTo>
                  <a:pt x="0" y="0"/>
                </a:moveTo>
                <a:lnTo>
                  <a:pt x="5573486" y="0"/>
                </a:lnTo>
                <a:lnTo>
                  <a:pt x="5368874" y="1042008"/>
                </a:lnTo>
                <a:lnTo>
                  <a:pt x="0" y="1018903"/>
                </a:lnTo>
                <a:lnTo>
                  <a:pt x="0" y="0"/>
                </a:lnTo>
                <a:lnTo>
                  <a:pt x="113212" y="0"/>
                </a:lnTo>
              </a:path>
            </a:pathLst>
          </a:cu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Ins="216000" rtlCol="0" anchor="ctr"/>
          <a:lstStyle/>
          <a:p>
            <a:r>
              <a:rPr lang="en-GB" dirty="0"/>
              <a:t>Some adults smoke electronic cigarettes. </a:t>
            </a:r>
          </a:p>
        </p:txBody>
      </p:sp>
      <p:sp>
        <p:nvSpPr>
          <p:cNvPr id="23" name="Freeform: Shape 22">
            <a:extLst>
              <a:ext uri="{FF2B5EF4-FFF2-40B4-BE49-F238E27FC236}">
                <a16:creationId xmlns:a16="http://schemas.microsoft.com/office/drawing/2014/main" id="{181E8AEC-7F63-4EEB-9659-CA309480C12A}"/>
              </a:ext>
            </a:extLst>
          </p:cNvPr>
          <p:cNvSpPr/>
          <p:nvPr/>
        </p:nvSpPr>
        <p:spPr>
          <a:xfrm flipV="1">
            <a:off x="539751" y="2318066"/>
            <a:ext cx="3364548" cy="3990657"/>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15916"/>
              <a:gd name="connsiteY0" fmla="*/ 18473 h 1997810"/>
              <a:gd name="connsiteX1" fmla="*/ 1163782 w 1615916"/>
              <a:gd name="connsiteY1" fmla="*/ 18473 h 1997810"/>
              <a:gd name="connsiteX2" fmla="*/ 1615916 w 1615916"/>
              <a:gd name="connsiteY2" fmla="*/ 1997810 h 1997810"/>
              <a:gd name="connsiteX3" fmla="*/ 0 w 1615916"/>
              <a:gd name="connsiteY3" fmla="*/ 1985818 h 1997810"/>
              <a:gd name="connsiteX4" fmla="*/ 0 w 1615916"/>
              <a:gd name="connsiteY4" fmla="*/ 0 h 1997810"/>
              <a:gd name="connsiteX0" fmla="*/ 0 w 1615916"/>
              <a:gd name="connsiteY0" fmla="*/ 19307 h 1998644"/>
              <a:gd name="connsiteX1" fmla="*/ 1130938 w 1615916"/>
              <a:gd name="connsiteY1" fmla="*/ 0 h 1998644"/>
              <a:gd name="connsiteX2" fmla="*/ 1615916 w 1615916"/>
              <a:gd name="connsiteY2" fmla="*/ 1998644 h 1998644"/>
              <a:gd name="connsiteX3" fmla="*/ 0 w 1615916"/>
              <a:gd name="connsiteY3" fmla="*/ 1986652 h 1998644"/>
              <a:gd name="connsiteX4" fmla="*/ 0 w 1615916"/>
              <a:gd name="connsiteY4" fmla="*/ 834 h 1998644"/>
              <a:gd name="connsiteX0" fmla="*/ 49266 w 1665182"/>
              <a:gd name="connsiteY0" fmla="*/ 19307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43792 w 1665182"/>
              <a:gd name="connsiteY0" fmla="*/ 1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5473 w 1626863"/>
              <a:gd name="connsiteY0" fmla="*/ 3994 h 2002637"/>
              <a:gd name="connsiteX1" fmla="*/ 1141885 w 1626863"/>
              <a:gd name="connsiteY1" fmla="*/ 3993 h 2002637"/>
              <a:gd name="connsiteX2" fmla="*/ 1626863 w 1626863"/>
              <a:gd name="connsiteY2" fmla="*/ 2002637 h 2002637"/>
              <a:gd name="connsiteX3" fmla="*/ 10947 w 1626863"/>
              <a:gd name="connsiteY3" fmla="*/ 1990645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16421 w 1626863"/>
              <a:gd name="connsiteY3" fmla="*/ 2000298 h 2002637"/>
              <a:gd name="connsiteX4" fmla="*/ 0 w 1626863"/>
              <a:gd name="connsiteY4" fmla="*/ 0 h 2002637"/>
              <a:gd name="connsiteX0" fmla="*/ 5473 w 1626863"/>
              <a:gd name="connsiteY0" fmla="*/ 3994 h 2014779"/>
              <a:gd name="connsiteX1" fmla="*/ 1141885 w 1626863"/>
              <a:gd name="connsiteY1" fmla="*/ 3993 h 2014779"/>
              <a:gd name="connsiteX2" fmla="*/ 1626863 w 1626863"/>
              <a:gd name="connsiteY2" fmla="*/ 2002637 h 2014779"/>
              <a:gd name="connsiteX3" fmla="*/ 5473 w 1626863"/>
              <a:gd name="connsiteY3" fmla="*/ 2014779 h 2014779"/>
              <a:gd name="connsiteX4" fmla="*/ 0 w 1626863"/>
              <a:gd name="connsiteY4" fmla="*/ 0 h 2014779"/>
              <a:gd name="connsiteX0" fmla="*/ 5999 w 1627389"/>
              <a:gd name="connsiteY0" fmla="*/ 3994 h 2009952"/>
              <a:gd name="connsiteX1" fmla="*/ 1142411 w 1627389"/>
              <a:gd name="connsiteY1" fmla="*/ 3993 h 2009952"/>
              <a:gd name="connsiteX2" fmla="*/ 1627389 w 1627389"/>
              <a:gd name="connsiteY2" fmla="*/ 2002637 h 2009952"/>
              <a:gd name="connsiteX3" fmla="*/ 526 w 1627389"/>
              <a:gd name="connsiteY3" fmla="*/ 2009952 h 2009952"/>
              <a:gd name="connsiteX4" fmla="*/ 526 w 1627389"/>
              <a:gd name="connsiteY4" fmla="*/ 0 h 2009952"/>
              <a:gd name="connsiteX0" fmla="*/ 11189 w 1632579"/>
              <a:gd name="connsiteY0" fmla="*/ 3994 h 2009952"/>
              <a:gd name="connsiteX1" fmla="*/ 1147601 w 1632579"/>
              <a:gd name="connsiteY1" fmla="*/ 3993 h 2009952"/>
              <a:gd name="connsiteX2" fmla="*/ 1632579 w 1632579"/>
              <a:gd name="connsiteY2" fmla="*/ 2002637 h 2009952"/>
              <a:gd name="connsiteX3" fmla="*/ 242 w 1632579"/>
              <a:gd name="connsiteY3" fmla="*/ 2009952 h 2009952"/>
              <a:gd name="connsiteX4" fmla="*/ 5716 w 1632579"/>
              <a:gd name="connsiteY4" fmla="*/ 0 h 2009952"/>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1995473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2000300 h 2002637"/>
              <a:gd name="connsiteX4" fmla="*/ 0 w 1626863"/>
              <a:gd name="connsiteY4" fmla="*/ 0 h 2002637"/>
              <a:gd name="connsiteX0" fmla="*/ 5473 w 1626863"/>
              <a:gd name="connsiteY0" fmla="*/ 3994 h 2005126"/>
              <a:gd name="connsiteX1" fmla="*/ 1141885 w 1626863"/>
              <a:gd name="connsiteY1" fmla="*/ 3993 h 2005126"/>
              <a:gd name="connsiteX2" fmla="*/ 1626863 w 1626863"/>
              <a:gd name="connsiteY2" fmla="*/ 2002637 h 2005126"/>
              <a:gd name="connsiteX3" fmla="*/ 10949 w 1626863"/>
              <a:gd name="connsiteY3" fmla="*/ 2005126 h 2005126"/>
              <a:gd name="connsiteX4" fmla="*/ 0 w 1626863"/>
              <a:gd name="connsiteY4" fmla="*/ 0 h 2005126"/>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0 w 1621390"/>
              <a:gd name="connsiteY4" fmla="*/ 833 h 2001133"/>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5474 w 1621390"/>
              <a:gd name="connsiteY4" fmla="*/ 833 h 2001133"/>
              <a:gd name="connsiteX0" fmla="*/ 0 w 1621390"/>
              <a:gd name="connsiteY0" fmla="*/ 1 h 2003512"/>
              <a:gd name="connsiteX1" fmla="*/ 1136412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20609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099538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04807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0 h 2003511"/>
              <a:gd name="connsiteX1" fmla="*/ 1115344 w 1621390"/>
              <a:gd name="connsiteY1" fmla="*/ 4867 h 2003511"/>
              <a:gd name="connsiteX2" fmla="*/ 1621390 w 1621390"/>
              <a:gd name="connsiteY2" fmla="*/ 2003511 h 2003511"/>
              <a:gd name="connsiteX3" fmla="*/ 5476 w 1621390"/>
              <a:gd name="connsiteY3" fmla="*/ 2001132 h 2003511"/>
              <a:gd name="connsiteX4" fmla="*/ 5474 w 1621390"/>
              <a:gd name="connsiteY4" fmla="*/ 832 h 2003511"/>
              <a:gd name="connsiteX0" fmla="*/ 0 w 1423165"/>
              <a:gd name="connsiteY0" fmla="*/ 0 h 2009266"/>
              <a:gd name="connsiteX1" fmla="*/ 1115344 w 1423165"/>
              <a:gd name="connsiteY1" fmla="*/ 4867 h 2009266"/>
              <a:gd name="connsiteX2" fmla="*/ 1423165 w 1423165"/>
              <a:gd name="connsiteY2" fmla="*/ 2009266 h 2009266"/>
              <a:gd name="connsiteX3" fmla="*/ 5476 w 1423165"/>
              <a:gd name="connsiteY3" fmla="*/ 2001132 h 2009266"/>
              <a:gd name="connsiteX4" fmla="*/ 5474 w 1423165"/>
              <a:gd name="connsiteY4" fmla="*/ 832 h 200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165" h="2009266">
                <a:moveTo>
                  <a:pt x="0" y="0"/>
                </a:moveTo>
                <a:lnTo>
                  <a:pt x="1115344" y="4867"/>
                </a:lnTo>
                <a:lnTo>
                  <a:pt x="1423165" y="2009266"/>
                </a:lnTo>
                <a:lnTo>
                  <a:pt x="5476" y="2001132"/>
                </a:lnTo>
                <a:cubicBezTo>
                  <a:pt x="3652" y="1329539"/>
                  <a:pt x="7298" y="672425"/>
                  <a:pt x="5474" y="832"/>
                </a:cubicBezTo>
              </a:path>
            </a:pathLst>
          </a:custGeom>
          <a:solidFill>
            <a:srgbClr val="E5007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reeform: Shape 13">
            <a:extLst>
              <a:ext uri="{FF2B5EF4-FFF2-40B4-BE49-F238E27FC236}">
                <a16:creationId xmlns:a16="http://schemas.microsoft.com/office/drawing/2014/main" id="{A9595B12-D889-418B-BD52-FC677EE90B4A}"/>
              </a:ext>
            </a:extLst>
          </p:cNvPr>
          <p:cNvSpPr/>
          <p:nvPr/>
        </p:nvSpPr>
        <p:spPr>
          <a:xfrm flipH="1">
            <a:off x="6144578" y="2320290"/>
            <a:ext cx="2260599" cy="4013517"/>
          </a:xfrm>
          <a:custGeom>
            <a:avLst/>
            <a:gdLst>
              <a:gd name="connsiteX0" fmla="*/ 0 w 1163782"/>
              <a:gd name="connsiteY0" fmla="*/ 18473 h 1985818"/>
              <a:gd name="connsiteX1" fmla="*/ 1163782 w 1163782"/>
              <a:gd name="connsiteY1" fmla="*/ 18473 h 1985818"/>
              <a:gd name="connsiteX2" fmla="*/ 1163782 w 1163782"/>
              <a:gd name="connsiteY2" fmla="*/ 1985818 h 1985818"/>
              <a:gd name="connsiteX3" fmla="*/ 0 w 1163782"/>
              <a:gd name="connsiteY3" fmla="*/ 1985818 h 1985818"/>
              <a:gd name="connsiteX4" fmla="*/ 0 w 1163782"/>
              <a:gd name="connsiteY4" fmla="*/ 0 h 1985818"/>
              <a:gd name="connsiteX0" fmla="*/ 0 w 1690255"/>
              <a:gd name="connsiteY0" fmla="*/ 18473 h 1985818"/>
              <a:gd name="connsiteX1" fmla="*/ 1163782 w 1690255"/>
              <a:gd name="connsiteY1" fmla="*/ 18473 h 1985818"/>
              <a:gd name="connsiteX2" fmla="*/ 1690255 w 1690255"/>
              <a:gd name="connsiteY2" fmla="*/ 1976582 h 1985818"/>
              <a:gd name="connsiteX3" fmla="*/ 0 w 1690255"/>
              <a:gd name="connsiteY3" fmla="*/ 1985818 h 1985818"/>
              <a:gd name="connsiteX4" fmla="*/ 0 w 1690255"/>
              <a:gd name="connsiteY4" fmla="*/ 0 h 1985818"/>
              <a:gd name="connsiteX0" fmla="*/ 0 w 1615916"/>
              <a:gd name="connsiteY0" fmla="*/ 18473 h 1997810"/>
              <a:gd name="connsiteX1" fmla="*/ 1163782 w 1615916"/>
              <a:gd name="connsiteY1" fmla="*/ 18473 h 1997810"/>
              <a:gd name="connsiteX2" fmla="*/ 1615916 w 1615916"/>
              <a:gd name="connsiteY2" fmla="*/ 1997810 h 1997810"/>
              <a:gd name="connsiteX3" fmla="*/ 0 w 1615916"/>
              <a:gd name="connsiteY3" fmla="*/ 1985818 h 1997810"/>
              <a:gd name="connsiteX4" fmla="*/ 0 w 1615916"/>
              <a:gd name="connsiteY4" fmla="*/ 0 h 1997810"/>
              <a:gd name="connsiteX0" fmla="*/ 0 w 1615916"/>
              <a:gd name="connsiteY0" fmla="*/ 19307 h 1998644"/>
              <a:gd name="connsiteX1" fmla="*/ 1130938 w 1615916"/>
              <a:gd name="connsiteY1" fmla="*/ 0 h 1998644"/>
              <a:gd name="connsiteX2" fmla="*/ 1615916 w 1615916"/>
              <a:gd name="connsiteY2" fmla="*/ 1998644 h 1998644"/>
              <a:gd name="connsiteX3" fmla="*/ 0 w 1615916"/>
              <a:gd name="connsiteY3" fmla="*/ 1986652 h 1998644"/>
              <a:gd name="connsiteX4" fmla="*/ 0 w 1615916"/>
              <a:gd name="connsiteY4" fmla="*/ 834 h 1998644"/>
              <a:gd name="connsiteX0" fmla="*/ 49266 w 1665182"/>
              <a:gd name="connsiteY0" fmla="*/ 19307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43792 w 1665182"/>
              <a:gd name="connsiteY0" fmla="*/ 1 h 1998644"/>
              <a:gd name="connsiteX1" fmla="*/ 1180204 w 1665182"/>
              <a:gd name="connsiteY1" fmla="*/ 0 h 1998644"/>
              <a:gd name="connsiteX2" fmla="*/ 1665182 w 1665182"/>
              <a:gd name="connsiteY2" fmla="*/ 1998644 h 1998644"/>
              <a:gd name="connsiteX3" fmla="*/ 49266 w 1665182"/>
              <a:gd name="connsiteY3" fmla="*/ 1986652 h 1998644"/>
              <a:gd name="connsiteX4" fmla="*/ 0 w 1665182"/>
              <a:gd name="connsiteY4" fmla="*/ 63579 h 1998644"/>
              <a:gd name="connsiteX0" fmla="*/ 5473 w 1626863"/>
              <a:gd name="connsiteY0" fmla="*/ 3994 h 2002637"/>
              <a:gd name="connsiteX1" fmla="*/ 1141885 w 1626863"/>
              <a:gd name="connsiteY1" fmla="*/ 3993 h 2002637"/>
              <a:gd name="connsiteX2" fmla="*/ 1626863 w 1626863"/>
              <a:gd name="connsiteY2" fmla="*/ 2002637 h 2002637"/>
              <a:gd name="connsiteX3" fmla="*/ 10947 w 1626863"/>
              <a:gd name="connsiteY3" fmla="*/ 1990645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16421 w 1626863"/>
              <a:gd name="connsiteY3" fmla="*/ 2000298 h 2002637"/>
              <a:gd name="connsiteX4" fmla="*/ 0 w 1626863"/>
              <a:gd name="connsiteY4" fmla="*/ 0 h 2002637"/>
              <a:gd name="connsiteX0" fmla="*/ 5473 w 1626863"/>
              <a:gd name="connsiteY0" fmla="*/ 3994 h 2014779"/>
              <a:gd name="connsiteX1" fmla="*/ 1141885 w 1626863"/>
              <a:gd name="connsiteY1" fmla="*/ 3993 h 2014779"/>
              <a:gd name="connsiteX2" fmla="*/ 1626863 w 1626863"/>
              <a:gd name="connsiteY2" fmla="*/ 2002637 h 2014779"/>
              <a:gd name="connsiteX3" fmla="*/ 5473 w 1626863"/>
              <a:gd name="connsiteY3" fmla="*/ 2014779 h 2014779"/>
              <a:gd name="connsiteX4" fmla="*/ 0 w 1626863"/>
              <a:gd name="connsiteY4" fmla="*/ 0 h 2014779"/>
              <a:gd name="connsiteX0" fmla="*/ 5999 w 1627389"/>
              <a:gd name="connsiteY0" fmla="*/ 3994 h 2009952"/>
              <a:gd name="connsiteX1" fmla="*/ 1142411 w 1627389"/>
              <a:gd name="connsiteY1" fmla="*/ 3993 h 2009952"/>
              <a:gd name="connsiteX2" fmla="*/ 1627389 w 1627389"/>
              <a:gd name="connsiteY2" fmla="*/ 2002637 h 2009952"/>
              <a:gd name="connsiteX3" fmla="*/ 526 w 1627389"/>
              <a:gd name="connsiteY3" fmla="*/ 2009952 h 2009952"/>
              <a:gd name="connsiteX4" fmla="*/ 526 w 1627389"/>
              <a:gd name="connsiteY4" fmla="*/ 0 h 2009952"/>
              <a:gd name="connsiteX0" fmla="*/ 11189 w 1632579"/>
              <a:gd name="connsiteY0" fmla="*/ 3994 h 2009952"/>
              <a:gd name="connsiteX1" fmla="*/ 1147601 w 1632579"/>
              <a:gd name="connsiteY1" fmla="*/ 3993 h 2009952"/>
              <a:gd name="connsiteX2" fmla="*/ 1632579 w 1632579"/>
              <a:gd name="connsiteY2" fmla="*/ 2002637 h 2009952"/>
              <a:gd name="connsiteX3" fmla="*/ 242 w 1632579"/>
              <a:gd name="connsiteY3" fmla="*/ 2009952 h 2009952"/>
              <a:gd name="connsiteX4" fmla="*/ 5716 w 1632579"/>
              <a:gd name="connsiteY4" fmla="*/ 0 h 2009952"/>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1995473 h 2002637"/>
              <a:gd name="connsiteX4" fmla="*/ 0 w 1626863"/>
              <a:gd name="connsiteY4" fmla="*/ 0 h 2002637"/>
              <a:gd name="connsiteX0" fmla="*/ 5473 w 1626863"/>
              <a:gd name="connsiteY0" fmla="*/ 3994 h 2002637"/>
              <a:gd name="connsiteX1" fmla="*/ 1141885 w 1626863"/>
              <a:gd name="connsiteY1" fmla="*/ 3993 h 2002637"/>
              <a:gd name="connsiteX2" fmla="*/ 1626863 w 1626863"/>
              <a:gd name="connsiteY2" fmla="*/ 2002637 h 2002637"/>
              <a:gd name="connsiteX3" fmla="*/ 5474 w 1626863"/>
              <a:gd name="connsiteY3" fmla="*/ 2000300 h 2002637"/>
              <a:gd name="connsiteX4" fmla="*/ 0 w 1626863"/>
              <a:gd name="connsiteY4" fmla="*/ 0 h 2002637"/>
              <a:gd name="connsiteX0" fmla="*/ 5473 w 1626863"/>
              <a:gd name="connsiteY0" fmla="*/ 3994 h 2005126"/>
              <a:gd name="connsiteX1" fmla="*/ 1141885 w 1626863"/>
              <a:gd name="connsiteY1" fmla="*/ 3993 h 2005126"/>
              <a:gd name="connsiteX2" fmla="*/ 1626863 w 1626863"/>
              <a:gd name="connsiteY2" fmla="*/ 2002637 h 2005126"/>
              <a:gd name="connsiteX3" fmla="*/ 10949 w 1626863"/>
              <a:gd name="connsiteY3" fmla="*/ 2005126 h 2005126"/>
              <a:gd name="connsiteX4" fmla="*/ 0 w 1626863"/>
              <a:gd name="connsiteY4" fmla="*/ 0 h 2005126"/>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0 w 1621390"/>
              <a:gd name="connsiteY4" fmla="*/ 833 h 2001133"/>
              <a:gd name="connsiteX0" fmla="*/ 0 w 1621390"/>
              <a:gd name="connsiteY0" fmla="*/ 1 h 2001133"/>
              <a:gd name="connsiteX1" fmla="*/ 1136412 w 1621390"/>
              <a:gd name="connsiteY1" fmla="*/ 0 h 2001133"/>
              <a:gd name="connsiteX2" fmla="*/ 1621390 w 1621390"/>
              <a:gd name="connsiteY2" fmla="*/ 1998644 h 2001133"/>
              <a:gd name="connsiteX3" fmla="*/ 5476 w 1621390"/>
              <a:gd name="connsiteY3" fmla="*/ 2001133 h 2001133"/>
              <a:gd name="connsiteX4" fmla="*/ 5474 w 1621390"/>
              <a:gd name="connsiteY4" fmla="*/ 833 h 2001133"/>
              <a:gd name="connsiteX0" fmla="*/ 0 w 1621390"/>
              <a:gd name="connsiteY0" fmla="*/ 1 h 2003512"/>
              <a:gd name="connsiteX1" fmla="*/ 1136412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20609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099538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04807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1 h 2003512"/>
              <a:gd name="connsiteX1" fmla="*/ 1110076 w 1621390"/>
              <a:gd name="connsiteY1" fmla="*/ 0 h 2003512"/>
              <a:gd name="connsiteX2" fmla="*/ 1621390 w 1621390"/>
              <a:gd name="connsiteY2" fmla="*/ 2003512 h 2003512"/>
              <a:gd name="connsiteX3" fmla="*/ 5476 w 1621390"/>
              <a:gd name="connsiteY3" fmla="*/ 2001133 h 2003512"/>
              <a:gd name="connsiteX4" fmla="*/ 5474 w 1621390"/>
              <a:gd name="connsiteY4" fmla="*/ 833 h 2003512"/>
              <a:gd name="connsiteX0" fmla="*/ 0 w 1621390"/>
              <a:gd name="connsiteY0" fmla="*/ 0 h 2003511"/>
              <a:gd name="connsiteX1" fmla="*/ 1115344 w 1621390"/>
              <a:gd name="connsiteY1" fmla="*/ 4867 h 2003511"/>
              <a:gd name="connsiteX2" fmla="*/ 1621390 w 1621390"/>
              <a:gd name="connsiteY2" fmla="*/ 2003511 h 2003511"/>
              <a:gd name="connsiteX3" fmla="*/ 5476 w 1621390"/>
              <a:gd name="connsiteY3" fmla="*/ 2001132 h 2003511"/>
              <a:gd name="connsiteX4" fmla="*/ 5474 w 1621390"/>
              <a:gd name="connsiteY4" fmla="*/ 832 h 2003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390" h="2003511">
                <a:moveTo>
                  <a:pt x="0" y="0"/>
                </a:moveTo>
                <a:lnTo>
                  <a:pt x="1115344" y="4867"/>
                </a:lnTo>
                <a:lnTo>
                  <a:pt x="1621390" y="2003511"/>
                </a:lnTo>
                <a:lnTo>
                  <a:pt x="5476" y="2001132"/>
                </a:lnTo>
                <a:cubicBezTo>
                  <a:pt x="3652" y="1329539"/>
                  <a:pt x="7298" y="672425"/>
                  <a:pt x="5474" y="832"/>
                </a:cubicBezTo>
              </a:path>
            </a:pathLst>
          </a:custGeom>
          <a:solidFill>
            <a:srgbClr val="00B0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arallelogram 4">
            <a:extLst>
              <a:ext uri="{FF2B5EF4-FFF2-40B4-BE49-F238E27FC236}">
                <a16:creationId xmlns:a16="http://schemas.microsoft.com/office/drawing/2014/main" id="{AD639AC6-DD5C-40DC-BA42-32B0B8E9825A}"/>
              </a:ext>
            </a:extLst>
          </p:cNvPr>
          <p:cNvSpPr/>
          <p:nvPr/>
        </p:nvSpPr>
        <p:spPr>
          <a:xfrm>
            <a:off x="3298509" y="2331720"/>
            <a:ext cx="3463290" cy="3977005"/>
          </a:xfrm>
          <a:prstGeom prst="parallelogram">
            <a:avLst>
              <a:gd name="adj" fmla="val 2071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2FAEA8F-6F94-4D85-92CC-11A743A955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7850" y="2126933"/>
            <a:ext cx="1024941" cy="4173715"/>
          </a:xfrm>
          <a:prstGeom prst="rect">
            <a:avLst/>
          </a:prstGeom>
        </p:spPr>
      </p:pic>
      <p:pic>
        <p:nvPicPr>
          <p:cNvPr id="16" name="Picture 15">
            <a:extLst>
              <a:ext uri="{FF2B5EF4-FFF2-40B4-BE49-F238E27FC236}">
                <a16:creationId xmlns:a16="http://schemas.microsoft.com/office/drawing/2014/main" id="{938A0C13-FB63-4CB2-B8D0-37FA99EA2E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0472" y="2133600"/>
            <a:ext cx="3384287" cy="4175125"/>
          </a:xfrm>
          <a:prstGeom prst="rect">
            <a:avLst/>
          </a:prstGeom>
        </p:spPr>
      </p:pic>
      <p:pic>
        <p:nvPicPr>
          <p:cNvPr id="6" name="Picture 5">
            <a:extLst>
              <a:ext uri="{FF2B5EF4-FFF2-40B4-BE49-F238E27FC236}">
                <a16:creationId xmlns:a16="http://schemas.microsoft.com/office/drawing/2014/main" id="{A2EE9FB6-C5A3-4147-B2CD-D1D14811A5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92871" y="2480310"/>
            <a:ext cx="2014042" cy="3348990"/>
          </a:xfrm>
          <a:prstGeom prst="rect">
            <a:avLst/>
          </a:prstGeom>
        </p:spPr>
      </p:pic>
      <p:sp>
        <p:nvSpPr>
          <p:cNvPr id="24" name="Speech Bubble: Rectangle 23">
            <a:extLst>
              <a:ext uri="{FF2B5EF4-FFF2-40B4-BE49-F238E27FC236}">
                <a16:creationId xmlns:a16="http://schemas.microsoft.com/office/drawing/2014/main" id="{2CF648CD-9B57-48E0-B9B2-A3703DFDF696}"/>
              </a:ext>
            </a:extLst>
          </p:cNvPr>
          <p:cNvSpPr/>
          <p:nvPr/>
        </p:nvSpPr>
        <p:spPr>
          <a:xfrm flipH="1">
            <a:off x="1680209" y="4777739"/>
            <a:ext cx="4961017" cy="1423035"/>
          </a:xfrm>
          <a:prstGeom prst="wedgeRectCallout">
            <a:avLst>
              <a:gd name="adj1" fmla="val 33710"/>
              <a:gd name="adj2" fmla="val -65573"/>
            </a:avLst>
          </a:prstGeom>
          <a:solidFill>
            <a:srgbClr val="F1811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r>
              <a:rPr lang="en-GB" dirty="0"/>
              <a:t>However, nicotine is an addictive drug and some research also suggests that the flavourings used in e-cigarettes could cause lung diseases.</a:t>
            </a:r>
          </a:p>
        </p:txBody>
      </p:sp>
    </p:spTree>
    <p:extLst>
      <p:ext uri="{BB962C8B-B14F-4D97-AF65-F5344CB8AC3E}">
        <p14:creationId xmlns:p14="http://schemas.microsoft.com/office/powerpoint/2010/main" val="108987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164420-BB02-41A1-A6E5-252DB24CB5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650" y="2500327"/>
            <a:ext cx="3193593" cy="4266233"/>
          </a:xfrm>
          <a:prstGeom prst="rect">
            <a:avLst/>
          </a:prstGeom>
        </p:spPr>
      </p:pic>
      <p:sp>
        <p:nvSpPr>
          <p:cNvPr id="2" name="Title 1"/>
          <p:cNvSpPr>
            <a:spLocks noGrp="1"/>
          </p:cNvSpPr>
          <p:nvPr>
            <p:ph type="title"/>
          </p:nvPr>
        </p:nvSpPr>
        <p:spPr/>
        <p:txBody>
          <a:bodyPr/>
          <a:lstStyle/>
          <a:p>
            <a:r>
              <a:rPr lang="en-GB" dirty="0">
                <a:latin typeface="Twinkl" pitchFamily="2" charset="0"/>
              </a:rPr>
              <a:t>Drinking and Smoking</a:t>
            </a:r>
          </a:p>
        </p:txBody>
      </p:sp>
      <p:grpSp>
        <p:nvGrpSpPr>
          <p:cNvPr id="4" name="Group 3">
            <a:extLst>
              <a:ext uri="{FF2B5EF4-FFF2-40B4-BE49-F238E27FC236}">
                <a16:creationId xmlns:a16="http://schemas.microsoft.com/office/drawing/2014/main" id="{7D82863F-89B2-4878-AF7C-C336C0E6923D}"/>
              </a:ext>
            </a:extLst>
          </p:cNvPr>
          <p:cNvGrpSpPr/>
          <p:nvPr/>
        </p:nvGrpSpPr>
        <p:grpSpPr>
          <a:xfrm>
            <a:off x="2777490" y="2471468"/>
            <a:ext cx="4664075" cy="2139585"/>
            <a:chOff x="2868930" y="1289415"/>
            <a:chExt cx="4664075" cy="2139585"/>
          </a:xfrm>
        </p:grpSpPr>
        <p:sp>
          <p:nvSpPr>
            <p:cNvPr id="6" name="Thought Bubble: Cloud 5">
              <a:extLst>
                <a:ext uri="{FF2B5EF4-FFF2-40B4-BE49-F238E27FC236}">
                  <a16:creationId xmlns:a16="http://schemas.microsoft.com/office/drawing/2014/main" id="{EC4F708E-8397-4105-8761-E7F161681F32}"/>
                </a:ext>
              </a:extLst>
            </p:cNvPr>
            <p:cNvSpPr/>
            <p:nvPr/>
          </p:nvSpPr>
          <p:spPr>
            <a:xfrm>
              <a:off x="2868930" y="1289415"/>
              <a:ext cx="4664075" cy="2139585"/>
            </a:xfrm>
            <a:prstGeom prst="cloudCallout">
              <a:avLst>
                <a:gd name="adj1" fmla="val -64594"/>
                <a:gd name="adj2" fmla="val -27555"/>
              </a:avLst>
            </a:pr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7" name="TextBox 6">
              <a:extLst>
                <a:ext uri="{FF2B5EF4-FFF2-40B4-BE49-F238E27FC236}">
                  <a16:creationId xmlns:a16="http://schemas.microsoft.com/office/drawing/2014/main" id="{B4B49A6D-CA63-418D-B1E7-DFD14E48C28A}"/>
                </a:ext>
              </a:extLst>
            </p:cNvPr>
            <p:cNvSpPr txBox="1"/>
            <p:nvPr/>
          </p:nvSpPr>
          <p:spPr>
            <a:xfrm>
              <a:off x="3246091" y="1731443"/>
              <a:ext cx="3874799" cy="1200329"/>
            </a:xfrm>
            <a:prstGeom prst="rect">
              <a:avLst/>
            </a:prstGeom>
            <a:noFill/>
            <a:ln>
              <a:noFill/>
            </a:ln>
          </p:spPr>
          <p:txBody>
            <a:bodyPr wrap="square" rtlCol="0">
              <a:spAutoFit/>
            </a:bodyPr>
            <a:lstStyle/>
            <a:p>
              <a:pPr algn="ctr"/>
              <a:r>
                <a:rPr lang="en-GB" dirty="0">
                  <a:solidFill>
                    <a:srgbClr val="FDFDFD"/>
                  </a:solidFill>
                  <a:latin typeface="Twinkl" pitchFamily="2" charset="0"/>
                </a:rPr>
                <a:t>As a child, smoking and drinking alcohol is incredibly harmful. That is why it is illegal for children to smoke and drink alcohol.</a:t>
              </a:r>
            </a:p>
          </p:txBody>
        </p:sp>
      </p:grpSp>
      <p:grpSp>
        <p:nvGrpSpPr>
          <p:cNvPr id="8" name="Group 7">
            <a:extLst>
              <a:ext uri="{FF2B5EF4-FFF2-40B4-BE49-F238E27FC236}">
                <a16:creationId xmlns:a16="http://schemas.microsoft.com/office/drawing/2014/main" id="{B1C21382-9E6A-4B85-A231-DBFE87A56934}"/>
              </a:ext>
            </a:extLst>
          </p:cNvPr>
          <p:cNvGrpSpPr/>
          <p:nvPr/>
        </p:nvGrpSpPr>
        <p:grpSpPr>
          <a:xfrm>
            <a:off x="2158037" y="1925330"/>
            <a:ext cx="4380558" cy="2367259"/>
            <a:chOff x="4944766" y="1834787"/>
            <a:chExt cx="3132593" cy="1320498"/>
          </a:xfrm>
          <a:solidFill>
            <a:srgbClr val="00B0F0"/>
          </a:solidFill>
        </p:grpSpPr>
        <p:sp>
          <p:nvSpPr>
            <p:cNvPr id="9" name="Thought Bubble: Cloud 8">
              <a:extLst>
                <a:ext uri="{FF2B5EF4-FFF2-40B4-BE49-F238E27FC236}">
                  <a16:creationId xmlns:a16="http://schemas.microsoft.com/office/drawing/2014/main" id="{06D9B31A-B515-4C2A-8FE1-89198862FE7E}"/>
                </a:ext>
              </a:extLst>
            </p:cNvPr>
            <p:cNvSpPr/>
            <p:nvPr/>
          </p:nvSpPr>
          <p:spPr>
            <a:xfrm>
              <a:off x="4944766" y="1834787"/>
              <a:ext cx="3132593" cy="1320498"/>
            </a:xfrm>
            <a:prstGeom prst="cloudCallout">
              <a:avLst>
                <a:gd name="adj1" fmla="val 71414"/>
                <a:gd name="adj2" fmla="val -268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0" name="TextBox 9">
              <a:extLst>
                <a:ext uri="{FF2B5EF4-FFF2-40B4-BE49-F238E27FC236}">
                  <a16:creationId xmlns:a16="http://schemas.microsoft.com/office/drawing/2014/main" id="{7BDDF564-DAEC-4CB3-BFA3-3C431022F0FB}"/>
                </a:ext>
              </a:extLst>
            </p:cNvPr>
            <p:cNvSpPr txBox="1"/>
            <p:nvPr/>
          </p:nvSpPr>
          <p:spPr>
            <a:xfrm>
              <a:off x="5215423" y="2103059"/>
              <a:ext cx="2722808" cy="824079"/>
            </a:xfrm>
            <a:prstGeom prst="rect">
              <a:avLst/>
            </a:prstGeom>
            <a:noFill/>
            <a:ln>
              <a:noFill/>
            </a:ln>
          </p:spPr>
          <p:txBody>
            <a:bodyPr wrap="square" rtlCol="0">
              <a:spAutoFit/>
            </a:bodyPr>
            <a:lstStyle/>
            <a:p>
              <a:pPr algn="ctr"/>
              <a:r>
                <a:rPr lang="en-GB" dirty="0">
                  <a:solidFill>
                    <a:srgbClr val="FDFDFD"/>
                  </a:solidFill>
                  <a:latin typeface="Twinkl" pitchFamily="2" charset="0"/>
                </a:rPr>
                <a:t>As adults, people can choose what they want to put into their body. Understanding the risks and dangers allows people to make </a:t>
              </a:r>
              <a:br>
                <a:rPr lang="en-GB" dirty="0">
                  <a:solidFill>
                    <a:srgbClr val="FDFDFD"/>
                  </a:solidFill>
                  <a:latin typeface="Twinkl" pitchFamily="2" charset="0"/>
                </a:rPr>
              </a:br>
              <a:r>
                <a:rPr lang="en-GB" dirty="0">
                  <a:solidFill>
                    <a:srgbClr val="FDFDFD"/>
                  </a:solidFill>
                  <a:latin typeface="Twinkl" pitchFamily="2" charset="0"/>
                </a:rPr>
                <a:t>an informed decision.</a:t>
              </a:r>
            </a:p>
          </p:txBody>
        </p:sp>
      </p:grpSp>
      <p:pic>
        <p:nvPicPr>
          <p:cNvPr id="20" name="Picture 19">
            <a:extLst>
              <a:ext uri="{FF2B5EF4-FFF2-40B4-BE49-F238E27FC236}">
                <a16:creationId xmlns:a16="http://schemas.microsoft.com/office/drawing/2014/main" id="{013D1290-970B-4F63-B39C-E9A177118D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823268" y="1815858"/>
            <a:ext cx="3576827" cy="5058335"/>
          </a:xfrm>
          <a:prstGeom prst="rect">
            <a:avLst/>
          </a:prstGeom>
        </p:spPr>
      </p:pic>
      <p:grpSp>
        <p:nvGrpSpPr>
          <p:cNvPr id="16" name="Group 15">
            <a:extLst>
              <a:ext uri="{FF2B5EF4-FFF2-40B4-BE49-F238E27FC236}">
                <a16:creationId xmlns:a16="http://schemas.microsoft.com/office/drawing/2014/main" id="{7C60F09C-5AEE-4A0B-928C-960C1A3ACA39}"/>
              </a:ext>
            </a:extLst>
          </p:cNvPr>
          <p:cNvGrpSpPr/>
          <p:nvPr/>
        </p:nvGrpSpPr>
        <p:grpSpPr>
          <a:xfrm>
            <a:off x="3121660" y="4502727"/>
            <a:ext cx="1805998" cy="1805998"/>
            <a:chOff x="4788025" y="4522833"/>
            <a:chExt cx="1569992" cy="1569992"/>
          </a:xfrm>
        </p:grpSpPr>
        <p:sp>
          <p:nvSpPr>
            <p:cNvPr id="17" name="Oval 16">
              <a:hlinkClick r:id="rId4" action="ppaction://hlinksldjump"/>
              <a:extLst>
                <a:ext uri="{FF2B5EF4-FFF2-40B4-BE49-F238E27FC236}">
                  <a16:creationId xmlns:a16="http://schemas.microsoft.com/office/drawing/2014/main" id="{981D3C34-D6C1-4F06-9436-49CBA5E011C8}"/>
                </a:ext>
              </a:extLst>
            </p:cNvPr>
            <p:cNvSpPr/>
            <p:nvPr/>
          </p:nvSpPr>
          <p:spPr>
            <a:xfrm>
              <a:off x="4788025" y="4522833"/>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18" name="Rectangle 17">
              <a:hlinkClick r:id="rId4" action="ppaction://hlinksldjump"/>
              <a:extLst>
                <a:ext uri="{FF2B5EF4-FFF2-40B4-BE49-F238E27FC236}">
                  <a16:creationId xmlns:a16="http://schemas.microsoft.com/office/drawing/2014/main" id="{8368FDC4-3FB4-4EEE-9CC0-5617C58ABBDC}"/>
                </a:ext>
              </a:extLst>
            </p:cNvPr>
            <p:cNvSpPr/>
            <p:nvPr/>
          </p:nvSpPr>
          <p:spPr>
            <a:xfrm>
              <a:off x="4788025" y="5184718"/>
              <a:ext cx="1569992" cy="246221"/>
            </a:xfrm>
            <a:prstGeom prst="rect">
              <a:avLst/>
            </a:prstGeom>
          </p:spPr>
          <p:txBody>
            <a:bodyPr wrap="square" lIns="0" tIns="0" rIns="0" bIns="0">
              <a:spAutoFit/>
            </a:bodyPr>
            <a:lstStyle/>
            <a:p>
              <a:pPr algn="ctr"/>
              <a:r>
                <a:rPr lang="en-GB" sz="1600" b="1" dirty="0">
                  <a:solidFill>
                    <a:schemeClr val="bg1"/>
                  </a:solidFill>
                </a:rPr>
                <a:t>Consolidating</a:t>
              </a:r>
            </a:p>
          </p:txBody>
        </p:sp>
      </p:grpSp>
      <p:grpSp>
        <p:nvGrpSpPr>
          <p:cNvPr id="19" name="Group 18">
            <a:extLst>
              <a:ext uri="{FF2B5EF4-FFF2-40B4-BE49-F238E27FC236}">
                <a16:creationId xmlns:a16="http://schemas.microsoft.com/office/drawing/2014/main" id="{CC0A102A-6E0E-46C1-977B-FE5FCEDD7527}"/>
              </a:ext>
            </a:extLst>
          </p:cNvPr>
          <p:cNvGrpSpPr/>
          <p:nvPr/>
        </p:nvGrpSpPr>
        <p:grpSpPr>
          <a:xfrm>
            <a:off x="5421442" y="4502727"/>
            <a:ext cx="1814383" cy="1805998"/>
            <a:chOff x="6574042" y="4512842"/>
            <a:chExt cx="1577281" cy="1569992"/>
          </a:xfrm>
        </p:grpSpPr>
        <p:sp>
          <p:nvSpPr>
            <p:cNvPr id="21" name="Oval 20">
              <a:hlinkClick r:id="rId5" action="ppaction://hlinksldjump"/>
              <a:extLst>
                <a:ext uri="{FF2B5EF4-FFF2-40B4-BE49-F238E27FC236}">
                  <a16:creationId xmlns:a16="http://schemas.microsoft.com/office/drawing/2014/main" id="{FD940FF4-4B22-43F4-870C-FE069DF54D31}"/>
                </a:ext>
              </a:extLst>
            </p:cNvPr>
            <p:cNvSpPr/>
            <p:nvPr/>
          </p:nvSpPr>
          <p:spPr>
            <a:xfrm>
              <a:off x="6574042" y="4512842"/>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22" name="Rectangle 21">
              <a:hlinkClick r:id="rId5" action="ppaction://hlinksldjump"/>
              <a:extLst>
                <a:ext uri="{FF2B5EF4-FFF2-40B4-BE49-F238E27FC236}">
                  <a16:creationId xmlns:a16="http://schemas.microsoft.com/office/drawing/2014/main" id="{CD64F240-6A50-4AA2-887E-B6CC2438BA6A}"/>
                </a:ext>
              </a:extLst>
            </p:cNvPr>
            <p:cNvSpPr/>
            <p:nvPr/>
          </p:nvSpPr>
          <p:spPr>
            <a:xfrm>
              <a:off x="6581331" y="5184718"/>
              <a:ext cx="1569992" cy="246221"/>
            </a:xfrm>
            <a:prstGeom prst="rect">
              <a:avLst/>
            </a:prstGeom>
          </p:spPr>
          <p:txBody>
            <a:bodyPr wrap="square" lIns="0" tIns="0" rIns="0" bIns="0">
              <a:spAutoFit/>
            </a:bodyPr>
            <a:lstStyle/>
            <a:p>
              <a:pPr algn="ctr"/>
              <a:r>
                <a:rPr lang="en-GB" sz="1600" b="1" dirty="0">
                  <a:solidFill>
                    <a:schemeClr val="bg1"/>
                  </a:solidFill>
                </a:rPr>
                <a:t>Reflecting </a:t>
              </a:r>
            </a:p>
          </p:txBody>
        </p:sp>
      </p:grpSp>
      <p:pic>
        <p:nvPicPr>
          <p:cNvPr id="23" name="Whole Class">
            <a:extLst>
              <a:ext uri="{FF2B5EF4-FFF2-40B4-BE49-F238E27FC236}">
                <a16:creationId xmlns:a16="http://schemas.microsoft.com/office/drawing/2014/main" id="{F67AC85D-8A4B-4F2A-95B5-A3267E7CDD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215818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par>
                                <p:cTn id="31" presetID="53" presetClass="entr" presetSubtype="16"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978299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Helpful or Harmful?</a:t>
            </a:r>
          </a:p>
        </p:txBody>
      </p:sp>
      <p:sp>
        <p:nvSpPr>
          <p:cNvPr id="4" name="Freeform: Shape 3">
            <a:extLst>
              <a:ext uri="{FF2B5EF4-FFF2-40B4-BE49-F238E27FC236}">
                <a16:creationId xmlns:a16="http://schemas.microsoft.com/office/drawing/2014/main" id="{D6040DF7-EC52-4EAF-AC29-9703BC3C7C6D}"/>
              </a:ext>
            </a:extLst>
          </p:cNvPr>
          <p:cNvSpPr/>
          <p:nvPr/>
        </p:nvSpPr>
        <p:spPr>
          <a:xfrm>
            <a:off x="444137" y="1619444"/>
            <a:ext cx="7282543" cy="720551"/>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r>
              <a:rPr lang="en-GB" dirty="0"/>
              <a:t>We have learnt that some drugs can be helpful, while others</a:t>
            </a:r>
            <a:br>
              <a:rPr lang="en-GB" dirty="0"/>
            </a:br>
            <a:r>
              <a:rPr lang="en-GB" dirty="0"/>
              <a:t>can be harmful.</a:t>
            </a:r>
          </a:p>
        </p:txBody>
      </p:sp>
      <p:sp>
        <p:nvSpPr>
          <p:cNvPr id="5" name="Content Placeholder 15">
            <a:extLst>
              <a:ext uri="{FF2B5EF4-FFF2-40B4-BE49-F238E27FC236}">
                <a16:creationId xmlns:a16="http://schemas.microsoft.com/office/drawing/2014/main" id="{3602783A-0C01-474F-B9C2-CDAC1D6DBB37}"/>
              </a:ext>
            </a:extLst>
          </p:cNvPr>
          <p:cNvSpPr txBox="1">
            <a:spLocks/>
          </p:cNvSpPr>
          <p:nvPr/>
        </p:nvSpPr>
        <p:spPr>
          <a:xfrm>
            <a:off x="559384" y="2297976"/>
            <a:ext cx="7635926" cy="84582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GB" dirty="0">
                <a:latin typeface="+mn-lt"/>
              </a:rPr>
              <a:t>We must remember that all drugs can be harmful if too many are taken or if they are taken by the wrong person.</a:t>
            </a:r>
          </a:p>
        </p:txBody>
      </p:sp>
      <p:pic>
        <p:nvPicPr>
          <p:cNvPr id="12" name="Picture 11">
            <a:extLst>
              <a:ext uri="{FF2B5EF4-FFF2-40B4-BE49-F238E27FC236}">
                <a16:creationId xmlns:a16="http://schemas.microsoft.com/office/drawing/2014/main" id="{D35766BA-5BD0-47E2-ACE8-C67B8E169E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0794" y="3400934"/>
            <a:ext cx="3958826" cy="2799842"/>
          </a:xfrm>
          <a:prstGeom prst="rect">
            <a:avLst/>
          </a:prstGeom>
          <a:ln>
            <a:solidFill>
              <a:schemeClr val="bg1">
                <a:lumMod val="65000"/>
              </a:schemeClr>
            </a:solidFill>
          </a:ln>
        </p:spPr>
      </p:pic>
      <p:pic>
        <p:nvPicPr>
          <p:cNvPr id="10" name="Picture 9">
            <a:extLst>
              <a:ext uri="{FF2B5EF4-FFF2-40B4-BE49-F238E27FC236}">
                <a16:creationId xmlns:a16="http://schemas.microsoft.com/office/drawing/2014/main" id="{A4DCE28B-D54C-4F7A-AF6F-995B979B02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9169" y="3400934"/>
            <a:ext cx="3958826" cy="2799842"/>
          </a:xfrm>
          <a:prstGeom prst="rect">
            <a:avLst/>
          </a:prstGeom>
          <a:ln>
            <a:solidFill>
              <a:schemeClr val="bg1">
                <a:lumMod val="65000"/>
              </a:schemeClr>
            </a:solidFill>
          </a:ln>
        </p:spPr>
      </p:pic>
      <p:pic>
        <p:nvPicPr>
          <p:cNvPr id="8" name="Picture 7">
            <a:extLst>
              <a:ext uri="{FF2B5EF4-FFF2-40B4-BE49-F238E27FC236}">
                <a16:creationId xmlns:a16="http://schemas.microsoft.com/office/drawing/2014/main" id="{F756FC56-6466-44ED-9ACD-B287D3597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7544" y="3400934"/>
            <a:ext cx="3958826" cy="2799842"/>
          </a:xfrm>
          <a:prstGeom prst="rect">
            <a:avLst/>
          </a:prstGeom>
          <a:ln>
            <a:solidFill>
              <a:schemeClr val="bg1">
                <a:lumMod val="65000"/>
              </a:schemeClr>
            </a:solidFill>
          </a:ln>
        </p:spPr>
      </p:pic>
      <p:sp>
        <p:nvSpPr>
          <p:cNvPr id="13" name="Content Placeholder 15">
            <a:extLst>
              <a:ext uri="{FF2B5EF4-FFF2-40B4-BE49-F238E27FC236}">
                <a16:creationId xmlns:a16="http://schemas.microsoft.com/office/drawing/2014/main" id="{0650B423-C371-48F4-8B54-7BB9ED7054B9}"/>
              </a:ext>
            </a:extLst>
          </p:cNvPr>
          <p:cNvSpPr txBox="1">
            <a:spLocks/>
          </p:cNvSpPr>
          <p:nvPr/>
        </p:nvSpPr>
        <p:spPr>
          <a:xfrm>
            <a:off x="574040" y="3174683"/>
            <a:ext cx="3700780" cy="3236912"/>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GB" dirty="0">
                <a:latin typeface="+mn-lt"/>
              </a:rPr>
              <a:t>In your groups, use the photographs to help you plan a presentation about drugs that you will share with the class. Try to include as much information as you can.</a:t>
            </a:r>
          </a:p>
          <a:p>
            <a:pPr marL="0" indent="0">
              <a:spcBef>
                <a:spcPts val="1800"/>
              </a:spcBef>
              <a:buNone/>
            </a:pPr>
            <a:r>
              <a:rPr lang="en-GB" dirty="0">
                <a:latin typeface="+mn-lt"/>
              </a:rPr>
              <a:t>Make sure everyone in your group has a job to do and that it is one that they feel comfortable doing.</a:t>
            </a:r>
          </a:p>
        </p:txBody>
      </p:sp>
      <p:pic>
        <p:nvPicPr>
          <p:cNvPr id="14" name="Group Work">
            <a:extLst>
              <a:ext uri="{FF2B5EF4-FFF2-40B4-BE49-F238E27FC236}">
                <a16:creationId xmlns:a16="http://schemas.microsoft.com/office/drawing/2014/main" id="{2F4B5280-DE72-41E1-B18E-BAEC67B946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81500" y="503555"/>
            <a:ext cx="864000" cy="864000"/>
          </a:xfrm>
          <a:prstGeom prst="rect">
            <a:avLst/>
          </a:prstGeom>
        </p:spPr>
      </p:pic>
    </p:spTree>
    <p:extLst>
      <p:ext uri="{BB962C8B-B14F-4D97-AF65-F5344CB8AC3E}">
        <p14:creationId xmlns:p14="http://schemas.microsoft.com/office/powerpoint/2010/main" val="99067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63" presetClass="path" presetSubtype="0" accel="50000" decel="50000" fill="hold" nodeType="withEffect">
                                  <p:stCondLst>
                                    <p:cond delay="0"/>
                                  </p:stCondLst>
                                  <p:childTnLst>
                                    <p:animMotion origin="layout" path="M -4.44444E-6 0 L 0.19757 0 " pathEditMode="relative" rAng="0" ptsTypes="AA">
                                      <p:cBhvr>
                                        <p:cTn id="9" dur="2000" fill="hold"/>
                                        <p:tgtEl>
                                          <p:spTgt spid="10"/>
                                        </p:tgtEl>
                                        <p:attrNameLst>
                                          <p:attrName>ppt_x</p:attrName>
                                          <p:attrName>ppt_y</p:attrName>
                                        </p:attrNameLst>
                                      </p:cBhvr>
                                      <p:rCtr x="9878" y="0"/>
                                    </p:animMotion>
                                  </p:childTnLst>
                                </p:cTn>
                              </p:par>
                              <p:par>
                                <p:cTn id="10" presetID="63" presetClass="path" presetSubtype="0" accel="50000" decel="50000" fill="hold" nodeType="withEffect">
                                  <p:stCondLst>
                                    <p:cond delay="0"/>
                                  </p:stCondLst>
                                  <p:childTnLst>
                                    <p:animMotion origin="layout" path="M 2.77778E-6 0 L 0.39045 0 " pathEditMode="relative" rAng="0" ptsTypes="AA">
                                      <p:cBhvr>
                                        <p:cTn id="11" dur="2000" fill="hold"/>
                                        <p:tgtEl>
                                          <p:spTgt spid="8"/>
                                        </p:tgtEl>
                                        <p:attrNameLst>
                                          <p:attrName>ppt_x</p:attrName>
                                          <p:attrName>ppt_y</p:attrName>
                                        </p:attrNameLst>
                                      </p:cBhvr>
                                      <p:rCtr x="19514"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left)">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wipe(left)">
                                      <p:cBhvr>
                                        <p:cTn id="21"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know about dangerous substances and how they affect the </a:t>
            </a:r>
            <a:br>
              <a:rPr lang="en-GB" dirty="0"/>
            </a:br>
            <a:r>
              <a:rPr lang="en-GB" dirty="0"/>
              <a:t>human body.</a:t>
            </a:r>
          </a:p>
        </p:txBody>
      </p:sp>
      <p:sp>
        <p:nvSpPr>
          <p:cNvPr id="20" name="Content Placeholder 15"/>
          <p:cNvSpPr txBox="1">
            <a:spLocks/>
          </p:cNvSpPr>
          <p:nvPr/>
        </p:nvSpPr>
        <p:spPr>
          <a:xfrm>
            <a:off x="628650" y="3466802"/>
            <a:ext cx="8119814"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understand what drugs, cigarettes and alcohol are.</a:t>
            </a:r>
          </a:p>
          <a:p>
            <a:r>
              <a:rPr lang="en-GB" dirty="0">
                <a:latin typeface="Twinkl" pitchFamily="50" charset="0"/>
              </a:rPr>
              <a:t>I understand the impact drugs, cigarettes and alcohol have on the body.</a:t>
            </a:r>
          </a:p>
          <a:p>
            <a:r>
              <a:rPr lang="en-GB" dirty="0">
                <a:latin typeface="Twinkl" pitchFamily="50" charset="0"/>
              </a:rPr>
              <a:t>I understand the dangers of drugs, cigarettes and alcohol.</a:t>
            </a:r>
          </a:p>
        </p:txBody>
      </p:sp>
      <p:sp>
        <p:nvSpPr>
          <p:cNvPr id="10" name="TextBox 21">
            <a:extLst>
              <a:ext uri="{FF2B5EF4-FFF2-40B4-BE49-F238E27FC236}">
                <a16:creationId xmlns:a16="http://schemas.microsoft.com/office/drawing/2014/main" id="{98E0E440-54E2-694F-8745-F815BFC79180}"/>
              </a:ext>
            </a:extLst>
          </p:cNvPr>
          <p:cNvSpPr txBox="1">
            <a:spLocks noChangeArrowheads="1"/>
          </p:cNvSpPr>
          <p:nvPr/>
        </p:nvSpPr>
        <p:spPr bwMode="auto">
          <a:xfrm>
            <a:off x="2159732" y="6204828"/>
            <a:ext cx="4824536" cy="177744"/>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ea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latin typeface="Roboto" panose="02000000000000000000" pitchFamily="2" charset="0"/>
                <a:ea typeface="Roboto" panose="02000000000000000000" pitchFamily="2" charset="0"/>
                <a:cs typeface="Arial" panose="020B0604020202020204" pitchFamily="34" charset="0"/>
                <a:hlinkClick r:id="rId2">
                  <a:extLst>
                    <a:ext uri="{A12FA001-AC4F-418D-AE19-62706E023703}">
                      <ahyp:hlinkClr xmlns:ahyp="http://schemas.microsoft.com/office/drawing/2018/hyperlinkcolor" val="tx"/>
                    </a:ext>
                  </a:extLst>
                </a:hlinkClick>
              </a:rPr>
              <a:t>Programme of Study</a:t>
            </a:r>
            <a:r>
              <a:rPr lang="en-GB" sz="800" baseline="30000" dirty="0">
                <a:latin typeface="Roboto" panose="02000000000000000000" pitchFamily="2" charset="0"/>
                <a:ea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4043001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Did You Know?</a:t>
            </a:r>
          </a:p>
        </p:txBody>
      </p:sp>
      <p:sp>
        <p:nvSpPr>
          <p:cNvPr id="4" name="Freeform: Shape 3">
            <a:extLst>
              <a:ext uri="{FF2B5EF4-FFF2-40B4-BE49-F238E27FC236}">
                <a16:creationId xmlns:a16="http://schemas.microsoft.com/office/drawing/2014/main" id="{D6040DF7-EC52-4EAF-AC29-9703BC3C7C6D}"/>
              </a:ext>
            </a:extLst>
          </p:cNvPr>
          <p:cNvSpPr/>
          <p:nvPr/>
        </p:nvSpPr>
        <p:spPr>
          <a:xfrm>
            <a:off x="444137" y="1340768"/>
            <a:ext cx="7499713" cy="720551"/>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r>
              <a:rPr lang="en-GB" dirty="0"/>
              <a:t>We have learnt a lot about different drugs including medicines, cigarettes and alcohol.</a:t>
            </a:r>
          </a:p>
        </p:txBody>
      </p:sp>
      <p:pic>
        <p:nvPicPr>
          <p:cNvPr id="12" name="Picture 11">
            <a:extLst>
              <a:ext uri="{FF2B5EF4-FFF2-40B4-BE49-F238E27FC236}">
                <a16:creationId xmlns:a16="http://schemas.microsoft.com/office/drawing/2014/main" id="{D35766BA-5BD0-47E2-ACE8-C67B8E169E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0795" y="3401498"/>
            <a:ext cx="3958824" cy="2798713"/>
          </a:xfrm>
          <a:prstGeom prst="rect">
            <a:avLst/>
          </a:prstGeom>
          <a:ln>
            <a:solidFill>
              <a:schemeClr val="bg1">
                <a:lumMod val="65000"/>
              </a:schemeClr>
            </a:solidFill>
          </a:ln>
        </p:spPr>
      </p:pic>
      <p:pic>
        <p:nvPicPr>
          <p:cNvPr id="10" name="Picture 9">
            <a:extLst>
              <a:ext uri="{FF2B5EF4-FFF2-40B4-BE49-F238E27FC236}">
                <a16:creationId xmlns:a16="http://schemas.microsoft.com/office/drawing/2014/main" id="{A4DCE28B-D54C-4F7A-AF6F-995B979B02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9170" y="3401498"/>
            <a:ext cx="3958824" cy="2798713"/>
          </a:xfrm>
          <a:prstGeom prst="rect">
            <a:avLst/>
          </a:prstGeom>
          <a:ln>
            <a:solidFill>
              <a:schemeClr val="bg1">
                <a:lumMod val="65000"/>
              </a:schemeClr>
            </a:solidFill>
          </a:ln>
        </p:spPr>
      </p:pic>
      <p:pic>
        <p:nvPicPr>
          <p:cNvPr id="8" name="Picture 7">
            <a:extLst>
              <a:ext uri="{FF2B5EF4-FFF2-40B4-BE49-F238E27FC236}">
                <a16:creationId xmlns:a16="http://schemas.microsoft.com/office/drawing/2014/main" id="{F756FC56-6466-44ED-9ACD-B287D3597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7545" y="3401498"/>
            <a:ext cx="3958824" cy="2798712"/>
          </a:xfrm>
          <a:prstGeom prst="rect">
            <a:avLst/>
          </a:prstGeom>
          <a:ln>
            <a:solidFill>
              <a:schemeClr val="bg1">
                <a:lumMod val="65000"/>
              </a:schemeClr>
            </a:solidFill>
          </a:ln>
        </p:spPr>
      </p:pic>
      <p:pic>
        <p:nvPicPr>
          <p:cNvPr id="11" name="Pairs">
            <a:extLst>
              <a:ext uri="{FF2B5EF4-FFF2-40B4-BE49-F238E27FC236}">
                <a16:creationId xmlns:a16="http://schemas.microsoft.com/office/drawing/2014/main" id="{2576455B-8892-4DAA-9D7D-50BD7CAE98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8584" y="508970"/>
            <a:ext cx="864000" cy="864000"/>
          </a:xfrm>
          <a:prstGeom prst="rect">
            <a:avLst/>
          </a:prstGeom>
        </p:spPr>
      </p:pic>
      <p:sp>
        <p:nvSpPr>
          <p:cNvPr id="5" name="Content Placeholder 15">
            <a:extLst>
              <a:ext uri="{FF2B5EF4-FFF2-40B4-BE49-F238E27FC236}">
                <a16:creationId xmlns:a16="http://schemas.microsoft.com/office/drawing/2014/main" id="{3602783A-0C01-474F-B9C2-CDAC1D6DBB37}"/>
              </a:ext>
            </a:extLst>
          </p:cNvPr>
          <p:cNvSpPr txBox="1">
            <a:spLocks/>
          </p:cNvSpPr>
          <p:nvPr/>
        </p:nvSpPr>
        <p:spPr>
          <a:xfrm>
            <a:off x="559384" y="2019300"/>
            <a:ext cx="7635926" cy="250698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GB" dirty="0">
                <a:solidFill>
                  <a:schemeClr val="tx1"/>
                </a:solidFill>
                <a:latin typeface="+mn-lt"/>
                <a:sym typeface="Wingdings" panose="05000000000000000000" pitchFamily="2" charset="2"/>
              </a:rPr>
              <a:t>In pairs, you are going to look at some fact cards.</a:t>
            </a:r>
          </a:p>
          <a:p>
            <a:pPr marL="0" indent="0">
              <a:spcBef>
                <a:spcPts val="1800"/>
              </a:spcBef>
              <a:buNone/>
            </a:pPr>
            <a:r>
              <a:rPr lang="en-GB" dirty="0">
                <a:solidFill>
                  <a:schemeClr val="tx1"/>
                </a:solidFill>
                <a:latin typeface="+mn-lt"/>
                <a:sym typeface="Wingdings" panose="05000000000000000000" pitchFamily="2" charset="2"/>
              </a:rPr>
              <a:t>Take turns to read one out to each other. </a:t>
            </a:r>
          </a:p>
          <a:p>
            <a:pPr marL="0" indent="0">
              <a:spcBef>
                <a:spcPts val="1800"/>
              </a:spcBef>
              <a:buNone/>
            </a:pPr>
            <a:r>
              <a:rPr lang="en-GB" dirty="0">
                <a:solidFill>
                  <a:schemeClr val="tx1"/>
                </a:solidFill>
                <a:latin typeface="+mn-lt"/>
                <a:sym typeface="Wingdings" panose="05000000000000000000" pitchFamily="2" charset="2"/>
              </a:rPr>
              <a:t>Think about whether you already </a:t>
            </a:r>
            <a:br>
              <a:rPr lang="en-GB" dirty="0">
                <a:solidFill>
                  <a:schemeClr val="tx1"/>
                </a:solidFill>
                <a:latin typeface="+mn-lt"/>
                <a:sym typeface="Wingdings" panose="05000000000000000000" pitchFamily="2" charset="2"/>
              </a:rPr>
            </a:br>
            <a:r>
              <a:rPr lang="en-GB" dirty="0">
                <a:solidFill>
                  <a:schemeClr val="tx1"/>
                </a:solidFill>
                <a:latin typeface="+mn-lt"/>
                <a:sym typeface="Wingdings" panose="05000000000000000000" pitchFamily="2" charset="2"/>
              </a:rPr>
              <a:t>knew the information on the card</a:t>
            </a:r>
            <a:br>
              <a:rPr lang="en-GB" dirty="0">
                <a:solidFill>
                  <a:schemeClr val="tx1"/>
                </a:solidFill>
                <a:latin typeface="+mn-lt"/>
                <a:sym typeface="Wingdings" panose="05000000000000000000" pitchFamily="2" charset="2"/>
              </a:rPr>
            </a:br>
            <a:r>
              <a:rPr lang="en-GB" dirty="0">
                <a:solidFill>
                  <a:schemeClr val="tx1"/>
                </a:solidFill>
                <a:latin typeface="+mn-lt"/>
                <a:sym typeface="Wingdings" panose="05000000000000000000" pitchFamily="2" charset="2"/>
              </a:rPr>
              <a:t>or whether it is new information.</a:t>
            </a:r>
          </a:p>
          <a:p>
            <a:pPr marL="0" indent="0">
              <a:spcBef>
                <a:spcPts val="1800"/>
              </a:spcBef>
              <a:buNone/>
            </a:pPr>
            <a:endParaRPr lang="en-GB" dirty="0">
              <a:solidFill>
                <a:schemeClr val="tx1"/>
              </a:solidFill>
              <a:latin typeface="Twinkl" pitchFamily="2" charset="0"/>
              <a:sym typeface="Wingdings" panose="05000000000000000000" pitchFamily="2" charset="2"/>
            </a:endParaRPr>
          </a:p>
        </p:txBody>
      </p:sp>
      <p:pic>
        <p:nvPicPr>
          <p:cNvPr id="6" name="Picture 5">
            <a:extLst>
              <a:ext uri="{FF2B5EF4-FFF2-40B4-BE49-F238E27FC236}">
                <a16:creationId xmlns:a16="http://schemas.microsoft.com/office/drawing/2014/main" id="{59D7544F-B5CB-47CF-8E81-70C2CC749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9750" y="4099378"/>
            <a:ext cx="3623310" cy="2342089"/>
          </a:xfrm>
          <a:prstGeom prst="rect">
            <a:avLst/>
          </a:prstGeom>
        </p:spPr>
      </p:pic>
    </p:spTree>
    <p:extLst>
      <p:ext uri="{BB962C8B-B14F-4D97-AF65-F5344CB8AC3E}">
        <p14:creationId xmlns:p14="http://schemas.microsoft.com/office/powerpoint/2010/main" val="311641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par>
                                <p:cTn id="13" presetID="63" presetClass="path" presetSubtype="0" accel="50000" decel="50000" fill="hold" nodeType="withEffect">
                                  <p:stCondLst>
                                    <p:cond delay="0"/>
                                  </p:stCondLst>
                                  <p:childTnLst>
                                    <p:animMotion origin="layout" path="M -4.44444E-6 0 L 0.19757 0 " pathEditMode="relative" rAng="0" ptsTypes="AA">
                                      <p:cBhvr>
                                        <p:cTn id="14" dur="2000" fill="hold"/>
                                        <p:tgtEl>
                                          <p:spTgt spid="10"/>
                                        </p:tgtEl>
                                        <p:attrNameLst>
                                          <p:attrName>ppt_x</p:attrName>
                                          <p:attrName>ppt_y</p:attrName>
                                        </p:attrNameLst>
                                      </p:cBhvr>
                                      <p:rCtr x="9878" y="0"/>
                                    </p:animMotion>
                                  </p:childTnLst>
                                </p:cTn>
                              </p:par>
                              <p:par>
                                <p:cTn id="15" presetID="63" presetClass="path" presetSubtype="0" accel="50000" decel="50000" fill="hold" nodeType="withEffect">
                                  <p:stCondLst>
                                    <p:cond delay="0"/>
                                  </p:stCondLst>
                                  <p:childTnLst>
                                    <p:animMotion origin="layout" path="M 2.77778E-6 0 L 0.39045 0 " pathEditMode="relative" rAng="0" ptsTypes="AA">
                                      <p:cBhvr>
                                        <p:cTn id="16" dur="2000" fill="hold"/>
                                        <p:tgtEl>
                                          <p:spTgt spid="8"/>
                                        </p:tgtEl>
                                        <p:attrNameLst>
                                          <p:attrName>ppt_x</p:attrName>
                                          <p:attrName>ppt_y</p:attrName>
                                        </p:attrNameLst>
                                      </p:cBhvr>
                                      <p:rCtr x="19514" y="0"/>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left)">
                                      <p:cBhvr>
                                        <p:cTn id="21" dur="500"/>
                                        <p:tgtEl>
                                          <p:spTgt spid="5">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91465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164420-BB02-41A1-A6E5-252DB24CB5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650" y="2500327"/>
            <a:ext cx="3193593" cy="4266233"/>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0000" y="543600"/>
            <a:ext cx="864000" cy="864000"/>
          </a:xfrm>
          <a:prstGeom prst="rect">
            <a:avLst/>
          </a:prstGeom>
        </p:spPr>
      </p:pic>
      <p:grpSp>
        <p:nvGrpSpPr>
          <p:cNvPr id="4" name="Group 3">
            <a:extLst>
              <a:ext uri="{FF2B5EF4-FFF2-40B4-BE49-F238E27FC236}">
                <a16:creationId xmlns:a16="http://schemas.microsoft.com/office/drawing/2014/main" id="{7D82863F-89B2-4878-AF7C-C336C0E6923D}"/>
              </a:ext>
            </a:extLst>
          </p:cNvPr>
          <p:cNvGrpSpPr/>
          <p:nvPr/>
        </p:nvGrpSpPr>
        <p:grpSpPr>
          <a:xfrm>
            <a:off x="2960370" y="2128568"/>
            <a:ext cx="3474720" cy="1300432"/>
            <a:chOff x="2868930" y="1289415"/>
            <a:chExt cx="4664075" cy="2139585"/>
          </a:xfrm>
        </p:grpSpPr>
        <p:sp>
          <p:nvSpPr>
            <p:cNvPr id="6" name="Thought Bubble: Cloud 5">
              <a:extLst>
                <a:ext uri="{FF2B5EF4-FFF2-40B4-BE49-F238E27FC236}">
                  <a16:creationId xmlns:a16="http://schemas.microsoft.com/office/drawing/2014/main" id="{EC4F708E-8397-4105-8761-E7F161681F32}"/>
                </a:ext>
              </a:extLst>
            </p:cNvPr>
            <p:cNvSpPr/>
            <p:nvPr/>
          </p:nvSpPr>
          <p:spPr>
            <a:xfrm>
              <a:off x="2868930" y="1289415"/>
              <a:ext cx="4664075" cy="2139585"/>
            </a:xfrm>
            <a:prstGeom prst="cloudCallout">
              <a:avLst>
                <a:gd name="adj1" fmla="val -70186"/>
                <a:gd name="adj2" fmla="val 47155"/>
              </a:avLst>
            </a:pr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7" name="TextBox 6">
              <a:extLst>
                <a:ext uri="{FF2B5EF4-FFF2-40B4-BE49-F238E27FC236}">
                  <a16:creationId xmlns:a16="http://schemas.microsoft.com/office/drawing/2014/main" id="{B4B49A6D-CA63-418D-B1E7-DFD14E48C28A}"/>
                </a:ext>
              </a:extLst>
            </p:cNvPr>
            <p:cNvSpPr txBox="1"/>
            <p:nvPr/>
          </p:nvSpPr>
          <p:spPr>
            <a:xfrm>
              <a:off x="3340278" y="1801429"/>
              <a:ext cx="3874799" cy="1063401"/>
            </a:xfrm>
            <a:prstGeom prst="rect">
              <a:avLst/>
            </a:prstGeom>
            <a:noFill/>
            <a:ln>
              <a:noFill/>
            </a:ln>
          </p:spPr>
          <p:txBody>
            <a:bodyPr wrap="square" rtlCol="0">
              <a:spAutoFit/>
            </a:bodyPr>
            <a:lstStyle/>
            <a:p>
              <a:pPr algn="ctr"/>
              <a:r>
                <a:rPr lang="en-GB" dirty="0">
                  <a:solidFill>
                    <a:srgbClr val="FDFDFD"/>
                  </a:solidFill>
                  <a:latin typeface="Twinkl" pitchFamily="2" charset="0"/>
                </a:rPr>
                <a:t>What are drugs, cigarettes</a:t>
              </a:r>
              <a:br>
                <a:rPr lang="en-GB" dirty="0">
                  <a:solidFill>
                    <a:srgbClr val="FDFDFD"/>
                  </a:solidFill>
                  <a:latin typeface="Twinkl" pitchFamily="2" charset="0"/>
                </a:rPr>
              </a:br>
              <a:r>
                <a:rPr lang="en-GB" dirty="0">
                  <a:solidFill>
                    <a:srgbClr val="FDFDFD"/>
                  </a:solidFill>
                  <a:latin typeface="Twinkl" pitchFamily="2" charset="0"/>
                </a:rPr>
                <a:t> and alcohol?</a:t>
              </a:r>
            </a:p>
          </p:txBody>
        </p:sp>
      </p:grpSp>
      <p:grpSp>
        <p:nvGrpSpPr>
          <p:cNvPr id="8" name="Group 7">
            <a:extLst>
              <a:ext uri="{FF2B5EF4-FFF2-40B4-BE49-F238E27FC236}">
                <a16:creationId xmlns:a16="http://schemas.microsoft.com/office/drawing/2014/main" id="{B1C21382-9E6A-4B85-A231-DBFE87A56934}"/>
              </a:ext>
            </a:extLst>
          </p:cNvPr>
          <p:cNvGrpSpPr/>
          <p:nvPr/>
        </p:nvGrpSpPr>
        <p:grpSpPr>
          <a:xfrm>
            <a:off x="2381721" y="1744345"/>
            <a:ext cx="4380558" cy="2367259"/>
            <a:chOff x="4944766" y="1834787"/>
            <a:chExt cx="3132593" cy="1320498"/>
          </a:xfrm>
          <a:solidFill>
            <a:srgbClr val="00B0F0"/>
          </a:solidFill>
        </p:grpSpPr>
        <p:sp>
          <p:nvSpPr>
            <p:cNvPr id="9" name="Thought Bubble: Cloud 8">
              <a:extLst>
                <a:ext uri="{FF2B5EF4-FFF2-40B4-BE49-F238E27FC236}">
                  <a16:creationId xmlns:a16="http://schemas.microsoft.com/office/drawing/2014/main" id="{06D9B31A-B515-4C2A-8FE1-89198862FE7E}"/>
                </a:ext>
              </a:extLst>
            </p:cNvPr>
            <p:cNvSpPr/>
            <p:nvPr/>
          </p:nvSpPr>
          <p:spPr>
            <a:xfrm>
              <a:off x="4944766" y="1834787"/>
              <a:ext cx="3132593" cy="1320498"/>
            </a:xfrm>
            <a:prstGeom prst="cloudCallout">
              <a:avLst>
                <a:gd name="adj1" fmla="val 68283"/>
                <a:gd name="adj2" fmla="val -2101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0" name="TextBox 9">
              <a:extLst>
                <a:ext uri="{FF2B5EF4-FFF2-40B4-BE49-F238E27FC236}">
                  <a16:creationId xmlns:a16="http://schemas.microsoft.com/office/drawing/2014/main" id="{7BDDF564-DAEC-4CB3-BFA3-3C431022F0FB}"/>
                </a:ext>
              </a:extLst>
            </p:cNvPr>
            <p:cNvSpPr txBox="1"/>
            <p:nvPr/>
          </p:nvSpPr>
          <p:spPr>
            <a:xfrm>
              <a:off x="5166381" y="2045677"/>
              <a:ext cx="2722808" cy="978593"/>
            </a:xfrm>
            <a:prstGeom prst="rect">
              <a:avLst/>
            </a:prstGeom>
            <a:noFill/>
            <a:ln>
              <a:noFill/>
            </a:ln>
          </p:spPr>
          <p:txBody>
            <a:bodyPr wrap="square" rtlCol="0">
              <a:spAutoFit/>
            </a:bodyPr>
            <a:lstStyle/>
            <a:p>
              <a:pPr algn="ctr"/>
              <a:r>
                <a:rPr lang="en-GB" dirty="0">
                  <a:solidFill>
                    <a:srgbClr val="FDFDFD"/>
                  </a:solidFill>
                  <a:latin typeface="Twinkl" pitchFamily="2" charset="0"/>
                </a:rPr>
                <a:t>What have you learnt today </a:t>
              </a:r>
              <a:br>
                <a:rPr lang="en-GB" dirty="0">
                  <a:solidFill>
                    <a:srgbClr val="FDFDFD"/>
                  </a:solidFill>
                  <a:latin typeface="Twinkl" pitchFamily="2" charset="0"/>
                </a:rPr>
              </a:br>
              <a:r>
                <a:rPr lang="en-GB" dirty="0">
                  <a:solidFill>
                    <a:srgbClr val="FDFDFD"/>
                  </a:solidFill>
                  <a:latin typeface="Twinkl" pitchFamily="2" charset="0"/>
                </a:rPr>
                <a:t>that will help keep you safe?</a:t>
              </a:r>
            </a:p>
            <a:p>
              <a:pPr algn="ctr"/>
              <a:r>
                <a:rPr lang="en-GB" dirty="0">
                  <a:solidFill>
                    <a:srgbClr val="FDFDFD"/>
                  </a:solidFill>
                  <a:latin typeface="Twinkl" pitchFamily="2" charset="0"/>
                </a:rPr>
                <a:t>How will the things you have learnt today help you make informed decisions in </a:t>
              </a:r>
              <a:br>
                <a:rPr lang="en-GB" dirty="0">
                  <a:solidFill>
                    <a:srgbClr val="FDFDFD"/>
                  </a:solidFill>
                  <a:latin typeface="Twinkl" pitchFamily="2" charset="0"/>
                </a:rPr>
              </a:br>
              <a:r>
                <a:rPr lang="en-GB" dirty="0">
                  <a:solidFill>
                    <a:srgbClr val="FDFDFD"/>
                  </a:solidFill>
                  <a:latin typeface="Twinkl" pitchFamily="2" charset="0"/>
                </a:rPr>
                <a:t>the future?</a:t>
              </a:r>
            </a:p>
          </p:txBody>
        </p:sp>
      </p:grpSp>
      <p:pic>
        <p:nvPicPr>
          <p:cNvPr id="20" name="Picture 19">
            <a:extLst>
              <a:ext uri="{FF2B5EF4-FFF2-40B4-BE49-F238E27FC236}">
                <a16:creationId xmlns:a16="http://schemas.microsoft.com/office/drawing/2014/main" id="{013D1290-970B-4F63-B39C-E9A177118D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686108" y="1799665"/>
            <a:ext cx="3576827" cy="5058335"/>
          </a:xfrm>
          <a:prstGeom prst="rect">
            <a:avLst/>
          </a:prstGeom>
        </p:spPr>
      </p:pic>
      <p:grpSp>
        <p:nvGrpSpPr>
          <p:cNvPr id="23" name="Group 22">
            <a:extLst>
              <a:ext uri="{FF2B5EF4-FFF2-40B4-BE49-F238E27FC236}">
                <a16:creationId xmlns:a16="http://schemas.microsoft.com/office/drawing/2014/main" id="{0960780A-42AA-4DFF-8300-837C307BFA64}"/>
              </a:ext>
            </a:extLst>
          </p:cNvPr>
          <p:cNvGrpSpPr/>
          <p:nvPr/>
        </p:nvGrpSpPr>
        <p:grpSpPr>
          <a:xfrm>
            <a:off x="2834640" y="3810953"/>
            <a:ext cx="3474720" cy="1579653"/>
            <a:chOff x="2868930" y="1289414"/>
            <a:chExt cx="4664074" cy="2139584"/>
          </a:xfrm>
          <a:solidFill>
            <a:srgbClr val="8D358B"/>
          </a:solidFill>
        </p:grpSpPr>
        <p:sp>
          <p:nvSpPr>
            <p:cNvPr id="24" name="Thought Bubble: Cloud 23">
              <a:extLst>
                <a:ext uri="{FF2B5EF4-FFF2-40B4-BE49-F238E27FC236}">
                  <a16:creationId xmlns:a16="http://schemas.microsoft.com/office/drawing/2014/main" id="{015B5A03-E919-478C-BDA8-3B36662E6A5B}"/>
                </a:ext>
              </a:extLst>
            </p:cNvPr>
            <p:cNvSpPr/>
            <p:nvPr/>
          </p:nvSpPr>
          <p:spPr>
            <a:xfrm>
              <a:off x="2868930" y="1289414"/>
              <a:ext cx="4664074" cy="2139584"/>
            </a:xfrm>
            <a:prstGeom prst="cloudCallout">
              <a:avLst>
                <a:gd name="adj1" fmla="val 72247"/>
                <a:gd name="adj2" fmla="val -9699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5" name="TextBox 24">
              <a:extLst>
                <a:ext uri="{FF2B5EF4-FFF2-40B4-BE49-F238E27FC236}">
                  <a16:creationId xmlns:a16="http://schemas.microsoft.com/office/drawing/2014/main" id="{0F7D187F-06D8-4F24-B82C-E014A05560D4}"/>
                </a:ext>
              </a:extLst>
            </p:cNvPr>
            <p:cNvSpPr txBox="1"/>
            <p:nvPr/>
          </p:nvSpPr>
          <p:spPr>
            <a:xfrm>
              <a:off x="3340278" y="1801429"/>
              <a:ext cx="3874799" cy="1519143"/>
            </a:xfrm>
            <a:prstGeom prst="rect">
              <a:avLst/>
            </a:prstGeom>
            <a:noFill/>
            <a:ln>
              <a:noFill/>
            </a:ln>
          </p:spPr>
          <p:txBody>
            <a:bodyPr wrap="square" rtlCol="0">
              <a:spAutoFit/>
            </a:bodyPr>
            <a:lstStyle/>
            <a:p>
              <a:pPr algn="ctr"/>
              <a:r>
                <a:rPr lang="en-GB" dirty="0">
                  <a:solidFill>
                    <a:srgbClr val="FDFDFD"/>
                  </a:solidFill>
                  <a:latin typeface="Twinkl" pitchFamily="2" charset="0"/>
                </a:rPr>
                <a:t>How do they affect the body and why are they dangerous?</a:t>
              </a:r>
            </a:p>
          </p:txBody>
        </p:sp>
      </p:grpSp>
    </p:spTree>
    <p:extLst>
      <p:ext uri="{BB962C8B-B14F-4D97-AF65-F5344CB8AC3E}">
        <p14:creationId xmlns:p14="http://schemas.microsoft.com/office/powerpoint/2010/main" val="178100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know about dangerous substances and how they affect the </a:t>
            </a:r>
            <a:br>
              <a:rPr lang="en-GB" dirty="0"/>
            </a:br>
            <a:r>
              <a:rPr lang="en-GB" dirty="0"/>
              <a:t>human body.</a:t>
            </a:r>
          </a:p>
        </p:txBody>
      </p:sp>
      <p:sp>
        <p:nvSpPr>
          <p:cNvPr id="20" name="Content Placeholder 15"/>
          <p:cNvSpPr txBox="1">
            <a:spLocks/>
          </p:cNvSpPr>
          <p:nvPr/>
        </p:nvSpPr>
        <p:spPr>
          <a:xfrm>
            <a:off x="628650" y="3466802"/>
            <a:ext cx="8119814"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understand what drugs, cigarettes and alcohol are.</a:t>
            </a:r>
          </a:p>
          <a:p>
            <a:r>
              <a:rPr lang="en-GB" dirty="0">
                <a:latin typeface="Twinkl" pitchFamily="50" charset="0"/>
              </a:rPr>
              <a:t>I understand the impact drugs, cigarettes and alcohol have on the body.</a:t>
            </a:r>
          </a:p>
          <a:p>
            <a:r>
              <a:rPr lang="en-GB" dirty="0">
                <a:latin typeface="Twinkl" pitchFamily="50" charset="0"/>
              </a:rPr>
              <a:t>I understand the dangers of drugs, cigarettes and alcohol.</a:t>
            </a:r>
          </a:p>
        </p:txBody>
      </p:sp>
      <p:sp>
        <p:nvSpPr>
          <p:cNvPr id="10" name="TextBox 21">
            <a:extLst>
              <a:ext uri="{FF2B5EF4-FFF2-40B4-BE49-F238E27FC236}">
                <a16:creationId xmlns:a16="http://schemas.microsoft.com/office/drawing/2014/main" id="{F4A98EE5-FB1B-AE46-9719-01344DCF62EC}"/>
              </a:ext>
            </a:extLst>
          </p:cNvPr>
          <p:cNvSpPr txBox="1">
            <a:spLocks noChangeArrowheads="1"/>
          </p:cNvSpPr>
          <p:nvPr/>
        </p:nvSpPr>
        <p:spPr bwMode="auto">
          <a:xfrm>
            <a:off x="2159732" y="6204828"/>
            <a:ext cx="4824536" cy="177744"/>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ea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latin typeface="Roboto" panose="02000000000000000000" pitchFamily="2" charset="0"/>
                <a:ea typeface="Roboto" panose="02000000000000000000" pitchFamily="2" charset="0"/>
                <a:cs typeface="Arial" panose="020B0604020202020204" pitchFamily="34" charset="0"/>
                <a:hlinkClick r:id="rId2">
                  <a:extLst>
                    <a:ext uri="{A12FA001-AC4F-418D-AE19-62706E023703}">
                      <ahyp:hlinkClr xmlns:ahyp="http://schemas.microsoft.com/office/drawing/2018/hyperlinkcolor" val="tx"/>
                    </a:ext>
                  </a:extLst>
                </a:hlinkClick>
              </a:rPr>
              <a:t>Programme of Study</a:t>
            </a:r>
            <a:r>
              <a:rPr lang="en-GB" sz="800" baseline="30000" dirty="0">
                <a:latin typeface="Roboto" panose="02000000000000000000" pitchFamily="2" charset="0"/>
                <a:ea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3761269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236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Aim</a:t>
            </a:r>
          </a:p>
        </p:txBody>
      </p:sp>
      <p:sp>
        <p:nvSpPr>
          <p:cNvPr id="16" name="Content Placeholder 15"/>
          <p:cNvSpPr>
            <a:spLocks noGrp="1"/>
          </p:cNvSpPr>
          <p:nvPr>
            <p:ph idx="1"/>
          </p:nvPr>
        </p:nvSpPr>
        <p:spPr/>
        <p:txBody>
          <a:bodyPr>
            <a:normAutofit/>
          </a:bodyPr>
          <a:lstStyle/>
          <a:p>
            <a:r>
              <a:rPr lang="en-GB" dirty="0"/>
              <a:t>I know how to respond in emergency situations.</a:t>
            </a:r>
            <a:endParaRPr lang="en-GB" dirty="0">
              <a:latin typeface="Twinkl" pitchFamily="50" charset="0"/>
            </a:endParaRP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identify hazards and dangers in emergency situations.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know ways to make myself and others safe in emergency situations.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advise others on how to give first aid.</a:t>
            </a:r>
          </a:p>
        </p:txBody>
      </p:sp>
      <p:sp>
        <p:nvSpPr>
          <p:cNvPr id="9" name="TextBox 21"/>
          <p:cNvSpPr txBox="1">
            <a:spLocks noChangeArrowheads="1"/>
          </p:cNvSpPr>
          <p:nvPr/>
        </p:nvSpPr>
        <p:spPr bwMode="auto">
          <a:xfrm>
            <a:off x="2375756" y="6247089"/>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This resource is fully in line with the Learning Outcomes and Core Themes outlined in the PSHE Association’s </a:t>
            </a:r>
            <a:r>
              <a:rPr kumimoji="0" lang="en-GB" sz="800" b="1" i="0" u="sng" strike="noStrike" kern="1200" cap="none" spc="0" normalizeH="0" baseline="30000" noProof="0" dirty="0">
                <a:ln>
                  <a:noFill/>
                </a:ln>
                <a:solidFill>
                  <a:srgbClr val="00A7E7"/>
                </a:solidFill>
                <a:effectLst/>
                <a:uLnTx/>
                <a:uFillTx/>
                <a:latin typeface="Roboto" panose="02000000000000000000" pitchFamily="2" charset="0"/>
                <a:ea typeface="+mn-ea"/>
                <a:cs typeface="Arial" panose="020B0604020202020204" pitchFamily="34" charset="0"/>
                <a:hlinkClick r:id="rId2"/>
              </a:rPr>
              <a:t>Programme of Study</a:t>
            </a: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a:t>
            </a:r>
          </a:p>
        </p:txBody>
      </p:sp>
    </p:spTree>
    <p:extLst>
      <p:ext uri="{BB962C8B-B14F-4D97-AF65-F5344CB8AC3E}">
        <p14:creationId xmlns:p14="http://schemas.microsoft.com/office/powerpoint/2010/main" val="4223577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032202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4" name="Right Triangle 3">
            <a:extLst>
              <a:ext uri="{FF2B5EF4-FFF2-40B4-BE49-F238E27FC236}">
                <a16:creationId xmlns:a16="http://schemas.microsoft.com/office/drawing/2014/main" id="{16D1D6A0-D348-D441-9E68-58B91F89B8CE}"/>
              </a:ext>
            </a:extLst>
          </p:cNvPr>
          <p:cNvSpPr/>
          <p:nvPr/>
        </p:nvSpPr>
        <p:spPr>
          <a:xfrm>
            <a:off x="539552" y="2636912"/>
            <a:ext cx="3312368" cy="3672408"/>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5" name="Right Triangle 4">
            <a:extLst>
              <a:ext uri="{FF2B5EF4-FFF2-40B4-BE49-F238E27FC236}">
                <a16:creationId xmlns:a16="http://schemas.microsoft.com/office/drawing/2014/main" id="{DE53ADED-298D-8E46-8381-390A019A44A7}"/>
              </a:ext>
            </a:extLst>
          </p:cNvPr>
          <p:cNvSpPr/>
          <p:nvPr/>
        </p:nvSpPr>
        <p:spPr>
          <a:xfrm flipH="1">
            <a:off x="5266298" y="2636132"/>
            <a:ext cx="3312368" cy="3672408"/>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7" name="Picture 6" descr="A picture containing holding, shirt&#10;&#10;Description automatically generated">
            <a:extLst>
              <a:ext uri="{FF2B5EF4-FFF2-40B4-BE49-F238E27FC236}">
                <a16:creationId xmlns:a16="http://schemas.microsoft.com/office/drawing/2014/main" id="{80ED8008-C871-334E-BAB7-2319EA52E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0019" y="2879540"/>
            <a:ext cx="2714539" cy="3429000"/>
          </a:xfrm>
          <a:prstGeom prst="rect">
            <a:avLst/>
          </a:prstGeom>
        </p:spPr>
      </p:pic>
      <p:pic>
        <p:nvPicPr>
          <p:cNvPr id="9" name="Picture 8" descr="A picture containing sitting, table, person, holding&#10;&#10;Description automatically generated">
            <a:extLst>
              <a:ext uri="{FF2B5EF4-FFF2-40B4-BE49-F238E27FC236}">
                <a16:creationId xmlns:a16="http://schemas.microsoft.com/office/drawing/2014/main" id="{EFB9D1EE-1C6E-6745-A6D9-365F126D0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393" y="4191289"/>
            <a:ext cx="3500522" cy="2117251"/>
          </a:xfrm>
          <a:prstGeom prst="rect">
            <a:avLst/>
          </a:prstGeom>
        </p:spPr>
      </p:pic>
      <p:sp>
        <p:nvSpPr>
          <p:cNvPr id="10" name="Oval 9">
            <a:extLst>
              <a:ext uri="{FF2B5EF4-FFF2-40B4-BE49-F238E27FC236}">
                <a16:creationId xmlns:a16="http://schemas.microsoft.com/office/drawing/2014/main" id="{A9695F41-05AD-A04E-9EA6-5FC82F7EB873}"/>
              </a:ext>
            </a:extLst>
          </p:cNvPr>
          <p:cNvSpPr/>
          <p:nvPr/>
        </p:nvSpPr>
        <p:spPr>
          <a:xfrm>
            <a:off x="1836711" y="2753666"/>
            <a:ext cx="423628" cy="423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1" name="Oval 10">
            <a:extLst>
              <a:ext uri="{FF2B5EF4-FFF2-40B4-BE49-F238E27FC236}">
                <a16:creationId xmlns:a16="http://schemas.microsoft.com/office/drawing/2014/main" id="{48E42ACA-40DA-124C-8B06-7A6FEBE09EB5}"/>
              </a:ext>
            </a:extLst>
          </p:cNvPr>
          <p:cNvSpPr/>
          <p:nvPr/>
        </p:nvSpPr>
        <p:spPr>
          <a:xfrm>
            <a:off x="2159638" y="3429000"/>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2" name="Cloud 11">
            <a:extLst>
              <a:ext uri="{FF2B5EF4-FFF2-40B4-BE49-F238E27FC236}">
                <a16:creationId xmlns:a16="http://schemas.microsoft.com/office/drawing/2014/main" id="{AC5778B3-5CF0-F744-911C-B5C7E6167439}"/>
              </a:ext>
            </a:extLst>
          </p:cNvPr>
          <p:cNvSpPr/>
          <p:nvPr/>
        </p:nvSpPr>
        <p:spPr>
          <a:xfrm>
            <a:off x="609094" y="951416"/>
            <a:ext cx="2362235" cy="1589352"/>
          </a:xfrm>
          <a:prstGeom prst="clou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How can I deal with injuries and illness?</a:t>
            </a:r>
          </a:p>
        </p:txBody>
      </p:sp>
      <p:sp>
        <p:nvSpPr>
          <p:cNvPr id="13" name="Oval 12">
            <a:extLst>
              <a:ext uri="{FF2B5EF4-FFF2-40B4-BE49-F238E27FC236}">
                <a16:creationId xmlns:a16="http://schemas.microsoft.com/office/drawing/2014/main" id="{36B06F36-6585-7A4A-9DAB-3B84F79393AA}"/>
              </a:ext>
            </a:extLst>
          </p:cNvPr>
          <p:cNvSpPr/>
          <p:nvPr/>
        </p:nvSpPr>
        <p:spPr>
          <a:xfrm>
            <a:off x="5926464" y="3085737"/>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4" name="Oval 13">
            <a:extLst>
              <a:ext uri="{FF2B5EF4-FFF2-40B4-BE49-F238E27FC236}">
                <a16:creationId xmlns:a16="http://schemas.microsoft.com/office/drawing/2014/main" id="{B1230350-0717-F34A-838A-3BCE6C37B595}"/>
              </a:ext>
            </a:extLst>
          </p:cNvPr>
          <p:cNvSpPr/>
          <p:nvPr/>
        </p:nvSpPr>
        <p:spPr>
          <a:xfrm>
            <a:off x="5573556" y="2626418"/>
            <a:ext cx="423628" cy="423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5" name="Cloud 14">
            <a:extLst>
              <a:ext uri="{FF2B5EF4-FFF2-40B4-BE49-F238E27FC236}">
                <a16:creationId xmlns:a16="http://schemas.microsoft.com/office/drawing/2014/main" id="{0BB3C338-FFBE-7A47-B70D-6E0D04D79D99}"/>
              </a:ext>
            </a:extLst>
          </p:cNvPr>
          <p:cNvSpPr/>
          <p:nvPr/>
        </p:nvSpPr>
        <p:spPr>
          <a:xfrm>
            <a:off x="4923212" y="925076"/>
            <a:ext cx="2543122" cy="1711056"/>
          </a:xfrm>
          <a:prstGeom prst="clou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How do I respond to an emergency situation?</a:t>
            </a:r>
          </a:p>
        </p:txBody>
      </p:sp>
    </p:spTree>
    <p:extLst>
      <p:ext uri="{BB962C8B-B14F-4D97-AF65-F5344CB8AC3E}">
        <p14:creationId xmlns:p14="http://schemas.microsoft.com/office/powerpoint/2010/main" val="328290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500"/>
                            </p:stCondLst>
                            <p:childTnLst>
                              <p:par>
                                <p:cTn id="22" presetID="10" presetClass="entr" presetSubtype="0" fill="hold" grpId="0" nodeType="afterEffect">
                                  <p:stCondLst>
                                    <p:cond delay="5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500"/>
                            </p:stCondLst>
                            <p:childTnLst>
                              <p:par>
                                <p:cTn id="26" presetID="10" presetClass="entr" presetSubtype="0" fill="hold" grpId="0" nodeType="afterEffect">
                                  <p:stCondLst>
                                    <p:cond delay="5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1167047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286237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Spot the Hazard</a:t>
            </a:r>
            <a:endParaRPr lang="en-GB" dirty="0">
              <a:latin typeface="Twinkl" pitchFamily="2" charset="0"/>
            </a:endParaRPr>
          </a:p>
        </p:txBody>
      </p:sp>
      <p:sp>
        <p:nvSpPr>
          <p:cNvPr id="4" name="Right Triangle 3">
            <a:extLst>
              <a:ext uri="{FF2B5EF4-FFF2-40B4-BE49-F238E27FC236}">
                <a16:creationId xmlns:a16="http://schemas.microsoft.com/office/drawing/2014/main" id="{22B58655-BDA3-F04B-B42B-9563AD56CC4B}"/>
              </a:ext>
            </a:extLst>
          </p:cNvPr>
          <p:cNvSpPr/>
          <p:nvPr/>
        </p:nvSpPr>
        <p:spPr>
          <a:xfrm>
            <a:off x="516303" y="2708920"/>
            <a:ext cx="3754762" cy="3600400"/>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6" name="Picture 5" descr="A picture containing shirt, player&#10;&#10;Description automatically generated">
            <a:extLst>
              <a:ext uri="{FF2B5EF4-FFF2-40B4-BE49-F238E27FC236}">
                <a16:creationId xmlns:a16="http://schemas.microsoft.com/office/drawing/2014/main" id="{27EC130C-A04A-AC4E-8FF0-239C8D7DCB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64" y="3061560"/>
            <a:ext cx="4999158" cy="3535695"/>
          </a:xfrm>
          <a:prstGeom prst="rect">
            <a:avLst/>
          </a:prstGeom>
        </p:spPr>
      </p:pic>
      <p:sp>
        <p:nvSpPr>
          <p:cNvPr id="7" name="Right Triangle 6">
            <a:extLst>
              <a:ext uri="{FF2B5EF4-FFF2-40B4-BE49-F238E27FC236}">
                <a16:creationId xmlns:a16="http://schemas.microsoft.com/office/drawing/2014/main" id="{E994C081-C42A-224B-93F0-9D6A9CD8B16E}"/>
              </a:ext>
            </a:extLst>
          </p:cNvPr>
          <p:cNvSpPr/>
          <p:nvPr/>
        </p:nvSpPr>
        <p:spPr>
          <a:xfrm flipH="1">
            <a:off x="4849686" y="2708920"/>
            <a:ext cx="3754762" cy="3600400"/>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9" name="Picture 8" descr="A person wearing a costume&#10;&#10;Description automatically generated">
            <a:extLst>
              <a:ext uri="{FF2B5EF4-FFF2-40B4-BE49-F238E27FC236}">
                <a16:creationId xmlns:a16="http://schemas.microsoft.com/office/drawing/2014/main" id="{90DD6E03-90AD-4A41-AF69-696C49FE92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601"/>
          <a:stretch/>
        </p:blipFill>
        <p:spPr>
          <a:xfrm>
            <a:off x="5795906" y="2852936"/>
            <a:ext cx="2703128" cy="3456384"/>
          </a:xfrm>
          <a:prstGeom prst="rect">
            <a:avLst/>
          </a:prstGeom>
        </p:spPr>
      </p:pic>
      <p:sp>
        <p:nvSpPr>
          <p:cNvPr id="10" name="Rectangle 9">
            <a:extLst>
              <a:ext uri="{FF2B5EF4-FFF2-40B4-BE49-F238E27FC236}">
                <a16:creationId xmlns:a16="http://schemas.microsoft.com/office/drawing/2014/main" id="{4AC69579-2CD0-5F49-9754-6C11EA2E21A6}"/>
              </a:ext>
            </a:extLst>
          </p:cNvPr>
          <p:cNvSpPr/>
          <p:nvPr/>
        </p:nvSpPr>
        <p:spPr>
          <a:xfrm>
            <a:off x="1189631" y="1407600"/>
            <a:ext cx="6755207" cy="725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It can feel daunting to be the first person to respond to an emergency situation.</a:t>
            </a:r>
          </a:p>
        </p:txBody>
      </p:sp>
      <p:sp>
        <p:nvSpPr>
          <p:cNvPr id="11" name="Rectangle 10">
            <a:extLst>
              <a:ext uri="{FF2B5EF4-FFF2-40B4-BE49-F238E27FC236}">
                <a16:creationId xmlns:a16="http://schemas.microsoft.com/office/drawing/2014/main" id="{2872A741-15CC-CB47-B004-2D540E1F362D}"/>
              </a:ext>
            </a:extLst>
          </p:cNvPr>
          <p:cNvSpPr/>
          <p:nvPr/>
        </p:nvSpPr>
        <p:spPr>
          <a:xfrm>
            <a:off x="2286000" y="2243681"/>
            <a:ext cx="4572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The most important thing to do is stay calm and stay safe.</a:t>
            </a:r>
          </a:p>
        </p:txBody>
      </p:sp>
      <p:sp>
        <p:nvSpPr>
          <p:cNvPr id="12" name="Rectangle 11">
            <a:extLst>
              <a:ext uri="{FF2B5EF4-FFF2-40B4-BE49-F238E27FC236}">
                <a16:creationId xmlns:a16="http://schemas.microsoft.com/office/drawing/2014/main" id="{261051A6-6EE1-A542-AFDE-9E048CDF41E6}"/>
              </a:ext>
            </a:extLst>
          </p:cNvPr>
          <p:cNvSpPr/>
          <p:nvPr/>
        </p:nvSpPr>
        <p:spPr>
          <a:xfrm>
            <a:off x="3086770" y="3061561"/>
            <a:ext cx="2952097" cy="18722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First, we should always use our senses to check the area for hazards that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could cause danger for ourselves or others.</a:t>
            </a:r>
          </a:p>
        </p:txBody>
      </p:sp>
      <p:pic>
        <p:nvPicPr>
          <p:cNvPr id="13" name="Pairs">
            <a:extLst>
              <a:ext uri="{FF2B5EF4-FFF2-40B4-BE49-F238E27FC236}">
                <a16:creationId xmlns:a16="http://schemas.microsoft.com/office/drawing/2014/main" id="{C0030084-4CFA-8246-9F7F-A0C673F4AE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Tree>
    <p:extLst>
      <p:ext uri="{BB962C8B-B14F-4D97-AF65-F5344CB8AC3E}">
        <p14:creationId xmlns:p14="http://schemas.microsoft.com/office/powerpoint/2010/main" val="341956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par>
                                <p:cTn id="21" presetID="1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89DA-E105-494F-B938-04C1200085CE}"/>
              </a:ext>
            </a:extLst>
          </p:cNvPr>
          <p:cNvSpPr>
            <a:spLocks noGrp="1"/>
          </p:cNvSpPr>
          <p:nvPr>
            <p:ph type="title"/>
          </p:nvPr>
        </p:nvSpPr>
        <p:spPr/>
        <p:txBody>
          <a:bodyPr/>
          <a:lstStyle/>
          <a:p>
            <a:r>
              <a:rPr lang="en-GB" dirty="0"/>
              <a:t>Spot the Hazard</a:t>
            </a:r>
            <a:endParaRPr lang="en-US" dirty="0"/>
          </a:p>
        </p:txBody>
      </p:sp>
      <p:sp>
        <p:nvSpPr>
          <p:cNvPr id="4" name="Right Triangle 3">
            <a:extLst>
              <a:ext uri="{FF2B5EF4-FFF2-40B4-BE49-F238E27FC236}">
                <a16:creationId xmlns:a16="http://schemas.microsoft.com/office/drawing/2014/main" id="{A1585797-10D7-1D4B-BB75-26860BDA949C}"/>
              </a:ext>
            </a:extLst>
          </p:cNvPr>
          <p:cNvSpPr/>
          <p:nvPr/>
        </p:nvSpPr>
        <p:spPr>
          <a:xfrm flipH="1">
            <a:off x="4067944" y="2359678"/>
            <a:ext cx="4515327" cy="3965520"/>
          </a:xfrm>
          <a:prstGeom prst="r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6" name="Picture 5" descr="A picture containing graphical user interface&#10;&#10;Description automatically generated">
            <a:extLst>
              <a:ext uri="{FF2B5EF4-FFF2-40B4-BE49-F238E27FC236}">
                <a16:creationId xmlns:a16="http://schemas.microsoft.com/office/drawing/2014/main" id="{F61F51E4-ABA5-1242-81B9-45ADAE4420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7944" y="3068960"/>
            <a:ext cx="4368198" cy="3086791"/>
          </a:xfrm>
          <a:prstGeom prst="rect">
            <a:avLst/>
          </a:prstGeom>
          <a:effectLst>
            <a:outerShdw blurRad="50800" dist="38100" dir="2700000" algn="tl" rotWithShape="0">
              <a:prstClr val="black">
                <a:alpha val="40000"/>
              </a:prstClr>
            </a:outerShdw>
          </a:effectLst>
        </p:spPr>
      </p:pic>
      <p:pic>
        <p:nvPicPr>
          <p:cNvPr id="8" name="Picture 7" descr="Diagram&#10;&#10;Description automatically generated">
            <a:extLst>
              <a:ext uri="{FF2B5EF4-FFF2-40B4-BE49-F238E27FC236}">
                <a16:creationId xmlns:a16="http://schemas.microsoft.com/office/drawing/2014/main" id="{7CDFF59A-57F5-7C4E-98EF-934B00F9D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3068960"/>
            <a:ext cx="4368198" cy="3086790"/>
          </a:xfrm>
          <a:prstGeom prst="rect">
            <a:avLst/>
          </a:prstGeom>
          <a:effectLst>
            <a:outerShdw blurRad="50800" dist="38100" dir="2700000" algn="tl" rotWithShape="0">
              <a:prstClr val="black">
                <a:alpha val="40000"/>
              </a:prstClr>
            </a:outerShdw>
          </a:effectLst>
        </p:spPr>
      </p:pic>
      <p:pic>
        <p:nvPicPr>
          <p:cNvPr id="10" name="Picture 9" descr="Diagram&#10;&#10;Description automatically generated">
            <a:extLst>
              <a:ext uri="{FF2B5EF4-FFF2-40B4-BE49-F238E27FC236}">
                <a16:creationId xmlns:a16="http://schemas.microsoft.com/office/drawing/2014/main" id="{72CAA4D5-E9BB-D446-9E63-C1E651E631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3764" y="3068961"/>
            <a:ext cx="4368197" cy="308678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489FCE0-E57D-4846-A7EB-3DA0E047083A}"/>
              </a:ext>
            </a:extLst>
          </p:cNvPr>
          <p:cNvSpPr/>
          <p:nvPr/>
        </p:nvSpPr>
        <p:spPr>
          <a:xfrm>
            <a:off x="560728" y="1509149"/>
            <a:ext cx="7086071" cy="994305"/>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In your pairs, look carefully at the scene in the picture you have been given from the </a:t>
            </a:r>
            <a:r>
              <a:rPr kumimoji="0" lang="en-US" sz="1800" b="1" i="0" u="none" strike="noStrike" kern="1200" cap="none" spc="0" normalizeH="0" baseline="0" noProof="0" dirty="0">
                <a:ln>
                  <a:noFill/>
                </a:ln>
                <a:solidFill>
                  <a:srgbClr val="00A7E7"/>
                </a:solidFill>
                <a:effectLst/>
                <a:uLnTx/>
                <a:uFillTx/>
                <a:latin typeface="Twinkl"/>
                <a:ea typeface="+mn-ea"/>
                <a:cs typeface="+mn-cs"/>
              </a:rPr>
              <a:t>Spot the Hazard Picture Pack.</a:t>
            </a:r>
          </a:p>
        </p:txBody>
      </p:sp>
      <p:sp>
        <p:nvSpPr>
          <p:cNvPr id="12" name="Rectangle 11">
            <a:extLst>
              <a:ext uri="{FF2B5EF4-FFF2-40B4-BE49-F238E27FC236}">
                <a16:creationId xmlns:a16="http://schemas.microsoft.com/office/drawing/2014/main" id="{EAB4476F-4E16-1F4B-AA9A-304F14D24190}"/>
              </a:ext>
            </a:extLst>
          </p:cNvPr>
          <p:cNvSpPr/>
          <p:nvPr/>
        </p:nvSpPr>
        <p:spPr>
          <a:xfrm>
            <a:off x="518535" y="2744924"/>
            <a:ext cx="3363199" cy="136815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Your picture shows an emergency situation but there are lots of hazards.</a:t>
            </a:r>
          </a:p>
        </p:txBody>
      </p:sp>
      <p:sp>
        <p:nvSpPr>
          <p:cNvPr id="13" name="Rectangle 12">
            <a:extLst>
              <a:ext uri="{FF2B5EF4-FFF2-40B4-BE49-F238E27FC236}">
                <a16:creationId xmlns:a16="http://schemas.microsoft.com/office/drawing/2014/main" id="{7B5AF7A4-EEC2-0042-A6CF-23D8D3F01423}"/>
              </a:ext>
            </a:extLst>
          </p:cNvPr>
          <p:cNvSpPr/>
          <p:nvPr/>
        </p:nvSpPr>
        <p:spPr>
          <a:xfrm>
            <a:off x="482568" y="4321967"/>
            <a:ext cx="3212957"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Circle as many hazards as you can see and discuss with your partner why these could be a danger to the injured person or any person trying to help.</a:t>
            </a:r>
          </a:p>
        </p:txBody>
      </p:sp>
      <p:sp>
        <p:nvSpPr>
          <p:cNvPr id="15" name="Oval 14">
            <a:extLst>
              <a:ext uri="{FF2B5EF4-FFF2-40B4-BE49-F238E27FC236}">
                <a16:creationId xmlns:a16="http://schemas.microsoft.com/office/drawing/2014/main" id="{5127BEE7-9CD9-2749-A574-18853EE655C7}"/>
              </a:ext>
            </a:extLst>
          </p:cNvPr>
          <p:cNvSpPr/>
          <p:nvPr/>
        </p:nvSpPr>
        <p:spPr>
          <a:xfrm>
            <a:off x="6012160" y="4323891"/>
            <a:ext cx="1008112" cy="103188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16" name="Pairs">
            <a:extLst>
              <a:ext uri="{FF2B5EF4-FFF2-40B4-BE49-F238E27FC236}">
                <a16:creationId xmlns:a16="http://schemas.microsoft.com/office/drawing/2014/main" id="{421F447D-AD33-DD4A-9947-F250B7A74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Tree>
    <p:extLst>
      <p:ext uri="{BB962C8B-B14F-4D97-AF65-F5344CB8AC3E}">
        <p14:creationId xmlns:p14="http://schemas.microsoft.com/office/powerpoint/2010/main" val="321668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ppt_x"/>
                                          </p:val>
                                        </p:tav>
                                        <p:tav tm="100000">
                                          <p:val>
                                            <p:strVal val="#ppt_x"/>
                                          </p:val>
                                        </p:tav>
                                      </p:tavLst>
                                    </p:anim>
                                    <p:anim calcmode="lin" valueType="num">
                                      <p:cBhvr additive="base">
                                        <p:cTn id="22" dur="10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par>
                          <p:cTn id="33" fill="hold">
                            <p:stCondLst>
                              <p:cond delay="0"/>
                            </p:stCondLst>
                            <p:childTnLst>
                              <p:par>
                                <p:cTn id="34" presetID="1" presetClass="path" presetSubtype="0" accel="50000" decel="50000" fill="hold" grpId="1" nodeType="afterEffect">
                                  <p:stCondLst>
                                    <p:cond delay="500"/>
                                  </p:stCondLst>
                                  <p:childTnLst>
                                    <p:animMotion origin="layout" path="M -3.61111E-6 2.96296E-6 C 0.03368 2.96296E-6 0.06129 0.03333 0.06129 0.07523 C 0.06129 0.11666 0.03368 0.15046 -3.61111E-6 0.15046 C -0.03385 0.15046 -0.06111 0.11666 -0.06111 0.07523 C -0.06111 0.03333 -0.03385 2.96296E-6 -3.61111E-6 2.96296E-6 Z " pathEditMode="relative" rAng="0" ptsTypes="AAAAA">
                                      <p:cBhvr>
                                        <p:cTn id="35" dur="3000" fill="hold"/>
                                        <p:tgtEl>
                                          <p:spTgt spid="15"/>
                                        </p:tgtEl>
                                        <p:attrNameLst>
                                          <p:attrName>ppt_x</p:attrName>
                                          <p:attrName>ppt_y</p:attrName>
                                        </p:attrNameLst>
                                      </p:cBhvr>
                                      <p:rCtr x="0" y="75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5" grpId="0" animBg="1"/>
      <p:bldP spid="15"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B45D5-4EF7-374E-A83E-40FB4F86E692}"/>
              </a:ext>
            </a:extLst>
          </p:cNvPr>
          <p:cNvSpPr>
            <a:spLocks noGrp="1"/>
          </p:cNvSpPr>
          <p:nvPr>
            <p:ph type="title"/>
          </p:nvPr>
        </p:nvSpPr>
        <p:spPr/>
        <p:txBody>
          <a:bodyPr/>
          <a:lstStyle/>
          <a:p>
            <a:r>
              <a:rPr lang="en-GB" dirty="0"/>
              <a:t>Spot the Hazard</a:t>
            </a:r>
            <a:endParaRPr lang="en-US" dirty="0"/>
          </a:p>
        </p:txBody>
      </p:sp>
      <p:pic>
        <p:nvPicPr>
          <p:cNvPr id="4" name="Whole Class">
            <a:extLst>
              <a:ext uri="{FF2B5EF4-FFF2-40B4-BE49-F238E27FC236}">
                <a16:creationId xmlns:a16="http://schemas.microsoft.com/office/drawing/2014/main" id="{F63DC0D5-438A-C34F-A98B-F3EC5A14CE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5" name="Rectangle 4">
            <a:extLst>
              <a:ext uri="{FF2B5EF4-FFF2-40B4-BE49-F238E27FC236}">
                <a16:creationId xmlns:a16="http://schemas.microsoft.com/office/drawing/2014/main" id="{BC9CB9FE-2988-D14A-9245-96FA94BF2844}"/>
              </a:ext>
            </a:extLst>
          </p:cNvPr>
          <p:cNvSpPr/>
          <p:nvPr/>
        </p:nvSpPr>
        <p:spPr>
          <a:xfrm>
            <a:off x="430594" y="868769"/>
            <a:ext cx="1852563" cy="581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Answers…</a:t>
            </a:r>
          </a:p>
        </p:txBody>
      </p:sp>
      <p:pic>
        <p:nvPicPr>
          <p:cNvPr id="9" name="Picture 8" descr="Diagram, engineering drawing&#10;&#10;Description automatically generated">
            <a:extLst>
              <a:ext uri="{FF2B5EF4-FFF2-40B4-BE49-F238E27FC236}">
                <a16:creationId xmlns:a16="http://schemas.microsoft.com/office/drawing/2014/main" id="{EFC81D3A-FBCD-BF47-8326-9AB91997233D}"/>
              </a:ext>
            </a:extLst>
          </p:cNvPr>
          <p:cNvPicPr>
            <a:picLocks noChangeAspect="1"/>
          </p:cNvPicPr>
          <p:nvPr/>
        </p:nvPicPr>
        <p:blipFill rotWithShape="1">
          <a:blip r:embed="rId3">
            <a:extLst>
              <a:ext uri="{28A0092B-C50C-407E-A947-70E740481C1C}">
                <a14:useLocalDpi xmlns:a14="http://schemas.microsoft.com/office/drawing/2010/main" val="0"/>
              </a:ext>
            </a:extLst>
          </a:blip>
          <a:srcRect l="61997" t="10544" r="2567" b="52002"/>
          <a:stretch/>
        </p:blipFill>
        <p:spPr>
          <a:xfrm>
            <a:off x="363453" y="-5250587"/>
            <a:ext cx="5518736" cy="4121823"/>
          </a:xfrm>
          <a:prstGeom prst="rect">
            <a:avLst/>
          </a:prstGeom>
          <a:effectLst>
            <a:outerShdw blurRad="50800" dist="38100" dir="2700000" algn="tl" rotWithShape="0">
              <a:prstClr val="black">
                <a:alpha val="40000"/>
              </a:prstClr>
            </a:outerShdw>
          </a:effectLst>
        </p:spPr>
      </p:pic>
      <p:pic>
        <p:nvPicPr>
          <p:cNvPr id="13" name="Picture 12" descr="Diagram, engineering drawing&#10;&#10;Description automatically generated">
            <a:extLst>
              <a:ext uri="{FF2B5EF4-FFF2-40B4-BE49-F238E27FC236}">
                <a16:creationId xmlns:a16="http://schemas.microsoft.com/office/drawing/2014/main" id="{F0694CDD-0461-F64C-BB84-187542B96B35}"/>
              </a:ext>
            </a:extLst>
          </p:cNvPr>
          <p:cNvPicPr>
            <a:picLocks noChangeAspect="1"/>
          </p:cNvPicPr>
          <p:nvPr/>
        </p:nvPicPr>
        <p:blipFill rotWithShape="1">
          <a:blip r:embed="rId3">
            <a:extLst>
              <a:ext uri="{28A0092B-C50C-407E-A947-70E740481C1C}">
                <a14:useLocalDpi xmlns:a14="http://schemas.microsoft.com/office/drawing/2010/main" val="0"/>
              </a:ext>
            </a:extLst>
          </a:blip>
          <a:srcRect l="27163" t="48886" r="37400" b="13225"/>
          <a:stretch/>
        </p:blipFill>
        <p:spPr>
          <a:xfrm>
            <a:off x="5580112" y="-6970840"/>
            <a:ext cx="5518736" cy="4169712"/>
          </a:xfrm>
          <a:prstGeom prst="rect">
            <a:avLst/>
          </a:prstGeom>
          <a:effectLst>
            <a:outerShdw blurRad="50800" dist="38100" dir="2700000" algn="tl" rotWithShape="0">
              <a:prstClr val="black">
                <a:alpha val="40000"/>
              </a:prstClr>
            </a:outerShdw>
          </a:effectLst>
        </p:spPr>
      </p:pic>
      <p:pic>
        <p:nvPicPr>
          <p:cNvPr id="15" name="Picture 14" descr="Diagram&#10;&#10;Description automatically generated">
            <a:extLst>
              <a:ext uri="{FF2B5EF4-FFF2-40B4-BE49-F238E27FC236}">
                <a16:creationId xmlns:a16="http://schemas.microsoft.com/office/drawing/2014/main" id="{6A1D0148-0402-524E-88B5-B4315DA01EAC}"/>
              </a:ext>
            </a:extLst>
          </p:cNvPr>
          <p:cNvPicPr>
            <a:picLocks noChangeAspect="1"/>
          </p:cNvPicPr>
          <p:nvPr/>
        </p:nvPicPr>
        <p:blipFill rotWithShape="1">
          <a:blip r:embed="rId4">
            <a:extLst>
              <a:ext uri="{28A0092B-C50C-407E-A947-70E740481C1C}">
                <a14:useLocalDpi xmlns:a14="http://schemas.microsoft.com/office/drawing/2010/main" val="0"/>
              </a:ext>
            </a:extLst>
          </a:blip>
          <a:srcRect l="15298" t="18345" r="15397" b="13962"/>
          <a:stretch/>
        </p:blipFill>
        <p:spPr>
          <a:xfrm>
            <a:off x="1057540" y="1459200"/>
            <a:ext cx="6944187" cy="4792962"/>
          </a:xfrm>
          <a:prstGeom prst="rect">
            <a:avLst/>
          </a:prstGeom>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F77AD56A-E419-A44A-A275-C14C7BC52F45}"/>
              </a:ext>
            </a:extLst>
          </p:cNvPr>
          <p:cNvSpPr/>
          <p:nvPr/>
        </p:nvSpPr>
        <p:spPr>
          <a:xfrm>
            <a:off x="4567235" y="4941168"/>
            <a:ext cx="580829" cy="57606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2" name="Oval 11">
            <a:extLst>
              <a:ext uri="{FF2B5EF4-FFF2-40B4-BE49-F238E27FC236}">
                <a16:creationId xmlns:a16="http://schemas.microsoft.com/office/drawing/2014/main" id="{01DEBBF3-BC00-5043-8D15-1712169634B1}"/>
              </a:ext>
            </a:extLst>
          </p:cNvPr>
          <p:cNvSpPr/>
          <p:nvPr/>
        </p:nvSpPr>
        <p:spPr>
          <a:xfrm>
            <a:off x="5591775" y="5517232"/>
            <a:ext cx="580829" cy="54864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0" name="Oval 19">
            <a:extLst>
              <a:ext uri="{FF2B5EF4-FFF2-40B4-BE49-F238E27FC236}">
                <a16:creationId xmlns:a16="http://schemas.microsoft.com/office/drawing/2014/main" id="{99E6EC42-BE41-FF41-A7E8-E6DEF62F13A0}"/>
              </a:ext>
            </a:extLst>
          </p:cNvPr>
          <p:cNvSpPr/>
          <p:nvPr/>
        </p:nvSpPr>
        <p:spPr>
          <a:xfrm>
            <a:off x="6372200" y="3269285"/>
            <a:ext cx="580829" cy="54864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11" name="Picture 10" descr="Diagram&#10;&#10;Description automatically generated">
            <a:extLst>
              <a:ext uri="{FF2B5EF4-FFF2-40B4-BE49-F238E27FC236}">
                <a16:creationId xmlns:a16="http://schemas.microsoft.com/office/drawing/2014/main" id="{86DAE86E-6B40-F44B-9C7E-E956A8F05305}"/>
              </a:ext>
            </a:extLst>
          </p:cNvPr>
          <p:cNvPicPr>
            <a:picLocks noChangeAspect="1"/>
          </p:cNvPicPr>
          <p:nvPr/>
        </p:nvPicPr>
        <p:blipFill rotWithShape="1">
          <a:blip r:embed="rId5">
            <a:extLst>
              <a:ext uri="{28A0092B-C50C-407E-A947-70E740481C1C}">
                <a14:useLocalDpi xmlns:a14="http://schemas.microsoft.com/office/drawing/2010/main" val="0"/>
              </a:ext>
            </a:extLst>
          </a:blip>
          <a:srcRect l="14776" t="17850" r="16800" b="14200"/>
          <a:stretch/>
        </p:blipFill>
        <p:spPr>
          <a:xfrm>
            <a:off x="1045651" y="1442451"/>
            <a:ext cx="6944187" cy="4873112"/>
          </a:xfrm>
          <a:prstGeom prst="rect">
            <a:avLst/>
          </a:prstGeom>
          <a:effectLst>
            <a:outerShdw blurRad="50800" dist="38100" dir="2700000" algn="tl" rotWithShape="0">
              <a:prstClr val="black">
                <a:alpha val="40000"/>
              </a:prstClr>
            </a:outerShdw>
          </a:effectLst>
        </p:spPr>
      </p:pic>
      <p:sp>
        <p:nvSpPr>
          <p:cNvPr id="22" name="Oval 21">
            <a:extLst>
              <a:ext uri="{FF2B5EF4-FFF2-40B4-BE49-F238E27FC236}">
                <a16:creationId xmlns:a16="http://schemas.microsoft.com/office/drawing/2014/main" id="{E9531835-71EE-B741-8FF1-B12C9B1A14B7}"/>
              </a:ext>
            </a:extLst>
          </p:cNvPr>
          <p:cNvSpPr/>
          <p:nvPr/>
        </p:nvSpPr>
        <p:spPr>
          <a:xfrm>
            <a:off x="3394031" y="4882893"/>
            <a:ext cx="580829" cy="57606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4" name="Oval 23">
            <a:extLst>
              <a:ext uri="{FF2B5EF4-FFF2-40B4-BE49-F238E27FC236}">
                <a16:creationId xmlns:a16="http://schemas.microsoft.com/office/drawing/2014/main" id="{6D9A1492-97FE-0742-8A03-9124ADC6423F}"/>
              </a:ext>
            </a:extLst>
          </p:cNvPr>
          <p:cNvSpPr/>
          <p:nvPr/>
        </p:nvSpPr>
        <p:spPr>
          <a:xfrm>
            <a:off x="3394030" y="5859207"/>
            <a:ext cx="580829" cy="57606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5" name="Oval 24">
            <a:extLst>
              <a:ext uri="{FF2B5EF4-FFF2-40B4-BE49-F238E27FC236}">
                <a16:creationId xmlns:a16="http://schemas.microsoft.com/office/drawing/2014/main" id="{F04C730C-E37D-CD46-A46E-994B6ED0168A}"/>
              </a:ext>
            </a:extLst>
          </p:cNvPr>
          <p:cNvSpPr/>
          <p:nvPr/>
        </p:nvSpPr>
        <p:spPr>
          <a:xfrm>
            <a:off x="5222362" y="5042910"/>
            <a:ext cx="580829" cy="57606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7" name="Picture 6" descr="A picture containing graphical user interface&#10;&#10;Description automatically generated">
            <a:extLst>
              <a:ext uri="{FF2B5EF4-FFF2-40B4-BE49-F238E27FC236}">
                <a16:creationId xmlns:a16="http://schemas.microsoft.com/office/drawing/2014/main" id="{6A7FEC89-4F00-744B-800C-82D29A5EA331}"/>
              </a:ext>
            </a:extLst>
          </p:cNvPr>
          <p:cNvPicPr>
            <a:picLocks noChangeAspect="1"/>
          </p:cNvPicPr>
          <p:nvPr/>
        </p:nvPicPr>
        <p:blipFill rotWithShape="1">
          <a:blip r:embed="rId6">
            <a:extLst>
              <a:ext uri="{28A0092B-C50C-407E-A947-70E740481C1C}">
                <a14:useLocalDpi xmlns:a14="http://schemas.microsoft.com/office/drawing/2010/main" val="0"/>
              </a:ext>
            </a:extLst>
          </a:blip>
          <a:srcRect l="14526" t="18887" r="14650" b="14863"/>
          <a:stretch/>
        </p:blipFill>
        <p:spPr>
          <a:xfrm>
            <a:off x="1041305" y="1482392"/>
            <a:ext cx="6890086" cy="4879634"/>
          </a:xfrm>
          <a:prstGeom prst="rect">
            <a:avLst/>
          </a:prstGeom>
          <a:effectLst>
            <a:outerShdw blurRad="50800" dist="38100" dir="2700000" algn="tl" rotWithShape="0">
              <a:prstClr val="black">
                <a:alpha val="40000"/>
              </a:prstClr>
            </a:outerShdw>
          </a:effectLst>
        </p:spPr>
      </p:pic>
      <p:sp>
        <p:nvSpPr>
          <p:cNvPr id="26" name="Oval 25">
            <a:extLst>
              <a:ext uri="{FF2B5EF4-FFF2-40B4-BE49-F238E27FC236}">
                <a16:creationId xmlns:a16="http://schemas.microsoft.com/office/drawing/2014/main" id="{02AE85A3-7DCB-1445-9291-9ECDB2D0E14F}"/>
              </a:ext>
            </a:extLst>
          </p:cNvPr>
          <p:cNvSpPr/>
          <p:nvPr/>
        </p:nvSpPr>
        <p:spPr>
          <a:xfrm>
            <a:off x="6838278" y="3286617"/>
            <a:ext cx="580829" cy="57606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7" name="Oval 26">
            <a:extLst>
              <a:ext uri="{FF2B5EF4-FFF2-40B4-BE49-F238E27FC236}">
                <a16:creationId xmlns:a16="http://schemas.microsoft.com/office/drawing/2014/main" id="{EFD32077-D8D4-A047-90FD-E8197C20409E}"/>
              </a:ext>
            </a:extLst>
          </p:cNvPr>
          <p:cNvSpPr/>
          <p:nvPr/>
        </p:nvSpPr>
        <p:spPr>
          <a:xfrm>
            <a:off x="5138317" y="2412265"/>
            <a:ext cx="580829" cy="57606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8" name="Oval 27">
            <a:extLst>
              <a:ext uri="{FF2B5EF4-FFF2-40B4-BE49-F238E27FC236}">
                <a16:creationId xmlns:a16="http://schemas.microsoft.com/office/drawing/2014/main" id="{CC905568-9B38-074F-8DE8-689B0E5AEC41}"/>
              </a:ext>
            </a:extLst>
          </p:cNvPr>
          <p:cNvSpPr/>
          <p:nvPr/>
        </p:nvSpPr>
        <p:spPr>
          <a:xfrm>
            <a:off x="3122821" y="4243428"/>
            <a:ext cx="580829" cy="57606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Tree>
    <p:extLst>
      <p:ext uri="{BB962C8B-B14F-4D97-AF65-F5344CB8AC3E}">
        <p14:creationId xmlns:p14="http://schemas.microsoft.com/office/powerpoint/2010/main" val="123298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50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path" presetSubtype="0" accel="50000" decel="50000" fill="hold" grpId="0" nodeType="withEffect">
                                  <p:stCondLst>
                                    <p:cond delay="0"/>
                                  </p:stCondLst>
                                  <p:childTnLst>
                                    <p:animMotion origin="layout" path="M -3.33333E-6 2.22222E-6 C 0.0198 2.22222E-6 0.03594 0.01898 0.03594 0.04305 C 0.03594 0.0669 0.0198 0.08634 -3.33333E-6 0.08634 C -0.01961 0.08634 -0.03559 0.0669 -0.03559 0.04305 C -0.03559 0.01898 -0.01961 2.22222E-6 -3.33333E-6 2.22222E-6 Z " pathEditMode="relative" rAng="0" ptsTypes="AAAAA">
                                      <p:cBhvr>
                                        <p:cTn id="13" dur="2000" fill="hold"/>
                                        <p:tgtEl>
                                          <p:spTgt spid="3"/>
                                        </p:tgtEl>
                                        <p:attrNameLst>
                                          <p:attrName>ppt_x</p:attrName>
                                          <p:attrName>ppt_y</p:attrName>
                                        </p:attrNameLst>
                                      </p:cBhvr>
                                      <p:rCtr x="17" y="4306"/>
                                    </p:animMotion>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path" presetSubtype="0" accel="50000" decel="50000" fill="hold" grpId="1" nodeType="withEffect">
                                  <p:stCondLst>
                                    <p:cond delay="0"/>
                                  </p:stCondLst>
                                  <p:childTnLst>
                                    <p:animMotion origin="layout" path="M 4.72222E-6 4.07407E-6 C 0.01961 4.07407E-6 0.03576 0.02199 0.03576 0.0493 C 0.03576 0.07662 0.01961 0.09884 4.72222E-6 0.09884 C -0.01962 0.09884 -0.03559 0.07662 -0.03559 0.0493 C -0.03559 0.02199 -0.01962 4.07407E-6 4.72222E-6 4.07407E-6 Z " pathEditMode="relative" rAng="0" ptsTypes="AAAAA">
                                      <p:cBhvr>
                                        <p:cTn id="18" dur="2000" fill="hold"/>
                                        <p:tgtEl>
                                          <p:spTgt spid="20"/>
                                        </p:tgtEl>
                                        <p:attrNameLst>
                                          <p:attrName>ppt_x</p:attrName>
                                          <p:attrName>ppt_y</p:attrName>
                                        </p:attrNameLst>
                                      </p:cBhvr>
                                      <p:rCtr x="0" y="4931"/>
                                    </p:animMotion>
                                  </p:childTnLst>
                                </p:cTn>
                              </p:par>
                            </p:childTnLst>
                          </p:cTn>
                        </p:par>
                        <p:par>
                          <p:cTn id="19" fill="hold">
                            <p:stCondLst>
                              <p:cond delay="4500"/>
                            </p:stCondLst>
                            <p:childTnLst>
                              <p:par>
                                <p:cTn id="20" presetID="1" presetClass="entr" presetSubtype="0" fill="hold" grpId="1"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path" presetSubtype="0" accel="50000" decel="50000" fill="hold" grpId="0" nodeType="withEffect">
                                  <p:stCondLst>
                                    <p:cond delay="0"/>
                                  </p:stCondLst>
                                  <p:childTnLst>
                                    <p:animMotion origin="layout" path="M -3.88889E-6 3.33333E-6 C 0.01737 3.33333E-6 0.03177 0.01898 0.03177 0.04282 C 0.03177 0.06643 0.01737 0.08564 -3.88889E-6 0.08564 C -0.0177 0.08564 -0.03177 0.06643 -0.03177 0.04282 C -0.03177 0.01898 -0.0177 3.33333E-6 -3.88889E-6 3.33333E-6 Z " pathEditMode="relative" rAng="0" ptsTypes="AAAAA">
                                      <p:cBhvr>
                                        <p:cTn id="23" dur="2000" fill="hold"/>
                                        <p:tgtEl>
                                          <p:spTgt spid="12"/>
                                        </p:tgtEl>
                                        <p:attrNameLst>
                                          <p:attrName>ppt_x</p:attrName>
                                          <p:attrName>ppt_y</p:attrName>
                                        </p:attrNameLst>
                                      </p:cBhvr>
                                      <p:rCtr x="0" y="4282"/>
                                    </p:animMotion>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1" presetClass="entr" presetSubtype="0" fill="hold" grpId="1" nodeType="afterEffect">
                                  <p:stCondLst>
                                    <p:cond delay="50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path" presetSubtype="0" accel="50000" decel="50000" fill="hold" grpId="0" nodeType="withEffect">
                                  <p:stCondLst>
                                    <p:cond delay="0"/>
                                  </p:stCondLst>
                                  <p:childTnLst>
                                    <p:animMotion origin="layout" path="M -1.38889E-6 4.81481E-6 C 0.01979 4.81481E-6 0.03594 0.01898 0.03594 0.04305 C 0.03594 0.06689 0.01979 0.08634 -1.38889E-6 0.08634 C -0.01962 0.08634 -0.03559 0.06689 -0.03559 0.04305 C -0.03559 0.01898 -0.01962 4.81481E-6 -1.38889E-6 4.81481E-6 Z " pathEditMode="relative" rAng="0" ptsTypes="AAAAA">
                                      <p:cBhvr>
                                        <p:cTn id="34" dur="2000" fill="hold"/>
                                        <p:tgtEl>
                                          <p:spTgt spid="22"/>
                                        </p:tgtEl>
                                        <p:attrNameLst>
                                          <p:attrName>ppt_x</p:attrName>
                                          <p:attrName>ppt_y</p:attrName>
                                        </p:attrNameLst>
                                      </p:cBhvr>
                                      <p:rCtr x="17" y="4306"/>
                                    </p:animMotion>
                                  </p:childTnLst>
                                </p:cTn>
                              </p:par>
                            </p:childTnLst>
                          </p:cTn>
                        </p:par>
                        <p:par>
                          <p:cTn id="35" fill="hold">
                            <p:stCondLst>
                              <p:cond delay="2500"/>
                            </p:stCondLst>
                            <p:childTnLst>
                              <p:par>
                                <p:cTn id="36" presetID="1" presetClass="entr" presetSubtype="0" fill="hold" grpId="1" nodeType="afterEffect">
                                  <p:stCondLst>
                                    <p:cond delay="500"/>
                                  </p:stCondLst>
                                  <p:childTnLst>
                                    <p:set>
                                      <p:cBhvr>
                                        <p:cTn id="37" dur="1" fill="hold">
                                          <p:stCondLst>
                                            <p:cond delay="0"/>
                                          </p:stCondLst>
                                        </p:cTn>
                                        <p:tgtEl>
                                          <p:spTgt spid="24"/>
                                        </p:tgtEl>
                                        <p:attrNameLst>
                                          <p:attrName>style.visibility</p:attrName>
                                        </p:attrNameLst>
                                      </p:cBhvr>
                                      <p:to>
                                        <p:strVal val="visible"/>
                                      </p:to>
                                    </p:set>
                                  </p:childTnLst>
                                </p:cTn>
                              </p:par>
                              <p:par>
                                <p:cTn id="38" presetID="1" presetClass="path" presetSubtype="0" accel="50000" decel="50000" fill="hold" grpId="0" nodeType="withEffect">
                                  <p:stCondLst>
                                    <p:cond delay="0"/>
                                  </p:stCondLst>
                                  <p:childTnLst>
                                    <p:animMotion origin="layout" path="M -1.38889E-6 3.7037E-6 C 0.01979 3.7037E-6 0.03594 0.01898 0.03594 0.04305 C 0.03594 0.06689 0.01979 0.08634 -1.38889E-6 0.08634 C -0.01962 0.08634 -0.03559 0.06689 -0.03559 0.04305 C -0.03559 0.01898 -0.01962 3.7037E-6 -1.38889E-6 3.7037E-6 Z " pathEditMode="relative" rAng="0" ptsTypes="AAAAA">
                                      <p:cBhvr>
                                        <p:cTn id="39" dur="2000" fill="hold"/>
                                        <p:tgtEl>
                                          <p:spTgt spid="24"/>
                                        </p:tgtEl>
                                        <p:attrNameLst>
                                          <p:attrName>ppt_x</p:attrName>
                                          <p:attrName>ppt_y</p:attrName>
                                        </p:attrNameLst>
                                      </p:cBhvr>
                                      <p:rCtr x="17" y="4306"/>
                                    </p:animMotion>
                                  </p:childTnLst>
                                </p:cTn>
                              </p:par>
                            </p:childTnLst>
                          </p:cTn>
                        </p:par>
                        <p:par>
                          <p:cTn id="40" fill="hold">
                            <p:stCondLst>
                              <p:cond delay="4500"/>
                            </p:stCondLst>
                            <p:childTnLst>
                              <p:par>
                                <p:cTn id="41" presetID="1" presetClass="entr" presetSubtype="0" fill="hold" grpId="1" nodeType="afterEffect">
                                  <p:stCondLst>
                                    <p:cond delay="50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path" presetSubtype="0" accel="50000" decel="50000" fill="hold" grpId="0" nodeType="withEffect">
                                  <p:stCondLst>
                                    <p:cond delay="0"/>
                                  </p:stCondLst>
                                  <p:childTnLst>
                                    <p:animMotion origin="layout" path="M -1.38889E-6 -4.81481E-6 C 0.01979 -4.81481E-6 0.03594 0.01899 0.03594 0.04306 C 0.03594 0.0669 0.01979 0.08635 -1.38889E-6 0.08635 C -0.01962 0.08635 -0.03559 0.0669 -0.03559 0.04306 C -0.03559 0.01899 -0.01962 -4.81481E-6 -1.38889E-6 -4.81481E-6 Z " pathEditMode="relative" rAng="0" ptsTypes="AAAAA">
                                      <p:cBhvr>
                                        <p:cTn id="44" dur="2000" fill="hold"/>
                                        <p:tgtEl>
                                          <p:spTgt spid="25"/>
                                        </p:tgtEl>
                                        <p:attrNameLst>
                                          <p:attrName>ppt_x</p:attrName>
                                          <p:attrName>ppt_y</p:attrName>
                                        </p:attrNameLst>
                                      </p:cBhvr>
                                      <p:rCtr x="17" y="4306"/>
                                    </p:animMotion>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1" presetClass="entr" presetSubtype="0" fill="hold" grpId="1" nodeType="afterEffect">
                                  <p:stCondLst>
                                    <p:cond delay="50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path" presetSubtype="0" accel="50000" decel="50000" fill="hold" grpId="0" nodeType="withEffect">
                                  <p:stCondLst>
                                    <p:cond delay="0"/>
                                  </p:stCondLst>
                                  <p:childTnLst>
                                    <p:animMotion origin="layout" path="M -3.88889E-6 -4.81481E-6 C 0.0198 -4.81481E-6 0.03594 0.01899 0.03594 0.04306 C 0.03594 0.0669 0.0198 0.08635 -3.88889E-6 0.08635 C -0.01961 0.08635 -0.03559 0.0669 -0.03559 0.04306 C -0.03559 0.01899 -0.01961 -4.81481E-6 -3.88889E-6 -4.81481E-6 Z " pathEditMode="relative" rAng="0" ptsTypes="AAAAA">
                                      <p:cBhvr>
                                        <p:cTn id="55" dur="2000" fill="hold"/>
                                        <p:tgtEl>
                                          <p:spTgt spid="26"/>
                                        </p:tgtEl>
                                        <p:attrNameLst>
                                          <p:attrName>ppt_x</p:attrName>
                                          <p:attrName>ppt_y</p:attrName>
                                        </p:attrNameLst>
                                      </p:cBhvr>
                                      <p:rCtr x="17" y="4306"/>
                                    </p:animMotion>
                                  </p:childTnLst>
                                </p:cTn>
                              </p:par>
                            </p:childTnLst>
                          </p:cTn>
                        </p:par>
                        <p:par>
                          <p:cTn id="56" fill="hold">
                            <p:stCondLst>
                              <p:cond delay="2500"/>
                            </p:stCondLst>
                            <p:childTnLst>
                              <p:par>
                                <p:cTn id="57" presetID="1" presetClass="entr" presetSubtype="0" fill="hold" grpId="1" nodeType="afterEffect">
                                  <p:stCondLst>
                                    <p:cond delay="50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path" presetSubtype="0" accel="50000" decel="50000" fill="hold" grpId="0" nodeType="withEffect">
                                  <p:stCondLst>
                                    <p:cond delay="0"/>
                                  </p:stCondLst>
                                  <p:childTnLst>
                                    <p:animMotion origin="layout" path="M 1.11022E-16 5.55112E-17 C 0.01979 5.55112E-17 0.03594 0.01898 0.03594 0.04306 C 0.03594 0.0669 0.01979 0.08634 1.11022E-16 0.08634 C -0.01962 0.08634 -0.03559 0.0669 -0.03559 0.04306 C -0.03559 0.01898 -0.01962 5.55112E-17 1.11022E-16 5.55112E-17 Z " pathEditMode="relative" rAng="0" ptsTypes="AAAAA">
                                      <p:cBhvr>
                                        <p:cTn id="60" dur="2000" fill="hold"/>
                                        <p:tgtEl>
                                          <p:spTgt spid="27"/>
                                        </p:tgtEl>
                                        <p:attrNameLst>
                                          <p:attrName>ppt_x</p:attrName>
                                          <p:attrName>ppt_y</p:attrName>
                                        </p:attrNameLst>
                                      </p:cBhvr>
                                      <p:rCtr x="17" y="4306"/>
                                    </p:animMotion>
                                  </p:childTnLst>
                                </p:cTn>
                              </p:par>
                            </p:childTnLst>
                          </p:cTn>
                        </p:par>
                        <p:par>
                          <p:cTn id="61" fill="hold">
                            <p:stCondLst>
                              <p:cond delay="4500"/>
                            </p:stCondLst>
                            <p:childTnLst>
                              <p:par>
                                <p:cTn id="62" presetID="1" presetClass="entr" presetSubtype="0" fill="hold" grpId="1" nodeType="afterEffect">
                                  <p:stCondLst>
                                    <p:cond delay="500"/>
                                  </p:stCondLst>
                                  <p:childTnLst>
                                    <p:set>
                                      <p:cBhvr>
                                        <p:cTn id="63" dur="1" fill="hold">
                                          <p:stCondLst>
                                            <p:cond delay="0"/>
                                          </p:stCondLst>
                                        </p:cTn>
                                        <p:tgtEl>
                                          <p:spTgt spid="28"/>
                                        </p:tgtEl>
                                        <p:attrNameLst>
                                          <p:attrName>style.visibility</p:attrName>
                                        </p:attrNameLst>
                                      </p:cBhvr>
                                      <p:to>
                                        <p:strVal val="visible"/>
                                      </p:to>
                                    </p:set>
                                  </p:childTnLst>
                                </p:cTn>
                              </p:par>
                              <p:par>
                                <p:cTn id="64" presetID="1" presetClass="path" presetSubtype="0" accel="50000" decel="50000" fill="hold" grpId="0" nodeType="withEffect">
                                  <p:stCondLst>
                                    <p:cond delay="0"/>
                                  </p:stCondLst>
                                  <p:childTnLst>
                                    <p:animMotion origin="layout" path="M -3.88889E-6 1.85185E-6 C 0.0198 1.85185E-6 0.03594 0.01898 0.03594 0.04305 C 0.03594 0.0669 0.0198 0.08634 -3.88889E-6 0.08634 C -0.01961 0.08634 -0.03559 0.0669 -0.03559 0.04305 C -0.03559 0.01898 -0.01961 1.85185E-6 -3.88889E-6 1.85185E-6 Z " pathEditMode="relative" rAng="0" ptsTypes="AAAAA">
                                      <p:cBhvr>
                                        <p:cTn id="65" dur="2000" fill="hold"/>
                                        <p:tgtEl>
                                          <p:spTgt spid="28"/>
                                        </p:tgtEl>
                                        <p:attrNameLst>
                                          <p:attrName>ppt_x</p:attrName>
                                          <p:attrName>ppt_y</p:attrName>
                                        </p:attrNameLst>
                                      </p:cBhvr>
                                      <p:rCtr x="17" y="4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2" grpId="1" animBg="1"/>
      <p:bldP spid="20" grpId="0" animBg="1"/>
      <p:bldP spid="20"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3438215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Seeking Help</a:t>
            </a:r>
            <a:endParaRPr lang="en-GB" dirty="0">
              <a:latin typeface="Twinkl" pitchFamily="2" charset="0"/>
            </a:endParaRPr>
          </a:p>
        </p:txBody>
      </p:sp>
      <p:pic>
        <p:nvPicPr>
          <p:cNvPr id="3" name="Whole Class">
            <a:extLst>
              <a:ext uri="{FF2B5EF4-FFF2-40B4-BE49-F238E27FC236}">
                <a16:creationId xmlns:a16="http://schemas.microsoft.com/office/drawing/2014/main" id="{C81B7C92-3EE1-254E-B7FE-CD04AD35D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Oval 3">
            <a:extLst>
              <a:ext uri="{FF2B5EF4-FFF2-40B4-BE49-F238E27FC236}">
                <a16:creationId xmlns:a16="http://schemas.microsoft.com/office/drawing/2014/main" id="{63FB2D47-956C-9F49-8684-DFD4E73D35CF}"/>
              </a:ext>
            </a:extLst>
          </p:cNvPr>
          <p:cNvSpPr/>
          <p:nvPr/>
        </p:nvSpPr>
        <p:spPr>
          <a:xfrm>
            <a:off x="463695" y="3384361"/>
            <a:ext cx="2588735" cy="264170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6" name="Picture 5" descr="A person posing for the camera&#10;&#10;Description automatically generated">
            <a:extLst>
              <a:ext uri="{FF2B5EF4-FFF2-40B4-BE49-F238E27FC236}">
                <a16:creationId xmlns:a16="http://schemas.microsoft.com/office/drawing/2014/main" id="{E520AC86-B0E6-4E49-AF69-FF45D13AF5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49" b="39364"/>
          <a:stretch/>
        </p:blipFill>
        <p:spPr>
          <a:xfrm>
            <a:off x="691818" y="3434362"/>
            <a:ext cx="2119493" cy="2611433"/>
          </a:xfrm>
          <a:prstGeom prst="ellipse">
            <a:avLst/>
          </a:prstGeom>
        </p:spPr>
      </p:pic>
      <p:pic>
        <p:nvPicPr>
          <p:cNvPr id="8" name="Picture 7" descr="A van parked on the side of a road&#10;&#10;Description automatically generated">
            <a:extLst>
              <a:ext uri="{FF2B5EF4-FFF2-40B4-BE49-F238E27FC236}">
                <a16:creationId xmlns:a16="http://schemas.microsoft.com/office/drawing/2014/main" id="{B76BAC37-E8D6-584D-A823-1723CA909F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4407" y="5066397"/>
            <a:ext cx="2750710" cy="1306317"/>
          </a:xfrm>
          <a:prstGeom prst="rect">
            <a:avLst/>
          </a:prstGeom>
        </p:spPr>
      </p:pic>
      <p:sp>
        <p:nvSpPr>
          <p:cNvPr id="9" name="Rectangle 8">
            <a:extLst>
              <a:ext uri="{FF2B5EF4-FFF2-40B4-BE49-F238E27FC236}">
                <a16:creationId xmlns:a16="http://schemas.microsoft.com/office/drawing/2014/main" id="{090E8C81-F299-B64E-A131-2226DE774291}"/>
              </a:ext>
            </a:extLst>
          </p:cNvPr>
          <p:cNvSpPr/>
          <p:nvPr/>
        </p:nvSpPr>
        <p:spPr>
          <a:xfrm>
            <a:off x="463695" y="1499534"/>
            <a:ext cx="8213578" cy="581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An emergency situation often involves a casualty (an injured or ill person).</a:t>
            </a:r>
          </a:p>
        </p:txBody>
      </p:sp>
      <p:sp>
        <p:nvSpPr>
          <p:cNvPr id="10" name="Rectangle 9">
            <a:extLst>
              <a:ext uri="{FF2B5EF4-FFF2-40B4-BE49-F238E27FC236}">
                <a16:creationId xmlns:a16="http://schemas.microsoft.com/office/drawing/2014/main" id="{5FE1CB67-7924-F144-A488-BA65E96AC754}"/>
              </a:ext>
            </a:extLst>
          </p:cNvPr>
          <p:cNvSpPr/>
          <p:nvPr/>
        </p:nvSpPr>
        <p:spPr>
          <a:xfrm>
            <a:off x="529572" y="2209360"/>
            <a:ext cx="4838942" cy="1100696"/>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Some emergency situations involve injuries or illnesses that cannot be dealt with safely without the help of the emergency services.</a:t>
            </a:r>
          </a:p>
        </p:txBody>
      </p:sp>
      <p:sp>
        <p:nvSpPr>
          <p:cNvPr id="11" name="Right Arrow 10">
            <a:extLst>
              <a:ext uri="{FF2B5EF4-FFF2-40B4-BE49-F238E27FC236}">
                <a16:creationId xmlns:a16="http://schemas.microsoft.com/office/drawing/2014/main" id="{85BC68F1-A66B-134B-8775-84B3DB905369}"/>
              </a:ext>
            </a:extLst>
          </p:cNvPr>
          <p:cNvSpPr/>
          <p:nvPr/>
        </p:nvSpPr>
        <p:spPr>
          <a:xfrm>
            <a:off x="5494657" y="2554564"/>
            <a:ext cx="648072" cy="360419"/>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2" name="Rectangle 11">
            <a:extLst>
              <a:ext uri="{FF2B5EF4-FFF2-40B4-BE49-F238E27FC236}">
                <a16:creationId xmlns:a16="http://schemas.microsoft.com/office/drawing/2014/main" id="{479793C7-8757-5B40-AF3B-BECF252FD1E3}"/>
              </a:ext>
            </a:extLst>
          </p:cNvPr>
          <p:cNvSpPr/>
          <p:nvPr/>
        </p:nvSpPr>
        <p:spPr>
          <a:xfrm>
            <a:off x="6268872" y="2298043"/>
            <a:ext cx="2286000" cy="923330"/>
          </a:xfrm>
          <a:prstGeom prst="rect">
            <a:avLst/>
          </a:prstGeom>
          <a:ln w="38100">
            <a:solidFill>
              <a:schemeClr val="accent2">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How might you recognise this type of situation?</a:t>
            </a:r>
          </a:p>
        </p:txBody>
      </p:sp>
      <p:sp>
        <p:nvSpPr>
          <p:cNvPr id="13" name="Rectangle 12">
            <a:extLst>
              <a:ext uri="{FF2B5EF4-FFF2-40B4-BE49-F238E27FC236}">
                <a16:creationId xmlns:a16="http://schemas.microsoft.com/office/drawing/2014/main" id="{7AAC8276-F0DB-794C-AF59-405E0B266DFE}"/>
              </a:ext>
            </a:extLst>
          </p:cNvPr>
          <p:cNvSpPr/>
          <p:nvPr/>
        </p:nvSpPr>
        <p:spPr>
          <a:xfrm>
            <a:off x="3442527" y="3748273"/>
            <a:ext cx="5009655" cy="1840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It is often difficult to know whether we can help someone alone in an emergency situation or if we require the emergency services. It is always best to call for help if we are unsure and if there is no adult close by to help us to make that decision.</a:t>
            </a:r>
          </a:p>
        </p:txBody>
      </p:sp>
      <p:sp>
        <p:nvSpPr>
          <p:cNvPr id="14" name="Rectangle 13">
            <a:extLst>
              <a:ext uri="{FF2B5EF4-FFF2-40B4-BE49-F238E27FC236}">
                <a16:creationId xmlns:a16="http://schemas.microsoft.com/office/drawing/2014/main" id="{2D16273B-96B8-2449-A470-18B0E9018434}"/>
              </a:ext>
            </a:extLst>
          </p:cNvPr>
          <p:cNvSpPr/>
          <p:nvPr/>
        </p:nvSpPr>
        <p:spPr>
          <a:xfrm>
            <a:off x="3635214" y="5589240"/>
            <a:ext cx="491965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There are two numbers you can call to reach the emergency services: </a:t>
            </a:r>
            <a:r>
              <a:rPr kumimoji="0" lang="en-US" sz="1800" b="1" i="0" u="none" strike="noStrike" kern="1200" cap="none" spc="0" normalizeH="0" baseline="0" noProof="0" dirty="0">
                <a:ln>
                  <a:noFill/>
                </a:ln>
                <a:solidFill>
                  <a:srgbClr val="F0821A"/>
                </a:solidFill>
                <a:effectLst/>
                <a:uLnTx/>
                <a:uFillTx/>
                <a:latin typeface="Twinkl"/>
                <a:ea typeface="+mn-ea"/>
                <a:cs typeface="+mn-cs"/>
              </a:rPr>
              <a:t>999</a:t>
            </a:r>
            <a:r>
              <a:rPr kumimoji="0" lang="en-US" sz="1800" b="0" i="0" u="none" strike="noStrike" kern="1200" cap="none" spc="0" normalizeH="0" baseline="0" noProof="0" dirty="0">
                <a:ln>
                  <a:noFill/>
                </a:ln>
                <a:solidFill>
                  <a:srgbClr val="1C1C1C"/>
                </a:solidFill>
                <a:effectLst/>
                <a:uLnTx/>
                <a:uFillTx/>
                <a:latin typeface="Twinkl"/>
                <a:ea typeface="+mn-ea"/>
                <a:cs typeface="+mn-cs"/>
              </a:rPr>
              <a:t> or </a:t>
            </a:r>
            <a:r>
              <a:rPr kumimoji="0" lang="en-US" sz="1800" b="1" i="0" u="none" strike="noStrike" kern="1200" cap="none" spc="0" normalizeH="0" baseline="0" noProof="0" dirty="0">
                <a:ln>
                  <a:noFill/>
                </a:ln>
                <a:solidFill>
                  <a:srgbClr val="F0821A"/>
                </a:solidFill>
                <a:effectLst/>
                <a:uLnTx/>
                <a:uFillTx/>
                <a:latin typeface="Twinkl"/>
                <a:ea typeface="+mn-ea"/>
                <a:cs typeface="+mn-cs"/>
              </a:rPr>
              <a:t>112</a:t>
            </a:r>
            <a:r>
              <a:rPr kumimoji="0" lang="en-US" sz="1800" b="0" i="0" u="none" strike="noStrike" kern="1200" cap="none" spc="0" normalizeH="0" baseline="0" noProof="0" dirty="0">
                <a:ln>
                  <a:noFill/>
                </a:ln>
                <a:solidFill>
                  <a:srgbClr val="1C1C1C"/>
                </a:solidFill>
                <a:effectLst/>
                <a:uLnTx/>
                <a:uFillTx/>
                <a:latin typeface="Twinkl"/>
                <a:ea typeface="+mn-ea"/>
                <a:cs typeface="+mn-cs"/>
              </a:rPr>
              <a:t>.</a:t>
            </a:r>
          </a:p>
        </p:txBody>
      </p:sp>
    </p:spTree>
    <p:extLst>
      <p:ext uri="{BB962C8B-B14F-4D97-AF65-F5344CB8AC3E}">
        <p14:creationId xmlns:p14="http://schemas.microsoft.com/office/powerpoint/2010/main" val="33178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2" presetClass="entr" presetSubtype="8" fill="hold" grpId="0" nodeType="after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500"/>
                            </p:stCondLst>
                            <p:childTnLst>
                              <p:par>
                                <p:cTn id="18" presetID="1" presetClass="entr" presetSubtype="0" fill="hold" grpId="0" nodeType="afterEffect">
                                  <p:stCondLst>
                                    <p:cond delay="50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2"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1+#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88BFC-D99E-774C-AD7C-D2CA5D8543AD}"/>
              </a:ext>
            </a:extLst>
          </p:cNvPr>
          <p:cNvSpPr>
            <a:spLocks noGrp="1"/>
          </p:cNvSpPr>
          <p:nvPr>
            <p:ph type="title"/>
          </p:nvPr>
        </p:nvSpPr>
        <p:spPr/>
        <p:txBody>
          <a:bodyPr/>
          <a:lstStyle/>
          <a:p>
            <a:r>
              <a:rPr lang="en-GB" dirty="0"/>
              <a:t>Seeking Help</a:t>
            </a:r>
            <a:endParaRPr lang="en-US" dirty="0"/>
          </a:p>
        </p:txBody>
      </p:sp>
      <p:pic>
        <p:nvPicPr>
          <p:cNvPr id="3" name="Whole Class">
            <a:extLst>
              <a:ext uri="{FF2B5EF4-FFF2-40B4-BE49-F238E27FC236}">
                <a16:creationId xmlns:a16="http://schemas.microsoft.com/office/drawing/2014/main" id="{FF2A984D-5D57-6C40-92B3-E312FDE16D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grpSp>
        <p:nvGrpSpPr>
          <p:cNvPr id="12" name="Group 11">
            <a:extLst>
              <a:ext uri="{FF2B5EF4-FFF2-40B4-BE49-F238E27FC236}">
                <a16:creationId xmlns:a16="http://schemas.microsoft.com/office/drawing/2014/main" id="{60CBC98D-B983-9E46-B33A-7AE8B3AD8629}"/>
              </a:ext>
            </a:extLst>
          </p:cNvPr>
          <p:cNvGrpSpPr/>
          <p:nvPr/>
        </p:nvGrpSpPr>
        <p:grpSpPr>
          <a:xfrm>
            <a:off x="1115616" y="1642605"/>
            <a:ext cx="6696744" cy="994306"/>
            <a:chOff x="1115616" y="1642605"/>
            <a:chExt cx="6696744" cy="994306"/>
          </a:xfrm>
        </p:grpSpPr>
        <p:sp>
          <p:nvSpPr>
            <p:cNvPr id="4" name="Rectangle 3">
              <a:extLst>
                <a:ext uri="{FF2B5EF4-FFF2-40B4-BE49-F238E27FC236}">
                  <a16:creationId xmlns:a16="http://schemas.microsoft.com/office/drawing/2014/main" id="{EA0E56EC-DD5A-2947-AB70-71C1F2E476A2}"/>
                </a:ext>
              </a:extLst>
            </p:cNvPr>
            <p:cNvSpPr/>
            <p:nvPr/>
          </p:nvSpPr>
          <p:spPr>
            <a:xfrm>
              <a:off x="1115616" y="1642605"/>
              <a:ext cx="6696744" cy="994306"/>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5" name="TextBox 4">
              <a:extLst>
                <a:ext uri="{FF2B5EF4-FFF2-40B4-BE49-F238E27FC236}">
                  <a16:creationId xmlns:a16="http://schemas.microsoft.com/office/drawing/2014/main" id="{EAC66EA1-3F4F-0D4D-81F0-E1DC846C4A9B}"/>
                </a:ext>
              </a:extLst>
            </p:cNvPr>
            <p:cNvSpPr txBox="1"/>
            <p:nvPr/>
          </p:nvSpPr>
          <p:spPr>
            <a:xfrm>
              <a:off x="1187551" y="1665675"/>
              <a:ext cx="63652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Being one of the first people on the scene when someone has been hurt or has fallen ill can be distressing and could easily cause you to panic.</a:t>
              </a:r>
            </a:p>
          </p:txBody>
        </p:sp>
      </p:grpSp>
      <p:sp>
        <p:nvSpPr>
          <p:cNvPr id="6" name="Right Arrow 5">
            <a:extLst>
              <a:ext uri="{FF2B5EF4-FFF2-40B4-BE49-F238E27FC236}">
                <a16:creationId xmlns:a16="http://schemas.microsoft.com/office/drawing/2014/main" id="{7CB44CF9-D8EA-7246-91A3-30410E0FEFA5}"/>
              </a:ext>
            </a:extLst>
          </p:cNvPr>
          <p:cNvSpPr/>
          <p:nvPr/>
        </p:nvSpPr>
        <p:spPr>
          <a:xfrm rot="5400000">
            <a:off x="4349050" y="2759341"/>
            <a:ext cx="432049" cy="328991"/>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grpSp>
        <p:nvGrpSpPr>
          <p:cNvPr id="13" name="Group 12">
            <a:extLst>
              <a:ext uri="{FF2B5EF4-FFF2-40B4-BE49-F238E27FC236}">
                <a16:creationId xmlns:a16="http://schemas.microsoft.com/office/drawing/2014/main" id="{080764A3-CC59-F645-9E1D-E54AFE80D7F7}"/>
              </a:ext>
            </a:extLst>
          </p:cNvPr>
          <p:cNvGrpSpPr/>
          <p:nvPr/>
        </p:nvGrpSpPr>
        <p:grpSpPr>
          <a:xfrm>
            <a:off x="1115616" y="3210762"/>
            <a:ext cx="6768752" cy="1010328"/>
            <a:chOff x="1115616" y="3210762"/>
            <a:chExt cx="6768752" cy="1010328"/>
          </a:xfrm>
        </p:grpSpPr>
        <p:sp>
          <p:nvSpPr>
            <p:cNvPr id="7" name="Rectangle 6">
              <a:extLst>
                <a:ext uri="{FF2B5EF4-FFF2-40B4-BE49-F238E27FC236}">
                  <a16:creationId xmlns:a16="http://schemas.microsoft.com/office/drawing/2014/main" id="{11D45A6B-24D3-9342-A8F5-B6DA72466DC7}"/>
                </a:ext>
              </a:extLst>
            </p:cNvPr>
            <p:cNvSpPr/>
            <p:nvPr/>
          </p:nvSpPr>
          <p:spPr>
            <a:xfrm>
              <a:off x="1115616" y="3210762"/>
              <a:ext cx="6768752" cy="1010328"/>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8" name="Rectangle 7">
              <a:extLst>
                <a:ext uri="{FF2B5EF4-FFF2-40B4-BE49-F238E27FC236}">
                  <a16:creationId xmlns:a16="http://schemas.microsoft.com/office/drawing/2014/main" id="{D50EC97A-0DD1-9C44-9C92-32CC6D945BB1}"/>
                </a:ext>
              </a:extLst>
            </p:cNvPr>
            <p:cNvSpPr/>
            <p:nvPr/>
          </p:nvSpPr>
          <p:spPr>
            <a:xfrm>
              <a:off x="1187551" y="3237784"/>
              <a:ext cx="669681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It is important to stay calm in order to keep yourself and others safe. Try counting to ten and taking some deep breaths while you check for hazards.</a:t>
              </a:r>
            </a:p>
          </p:txBody>
        </p:sp>
      </p:grpSp>
      <p:grpSp>
        <p:nvGrpSpPr>
          <p:cNvPr id="14" name="Group 13">
            <a:extLst>
              <a:ext uri="{FF2B5EF4-FFF2-40B4-BE49-F238E27FC236}">
                <a16:creationId xmlns:a16="http://schemas.microsoft.com/office/drawing/2014/main" id="{64333993-00E4-0341-BA2B-A19C1ECC6BB6}"/>
              </a:ext>
            </a:extLst>
          </p:cNvPr>
          <p:cNvGrpSpPr/>
          <p:nvPr/>
        </p:nvGrpSpPr>
        <p:grpSpPr>
          <a:xfrm>
            <a:off x="1115616" y="4758622"/>
            <a:ext cx="6768752" cy="1305951"/>
            <a:chOff x="1115616" y="4758622"/>
            <a:chExt cx="6768752" cy="1305951"/>
          </a:xfrm>
        </p:grpSpPr>
        <p:sp>
          <p:nvSpPr>
            <p:cNvPr id="9" name="Rectangle 8">
              <a:extLst>
                <a:ext uri="{FF2B5EF4-FFF2-40B4-BE49-F238E27FC236}">
                  <a16:creationId xmlns:a16="http://schemas.microsoft.com/office/drawing/2014/main" id="{A402F148-CAC2-A549-8607-1A09BE65A298}"/>
                </a:ext>
              </a:extLst>
            </p:cNvPr>
            <p:cNvSpPr/>
            <p:nvPr/>
          </p:nvSpPr>
          <p:spPr>
            <a:xfrm>
              <a:off x="1115616" y="4758622"/>
              <a:ext cx="6768752" cy="1305951"/>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0" name="Rectangle 9">
              <a:extLst>
                <a:ext uri="{FF2B5EF4-FFF2-40B4-BE49-F238E27FC236}">
                  <a16:creationId xmlns:a16="http://schemas.microsoft.com/office/drawing/2014/main" id="{F5E8221E-E365-F042-84FC-17761C82BC2D}"/>
                </a:ext>
              </a:extLst>
            </p:cNvPr>
            <p:cNvSpPr/>
            <p:nvPr/>
          </p:nvSpPr>
          <p:spPr>
            <a:xfrm>
              <a:off x="1187551" y="4811432"/>
              <a:ext cx="648079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Always talk to the casualty about what is happening and what you are doing to help them. This will help to reassure them and keep them calm. This will also help you to think about each step that you will follow to help them.</a:t>
              </a:r>
            </a:p>
          </p:txBody>
        </p:sp>
      </p:grpSp>
      <p:sp>
        <p:nvSpPr>
          <p:cNvPr id="11" name="Right Arrow 10">
            <a:extLst>
              <a:ext uri="{FF2B5EF4-FFF2-40B4-BE49-F238E27FC236}">
                <a16:creationId xmlns:a16="http://schemas.microsoft.com/office/drawing/2014/main" id="{28C54F82-63B7-7448-9F89-9C3DDEC99221}"/>
              </a:ext>
            </a:extLst>
          </p:cNvPr>
          <p:cNvSpPr/>
          <p:nvPr/>
        </p:nvSpPr>
        <p:spPr>
          <a:xfrm rot="5400000">
            <a:off x="4349050" y="4331613"/>
            <a:ext cx="432049" cy="328991"/>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Tree>
    <p:extLst>
      <p:ext uri="{BB962C8B-B14F-4D97-AF65-F5344CB8AC3E}">
        <p14:creationId xmlns:p14="http://schemas.microsoft.com/office/powerpoint/2010/main" val="201607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33AD-6363-3A46-8290-DE13517B2D0A}"/>
              </a:ext>
            </a:extLst>
          </p:cNvPr>
          <p:cNvSpPr>
            <a:spLocks noGrp="1"/>
          </p:cNvSpPr>
          <p:nvPr>
            <p:ph type="title"/>
          </p:nvPr>
        </p:nvSpPr>
        <p:spPr/>
        <p:txBody>
          <a:bodyPr/>
          <a:lstStyle/>
          <a:p>
            <a:r>
              <a:rPr lang="en-GB" dirty="0"/>
              <a:t>Seeking Help</a:t>
            </a:r>
            <a:endParaRPr lang="en-US" dirty="0"/>
          </a:p>
        </p:txBody>
      </p:sp>
      <p:pic>
        <p:nvPicPr>
          <p:cNvPr id="3" name="Whole Class">
            <a:extLst>
              <a:ext uri="{FF2B5EF4-FFF2-40B4-BE49-F238E27FC236}">
                <a16:creationId xmlns:a16="http://schemas.microsoft.com/office/drawing/2014/main" id="{EB3B25F9-7B3A-9944-BA14-EB62D725EB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5" name="Rectangle 4">
            <a:extLst>
              <a:ext uri="{FF2B5EF4-FFF2-40B4-BE49-F238E27FC236}">
                <a16:creationId xmlns:a16="http://schemas.microsoft.com/office/drawing/2014/main" id="{0A41843E-4915-4645-BE71-1A3C29F26CA5}"/>
              </a:ext>
            </a:extLst>
          </p:cNvPr>
          <p:cNvSpPr/>
          <p:nvPr/>
        </p:nvSpPr>
        <p:spPr>
          <a:xfrm>
            <a:off x="2843808" y="1473201"/>
            <a:ext cx="3456384" cy="5156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ink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Remember - always try 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 name="Right Triangle 5">
            <a:extLst>
              <a:ext uri="{FF2B5EF4-FFF2-40B4-BE49-F238E27FC236}">
                <a16:creationId xmlns:a16="http://schemas.microsoft.com/office/drawing/2014/main" id="{91EFCF09-AA42-5443-80AF-D3D025A9E15E}"/>
              </a:ext>
            </a:extLst>
          </p:cNvPr>
          <p:cNvSpPr/>
          <p:nvPr/>
        </p:nvSpPr>
        <p:spPr>
          <a:xfrm flipH="1">
            <a:off x="5076056" y="3506088"/>
            <a:ext cx="3528392" cy="2808312"/>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grpSp>
        <p:nvGrpSpPr>
          <p:cNvPr id="19" name="Group 18">
            <a:extLst>
              <a:ext uri="{FF2B5EF4-FFF2-40B4-BE49-F238E27FC236}">
                <a16:creationId xmlns:a16="http://schemas.microsoft.com/office/drawing/2014/main" id="{B62221CB-40BF-B44F-91D2-1C81BEBC81DB}"/>
              </a:ext>
            </a:extLst>
          </p:cNvPr>
          <p:cNvGrpSpPr/>
          <p:nvPr/>
        </p:nvGrpSpPr>
        <p:grpSpPr>
          <a:xfrm>
            <a:off x="1003439" y="2241821"/>
            <a:ext cx="4452666" cy="413592"/>
            <a:chOff x="1003439" y="2241821"/>
            <a:chExt cx="4452666" cy="413592"/>
          </a:xfrm>
        </p:grpSpPr>
        <p:sp>
          <p:nvSpPr>
            <p:cNvPr id="7" name="Oval 6">
              <a:extLst>
                <a:ext uri="{FF2B5EF4-FFF2-40B4-BE49-F238E27FC236}">
                  <a16:creationId xmlns:a16="http://schemas.microsoft.com/office/drawing/2014/main" id="{2E397499-1D37-D246-A2B5-E4502A0F037C}"/>
                </a:ext>
              </a:extLst>
            </p:cNvPr>
            <p:cNvSpPr/>
            <p:nvPr/>
          </p:nvSpPr>
          <p:spPr>
            <a:xfrm>
              <a:off x="1003439" y="2241821"/>
              <a:ext cx="413592" cy="41359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0" name="Rectangle 9">
              <a:extLst>
                <a:ext uri="{FF2B5EF4-FFF2-40B4-BE49-F238E27FC236}">
                  <a16:creationId xmlns:a16="http://schemas.microsoft.com/office/drawing/2014/main" id="{9C3DB8BE-6C17-5B4A-BC50-CB78FCF181D7}"/>
                </a:ext>
              </a:extLst>
            </p:cNvPr>
            <p:cNvSpPr/>
            <p:nvPr/>
          </p:nvSpPr>
          <p:spPr>
            <a:xfrm>
              <a:off x="1600562" y="2263951"/>
              <a:ext cx="38555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Keep yourself and the casualty safe.</a:t>
              </a:r>
            </a:p>
          </p:txBody>
        </p:sp>
      </p:grpSp>
      <p:grpSp>
        <p:nvGrpSpPr>
          <p:cNvPr id="20" name="Group 19">
            <a:extLst>
              <a:ext uri="{FF2B5EF4-FFF2-40B4-BE49-F238E27FC236}">
                <a16:creationId xmlns:a16="http://schemas.microsoft.com/office/drawing/2014/main" id="{C79A61F0-424C-B840-9CAF-132E58515A26}"/>
              </a:ext>
            </a:extLst>
          </p:cNvPr>
          <p:cNvGrpSpPr/>
          <p:nvPr/>
        </p:nvGrpSpPr>
        <p:grpSpPr>
          <a:xfrm>
            <a:off x="1003439" y="3010441"/>
            <a:ext cx="6655994" cy="413592"/>
            <a:chOff x="1003439" y="3010441"/>
            <a:chExt cx="6655994" cy="413592"/>
          </a:xfrm>
        </p:grpSpPr>
        <p:sp>
          <p:nvSpPr>
            <p:cNvPr id="11" name="Oval 10">
              <a:extLst>
                <a:ext uri="{FF2B5EF4-FFF2-40B4-BE49-F238E27FC236}">
                  <a16:creationId xmlns:a16="http://schemas.microsoft.com/office/drawing/2014/main" id="{310E7DF6-87D3-484A-AA49-7AFC029B9114}"/>
                </a:ext>
              </a:extLst>
            </p:cNvPr>
            <p:cNvSpPr/>
            <p:nvPr/>
          </p:nvSpPr>
          <p:spPr>
            <a:xfrm>
              <a:off x="1003439" y="3010441"/>
              <a:ext cx="413592" cy="41359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2" name="Rectangle 11">
              <a:extLst>
                <a:ext uri="{FF2B5EF4-FFF2-40B4-BE49-F238E27FC236}">
                  <a16:creationId xmlns:a16="http://schemas.microsoft.com/office/drawing/2014/main" id="{F9B8CD49-F9F3-D24F-A369-84C70AEFD642}"/>
                </a:ext>
              </a:extLst>
            </p:cNvPr>
            <p:cNvSpPr/>
            <p:nvPr/>
          </p:nvSpPr>
          <p:spPr>
            <a:xfrm>
              <a:off x="1629017" y="3026882"/>
              <a:ext cx="603041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Stop anyone from getting any further injuries.</a:t>
              </a:r>
            </a:p>
          </p:txBody>
        </p:sp>
      </p:grpSp>
      <p:grpSp>
        <p:nvGrpSpPr>
          <p:cNvPr id="21" name="Group 20">
            <a:extLst>
              <a:ext uri="{FF2B5EF4-FFF2-40B4-BE49-F238E27FC236}">
                <a16:creationId xmlns:a16="http://schemas.microsoft.com/office/drawing/2014/main" id="{C7473EA5-0E5A-0342-9ED6-7522DB19FF32}"/>
              </a:ext>
            </a:extLst>
          </p:cNvPr>
          <p:cNvGrpSpPr/>
          <p:nvPr/>
        </p:nvGrpSpPr>
        <p:grpSpPr>
          <a:xfrm>
            <a:off x="1003439" y="3767332"/>
            <a:ext cx="4162057" cy="424992"/>
            <a:chOff x="1003439" y="3767332"/>
            <a:chExt cx="4162057" cy="424992"/>
          </a:xfrm>
        </p:grpSpPr>
        <p:sp>
          <p:nvSpPr>
            <p:cNvPr id="13" name="Oval 12">
              <a:extLst>
                <a:ext uri="{FF2B5EF4-FFF2-40B4-BE49-F238E27FC236}">
                  <a16:creationId xmlns:a16="http://schemas.microsoft.com/office/drawing/2014/main" id="{EEA8DF84-9A99-4D4D-B16E-08EA93916F79}"/>
                </a:ext>
              </a:extLst>
            </p:cNvPr>
            <p:cNvSpPr/>
            <p:nvPr/>
          </p:nvSpPr>
          <p:spPr>
            <a:xfrm>
              <a:off x="1003439" y="3778732"/>
              <a:ext cx="413592" cy="41359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4" name="Rectangle 13">
              <a:extLst>
                <a:ext uri="{FF2B5EF4-FFF2-40B4-BE49-F238E27FC236}">
                  <a16:creationId xmlns:a16="http://schemas.microsoft.com/office/drawing/2014/main" id="{6E503193-7381-CB41-9890-218DE3E50AA2}"/>
                </a:ext>
              </a:extLst>
            </p:cNvPr>
            <p:cNvSpPr/>
            <p:nvPr/>
          </p:nvSpPr>
          <p:spPr>
            <a:xfrm>
              <a:off x="1627348" y="3767332"/>
              <a:ext cx="353814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Treat injuries quickly and safely.</a:t>
              </a:r>
            </a:p>
          </p:txBody>
        </p:sp>
      </p:grpSp>
      <p:grpSp>
        <p:nvGrpSpPr>
          <p:cNvPr id="22" name="Group 21">
            <a:extLst>
              <a:ext uri="{FF2B5EF4-FFF2-40B4-BE49-F238E27FC236}">
                <a16:creationId xmlns:a16="http://schemas.microsoft.com/office/drawing/2014/main" id="{812FB51A-C75D-6F49-9D12-4A604D1C7BA9}"/>
              </a:ext>
            </a:extLst>
          </p:cNvPr>
          <p:cNvGrpSpPr/>
          <p:nvPr/>
        </p:nvGrpSpPr>
        <p:grpSpPr>
          <a:xfrm>
            <a:off x="1003439" y="4424550"/>
            <a:ext cx="4656357" cy="646331"/>
            <a:chOff x="1003439" y="4424550"/>
            <a:chExt cx="4656357" cy="646331"/>
          </a:xfrm>
        </p:grpSpPr>
        <p:sp>
          <p:nvSpPr>
            <p:cNvPr id="15" name="Oval 14">
              <a:extLst>
                <a:ext uri="{FF2B5EF4-FFF2-40B4-BE49-F238E27FC236}">
                  <a16:creationId xmlns:a16="http://schemas.microsoft.com/office/drawing/2014/main" id="{8EFFEFF4-66D5-8B4D-9C4D-E36DBE0B18D2}"/>
                </a:ext>
              </a:extLst>
            </p:cNvPr>
            <p:cNvSpPr/>
            <p:nvPr/>
          </p:nvSpPr>
          <p:spPr>
            <a:xfrm>
              <a:off x="1003439" y="4540920"/>
              <a:ext cx="413592" cy="41359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6" name="Rectangle 15">
              <a:extLst>
                <a:ext uri="{FF2B5EF4-FFF2-40B4-BE49-F238E27FC236}">
                  <a16:creationId xmlns:a16="http://schemas.microsoft.com/office/drawing/2014/main" id="{DDD4C6CB-1673-5A4F-9979-BC0B8807CF08}"/>
                </a:ext>
              </a:extLst>
            </p:cNvPr>
            <p:cNvSpPr/>
            <p:nvPr/>
          </p:nvSpPr>
          <p:spPr>
            <a:xfrm>
              <a:off x="1627348" y="4424550"/>
              <a:ext cx="403244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Seek help from the emergency services if needed.</a:t>
              </a:r>
            </a:p>
          </p:txBody>
        </p:sp>
      </p:grpSp>
      <p:pic>
        <p:nvPicPr>
          <p:cNvPr id="18" name="Picture 17" descr="A picture containing person, person, holding, standing&#10;&#10;Description automatically generated">
            <a:extLst>
              <a:ext uri="{FF2B5EF4-FFF2-40B4-BE49-F238E27FC236}">
                <a16:creationId xmlns:a16="http://schemas.microsoft.com/office/drawing/2014/main" id="{5D6B3289-5621-AA41-9B76-62779CBB56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8876"/>
          <a:stretch/>
        </p:blipFill>
        <p:spPr>
          <a:xfrm>
            <a:off x="5301062" y="2787876"/>
            <a:ext cx="3320118" cy="3506088"/>
          </a:xfrm>
          <a:prstGeom prst="rect">
            <a:avLst/>
          </a:prstGeom>
        </p:spPr>
      </p:pic>
    </p:spTree>
    <p:extLst>
      <p:ext uri="{BB962C8B-B14F-4D97-AF65-F5344CB8AC3E}">
        <p14:creationId xmlns:p14="http://schemas.microsoft.com/office/powerpoint/2010/main" val="259190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0AC7-DB5E-E24B-AD1F-D948DCFB9D5B}"/>
              </a:ext>
            </a:extLst>
          </p:cNvPr>
          <p:cNvSpPr>
            <a:spLocks noGrp="1"/>
          </p:cNvSpPr>
          <p:nvPr>
            <p:ph type="title"/>
          </p:nvPr>
        </p:nvSpPr>
        <p:spPr>
          <a:xfrm>
            <a:off x="102431" y="360732"/>
            <a:ext cx="8220075" cy="994306"/>
          </a:xfrm>
        </p:spPr>
        <p:txBody>
          <a:bodyPr/>
          <a:lstStyle/>
          <a:p>
            <a:r>
              <a:rPr lang="en-GB" dirty="0"/>
              <a:t>Seeking Help</a:t>
            </a:r>
            <a:endParaRPr lang="en-US" dirty="0"/>
          </a:p>
        </p:txBody>
      </p:sp>
      <p:pic>
        <p:nvPicPr>
          <p:cNvPr id="3" name="Whole Class">
            <a:extLst>
              <a:ext uri="{FF2B5EF4-FFF2-40B4-BE49-F238E27FC236}">
                <a16:creationId xmlns:a16="http://schemas.microsoft.com/office/drawing/2014/main" id="{9B4B4ABC-D193-DC44-AA38-28BF51B57D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grpSp>
        <p:nvGrpSpPr>
          <p:cNvPr id="7" name="Group 6">
            <a:extLst>
              <a:ext uri="{FF2B5EF4-FFF2-40B4-BE49-F238E27FC236}">
                <a16:creationId xmlns:a16="http://schemas.microsoft.com/office/drawing/2014/main" id="{CD26BD88-A881-644F-ADA7-2BA0CFFCBD7C}"/>
              </a:ext>
            </a:extLst>
          </p:cNvPr>
          <p:cNvGrpSpPr/>
          <p:nvPr/>
        </p:nvGrpSpPr>
        <p:grpSpPr>
          <a:xfrm>
            <a:off x="611560" y="3140968"/>
            <a:ext cx="3276364" cy="3168352"/>
            <a:chOff x="701570" y="2780928"/>
            <a:chExt cx="3276364" cy="3168352"/>
          </a:xfrm>
        </p:grpSpPr>
        <p:sp>
          <p:nvSpPr>
            <p:cNvPr id="4" name="Oval 3">
              <a:extLst>
                <a:ext uri="{FF2B5EF4-FFF2-40B4-BE49-F238E27FC236}">
                  <a16:creationId xmlns:a16="http://schemas.microsoft.com/office/drawing/2014/main" id="{D5658B17-6916-FD4D-99AC-A8AFD99AA09C}"/>
                </a:ext>
              </a:extLst>
            </p:cNvPr>
            <p:cNvSpPr/>
            <p:nvPr/>
          </p:nvSpPr>
          <p:spPr>
            <a:xfrm>
              <a:off x="701570" y="2780928"/>
              <a:ext cx="3276364" cy="316835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6" name="Picture 5" descr="A picture containing suit, knife&#10;&#10;Description automatically generated">
              <a:extLst>
                <a:ext uri="{FF2B5EF4-FFF2-40B4-BE49-F238E27FC236}">
                  <a16:creationId xmlns:a16="http://schemas.microsoft.com/office/drawing/2014/main" id="{FCC95942-F58F-2B4E-81D6-51788BD62E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66" t="-1919" r="-12320" b="61572"/>
            <a:stretch/>
          </p:blipFill>
          <p:spPr>
            <a:xfrm>
              <a:off x="701570" y="2780928"/>
              <a:ext cx="3276364" cy="3168352"/>
            </a:xfrm>
            <a:prstGeom prst="ellipse">
              <a:avLst/>
            </a:prstGeom>
          </p:spPr>
        </p:pic>
      </p:grpSp>
      <p:sp>
        <p:nvSpPr>
          <p:cNvPr id="8" name="Rectangle 7">
            <a:extLst>
              <a:ext uri="{FF2B5EF4-FFF2-40B4-BE49-F238E27FC236}">
                <a16:creationId xmlns:a16="http://schemas.microsoft.com/office/drawing/2014/main" id="{39ED2B36-7279-6B44-B55E-B38F50413DA0}"/>
              </a:ext>
            </a:extLst>
          </p:cNvPr>
          <p:cNvSpPr/>
          <p:nvPr/>
        </p:nvSpPr>
        <p:spPr>
          <a:xfrm>
            <a:off x="466727" y="1524371"/>
            <a:ext cx="8210546" cy="954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After you have checked that it is safe to help the casualty, follow the steps in the primary survey (with DR ABC) below to decide how best to help </a:t>
            </a:r>
            <a:br>
              <a:rPr kumimoji="0" lang="en-US" sz="1800" b="0" i="0" u="none" strike="noStrike" kern="1200" cap="none" spc="0" normalizeH="0" baseline="0" noProof="0" dirty="0">
                <a:ln>
                  <a:noFill/>
                </a:ln>
                <a:solidFill>
                  <a:prstClr val="white"/>
                </a:solidFill>
                <a:effectLst/>
                <a:uLnTx/>
                <a:uFillTx/>
                <a:latin typeface="Twinkl"/>
                <a:ea typeface="+mn-ea"/>
                <a:cs typeface="+mn-cs"/>
              </a:rPr>
            </a:br>
            <a:r>
              <a:rPr kumimoji="0" lang="en-US" sz="1800" b="0" i="0" u="none" strike="noStrike" kern="1200" cap="none" spc="0" normalizeH="0" baseline="0" noProof="0" dirty="0">
                <a:ln>
                  <a:noFill/>
                </a:ln>
                <a:solidFill>
                  <a:prstClr val="white"/>
                </a:solidFill>
                <a:effectLst/>
                <a:uLnTx/>
                <a:uFillTx/>
                <a:latin typeface="Twinkl"/>
                <a:ea typeface="+mn-ea"/>
                <a:cs typeface="+mn-cs"/>
              </a:rPr>
              <a:t>a casualty.</a:t>
            </a:r>
          </a:p>
        </p:txBody>
      </p:sp>
      <p:grpSp>
        <p:nvGrpSpPr>
          <p:cNvPr id="13" name="Group 12">
            <a:extLst>
              <a:ext uri="{FF2B5EF4-FFF2-40B4-BE49-F238E27FC236}">
                <a16:creationId xmlns:a16="http://schemas.microsoft.com/office/drawing/2014/main" id="{2FF28CCB-1D17-AD44-B151-3B3F2AD92CAA}"/>
              </a:ext>
            </a:extLst>
          </p:cNvPr>
          <p:cNvGrpSpPr/>
          <p:nvPr/>
        </p:nvGrpSpPr>
        <p:grpSpPr>
          <a:xfrm>
            <a:off x="3898308" y="2712303"/>
            <a:ext cx="5688632" cy="1209866"/>
            <a:chOff x="3887924" y="3015227"/>
            <a:chExt cx="5688632" cy="1209866"/>
          </a:xfrm>
        </p:grpSpPr>
        <p:sp>
          <p:nvSpPr>
            <p:cNvPr id="9" name="Rectangle 8">
              <a:extLst>
                <a:ext uri="{FF2B5EF4-FFF2-40B4-BE49-F238E27FC236}">
                  <a16:creationId xmlns:a16="http://schemas.microsoft.com/office/drawing/2014/main" id="{CE0D2E8A-CA0F-4446-9B9A-D48FA384FDE3}"/>
                </a:ext>
              </a:extLst>
            </p:cNvPr>
            <p:cNvSpPr/>
            <p:nvPr/>
          </p:nvSpPr>
          <p:spPr>
            <a:xfrm>
              <a:off x="3893705" y="3015227"/>
              <a:ext cx="4680520" cy="954990"/>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0" name="TextBox 9">
              <a:extLst>
                <a:ext uri="{FF2B5EF4-FFF2-40B4-BE49-F238E27FC236}">
                  <a16:creationId xmlns:a16="http://schemas.microsoft.com/office/drawing/2014/main" id="{E223520D-9434-004B-939B-AB2451F10608}"/>
                </a:ext>
              </a:extLst>
            </p:cNvPr>
            <p:cNvSpPr txBox="1"/>
            <p:nvPr/>
          </p:nvSpPr>
          <p:spPr>
            <a:xfrm>
              <a:off x="3887924" y="3024764"/>
              <a:ext cx="56886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The primary survey includes a series of </a:t>
              </a:r>
              <a:br>
                <a:rPr kumimoji="0" lang="en-US" sz="1800" b="0" i="0" u="none" strike="noStrike" kern="1200" cap="none" spc="0" normalizeH="0" baseline="0" noProof="0" dirty="0">
                  <a:ln>
                    <a:noFill/>
                  </a:ln>
                  <a:solidFill>
                    <a:srgbClr val="1C1C1C"/>
                  </a:solidFill>
                  <a:effectLst/>
                  <a:uLnTx/>
                  <a:uFillTx/>
                  <a:latin typeface="Twinkl"/>
                  <a:ea typeface="+mn-ea"/>
                  <a:cs typeface="+mn-cs"/>
                </a:rPr>
              </a:br>
              <a:r>
                <a:rPr kumimoji="0" lang="en-US" sz="1800" b="0" i="0" u="none" strike="noStrike" kern="1200" cap="none" spc="0" normalizeH="0" baseline="0" noProof="0" dirty="0">
                  <a:ln>
                    <a:noFill/>
                  </a:ln>
                  <a:solidFill>
                    <a:srgbClr val="1C1C1C"/>
                  </a:solidFill>
                  <a:effectLst/>
                  <a:uLnTx/>
                  <a:uFillTx/>
                  <a:latin typeface="Twinkl"/>
                  <a:ea typeface="+mn-ea"/>
                  <a:cs typeface="+mn-cs"/>
                </a:rPr>
                <a:t>checks to help the first aider decide if there </a:t>
              </a:r>
              <a:br>
                <a:rPr kumimoji="0" lang="en-US" sz="1800" b="0" i="0" u="none" strike="noStrike" kern="1200" cap="none" spc="0" normalizeH="0" baseline="0" noProof="0" dirty="0">
                  <a:ln>
                    <a:noFill/>
                  </a:ln>
                  <a:solidFill>
                    <a:srgbClr val="1C1C1C"/>
                  </a:solidFill>
                  <a:effectLst/>
                  <a:uLnTx/>
                  <a:uFillTx/>
                  <a:latin typeface="Twinkl"/>
                  <a:ea typeface="+mn-ea"/>
                  <a:cs typeface="+mn-cs"/>
                </a:rPr>
              </a:br>
              <a:r>
                <a:rPr kumimoji="0" lang="en-US" sz="1800" b="0" i="0" u="none" strike="noStrike" kern="1200" cap="none" spc="0" normalizeH="0" baseline="0" noProof="0" dirty="0">
                  <a:ln>
                    <a:noFill/>
                  </a:ln>
                  <a:solidFill>
                    <a:srgbClr val="1C1C1C"/>
                  </a:solidFill>
                  <a:effectLst/>
                  <a:uLnTx/>
                  <a:uFillTx/>
                  <a:latin typeface="Twinkl"/>
                  <a:ea typeface="+mn-ea"/>
                  <a:cs typeface="+mn-cs"/>
                </a:rPr>
                <a:t>are any urgent threats to the casualty’s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1C1C"/>
                </a:solidFill>
                <a:effectLst/>
                <a:uLnTx/>
                <a:uFillTx/>
                <a:latin typeface="Twinkl"/>
                <a:ea typeface="+mn-ea"/>
                <a:cs typeface="+mn-cs"/>
              </a:endParaRPr>
            </a:p>
          </p:txBody>
        </p:sp>
      </p:grpSp>
      <p:grpSp>
        <p:nvGrpSpPr>
          <p:cNvPr id="14" name="Group 13">
            <a:extLst>
              <a:ext uri="{FF2B5EF4-FFF2-40B4-BE49-F238E27FC236}">
                <a16:creationId xmlns:a16="http://schemas.microsoft.com/office/drawing/2014/main" id="{CF26EAD5-5ED4-6948-975E-B3AAD6A6ED1B}"/>
              </a:ext>
            </a:extLst>
          </p:cNvPr>
          <p:cNvGrpSpPr/>
          <p:nvPr/>
        </p:nvGrpSpPr>
        <p:grpSpPr>
          <a:xfrm>
            <a:off x="4174977" y="3989182"/>
            <a:ext cx="4609492" cy="1544227"/>
            <a:chOff x="4097970" y="4437112"/>
            <a:chExt cx="4609492" cy="1544227"/>
          </a:xfrm>
        </p:grpSpPr>
        <p:sp>
          <p:nvSpPr>
            <p:cNvPr id="11" name="Rectangle 10">
              <a:extLst>
                <a:ext uri="{FF2B5EF4-FFF2-40B4-BE49-F238E27FC236}">
                  <a16:creationId xmlns:a16="http://schemas.microsoft.com/office/drawing/2014/main" id="{A53C8B8F-F316-DF4D-AB34-2C1BA21CEFBA}"/>
                </a:ext>
              </a:extLst>
            </p:cNvPr>
            <p:cNvSpPr/>
            <p:nvPr/>
          </p:nvSpPr>
          <p:spPr>
            <a:xfrm>
              <a:off x="4097970" y="4437112"/>
              <a:ext cx="4392488" cy="1544227"/>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2" name="Rectangle 11">
              <a:extLst>
                <a:ext uri="{FF2B5EF4-FFF2-40B4-BE49-F238E27FC236}">
                  <a16:creationId xmlns:a16="http://schemas.microsoft.com/office/drawing/2014/main" id="{877E07C1-71D4-6C46-A12F-F2B42222E694}"/>
                </a:ext>
              </a:extLst>
            </p:cNvPr>
            <p:cNvSpPr/>
            <p:nvPr/>
          </p:nvSpPr>
          <p:spPr>
            <a:xfrm>
              <a:off x="4135462" y="4437112"/>
              <a:ext cx="4572000" cy="147732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These checks are in order of importance and it is always best to shout for help </a:t>
              </a:r>
              <a:br>
                <a:rPr kumimoji="0" lang="en-US" sz="1800" b="0" i="0" u="none" strike="noStrike" kern="1200" cap="none" spc="0" normalizeH="0" baseline="0" noProof="0" dirty="0">
                  <a:ln>
                    <a:noFill/>
                  </a:ln>
                  <a:solidFill>
                    <a:srgbClr val="1C1C1C"/>
                  </a:solidFill>
                  <a:effectLst/>
                  <a:uLnTx/>
                  <a:uFillTx/>
                  <a:latin typeface="Twinkl"/>
                  <a:ea typeface="+mn-ea"/>
                  <a:cs typeface="+mn-cs"/>
                </a:rPr>
              </a:br>
              <a:r>
                <a:rPr kumimoji="0" lang="en-US" sz="1800" b="0" i="0" u="none" strike="noStrike" kern="1200" cap="none" spc="0" normalizeH="0" baseline="0" noProof="0" dirty="0">
                  <a:ln>
                    <a:noFill/>
                  </a:ln>
                  <a:solidFill>
                    <a:srgbClr val="1C1C1C"/>
                  </a:solidFill>
                  <a:effectLst/>
                  <a:uLnTx/>
                  <a:uFillTx/>
                  <a:latin typeface="Twinkl"/>
                  <a:ea typeface="+mn-ea"/>
                  <a:cs typeface="+mn-cs"/>
                </a:rPr>
                <a:t>and ask someone else to dial </a:t>
              </a:r>
              <a:r>
                <a:rPr kumimoji="0" lang="en-US" sz="1800" b="1" i="0" u="none" strike="noStrike" kern="1200" cap="none" spc="0" normalizeH="0" baseline="0" noProof="0" dirty="0">
                  <a:ln>
                    <a:noFill/>
                  </a:ln>
                  <a:solidFill>
                    <a:srgbClr val="31B7BC"/>
                  </a:solidFill>
                  <a:effectLst/>
                  <a:uLnTx/>
                  <a:uFillTx/>
                  <a:latin typeface="Twinkl"/>
                  <a:ea typeface="+mn-ea"/>
                  <a:cs typeface="+mn-cs"/>
                </a:rPr>
                <a:t>999</a:t>
              </a:r>
              <a:r>
                <a:rPr kumimoji="0" lang="en-US" sz="1800" b="0" i="0" u="none" strike="noStrike" kern="1200" cap="none" spc="0" normalizeH="0" baseline="0" noProof="0" dirty="0">
                  <a:ln>
                    <a:noFill/>
                  </a:ln>
                  <a:solidFill>
                    <a:srgbClr val="1C1C1C"/>
                  </a:solidFill>
                  <a:effectLst/>
                  <a:uLnTx/>
                  <a:uFillTx/>
                  <a:latin typeface="Twinkl"/>
                  <a:ea typeface="+mn-ea"/>
                  <a:cs typeface="+mn-cs"/>
                </a:rPr>
                <a:t> or </a:t>
              </a:r>
              <a:r>
                <a:rPr kumimoji="0" lang="en-US" sz="1800" b="1" i="0" u="none" strike="noStrike" kern="1200" cap="none" spc="0" normalizeH="0" baseline="0" noProof="0" dirty="0">
                  <a:ln>
                    <a:noFill/>
                  </a:ln>
                  <a:solidFill>
                    <a:srgbClr val="8C368C"/>
                  </a:solidFill>
                  <a:effectLst/>
                  <a:uLnTx/>
                  <a:uFillTx/>
                  <a:latin typeface="Twinkl"/>
                  <a:ea typeface="+mn-ea"/>
                  <a:cs typeface="+mn-cs"/>
                </a:rPr>
                <a:t>112 </a:t>
              </a:r>
              <a:br>
                <a:rPr kumimoji="0" lang="en-US" sz="1800" b="1" i="0" u="none" strike="noStrike" kern="1200" cap="none" spc="0" normalizeH="0" baseline="0" noProof="0" dirty="0">
                  <a:ln>
                    <a:noFill/>
                  </a:ln>
                  <a:solidFill>
                    <a:srgbClr val="8C368C"/>
                  </a:solidFill>
                  <a:effectLst/>
                  <a:uLnTx/>
                  <a:uFillTx/>
                  <a:latin typeface="Twinkl"/>
                  <a:ea typeface="+mn-ea"/>
                  <a:cs typeface="+mn-cs"/>
                </a:rPr>
              </a:br>
              <a:r>
                <a:rPr kumimoji="0" lang="en-US" sz="1800" b="0" i="0" u="none" strike="noStrike" kern="1200" cap="none" spc="0" normalizeH="0" baseline="0" noProof="0" dirty="0">
                  <a:ln>
                    <a:noFill/>
                  </a:ln>
                  <a:solidFill>
                    <a:srgbClr val="1C1C1C"/>
                  </a:solidFill>
                  <a:effectLst/>
                  <a:uLnTx/>
                  <a:uFillTx/>
                  <a:latin typeface="Twinkl"/>
                  <a:ea typeface="+mn-ea"/>
                  <a:cs typeface="+mn-cs"/>
                </a:rPr>
                <a:t>if possible while you work through </a:t>
              </a:r>
              <a:br>
                <a:rPr kumimoji="0" lang="en-US" sz="1800" b="0" i="0" u="none" strike="noStrike" kern="1200" cap="none" spc="0" normalizeH="0" baseline="0" noProof="0" dirty="0">
                  <a:ln>
                    <a:noFill/>
                  </a:ln>
                  <a:solidFill>
                    <a:srgbClr val="1C1C1C"/>
                  </a:solidFill>
                  <a:effectLst/>
                  <a:uLnTx/>
                  <a:uFillTx/>
                  <a:latin typeface="Twinkl"/>
                  <a:ea typeface="+mn-ea"/>
                  <a:cs typeface="+mn-cs"/>
                </a:rPr>
              </a:br>
              <a:r>
                <a:rPr kumimoji="0" lang="en-US" sz="1800" b="0" i="0" u="none" strike="noStrike" kern="1200" cap="none" spc="0" normalizeH="0" baseline="0" noProof="0" dirty="0">
                  <a:ln>
                    <a:noFill/>
                  </a:ln>
                  <a:solidFill>
                    <a:srgbClr val="1C1C1C"/>
                  </a:solidFill>
                  <a:effectLst/>
                  <a:uLnTx/>
                  <a:uFillTx/>
                  <a:latin typeface="Twinkl"/>
                  <a:ea typeface="+mn-ea"/>
                  <a:cs typeface="+mn-cs"/>
                </a:rPr>
                <a:t>these steps.</a:t>
              </a:r>
            </a:p>
          </p:txBody>
        </p:sp>
      </p:grpSp>
      <p:sp>
        <p:nvSpPr>
          <p:cNvPr id="15" name="Oval Callout 14">
            <a:extLst>
              <a:ext uri="{FF2B5EF4-FFF2-40B4-BE49-F238E27FC236}">
                <a16:creationId xmlns:a16="http://schemas.microsoft.com/office/drawing/2014/main" id="{0498CD7B-674E-1147-A3CE-86CBFEF8D7BC}"/>
              </a:ext>
            </a:extLst>
          </p:cNvPr>
          <p:cNvSpPr/>
          <p:nvPr/>
        </p:nvSpPr>
        <p:spPr>
          <a:xfrm>
            <a:off x="2226284" y="1670762"/>
            <a:ext cx="1584176" cy="1272645"/>
          </a:xfrm>
          <a:prstGeom prst="wedgeEllipseCallout">
            <a:avLst>
              <a:gd name="adj1" fmla="val -30142"/>
              <a:gd name="adj2" fmla="val 74089"/>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Twinkl"/>
                <a:ea typeface="+mn-ea"/>
                <a:cs typeface="+mn-cs"/>
              </a:rPr>
              <a:t>Hi I’m </a:t>
            </a:r>
            <a:br>
              <a:rPr kumimoji="0" lang="en-US" sz="1800" b="0" i="0" u="none" strike="noStrike" kern="1200" cap="none" spc="0" normalizeH="0" baseline="0" noProof="0" dirty="0">
                <a:ln>
                  <a:noFill/>
                </a:ln>
                <a:solidFill>
                  <a:sysClr val="windowText" lastClr="000000"/>
                </a:solidFill>
                <a:effectLst/>
                <a:uLnTx/>
                <a:uFillTx/>
                <a:latin typeface="Twinkl"/>
                <a:ea typeface="+mn-ea"/>
                <a:cs typeface="+mn-cs"/>
              </a:rPr>
            </a:br>
            <a:r>
              <a:rPr kumimoji="0" lang="en-US" sz="1800" b="0" i="0" u="none" strike="noStrike" kern="1200" cap="none" spc="0" normalizeH="0" baseline="0" noProof="0" dirty="0">
                <a:ln>
                  <a:noFill/>
                </a:ln>
                <a:solidFill>
                  <a:sysClr val="windowText" lastClr="000000"/>
                </a:solidFill>
                <a:effectLst/>
                <a:uLnTx/>
                <a:uFillTx/>
                <a:latin typeface="Twinkl"/>
                <a:ea typeface="+mn-ea"/>
                <a:cs typeface="+mn-cs"/>
              </a:rPr>
              <a:t>DR ABC</a:t>
            </a:r>
          </a:p>
        </p:txBody>
      </p:sp>
      <p:sp>
        <p:nvSpPr>
          <p:cNvPr id="16" name="Rectangle 15">
            <a:hlinkClick r:id="rId4" action="ppaction://hlinksldjump"/>
            <a:extLst>
              <a:ext uri="{FF2B5EF4-FFF2-40B4-BE49-F238E27FC236}">
                <a16:creationId xmlns:a16="http://schemas.microsoft.com/office/drawing/2014/main" id="{D3D49865-3782-404C-A89E-12698CD048E9}"/>
              </a:ext>
            </a:extLst>
          </p:cNvPr>
          <p:cNvSpPr/>
          <p:nvPr/>
        </p:nvSpPr>
        <p:spPr>
          <a:xfrm>
            <a:off x="4128770" y="2000862"/>
            <a:ext cx="4392487" cy="72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D is for Danger – check for hazards to assess the danger.</a:t>
            </a:r>
          </a:p>
        </p:txBody>
      </p:sp>
      <p:sp>
        <p:nvSpPr>
          <p:cNvPr id="17" name="Rectangle 16">
            <a:hlinkClick r:id="rId5" action="ppaction://hlinksldjump"/>
            <a:extLst>
              <a:ext uri="{FF2B5EF4-FFF2-40B4-BE49-F238E27FC236}">
                <a16:creationId xmlns:a16="http://schemas.microsoft.com/office/drawing/2014/main" id="{B418BF0B-22AA-DE4E-94B1-BD116ACF1597}"/>
              </a:ext>
            </a:extLst>
          </p:cNvPr>
          <p:cNvSpPr/>
          <p:nvPr/>
        </p:nvSpPr>
        <p:spPr>
          <a:xfrm>
            <a:off x="4129588" y="2864519"/>
            <a:ext cx="4392487" cy="72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R is for Response – talk to the casualty and try to get a response.</a:t>
            </a:r>
          </a:p>
        </p:txBody>
      </p:sp>
      <p:sp>
        <p:nvSpPr>
          <p:cNvPr id="18" name="Rectangle 17">
            <a:hlinkClick r:id="rId6" action="ppaction://hlinksldjump"/>
            <a:extLst>
              <a:ext uri="{FF2B5EF4-FFF2-40B4-BE49-F238E27FC236}">
                <a16:creationId xmlns:a16="http://schemas.microsoft.com/office/drawing/2014/main" id="{9E53F53F-0795-DC44-BC08-CB95857875C5}"/>
              </a:ext>
            </a:extLst>
          </p:cNvPr>
          <p:cNvSpPr/>
          <p:nvPr/>
        </p:nvSpPr>
        <p:spPr>
          <a:xfrm>
            <a:off x="4129587" y="3734306"/>
            <a:ext cx="4392487" cy="7200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A is for Airway – check the casualty’s airway and clear it if necessary.</a:t>
            </a:r>
          </a:p>
        </p:txBody>
      </p:sp>
      <p:sp>
        <p:nvSpPr>
          <p:cNvPr id="19" name="Rectangle 18">
            <a:hlinkClick r:id="rId7" action="ppaction://hlinksldjump"/>
            <a:extLst>
              <a:ext uri="{FF2B5EF4-FFF2-40B4-BE49-F238E27FC236}">
                <a16:creationId xmlns:a16="http://schemas.microsoft.com/office/drawing/2014/main" id="{32B0FD62-D657-544E-9FE8-368FF6D3C1A0}"/>
              </a:ext>
            </a:extLst>
          </p:cNvPr>
          <p:cNvSpPr/>
          <p:nvPr/>
        </p:nvSpPr>
        <p:spPr>
          <a:xfrm>
            <a:off x="4129587" y="4603861"/>
            <a:ext cx="4392487" cy="72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B is for Breathing – check the </a:t>
            </a:r>
            <a:br>
              <a:rPr kumimoji="0" lang="en-US" sz="1800" b="0" i="0" u="none" strike="noStrike" kern="1200" cap="none" spc="0" normalizeH="0" baseline="0" noProof="0" dirty="0">
                <a:ln>
                  <a:noFill/>
                </a:ln>
                <a:solidFill>
                  <a:prstClr val="white"/>
                </a:solidFill>
                <a:effectLst/>
                <a:uLnTx/>
                <a:uFillTx/>
                <a:latin typeface="Twinkl"/>
                <a:ea typeface="+mn-ea"/>
                <a:cs typeface="+mn-cs"/>
              </a:rPr>
            </a:br>
            <a:r>
              <a:rPr kumimoji="0" lang="en-US" sz="1800" b="0" i="0" u="none" strike="noStrike" kern="1200" cap="none" spc="0" normalizeH="0" baseline="0" noProof="0" dirty="0">
                <a:ln>
                  <a:noFill/>
                </a:ln>
                <a:solidFill>
                  <a:prstClr val="white"/>
                </a:solidFill>
                <a:effectLst/>
                <a:uLnTx/>
                <a:uFillTx/>
                <a:latin typeface="Twinkl"/>
                <a:ea typeface="+mn-ea"/>
                <a:cs typeface="+mn-cs"/>
              </a:rPr>
              <a:t>casualty is breathing.</a:t>
            </a:r>
          </a:p>
        </p:txBody>
      </p:sp>
      <p:sp>
        <p:nvSpPr>
          <p:cNvPr id="20" name="Rectangle 19">
            <a:hlinkClick r:id="rId8" action="ppaction://hlinksldjump"/>
            <a:extLst>
              <a:ext uri="{FF2B5EF4-FFF2-40B4-BE49-F238E27FC236}">
                <a16:creationId xmlns:a16="http://schemas.microsoft.com/office/drawing/2014/main" id="{1CBB8B8C-1DF1-2844-91CE-0889E502707F}"/>
              </a:ext>
            </a:extLst>
          </p:cNvPr>
          <p:cNvSpPr/>
          <p:nvPr/>
        </p:nvSpPr>
        <p:spPr>
          <a:xfrm>
            <a:off x="4139953" y="5473416"/>
            <a:ext cx="4392487" cy="72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C is for Circulation – check the casualty for bleeding. </a:t>
            </a:r>
          </a:p>
        </p:txBody>
      </p:sp>
      <p:sp>
        <p:nvSpPr>
          <p:cNvPr id="21" name="TextBox 20">
            <a:extLst>
              <a:ext uri="{FF2B5EF4-FFF2-40B4-BE49-F238E27FC236}">
                <a16:creationId xmlns:a16="http://schemas.microsoft.com/office/drawing/2014/main" id="{FA6491FE-9364-5942-9689-5DE6683702F1}"/>
              </a:ext>
            </a:extLst>
          </p:cNvPr>
          <p:cNvSpPr txBox="1"/>
          <p:nvPr/>
        </p:nvSpPr>
        <p:spPr>
          <a:xfrm>
            <a:off x="5315365" y="1562340"/>
            <a:ext cx="2510820" cy="3716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Click for more info..</a:t>
            </a:r>
          </a:p>
        </p:txBody>
      </p:sp>
      <p:sp>
        <p:nvSpPr>
          <p:cNvPr id="5" name="Rectangle 4">
            <a:hlinkClick r:id="rId9" action="ppaction://hlinksldjump"/>
            <a:extLst>
              <a:ext uri="{FF2B5EF4-FFF2-40B4-BE49-F238E27FC236}">
                <a16:creationId xmlns:a16="http://schemas.microsoft.com/office/drawing/2014/main" id="{ECDED6FC-2CD3-C04F-81E3-625782BA616B}"/>
              </a:ext>
            </a:extLst>
          </p:cNvPr>
          <p:cNvSpPr/>
          <p:nvPr/>
        </p:nvSpPr>
        <p:spPr>
          <a:xfrm>
            <a:off x="1686224" y="5925916"/>
            <a:ext cx="1229592" cy="388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next slide</a:t>
            </a:r>
          </a:p>
        </p:txBody>
      </p:sp>
    </p:spTree>
    <p:extLst>
      <p:ext uri="{BB962C8B-B14F-4D97-AF65-F5344CB8AC3E}">
        <p14:creationId xmlns:p14="http://schemas.microsoft.com/office/powerpoint/2010/main" val="90428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8"/>
                                        </p:tgtEl>
                                        <p:attrNameLst>
                                          <p:attrName>style.visibility</p:attrName>
                                        </p:attrNameLst>
                                      </p:cBhvr>
                                      <p:to>
                                        <p:strVal val="hidden"/>
                                      </p:to>
                                    </p:se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5" grpId="0" animBg="1"/>
      <p:bldP spid="16" grpId="0" animBg="1"/>
      <p:bldP spid="17" grpId="0" animBg="1"/>
      <p:bldP spid="18" grpId="0" animBg="1"/>
      <p:bldP spid="19" grpId="0" animBg="1"/>
      <p:bldP spid="20" grpId="0" animBg="1"/>
      <p:bldP spid="21" grpId="0"/>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CDFA3F65-0F77-A046-87FA-58955262642E}"/>
              </a:ext>
            </a:extLst>
          </p:cNvPr>
          <p:cNvSpPr/>
          <p:nvPr/>
        </p:nvSpPr>
        <p:spPr>
          <a:xfrm flipH="1">
            <a:off x="4427984" y="2866567"/>
            <a:ext cx="4176464" cy="3447833"/>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a:extLst>
              <a:ext uri="{FF2B5EF4-FFF2-40B4-BE49-F238E27FC236}">
                <a16:creationId xmlns:a16="http://schemas.microsoft.com/office/drawing/2014/main" id="{123FD544-6981-CB4C-B4FD-235E39E012E7}"/>
              </a:ext>
            </a:extLst>
          </p:cNvPr>
          <p:cNvSpPr>
            <a:spLocks noGrp="1"/>
          </p:cNvSpPr>
          <p:nvPr>
            <p:ph type="title"/>
          </p:nvPr>
        </p:nvSpPr>
        <p:spPr/>
        <p:txBody>
          <a:bodyPr/>
          <a:lstStyle/>
          <a:p>
            <a:r>
              <a:rPr lang="en-GB" dirty="0"/>
              <a:t>Seeking Help</a:t>
            </a:r>
            <a:endParaRPr lang="en-US" dirty="0"/>
          </a:p>
        </p:txBody>
      </p:sp>
      <p:pic>
        <p:nvPicPr>
          <p:cNvPr id="3" name="Whole Class">
            <a:extLst>
              <a:ext uri="{FF2B5EF4-FFF2-40B4-BE49-F238E27FC236}">
                <a16:creationId xmlns:a16="http://schemas.microsoft.com/office/drawing/2014/main" id="{6F45DA93-80B8-ED4E-95A7-763B988268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Rectangle 3">
            <a:extLst>
              <a:ext uri="{FF2B5EF4-FFF2-40B4-BE49-F238E27FC236}">
                <a16:creationId xmlns:a16="http://schemas.microsoft.com/office/drawing/2014/main" id="{7D917142-7E63-CB4D-B8F5-278156F50FA0}"/>
              </a:ext>
            </a:extLst>
          </p:cNvPr>
          <p:cNvSpPr/>
          <p:nvPr/>
        </p:nvSpPr>
        <p:spPr>
          <a:xfrm>
            <a:off x="179512" y="1421255"/>
            <a:ext cx="2880320"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D is for Danger</a:t>
            </a:r>
          </a:p>
        </p:txBody>
      </p:sp>
      <p:sp>
        <p:nvSpPr>
          <p:cNvPr id="5" name="Extract 4">
            <a:extLst>
              <a:ext uri="{FF2B5EF4-FFF2-40B4-BE49-F238E27FC236}">
                <a16:creationId xmlns:a16="http://schemas.microsoft.com/office/drawing/2014/main" id="{2333DF10-3470-6847-B581-324652D0E57E}"/>
              </a:ext>
            </a:extLst>
          </p:cNvPr>
          <p:cNvSpPr/>
          <p:nvPr/>
        </p:nvSpPr>
        <p:spPr>
          <a:xfrm>
            <a:off x="522207" y="2354876"/>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6" name="Extract 5">
            <a:extLst>
              <a:ext uri="{FF2B5EF4-FFF2-40B4-BE49-F238E27FC236}">
                <a16:creationId xmlns:a16="http://schemas.microsoft.com/office/drawing/2014/main" id="{B01FEBBF-55DB-3D46-A3A3-5D45D7B48749}"/>
              </a:ext>
            </a:extLst>
          </p:cNvPr>
          <p:cNvSpPr/>
          <p:nvPr/>
        </p:nvSpPr>
        <p:spPr>
          <a:xfrm>
            <a:off x="510015" y="3037628"/>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7" name="Rectangle 6">
            <a:extLst>
              <a:ext uri="{FF2B5EF4-FFF2-40B4-BE49-F238E27FC236}">
                <a16:creationId xmlns:a16="http://schemas.microsoft.com/office/drawing/2014/main" id="{4B9D30C9-8BB7-F546-AAAA-CC650FA92AED}"/>
              </a:ext>
            </a:extLst>
          </p:cNvPr>
          <p:cNvSpPr/>
          <p:nvPr/>
        </p:nvSpPr>
        <p:spPr>
          <a:xfrm>
            <a:off x="1186671" y="2270978"/>
            <a:ext cx="557784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Assess the hazards and check for signs of danger before going closer to the casualty.</a:t>
            </a:r>
          </a:p>
        </p:txBody>
      </p:sp>
      <p:sp>
        <p:nvSpPr>
          <p:cNvPr id="8" name="Rectangle 7">
            <a:extLst>
              <a:ext uri="{FF2B5EF4-FFF2-40B4-BE49-F238E27FC236}">
                <a16:creationId xmlns:a16="http://schemas.microsoft.com/office/drawing/2014/main" id="{328484F7-003A-4A43-9BC5-344B9B4F8E0A}"/>
              </a:ext>
            </a:extLst>
          </p:cNvPr>
          <p:cNvSpPr/>
          <p:nvPr/>
        </p:nvSpPr>
        <p:spPr>
          <a:xfrm>
            <a:off x="1186671" y="3059308"/>
            <a:ext cx="5711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Check that the area is safe for you and the casualty.</a:t>
            </a:r>
          </a:p>
        </p:txBody>
      </p:sp>
      <p:sp>
        <p:nvSpPr>
          <p:cNvPr id="9" name="Extract 8">
            <a:extLst>
              <a:ext uri="{FF2B5EF4-FFF2-40B4-BE49-F238E27FC236}">
                <a16:creationId xmlns:a16="http://schemas.microsoft.com/office/drawing/2014/main" id="{4366EDBE-DA99-F947-BF2F-3D74A53A677C}"/>
              </a:ext>
            </a:extLst>
          </p:cNvPr>
          <p:cNvSpPr/>
          <p:nvPr/>
        </p:nvSpPr>
        <p:spPr>
          <a:xfrm>
            <a:off x="510015" y="3835138"/>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0" name="Rectangle 9">
            <a:extLst>
              <a:ext uri="{FF2B5EF4-FFF2-40B4-BE49-F238E27FC236}">
                <a16:creationId xmlns:a16="http://schemas.microsoft.com/office/drawing/2014/main" id="{864D8B11-BD45-744B-85C0-9B26E1413EC1}"/>
              </a:ext>
            </a:extLst>
          </p:cNvPr>
          <p:cNvSpPr/>
          <p:nvPr/>
        </p:nvSpPr>
        <p:spPr>
          <a:xfrm>
            <a:off x="1186671" y="3579394"/>
            <a:ext cx="588460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Ask someone to dial 999 or 112 and ask for the police or fire service, as well as an ambulance, if there is a danger that prevents you from helping the casualty.</a:t>
            </a:r>
          </a:p>
        </p:txBody>
      </p:sp>
      <p:sp>
        <p:nvSpPr>
          <p:cNvPr id="11" name="Extract 10">
            <a:extLst>
              <a:ext uri="{FF2B5EF4-FFF2-40B4-BE49-F238E27FC236}">
                <a16:creationId xmlns:a16="http://schemas.microsoft.com/office/drawing/2014/main" id="{ACE37A28-2560-3748-8A23-13A5D0D1AFB9}"/>
              </a:ext>
            </a:extLst>
          </p:cNvPr>
          <p:cNvSpPr/>
          <p:nvPr/>
        </p:nvSpPr>
        <p:spPr>
          <a:xfrm>
            <a:off x="510015" y="4722810"/>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2" name="Rectangle 11">
            <a:extLst>
              <a:ext uri="{FF2B5EF4-FFF2-40B4-BE49-F238E27FC236}">
                <a16:creationId xmlns:a16="http://schemas.microsoft.com/office/drawing/2014/main" id="{95CEFE0B-1D91-D64E-99A9-4D6E44D3648B}"/>
              </a:ext>
            </a:extLst>
          </p:cNvPr>
          <p:cNvSpPr/>
          <p:nvPr/>
        </p:nvSpPr>
        <p:spPr>
          <a:xfrm>
            <a:off x="1186671" y="4686998"/>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If you are alone with the casualty, make this telephone call yourself.</a:t>
            </a:r>
          </a:p>
        </p:txBody>
      </p:sp>
      <p:pic>
        <p:nvPicPr>
          <p:cNvPr id="14" name="Picture 13" descr="A close up of a sign&#10;&#10;Description automatically generated">
            <a:extLst>
              <a:ext uri="{FF2B5EF4-FFF2-40B4-BE49-F238E27FC236}">
                <a16:creationId xmlns:a16="http://schemas.microsoft.com/office/drawing/2014/main" id="{0288EE94-0FE3-D842-AEE0-A200481D45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050" y="3344901"/>
            <a:ext cx="2356753" cy="2950462"/>
          </a:xfrm>
          <a:prstGeom prst="rect">
            <a:avLst/>
          </a:prstGeom>
        </p:spPr>
      </p:pic>
      <p:sp>
        <p:nvSpPr>
          <p:cNvPr id="15" name="Rectangle 14">
            <a:hlinkClick r:id="rId4" action="ppaction://hlinksldjump"/>
            <a:extLst>
              <a:ext uri="{FF2B5EF4-FFF2-40B4-BE49-F238E27FC236}">
                <a16:creationId xmlns:a16="http://schemas.microsoft.com/office/drawing/2014/main" id="{72E1F316-D28C-524B-9AF9-DE6C5270F147}"/>
              </a:ext>
            </a:extLst>
          </p:cNvPr>
          <p:cNvSpPr/>
          <p:nvPr/>
        </p:nvSpPr>
        <p:spPr>
          <a:xfrm>
            <a:off x="3198130" y="1498648"/>
            <a:ext cx="1369105" cy="4180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Go back</a:t>
            </a:r>
          </a:p>
        </p:txBody>
      </p:sp>
    </p:spTree>
    <p:extLst>
      <p:ext uri="{BB962C8B-B14F-4D97-AF65-F5344CB8AC3E}">
        <p14:creationId xmlns:p14="http://schemas.microsoft.com/office/powerpoint/2010/main" val="266255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animBg="1"/>
      <p:bldP spid="10" grpId="0"/>
      <p:bldP spid="11"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CDFA3F65-0F77-A046-87FA-58955262642E}"/>
              </a:ext>
            </a:extLst>
          </p:cNvPr>
          <p:cNvSpPr/>
          <p:nvPr/>
        </p:nvSpPr>
        <p:spPr>
          <a:xfrm flipH="1">
            <a:off x="4572000" y="3008566"/>
            <a:ext cx="4032448" cy="3305834"/>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a:extLst>
              <a:ext uri="{FF2B5EF4-FFF2-40B4-BE49-F238E27FC236}">
                <a16:creationId xmlns:a16="http://schemas.microsoft.com/office/drawing/2014/main" id="{123FD544-6981-CB4C-B4FD-235E39E012E7}"/>
              </a:ext>
            </a:extLst>
          </p:cNvPr>
          <p:cNvSpPr>
            <a:spLocks noGrp="1"/>
          </p:cNvSpPr>
          <p:nvPr>
            <p:ph type="title"/>
          </p:nvPr>
        </p:nvSpPr>
        <p:spPr/>
        <p:txBody>
          <a:bodyPr/>
          <a:lstStyle/>
          <a:p>
            <a:r>
              <a:rPr lang="en-GB" dirty="0"/>
              <a:t>Seeking Help</a:t>
            </a:r>
            <a:endParaRPr lang="en-US" dirty="0"/>
          </a:p>
        </p:txBody>
      </p:sp>
      <p:pic>
        <p:nvPicPr>
          <p:cNvPr id="3" name="Whole Class">
            <a:extLst>
              <a:ext uri="{FF2B5EF4-FFF2-40B4-BE49-F238E27FC236}">
                <a16:creationId xmlns:a16="http://schemas.microsoft.com/office/drawing/2014/main" id="{6F45DA93-80B8-ED4E-95A7-763B988268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Rectangle 3">
            <a:extLst>
              <a:ext uri="{FF2B5EF4-FFF2-40B4-BE49-F238E27FC236}">
                <a16:creationId xmlns:a16="http://schemas.microsoft.com/office/drawing/2014/main" id="{7D917142-7E63-CB4D-B8F5-278156F50FA0}"/>
              </a:ext>
            </a:extLst>
          </p:cNvPr>
          <p:cNvSpPr/>
          <p:nvPr/>
        </p:nvSpPr>
        <p:spPr>
          <a:xfrm>
            <a:off x="179512" y="1421255"/>
            <a:ext cx="2880320"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R is for Response</a:t>
            </a:r>
          </a:p>
        </p:txBody>
      </p:sp>
      <p:sp>
        <p:nvSpPr>
          <p:cNvPr id="14" name="Extract 13">
            <a:extLst>
              <a:ext uri="{FF2B5EF4-FFF2-40B4-BE49-F238E27FC236}">
                <a16:creationId xmlns:a16="http://schemas.microsoft.com/office/drawing/2014/main" id="{6C88A0B3-F7C5-5A4D-AAB0-0970B8135F10}"/>
              </a:ext>
            </a:extLst>
          </p:cNvPr>
          <p:cNvSpPr/>
          <p:nvPr/>
        </p:nvSpPr>
        <p:spPr>
          <a:xfrm>
            <a:off x="561251" y="2304134"/>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5" name="Extract 14">
            <a:extLst>
              <a:ext uri="{FF2B5EF4-FFF2-40B4-BE49-F238E27FC236}">
                <a16:creationId xmlns:a16="http://schemas.microsoft.com/office/drawing/2014/main" id="{04B779C3-BE05-CF4B-BD0F-68162F1AA087}"/>
              </a:ext>
            </a:extLst>
          </p:cNvPr>
          <p:cNvSpPr/>
          <p:nvPr/>
        </p:nvSpPr>
        <p:spPr>
          <a:xfrm>
            <a:off x="549059" y="2986886"/>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6" name="Rectangle 15">
            <a:extLst>
              <a:ext uri="{FF2B5EF4-FFF2-40B4-BE49-F238E27FC236}">
                <a16:creationId xmlns:a16="http://schemas.microsoft.com/office/drawing/2014/main" id="{2A6395F0-7F1B-F046-831D-C50D91570756}"/>
              </a:ext>
            </a:extLst>
          </p:cNvPr>
          <p:cNvSpPr/>
          <p:nvPr/>
        </p:nvSpPr>
        <p:spPr>
          <a:xfrm>
            <a:off x="1225715" y="2220236"/>
            <a:ext cx="557784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Talk to the casualty, tell them who you are and </a:t>
            </a:r>
            <a:b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b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ask them questions to try to get a response.</a:t>
            </a:r>
          </a:p>
        </p:txBody>
      </p:sp>
      <p:sp>
        <p:nvSpPr>
          <p:cNvPr id="17" name="Rectangle 16">
            <a:extLst>
              <a:ext uri="{FF2B5EF4-FFF2-40B4-BE49-F238E27FC236}">
                <a16:creationId xmlns:a16="http://schemas.microsoft.com/office/drawing/2014/main" id="{03CC8865-601B-AD40-88A3-7CBB4A33416C}"/>
              </a:ext>
            </a:extLst>
          </p:cNvPr>
          <p:cNvSpPr/>
          <p:nvPr/>
        </p:nvSpPr>
        <p:spPr>
          <a:xfrm>
            <a:off x="1225715" y="3008566"/>
            <a:ext cx="571195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Kneel next to the casualty's chest and gently shake their shoulders, asking them to open their eyes or answer your questions..</a:t>
            </a:r>
          </a:p>
        </p:txBody>
      </p:sp>
      <p:sp>
        <p:nvSpPr>
          <p:cNvPr id="18" name="Extract 17">
            <a:extLst>
              <a:ext uri="{FF2B5EF4-FFF2-40B4-BE49-F238E27FC236}">
                <a16:creationId xmlns:a16="http://schemas.microsoft.com/office/drawing/2014/main" id="{6AC0E560-2E87-1F48-9188-BD84BE0B2A1C}"/>
              </a:ext>
            </a:extLst>
          </p:cNvPr>
          <p:cNvSpPr/>
          <p:nvPr/>
        </p:nvSpPr>
        <p:spPr>
          <a:xfrm>
            <a:off x="561251" y="3931896"/>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9" name="Rectangle 18">
            <a:extLst>
              <a:ext uri="{FF2B5EF4-FFF2-40B4-BE49-F238E27FC236}">
                <a16:creationId xmlns:a16="http://schemas.microsoft.com/office/drawing/2014/main" id="{342B8277-B98B-5141-AF62-FBD5DD0919B2}"/>
              </a:ext>
            </a:extLst>
          </p:cNvPr>
          <p:cNvSpPr/>
          <p:nvPr/>
        </p:nvSpPr>
        <p:spPr>
          <a:xfrm>
            <a:off x="1199614" y="3931896"/>
            <a:ext cx="557784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If the casualty opens their eyes or tries to speak to you, they are responsive. If they do not respond to you, they are unresponsive and must receive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medical help urgently.</a:t>
            </a:r>
          </a:p>
        </p:txBody>
      </p:sp>
      <p:sp>
        <p:nvSpPr>
          <p:cNvPr id="20" name="Extract 19">
            <a:extLst>
              <a:ext uri="{FF2B5EF4-FFF2-40B4-BE49-F238E27FC236}">
                <a16:creationId xmlns:a16="http://schemas.microsoft.com/office/drawing/2014/main" id="{3807AFF2-149C-714E-A125-1019095061CC}"/>
              </a:ext>
            </a:extLst>
          </p:cNvPr>
          <p:cNvSpPr/>
          <p:nvPr/>
        </p:nvSpPr>
        <p:spPr>
          <a:xfrm>
            <a:off x="561251" y="5197477"/>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1" name="Rectangle 20">
            <a:extLst>
              <a:ext uri="{FF2B5EF4-FFF2-40B4-BE49-F238E27FC236}">
                <a16:creationId xmlns:a16="http://schemas.microsoft.com/office/drawing/2014/main" id="{28FFBBA1-FA02-5C46-A4ED-AD149DF4E0CC}"/>
              </a:ext>
            </a:extLst>
          </p:cNvPr>
          <p:cNvSpPr/>
          <p:nvPr/>
        </p:nvSpPr>
        <p:spPr>
          <a:xfrm>
            <a:off x="1199614" y="5240068"/>
            <a:ext cx="459652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Ask someone to dial 999 or 112 or do this yourself if you are alone with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casualty and this has not already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been done.</a:t>
            </a:r>
          </a:p>
        </p:txBody>
      </p:sp>
      <p:pic>
        <p:nvPicPr>
          <p:cNvPr id="22" name="Picture 21" descr="A picture containing shirt&#10;&#10;Description automatically generated">
            <a:extLst>
              <a:ext uri="{FF2B5EF4-FFF2-40B4-BE49-F238E27FC236}">
                <a16:creationId xmlns:a16="http://schemas.microsoft.com/office/drawing/2014/main" id="{14216972-8E3D-4749-B590-3E1930F615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5779" y="4060881"/>
            <a:ext cx="2221494" cy="2250532"/>
          </a:xfrm>
          <a:prstGeom prst="rect">
            <a:avLst/>
          </a:prstGeom>
        </p:spPr>
      </p:pic>
      <p:sp>
        <p:nvSpPr>
          <p:cNvPr id="23" name="Rectangle 22">
            <a:hlinkClick r:id="rId4" action="ppaction://hlinksldjump"/>
            <a:extLst>
              <a:ext uri="{FF2B5EF4-FFF2-40B4-BE49-F238E27FC236}">
                <a16:creationId xmlns:a16="http://schemas.microsoft.com/office/drawing/2014/main" id="{06B8A664-4391-2D43-9583-20E827E64BF1}"/>
              </a:ext>
            </a:extLst>
          </p:cNvPr>
          <p:cNvSpPr/>
          <p:nvPr/>
        </p:nvSpPr>
        <p:spPr>
          <a:xfrm>
            <a:off x="3219340" y="1500241"/>
            <a:ext cx="1369105" cy="4180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Go back</a:t>
            </a:r>
          </a:p>
        </p:txBody>
      </p:sp>
    </p:spTree>
    <p:extLst>
      <p:ext uri="{BB962C8B-B14F-4D97-AF65-F5344CB8AC3E}">
        <p14:creationId xmlns:p14="http://schemas.microsoft.com/office/powerpoint/2010/main" val="419307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p:bldP spid="17" grpId="0"/>
      <p:bldP spid="18" grpId="0" animBg="1"/>
      <p:bldP spid="19" grpId="0"/>
      <p:bldP spid="20"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0000" y="543600"/>
            <a:ext cx="864000" cy="864000"/>
          </a:xfrm>
          <a:prstGeom prst="rect">
            <a:avLst/>
          </a:prstGeom>
        </p:spPr>
      </p:pic>
      <p:grpSp>
        <p:nvGrpSpPr>
          <p:cNvPr id="5" name="Group 4">
            <a:extLst>
              <a:ext uri="{FF2B5EF4-FFF2-40B4-BE49-F238E27FC236}">
                <a16:creationId xmlns:a16="http://schemas.microsoft.com/office/drawing/2014/main" id="{964DA2A3-21A4-4221-ACE3-9412BF6400F5}"/>
              </a:ext>
            </a:extLst>
          </p:cNvPr>
          <p:cNvGrpSpPr/>
          <p:nvPr/>
        </p:nvGrpSpPr>
        <p:grpSpPr>
          <a:xfrm>
            <a:off x="2708366" y="1323705"/>
            <a:ext cx="3526971" cy="1529231"/>
            <a:chOff x="5384128" y="1604929"/>
            <a:chExt cx="3586686" cy="1497777"/>
          </a:xfrm>
          <a:solidFill>
            <a:srgbClr val="E5007E"/>
          </a:solidFill>
        </p:grpSpPr>
        <p:sp>
          <p:nvSpPr>
            <p:cNvPr id="6" name="Thought Bubble: Cloud 5">
              <a:extLst>
                <a:ext uri="{FF2B5EF4-FFF2-40B4-BE49-F238E27FC236}">
                  <a16:creationId xmlns:a16="http://schemas.microsoft.com/office/drawing/2014/main" id="{EC4F708E-8397-4105-8761-E7F161681F32}"/>
                </a:ext>
              </a:extLst>
            </p:cNvPr>
            <p:cNvSpPr/>
            <p:nvPr/>
          </p:nvSpPr>
          <p:spPr>
            <a:xfrm>
              <a:off x="5384128" y="1604929"/>
              <a:ext cx="3586686" cy="1497777"/>
            </a:xfrm>
            <a:prstGeom prst="cloudCallout">
              <a:avLst>
                <a:gd name="adj1" fmla="val -61792"/>
                <a:gd name="adj2" fmla="val 57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7" name="TextBox 6">
              <a:extLst>
                <a:ext uri="{FF2B5EF4-FFF2-40B4-BE49-F238E27FC236}">
                  <a16:creationId xmlns:a16="http://schemas.microsoft.com/office/drawing/2014/main" id="{B4B49A6D-CA63-418D-B1E7-DFD14E48C28A}"/>
                </a:ext>
              </a:extLst>
            </p:cNvPr>
            <p:cNvSpPr txBox="1"/>
            <p:nvPr/>
          </p:nvSpPr>
          <p:spPr>
            <a:xfrm>
              <a:off x="5595090" y="2044802"/>
              <a:ext cx="3174683" cy="633037"/>
            </a:xfrm>
            <a:prstGeom prst="rect">
              <a:avLst/>
            </a:prstGeom>
            <a:noFill/>
            <a:ln>
              <a:noFill/>
            </a:ln>
          </p:spPr>
          <p:txBody>
            <a:bodyPr wrap="square" rtlCol="0">
              <a:spAutoFit/>
            </a:bodyPr>
            <a:lstStyle/>
            <a:p>
              <a:pPr algn="ctr"/>
              <a:r>
                <a:rPr lang="en-GB" dirty="0">
                  <a:solidFill>
                    <a:srgbClr val="FDFDFD"/>
                  </a:solidFill>
                  <a:latin typeface="Twinkl" pitchFamily="2" charset="0"/>
                </a:rPr>
                <a:t>What are drugs, cigarettes and alcohol?</a:t>
              </a:r>
            </a:p>
          </p:txBody>
        </p:sp>
      </p:grpSp>
      <p:grpSp>
        <p:nvGrpSpPr>
          <p:cNvPr id="8" name="Group 7">
            <a:extLst>
              <a:ext uri="{FF2B5EF4-FFF2-40B4-BE49-F238E27FC236}">
                <a16:creationId xmlns:a16="http://schemas.microsoft.com/office/drawing/2014/main" id="{B1C21382-9E6A-4B85-A231-DBFE87A56934}"/>
              </a:ext>
            </a:extLst>
          </p:cNvPr>
          <p:cNvGrpSpPr/>
          <p:nvPr/>
        </p:nvGrpSpPr>
        <p:grpSpPr>
          <a:xfrm>
            <a:off x="2987824" y="2924946"/>
            <a:ext cx="3433465" cy="1440158"/>
            <a:chOff x="4944766" y="1834787"/>
            <a:chExt cx="3132593" cy="1320498"/>
          </a:xfrm>
          <a:solidFill>
            <a:srgbClr val="00B0F0"/>
          </a:solidFill>
        </p:grpSpPr>
        <p:sp>
          <p:nvSpPr>
            <p:cNvPr id="9" name="Thought Bubble: Cloud 8">
              <a:extLst>
                <a:ext uri="{FF2B5EF4-FFF2-40B4-BE49-F238E27FC236}">
                  <a16:creationId xmlns:a16="http://schemas.microsoft.com/office/drawing/2014/main" id="{06D9B31A-B515-4C2A-8FE1-89198862FE7E}"/>
                </a:ext>
              </a:extLst>
            </p:cNvPr>
            <p:cNvSpPr/>
            <p:nvPr/>
          </p:nvSpPr>
          <p:spPr>
            <a:xfrm>
              <a:off x="4944766" y="1834787"/>
              <a:ext cx="3132593" cy="1320498"/>
            </a:xfrm>
            <a:prstGeom prst="cloudCallout">
              <a:avLst>
                <a:gd name="adj1" fmla="val 74023"/>
                <a:gd name="adj2" fmla="val -4370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0" name="TextBox 9">
              <a:extLst>
                <a:ext uri="{FF2B5EF4-FFF2-40B4-BE49-F238E27FC236}">
                  <a16:creationId xmlns:a16="http://schemas.microsoft.com/office/drawing/2014/main" id="{7BDDF564-DAEC-4CB3-BFA3-3C431022F0FB}"/>
                </a:ext>
              </a:extLst>
            </p:cNvPr>
            <p:cNvSpPr txBox="1"/>
            <p:nvPr/>
          </p:nvSpPr>
          <p:spPr>
            <a:xfrm>
              <a:off x="5141860" y="2064804"/>
              <a:ext cx="2722808" cy="846612"/>
            </a:xfrm>
            <a:prstGeom prst="rect">
              <a:avLst/>
            </a:prstGeom>
            <a:noFill/>
            <a:ln>
              <a:noFill/>
            </a:ln>
          </p:spPr>
          <p:txBody>
            <a:bodyPr wrap="square" rtlCol="0">
              <a:spAutoFit/>
            </a:bodyPr>
            <a:lstStyle/>
            <a:p>
              <a:pPr algn="ctr"/>
              <a:r>
                <a:rPr lang="en-GB" dirty="0">
                  <a:solidFill>
                    <a:srgbClr val="FDFDFD"/>
                  </a:solidFill>
                  <a:latin typeface="Twinkl" pitchFamily="2" charset="0"/>
                </a:rPr>
                <a:t>How do they affect the body and why are </a:t>
              </a:r>
              <a:br>
                <a:rPr lang="en-GB" dirty="0">
                  <a:solidFill>
                    <a:srgbClr val="FDFDFD"/>
                  </a:solidFill>
                  <a:latin typeface="Twinkl" pitchFamily="2" charset="0"/>
                </a:rPr>
              </a:br>
              <a:r>
                <a:rPr lang="en-GB" dirty="0">
                  <a:solidFill>
                    <a:srgbClr val="FDFDFD"/>
                  </a:solidFill>
                  <a:latin typeface="Twinkl" pitchFamily="2" charset="0"/>
                </a:rPr>
                <a:t>they dangerous?</a:t>
              </a:r>
            </a:p>
          </p:txBody>
        </p:sp>
      </p:grpSp>
      <p:grpSp>
        <p:nvGrpSpPr>
          <p:cNvPr id="12" name="Group 11">
            <a:extLst>
              <a:ext uri="{FF2B5EF4-FFF2-40B4-BE49-F238E27FC236}">
                <a16:creationId xmlns:a16="http://schemas.microsoft.com/office/drawing/2014/main" id="{D3B6FC59-0C34-4513-8BE3-F86CA3C07B53}"/>
              </a:ext>
            </a:extLst>
          </p:cNvPr>
          <p:cNvGrpSpPr/>
          <p:nvPr/>
        </p:nvGrpSpPr>
        <p:grpSpPr>
          <a:xfrm>
            <a:off x="3491880" y="4581128"/>
            <a:ext cx="3433465" cy="1440158"/>
            <a:chOff x="4944766" y="1834787"/>
            <a:chExt cx="3132593" cy="1320498"/>
          </a:xfrm>
          <a:solidFill>
            <a:srgbClr val="F1811A"/>
          </a:solidFill>
        </p:grpSpPr>
        <p:sp>
          <p:nvSpPr>
            <p:cNvPr id="14" name="Thought Bubble: Cloud 13">
              <a:extLst>
                <a:ext uri="{FF2B5EF4-FFF2-40B4-BE49-F238E27FC236}">
                  <a16:creationId xmlns:a16="http://schemas.microsoft.com/office/drawing/2014/main" id="{18CC2563-16C7-415E-835E-D318056FFA6F}"/>
                </a:ext>
              </a:extLst>
            </p:cNvPr>
            <p:cNvSpPr/>
            <p:nvPr/>
          </p:nvSpPr>
          <p:spPr>
            <a:xfrm>
              <a:off x="4944766" y="1834787"/>
              <a:ext cx="3132593" cy="1320498"/>
            </a:xfrm>
            <a:prstGeom prst="cloudCallout">
              <a:avLst>
                <a:gd name="adj1" fmla="val -64717"/>
                <a:gd name="adj2" fmla="val -582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5" name="TextBox 14">
              <a:extLst>
                <a:ext uri="{FF2B5EF4-FFF2-40B4-BE49-F238E27FC236}">
                  <a16:creationId xmlns:a16="http://schemas.microsoft.com/office/drawing/2014/main" id="{87FA2CE5-5CCC-4724-9C1E-936E8A35A279}"/>
                </a:ext>
              </a:extLst>
            </p:cNvPr>
            <p:cNvSpPr txBox="1"/>
            <p:nvPr/>
          </p:nvSpPr>
          <p:spPr>
            <a:xfrm>
              <a:off x="5141860" y="2064804"/>
              <a:ext cx="2722808" cy="846612"/>
            </a:xfrm>
            <a:prstGeom prst="rect">
              <a:avLst/>
            </a:prstGeom>
            <a:noFill/>
            <a:ln>
              <a:noFill/>
            </a:ln>
          </p:spPr>
          <p:txBody>
            <a:bodyPr wrap="square" rtlCol="0">
              <a:spAutoFit/>
            </a:bodyPr>
            <a:lstStyle/>
            <a:p>
              <a:pPr algn="ctr"/>
              <a:r>
                <a:rPr lang="en-GB" dirty="0">
                  <a:solidFill>
                    <a:srgbClr val="FDFDFD"/>
                  </a:solidFill>
                  <a:latin typeface="Twinkl" pitchFamily="2" charset="0"/>
                </a:rPr>
                <a:t>Take a moment to think quietly about your answers to these.</a:t>
              </a:r>
            </a:p>
          </p:txBody>
        </p:sp>
      </p:grpSp>
      <p:pic>
        <p:nvPicPr>
          <p:cNvPr id="11" name="Picture 10">
            <a:extLst>
              <a:ext uri="{FF2B5EF4-FFF2-40B4-BE49-F238E27FC236}">
                <a16:creationId xmlns:a16="http://schemas.microsoft.com/office/drawing/2014/main" id="{93164420-BB02-41A1-A6E5-252DB24CB5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2479015"/>
            <a:ext cx="3193593" cy="4266233"/>
          </a:xfrm>
          <a:prstGeom prst="rect">
            <a:avLst/>
          </a:prstGeom>
        </p:spPr>
      </p:pic>
      <p:pic>
        <p:nvPicPr>
          <p:cNvPr id="20" name="Picture 19">
            <a:extLst>
              <a:ext uri="{FF2B5EF4-FFF2-40B4-BE49-F238E27FC236}">
                <a16:creationId xmlns:a16="http://schemas.microsoft.com/office/drawing/2014/main" id="{013D1290-970B-4F63-B39C-E9A177118D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796136" y="1799665"/>
            <a:ext cx="3576827" cy="5058335"/>
          </a:xfrm>
          <a:prstGeom prst="rect">
            <a:avLst/>
          </a:prstGeom>
        </p:spPr>
      </p:pic>
    </p:spTree>
    <p:extLst>
      <p:ext uri="{BB962C8B-B14F-4D97-AF65-F5344CB8AC3E}">
        <p14:creationId xmlns:p14="http://schemas.microsoft.com/office/powerpoint/2010/main" val="24969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CDFA3F65-0F77-A046-87FA-58955262642E}"/>
              </a:ext>
            </a:extLst>
          </p:cNvPr>
          <p:cNvSpPr/>
          <p:nvPr/>
        </p:nvSpPr>
        <p:spPr>
          <a:xfrm flipH="1">
            <a:off x="4572000" y="3008566"/>
            <a:ext cx="4032448" cy="3305834"/>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a:extLst>
              <a:ext uri="{FF2B5EF4-FFF2-40B4-BE49-F238E27FC236}">
                <a16:creationId xmlns:a16="http://schemas.microsoft.com/office/drawing/2014/main" id="{123FD544-6981-CB4C-B4FD-235E39E012E7}"/>
              </a:ext>
            </a:extLst>
          </p:cNvPr>
          <p:cNvSpPr>
            <a:spLocks noGrp="1"/>
          </p:cNvSpPr>
          <p:nvPr>
            <p:ph type="title"/>
          </p:nvPr>
        </p:nvSpPr>
        <p:spPr/>
        <p:txBody>
          <a:bodyPr/>
          <a:lstStyle/>
          <a:p>
            <a:r>
              <a:rPr lang="en-GB"/>
              <a:t>Seeking Help</a:t>
            </a:r>
          </a:p>
        </p:txBody>
      </p:sp>
      <p:pic>
        <p:nvPicPr>
          <p:cNvPr id="3" name="Whole Class">
            <a:extLst>
              <a:ext uri="{FF2B5EF4-FFF2-40B4-BE49-F238E27FC236}">
                <a16:creationId xmlns:a16="http://schemas.microsoft.com/office/drawing/2014/main" id="{6F45DA93-80B8-ED4E-95A7-763B988268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Rectangle 3">
            <a:extLst>
              <a:ext uri="{FF2B5EF4-FFF2-40B4-BE49-F238E27FC236}">
                <a16:creationId xmlns:a16="http://schemas.microsoft.com/office/drawing/2014/main" id="{7D917142-7E63-CB4D-B8F5-278156F50FA0}"/>
              </a:ext>
            </a:extLst>
          </p:cNvPr>
          <p:cNvSpPr/>
          <p:nvPr/>
        </p:nvSpPr>
        <p:spPr>
          <a:xfrm>
            <a:off x="179512" y="1421255"/>
            <a:ext cx="2880320"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A is for Airway</a:t>
            </a:r>
          </a:p>
        </p:txBody>
      </p:sp>
      <p:sp>
        <p:nvSpPr>
          <p:cNvPr id="22" name="Extract 21">
            <a:extLst>
              <a:ext uri="{FF2B5EF4-FFF2-40B4-BE49-F238E27FC236}">
                <a16:creationId xmlns:a16="http://schemas.microsoft.com/office/drawing/2014/main" id="{604FF966-6877-4F47-BA83-A16F32D40A29}"/>
              </a:ext>
            </a:extLst>
          </p:cNvPr>
          <p:cNvSpPr/>
          <p:nvPr/>
        </p:nvSpPr>
        <p:spPr>
          <a:xfrm>
            <a:off x="643244" y="2434882"/>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3" name="Extract 22">
            <a:extLst>
              <a:ext uri="{FF2B5EF4-FFF2-40B4-BE49-F238E27FC236}">
                <a16:creationId xmlns:a16="http://schemas.microsoft.com/office/drawing/2014/main" id="{3BBC8428-5766-CB4C-909B-1DD9D7C860F4}"/>
              </a:ext>
            </a:extLst>
          </p:cNvPr>
          <p:cNvSpPr/>
          <p:nvPr/>
        </p:nvSpPr>
        <p:spPr>
          <a:xfrm>
            <a:off x="643244" y="3239265"/>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4" name="Rectangle 23">
            <a:extLst>
              <a:ext uri="{FF2B5EF4-FFF2-40B4-BE49-F238E27FC236}">
                <a16:creationId xmlns:a16="http://schemas.microsoft.com/office/drawing/2014/main" id="{88F6ADF0-6802-0C47-AF4B-B468D425182E}"/>
              </a:ext>
            </a:extLst>
          </p:cNvPr>
          <p:cNvSpPr/>
          <p:nvPr/>
        </p:nvSpPr>
        <p:spPr>
          <a:xfrm>
            <a:off x="1307708" y="2204864"/>
            <a:ext cx="557784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Check that the casualty’s airway (the passage to the lungs through which air passes) is open and clear. If they can talk to you, their airway is clear.</a:t>
            </a:r>
          </a:p>
        </p:txBody>
      </p:sp>
      <p:sp>
        <p:nvSpPr>
          <p:cNvPr id="25" name="Rectangle 24">
            <a:extLst>
              <a:ext uri="{FF2B5EF4-FFF2-40B4-BE49-F238E27FC236}">
                <a16:creationId xmlns:a16="http://schemas.microsoft.com/office/drawing/2014/main" id="{4C67859C-2F47-4340-B144-90EF70111571}"/>
              </a:ext>
            </a:extLst>
          </p:cNvPr>
          <p:cNvSpPr/>
          <p:nvPr/>
        </p:nvSpPr>
        <p:spPr>
          <a:xfrm>
            <a:off x="1307707" y="3139314"/>
            <a:ext cx="689457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If they do not respond to you, their airway may be blocked and will need to be opened. You can do this by placing one hand </a:t>
            </a:r>
            <a:b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b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on their forehead and gently tilting their head back using </a:t>
            </a:r>
            <a:b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b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two fingers from the other hand to lift their chin.</a:t>
            </a:r>
          </a:p>
        </p:txBody>
      </p:sp>
      <p:sp>
        <p:nvSpPr>
          <p:cNvPr id="26" name="Extract 25">
            <a:extLst>
              <a:ext uri="{FF2B5EF4-FFF2-40B4-BE49-F238E27FC236}">
                <a16:creationId xmlns:a16="http://schemas.microsoft.com/office/drawing/2014/main" id="{930BDC8A-8CAA-024F-B7AF-6CEA6C356205}"/>
              </a:ext>
            </a:extLst>
          </p:cNvPr>
          <p:cNvSpPr/>
          <p:nvPr/>
        </p:nvSpPr>
        <p:spPr>
          <a:xfrm>
            <a:off x="643244" y="4661483"/>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7" name="Rectangle 26">
            <a:extLst>
              <a:ext uri="{FF2B5EF4-FFF2-40B4-BE49-F238E27FC236}">
                <a16:creationId xmlns:a16="http://schemas.microsoft.com/office/drawing/2014/main" id="{98BD7C47-CD31-5841-95A3-FB74A1882BFB}"/>
              </a:ext>
            </a:extLst>
          </p:cNvPr>
          <p:cNvSpPr/>
          <p:nvPr/>
        </p:nvSpPr>
        <p:spPr>
          <a:xfrm>
            <a:off x="1271203" y="4513415"/>
            <a:ext cx="519643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By this time, someone else should have </a:t>
            </a:r>
            <a:r>
              <a:rPr kumimoji="0" lang="en-US" sz="1800" b="0" i="0" u="none" strike="noStrike" kern="1200" cap="none" spc="0" normalizeH="0" baseline="0" noProof="0" dirty="0" err="1">
                <a:ln>
                  <a:noFill/>
                </a:ln>
                <a:solidFill>
                  <a:srgbClr val="1C1C1C"/>
                </a:solidFill>
                <a:effectLst/>
                <a:uLnTx/>
                <a:uFillTx/>
                <a:latin typeface="Twinkl" pitchFamily="2" charset="77"/>
                <a:ea typeface="+mn-ea"/>
                <a:cs typeface="+mn-cs"/>
              </a:rPr>
              <a:t>dialled</a:t>
            </a: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 999 or 112, or you will need to have done this yourself if you are alone with the casualty.</a:t>
            </a:r>
          </a:p>
        </p:txBody>
      </p:sp>
      <p:sp>
        <p:nvSpPr>
          <p:cNvPr id="28" name="Extract 27">
            <a:extLst>
              <a:ext uri="{FF2B5EF4-FFF2-40B4-BE49-F238E27FC236}">
                <a16:creationId xmlns:a16="http://schemas.microsoft.com/office/drawing/2014/main" id="{58F7A82D-42B5-9442-88C0-A0D8F7257C5F}"/>
              </a:ext>
            </a:extLst>
          </p:cNvPr>
          <p:cNvSpPr/>
          <p:nvPr/>
        </p:nvSpPr>
        <p:spPr>
          <a:xfrm>
            <a:off x="664395" y="5620752"/>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9" name="Rectangle 28">
            <a:extLst>
              <a:ext uri="{FF2B5EF4-FFF2-40B4-BE49-F238E27FC236}">
                <a16:creationId xmlns:a16="http://schemas.microsoft.com/office/drawing/2014/main" id="{AB6C512F-B41D-C84D-8265-F3679DECE6AC}"/>
              </a:ext>
            </a:extLst>
          </p:cNvPr>
          <p:cNvSpPr/>
          <p:nvPr/>
        </p:nvSpPr>
        <p:spPr>
          <a:xfrm>
            <a:off x="1303330" y="5474398"/>
            <a:ext cx="403244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Top Tip: Use the speakerphone facility on the phone so you won’t need to hold it to your ear.</a:t>
            </a:r>
          </a:p>
        </p:txBody>
      </p:sp>
      <p:pic>
        <p:nvPicPr>
          <p:cNvPr id="30" name="Picture 29" descr="A picture containing person, holding, person, young&#10;&#10;Description automatically generated">
            <a:extLst>
              <a:ext uri="{FF2B5EF4-FFF2-40B4-BE49-F238E27FC236}">
                <a16:creationId xmlns:a16="http://schemas.microsoft.com/office/drawing/2014/main" id="{A171D8BC-CD1E-964F-A411-025A27B7CA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70" t="-91228" r="-30008" b="1186"/>
          <a:stretch/>
        </p:blipFill>
        <p:spPr>
          <a:xfrm flipH="1">
            <a:off x="4860032" y="2399883"/>
            <a:ext cx="3740038" cy="3879519"/>
          </a:xfrm>
          <a:prstGeom prst="rtTriangle">
            <a:avLst/>
          </a:prstGeom>
        </p:spPr>
      </p:pic>
      <p:sp>
        <p:nvSpPr>
          <p:cNvPr id="31" name="Rectangle 30">
            <a:hlinkClick r:id="rId4" action="ppaction://hlinksldjump"/>
            <a:extLst>
              <a:ext uri="{FF2B5EF4-FFF2-40B4-BE49-F238E27FC236}">
                <a16:creationId xmlns:a16="http://schemas.microsoft.com/office/drawing/2014/main" id="{A1F22180-C5DA-7040-B4A9-1E0E07A84C2E}"/>
              </a:ext>
            </a:extLst>
          </p:cNvPr>
          <p:cNvSpPr/>
          <p:nvPr/>
        </p:nvSpPr>
        <p:spPr>
          <a:xfrm>
            <a:off x="3184866" y="1500241"/>
            <a:ext cx="1369105" cy="4180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Go back</a:t>
            </a:r>
          </a:p>
        </p:txBody>
      </p:sp>
    </p:spTree>
    <p:extLst>
      <p:ext uri="{BB962C8B-B14F-4D97-AF65-F5344CB8AC3E}">
        <p14:creationId xmlns:p14="http://schemas.microsoft.com/office/powerpoint/2010/main" val="313587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3" grpId="0" animBg="1"/>
      <p:bldP spid="24" grpId="0"/>
      <p:bldP spid="25" grpId="0"/>
      <p:bldP spid="26" grpId="0" animBg="1"/>
      <p:bldP spid="27" grpId="0"/>
      <p:bldP spid="28" grpId="0" animBg="1"/>
      <p:bldP spid="2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CDFA3F65-0F77-A046-87FA-58955262642E}"/>
              </a:ext>
            </a:extLst>
          </p:cNvPr>
          <p:cNvSpPr/>
          <p:nvPr/>
        </p:nvSpPr>
        <p:spPr>
          <a:xfrm flipH="1">
            <a:off x="4572000" y="3008566"/>
            <a:ext cx="4032448" cy="3305834"/>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a:extLst>
              <a:ext uri="{FF2B5EF4-FFF2-40B4-BE49-F238E27FC236}">
                <a16:creationId xmlns:a16="http://schemas.microsoft.com/office/drawing/2014/main" id="{123FD544-6981-CB4C-B4FD-235E39E012E7}"/>
              </a:ext>
            </a:extLst>
          </p:cNvPr>
          <p:cNvSpPr>
            <a:spLocks noGrp="1"/>
          </p:cNvSpPr>
          <p:nvPr>
            <p:ph type="title"/>
          </p:nvPr>
        </p:nvSpPr>
        <p:spPr/>
        <p:txBody>
          <a:bodyPr/>
          <a:lstStyle/>
          <a:p>
            <a:r>
              <a:rPr lang="en-GB" dirty="0"/>
              <a:t>Seeking Help</a:t>
            </a:r>
            <a:endParaRPr lang="en-US" dirty="0"/>
          </a:p>
        </p:txBody>
      </p:sp>
      <p:pic>
        <p:nvPicPr>
          <p:cNvPr id="3" name="Whole Class">
            <a:extLst>
              <a:ext uri="{FF2B5EF4-FFF2-40B4-BE49-F238E27FC236}">
                <a16:creationId xmlns:a16="http://schemas.microsoft.com/office/drawing/2014/main" id="{6F45DA93-80B8-ED4E-95A7-763B988268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Rectangle 3">
            <a:extLst>
              <a:ext uri="{FF2B5EF4-FFF2-40B4-BE49-F238E27FC236}">
                <a16:creationId xmlns:a16="http://schemas.microsoft.com/office/drawing/2014/main" id="{7D917142-7E63-CB4D-B8F5-278156F50FA0}"/>
              </a:ext>
            </a:extLst>
          </p:cNvPr>
          <p:cNvSpPr/>
          <p:nvPr/>
        </p:nvSpPr>
        <p:spPr>
          <a:xfrm>
            <a:off x="179512" y="1421255"/>
            <a:ext cx="2880320"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B is for Breathing</a:t>
            </a:r>
          </a:p>
        </p:txBody>
      </p:sp>
      <p:sp>
        <p:nvSpPr>
          <p:cNvPr id="14" name="Extract 13">
            <a:extLst>
              <a:ext uri="{FF2B5EF4-FFF2-40B4-BE49-F238E27FC236}">
                <a16:creationId xmlns:a16="http://schemas.microsoft.com/office/drawing/2014/main" id="{9742BAD3-2646-9D44-B876-1E49745FECBB}"/>
              </a:ext>
            </a:extLst>
          </p:cNvPr>
          <p:cNvSpPr/>
          <p:nvPr/>
        </p:nvSpPr>
        <p:spPr>
          <a:xfrm>
            <a:off x="678423" y="2385701"/>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5" name="Extract 14">
            <a:extLst>
              <a:ext uri="{FF2B5EF4-FFF2-40B4-BE49-F238E27FC236}">
                <a16:creationId xmlns:a16="http://schemas.microsoft.com/office/drawing/2014/main" id="{B29A705A-68D7-1943-AFB0-A1DB1AA5167C}"/>
              </a:ext>
            </a:extLst>
          </p:cNvPr>
          <p:cNvSpPr/>
          <p:nvPr/>
        </p:nvSpPr>
        <p:spPr>
          <a:xfrm>
            <a:off x="678423" y="3421808"/>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6" name="Rectangle 15">
            <a:extLst>
              <a:ext uri="{FF2B5EF4-FFF2-40B4-BE49-F238E27FC236}">
                <a16:creationId xmlns:a16="http://schemas.microsoft.com/office/drawing/2014/main" id="{7908107B-EE9F-3144-8F3C-4D40D36BF466}"/>
              </a:ext>
            </a:extLst>
          </p:cNvPr>
          <p:cNvSpPr/>
          <p:nvPr/>
        </p:nvSpPr>
        <p:spPr>
          <a:xfrm>
            <a:off x="1331640" y="2228671"/>
            <a:ext cx="687800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Check to see if the casualty is breathing by placing your ear above their mouth. Listen for breathing, check you can feel their breath on your cheek and look down from here to their chest to see if it is moving.</a:t>
            </a:r>
          </a:p>
        </p:txBody>
      </p:sp>
      <p:sp>
        <p:nvSpPr>
          <p:cNvPr id="17" name="Rectangle 16">
            <a:extLst>
              <a:ext uri="{FF2B5EF4-FFF2-40B4-BE49-F238E27FC236}">
                <a16:creationId xmlns:a16="http://schemas.microsoft.com/office/drawing/2014/main" id="{A21019E2-38D2-DF4C-A4C2-3B480BB72000}"/>
              </a:ext>
            </a:extLst>
          </p:cNvPr>
          <p:cNvSpPr/>
          <p:nvPr/>
        </p:nvSpPr>
        <p:spPr>
          <a:xfrm>
            <a:off x="1323353" y="3401927"/>
            <a:ext cx="689457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Look, listen and feel for up to ten seconds to see, hear or feel </a:t>
            </a:r>
            <a:b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b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if they are breathing normally.</a:t>
            </a:r>
          </a:p>
        </p:txBody>
      </p:sp>
      <p:sp>
        <p:nvSpPr>
          <p:cNvPr id="18" name="Extract 17">
            <a:extLst>
              <a:ext uri="{FF2B5EF4-FFF2-40B4-BE49-F238E27FC236}">
                <a16:creationId xmlns:a16="http://schemas.microsoft.com/office/drawing/2014/main" id="{D306ED20-FEE5-B346-96B3-504E509165C9}"/>
              </a:ext>
            </a:extLst>
          </p:cNvPr>
          <p:cNvSpPr/>
          <p:nvPr/>
        </p:nvSpPr>
        <p:spPr>
          <a:xfrm>
            <a:off x="678423" y="4113797"/>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9" name="Rectangle 18">
            <a:extLst>
              <a:ext uri="{FF2B5EF4-FFF2-40B4-BE49-F238E27FC236}">
                <a16:creationId xmlns:a16="http://schemas.microsoft.com/office/drawing/2014/main" id="{6BA4D5E4-1548-C44F-B2CC-600886A11E42}"/>
              </a:ext>
            </a:extLst>
          </p:cNvPr>
          <p:cNvSpPr/>
          <p:nvPr/>
        </p:nvSpPr>
        <p:spPr>
          <a:xfrm>
            <a:off x="1331640" y="4048258"/>
            <a:ext cx="612648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By this time, someone else should have </a:t>
            </a:r>
            <a:r>
              <a:rPr kumimoji="0" lang="en-US" sz="1800" b="0" i="0" u="none" strike="noStrike" kern="1200" cap="none" spc="0" normalizeH="0" baseline="0" noProof="0" dirty="0" err="1">
                <a:ln>
                  <a:noFill/>
                </a:ln>
                <a:solidFill>
                  <a:srgbClr val="1C1C1C"/>
                </a:solidFill>
                <a:effectLst/>
                <a:uLnTx/>
                <a:uFillTx/>
                <a:latin typeface="Twinkl" pitchFamily="2" charset="77"/>
                <a:ea typeface="+mn-ea"/>
                <a:cs typeface="+mn-cs"/>
              </a:rPr>
              <a:t>dialled</a:t>
            </a: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 999 or </a:t>
            </a:r>
            <a:b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b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112, or you will need to have done this yourself if </a:t>
            </a:r>
            <a:b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b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you are alone with the casualty.</a:t>
            </a:r>
          </a:p>
        </p:txBody>
      </p:sp>
      <p:sp>
        <p:nvSpPr>
          <p:cNvPr id="20" name="Extract 19">
            <a:extLst>
              <a:ext uri="{FF2B5EF4-FFF2-40B4-BE49-F238E27FC236}">
                <a16:creationId xmlns:a16="http://schemas.microsoft.com/office/drawing/2014/main" id="{74CF74C7-3FCE-684D-9F44-5C81223C4B70}"/>
              </a:ext>
            </a:extLst>
          </p:cNvPr>
          <p:cNvSpPr/>
          <p:nvPr/>
        </p:nvSpPr>
        <p:spPr>
          <a:xfrm>
            <a:off x="750717" y="5030909"/>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1" name="Rectangle 20">
            <a:extLst>
              <a:ext uri="{FF2B5EF4-FFF2-40B4-BE49-F238E27FC236}">
                <a16:creationId xmlns:a16="http://schemas.microsoft.com/office/drawing/2014/main" id="{BF7FF1DA-9F1D-A343-96B2-DA8BD8979F9A}"/>
              </a:ext>
            </a:extLst>
          </p:cNvPr>
          <p:cNvSpPr/>
          <p:nvPr/>
        </p:nvSpPr>
        <p:spPr>
          <a:xfrm>
            <a:off x="1312793" y="4936250"/>
            <a:ext cx="4265043"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If the casualty appears to be breathing normally but is unresponsive, place them in the recovery position and </a:t>
            </a:r>
            <a:b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b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keep monitoring them until </a:t>
            </a:r>
            <a:b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b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emergency help arrives.</a:t>
            </a:r>
          </a:p>
        </p:txBody>
      </p:sp>
      <p:pic>
        <p:nvPicPr>
          <p:cNvPr id="30" name="Picture 29" descr="A picture containing person, holding, people&#10;&#10;Description automatically generated">
            <a:extLst>
              <a:ext uri="{FF2B5EF4-FFF2-40B4-BE49-F238E27FC236}">
                <a16:creationId xmlns:a16="http://schemas.microsoft.com/office/drawing/2014/main" id="{2A3E5495-E6D6-3D43-AF7E-CEC2D3BC1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0764" y="4304492"/>
            <a:ext cx="2563684" cy="2009908"/>
          </a:xfrm>
          <a:prstGeom prst="rect">
            <a:avLst/>
          </a:prstGeom>
        </p:spPr>
      </p:pic>
      <p:sp>
        <p:nvSpPr>
          <p:cNvPr id="31" name="Rectangle 30">
            <a:hlinkClick r:id="rId4" action="ppaction://hlinksldjump"/>
            <a:extLst>
              <a:ext uri="{FF2B5EF4-FFF2-40B4-BE49-F238E27FC236}">
                <a16:creationId xmlns:a16="http://schemas.microsoft.com/office/drawing/2014/main" id="{696BFFB3-C524-0345-9C4B-13A94469E32B}"/>
              </a:ext>
            </a:extLst>
          </p:cNvPr>
          <p:cNvSpPr/>
          <p:nvPr/>
        </p:nvSpPr>
        <p:spPr>
          <a:xfrm>
            <a:off x="3172129" y="1495507"/>
            <a:ext cx="1369105" cy="4180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Go back</a:t>
            </a:r>
          </a:p>
        </p:txBody>
      </p:sp>
    </p:spTree>
    <p:extLst>
      <p:ext uri="{BB962C8B-B14F-4D97-AF65-F5344CB8AC3E}">
        <p14:creationId xmlns:p14="http://schemas.microsoft.com/office/powerpoint/2010/main" val="278374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p:bldP spid="17" grpId="0"/>
      <p:bldP spid="18" grpId="0" animBg="1"/>
      <p:bldP spid="19" grpId="0"/>
      <p:bldP spid="20" grpId="0" animBg="1"/>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CDFA3F65-0F77-A046-87FA-58955262642E}"/>
              </a:ext>
            </a:extLst>
          </p:cNvPr>
          <p:cNvSpPr/>
          <p:nvPr/>
        </p:nvSpPr>
        <p:spPr>
          <a:xfrm flipH="1">
            <a:off x="4572000" y="3008566"/>
            <a:ext cx="4032448" cy="3305834"/>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a:extLst>
              <a:ext uri="{FF2B5EF4-FFF2-40B4-BE49-F238E27FC236}">
                <a16:creationId xmlns:a16="http://schemas.microsoft.com/office/drawing/2014/main" id="{123FD544-6981-CB4C-B4FD-235E39E012E7}"/>
              </a:ext>
            </a:extLst>
          </p:cNvPr>
          <p:cNvSpPr>
            <a:spLocks noGrp="1"/>
          </p:cNvSpPr>
          <p:nvPr>
            <p:ph type="title"/>
          </p:nvPr>
        </p:nvSpPr>
        <p:spPr/>
        <p:txBody>
          <a:bodyPr/>
          <a:lstStyle/>
          <a:p>
            <a:r>
              <a:rPr lang="en-GB" dirty="0"/>
              <a:t>Seeking Help</a:t>
            </a:r>
            <a:endParaRPr lang="en-US" dirty="0"/>
          </a:p>
        </p:txBody>
      </p:sp>
      <p:pic>
        <p:nvPicPr>
          <p:cNvPr id="3" name="Whole Class">
            <a:extLst>
              <a:ext uri="{FF2B5EF4-FFF2-40B4-BE49-F238E27FC236}">
                <a16:creationId xmlns:a16="http://schemas.microsoft.com/office/drawing/2014/main" id="{6F45DA93-80B8-ED4E-95A7-763B988268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Rectangle 3">
            <a:extLst>
              <a:ext uri="{FF2B5EF4-FFF2-40B4-BE49-F238E27FC236}">
                <a16:creationId xmlns:a16="http://schemas.microsoft.com/office/drawing/2014/main" id="{7D917142-7E63-CB4D-B8F5-278156F50FA0}"/>
              </a:ext>
            </a:extLst>
          </p:cNvPr>
          <p:cNvSpPr/>
          <p:nvPr/>
        </p:nvSpPr>
        <p:spPr>
          <a:xfrm>
            <a:off x="179512" y="1421255"/>
            <a:ext cx="2880320"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C is for Circulation</a:t>
            </a:r>
          </a:p>
        </p:txBody>
      </p:sp>
      <p:sp>
        <p:nvSpPr>
          <p:cNvPr id="22" name="Extract 21">
            <a:extLst>
              <a:ext uri="{FF2B5EF4-FFF2-40B4-BE49-F238E27FC236}">
                <a16:creationId xmlns:a16="http://schemas.microsoft.com/office/drawing/2014/main" id="{58D8529F-A5DC-D04B-83C3-760C95AA85C7}"/>
              </a:ext>
            </a:extLst>
          </p:cNvPr>
          <p:cNvSpPr/>
          <p:nvPr/>
        </p:nvSpPr>
        <p:spPr>
          <a:xfrm>
            <a:off x="668807" y="2500335"/>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3" name="Extract 22">
            <a:extLst>
              <a:ext uri="{FF2B5EF4-FFF2-40B4-BE49-F238E27FC236}">
                <a16:creationId xmlns:a16="http://schemas.microsoft.com/office/drawing/2014/main" id="{E190CC0E-16DF-8441-98F0-7F874DD91997}"/>
              </a:ext>
            </a:extLst>
          </p:cNvPr>
          <p:cNvSpPr/>
          <p:nvPr/>
        </p:nvSpPr>
        <p:spPr>
          <a:xfrm>
            <a:off x="668807" y="3344403"/>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4" name="Rectangle 23">
            <a:extLst>
              <a:ext uri="{FF2B5EF4-FFF2-40B4-BE49-F238E27FC236}">
                <a16:creationId xmlns:a16="http://schemas.microsoft.com/office/drawing/2014/main" id="{AB3ECFBF-5601-044E-AB46-61219B351DD8}"/>
              </a:ext>
            </a:extLst>
          </p:cNvPr>
          <p:cNvSpPr/>
          <p:nvPr/>
        </p:nvSpPr>
        <p:spPr>
          <a:xfrm>
            <a:off x="1331640" y="2425526"/>
            <a:ext cx="687800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When you have completed all of the steps above, you need to look and check for signs of severe bleeding.</a:t>
            </a:r>
          </a:p>
        </p:txBody>
      </p:sp>
      <p:sp>
        <p:nvSpPr>
          <p:cNvPr id="25" name="Rectangle 24">
            <a:extLst>
              <a:ext uri="{FF2B5EF4-FFF2-40B4-BE49-F238E27FC236}">
                <a16:creationId xmlns:a16="http://schemas.microsoft.com/office/drawing/2014/main" id="{04E456C9-0240-1A4E-9FCF-4B250B20C48B}"/>
              </a:ext>
            </a:extLst>
          </p:cNvPr>
          <p:cNvSpPr/>
          <p:nvPr/>
        </p:nvSpPr>
        <p:spPr>
          <a:xfrm>
            <a:off x="1322024" y="3249565"/>
            <a:ext cx="540625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If they are bleeding severely, you will need to try to control and treat the bleeding by putting pressure (pressing down) on the wound.</a:t>
            </a:r>
          </a:p>
        </p:txBody>
      </p:sp>
      <p:sp>
        <p:nvSpPr>
          <p:cNvPr id="26" name="Extract 25">
            <a:extLst>
              <a:ext uri="{FF2B5EF4-FFF2-40B4-BE49-F238E27FC236}">
                <a16:creationId xmlns:a16="http://schemas.microsoft.com/office/drawing/2014/main" id="{84C92C52-10DB-F043-9B2A-8603F81F86B1}"/>
              </a:ext>
            </a:extLst>
          </p:cNvPr>
          <p:cNvSpPr/>
          <p:nvPr/>
        </p:nvSpPr>
        <p:spPr>
          <a:xfrm>
            <a:off x="668807" y="4228431"/>
            <a:ext cx="475488" cy="478536"/>
          </a:xfrm>
          <a:prstGeom prst="flowChartExtra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7" name="Rectangle 26">
            <a:extLst>
              <a:ext uri="{FF2B5EF4-FFF2-40B4-BE49-F238E27FC236}">
                <a16:creationId xmlns:a16="http://schemas.microsoft.com/office/drawing/2014/main" id="{4183B0B2-ED59-4E47-8464-515BDF7AA05D}"/>
              </a:ext>
            </a:extLst>
          </p:cNvPr>
          <p:cNvSpPr/>
          <p:nvPr/>
        </p:nvSpPr>
        <p:spPr>
          <a:xfrm>
            <a:off x="1322024" y="4228431"/>
            <a:ext cx="4294151"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pitchFamily="2" charset="77"/>
                <a:ea typeface="+mn-ea"/>
                <a:cs typeface="+mn-cs"/>
              </a:rPr>
              <a:t>By this time, if you haven’t already done so, shout for help and ask someone else to dial 999 or 112. You will need to do this yourself if you are alone with the casualty.</a:t>
            </a:r>
          </a:p>
        </p:txBody>
      </p:sp>
      <p:pic>
        <p:nvPicPr>
          <p:cNvPr id="28" name="Picture 27">
            <a:extLst>
              <a:ext uri="{FF2B5EF4-FFF2-40B4-BE49-F238E27FC236}">
                <a16:creationId xmlns:a16="http://schemas.microsoft.com/office/drawing/2014/main" id="{3D01C081-0EC2-B049-9A06-BFFA92AB1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655" y="3636744"/>
            <a:ext cx="2989793" cy="2660702"/>
          </a:xfrm>
          <a:prstGeom prst="rect">
            <a:avLst/>
          </a:prstGeom>
        </p:spPr>
      </p:pic>
      <p:sp>
        <p:nvSpPr>
          <p:cNvPr id="29" name="Rectangle 28">
            <a:hlinkClick r:id="rId4" action="ppaction://hlinksldjump"/>
            <a:extLst>
              <a:ext uri="{FF2B5EF4-FFF2-40B4-BE49-F238E27FC236}">
                <a16:creationId xmlns:a16="http://schemas.microsoft.com/office/drawing/2014/main" id="{03A02B3B-D0FD-954B-95D5-5BFCD798E673}"/>
              </a:ext>
            </a:extLst>
          </p:cNvPr>
          <p:cNvSpPr/>
          <p:nvPr/>
        </p:nvSpPr>
        <p:spPr>
          <a:xfrm>
            <a:off x="3198130" y="1500241"/>
            <a:ext cx="1369105" cy="4180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Go back</a:t>
            </a:r>
          </a:p>
        </p:txBody>
      </p:sp>
    </p:spTree>
    <p:extLst>
      <p:ext uri="{BB962C8B-B14F-4D97-AF65-F5344CB8AC3E}">
        <p14:creationId xmlns:p14="http://schemas.microsoft.com/office/powerpoint/2010/main" val="408141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3" grpId="0" animBg="1"/>
      <p:bldP spid="24" grpId="0"/>
      <p:bldP spid="25" grpId="0"/>
      <p:bldP spid="26" grpId="0" animBg="1"/>
      <p:bldP spid="2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29C18-867B-B940-B266-D0683CE94C52}"/>
              </a:ext>
            </a:extLst>
          </p:cNvPr>
          <p:cNvSpPr>
            <a:spLocks noGrp="1"/>
          </p:cNvSpPr>
          <p:nvPr>
            <p:ph type="title"/>
          </p:nvPr>
        </p:nvSpPr>
        <p:spPr/>
        <p:txBody>
          <a:bodyPr/>
          <a:lstStyle/>
          <a:p>
            <a:r>
              <a:rPr lang="en-GB" dirty="0"/>
              <a:t>Seeking Help</a:t>
            </a:r>
            <a:endParaRPr lang="en-US" dirty="0"/>
          </a:p>
        </p:txBody>
      </p:sp>
      <p:pic>
        <p:nvPicPr>
          <p:cNvPr id="3" name="Whole Class">
            <a:extLst>
              <a:ext uri="{FF2B5EF4-FFF2-40B4-BE49-F238E27FC236}">
                <a16:creationId xmlns:a16="http://schemas.microsoft.com/office/drawing/2014/main" id="{FF39C0A9-A034-B34B-A2AF-AEF85F8851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Rectangle 3">
            <a:extLst>
              <a:ext uri="{FF2B5EF4-FFF2-40B4-BE49-F238E27FC236}">
                <a16:creationId xmlns:a16="http://schemas.microsoft.com/office/drawing/2014/main" id="{B32ABB6F-7C8E-C84A-988A-03EDA56D4B38}"/>
              </a:ext>
            </a:extLst>
          </p:cNvPr>
          <p:cNvSpPr/>
          <p:nvPr/>
        </p:nvSpPr>
        <p:spPr>
          <a:xfrm>
            <a:off x="457197" y="1477486"/>
            <a:ext cx="8220075" cy="8036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Calling 999 or 112 will connect you with an emergency services operator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who will ask you which emergency service you require.</a:t>
            </a:r>
          </a:p>
        </p:txBody>
      </p:sp>
      <p:sp>
        <p:nvSpPr>
          <p:cNvPr id="7" name="Right Triangle 6">
            <a:extLst>
              <a:ext uri="{FF2B5EF4-FFF2-40B4-BE49-F238E27FC236}">
                <a16:creationId xmlns:a16="http://schemas.microsoft.com/office/drawing/2014/main" id="{AA25096A-71A3-0E43-9A54-B19E9DA1DA43}"/>
              </a:ext>
            </a:extLst>
          </p:cNvPr>
          <p:cNvSpPr/>
          <p:nvPr/>
        </p:nvSpPr>
        <p:spPr>
          <a:xfrm flipH="1">
            <a:off x="4979586" y="3358808"/>
            <a:ext cx="3624861" cy="2955591"/>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6" name="Picture 5" descr="A person wearing a costume&#10;&#10;Description automatically generated">
            <a:extLst>
              <a:ext uri="{FF2B5EF4-FFF2-40B4-BE49-F238E27FC236}">
                <a16:creationId xmlns:a16="http://schemas.microsoft.com/office/drawing/2014/main" id="{A9BF663F-E188-3A42-9CAA-8D1377F8A6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3748" y="2827721"/>
            <a:ext cx="3483355" cy="3483355"/>
          </a:xfrm>
          <a:prstGeom prst="rect">
            <a:avLst/>
          </a:prstGeom>
        </p:spPr>
      </p:pic>
      <p:grpSp>
        <p:nvGrpSpPr>
          <p:cNvPr id="27" name="Group 26">
            <a:extLst>
              <a:ext uri="{FF2B5EF4-FFF2-40B4-BE49-F238E27FC236}">
                <a16:creationId xmlns:a16="http://schemas.microsoft.com/office/drawing/2014/main" id="{DAE5ECE4-4F36-874B-8C2F-1F22F1B690E1}"/>
              </a:ext>
            </a:extLst>
          </p:cNvPr>
          <p:cNvGrpSpPr/>
          <p:nvPr/>
        </p:nvGrpSpPr>
        <p:grpSpPr>
          <a:xfrm>
            <a:off x="545942" y="1477225"/>
            <a:ext cx="8042584" cy="803671"/>
            <a:chOff x="545942" y="2361482"/>
            <a:chExt cx="8042584" cy="803671"/>
          </a:xfrm>
        </p:grpSpPr>
        <p:sp>
          <p:nvSpPr>
            <p:cNvPr id="8" name="Rectangle 7">
              <a:extLst>
                <a:ext uri="{FF2B5EF4-FFF2-40B4-BE49-F238E27FC236}">
                  <a16:creationId xmlns:a16="http://schemas.microsoft.com/office/drawing/2014/main" id="{659C4064-9041-F047-A310-ED6260C1CA44}"/>
                </a:ext>
              </a:extLst>
            </p:cNvPr>
            <p:cNvSpPr/>
            <p:nvPr/>
          </p:nvSpPr>
          <p:spPr>
            <a:xfrm>
              <a:off x="545942" y="2361482"/>
              <a:ext cx="8042584" cy="80367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9" name="TextBox 8">
              <a:extLst>
                <a:ext uri="{FF2B5EF4-FFF2-40B4-BE49-F238E27FC236}">
                  <a16:creationId xmlns:a16="http://schemas.microsoft.com/office/drawing/2014/main" id="{82FC523C-0F75-844C-A6B8-30A8C899186B}"/>
                </a:ext>
              </a:extLst>
            </p:cNvPr>
            <p:cNvSpPr txBox="1"/>
            <p:nvPr/>
          </p:nvSpPr>
          <p:spPr>
            <a:xfrm>
              <a:off x="590023" y="2449436"/>
              <a:ext cx="79544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They may connect you with only one emergency service or more depending </a:t>
              </a:r>
              <a:br>
                <a:rPr kumimoji="0" lang="en-US" sz="1800" b="0" i="0" u="none" strike="noStrike" kern="1200" cap="none" spc="0" normalizeH="0" baseline="0" noProof="0" dirty="0">
                  <a:ln>
                    <a:noFill/>
                  </a:ln>
                  <a:solidFill>
                    <a:srgbClr val="1C1C1C"/>
                  </a:solidFill>
                  <a:effectLst/>
                  <a:uLnTx/>
                  <a:uFillTx/>
                  <a:latin typeface="Twinkl"/>
                  <a:ea typeface="+mn-ea"/>
                  <a:cs typeface="+mn-cs"/>
                </a:rPr>
              </a:br>
              <a:r>
                <a:rPr kumimoji="0" lang="en-US" sz="1800" b="0" i="0" u="none" strike="noStrike" kern="1200" cap="none" spc="0" normalizeH="0" baseline="0" noProof="0" dirty="0">
                  <a:ln>
                    <a:noFill/>
                  </a:ln>
                  <a:solidFill>
                    <a:srgbClr val="1C1C1C"/>
                  </a:solidFill>
                  <a:effectLst/>
                  <a:uLnTx/>
                  <a:uFillTx/>
                  <a:latin typeface="Twinkl"/>
                  <a:ea typeface="+mn-ea"/>
                  <a:cs typeface="+mn-cs"/>
                </a:rPr>
                <a:t>on what you ask for.</a:t>
              </a:r>
            </a:p>
          </p:txBody>
        </p:sp>
      </p:grpSp>
      <p:sp>
        <p:nvSpPr>
          <p:cNvPr id="10" name="Rectangle 9">
            <a:extLst>
              <a:ext uri="{FF2B5EF4-FFF2-40B4-BE49-F238E27FC236}">
                <a16:creationId xmlns:a16="http://schemas.microsoft.com/office/drawing/2014/main" id="{F69EFC53-38A6-B14F-9D06-CC3C049ECB2E}"/>
              </a:ext>
            </a:extLst>
          </p:cNvPr>
          <p:cNvSpPr/>
          <p:nvPr/>
        </p:nvSpPr>
        <p:spPr>
          <a:xfrm>
            <a:off x="457197" y="2430107"/>
            <a:ext cx="573832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When connected, you may also be asked for the following information:</a:t>
            </a:r>
          </a:p>
        </p:txBody>
      </p:sp>
      <p:grpSp>
        <p:nvGrpSpPr>
          <p:cNvPr id="28" name="Group 27">
            <a:extLst>
              <a:ext uri="{FF2B5EF4-FFF2-40B4-BE49-F238E27FC236}">
                <a16:creationId xmlns:a16="http://schemas.microsoft.com/office/drawing/2014/main" id="{7EDA6AC6-FFA4-7845-A2FE-3C8A43F00002}"/>
              </a:ext>
            </a:extLst>
          </p:cNvPr>
          <p:cNvGrpSpPr/>
          <p:nvPr/>
        </p:nvGrpSpPr>
        <p:grpSpPr>
          <a:xfrm>
            <a:off x="608887" y="3256674"/>
            <a:ext cx="1872424" cy="369332"/>
            <a:chOff x="594561" y="3985494"/>
            <a:chExt cx="1872424" cy="369332"/>
          </a:xfrm>
        </p:grpSpPr>
        <p:sp>
          <p:nvSpPr>
            <p:cNvPr id="14" name="Rectangle 13">
              <a:extLst>
                <a:ext uri="{FF2B5EF4-FFF2-40B4-BE49-F238E27FC236}">
                  <a16:creationId xmlns:a16="http://schemas.microsoft.com/office/drawing/2014/main" id="{EA45B8FD-6F9A-264E-BB0E-FF01A2E9A03F}"/>
                </a:ext>
              </a:extLst>
            </p:cNvPr>
            <p:cNvSpPr/>
            <p:nvPr/>
          </p:nvSpPr>
          <p:spPr>
            <a:xfrm>
              <a:off x="1174644" y="3985494"/>
              <a:ext cx="129234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Your name</a:t>
              </a:r>
            </a:p>
          </p:txBody>
        </p:sp>
        <p:sp>
          <p:nvSpPr>
            <p:cNvPr id="20" name="Rectangle 19">
              <a:extLst>
                <a:ext uri="{FF2B5EF4-FFF2-40B4-BE49-F238E27FC236}">
                  <a16:creationId xmlns:a16="http://schemas.microsoft.com/office/drawing/2014/main" id="{2FC3E663-BBA4-7044-8408-5B2BFB8A4CBC}"/>
                </a:ext>
              </a:extLst>
            </p:cNvPr>
            <p:cNvSpPr/>
            <p:nvPr/>
          </p:nvSpPr>
          <p:spPr>
            <a:xfrm>
              <a:off x="594561" y="4117554"/>
              <a:ext cx="480398" cy="1717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26" name="Rectangle 25">
            <a:extLst>
              <a:ext uri="{FF2B5EF4-FFF2-40B4-BE49-F238E27FC236}">
                <a16:creationId xmlns:a16="http://schemas.microsoft.com/office/drawing/2014/main" id="{611C4CCC-AF08-D640-9A0C-851DD6C487F8}"/>
              </a:ext>
            </a:extLst>
          </p:cNvPr>
          <p:cNvSpPr/>
          <p:nvPr/>
        </p:nvSpPr>
        <p:spPr>
          <a:xfrm>
            <a:off x="550458" y="5310491"/>
            <a:ext cx="5099421" cy="10143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The operator will most likely stay on the phone with you until help arrives and give you more information about how to help the casualty.</a:t>
            </a:r>
          </a:p>
        </p:txBody>
      </p:sp>
      <p:grpSp>
        <p:nvGrpSpPr>
          <p:cNvPr id="29" name="Group 28">
            <a:extLst>
              <a:ext uri="{FF2B5EF4-FFF2-40B4-BE49-F238E27FC236}">
                <a16:creationId xmlns:a16="http://schemas.microsoft.com/office/drawing/2014/main" id="{A0A5EA66-024E-944B-8927-43F9C7A9605F}"/>
              </a:ext>
            </a:extLst>
          </p:cNvPr>
          <p:cNvGrpSpPr/>
          <p:nvPr/>
        </p:nvGrpSpPr>
        <p:grpSpPr>
          <a:xfrm>
            <a:off x="604360" y="3732412"/>
            <a:ext cx="2828324" cy="369332"/>
            <a:chOff x="604360" y="3732412"/>
            <a:chExt cx="2828324" cy="369332"/>
          </a:xfrm>
        </p:grpSpPr>
        <p:sp>
          <p:nvSpPr>
            <p:cNvPr id="16" name="Rectangle 15">
              <a:extLst>
                <a:ext uri="{FF2B5EF4-FFF2-40B4-BE49-F238E27FC236}">
                  <a16:creationId xmlns:a16="http://schemas.microsoft.com/office/drawing/2014/main" id="{D645A6C1-5E97-304F-A64D-8B9D69D6A562}"/>
                </a:ext>
              </a:extLst>
            </p:cNvPr>
            <p:cNvSpPr/>
            <p:nvPr/>
          </p:nvSpPr>
          <p:spPr>
            <a:xfrm>
              <a:off x="1221822" y="3732412"/>
              <a:ext cx="221086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What has happened</a:t>
              </a:r>
            </a:p>
          </p:txBody>
        </p:sp>
        <p:sp>
          <p:nvSpPr>
            <p:cNvPr id="22" name="Rectangle 21">
              <a:extLst>
                <a:ext uri="{FF2B5EF4-FFF2-40B4-BE49-F238E27FC236}">
                  <a16:creationId xmlns:a16="http://schemas.microsoft.com/office/drawing/2014/main" id="{F81FA321-966F-AB43-8C54-15B66A0010E5}"/>
                </a:ext>
              </a:extLst>
            </p:cNvPr>
            <p:cNvSpPr/>
            <p:nvPr/>
          </p:nvSpPr>
          <p:spPr>
            <a:xfrm>
              <a:off x="604360" y="3862664"/>
              <a:ext cx="480398" cy="1717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grpSp>
      <p:grpSp>
        <p:nvGrpSpPr>
          <p:cNvPr id="32" name="Group 31">
            <a:extLst>
              <a:ext uri="{FF2B5EF4-FFF2-40B4-BE49-F238E27FC236}">
                <a16:creationId xmlns:a16="http://schemas.microsoft.com/office/drawing/2014/main" id="{5F24B2C8-1A7B-8D4E-964D-A5B12E6631D5}"/>
              </a:ext>
            </a:extLst>
          </p:cNvPr>
          <p:cNvGrpSpPr/>
          <p:nvPr/>
        </p:nvGrpSpPr>
        <p:grpSpPr>
          <a:xfrm>
            <a:off x="590023" y="4306342"/>
            <a:ext cx="2663560" cy="646331"/>
            <a:chOff x="590023" y="4306342"/>
            <a:chExt cx="2663560" cy="646331"/>
          </a:xfrm>
        </p:grpSpPr>
        <p:sp>
          <p:nvSpPr>
            <p:cNvPr id="19" name="Rectangle 18">
              <a:extLst>
                <a:ext uri="{FF2B5EF4-FFF2-40B4-BE49-F238E27FC236}">
                  <a16:creationId xmlns:a16="http://schemas.microsoft.com/office/drawing/2014/main" id="{1F43F420-0ADC-764E-81C7-E063A899640F}"/>
                </a:ext>
              </a:extLst>
            </p:cNvPr>
            <p:cNvSpPr/>
            <p:nvPr/>
          </p:nvSpPr>
          <p:spPr>
            <a:xfrm>
              <a:off x="1260675" y="4306342"/>
              <a:ext cx="199290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Details about the casualties</a:t>
              </a:r>
            </a:p>
          </p:txBody>
        </p:sp>
        <p:sp>
          <p:nvSpPr>
            <p:cNvPr id="23" name="Rectangle 22">
              <a:extLst>
                <a:ext uri="{FF2B5EF4-FFF2-40B4-BE49-F238E27FC236}">
                  <a16:creationId xmlns:a16="http://schemas.microsoft.com/office/drawing/2014/main" id="{29AD2FAD-F851-504D-AB60-F94B2585EAB4}"/>
                </a:ext>
              </a:extLst>
            </p:cNvPr>
            <p:cNvSpPr/>
            <p:nvPr/>
          </p:nvSpPr>
          <p:spPr>
            <a:xfrm>
              <a:off x="590023" y="4397614"/>
              <a:ext cx="480398" cy="1717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grpSp>
      <p:grpSp>
        <p:nvGrpSpPr>
          <p:cNvPr id="30" name="Group 29">
            <a:extLst>
              <a:ext uri="{FF2B5EF4-FFF2-40B4-BE49-F238E27FC236}">
                <a16:creationId xmlns:a16="http://schemas.microsoft.com/office/drawing/2014/main" id="{B41FB722-EFCD-3744-A5D1-CB361BEA3142}"/>
              </a:ext>
            </a:extLst>
          </p:cNvPr>
          <p:cNvGrpSpPr/>
          <p:nvPr/>
        </p:nvGrpSpPr>
        <p:grpSpPr>
          <a:xfrm>
            <a:off x="3677601" y="3289386"/>
            <a:ext cx="2199467" cy="369332"/>
            <a:chOff x="3677601" y="3289386"/>
            <a:chExt cx="2199467" cy="369332"/>
          </a:xfrm>
        </p:grpSpPr>
        <p:sp>
          <p:nvSpPr>
            <p:cNvPr id="15" name="Rectangle 14">
              <a:extLst>
                <a:ext uri="{FF2B5EF4-FFF2-40B4-BE49-F238E27FC236}">
                  <a16:creationId xmlns:a16="http://schemas.microsoft.com/office/drawing/2014/main" id="{A0D73574-3A97-CB4A-8C3F-610EBBFEA705}"/>
                </a:ext>
              </a:extLst>
            </p:cNvPr>
            <p:cNvSpPr/>
            <p:nvPr/>
          </p:nvSpPr>
          <p:spPr>
            <a:xfrm>
              <a:off x="4325040" y="3289386"/>
              <a:ext cx="15520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Your location</a:t>
              </a:r>
            </a:p>
          </p:txBody>
        </p:sp>
        <p:sp>
          <p:nvSpPr>
            <p:cNvPr id="24" name="Rectangle 23">
              <a:extLst>
                <a:ext uri="{FF2B5EF4-FFF2-40B4-BE49-F238E27FC236}">
                  <a16:creationId xmlns:a16="http://schemas.microsoft.com/office/drawing/2014/main" id="{FE4174C1-C294-6C49-B1F3-6FB46E467345}"/>
                </a:ext>
              </a:extLst>
            </p:cNvPr>
            <p:cNvSpPr/>
            <p:nvPr/>
          </p:nvSpPr>
          <p:spPr>
            <a:xfrm>
              <a:off x="3677601" y="3383659"/>
              <a:ext cx="480398" cy="1717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grpSp>
      <p:grpSp>
        <p:nvGrpSpPr>
          <p:cNvPr id="31" name="Group 30">
            <a:extLst>
              <a:ext uri="{FF2B5EF4-FFF2-40B4-BE49-F238E27FC236}">
                <a16:creationId xmlns:a16="http://schemas.microsoft.com/office/drawing/2014/main" id="{58602B40-4BC5-6946-ABFC-8CCA74BC9B77}"/>
              </a:ext>
            </a:extLst>
          </p:cNvPr>
          <p:cNvGrpSpPr/>
          <p:nvPr/>
        </p:nvGrpSpPr>
        <p:grpSpPr>
          <a:xfrm>
            <a:off x="3694635" y="3733166"/>
            <a:ext cx="2841267" cy="646331"/>
            <a:chOff x="3694635" y="3733166"/>
            <a:chExt cx="2841267" cy="646331"/>
          </a:xfrm>
        </p:grpSpPr>
        <p:sp>
          <p:nvSpPr>
            <p:cNvPr id="18" name="Rectangle 17">
              <a:extLst>
                <a:ext uri="{FF2B5EF4-FFF2-40B4-BE49-F238E27FC236}">
                  <a16:creationId xmlns:a16="http://schemas.microsoft.com/office/drawing/2014/main" id="{AF28DBA6-985F-8A48-B45A-A801B16CACEF}"/>
                </a:ext>
              </a:extLst>
            </p:cNvPr>
            <p:cNvSpPr/>
            <p:nvPr/>
          </p:nvSpPr>
          <p:spPr>
            <a:xfrm>
              <a:off x="4325040" y="3733166"/>
              <a:ext cx="221086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How many people are hurt</a:t>
              </a:r>
            </a:p>
          </p:txBody>
        </p:sp>
        <p:sp>
          <p:nvSpPr>
            <p:cNvPr id="25" name="Rectangle 24">
              <a:extLst>
                <a:ext uri="{FF2B5EF4-FFF2-40B4-BE49-F238E27FC236}">
                  <a16:creationId xmlns:a16="http://schemas.microsoft.com/office/drawing/2014/main" id="{14C0F807-5F4E-6348-ABE6-EF55DEDBF08B}"/>
                </a:ext>
              </a:extLst>
            </p:cNvPr>
            <p:cNvSpPr/>
            <p:nvPr/>
          </p:nvSpPr>
          <p:spPr>
            <a:xfrm>
              <a:off x="3694635" y="3873792"/>
              <a:ext cx="480398" cy="1717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grpSp>
    </p:spTree>
    <p:extLst>
      <p:ext uri="{BB962C8B-B14F-4D97-AF65-F5344CB8AC3E}">
        <p14:creationId xmlns:p14="http://schemas.microsoft.com/office/powerpoint/2010/main" val="348146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7B81E-8139-7C44-BEC9-3FBAEA20977D}"/>
              </a:ext>
            </a:extLst>
          </p:cNvPr>
          <p:cNvSpPr>
            <a:spLocks noGrp="1"/>
          </p:cNvSpPr>
          <p:nvPr>
            <p:ph type="title"/>
          </p:nvPr>
        </p:nvSpPr>
        <p:spPr/>
        <p:txBody>
          <a:bodyPr/>
          <a:lstStyle/>
          <a:p>
            <a:r>
              <a:rPr lang="en-US" dirty="0"/>
              <a:t>First Aid</a:t>
            </a:r>
          </a:p>
        </p:txBody>
      </p:sp>
      <p:pic>
        <p:nvPicPr>
          <p:cNvPr id="3" name="Whole Class">
            <a:extLst>
              <a:ext uri="{FF2B5EF4-FFF2-40B4-BE49-F238E27FC236}">
                <a16:creationId xmlns:a16="http://schemas.microsoft.com/office/drawing/2014/main" id="{24C86DF0-2C18-CE4B-8F19-686412004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Oval 3">
            <a:extLst>
              <a:ext uri="{FF2B5EF4-FFF2-40B4-BE49-F238E27FC236}">
                <a16:creationId xmlns:a16="http://schemas.microsoft.com/office/drawing/2014/main" id="{A8F15DDD-FA84-6C47-9D95-F8237A4F9C4D}"/>
              </a:ext>
            </a:extLst>
          </p:cNvPr>
          <p:cNvSpPr/>
          <p:nvPr/>
        </p:nvSpPr>
        <p:spPr>
          <a:xfrm>
            <a:off x="4053142" y="1679060"/>
            <a:ext cx="4555946" cy="41262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6" name="Picture 5" descr="A picture containing computer, computer, sitting, desk&#10;&#10;Description automatically generated">
            <a:extLst>
              <a:ext uri="{FF2B5EF4-FFF2-40B4-BE49-F238E27FC236}">
                <a16:creationId xmlns:a16="http://schemas.microsoft.com/office/drawing/2014/main" id="{6FEAB702-E4D3-744F-A707-D91366D042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2238" y="2186630"/>
            <a:ext cx="4320480" cy="3111064"/>
          </a:xfrm>
          <a:prstGeom prst="rect">
            <a:avLst/>
          </a:prstGeom>
        </p:spPr>
      </p:pic>
      <p:sp>
        <p:nvSpPr>
          <p:cNvPr id="7" name="Rectangle 6">
            <a:extLst>
              <a:ext uri="{FF2B5EF4-FFF2-40B4-BE49-F238E27FC236}">
                <a16:creationId xmlns:a16="http://schemas.microsoft.com/office/drawing/2014/main" id="{1E662F96-1EE2-E644-8F0E-453C6A644D92}"/>
              </a:ext>
            </a:extLst>
          </p:cNvPr>
          <p:cNvSpPr/>
          <p:nvPr/>
        </p:nvSpPr>
        <p:spPr>
          <a:xfrm>
            <a:off x="924934" y="2348880"/>
            <a:ext cx="2777073" cy="167608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Some emergency situations involve injuries that can be dealt with safely using our own first-aid skills.</a:t>
            </a:r>
          </a:p>
        </p:txBody>
      </p:sp>
      <p:sp>
        <p:nvSpPr>
          <p:cNvPr id="8" name="Rectangle 7">
            <a:extLst>
              <a:ext uri="{FF2B5EF4-FFF2-40B4-BE49-F238E27FC236}">
                <a16:creationId xmlns:a16="http://schemas.microsoft.com/office/drawing/2014/main" id="{724EF042-1D7B-5F47-9005-6631C76BADFB}"/>
              </a:ext>
            </a:extLst>
          </p:cNvPr>
          <p:cNvSpPr/>
          <p:nvPr/>
        </p:nvSpPr>
        <p:spPr>
          <a:xfrm>
            <a:off x="621282" y="4159262"/>
            <a:ext cx="3384376" cy="7053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What do the words ‘first aid’ mean to you?</a:t>
            </a:r>
          </a:p>
        </p:txBody>
      </p:sp>
    </p:spTree>
    <p:extLst>
      <p:ext uri="{BB962C8B-B14F-4D97-AF65-F5344CB8AC3E}">
        <p14:creationId xmlns:p14="http://schemas.microsoft.com/office/powerpoint/2010/main" val="199305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6" presetClass="emph" presetSubtype="0" fill="hold" nodeType="withEffect">
                                  <p:stCondLst>
                                    <p:cond delay="0"/>
                                  </p:stCondLst>
                                  <p:childTnLst>
                                    <p:animEffect transition="out" filter="fade">
                                      <p:cBhvr>
                                        <p:cTn id="13" dur="500" tmFilter="0, 0; .2, .5; .8, .5; 1, 0"/>
                                        <p:tgtEl>
                                          <p:spTgt spid="6"/>
                                        </p:tgtEl>
                                      </p:cBhvr>
                                    </p:animEffect>
                                    <p:animScale>
                                      <p:cBhvr>
                                        <p:cTn id="14"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FA360-95A2-654D-964D-26E74A305E41}"/>
              </a:ext>
            </a:extLst>
          </p:cNvPr>
          <p:cNvSpPr>
            <a:spLocks noGrp="1"/>
          </p:cNvSpPr>
          <p:nvPr>
            <p:ph type="title"/>
          </p:nvPr>
        </p:nvSpPr>
        <p:spPr/>
        <p:txBody>
          <a:bodyPr/>
          <a:lstStyle/>
          <a:p>
            <a:r>
              <a:rPr lang="en-US" dirty="0"/>
              <a:t>First Aid</a:t>
            </a:r>
          </a:p>
        </p:txBody>
      </p:sp>
      <p:pic>
        <p:nvPicPr>
          <p:cNvPr id="3" name="Whole Class">
            <a:extLst>
              <a:ext uri="{FF2B5EF4-FFF2-40B4-BE49-F238E27FC236}">
                <a16:creationId xmlns:a16="http://schemas.microsoft.com/office/drawing/2014/main" id="{BB02B2A5-1104-F04D-B340-052C6C6EC8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Right Triangle 3">
            <a:extLst>
              <a:ext uri="{FF2B5EF4-FFF2-40B4-BE49-F238E27FC236}">
                <a16:creationId xmlns:a16="http://schemas.microsoft.com/office/drawing/2014/main" id="{49747983-E812-EB45-A9BD-CE465FD7D439}"/>
              </a:ext>
            </a:extLst>
          </p:cNvPr>
          <p:cNvSpPr/>
          <p:nvPr/>
        </p:nvSpPr>
        <p:spPr>
          <a:xfrm flipH="1">
            <a:off x="5076056" y="2930024"/>
            <a:ext cx="3528392" cy="3384376"/>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grpSp>
        <p:nvGrpSpPr>
          <p:cNvPr id="26" name="Group 25">
            <a:extLst>
              <a:ext uri="{FF2B5EF4-FFF2-40B4-BE49-F238E27FC236}">
                <a16:creationId xmlns:a16="http://schemas.microsoft.com/office/drawing/2014/main" id="{3C66AC74-C4FC-A443-85AB-688356D46E53}"/>
              </a:ext>
            </a:extLst>
          </p:cNvPr>
          <p:cNvGrpSpPr/>
          <p:nvPr/>
        </p:nvGrpSpPr>
        <p:grpSpPr>
          <a:xfrm>
            <a:off x="517351" y="1372529"/>
            <a:ext cx="3708209" cy="747003"/>
            <a:chOff x="517351" y="1372529"/>
            <a:chExt cx="3708209" cy="747003"/>
          </a:xfrm>
        </p:grpSpPr>
        <p:sp>
          <p:nvSpPr>
            <p:cNvPr id="7" name="Rectangle 6">
              <a:extLst>
                <a:ext uri="{FF2B5EF4-FFF2-40B4-BE49-F238E27FC236}">
                  <a16:creationId xmlns:a16="http://schemas.microsoft.com/office/drawing/2014/main" id="{04F1E5E6-FFA6-0745-9566-CA536757D68D}"/>
                </a:ext>
              </a:extLst>
            </p:cNvPr>
            <p:cNvSpPr/>
            <p:nvPr/>
          </p:nvSpPr>
          <p:spPr>
            <a:xfrm>
              <a:off x="517351" y="1372529"/>
              <a:ext cx="3708209" cy="581240"/>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9" name="TextBox 8">
              <a:extLst>
                <a:ext uri="{FF2B5EF4-FFF2-40B4-BE49-F238E27FC236}">
                  <a16:creationId xmlns:a16="http://schemas.microsoft.com/office/drawing/2014/main" id="{DF011012-EE10-4E47-877B-3FE970B11844}"/>
                </a:ext>
              </a:extLst>
            </p:cNvPr>
            <p:cNvSpPr txBox="1"/>
            <p:nvPr/>
          </p:nvSpPr>
          <p:spPr>
            <a:xfrm>
              <a:off x="810378" y="1473201"/>
              <a:ext cx="316625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Anyone can be a ‘first-aider’.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1C1C"/>
                </a:solidFill>
                <a:effectLst/>
                <a:uLnTx/>
                <a:uFillTx/>
                <a:latin typeface="Twinkl"/>
                <a:ea typeface="+mn-ea"/>
                <a:cs typeface="+mn-cs"/>
              </a:endParaRPr>
            </a:p>
          </p:txBody>
        </p:sp>
      </p:grpSp>
      <p:grpSp>
        <p:nvGrpSpPr>
          <p:cNvPr id="27" name="Group 26">
            <a:extLst>
              <a:ext uri="{FF2B5EF4-FFF2-40B4-BE49-F238E27FC236}">
                <a16:creationId xmlns:a16="http://schemas.microsoft.com/office/drawing/2014/main" id="{3941AD0A-CC6C-5C44-9116-A34F7270B9F2}"/>
              </a:ext>
            </a:extLst>
          </p:cNvPr>
          <p:cNvGrpSpPr/>
          <p:nvPr/>
        </p:nvGrpSpPr>
        <p:grpSpPr>
          <a:xfrm>
            <a:off x="4353376" y="1386052"/>
            <a:ext cx="3533761" cy="967516"/>
            <a:chOff x="4353376" y="1386052"/>
            <a:chExt cx="3533761" cy="967516"/>
          </a:xfrm>
        </p:grpSpPr>
        <p:sp>
          <p:nvSpPr>
            <p:cNvPr id="8" name="Rectangle 7">
              <a:extLst>
                <a:ext uri="{FF2B5EF4-FFF2-40B4-BE49-F238E27FC236}">
                  <a16:creationId xmlns:a16="http://schemas.microsoft.com/office/drawing/2014/main" id="{A1593D45-4D57-654A-A4A4-F10C9D581B9D}"/>
                </a:ext>
              </a:extLst>
            </p:cNvPr>
            <p:cNvSpPr/>
            <p:nvPr/>
          </p:nvSpPr>
          <p:spPr>
            <a:xfrm>
              <a:off x="4358745" y="1386052"/>
              <a:ext cx="3528392" cy="967516"/>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0" name="TextBox 9">
              <a:extLst>
                <a:ext uri="{FF2B5EF4-FFF2-40B4-BE49-F238E27FC236}">
                  <a16:creationId xmlns:a16="http://schemas.microsoft.com/office/drawing/2014/main" id="{4828E27D-55CC-0B40-AB78-9D80CFAA0178}"/>
                </a:ext>
              </a:extLst>
            </p:cNvPr>
            <p:cNvSpPr txBox="1"/>
            <p:nvPr/>
          </p:nvSpPr>
          <p:spPr>
            <a:xfrm>
              <a:off x="4353376" y="1388415"/>
              <a:ext cx="35225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First aid involves being one of the first people at a scene when someone is injured or ill.</a:t>
              </a:r>
            </a:p>
          </p:txBody>
        </p:sp>
      </p:grpSp>
      <p:grpSp>
        <p:nvGrpSpPr>
          <p:cNvPr id="28" name="Group 27">
            <a:extLst>
              <a:ext uri="{FF2B5EF4-FFF2-40B4-BE49-F238E27FC236}">
                <a16:creationId xmlns:a16="http://schemas.microsoft.com/office/drawing/2014/main" id="{8F96433E-AF2A-D342-904A-9277F2C51104}"/>
              </a:ext>
            </a:extLst>
          </p:cNvPr>
          <p:cNvGrpSpPr/>
          <p:nvPr/>
        </p:nvGrpSpPr>
        <p:grpSpPr>
          <a:xfrm>
            <a:off x="39013" y="2181648"/>
            <a:ext cx="4572000" cy="994306"/>
            <a:chOff x="39013" y="2181648"/>
            <a:chExt cx="4572000" cy="994306"/>
          </a:xfrm>
        </p:grpSpPr>
        <p:sp>
          <p:nvSpPr>
            <p:cNvPr id="11" name="Rectangle 10">
              <a:extLst>
                <a:ext uri="{FF2B5EF4-FFF2-40B4-BE49-F238E27FC236}">
                  <a16:creationId xmlns:a16="http://schemas.microsoft.com/office/drawing/2014/main" id="{E5B6B7B8-B653-D340-A695-85182D883220}"/>
                </a:ext>
              </a:extLst>
            </p:cNvPr>
            <p:cNvSpPr/>
            <p:nvPr/>
          </p:nvSpPr>
          <p:spPr>
            <a:xfrm>
              <a:off x="522720" y="2181648"/>
              <a:ext cx="3708209" cy="994306"/>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2" name="Rectangle 11">
              <a:extLst>
                <a:ext uri="{FF2B5EF4-FFF2-40B4-BE49-F238E27FC236}">
                  <a16:creationId xmlns:a16="http://schemas.microsoft.com/office/drawing/2014/main" id="{44C86FC5-A90E-EA45-919E-E5ED3402F695}"/>
                </a:ext>
              </a:extLst>
            </p:cNvPr>
            <p:cNvSpPr/>
            <p:nvPr/>
          </p:nvSpPr>
          <p:spPr>
            <a:xfrm>
              <a:off x="39013" y="2220204"/>
              <a:ext cx="4572000" cy="92333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Knowing some first-aid techniques </a:t>
              </a:r>
              <a:br>
                <a:rPr kumimoji="0" lang="en-US" sz="1800" b="0" i="0" u="none" strike="noStrike" kern="1200" cap="none" spc="0" normalizeH="0" baseline="0" noProof="0" dirty="0">
                  <a:ln>
                    <a:noFill/>
                  </a:ln>
                  <a:solidFill>
                    <a:srgbClr val="1C1C1C"/>
                  </a:solidFill>
                  <a:effectLst/>
                  <a:uLnTx/>
                  <a:uFillTx/>
                  <a:latin typeface="Twinkl"/>
                  <a:ea typeface="+mn-ea"/>
                  <a:cs typeface="+mn-cs"/>
                </a:rPr>
              </a:br>
              <a:r>
                <a:rPr kumimoji="0" lang="en-US" sz="1800" b="0" i="0" u="none" strike="noStrike" kern="1200" cap="none" spc="0" normalizeH="0" baseline="0" noProof="0" dirty="0">
                  <a:ln>
                    <a:noFill/>
                  </a:ln>
                  <a:solidFill>
                    <a:srgbClr val="1C1C1C"/>
                  </a:solidFill>
                  <a:effectLst/>
                  <a:uLnTx/>
                  <a:uFillTx/>
                  <a:latin typeface="Twinkl"/>
                  <a:ea typeface="+mn-ea"/>
                  <a:cs typeface="+mn-cs"/>
                </a:rPr>
                <a:t>can help us to recognise and treat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common injuries.</a:t>
              </a:r>
            </a:p>
          </p:txBody>
        </p:sp>
      </p:grpSp>
      <p:pic>
        <p:nvPicPr>
          <p:cNvPr id="14" name="Picture 13" descr="A person standing posing for the camera&#10;&#10;Description automatically generated">
            <a:extLst>
              <a:ext uri="{FF2B5EF4-FFF2-40B4-BE49-F238E27FC236}">
                <a16:creationId xmlns:a16="http://schemas.microsoft.com/office/drawing/2014/main" id="{F8DB2B9A-BC3D-954E-BE66-4FAA7E5AF7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3650"/>
          <a:stretch/>
        </p:blipFill>
        <p:spPr>
          <a:xfrm>
            <a:off x="6225314" y="3785423"/>
            <a:ext cx="2306387" cy="2528977"/>
          </a:xfrm>
          <a:prstGeom prst="rect">
            <a:avLst/>
          </a:prstGeom>
        </p:spPr>
      </p:pic>
      <p:sp>
        <p:nvSpPr>
          <p:cNvPr id="15" name="Rectangle 14">
            <a:extLst>
              <a:ext uri="{FF2B5EF4-FFF2-40B4-BE49-F238E27FC236}">
                <a16:creationId xmlns:a16="http://schemas.microsoft.com/office/drawing/2014/main" id="{BB7D5763-1C1E-714C-82B8-EF4CC8EBDD41}"/>
              </a:ext>
            </a:extLst>
          </p:cNvPr>
          <p:cNvSpPr/>
          <p:nvPr/>
        </p:nvSpPr>
        <p:spPr>
          <a:xfrm>
            <a:off x="4358745" y="2489752"/>
            <a:ext cx="3528392" cy="920217"/>
          </a:xfrm>
          <a:prstGeom prst="rect">
            <a:avLst/>
          </a:prstGeom>
          <a:solidFill>
            <a:schemeClr val="accent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These are important skills that we might need at any point in our lives.</a:t>
            </a:r>
          </a:p>
        </p:txBody>
      </p:sp>
      <p:sp>
        <p:nvSpPr>
          <p:cNvPr id="16" name="Rectangle 15">
            <a:extLst>
              <a:ext uri="{FF2B5EF4-FFF2-40B4-BE49-F238E27FC236}">
                <a16:creationId xmlns:a16="http://schemas.microsoft.com/office/drawing/2014/main" id="{A5948F31-FC66-8C40-BB38-E90FCFF86F95}"/>
              </a:ext>
            </a:extLst>
          </p:cNvPr>
          <p:cNvSpPr/>
          <p:nvPr/>
        </p:nvSpPr>
        <p:spPr>
          <a:xfrm>
            <a:off x="539552" y="3319567"/>
            <a:ext cx="285687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A first-aider should try to:</a:t>
            </a:r>
          </a:p>
        </p:txBody>
      </p:sp>
      <p:grpSp>
        <p:nvGrpSpPr>
          <p:cNvPr id="29" name="Group 28">
            <a:extLst>
              <a:ext uri="{FF2B5EF4-FFF2-40B4-BE49-F238E27FC236}">
                <a16:creationId xmlns:a16="http://schemas.microsoft.com/office/drawing/2014/main" id="{9F306789-0D1E-404E-BB76-C9124AB9F91E}"/>
              </a:ext>
            </a:extLst>
          </p:cNvPr>
          <p:cNvGrpSpPr/>
          <p:nvPr/>
        </p:nvGrpSpPr>
        <p:grpSpPr>
          <a:xfrm>
            <a:off x="558132" y="3779018"/>
            <a:ext cx="4860032" cy="646331"/>
            <a:chOff x="558132" y="3779018"/>
            <a:chExt cx="4860032" cy="646331"/>
          </a:xfrm>
        </p:grpSpPr>
        <p:sp>
          <p:nvSpPr>
            <p:cNvPr id="18" name="Oval 17">
              <a:extLst>
                <a:ext uri="{FF2B5EF4-FFF2-40B4-BE49-F238E27FC236}">
                  <a16:creationId xmlns:a16="http://schemas.microsoft.com/office/drawing/2014/main" id="{1F653DF3-AA81-1A43-9222-7933D0867ED7}"/>
                </a:ext>
              </a:extLst>
            </p:cNvPr>
            <p:cNvSpPr/>
            <p:nvPr/>
          </p:nvSpPr>
          <p:spPr>
            <a:xfrm>
              <a:off x="558132" y="3942250"/>
              <a:ext cx="288032" cy="2880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1" name="Rectangle 20">
              <a:extLst>
                <a:ext uri="{FF2B5EF4-FFF2-40B4-BE49-F238E27FC236}">
                  <a16:creationId xmlns:a16="http://schemas.microsoft.com/office/drawing/2014/main" id="{5E752A53-E25B-9D4D-A321-9E57742E1AC1}"/>
                </a:ext>
              </a:extLst>
            </p:cNvPr>
            <p:cNvSpPr/>
            <p:nvPr/>
          </p:nvSpPr>
          <p:spPr>
            <a:xfrm>
              <a:off x="846164" y="3779018"/>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Keep themselves and the casualty (injured person) safe.</a:t>
              </a:r>
            </a:p>
          </p:txBody>
        </p:sp>
      </p:grpSp>
      <p:grpSp>
        <p:nvGrpSpPr>
          <p:cNvPr id="30" name="Group 29">
            <a:extLst>
              <a:ext uri="{FF2B5EF4-FFF2-40B4-BE49-F238E27FC236}">
                <a16:creationId xmlns:a16="http://schemas.microsoft.com/office/drawing/2014/main" id="{FB58F07A-0E76-6447-AD61-C5E9594891D2}"/>
              </a:ext>
            </a:extLst>
          </p:cNvPr>
          <p:cNvGrpSpPr/>
          <p:nvPr/>
        </p:nvGrpSpPr>
        <p:grpSpPr>
          <a:xfrm>
            <a:off x="558132" y="4406196"/>
            <a:ext cx="4897803" cy="646331"/>
            <a:chOff x="558132" y="4406196"/>
            <a:chExt cx="4897803" cy="646331"/>
          </a:xfrm>
        </p:grpSpPr>
        <p:sp>
          <p:nvSpPr>
            <p:cNvPr id="19" name="Oval 18">
              <a:extLst>
                <a:ext uri="{FF2B5EF4-FFF2-40B4-BE49-F238E27FC236}">
                  <a16:creationId xmlns:a16="http://schemas.microsoft.com/office/drawing/2014/main" id="{1D2801DD-8422-7846-B476-0E49BB8F5D32}"/>
                </a:ext>
              </a:extLst>
            </p:cNvPr>
            <p:cNvSpPr/>
            <p:nvPr/>
          </p:nvSpPr>
          <p:spPr>
            <a:xfrm>
              <a:off x="558132" y="4559104"/>
              <a:ext cx="288032" cy="2880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2" name="Rectangle 21">
              <a:extLst>
                <a:ext uri="{FF2B5EF4-FFF2-40B4-BE49-F238E27FC236}">
                  <a16:creationId xmlns:a16="http://schemas.microsoft.com/office/drawing/2014/main" id="{B53F4661-A5EA-254E-9BC6-5838021E3A87}"/>
                </a:ext>
              </a:extLst>
            </p:cNvPr>
            <p:cNvSpPr/>
            <p:nvPr/>
          </p:nvSpPr>
          <p:spPr>
            <a:xfrm>
              <a:off x="883935" y="4406196"/>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Stop anyone from getting any further injuries.</a:t>
              </a:r>
            </a:p>
          </p:txBody>
        </p:sp>
      </p:grpSp>
      <p:grpSp>
        <p:nvGrpSpPr>
          <p:cNvPr id="31" name="Group 30">
            <a:extLst>
              <a:ext uri="{FF2B5EF4-FFF2-40B4-BE49-F238E27FC236}">
                <a16:creationId xmlns:a16="http://schemas.microsoft.com/office/drawing/2014/main" id="{6019BED8-3170-C34A-A2CF-0A38D32FCD0E}"/>
              </a:ext>
            </a:extLst>
          </p:cNvPr>
          <p:cNvGrpSpPr/>
          <p:nvPr/>
        </p:nvGrpSpPr>
        <p:grpSpPr>
          <a:xfrm>
            <a:off x="558132" y="5278123"/>
            <a:ext cx="3863951" cy="369332"/>
            <a:chOff x="558132" y="5278123"/>
            <a:chExt cx="3863951" cy="369332"/>
          </a:xfrm>
        </p:grpSpPr>
        <p:sp>
          <p:nvSpPr>
            <p:cNvPr id="23" name="Rectangle 22">
              <a:extLst>
                <a:ext uri="{FF2B5EF4-FFF2-40B4-BE49-F238E27FC236}">
                  <a16:creationId xmlns:a16="http://schemas.microsoft.com/office/drawing/2014/main" id="{2A5311E7-89D9-9345-8E79-195413018E13}"/>
                </a:ext>
              </a:extLst>
            </p:cNvPr>
            <p:cNvSpPr/>
            <p:nvPr/>
          </p:nvSpPr>
          <p:spPr>
            <a:xfrm>
              <a:off x="883935" y="5278123"/>
              <a:ext cx="353814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Treat injuries quickly and safely.</a:t>
              </a:r>
            </a:p>
          </p:txBody>
        </p:sp>
        <p:sp>
          <p:nvSpPr>
            <p:cNvPr id="24" name="Oval 23">
              <a:extLst>
                <a:ext uri="{FF2B5EF4-FFF2-40B4-BE49-F238E27FC236}">
                  <a16:creationId xmlns:a16="http://schemas.microsoft.com/office/drawing/2014/main" id="{E8D247A4-61B5-5141-96F7-5726D654CBEF}"/>
                </a:ext>
              </a:extLst>
            </p:cNvPr>
            <p:cNvSpPr/>
            <p:nvPr/>
          </p:nvSpPr>
          <p:spPr>
            <a:xfrm>
              <a:off x="558132" y="5318773"/>
              <a:ext cx="288032" cy="2880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32" name="Group 31">
            <a:extLst>
              <a:ext uri="{FF2B5EF4-FFF2-40B4-BE49-F238E27FC236}">
                <a16:creationId xmlns:a16="http://schemas.microsoft.com/office/drawing/2014/main" id="{558CC2F7-A446-5748-896D-C2F6AE2693A8}"/>
              </a:ext>
            </a:extLst>
          </p:cNvPr>
          <p:cNvGrpSpPr/>
          <p:nvPr/>
        </p:nvGrpSpPr>
        <p:grpSpPr>
          <a:xfrm>
            <a:off x="565355" y="5713128"/>
            <a:ext cx="4890580" cy="646331"/>
            <a:chOff x="565355" y="5713128"/>
            <a:chExt cx="4890580" cy="646331"/>
          </a:xfrm>
        </p:grpSpPr>
        <p:sp>
          <p:nvSpPr>
            <p:cNvPr id="20" name="Oval 19">
              <a:extLst>
                <a:ext uri="{FF2B5EF4-FFF2-40B4-BE49-F238E27FC236}">
                  <a16:creationId xmlns:a16="http://schemas.microsoft.com/office/drawing/2014/main" id="{AD08C2FB-A712-9E45-9819-D8F6F43E892E}"/>
                </a:ext>
              </a:extLst>
            </p:cNvPr>
            <p:cNvSpPr/>
            <p:nvPr/>
          </p:nvSpPr>
          <p:spPr>
            <a:xfrm>
              <a:off x="565355" y="5934426"/>
              <a:ext cx="288032" cy="2880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5" name="Rectangle 24">
              <a:extLst>
                <a:ext uri="{FF2B5EF4-FFF2-40B4-BE49-F238E27FC236}">
                  <a16:creationId xmlns:a16="http://schemas.microsoft.com/office/drawing/2014/main" id="{677AA5EA-4454-E847-82B1-4F7FFB30F78A}"/>
                </a:ext>
              </a:extLst>
            </p:cNvPr>
            <p:cNvSpPr/>
            <p:nvPr/>
          </p:nvSpPr>
          <p:spPr>
            <a:xfrm>
              <a:off x="883935" y="5713128"/>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Seek help from the emergency services </a:t>
              </a:r>
              <a:br>
                <a:rPr kumimoji="0" lang="en-US" sz="1800" b="0" i="0" u="none" strike="noStrike" kern="1200" cap="none" spc="0" normalizeH="0" baseline="0" noProof="0" dirty="0">
                  <a:ln>
                    <a:noFill/>
                  </a:ln>
                  <a:solidFill>
                    <a:srgbClr val="1C1C1C"/>
                  </a:solidFill>
                  <a:effectLst/>
                  <a:uLnTx/>
                  <a:uFillTx/>
                  <a:latin typeface="Twinkl"/>
                  <a:ea typeface="+mn-ea"/>
                  <a:cs typeface="+mn-cs"/>
                </a:rPr>
              </a:br>
              <a:r>
                <a:rPr kumimoji="0" lang="en-US" sz="1800" b="0" i="0" u="none" strike="noStrike" kern="1200" cap="none" spc="0" normalizeH="0" baseline="0" noProof="0" dirty="0">
                  <a:ln>
                    <a:noFill/>
                  </a:ln>
                  <a:solidFill>
                    <a:srgbClr val="1C1C1C"/>
                  </a:solidFill>
                  <a:effectLst/>
                  <a:uLnTx/>
                  <a:uFillTx/>
                  <a:latin typeface="Twinkl"/>
                  <a:ea typeface="+mn-ea"/>
                  <a:cs typeface="+mn-cs"/>
                </a:rPr>
                <a:t>if needed.</a:t>
              </a:r>
            </a:p>
          </p:txBody>
        </p:sp>
      </p:grpSp>
    </p:spTree>
    <p:extLst>
      <p:ext uri="{BB962C8B-B14F-4D97-AF65-F5344CB8AC3E}">
        <p14:creationId xmlns:p14="http://schemas.microsoft.com/office/powerpoint/2010/main" val="272620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E4F8-1712-364B-8B84-7286344A35DE}"/>
              </a:ext>
            </a:extLst>
          </p:cNvPr>
          <p:cNvSpPr>
            <a:spLocks noGrp="1"/>
          </p:cNvSpPr>
          <p:nvPr>
            <p:ph type="title"/>
          </p:nvPr>
        </p:nvSpPr>
        <p:spPr/>
        <p:txBody>
          <a:bodyPr/>
          <a:lstStyle/>
          <a:p>
            <a:r>
              <a:rPr lang="en-US" dirty="0"/>
              <a:t>First Aid</a:t>
            </a:r>
          </a:p>
        </p:txBody>
      </p:sp>
      <p:grpSp>
        <p:nvGrpSpPr>
          <p:cNvPr id="16" name="Group 15">
            <a:extLst>
              <a:ext uri="{FF2B5EF4-FFF2-40B4-BE49-F238E27FC236}">
                <a16:creationId xmlns:a16="http://schemas.microsoft.com/office/drawing/2014/main" id="{ABB08DDD-0E36-0746-91C4-6E19153D8070}"/>
              </a:ext>
            </a:extLst>
          </p:cNvPr>
          <p:cNvGrpSpPr/>
          <p:nvPr/>
        </p:nvGrpSpPr>
        <p:grpSpPr>
          <a:xfrm>
            <a:off x="457198" y="3212976"/>
            <a:ext cx="8147250" cy="3131631"/>
            <a:chOff x="457198" y="3212976"/>
            <a:chExt cx="8147250" cy="3131631"/>
          </a:xfrm>
        </p:grpSpPr>
        <p:sp>
          <p:nvSpPr>
            <p:cNvPr id="7" name="Rectangle 6">
              <a:extLst>
                <a:ext uri="{FF2B5EF4-FFF2-40B4-BE49-F238E27FC236}">
                  <a16:creationId xmlns:a16="http://schemas.microsoft.com/office/drawing/2014/main" id="{36165B92-1FB0-3344-A6C3-B503EDA18BB2}"/>
                </a:ext>
              </a:extLst>
            </p:cNvPr>
            <p:cNvSpPr/>
            <p:nvPr/>
          </p:nvSpPr>
          <p:spPr>
            <a:xfrm>
              <a:off x="457198" y="4365104"/>
              <a:ext cx="5987010" cy="18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It is important to still seek help either </a:t>
              </a:r>
              <a:br>
                <a:rPr kumimoji="0" lang="en-US" sz="1800" b="0" i="0" u="none" strike="noStrike" kern="1200" cap="none" spc="0" normalizeH="0" baseline="0" noProof="0" dirty="0">
                  <a:ln>
                    <a:noFill/>
                  </a:ln>
                  <a:solidFill>
                    <a:prstClr val="white"/>
                  </a:solidFill>
                  <a:effectLst/>
                  <a:uLnTx/>
                  <a:uFillTx/>
                  <a:latin typeface="Twinkl"/>
                  <a:ea typeface="+mn-ea"/>
                  <a:cs typeface="+mn-cs"/>
                </a:rPr>
              </a:br>
              <a:r>
                <a:rPr kumimoji="0" lang="en-US" sz="1800" b="0" i="0" u="none" strike="noStrike" kern="1200" cap="none" spc="0" normalizeH="0" baseline="0" noProof="0" dirty="0">
                  <a:ln>
                    <a:noFill/>
                  </a:ln>
                  <a:solidFill>
                    <a:prstClr val="white"/>
                  </a:solidFill>
                  <a:effectLst/>
                  <a:uLnTx/>
                  <a:uFillTx/>
                  <a:latin typeface="Twinkl"/>
                  <a:ea typeface="+mn-ea"/>
                  <a:cs typeface="+mn-cs"/>
                </a:rPr>
                <a:t>from an adult or healthcare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professional if you are unsure what to do </a:t>
              </a:r>
              <a:br>
                <a:rPr kumimoji="0" lang="en-US" sz="1800" b="0" i="0" u="none" strike="noStrike" kern="1200" cap="none" spc="0" normalizeH="0" baseline="0" noProof="0" dirty="0">
                  <a:ln>
                    <a:noFill/>
                  </a:ln>
                  <a:solidFill>
                    <a:prstClr val="white"/>
                  </a:solidFill>
                  <a:effectLst/>
                  <a:uLnTx/>
                  <a:uFillTx/>
                  <a:latin typeface="Twinkl"/>
                  <a:ea typeface="+mn-ea"/>
                  <a:cs typeface="+mn-cs"/>
                </a:rPr>
              </a:br>
              <a:r>
                <a:rPr kumimoji="0" lang="en-US" sz="1800" b="0" i="0" u="none" strike="noStrike" kern="1200" cap="none" spc="0" normalizeH="0" baseline="0" noProof="0" dirty="0">
                  <a:ln>
                    <a:noFill/>
                  </a:ln>
                  <a:solidFill>
                    <a:prstClr val="white"/>
                  </a:solidFill>
                  <a:effectLst/>
                  <a:uLnTx/>
                  <a:uFillTx/>
                  <a:latin typeface="Twinkl"/>
                  <a:ea typeface="+mn-ea"/>
                  <a:cs typeface="+mn-cs"/>
                </a:rPr>
                <a:t>or if the casualty’s condition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not getting any better.</a:t>
              </a:r>
            </a:p>
          </p:txBody>
        </p:sp>
        <p:sp>
          <p:nvSpPr>
            <p:cNvPr id="3" name="Oval 2">
              <a:extLst>
                <a:ext uri="{FF2B5EF4-FFF2-40B4-BE49-F238E27FC236}">
                  <a16:creationId xmlns:a16="http://schemas.microsoft.com/office/drawing/2014/main" id="{ED3C531E-3691-BD40-8E12-EB7433227CD7}"/>
                </a:ext>
              </a:extLst>
            </p:cNvPr>
            <p:cNvSpPr/>
            <p:nvPr/>
          </p:nvSpPr>
          <p:spPr>
            <a:xfrm>
              <a:off x="5220072" y="3212976"/>
              <a:ext cx="3384376" cy="3113573"/>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4" name="Picture 3" descr="A picture containing person, sitting, person, table&#10;&#10;Description automatically generated">
              <a:extLst>
                <a:ext uri="{FF2B5EF4-FFF2-40B4-BE49-F238E27FC236}">
                  <a16:creationId xmlns:a16="http://schemas.microsoft.com/office/drawing/2014/main" id="{C6B8A671-8394-FD40-8E8E-2168C21D62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4" r="5964"/>
            <a:stretch/>
          </p:blipFill>
          <p:spPr>
            <a:xfrm>
              <a:off x="4567235" y="3537266"/>
              <a:ext cx="4034902" cy="2807341"/>
            </a:xfrm>
            <a:prstGeom prst="rect">
              <a:avLst/>
            </a:prstGeom>
          </p:spPr>
        </p:pic>
      </p:grpSp>
      <p:pic>
        <p:nvPicPr>
          <p:cNvPr id="5" name="Whole Class">
            <a:extLst>
              <a:ext uri="{FF2B5EF4-FFF2-40B4-BE49-F238E27FC236}">
                <a16:creationId xmlns:a16="http://schemas.microsoft.com/office/drawing/2014/main" id="{1DF52107-A273-D745-AE4F-B176CFD0D3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6" name="Rectangle 5">
            <a:extLst>
              <a:ext uri="{FF2B5EF4-FFF2-40B4-BE49-F238E27FC236}">
                <a16:creationId xmlns:a16="http://schemas.microsoft.com/office/drawing/2014/main" id="{C58A8F9A-9291-C24D-8654-106CED795D3B}"/>
              </a:ext>
            </a:extLst>
          </p:cNvPr>
          <p:cNvSpPr/>
          <p:nvPr/>
        </p:nvSpPr>
        <p:spPr>
          <a:xfrm>
            <a:off x="457198" y="1611425"/>
            <a:ext cx="8220075" cy="7316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Some of the common injuries that we might be able to deal with using our first-aid skills include:</a:t>
            </a:r>
          </a:p>
        </p:txBody>
      </p:sp>
      <p:sp>
        <p:nvSpPr>
          <p:cNvPr id="10" name="Oval 9">
            <a:extLst>
              <a:ext uri="{FF2B5EF4-FFF2-40B4-BE49-F238E27FC236}">
                <a16:creationId xmlns:a16="http://schemas.microsoft.com/office/drawing/2014/main" id="{C96989E7-AA72-6C45-B22D-8B2526902C6B}"/>
              </a:ext>
            </a:extLst>
          </p:cNvPr>
          <p:cNvSpPr/>
          <p:nvPr/>
        </p:nvSpPr>
        <p:spPr>
          <a:xfrm>
            <a:off x="686399" y="3140968"/>
            <a:ext cx="288032" cy="28803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grpSp>
        <p:nvGrpSpPr>
          <p:cNvPr id="15" name="Group 14">
            <a:extLst>
              <a:ext uri="{FF2B5EF4-FFF2-40B4-BE49-F238E27FC236}">
                <a16:creationId xmlns:a16="http://schemas.microsoft.com/office/drawing/2014/main" id="{DBCE14B1-D4EA-B448-AFFA-8E0C0F9A8BD7}"/>
              </a:ext>
            </a:extLst>
          </p:cNvPr>
          <p:cNvGrpSpPr/>
          <p:nvPr/>
        </p:nvGrpSpPr>
        <p:grpSpPr>
          <a:xfrm>
            <a:off x="686399" y="3608410"/>
            <a:ext cx="5026520" cy="369332"/>
            <a:chOff x="686399" y="3608410"/>
            <a:chExt cx="5026520" cy="369332"/>
          </a:xfrm>
        </p:grpSpPr>
        <p:sp>
          <p:nvSpPr>
            <p:cNvPr id="8" name="Rectangle 7">
              <a:extLst>
                <a:ext uri="{FF2B5EF4-FFF2-40B4-BE49-F238E27FC236}">
                  <a16:creationId xmlns:a16="http://schemas.microsoft.com/office/drawing/2014/main" id="{4E5B47B4-160F-DE4B-BCC0-B684DD064C91}"/>
                </a:ext>
              </a:extLst>
            </p:cNvPr>
            <p:cNvSpPr/>
            <p:nvPr/>
          </p:nvSpPr>
          <p:spPr>
            <a:xfrm>
              <a:off x="1140919" y="3608410"/>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Choking</a:t>
              </a:r>
            </a:p>
          </p:txBody>
        </p:sp>
        <p:sp>
          <p:nvSpPr>
            <p:cNvPr id="11" name="Oval 10">
              <a:extLst>
                <a:ext uri="{FF2B5EF4-FFF2-40B4-BE49-F238E27FC236}">
                  <a16:creationId xmlns:a16="http://schemas.microsoft.com/office/drawing/2014/main" id="{B7ADECD8-78D1-F241-9278-F9535B5E003D}"/>
                </a:ext>
              </a:extLst>
            </p:cNvPr>
            <p:cNvSpPr/>
            <p:nvPr/>
          </p:nvSpPr>
          <p:spPr>
            <a:xfrm>
              <a:off x="686399" y="3647921"/>
              <a:ext cx="288032" cy="28803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grpSp>
      <p:grpSp>
        <p:nvGrpSpPr>
          <p:cNvPr id="14" name="Group 13">
            <a:extLst>
              <a:ext uri="{FF2B5EF4-FFF2-40B4-BE49-F238E27FC236}">
                <a16:creationId xmlns:a16="http://schemas.microsoft.com/office/drawing/2014/main" id="{8A6475B3-800E-804D-A2E6-681761530C8F}"/>
              </a:ext>
            </a:extLst>
          </p:cNvPr>
          <p:cNvGrpSpPr/>
          <p:nvPr/>
        </p:nvGrpSpPr>
        <p:grpSpPr>
          <a:xfrm>
            <a:off x="686399" y="2596262"/>
            <a:ext cx="1503205" cy="369332"/>
            <a:chOff x="686399" y="2596262"/>
            <a:chExt cx="1503205" cy="369332"/>
          </a:xfrm>
        </p:grpSpPr>
        <p:sp>
          <p:nvSpPr>
            <p:cNvPr id="9" name="Oval 8">
              <a:extLst>
                <a:ext uri="{FF2B5EF4-FFF2-40B4-BE49-F238E27FC236}">
                  <a16:creationId xmlns:a16="http://schemas.microsoft.com/office/drawing/2014/main" id="{44971CCE-6671-1243-ABCB-7AFC2DDF5DC3}"/>
                </a:ext>
              </a:extLst>
            </p:cNvPr>
            <p:cNvSpPr/>
            <p:nvPr/>
          </p:nvSpPr>
          <p:spPr>
            <a:xfrm>
              <a:off x="686399" y="2634016"/>
              <a:ext cx="288032" cy="28803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2" name="Rectangle 11">
              <a:extLst>
                <a:ext uri="{FF2B5EF4-FFF2-40B4-BE49-F238E27FC236}">
                  <a16:creationId xmlns:a16="http://schemas.microsoft.com/office/drawing/2014/main" id="{76BDF0EC-F1AC-6140-8C1E-1182CB5889C5}"/>
                </a:ext>
              </a:extLst>
            </p:cNvPr>
            <p:cNvSpPr/>
            <p:nvPr/>
          </p:nvSpPr>
          <p:spPr>
            <a:xfrm>
              <a:off x="1140919" y="2596262"/>
              <a:ext cx="104868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Bleeding</a:t>
              </a:r>
            </a:p>
          </p:txBody>
        </p:sp>
      </p:grpSp>
      <p:sp>
        <p:nvSpPr>
          <p:cNvPr id="13" name="Rectangle 12">
            <a:extLst>
              <a:ext uri="{FF2B5EF4-FFF2-40B4-BE49-F238E27FC236}">
                <a16:creationId xmlns:a16="http://schemas.microsoft.com/office/drawing/2014/main" id="{6B2A44F2-CB4F-5F45-BD73-9490CD1C7006}"/>
              </a:ext>
            </a:extLst>
          </p:cNvPr>
          <p:cNvSpPr/>
          <p:nvPr/>
        </p:nvSpPr>
        <p:spPr>
          <a:xfrm>
            <a:off x="1140919" y="3102336"/>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Burns and scalds</a:t>
            </a:r>
          </a:p>
        </p:txBody>
      </p:sp>
    </p:spTree>
    <p:extLst>
      <p:ext uri="{BB962C8B-B14F-4D97-AF65-F5344CB8AC3E}">
        <p14:creationId xmlns:p14="http://schemas.microsoft.com/office/powerpoint/2010/main" val="321979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690B2-863B-B74C-BB01-3DADF9553A08}"/>
              </a:ext>
            </a:extLst>
          </p:cNvPr>
          <p:cNvSpPr>
            <a:spLocks noGrp="1"/>
          </p:cNvSpPr>
          <p:nvPr>
            <p:ph type="title"/>
          </p:nvPr>
        </p:nvSpPr>
        <p:spPr/>
        <p:txBody>
          <a:bodyPr/>
          <a:lstStyle/>
          <a:p>
            <a:r>
              <a:rPr lang="en-US" dirty="0"/>
              <a:t>First Aid</a:t>
            </a:r>
          </a:p>
        </p:txBody>
      </p:sp>
      <p:pic>
        <p:nvPicPr>
          <p:cNvPr id="3" name="Whole Class">
            <a:extLst>
              <a:ext uri="{FF2B5EF4-FFF2-40B4-BE49-F238E27FC236}">
                <a16:creationId xmlns:a16="http://schemas.microsoft.com/office/drawing/2014/main" id="{A68A900B-D66E-3C4E-9744-035161CC2F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Rectangle 3">
            <a:extLst>
              <a:ext uri="{FF2B5EF4-FFF2-40B4-BE49-F238E27FC236}">
                <a16:creationId xmlns:a16="http://schemas.microsoft.com/office/drawing/2014/main" id="{FC98580B-C294-0947-852D-B5076CAC8E04}"/>
              </a:ext>
            </a:extLst>
          </p:cNvPr>
          <p:cNvSpPr/>
          <p:nvPr/>
        </p:nvSpPr>
        <p:spPr>
          <a:xfrm>
            <a:off x="789185" y="1715832"/>
            <a:ext cx="7128792" cy="9943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Minor bleeding such as cuts (when the skin is fully broken) </a:t>
            </a:r>
            <a:br>
              <a:rPr kumimoji="0" lang="en-US" sz="1800" b="0" i="0" u="none" strike="noStrike" kern="1200" cap="none" spc="0" normalizeH="0" baseline="0" noProof="0" dirty="0">
                <a:ln>
                  <a:noFill/>
                </a:ln>
                <a:solidFill>
                  <a:prstClr val="white"/>
                </a:solidFill>
                <a:effectLst/>
                <a:uLnTx/>
                <a:uFillTx/>
                <a:latin typeface="Twinkl"/>
                <a:ea typeface="+mn-ea"/>
                <a:cs typeface="+mn-cs"/>
              </a:rPr>
            </a:br>
            <a:r>
              <a:rPr kumimoji="0" lang="en-US" sz="1800" b="0" i="0" u="none" strike="noStrike" kern="1200" cap="none" spc="0" normalizeH="0" baseline="0" noProof="0" dirty="0">
                <a:ln>
                  <a:noFill/>
                </a:ln>
                <a:solidFill>
                  <a:prstClr val="white"/>
                </a:solidFill>
                <a:effectLst/>
                <a:uLnTx/>
                <a:uFillTx/>
                <a:latin typeface="Twinkl"/>
                <a:ea typeface="+mn-ea"/>
                <a:cs typeface="+mn-cs"/>
              </a:rPr>
              <a:t>and grazes (when only the top layers of skin have been damaged) can be treated by:</a:t>
            </a:r>
          </a:p>
        </p:txBody>
      </p:sp>
      <p:sp>
        <p:nvSpPr>
          <p:cNvPr id="5" name="Rectangle 4">
            <a:extLst>
              <a:ext uri="{FF2B5EF4-FFF2-40B4-BE49-F238E27FC236}">
                <a16:creationId xmlns:a16="http://schemas.microsoft.com/office/drawing/2014/main" id="{78FA3F54-F519-E144-B690-50C8E62A4136}"/>
              </a:ext>
            </a:extLst>
          </p:cNvPr>
          <p:cNvSpPr/>
          <p:nvPr/>
        </p:nvSpPr>
        <p:spPr>
          <a:xfrm>
            <a:off x="755576" y="2996952"/>
            <a:ext cx="4572000" cy="2862322"/>
          </a:xfrm>
          <a:prstGeom prst="rect">
            <a:avLst/>
          </a:prstGeom>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Cleaning the wound under cool, running water.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1C1C1C"/>
              </a:solidFill>
              <a:effectLst/>
              <a:uLnTx/>
              <a:uFillTx/>
              <a:latin typeface="Twink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Patting it dry with sterile gauze (thin clean cloth).</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1C1C1C"/>
              </a:solidFill>
              <a:effectLst/>
              <a:uLnTx/>
              <a:uFillTx/>
              <a:latin typeface="Twink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Covering it with a plaster.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1C1C1C"/>
              </a:solidFill>
              <a:effectLst/>
              <a:uLnTx/>
              <a:uFillTx/>
              <a:latin typeface="Twink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Having the affected area raised above the head.</a:t>
            </a:r>
          </a:p>
        </p:txBody>
      </p:sp>
      <p:sp>
        <p:nvSpPr>
          <p:cNvPr id="6" name="Right Triangle 5">
            <a:extLst>
              <a:ext uri="{FF2B5EF4-FFF2-40B4-BE49-F238E27FC236}">
                <a16:creationId xmlns:a16="http://schemas.microsoft.com/office/drawing/2014/main" id="{CD55A1F8-67A5-7F4D-B927-F003A332F255}"/>
              </a:ext>
            </a:extLst>
          </p:cNvPr>
          <p:cNvSpPr/>
          <p:nvPr/>
        </p:nvSpPr>
        <p:spPr>
          <a:xfrm flipH="1">
            <a:off x="5437032" y="3074040"/>
            <a:ext cx="3168352" cy="324036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8" name="Picture 7" descr="A picture containing person&#10;&#10;Description automatically generated">
            <a:extLst>
              <a:ext uri="{FF2B5EF4-FFF2-40B4-BE49-F238E27FC236}">
                <a16:creationId xmlns:a16="http://schemas.microsoft.com/office/drawing/2014/main" id="{1ACB4712-62F6-7846-97B4-7B89D2E276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23601" y="3240360"/>
            <a:ext cx="2675087" cy="3074040"/>
          </a:xfrm>
          <a:prstGeom prst="rect">
            <a:avLst/>
          </a:prstGeom>
        </p:spPr>
      </p:pic>
    </p:spTree>
    <p:extLst>
      <p:ext uri="{BB962C8B-B14F-4D97-AF65-F5344CB8AC3E}">
        <p14:creationId xmlns:p14="http://schemas.microsoft.com/office/powerpoint/2010/main" val="370062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32" presetClass="emph" presetSubtype="0" fill="hold" nodeType="with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690B2-863B-B74C-BB01-3DADF9553A08}"/>
              </a:ext>
            </a:extLst>
          </p:cNvPr>
          <p:cNvSpPr>
            <a:spLocks noGrp="1"/>
          </p:cNvSpPr>
          <p:nvPr>
            <p:ph type="title"/>
          </p:nvPr>
        </p:nvSpPr>
        <p:spPr/>
        <p:txBody>
          <a:bodyPr/>
          <a:lstStyle/>
          <a:p>
            <a:r>
              <a:rPr lang="en-US" dirty="0"/>
              <a:t>First Aid</a:t>
            </a:r>
          </a:p>
        </p:txBody>
      </p:sp>
      <p:pic>
        <p:nvPicPr>
          <p:cNvPr id="3" name="Whole Class">
            <a:extLst>
              <a:ext uri="{FF2B5EF4-FFF2-40B4-BE49-F238E27FC236}">
                <a16:creationId xmlns:a16="http://schemas.microsoft.com/office/drawing/2014/main" id="{A68A900B-D66E-3C4E-9744-035161CC2F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Rectangle 3">
            <a:extLst>
              <a:ext uri="{FF2B5EF4-FFF2-40B4-BE49-F238E27FC236}">
                <a16:creationId xmlns:a16="http://schemas.microsoft.com/office/drawing/2014/main" id="{FC98580B-C294-0947-852D-B5076CAC8E04}"/>
              </a:ext>
            </a:extLst>
          </p:cNvPr>
          <p:cNvSpPr/>
          <p:nvPr/>
        </p:nvSpPr>
        <p:spPr>
          <a:xfrm>
            <a:off x="591637" y="1272259"/>
            <a:ext cx="3557457" cy="4432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Nosebleeds can be treated by:</a:t>
            </a:r>
          </a:p>
        </p:txBody>
      </p:sp>
      <p:sp>
        <p:nvSpPr>
          <p:cNvPr id="6" name="Right Triangle 5">
            <a:extLst>
              <a:ext uri="{FF2B5EF4-FFF2-40B4-BE49-F238E27FC236}">
                <a16:creationId xmlns:a16="http://schemas.microsoft.com/office/drawing/2014/main" id="{CD55A1F8-67A5-7F4D-B927-F003A332F255}"/>
              </a:ext>
            </a:extLst>
          </p:cNvPr>
          <p:cNvSpPr/>
          <p:nvPr/>
        </p:nvSpPr>
        <p:spPr>
          <a:xfrm flipH="1">
            <a:off x="5424790" y="3069565"/>
            <a:ext cx="3168352" cy="324036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7" name="Rectangle 6">
            <a:extLst>
              <a:ext uri="{FF2B5EF4-FFF2-40B4-BE49-F238E27FC236}">
                <a16:creationId xmlns:a16="http://schemas.microsoft.com/office/drawing/2014/main" id="{A00FF622-9F59-6847-AF3A-A2AE3797CA97}"/>
              </a:ext>
            </a:extLst>
          </p:cNvPr>
          <p:cNvSpPr/>
          <p:nvPr/>
        </p:nvSpPr>
        <p:spPr>
          <a:xfrm>
            <a:off x="457198" y="1916832"/>
            <a:ext cx="4572000" cy="3970318"/>
          </a:xfrm>
          <a:prstGeom prst="rect">
            <a:avLst/>
          </a:prstGeom>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Sitting the casualty down and asking them to lean forward.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1C1C1C"/>
              </a:solidFill>
              <a:effectLst/>
              <a:uLnTx/>
              <a:uFillTx/>
              <a:latin typeface="Twink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Pinching the softest part of the nose for ten minutes.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1C1C1C"/>
              </a:solidFill>
              <a:effectLst/>
              <a:uLnTx/>
              <a:uFillTx/>
              <a:latin typeface="Twink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Checking if the bleeding has stopped and repeating step two if not.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1C1C1C"/>
              </a:solidFill>
              <a:effectLst/>
              <a:uLnTx/>
              <a:uFillTx/>
              <a:latin typeface="Twink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Rechecking if the bleeding has stopped and repeating step two if not.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1C1C1C"/>
              </a:solidFill>
              <a:effectLst/>
              <a:uLnTx/>
              <a:uFillTx/>
              <a:latin typeface="Twink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Rechecking if the bleeding has stopped and seeking medical help if not.</a:t>
            </a:r>
          </a:p>
        </p:txBody>
      </p:sp>
      <p:sp>
        <p:nvSpPr>
          <p:cNvPr id="9" name="Rectangle 8">
            <a:extLst>
              <a:ext uri="{FF2B5EF4-FFF2-40B4-BE49-F238E27FC236}">
                <a16:creationId xmlns:a16="http://schemas.microsoft.com/office/drawing/2014/main" id="{BEACD258-032E-9241-ACB9-5793EF8594B2}"/>
              </a:ext>
            </a:extLst>
          </p:cNvPr>
          <p:cNvSpPr/>
          <p:nvPr/>
        </p:nvSpPr>
        <p:spPr>
          <a:xfrm>
            <a:off x="5030650" y="1487252"/>
            <a:ext cx="3342590" cy="15984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Try to wear gloves, if there are some available, when dealing with bleeding to help prevent passing infection between the casualty and the first-aider.</a:t>
            </a:r>
          </a:p>
        </p:txBody>
      </p:sp>
      <p:pic>
        <p:nvPicPr>
          <p:cNvPr id="8" name="Picture 7" descr="A picture containing shirt&#10;&#10;Description automatically generated">
            <a:extLst>
              <a:ext uri="{FF2B5EF4-FFF2-40B4-BE49-F238E27FC236}">
                <a16:creationId xmlns:a16="http://schemas.microsoft.com/office/drawing/2014/main" id="{26707F4E-1428-DB4C-B62A-A84819A87D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648"/>
          <a:stretch/>
        </p:blipFill>
        <p:spPr>
          <a:xfrm>
            <a:off x="5179648" y="3284984"/>
            <a:ext cx="3193592" cy="3024941"/>
          </a:xfrm>
          <a:prstGeom prst="rect">
            <a:avLst/>
          </a:prstGeom>
        </p:spPr>
      </p:pic>
    </p:spTree>
    <p:extLst>
      <p:ext uri="{BB962C8B-B14F-4D97-AF65-F5344CB8AC3E}">
        <p14:creationId xmlns:p14="http://schemas.microsoft.com/office/powerpoint/2010/main" val="236360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D1349-4F12-274C-92E4-88B4432B32DE}"/>
              </a:ext>
            </a:extLst>
          </p:cNvPr>
          <p:cNvSpPr>
            <a:spLocks noGrp="1"/>
          </p:cNvSpPr>
          <p:nvPr>
            <p:ph type="title"/>
          </p:nvPr>
        </p:nvSpPr>
        <p:spPr/>
        <p:txBody>
          <a:bodyPr/>
          <a:lstStyle/>
          <a:p>
            <a:r>
              <a:rPr lang="en-US" dirty="0"/>
              <a:t>First Aid</a:t>
            </a:r>
          </a:p>
        </p:txBody>
      </p:sp>
      <p:pic>
        <p:nvPicPr>
          <p:cNvPr id="3" name="Whole Class">
            <a:extLst>
              <a:ext uri="{FF2B5EF4-FFF2-40B4-BE49-F238E27FC236}">
                <a16:creationId xmlns:a16="http://schemas.microsoft.com/office/drawing/2014/main" id="{578C1BD1-A359-3B4C-BEE2-501B28FC22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5" name="Rectangle 4">
            <a:extLst>
              <a:ext uri="{FF2B5EF4-FFF2-40B4-BE49-F238E27FC236}">
                <a16:creationId xmlns:a16="http://schemas.microsoft.com/office/drawing/2014/main" id="{94CA5BE0-5849-7F49-AEC6-CDCE6E9A1938}"/>
              </a:ext>
            </a:extLst>
          </p:cNvPr>
          <p:cNvSpPr/>
          <p:nvPr/>
        </p:nvSpPr>
        <p:spPr>
          <a:xfrm>
            <a:off x="562698" y="1490605"/>
            <a:ext cx="7992888" cy="7252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ink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It is essential to treat severe bleeding while waiting for the emergency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services to arrive.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 name="Oval 7">
            <a:extLst>
              <a:ext uri="{FF2B5EF4-FFF2-40B4-BE49-F238E27FC236}">
                <a16:creationId xmlns:a16="http://schemas.microsoft.com/office/drawing/2014/main" id="{E60365D2-0E88-A44B-8225-E215BD93723F}"/>
              </a:ext>
            </a:extLst>
          </p:cNvPr>
          <p:cNvSpPr/>
          <p:nvPr/>
        </p:nvSpPr>
        <p:spPr>
          <a:xfrm>
            <a:off x="5430559" y="3267964"/>
            <a:ext cx="3131840" cy="3024336"/>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7" name="Picture 6" descr="A van parked on the side of a road&#10;&#10;Description automatically generated">
            <a:extLst>
              <a:ext uri="{FF2B5EF4-FFF2-40B4-BE49-F238E27FC236}">
                <a16:creationId xmlns:a16="http://schemas.microsoft.com/office/drawing/2014/main" id="{FA1B339F-1C53-2E43-A2DF-B17A71066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77209" y="4180760"/>
            <a:ext cx="3879581" cy="1842420"/>
          </a:xfrm>
          <a:prstGeom prst="rect">
            <a:avLst/>
          </a:prstGeom>
        </p:spPr>
      </p:pic>
      <p:pic>
        <p:nvPicPr>
          <p:cNvPr id="10" name="Picture 9" descr="A clock is shown at the time&#10;&#10;Description automatically generated">
            <a:extLst>
              <a:ext uri="{FF2B5EF4-FFF2-40B4-BE49-F238E27FC236}">
                <a16:creationId xmlns:a16="http://schemas.microsoft.com/office/drawing/2014/main" id="{98EF7248-BA4B-4944-AE46-DA137AC793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9112" y="4683358"/>
            <a:ext cx="1645665" cy="1631426"/>
          </a:xfrm>
          <a:prstGeom prst="rect">
            <a:avLst/>
          </a:prstGeom>
        </p:spPr>
      </p:pic>
      <p:grpSp>
        <p:nvGrpSpPr>
          <p:cNvPr id="19" name="Group 18">
            <a:extLst>
              <a:ext uri="{FF2B5EF4-FFF2-40B4-BE49-F238E27FC236}">
                <a16:creationId xmlns:a16="http://schemas.microsoft.com/office/drawing/2014/main" id="{08977906-47EF-874E-8B7B-791188C9F2FB}"/>
              </a:ext>
            </a:extLst>
          </p:cNvPr>
          <p:cNvGrpSpPr/>
          <p:nvPr/>
        </p:nvGrpSpPr>
        <p:grpSpPr>
          <a:xfrm>
            <a:off x="570791" y="2230706"/>
            <a:ext cx="4970399" cy="830997"/>
            <a:chOff x="570791" y="2230706"/>
            <a:chExt cx="4970399" cy="830997"/>
          </a:xfrm>
        </p:grpSpPr>
        <p:sp>
          <p:nvSpPr>
            <p:cNvPr id="11" name="TextBox 10">
              <a:extLst>
                <a:ext uri="{FF2B5EF4-FFF2-40B4-BE49-F238E27FC236}">
                  <a16:creationId xmlns:a16="http://schemas.microsoft.com/office/drawing/2014/main" id="{450C5674-C97F-7547-B0E2-7034A97ADC4D}"/>
                </a:ext>
              </a:extLst>
            </p:cNvPr>
            <p:cNvSpPr txBox="1"/>
            <p:nvPr/>
          </p:nvSpPr>
          <p:spPr>
            <a:xfrm>
              <a:off x="570791" y="2230706"/>
              <a:ext cx="8328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821A"/>
                  </a:solidFill>
                  <a:effectLst/>
                  <a:uLnTx/>
                  <a:uFillTx/>
                  <a:latin typeface="Twinkl"/>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0821A"/>
                </a:solidFill>
                <a:effectLst/>
                <a:uLnTx/>
                <a:uFillTx/>
                <a:latin typeface="Twinkl"/>
                <a:ea typeface="+mn-ea"/>
                <a:cs typeface="+mn-cs"/>
              </a:endParaRPr>
            </a:p>
          </p:txBody>
        </p:sp>
        <p:sp>
          <p:nvSpPr>
            <p:cNvPr id="12" name="Rectangle 11">
              <a:extLst>
                <a:ext uri="{FF2B5EF4-FFF2-40B4-BE49-F238E27FC236}">
                  <a16:creationId xmlns:a16="http://schemas.microsoft.com/office/drawing/2014/main" id="{81C4E358-FF40-4D4E-8E3B-429C217AD2B8}"/>
                </a:ext>
              </a:extLst>
            </p:cNvPr>
            <p:cNvSpPr/>
            <p:nvPr/>
          </p:nvSpPr>
          <p:spPr>
            <a:xfrm>
              <a:off x="969190" y="2238872"/>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Remember to put on gloves if there are some available.</a:t>
              </a:r>
            </a:p>
          </p:txBody>
        </p:sp>
      </p:grpSp>
      <p:sp>
        <p:nvSpPr>
          <p:cNvPr id="13" name="Rectangle 12">
            <a:extLst>
              <a:ext uri="{FF2B5EF4-FFF2-40B4-BE49-F238E27FC236}">
                <a16:creationId xmlns:a16="http://schemas.microsoft.com/office/drawing/2014/main" id="{1242339F-4B8C-6E4D-A301-A9A15F41057E}"/>
              </a:ext>
            </a:extLst>
          </p:cNvPr>
          <p:cNvSpPr/>
          <p:nvPr/>
        </p:nvSpPr>
        <p:spPr>
          <a:xfrm>
            <a:off x="586068" y="2931369"/>
            <a:ext cx="51199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821A"/>
                </a:solidFill>
                <a:effectLst/>
                <a:uLnTx/>
                <a:uFillTx/>
                <a:latin typeface="Twinkl"/>
                <a:ea typeface="+mn-ea"/>
                <a:cs typeface="+mn-cs"/>
              </a:rPr>
              <a:t>2</a:t>
            </a:r>
            <a:r>
              <a:rPr kumimoji="0" lang="en-US" sz="1800" b="1" i="0" u="none" strike="noStrike" kern="1200" cap="none" spc="0" normalizeH="0" baseline="0" noProof="0" dirty="0">
                <a:ln>
                  <a:noFill/>
                </a:ln>
                <a:solidFill>
                  <a:srgbClr val="F0821A"/>
                </a:solidFill>
                <a:effectLst/>
                <a:uLnTx/>
                <a:uFillTx/>
                <a:latin typeface="Twinkl"/>
                <a:ea typeface="+mn-ea"/>
                <a:cs typeface="+mn-cs"/>
              </a:rPr>
              <a:t>.</a:t>
            </a:r>
          </a:p>
        </p:txBody>
      </p:sp>
      <p:sp>
        <p:nvSpPr>
          <p:cNvPr id="14" name="Rectangle 13">
            <a:extLst>
              <a:ext uri="{FF2B5EF4-FFF2-40B4-BE49-F238E27FC236}">
                <a16:creationId xmlns:a16="http://schemas.microsoft.com/office/drawing/2014/main" id="{4C517F12-A24E-0E45-8B0C-8BDE9523F9AF}"/>
              </a:ext>
            </a:extLst>
          </p:cNvPr>
          <p:cNvSpPr/>
          <p:nvPr/>
        </p:nvSpPr>
        <p:spPr>
          <a:xfrm>
            <a:off x="1017341" y="2840938"/>
            <a:ext cx="495331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Using a sterile dressing, press directly onto the wound to try to stop the bleeding.</a:t>
            </a:r>
          </a:p>
        </p:txBody>
      </p:sp>
      <p:sp>
        <p:nvSpPr>
          <p:cNvPr id="15" name="Rectangle 14">
            <a:extLst>
              <a:ext uri="{FF2B5EF4-FFF2-40B4-BE49-F238E27FC236}">
                <a16:creationId xmlns:a16="http://schemas.microsoft.com/office/drawing/2014/main" id="{D4D486CF-74E8-9649-BC48-46A1339C9ACF}"/>
              </a:ext>
            </a:extLst>
          </p:cNvPr>
          <p:cNvSpPr/>
          <p:nvPr/>
        </p:nvSpPr>
        <p:spPr>
          <a:xfrm>
            <a:off x="586068" y="3531533"/>
            <a:ext cx="51199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821A"/>
                </a:solidFill>
                <a:effectLst/>
                <a:uLnTx/>
                <a:uFillTx/>
                <a:latin typeface="Twinkl"/>
                <a:ea typeface="+mn-ea"/>
                <a:cs typeface="+mn-cs"/>
              </a:rPr>
              <a:t>3</a:t>
            </a:r>
            <a:r>
              <a:rPr kumimoji="0" lang="en-US" sz="1800" b="1" i="0" u="none" strike="noStrike" kern="1200" cap="none" spc="0" normalizeH="0" baseline="0" noProof="0" dirty="0">
                <a:ln>
                  <a:noFill/>
                </a:ln>
                <a:solidFill>
                  <a:srgbClr val="F0821A"/>
                </a:solidFill>
                <a:effectLst/>
                <a:uLnTx/>
                <a:uFillTx/>
                <a:latin typeface="Twinkl"/>
                <a:ea typeface="+mn-ea"/>
                <a:cs typeface="+mn-cs"/>
              </a:rPr>
              <a:t>.</a:t>
            </a:r>
          </a:p>
        </p:txBody>
      </p:sp>
      <p:sp>
        <p:nvSpPr>
          <p:cNvPr id="16" name="Rectangle 15">
            <a:extLst>
              <a:ext uri="{FF2B5EF4-FFF2-40B4-BE49-F238E27FC236}">
                <a16:creationId xmlns:a16="http://schemas.microsoft.com/office/drawing/2014/main" id="{77466901-66D7-FD43-9C2B-D43D176710A8}"/>
              </a:ext>
            </a:extLst>
          </p:cNvPr>
          <p:cNvSpPr/>
          <p:nvPr/>
        </p:nvSpPr>
        <p:spPr>
          <a:xfrm>
            <a:off x="1006341" y="3518880"/>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Ask someone else to dial 999 or do this yourself if there is nobody else to help. </a:t>
            </a:r>
            <a:br>
              <a:rPr kumimoji="0" lang="en-US" sz="1800" b="0" i="0" u="none" strike="noStrike" kern="1200" cap="none" spc="0" normalizeH="0" baseline="0" noProof="0" dirty="0">
                <a:ln>
                  <a:noFill/>
                </a:ln>
                <a:solidFill>
                  <a:srgbClr val="1C1C1C"/>
                </a:solidFill>
                <a:effectLst/>
                <a:uLnTx/>
                <a:uFillTx/>
                <a:latin typeface="Twinkl"/>
                <a:ea typeface="+mn-ea"/>
                <a:cs typeface="+mn-cs"/>
              </a:rPr>
            </a:br>
            <a:r>
              <a:rPr kumimoji="0" lang="en-US" sz="1800" b="0" i="0" u="none" strike="noStrike" kern="1200" cap="none" spc="0" normalizeH="0" baseline="0" noProof="0" dirty="0">
                <a:ln>
                  <a:noFill/>
                </a:ln>
                <a:solidFill>
                  <a:srgbClr val="1C1C1C"/>
                </a:solidFill>
                <a:effectLst/>
                <a:uLnTx/>
                <a:uFillTx/>
                <a:latin typeface="Twinkl"/>
                <a:ea typeface="+mn-ea"/>
                <a:cs typeface="+mn-cs"/>
              </a:rPr>
              <a:t>Tell the call operator about the </a:t>
            </a:r>
            <a:br>
              <a:rPr kumimoji="0" lang="en-US" sz="1800" b="0" i="0" u="none" strike="noStrike" kern="1200" cap="none" spc="0" normalizeH="0" baseline="0" noProof="0" dirty="0">
                <a:ln>
                  <a:noFill/>
                </a:ln>
                <a:solidFill>
                  <a:srgbClr val="1C1C1C"/>
                </a:solidFill>
                <a:effectLst/>
                <a:uLnTx/>
                <a:uFillTx/>
                <a:latin typeface="Twinkl"/>
                <a:ea typeface="+mn-ea"/>
                <a:cs typeface="+mn-cs"/>
              </a:rPr>
            </a:br>
            <a:r>
              <a:rPr kumimoji="0" lang="en-US" sz="1800" b="0" i="0" u="none" strike="noStrike" kern="1200" cap="none" spc="0" normalizeH="0" baseline="0" noProof="0" dirty="0">
                <a:ln>
                  <a:noFill/>
                </a:ln>
                <a:solidFill>
                  <a:srgbClr val="1C1C1C"/>
                </a:solidFill>
                <a:effectLst/>
                <a:uLnTx/>
                <a:uFillTx/>
                <a:latin typeface="Twinkl"/>
                <a:ea typeface="+mn-ea"/>
                <a:cs typeface="+mn-cs"/>
              </a:rPr>
              <a:t>position and extent of the bleeding.</a:t>
            </a:r>
          </a:p>
        </p:txBody>
      </p:sp>
      <p:sp>
        <p:nvSpPr>
          <p:cNvPr id="17" name="Rectangle 16">
            <a:extLst>
              <a:ext uri="{FF2B5EF4-FFF2-40B4-BE49-F238E27FC236}">
                <a16:creationId xmlns:a16="http://schemas.microsoft.com/office/drawing/2014/main" id="{38BB4AB8-49EB-6340-BC00-964DE89596BC}"/>
              </a:ext>
            </a:extLst>
          </p:cNvPr>
          <p:cNvSpPr/>
          <p:nvPr/>
        </p:nvSpPr>
        <p:spPr>
          <a:xfrm>
            <a:off x="583056" y="4777048"/>
            <a:ext cx="51199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821A"/>
                </a:solidFill>
                <a:effectLst/>
                <a:uLnTx/>
                <a:uFillTx/>
                <a:latin typeface="Twinkl"/>
                <a:ea typeface="+mn-ea"/>
                <a:cs typeface="+mn-cs"/>
              </a:rPr>
              <a:t>4</a:t>
            </a:r>
            <a:r>
              <a:rPr kumimoji="0" lang="en-US" sz="1800" b="1" i="0" u="none" strike="noStrike" kern="1200" cap="none" spc="0" normalizeH="0" baseline="0" noProof="0" dirty="0">
                <a:ln>
                  <a:noFill/>
                </a:ln>
                <a:solidFill>
                  <a:srgbClr val="F0821A"/>
                </a:solidFill>
                <a:effectLst/>
                <a:uLnTx/>
                <a:uFillTx/>
                <a:latin typeface="Twinkl"/>
                <a:ea typeface="+mn-ea"/>
                <a:cs typeface="+mn-cs"/>
              </a:rPr>
              <a:t>.</a:t>
            </a:r>
          </a:p>
        </p:txBody>
      </p:sp>
      <p:sp>
        <p:nvSpPr>
          <p:cNvPr id="18" name="Rectangle 17">
            <a:extLst>
              <a:ext uri="{FF2B5EF4-FFF2-40B4-BE49-F238E27FC236}">
                <a16:creationId xmlns:a16="http://schemas.microsoft.com/office/drawing/2014/main" id="{7FF455C7-3A4D-A948-96F3-12E6CEFD8CD7}"/>
              </a:ext>
            </a:extLst>
          </p:cNvPr>
          <p:cNvSpPr/>
          <p:nvPr/>
        </p:nvSpPr>
        <p:spPr>
          <a:xfrm>
            <a:off x="975697" y="4814972"/>
            <a:ext cx="3724712"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Wrap a bandage around the area of the cut to keep the dressing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place. Make sure it is firm enough so that it applies pressure but not too tightly.</a:t>
            </a:r>
          </a:p>
        </p:txBody>
      </p:sp>
      <p:sp>
        <p:nvSpPr>
          <p:cNvPr id="20" name="Rectangle 19">
            <a:extLst>
              <a:ext uri="{FF2B5EF4-FFF2-40B4-BE49-F238E27FC236}">
                <a16:creationId xmlns:a16="http://schemas.microsoft.com/office/drawing/2014/main" id="{22CFC160-A9AF-DE4A-87C4-33A97A6165E1}"/>
              </a:ext>
            </a:extLst>
          </p:cNvPr>
          <p:cNvSpPr/>
          <p:nvPr/>
        </p:nvSpPr>
        <p:spPr>
          <a:xfrm>
            <a:off x="980675" y="2263916"/>
            <a:ext cx="4572000" cy="258532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If a bandage is too tight, it may stop the blood being able to flow as it should through the area of the wound. To check this, press the skin beyond the bandage for five seconds. It should turn pale. Release the pressure and check that normal skin </a:t>
            </a:r>
            <a:r>
              <a:rPr kumimoji="0" lang="en-US" sz="1800" b="0" i="0" u="none" strike="noStrike" kern="1200" cap="none" spc="0" normalizeH="0" baseline="0" noProof="0" dirty="0" err="1">
                <a:ln>
                  <a:noFill/>
                </a:ln>
                <a:solidFill>
                  <a:srgbClr val="1C1C1C"/>
                </a:solidFill>
                <a:effectLst/>
                <a:uLnTx/>
                <a:uFillTx/>
                <a:latin typeface="Twinkl"/>
                <a:ea typeface="+mn-ea"/>
                <a:cs typeface="+mn-cs"/>
              </a:rPr>
              <a:t>colour</a:t>
            </a:r>
            <a:r>
              <a:rPr kumimoji="0" lang="en-US" sz="1800" b="0" i="0" u="none" strike="noStrike" kern="1200" cap="none" spc="0" normalizeH="0" baseline="0" noProof="0" dirty="0">
                <a:ln>
                  <a:noFill/>
                </a:ln>
                <a:solidFill>
                  <a:srgbClr val="1C1C1C"/>
                </a:solidFill>
                <a:effectLst/>
                <a:uLnTx/>
                <a:uFillTx/>
                <a:latin typeface="Twinkl"/>
                <a:ea typeface="+mn-ea"/>
                <a:cs typeface="+mn-cs"/>
              </a:rPr>
              <a:t> returns within two seconds.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If not, loosen the bandage and reapply it a little more loosely.</a:t>
            </a:r>
          </a:p>
        </p:txBody>
      </p:sp>
      <p:sp>
        <p:nvSpPr>
          <p:cNvPr id="21" name="Rectangle 20">
            <a:extLst>
              <a:ext uri="{FF2B5EF4-FFF2-40B4-BE49-F238E27FC236}">
                <a16:creationId xmlns:a16="http://schemas.microsoft.com/office/drawing/2014/main" id="{A7859274-B342-D346-954B-247C7C773317}"/>
              </a:ext>
            </a:extLst>
          </p:cNvPr>
          <p:cNvSpPr/>
          <p:nvPr/>
        </p:nvSpPr>
        <p:spPr>
          <a:xfrm>
            <a:off x="573721" y="2227344"/>
            <a:ext cx="51199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821A"/>
                </a:solidFill>
                <a:effectLst/>
                <a:uLnTx/>
                <a:uFillTx/>
                <a:latin typeface="Twinkl"/>
                <a:ea typeface="+mn-ea"/>
                <a:cs typeface="+mn-cs"/>
              </a:rPr>
              <a:t>5</a:t>
            </a:r>
            <a:r>
              <a:rPr kumimoji="0" lang="en-US" sz="1800" b="1" i="0" u="none" strike="noStrike" kern="1200" cap="none" spc="0" normalizeH="0" baseline="0" noProof="0" dirty="0">
                <a:ln>
                  <a:noFill/>
                </a:ln>
                <a:solidFill>
                  <a:srgbClr val="F0821A"/>
                </a:solidFill>
                <a:effectLst/>
                <a:uLnTx/>
                <a:uFillTx/>
                <a:latin typeface="Twinkl"/>
                <a:ea typeface="+mn-ea"/>
                <a:cs typeface="+mn-cs"/>
              </a:rPr>
              <a:t>.</a:t>
            </a:r>
          </a:p>
        </p:txBody>
      </p:sp>
      <p:sp>
        <p:nvSpPr>
          <p:cNvPr id="22" name="Rectangle 21">
            <a:extLst>
              <a:ext uri="{FF2B5EF4-FFF2-40B4-BE49-F238E27FC236}">
                <a16:creationId xmlns:a16="http://schemas.microsoft.com/office/drawing/2014/main" id="{5D9AB69B-AFEE-AC4E-9C73-3A1680D02DDE}"/>
              </a:ext>
            </a:extLst>
          </p:cNvPr>
          <p:cNvSpPr/>
          <p:nvPr/>
        </p:nvSpPr>
        <p:spPr>
          <a:xfrm>
            <a:off x="585924" y="4819237"/>
            <a:ext cx="4120120" cy="15235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Severe bleeding must always be treated as a medical emergency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medical advice must be sought urgently. </a:t>
            </a:r>
            <a:r>
              <a:rPr kumimoji="0" lang="en-GB" sz="1800" b="0" i="0" u="none" strike="noStrike" kern="1200" cap="none" spc="0" normalizeH="0" baseline="0" noProof="0" dirty="0">
                <a:ln>
                  <a:noFill/>
                </a:ln>
                <a:solidFill>
                  <a:prstClr val="white"/>
                </a:solidFill>
                <a:effectLst/>
                <a:uLnTx/>
                <a:uFillTx/>
                <a:latin typeface="Twinkl"/>
                <a:ea typeface="+mn-ea"/>
                <a:cs typeface="+mn-cs"/>
              </a:rPr>
              <a:t>We will find out how to treat shock shortly.</a:t>
            </a:r>
            <a:endParaRPr kumimoji="0" lang="en-US" sz="1800" b="0" i="0" u="none" strike="noStrike" kern="1200" cap="none" spc="0" normalizeH="0" baseline="0" noProof="0" dirty="0">
              <a:ln>
                <a:noFill/>
              </a:ln>
              <a:solidFill>
                <a:prstClr val="white"/>
              </a:solidFill>
              <a:effectLst/>
              <a:uLnTx/>
              <a:uFillTx/>
              <a:latin typeface="Twinkl"/>
              <a:ea typeface="+mn-ea"/>
              <a:cs typeface="+mn-cs"/>
            </a:endParaRPr>
          </a:p>
        </p:txBody>
      </p:sp>
    </p:spTree>
    <p:extLst>
      <p:ext uri="{BB962C8B-B14F-4D97-AF65-F5344CB8AC3E}">
        <p14:creationId xmlns:p14="http://schemas.microsoft.com/office/powerpoint/2010/main" val="6743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8" presetClass="emph" presetSubtype="0" fill="hold" nodeType="clickEffect">
                                  <p:stCondLst>
                                    <p:cond delay="0"/>
                                  </p:stCondLst>
                                  <p:childTnLst>
                                    <p:animRot by="21600000">
                                      <p:cBhvr>
                                        <p:cTn id="33" dur="2000" fill="hold"/>
                                        <p:tgtEl>
                                          <p:spTgt spid="10"/>
                                        </p:tgtEl>
                                        <p:attrNameLst>
                                          <p:attrName>r</p:attrName>
                                        </p:attrNameLst>
                                      </p:cBhvr>
                                    </p:animRot>
                                  </p:childTnLst>
                                </p:cTn>
                              </p:par>
                              <p:par>
                                <p:cTn id="34" presetID="1" presetClass="exit" presetSubtype="0" fill="hold" grpId="1" nodeType="withEffect">
                                  <p:stCondLst>
                                    <p:cond delay="0"/>
                                  </p:stCondLst>
                                  <p:childTnLst>
                                    <p:set>
                                      <p:cBhvr>
                                        <p:cTn id="35" dur="1" fill="hold">
                                          <p:stCondLst>
                                            <p:cond delay="0"/>
                                          </p:stCondLst>
                                        </p:cTn>
                                        <p:tgtEl>
                                          <p:spTgt spid="17"/>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8"/>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9"/>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5"/>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6"/>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4"/>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3" grpId="1"/>
      <p:bldP spid="14" grpId="0"/>
      <p:bldP spid="14" grpId="1"/>
      <p:bldP spid="15" grpId="0"/>
      <p:bldP spid="15" grpId="1"/>
      <p:bldP spid="16" grpId="0"/>
      <p:bldP spid="16" grpId="1"/>
      <p:bldP spid="17" grpId="0"/>
      <p:bldP spid="17" grpId="1"/>
      <p:bldP spid="18" grpId="0"/>
      <p:bldP spid="18" grpId="1"/>
      <p:bldP spid="20" grpId="0"/>
      <p:bldP spid="21"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3884373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B424BA1-273E-BD4C-AC1C-7AB199D1E4A1}"/>
              </a:ext>
            </a:extLst>
          </p:cNvPr>
          <p:cNvSpPr/>
          <p:nvPr/>
        </p:nvSpPr>
        <p:spPr>
          <a:xfrm>
            <a:off x="5333966" y="2231979"/>
            <a:ext cx="3211186" cy="310142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a:extLst>
              <a:ext uri="{FF2B5EF4-FFF2-40B4-BE49-F238E27FC236}">
                <a16:creationId xmlns:a16="http://schemas.microsoft.com/office/drawing/2014/main" id="{9D1026C0-D3D3-FA4D-86C8-85D2D2A0D2F7}"/>
              </a:ext>
            </a:extLst>
          </p:cNvPr>
          <p:cNvSpPr>
            <a:spLocks noGrp="1"/>
          </p:cNvSpPr>
          <p:nvPr>
            <p:ph type="title"/>
          </p:nvPr>
        </p:nvSpPr>
        <p:spPr/>
        <p:txBody>
          <a:bodyPr/>
          <a:lstStyle/>
          <a:p>
            <a:r>
              <a:rPr lang="en-US" dirty="0"/>
              <a:t>First Aid</a:t>
            </a:r>
          </a:p>
        </p:txBody>
      </p:sp>
      <p:pic>
        <p:nvPicPr>
          <p:cNvPr id="3" name="Whole Class">
            <a:extLst>
              <a:ext uri="{FF2B5EF4-FFF2-40B4-BE49-F238E27FC236}">
                <a16:creationId xmlns:a16="http://schemas.microsoft.com/office/drawing/2014/main" id="{DF5B68E7-F7B2-8743-B865-BBB304129A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pic>
        <p:nvPicPr>
          <p:cNvPr id="4" name="Picture 3" descr="A picture containing cake, mirror, table, sitting&#10;&#10;Description automatically generated">
            <a:extLst>
              <a:ext uri="{FF2B5EF4-FFF2-40B4-BE49-F238E27FC236}">
                <a16:creationId xmlns:a16="http://schemas.microsoft.com/office/drawing/2014/main" id="{87C52A7B-FABA-ED4C-922A-9B204BF52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3130" y="3185693"/>
            <a:ext cx="1886465" cy="1528011"/>
          </a:xfrm>
          <a:prstGeom prst="rect">
            <a:avLst/>
          </a:prstGeom>
        </p:spPr>
      </p:pic>
      <p:pic>
        <p:nvPicPr>
          <p:cNvPr id="5" name="Picture 4" descr="A close up of a box&#10;&#10;Description automatically generated">
            <a:extLst>
              <a:ext uri="{FF2B5EF4-FFF2-40B4-BE49-F238E27FC236}">
                <a16:creationId xmlns:a16="http://schemas.microsoft.com/office/drawing/2014/main" id="{6EB944FD-E227-6E40-8FAD-A41F31C574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1489" y="2886338"/>
            <a:ext cx="1792705" cy="1792705"/>
          </a:xfrm>
          <a:prstGeom prst="rect">
            <a:avLst/>
          </a:prstGeom>
        </p:spPr>
      </p:pic>
      <p:sp>
        <p:nvSpPr>
          <p:cNvPr id="7" name="Rectangle 6">
            <a:extLst>
              <a:ext uri="{FF2B5EF4-FFF2-40B4-BE49-F238E27FC236}">
                <a16:creationId xmlns:a16="http://schemas.microsoft.com/office/drawing/2014/main" id="{DD843FA7-864A-844C-A05C-4101A05B2556}"/>
              </a:ext>
            </a:extLst>
          </p:cNvPr>
          <p:cNvSpPr/>
          <p:nvPr/>
        </p:nvSpPr>
        <p:spPr>
          <a:xfrm>
            <a:off x="443130" y="1289384"/>
            <a:ext cx="5915002" cy="8036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Burns (caused by dry heat) and scalds (caused by wet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heat) can both be treated in a similar way by:</a:t>
            </a:r>
          </a:p>
        </p:txBody>
      </p:sp>
      <p:grpSp>
        <p:nvGrpSpPr>
          <p:cNvPr id="25" name="Group 24">
            <a:extLst>
              <a:ext uri="{FF2B5EF4-FFF2-40B4-BE49-F238E27FC236}">
                <a16:creationId xmlns:a16="http://schemas.microsoft.com/office/drawing/2014/main" id="{2DE4523F-750E-DA40-BF56-3F999A5637DC}"/>
              </a:ext>
            </a:extLst>
          </p:cNvPr>
          <p:cNvGrpSpPr/>
          <p:nvPr/>
        </p:nvGrpSpPr>
        <p:grpSpPr>
          <a:xfrm>
            <a:off x="443130" y="2167643"/>
            <a:ext cx="4920958" cy="646331"/>
            <a:chOff x="443130" y="2167643"/>
            <a:chExt cx="4920958" cy="646331"/>
          </a:xfrm>
        </p:grpSpPr>
        <p:sp>
          <p:nvSpPr>
            <p:cNvPr id="12" name="Rectangle 11">
              <a:extLst>
                <a:ext uri="{FF2B5EF4-FFF2-40B4-BE49-F238E27FC236}">
                  <a16:creationId xmlns:a16="http://schemas.microsoft.com/office/drawing/2014/main" id="{E041F717-FF91-644B-8E80-D2C1756691E1}"/>
                </a:ext>
              </a:extLst>
            </p:cNvPr>
            <p:cNvSpPr/>
            <p:nvPr/>
          </p:nvSpPr>
          <p:spPr>
            <a:xfrm>
              <a:off x="443130" y="2176498"/>
              <a:ext cx="51199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821A"/>
                  </a:solidFill>
                  <a:effectLst/>
                  <a:uLnTx/>
                  <a:uFillTx/>
                  <a:latin typeface="Twinkl"/>
                  <a:ea typeface="+mn-ea"/>
                  <a:cs typeface="+mn-cs"/>
                </a:rPr>
                <a:t>1</a:t>
              </a:r>
              <a:r>
                <a:rPr kumimoji="0" lang="en-US" sz="1800" b="1" i="0" u="none" strike="noStrike" kern="1200" cap="none" spc="0" normalizeH="0" baseline="0" noProof="0" dirty="0">
                  <a:ln>
                    <a:noFill/>
                  </a:ln>
                  <a:solidFill>
                    <a:srgbClr val="F0821A"/>
                  </a:solidFill>
                  <a:effectLst/>
                  <a:uLnTx/>
                  <a:uFillTx/>
                  <a:latin typeface="Twinkl"/>
                  <a:ea typeface="+mn-ea"/>
                  <a:cs typeface="+mn-cs"/>
                </a:rPr>
                <a:t>.</a:t>
              </a:r>
            </a:p>
          </p:txBody>
        </p:sp>
        <p:sp>
          <p:nvSpPr>
            <p:cNvPr id="13" name="Rectangle 12">
              <a:extLst>
                <a:ext uri="{FF2B5EF4-FFF2-40B4-BE49-F238E27FC236}">
                  <a16:creationId xmlns:a16="http://schemas.microsoft.com/office/drawing/2014/main" id="{27054B49-25AC-494E-8596-97BF2F2F71B5}"/>
                </a:ext>
              </a:extLst>
            </p:cNvPr>
            <p:cNvSpPr/>
            <p:nvPr/>
          </p:nvSpPr>
          <p:spPr>
            <a:xfrm>
              <a:off x="792088" y="2167643"/>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Cooling the burn or scald under cool, running water for at least ten minutes.</a:t>
              </a:r>
            </a:p>
          </p:txBody>
        </p:sp>
      </p:grpSp>
      <p:grpSp>
        <p:nvGrpSpPr>
          <p:cNvPr id="24" name="Group 23">
            <a:extLst>
              <a:ext uri="{FF2B5EF4-FFF2-40B4-BE49-F238E27FC236}">
                <a16:creationId xmlns:a16="http://schemas.microsoft.com/office/drawing/2014/main" id="{31CBDE7F-89CA-804B-84C7-39C06CBB7769}"/>
              </a:ext>
            </a:extLst>
          </p:cNvPr>
          <p:cNvGrpSpPr/>
          <p:nvPr/>
        </p:nvGrpSpPr>
        <p:grpSpPr>
          <a:xfrm>
            <a:off x="457198" y="2818169"/>
            <a:ext cx="4906890" cy="1200329"/>
            <a:chOff x="457198" y="2818169"/>
            <a:chExt cx="4906890" cy="1200329"/>
          </a:xfrm>
        </p:grpSpPr>
        <p:sp>
          <p:nvSpPr>
            <p:cNvPr id="14" name="Rectangle 13">
              <a:extLst>
                <a:ext uri="{FF2B5EF4-FFF2-40B4-BE49-F238E27FC236}">
                  <a16:creationId xmlns:a16="http://schemas.microsoft.com/office/drawing/2014/main" id="{EA09C100-E4AD-D347-96C9-1A782CB83E2A}"/>
                </a:ext>
              </a:extLst>
            </p:cNvPr>
            <p:cNvSpPr/>
            <p:nvPr/>
          </p:nvSpPr>
          <p:spPr>
            <a:xfrm>
              <a:off x="457198" y="2828401"/>
              <a:ext cx="51199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821A"/>
                  </a:solidFill>
                  <a:effectLst/>
                  <a:uLnTx/>
                  <a:uFillTx/>
                  <a:latin typeface="Twinkl"/>
                  <a:ea typeface="+mn-ea"/>
                  <a:cs typeface="+mn-cs"/>
                </a:rPr>
                <a:t>2</a:t>
              </a:r>
              <a:r>
                <a:rPr kumimoji="0" lang="en-US" sz="1800" b="1" i="0" u="none" strike="noStrike" kern="1200" cap="none" spc="0" normalizeH="0" baseline="0" noProof="0" dirty="0">
                  <a:ln>
                    <a:noFill/>
                  </a:ln>
                  <a:solidFill>
                    <a:srgbClr val="F0821A"/>
                  </a:solidFill>
                  <a:effectLst/>
                  <a:uLnTx/>
                  <a:uFillTx/>
                  <a:latin typeface="Twinkl"/>
                  <a:ea typeface="+mn-ea"/>
                  <a:cs typeface="+mn-cs"/>
                </a:rPr>
                <a:t>.</a:t>
              </a:r>
            </a:p>
          </p:txBody>
        </p:sp>
        <p:sp>
          <p:nvSpPr>
            <p:cNvPr id="15" name="Rectangle 14">
              <a:extLst>
                <a:ext uri="{FF2B5EF4-FFF2-40B4-BE49-F238E27FC236}">
                  <a16:creationId xmlns:a16="http://schemas.microsoft.com/office/drawing/2014/main" id="{E4050FAB-376C-7F4A-8902-AF8A927D2342}"/>
                </a:ext>
              </a:extLst>
            </p:cNvPr>
            <p:cNvSpPr/>
            <p:nvPr/>
          </p:nvSpPr>
          <p:spPr>
            <a:xfrm>
              <a:off x="792088" y="2818169"/>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Removing any clothing or accessories close to the injury, taking care not to touch the burn or scald and </a:t>
              </a:r>
              <a:r>
                <a:rPr kumimoji="0" lang="en-US" sz="1800" b="1" i="0" u="none" strike="noStrike" kern="1200" cap="none" spc="0" normalizeH="0" baseline="0" noProof="0" dirty="0">
                  <a:ln>
                    <a:noFill/>
                  </a:ln>
                  <a:solidFill>
                    <a:srgbClr val="1C1C1C"/>
                  </a:solidFill>
                  <a:effectLst/>
                  <a:uLnTx/>
                  <a:uFillTx/>
                  <a:latin typeface="Twinkl"/>
                  <a:ea typeface="+mn-ea"/>
                  <a:cs typeface="+mn-cs"/>
                </a:rPr>
                <a:t>not</a:t>
              </a:r>
              <a:r>
                <a:rPr kumimoji="0" lang="en-US" sz="1800" b="0" i="0" u="none" strike="noStrike" kern="1200" cap="none" spc="0" normalizeH="0" baseline="0" noProof="0" dirty="0">
                  <a:ln>
                    <a:noFill/>
                  </a:ln>
                  <a:solidFill>
                    <a:srgbClr val="1C1C1C"/>
                  </a:solidFill>
                  <a:effectLst/>
                  <a:uLnTx/>
                  <a:uFillTx/>
                  <a:latin typeface="Twinkl"/>
                  <a:ea typeface="+mn-ea"/>
                  <a:cs typeface="+mn-cs"/>
                </a:rPr>
                <a:t> removing anything stuck to it.</a:t>
              </a:r>
            </a:p>
          </p:txBody>
        </p:sp>
      </p:grpSp>
      <p:grpSp>
        <p:nvGrpSpPr>
          <p:cNvPr id="26" name="Group 25">
            <a:extLst>
              <a:ext uri="{FF2B5EF4-FFF2-40B4-BE49-F238E27FC236}">
                <a16:creationId xmlns:a16="http://schemas.microsoft.com/office/drawing/2014/main" id="{FA470D71-8347-3E4D-B384-04B7398F270C}"/>
              </a:ext>
            </a:extLst>
          </p:cNvPr>
          <p:cNvGrpSpPr/>
          <p:nvPr/>
        </p:nvGrpSpPr>
        <p:grpSpPr>
          <a:xfrm>
            <a:off x="443130" y="4039492"/>
            <a:ext cx="4920958" cy="937757"/>
            <a:chOff x="443130" y="4039492"/>
            <a:chExt cx="4920958" cy="937757"/>
          </a:xfrm>
        </p:grpSpPr>
        <p:sp>
          <p:nvSpPr>
            <p:cNvPr id="16" name="Rectangle 15">
              <a:extLst>
                <a:ext uri="{FF2B5EF4-FFF2-40B4-BE49-F238E27FC236}">
                  <a16:creationId xmlns:a16="http://schemas.microsoft.com/office/drawing/2014/main" id="{EA0C5FCD-4AC9-5147-AC37-D286A35BF4C4}"/>
                </a:ext>
              </a:extLst>
            </p:cNvPr>
            <p:cNvSpPr/>
            <p:nvPr/>
          </p:nvSpPr>
          <p:spPr>
            <a:xfrm>
              <a:off x="443130" y="4039492"/>
              <a:ext cx="51199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821A"/>
                  </a:solidFill>
                  <a:effectLst/>
                  <a:uLnTx/>
                  <a:uFillTx/>
                  <a:latin typeface="Twinkl"/>
                  <a:ea typeface="+mn-ea"/>
                  <a:cs typeface="+mn-cs"/>
                </a:rPr>
                <a:t>3</a:t>
              </a:r>
              <a:r>
                <a:rPr kumimoji="0" lang="en-US" sz="1800" b="1" i="0" u="none" strike="noStrike" kern="1200" cap="none" spc="0" normalizeH="0" baseline="0" noProof="0" dirty="0">
                  <a:ln>
                    <a:noFill/>
                  </a:ln>
                  <a:solidFill>
                    <a:srgbClr val="F0821A"/>
                  </a:solidFill>
                  <a:effectLst/>
                  <a:uLnTx/>
                  <a:uFillTx/>
                  <a:latin typeface="Twinkl"/>
                  <a:ea typeface="+mn-ea"/>
                  <a:cs typeface="+mn-cs"/>
                </a:rPr>
                <a:t>.</a:t>
              </a:r>
            </a:p>
          </p:txBody>
        </p:sp>
        <p:sp>
          <p:nvSpPr>
            <p:cNvPr id="17" name="Rectangle 16">
              <a:extLst>
                <a:ext uri="{FF2B5EF4-FFF2-40B4-BE49-F238E27FC236}">
                  <a16:creationId xmlns:a16="http://schemas.microsoft.com/office/drawing/2014/main" id="{F988C2D2-119E-DD4E-8EF9-D46D34FFE223}"/>
                </a:ext>
              </a:extLst>
            </p:cNvPr>
            <p:cNvSpPr/>
            <p:nvPr/>
          </p:nvSpPr>
          <p:spPr>
            <a:xfrm>
              <a:off x="792088" y="4053919"/>
              <a:ext cx="4572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Covering the burn or scald loosely with clean layers of cling film or a clean </a:t>
              </a:r>
              <a:br>
                <a:rPr kumimoji="0" lang="en-US" sz="1800" b="0" i="0" u="none" strike="noStrike" kern="1200" cap="none" spc="0" normalizeH="0" baseline="0" noProof="0" dirty="0">
                  <a:ln>
                    <a:noFill/>
                  </a:ln>
                  <a:solidFill>
                    <a:srgbClr val="1C1C1C"/>
                  </a:solidFill>
                  <a:effectLst/>
                  <a:uLnTx/>
                  <a:uFillTx/>
                  <a:latin typeface="Twinkl"/>
                  <a:ea typeface="+mn-ea"/>
                  <a:cs typeface="+mn-cs"/>
                </a:rPr>
              </a:br>
              <a:r>
                <a:rPr kumimoji="0" lang="en-US" sz="1800" b="0" i="0" u="none" strike="noStrike" kern="1200" cap="none" spc="0" normalizeH="0" baseline="0" noProof="0" dirty="0">
                  <a:ln>
                    <a:noFill/>
                  </a:ln>
                  <a:solidFill>
                    <a:srgbClr val="1C1C1C"/>
                  </a:solidFill>
                  <a:effectLst/>
                  <a:uLnTx/>
                  <a:uFillTx/>
                  <a:latin typeface="Twinkl"/>
                  <a:ea typeface="+mn-ea"/>
                  <a:cs typeface="+mn-cs"/>
                </a:rPr>
                <a:t>plastic bag.</a:t>
              </a:r>
            </a:p>
          </p:txBody>
        </p:sp>
      </p:grpSp>
      <p:grpSp>
        <p:nvGrpSpPr>
          <p:cNvPr id="27" name="Group 26">
            <a:extLst>
              <a:ext uri="{FF2B5EF4-FFF2-40B4-BE49-F238E27FC236}">
                <a16:creationId xmlns:a16="http://schemas.microsoft.com/office/drawing/2014/main" id="{7E1E5EF1-47A9-AD48-BB69-924CF7CF5762}"/>
              </a:ext>
            </a:extLst>
          </p:cNvPr>
          <p:cNvGrpSpPr/>
          <p:nvPr/>
        </p:nvGrpSpPr>
        <p:grpSpPr>
          <a:xfrm>
            <a:off x="457198" y="4995881"/>
            <a:ext cx="4906890" cy="662272"/>
            <a:chOff x="457198" y="4995881"/>
            <a:chExt cx="4906890" cy="662272"/>
          </a:xfrm>
        </p:grpSpPr>
        <p:sp>
          <p:nvSpPr>
            <p:cNvPr id="18" name="Rectangle 17">
              <a:extLst>
                <a:ext uri="{FF2B5EF4-FFF2-40B4-BE49-F238E27FC236}">
                  <a16:creationId xmlns:a16="http://schemas.microsoft.com/office/drawing/2014/main" id="{F66B1CF6-7147-8549-8F89-683628A5766C}"/>
                </a:ext>
              </a:extLst>
            </p:cNvPr>
            <p:cNvSpPr/>
            <p:nvPr/>
          </p:nvSpPr>
          <p:spPr>
            <a:xfrm>
              <a:off x="457198" y="4995881"/>
              <a:ext cx="51199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821A"/>
                  </a:solidFill>
                  <a:effectLst/>
                  <a:uLnTx/>
                  <a:uFillTx/>
                  <a:latin typeface="Twinkl"/>
                  <a:ea typeface="+mn-ea"/>
                  <a:cs typeface="+mn-cs"/>
                </a:rPr>
                <a:t>4</a:t>
              </a:r>
              <a:r>
                <a:rPr kumimoji="0" lang="en-US" sz="1800" b="1" i="0" u="none" strike="noStrike" kern="1200" cap="none" spc="0" normalizeH="0" baseline="0" noProof="0" dirty="0">
                  <a:ln>
                    <a:noFill/>
                  </a:ln>
                  <a:solidFill>
                    <a:srgbClr val="F0821A"/>
                  </a:solidFill>
                  <a:effectLst/>
                  <a:uLnTx/>
                  <a:uFillTx/>
                  <a:latin typeface="Twinkl"/>
                  <a:ea typeface="+mn-ea"/>
                  <a:cs typeface="+mn-cs"/>
                </a:rPr>
                <a:t>.</a:t>
              </a:r>
            </a:p>
          </p:txBody>
        </p:sp>
        <p:sp>
          <p:nvSpPr>
            <p:cNvPr id="19" name="Rectangle 18">
              <a:extLst>
                <a:ext uri="{FF2B5EF4-FFF2-40B4-BE49-F238E27FC236}">
                  <a16:creationId xmlns:a16="http://schemas.microsoft.com/office/drawing/2014/main" id="{7C3320FB-E2DE-A94F-9980-D8C7F7B08780}"/>
                </a:ext>
              </a:extLst>
            </p:cNvPr>
            <p:cNvSpPr/>
            <p:nvPr/>
          </p:nvSpPr>
          <p:spPr>
            <a:xfrm>
              <a:off x="792088" y="5011822"/>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Avoiding putting ice, gels or creams on the affected area.</a:t>
              </a:r>
            </a:p>
          </p:txBody>
        </p:sp>
      </p:grpSp>
      <p:grpSp>
        <p:nvGrpSpPr>
          <p:cNvPr id="28" name="Group 27">
            <a:extLst>
              <a:ext uri="{FF2B5EF4-FFF2-40B4-BE49-F238E27FC236}">
                <a16:creationId xmlns:a16="http://schemas.microsoft.com/office/drawing/2014/main" id="{3F3C7E92-1517-E84D-9B7E-8B6DD04C6B1D}"/>
              </a:ext>
            </a:extLst>
          </p:cNvPr>
          <p:cNvGrpSpPr/>
          <p:nvPr/>
        </p:nvGrpSpPr>
        <p:grpSpPr>
          <a:xfrm>
            <a:off x="457198" y="5710765"/>
            <a:ext cx="4906890" cy="646331"/>
            <a:chOff x="457198" y="5710765"/>
            <a:chExt cx="4906890" cy="646331"/>
          </a:xfrm>
        </p:grpSpPr>
        <p:sp>
          <p:nvSpPr>
            <p:cNvPr id="20" name="Rectangle 19">
              <a:extLst>
                <a:ext uri="{FF2B5EF4-FFF2-40B4-BE49-F238E27FC236}">
                  <a16:creationId xmlns:a16="http://schemas.microsoft.com/office/drawing/2014/main" id="{6E88A634-C873-8847-9AE1-40BA08604886}"/>
                </a:ext>
              </a:extLst>
            </p:cNvPr>
            <p:cNvSpPr/>
            <p:nvPr/>
          </p:nvSpPr>
          <p:spPr>
            <a:xfrm>
              <a:off x="457198" y="5775999"/>
              <a:ext cx="51199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821A"/>
                  </a:solidFill>
                  <a:effectLst/>
                  <a:uLnTx/>
                  <a:uFillTx/>
                  <a:latin typeface="Twinkl"/>
                  <a:ea typeface="+mn-ea"/>
                  <a:cs typeface="+mn-cs"/>
                </a:rPr>
                <a:t>5</a:t>
              </a:r>
              <a:r>
                <a:rPr kumimoji="0" lang="en-US" sz="1800" b="1" i="0" u="none" strike="noStrike" kern="1200" cap="none" spc="0" normalizeH="0" baseline="0" noProof="0" dirty="0">
                  <a:ln>
                    <a:noFill/>
                  </a:ln>
                  <a:solidFill>
                    <a:srgbClr val="F0821A"/>
                  </a:solidFill>
                  <a:effectLst/>
                  <a:uLnTx/>
                  <a:uFillTx/>
                  <a:latin typeface="Twinkl"/>
                  <a:ea typeface="+mn-ea"/>
                  <a:cs typeface="+mn-cs"/>
                </a:rPr>
                <a:t>.</a:t>
              </a:r>
            </a:p>
          </p:txBody>
        </p:sp>
        <p:sp>
          <p:nvSpPr>
            <p:cNvPr id="21" name="Rectangle 20">
              <a:extLst>
                <a:ext uri="{FF2B5EF4-FFF2-40B4-BE49-F238E27FC236}">
                  <a16:creationId xmlns:a16="http://schemas.microsoft.com/office/drawing/2014/main" id="{ABC9BD1E-7448-B445-83C6-BF988E692AA0}"/>
                </a:ext>
              </a:extLst>
            </p:cNvPr>
            <p:cNvSpPr/>
            <p:nvPr/>
          </p:nvSpPr>
          <p:spPr>
            <a:xfrm>
              <a:off x="792088" y="5710765"/>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Seeking medical help, even if the burn or scald only appears minor.</a:t>
              </a:r>
            </a:p>
          </p:txBody>
        </p:sp>
      </p:grpSp>
      <p:sp>
        <p:nvSpPr>
          <p:cNvPr id="22" name="Rectangle 21">
            <a:hlinkClick r:id="rId5" action="ppaction://hlinksldjump"/>
            <a:extLst>
              <a:ext uri="{FF2B5EF4-FFF2-40B4-BE49-F238E27FC236}">
                <a16:creationId xmlns:a16="http://schemas.microsoft.com/office/drawing/2014/main" id="{E498CA8C-E813-6441-9BAD-10C318671D0B}"/>
              </a:ext>
            </a:extLst>
          </p:cNvPr>
          <p:cNvSpPr/>
          <p:nvPr/>
        </p:nvSpPr>
        <p:spPr>
          <a:xfrm>
            <a:off x="5427387" y="5397739"/>
            <a:ext cx="3082022" cy="9166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Casualties may go into shock. Find out how to treat shock here.</a:t>
            </a:r>
          </a:p>
        </p:txBody>
      </p:sp>
      <p:sp>
        <p:nvSpPr>
          <p:cNvPr id="23" name="Multiply 22">
            <a:extLst>
              <a:ext uri="{FF2B5EF4-FFF2-40B4-BE49-F238E27FC236}">
                <a16:creationId xmlns:a16="http://schemas.microsoft.com/office/drawing/2014/main" id="{E242E38C-F912-1444-B1B3-463C6EDDE628}"/>
              </a:ext>
            </a:extLst>
          </p:cNvPr>
          <p:cNvSpPr/>
          <p:nvPr/>
        </p:nvSpPr>
        <p:spPr>
          <a:xfrm>
            <a:off x="4978111" y="2352929"/>
            <a:ext cx="3980574" cy="2975612"/>
          </a:xfrm>
          <a:prstGeom prst="mathMultipl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Tree>
    <p:extLst>
      <p:ext uri="{BB962C8B-B14F-4D97-AF65-F5344CB8AC3E}">
        <p14:creationId xmlns:p14="http://schemas.microsoft.com/office/powerpoint/2010/main" val="19208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42AE-7DCC-B94E-A65C-A5F8481A5FB3}"/>
              </a:ext>
            </a:extLst>
          </p:cNvPr>
          <p:cNvSpPr>
            <a:spLocks noGrp="1"/>
          </p:cNvSpPr>
          <p:nvPr>
            <p:ph type="title"/>
          </p:nvPr>
        </p:nvSpPr>
        <p:spPr/>
        <p:txBody>
          <a:bodyPr/>
          <a:lstStyle/>
          <a:p>
            <a:r>
              <a:rPr lang="en-US" dirty="0"/>
              <a:t>First Aid</a:t>
            </a:r>
          </a:p>
        </p:txBody>
      </p:sp>
      <p:pic>
        <p:nvPicPr>
          <p:cNvPr id="3" name="Whole Class">
            <a:extLst>
              <a:ext uri="{FF2B5EF4-FFF2-40B4-BE49-F238E27FC236}">
                <a16:creationId xmlns:a16="http://schemas.microsoft.com/office/drawing/2014/main" id="{694DD9F0-7AAC-BF47-9BA1-EF71F35E6E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Right Triangle 3">
            <a:extLst>
              <a:ext uri="{FF2B5EF4-FFF2-40B4-BE49-F238E27FC236}">
                <a16:creationId xmlns:a16="http://schemas.microsoft.com/office/drawing/2014/main" id="{2E226DDD-31AB-AB47-8808-AABDEF6E31E9}"/>
              </a:ext>
            </a:extLst>
          </p:cNvPr>
          <p:cNvSpPr/>
          <p:nvPr/>
        </p:nvSpPr>
        <p:spPr>
          <a:xfrm flipH="1">
            <a:off x="4716016" y="2924373"/>
            <a:ext cx="3844896" cy="3384376"/>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5" name="Rectangle 4">
            <a:extLst>
              <a:ext uri="{FF2B5EF4-FFF2-40B4-BE49-F238E27FC236}">
                <a16:creationId xmlns:a16="http://schemas.microsoft.com/office/drawing/2014/main" id="{BC0106B9-6D2E-E24D-8AF2-AECAA3095790}"/>
              </a:ext>
            </a:extLst>
          </p:cNvPr>
          <p:cNvSpPr/>
          <p:nvPr/>
        </p:nvSpPr>
        <p:spPr>
          <a:xfrm>
            <a:off x="442395" y="1267234"/>
            <a:ext cx="6181266" cy="7252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Shock is a medical emergency. It can happen when blood cannot flow around the body as it normally does.</a:t>
            </a:r>
          </a:p>
        </p:txBody>
      </p:sp>
      <p:grpSp>
        <p:nvGrpSpPr>
          <p:cNvPr id="25" name="Group 24">
            <a:extLst>
              <a:ext uri="{FF2B5EF4-FFF2-40B4-BE49-F238E27FC236}">
                <a16:creationId xmlns:a16="http://schemas.microsoft.com/office/drawing/2014/main" id="{4B8264DD-2B06-084C-8BF9-3A615E25C2D1}"/>
              </a:ext>
            </a:extLst>
          </p:cNvPr>
          <p:cNvGrpSpPr/>
          <p:nvPr/>
        </p:nvGrpSpPr>
        <p:grpSpPr>
          <a:xfrm>
            <a:off x="497100" y="2085854"/>
            <a:ext cx="7960712" cy="861911"/>
            <a:chOff x="497100" y="2085854"/>
            <a:chExt cx="7960712" cy="861911"/>
          </a:xfrm>
        </p:grpSpPr>
        <p:sp>
          <p:nvSpPr>
            <p:cNvPr id="6" name="Rectangle 5">
              <a:extLst>
                <a:ext uri="{FF2B5EF4-FFF2-40B4-BE49-F238E27FC236}">
                  <a16:creationId xmlns:a16="http://schemas.microsoft.com/office/drawing/2014/main" id="{AC75D982-92B0-7645-9D01-E3B749E74657}"/>
                </a:ext>
              </a:extLst>
            </p:cNvPr>
            <p:cNvSpPr/>
            <p:nvPr/>
          </p:nvSpPr>
          <p:spPr>
            <a:xfrm>
              <a:off x="497100" y="2085854"/>
              <a:ext cx="7531283" cy="861911"/>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7" name="TextBox 6">
              <a:extLst>
                <a:ext uri="{FF2B5EF4-FFF2-40B4-BE49-F238E27FC236}">
                  <a16:creationId xmlns:a16="http://schemas.microsoft.com/office/drawing/2014/main" id="{6799B8E9-32E7-D24F-A411-706998FF93C7}"/>
                </a:ext>
              </a:extLst>
            </p:cNvPr>
            <p:cNvSpPr txBox="1"/>
            <p:nvPr/>
          </p:nvSpPr>
          <p:spPr>
            <a:xfrm>
              <a:off x="583088" y="2165316"/>
              <a:ext cx="78747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There are lots of medical conditions that can cause shock, including bleeding and burns and scalds (because of the fluid lost from the body).</a:t>
              </a:r>
              <a:endParaRPr kumimoji="0" lang="en-US" sz="1800" b="0" i="0" u="none" strike="noStrike" kern="1200" cap="none" spc="0" normalizeH="0" baseline="0" noProof="0" dirty="0">
                <a:ln>
                  <a:noFill/>
                </a:ln>
                <a:solidFill>
                  <a:srgbClr val="1C1C1C"/>
                </a:solidFill>
                <a:effectLst/>
                <a:uLnTx/>
                <a:uFillTx/>
                <a:latin typeface="Twinkl"/>
                <a:ea typeface="+mn-ea"/>
                <a:cs typeface="+mn-cs"/>
              </a:endParaRPr>
            </a:p>
          </p:txBody>
        </p:sp>
      </p:grpSp>
      <p:sp>
        <p:nvSpPr>
          <p:cNvPr id="8" name="Rectangle 7">
            <a:extLst>
              <a:ext uri="{FF2B5EF4-FFF2-40B4-BE49-F238E27FC236}">
                <a16:creationId xmlns:a16="http://schemas.microsoft.com/office/drawing/2014/main" id="{ED8A7543-9003-B448-A44A-64D6EE211242}"/>
              </a:ext>
            </a:extLst>
          </p:cNvPr>
          <p:cNvSpPr/>
          <p:nvPr/>
        </p:nvSpPr>
        <p:spPr>
          <a:xfrm>
            <a:off x="442395" y="3013063"/>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Look out for the signs of shock after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an injury:</a:t>
            </a:r>
            <a:endParaRPr kumimoji="0" lang="en-US" sz="1800" b="0" i="0" u="none" strike="noStrike" kern="1200" cap="none" spc="0" normalizeH="0" baseline="0" noProof="0" dirty="0">
              <a:ln>
                <a:noFill/>
              </a:ln>
              <a:solidFill>
                <a:srgbClr val="1C1C1C"/>
              </a:solidFill>
              <a:effectLst/>
              <a:uLnTx/>
              <a:uFillTx/>
              <a:latin typeface="Twinkl"/>
              <a:ea typeface="+mn-ea"/>
              <a:cs typeface="+mn-cs"/>
            </a:endParaRPr>
          </a:p>
        </p:txBody>
      </p:sp>
      <p:grpSp>
        <p:nvGrpSpPr>
          <p:cNvPr id="20" name="Group 19">
            <a:extLst>
              <a:ext uri="{FF2B5EF4-FFF2-40B4-BE49-F238E27FC236}">
                <a16:creationId xmlns:a16="http://schemas.microsoft.com/office/drawing/2014/main" id="{BD4FEED6-984F-AA40-B16F-90EF49CF02C9}"/>
              </a:ext>
            </a:extLst>
          </p:cNvPr>
          <p:cNvGrpSpPr/>
          <p:nvPr/>
        </p:nvGrpSpPr>
        <p:grpSpPr>
          <a:xfrm>
            <a:off x="525756" y="3668770"/>
            <a:ext cx="4963374" cy="646331"/>
            <a:chOff x="525756" y="3668770"/>
            <a:chExt cx="4963374" cy="646331"/>
          </a:xfrm>
        </p:grpSpPr>
        <p:sp>
          <p:nvSpPr>
            <p:cNvPr id="9" name="Oval 8">
              <a:extLst>
                <a:ext uri="{FF2B5EF4-FFF2-40B4-BE49-F238E27FC236}">
                  <a16:creationId xmlns:a16="http://schemas.microsoft.com/office/drawing/2014/main" id="{4D4C2314-738F-F648-9985-1010BCB472EB}"/>
                </a:ext>
              </a:extLst>
            </p:cNvPr>
            <p:cNvSpPr/>
            <p:nvPr/>
          </p:nvSpPr>
          <p:spPr>
            <a:xfrm>
              <a:off x="525756" y="3752311"/>
              <a:ext cx="288032" cy="28803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3" name="Rectangle 12">
              <a:extLst>
                <a:ext uri="{FF2B5EF4-FFF2-40B4-BE49-F238E27FC236}">
                  <a16:creationId xmlns:a16="http://schemas.microsoft.com/office/drawing/2014/main" id="{E33C8DE2-9B56-094B-983D-806F12152D0F}"/>
                </a:ext>
              </a:extLst>
            </p:cNvPr>
            <p:cNvSpPr/>
            <p:nvPr/>
          </p:nvSpPr>
          <p:spPr>
            <a:xfrm>
              <a:off x="917130" y="366877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Sweating but cold, clammy and pale skin, sometimes turning blue.</a:t>
              </a:r>
            </a:p>
          </p:txBody>
        </p:sp>
      </p:grpSp>
      <p:grpSp>
        <p:nvGrpSpPr>
          <p:cNvPr id="21" name="Group 20">
            <a:extLst>
              <a:ext uri="{FF2B5EF4-FFF2-40B4-BE49-F238E27FC236}">
                <a16:creationId xmlns:a16="http://schemas.microsoft.com/office/drawing/2014/main" id="{90C72883-60D3-F941-9D08-3DC67E85A6A5}"/>
              </a:ext>
            </a:extLst>
          </p:cNvPr>
          <p:cNvGrpSpPr/>
          <p:nvPr/>
        </p:nvGrpSpPr>
        <p:grpSpPr>
          <a:xfrm>
            <a:off x="525756" y="4339999"/>
            <a:ext cx="2869866" cy="369332"/>
            <a:chOff x="525756" y="4339999"/>
            <a:chExt cx="2869866" cy="369332"/>
          </a:xfrm>
        </p:grpSpPr>
        <p:sp>
          <p:nvSpPr>
            <p:cNvPr id="10" name="Oval 9">
              <a:extLst>
                <a:ext uri="{FF2B5EF4-FFF2-40B4-BE49-F238E27FC236}">
                  <a16:creationId xmlns:a16="http://schemas.microsoft.com/office/drawing/2014/main" id="{747B0284-7C3F-1449-955F-16A931D8F39B}"/>
                </a:ext>
              </a:extLst>
            </p:cNvPr>
            <p:cNvSpPr/>
            <p:nvPr/>
          </p:nvSpPr>
          <p:spPr>
            <a:xfrm>
              <a:off x="525756" y="4365702"/>
              <a:ext cx="288032" cy="28803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4" name="Rectangle 13">
              <a:extLst>
                <a:ext uri="{FF2B5EF4-FFF2-40B4-BE49-F238E27FC236}">
                  <a16:creationId xmlns:a16="http://schemas.microsoft.com/office/drawing/2014/main" id="{948DDF46-1060-7C4C-9407-5F5FAE861C9D}"/>
                </a:ext>
              </a:extLst>
            </p:cNvPr>
            <p:cNvSpPr/>
            <p:nvPr/>
          </p:nvSpPr>
          <p:spPr>
            <a:xfrm>
              <a:off x="952324" y="4339999"/>
              <a:ext cx="244329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A weak but fast pulse.</a:t>
              </a:r>
            </a:p>
          </p:txBody>
        </p:sp>
      </p:grpSp>
      <p:grpSp>
        <p:nvGrpSpPr>
          <p:cNvPr id="22" name="Group 21">
            <a:extLst>
              <a:ext uri="{FF2B5EF4-FFF2-40B4-BE49-F238E27FC236}">
                <a16:creationId xmlns:a16="http://schemas.microsoft.com/office/drawing/2014/main" id="{2D80BF4A-B7F5-504D-807C-0CE6CF9F1893}"/>
              </a:ext>
            </a:extLst>
          </p:cNvPr>
          <p:cNvGrpSpPr/>
          <p:nvPr/>
        </p:nvGrpSpPr>
        <p:grpSpPr>
          <a:xfrm>
            <a:off x="525756" y="4828653"/>
            <a:ext cx="4960440" cy="646331"/>
            <a:chOff x="525756" y="4828653"/>
            <a:chExt cx="4960440" cy="646331"/>
          </a:xfrm>
        </p:grpSpPr>
        <p:sp>
          <p:nvSpPr>
            <p:cNvPr id="11" name="Oval 10">
              <a:extLst>
                <a:ext uri="{FF2B5EF4-FFF2-40B4-BE49-F238E27FC236}">
                  <a16:creationId xmlns:a16="http://schemas.microsoft.com/office/drawing/2014/main" id="{37CF5A1E-0FBA-054D-B22B-A3DA594B4E19}"/>
                </a:ext>
              </a:extLst>
            </p:cNvPr>
            <p:cNvSpPr/>
            <p:nvPr/>
          </p:nvSpPr>
          <p:spPr>
            <a:xfrm>
              <a:off x="525756" y="4964308"/>
              <a:ext cx="288032" cy="28803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5" name="Rectangle 14">
              <a:extLst>
                <a:ext uri="{FF2B5EF4-FFF2-40B4-BE49-F238E27FC236}">
                  <a16:creationId xmlns:a16="http://schemas.microsoft.com/office/drawing/2014/main" id="{AF668640-E62D-DF4D-847C-DF9F3D59D1F0}"/>
                </a:ext>
              </a:extLst>
            </p:cNvPr>
            <p:cNvSpPr/>
            <p:nvPr/>
          </p:nvSpPr>
          <p:spPr>
            <a:xfrm>
              <a:off x="914196" y="4828653"/>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Fast, shallow breaths and possibly gasping for air.</a:t>
              </a:r>
            </a:p>
          </p:txBody>
        </p:sp>
      </p:grpSp>
      <p:grpSp>
        <p:nvGrpSpPr>
          <p:cNvPr id="23" name="Group 22">
            <a:extLst>
              <a:ext uri="{FF2B5EF4-FFF2-40B4-BE49-F238E27FC236}">
                <a16:creationId xmlns:a16="http://schemas.microsoft.com/office/drawing/2014/main" id="{8E76626F-0D5D-DB49-A47D-5A9BA7AC86CD}"/>
              </a:ext>
            </a:extLst>
          </p:cNvPr>
          <p:cNvGrpSpPr/>
          <p:nvPr/>
        </p:nvGrpSpPr>
        <p:grpSpPr>
          <a:xfrm>
            <a:off x="525756" y="5533050"/>
            <a:ext cx="3747183" cy="369332"/>
            <a:chOff x="525756" y="5533050"/>
            <a:chExt cx="3747183" cy="369332"/>
          </a:xfrm>
        </p:grpSpPr>
        <p:sp>
          <p:nvSpPr>
            <p:cNvPr id="12" name="Oval 11">
              <a:extLst>
                <a:ext uri="{FF2B5EF4-FFF2-40B4-BE49-F238E27FC236}">
                  <a16:creationId xmlns:a16="http://schemas.microsoft.com/office/drawing/2014/main" id="{F655A8DD-7A6D-0B4D-AC81-D5FA3041E4C8}"/>
                </a:ext>
              </a:extLst>
            </p:cNvPr>
            <p:cNvSpPr/>
            <p:nvPr/>
          </p:nvSpPr>
          <p:spPr>
            <a:xfrm>
              <a:off x="525756" y="5573700"/>
              <a:ext cx="288032" cy="28803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6" name="Rectangle 15">
              <a:extLst>
                <a:ext uri="{FF2B5EF4-FFF2-40B4-BE49-F238E27FC236}">
                  <a16:creationId xmlns:a16="http://schemas.microsoft.com/office/drawing/2014/main" id="{ADC5BD97-C3D6-1344-B2E2-9FE84B1390C1}"/>
                </a:ext>
              </a:extLst>
            </p:cNvPr>
            <p:cNvSpPr/>
            <p:nvPr/>
          </p:nvSpPr>
          <p:spPr>
            <a:xfrm>
              <a:off x="885473" y="5533050"/>
              <a:ext cx="33874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Feeling and possibly being sick.</a:t>
              </a:r>
            </a:p>
          </p:txBody>
        </p:sp>
      </p:grpSp>
      <p:pic>
        <p:nvPicPr>
          <p:cNvPr id="17" name="Picture 16" descr="A person wearing a suit and tie&#10;&#10;Description automatically generated">
            <a:extLst>
              <a:ext uri="{FF2B5EF4-FFF2-40B4-BE49-F238E27FC236}">
                <a16:creationId xmlns:a16="http://schemas.microsoft.com/office/drawing/2014/main" id="{323296D3-B3B9-2E41-B424-8C955CED51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4669"/>
          <a:stretch/>
        </p:blipFill>
        <p:spPr>
          <a:xfrm>
            <a:off x="6159780" y="3014456"/>
            <a:ext cx="2298032" cy="3278557"/>
          </a:xfrm>
          <a:prstGeom prst="rect">
            <a:avLst/>
          </a:prstGeom>
        </p:spPr>
      </p:pic>
      <p:grpSp>
        <p:nvGrpSpPr>
          <p:cNvPr id="24" name="Group 23">
            <a:extLst>
              <a:ext uri="{FF2B5EF4-FFF2-40B4-BE49-F238E27FC236}">
                <a16:creationId xmlns:a16="http://schemas.microsoft.com/office/drawing/2014/main" id="{E77B29B3-8DE9-0A4E-8E2E-B90195796FDE}"/>
              </a:ext>
            </a:extLst>
          </p:cNvPr>
          <p:cNvGrpSpPr/>
          <p:nvPr/>
        </p:nvGrpSpPr>
        <p:grpSpPr>
          <a:xfrm>
            <a:off x="525756" y="5960448"/>
            <a:ext cx="3000052" cy="369332"/>
            <a:chOff x="525756" y="5960448"/>
            <a:chExt cx="3000052" cy="369332"/>
          </a:xfrm>
        </p:grpSpPr>
        <p:sp>
          <p:nvSpPr>
            <p:cNvPr id="18" name="Oval 17">
              <a:extLst>
                <a:ext uri="{FF2B5EF4-FFF2-40B4-BE49-F238E27FC236}">
                  <a16:creationId xmlns:a16="http://schemas.microsoft.com/office/drawing/2014/main" id="{4D50A83E-D78B-9D4E-9CCE-3A88AD365E63}"/>
                </a:ext>
              </a:extLst>
            </p:cNvPr>
            <p:cNvSpPr/>
            <p:nvPr/>
          </p:nvSpPr>
          <p:spPr>
            <a:xfrm>
              <a:off x="525756" y="6034558"/>
              <a:ext cx="288032" cy="28803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9" name="Rectangle 18">
              <a:extLst>
                <a:ext uri="{FF2B5EF4-FFF2-40B4-BE49-F238E27FC236}">
                  <a16:creationId xmlns:a16="http://schemas.microsoft.com/office/drawing/2014/main" id="{0C615056-8A87-774D-AE68-C266840BDDE6}"/>
                </a:ext>
              </a:extLst>
            </p:cNvPr>
            <p:cNvSpPr/>
            <p:nvPr/>
          </p:nvSpPr>
          <p:spPr>
            <a:xfrm>
              <a:off x="914196" y="5960448"/>
              <a:ext cx="26116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Becoming unresponsive.</a:t>
              </a:r>
            </a:p>
          </p:txBody>
        </p:sp>
      </p:grpSp>
    </p:spTree>
    <p:extLst>
      <p:ext uri="{BB962C8B-B14F-4D97-AF65-F5344CB8AC3E}">
        <p14:creationId xmlns:p14="http://schemas.microsoft.com/office/powerpoint/2010/main" val="387230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37C5-E291-AB41-8A28-F49BD6ECA5A2}"/>
              </a:ext>
            </a:extLst>
          </p:cNvPr>
          <p:cNvSpPr>
            <a:spLocks noGrp="1"/>
          </p:cNvSpPr>
          <p:nvPr>
            <p:ph type="title"/>
          </p:nvPr>
        </p:nvSpPr>
        <p:spPr/>
        <p:txBody>
          <a:bodyPr/>
          <a:lstStyle/>
          <a:p>
            <a:r>
              <a:rPr lang="en-US" dirty="0"/>
              <a:t>First Aid</a:t>
            </a:r>
          </a:p>
        </p:txBody>
      </p:sp>
      <p:pic>
        <p:nvPicPr>
          <p:cNvPr id="3" name="Whole Class">
            <a:extLst>
              <a:ext uri="{FF2B5EF4-FFF2-40B4-BE49-F238E27FC236}">
                <a16:creationId xmlns:a16="http://schemas.microsoft.com/office/drawing/2014/main" id="{BB4CF534-CAA7-5140-8F44-28AC57A08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Right Triangle 3">
            <a:extLst>
              <a:ext uri="{FF2B5EF4-FFF2-40B4-BE49-F238E27FC236}">
                <a16:creationId xmlns:a16="http://schemas.microsoft.com/office/drawing/2014/main" id="{889FD3F6-6085-594D-91E6-61EFF63C1921}"/>
              </a:ext>
            </a:extLst>
          </p:cNvPr>
          <p:cNvSpPr/>
          <p:nvPr/>
        </p:nvSpPr>
        <p:spPr>
          <a:xfrm flipH="1">
            <a:off x="5436096" y="2578112"/>
            <a:ext cx="3183472" cy="3721962"/>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5" name="Picture 4" descr="A picture containing sitting, person, person, person&#10;&#10;Description automatically generated">
            <a:extLst>
              <a:ext uri="{FF2B5EF4-FFF2-40B4-BE49-F238E27FC236}">
                <a16:creationId xmlns:a16="http://schemas.microsoft.com/office/drawing/2014/main" id="{21B5B55E-66B7-8E4E-A7CB-92D393D7D0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0331" y="4303282"/>
            <a:ext cx="2965880" cy="1741400"/>
          </a:xfrm>
          <a:prstGeom prst="rect">
            <a:avLst/>
          </a:prstGeom>
        </p:spPr>
      </p:pic>
      <p:sp>
        <p:nvSpPr>
          <p:cNvPr id="6" name="Rectangle 5">
            <a:extLst>
              <a:ext uri="{FF2B5EF4-FFF2-40B4-BE49-F238E27FC236}">
                <a16:creationId xmlns:a16="http://schemas.microsoft.com/office/drawing/2014/main" id="{B368798C-5B40-0F47-8791-5E7314017981}"/>
              </a:ext>
            </a:extLst>
          </p:cNvPr>
          <p:cNvSpPr/>
          <p:nvPr/>
        </p:nvSpPr>
        <p:spPr>
          <a:xfrm>
            <a:off x="457198" y="1428626"/>
            <a:ext cx="8220074" cy="7524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Twinkl"/>
                <a:ea typeface="+mn-ea"/>
                <a:cs typeface="+mn-cs"/>
              </a:rPr>
              <a:t>After you have treated the cause of shock, follow these steps to help your casualty feel better:</a:t>
            </a:r>
            <a:endParaRPr kumimoji="0" lang="en-US"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 name="TextBox 6">
            <a:extLst>
              <a:ext uri="{FF2B5EF4-FFF2-40B4-BE49-F238E27FC236}">
                <a16:creationId xmlns:a16="http://schemas.microsoft.com/office/drawing/2014/main" id="{DB65638D-1858-454B-932A-E1C9FD0278F9}"/>
              </a:ext>
            </a:extLst>
          </p:cNvPr>
          <p:cNvSpPr txBox="1"/>
          <p:nvPr/>
        </p:nvSpPr>
        <p:spPr>
          <a:xfrm>
            <a:off x="492063" y="2195433"/>
            <a:ext cx="12241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0821A"/>
                </a:solidFill>
                <a:effectLst/>
                <a:uLnTx/>
                <a:uFillTx/>
                <a:latin typeface="Twinkl"/>
                <a:ea typeface="+mn-ea"/>
                <a:cs typeface="+mn-cs"/>
              </a:rPr>
              <a:t>1.</a:t>
            </a:r>
          </a:p>
        </p:txBody>
      </p:sp>
      <p:sp>
        <p:nvSpPr>
          <p:cNvPr id="9" name="TextBox 8">
            <a:extLst>
              <a:ext uri="{FF2B5EF4-FFF2-40B4-BE49-F238E27FC236}">
                <a16:creationId xmlns:a16="http://schemas.microsoft.com/office/drawing/2014/main" id="{FCE9270C-11DA-1641-A238-FCCCFEE189D2}"/>
              </a:ext>
            </a:extLst>
          </p:cNvPr>
          <p:cNvSpPr txBox="1"/>
          <p:nvPr/>
        </p:nvSpPr>
        <p:spPr>
          <a:xfrm>
            <a:off x="492063" y="2835365"/>
            <a:ext cx="12241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0821A"/>
                </a:solidFill>
                <a:effectLst/>
                <a:uLnTx/>
                <a:uFillTx/>
                <a:latin typeface="Twinkl"/>
                <a:ea typeface="+mn-ea"/>
                <a:cs typeface="+mn-cs"/>
              </a:rPr>
              <a:t>2.</a:t>
            </a:r>
          </a:p>
        </p:txBody>
      </p:sp>
      <p:sp>
        <p:nvSpPr>
          <p:cNvPr id="10" name="TextBox 9">
            <a:extLst>
              <a:ext uri="{FF2B5EF4-FFF2-40B4-BE49-F238E27FC236}">
                <a16:creationId xmlns:a16="http://schemas.microsoft.com/office/drawing/2014/main" id="{AE485FC4-0D69-F34B-AC76-130C90FAE3C0}"/>
              </a:ext>
            </a:extLst>
          </p:cNvPr>
          <p:cNvSpPr txBox="1"/>
          <p:nvPr/>
        </p:nvSpPr>
        <p:spPr>
          <a:xfrm>
            <a:off x="524278" y="3539963"/>
            <a:ext cx="12241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0821A"/>
                </a:solidFill>
                <a:effectLst/>
                <a:uLnTx/>
                <a:uFillTx/>
                <a:latin typeface="Twinkl"/>
                <a:ea typeface="+mn-ea"/>
                <a:cs typeface="+mn-cs"/>
              </a:rPr>
              <a:t>3.</a:t>
            </a:r>
          </a:p>
        </p:txBody>
      </p:sp>
      <p:sp>
        <p:nvSpPr>
          <p:cNvPr id="11" name="TextBox 10">
            <a:extLst>
              <a:ext uri="{FF2B5EF4-FFF2-40B4-BE49-F238E27FC236}">
                <a16:creationId xmlns:a16="http://schemas.microsoft.com/office/drawing/2014/main" id="{7AEEF0E1-07A5-3249-90EC-294F5DC798D7}"/>
              </a:ext>
            </a:extLst>
          </p:cNvPr>
          <p:cNvSpPr txBox="1"/>
          <p:nvPr/>
        </p:nvSpPr>
        <p:spPr>
          <a:xfrm>
            <a:off x="517789" y="4168840"/>
            <a:ext cx="12241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0821A"/>
                </a:solidFill>
                <a:effectLst/>
                <a:uLnTx/>
                <a:uFillTx/>
                <a:latin typeface="Twinkl"/>
                <a:ea typeface="+mn-ea"/>
                <a:cs typeface="+mn-cs"/>
              </a:rPr>
              <a:t>4.</a:t>
            </a:r>
          </a:p>
        </p:txBody>
      </p:sp>
      <p:sp>
        <p:nvSpPr>
          <p:cNvPr id="12" name="TextBox 11">
            <a:extLst>
              <a:ext uri="{FF2B5EF4-FFF2-40B4-BE49-F238E27FC236}">
                <a16:creationId xmlns:a16="http://schemas.microsoft.com/office/drawing/2014/main" id="{44E9793A-8EBD-CE42-B9E7-FB075F3BA19F}"/>
              </a:ext>
            </a:extLst>
          </p:cNvPr>
          <p:cNvSpPr txBox="1"/>
          <p:nvPr/>
        </p:nvSpPr>
        <p:spPr>
          <a:xfrm>
            <a:off x="524431" y="5110322"/>
            <a:ext cx="12241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0821A"/>
                </a:solidFill>
                <a:effectLst/>
                <a:uLnTx/>
                <a:uFillTx/>
                <a:latin typeface="Twinkl"/>
                <a:ea typeface="+mn-ea"/>
                <a:cs typeface="+mn-cs"/>
              </a:rPr>
              <a:t>5.</a:t>
            </a:r>
          </a:p>
        </p:txBody>
      </p:sp>
      <p:sp>
        <p:nvSpPr>
          <p:cNvPr id="13" name="TextBox 12">
            <a:extLst>
              <a:ext uri="{FF2B5EF4-FFF2-40B4-BE49-F238E27FC236}">
                <a16:creationId xmlns:a16="http://schemas.microsoft.com/office/drawing/2014/main" id="{8AEA0DDA-8EC4-7347-8D39-174D781391BA}"/>
              </a:ext>
            </a:extLst>
          </p:cNvPr>
          <p:cNvSpPr txBox="1"/>
          <p:nvPr/>
        </p:nvSpPr>
        <p:spPr>
          <a:xfrm>
            <a:off x="583769" y="5825705"/>
            <a:ext cx="12241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0821A"/>
                </a:solidFill>
                <a:effectLst/>
                <a:uLnTx/>
                <a:uFillTx/>
                <a:latin typeface="Twinkl"/>
                <a:ea typeface="+mn-ea"/>
                <a:cs typeface="+mn-cs"/>
              </a:rPr>
              <a:t>6.</a:t>
            </a:r>
          </a:p>
        </p:txBody>
      </p:sp>
      <p:sp>
        <p:nvSpPr>
          <p:cNvPr id="14" name="Rectangle 13">
            <a:extLst>
              <a:ext uri="{FF2B5EF4-FFF2-40B4-BE49-F238E27FC236}">
                <a16:creationId xmlns:a16="http://schemas.microsoft.com/office/drawing/2014/main" id="{E78FB033-5CC4-D54A-9EB5-39BB23B305E1}"/>
              </a:ext>
            </a:extLst>
          </p:cNvPr>
          <p:cNvSpPr/>
          <p:nvPr/>
        </p:nvSpPr>
        <p:spPr>
          <a:xfrm>
            <a:off x="1081424" y="2210620"/>
            <a:ext cx="63907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Lie the casualty down and raise their legs. Support their legs on a chair or low table.</a:t>
            </a:r>
          </a:p>
        </p:txBody>
      </p:sp>
      <p:sp>
        <p:nvSpPr>
          <p:cNvPr id="15" name="Rectangle 14">
            <a:extLst>
              <a:ext uri="{FF2B5EF4-FFF2-40B4-BE49-F238E27FC236}">
                <a16:creationId xmlns:a16="http://schemas.microsoft.com/office/drawing/2014/main" id="{FE1D11F4-6B4F-824F-90B6-89E145D295FD}"/>
              </a:ext>
            </a:extLst>
          </p:cNvPr>
          <p:cNvSpPr/>
          <p:nvPr/>
        </p:nvSpPr>
        <p:spPr>
          <a:xfrm>
            <a:off x="1081424" y="2858199"/>
            <a:ext cx="590459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Dial 999 or 112 (if you haven’t already done this) and tell the call operator you think the casualty is in shock.</a:t>
            </a:r>
          </a:p>
        </p:txBody>
      </p:sp>
      <p:sp>
        <p:nvSpPr>
          <p:cNvPr id="16" name="Rectangle 15">
            <a:extLst>
              <a:ext uri="{FF2B5EF4-FFF2-40B4-BE49-F238E27FC236}">
                <a16:creationId xmlns:a16="http://schemas.microsoft.com/office/drawing/2014/main" id="{E0FB7B02-F3A3-5849-AC55-406FF177FE69}"/>
              </a:ext>
            </a:extLst>
          </p:cNvPr>
          <p:cNvSpPr/>
          <p:nvPr/>
        </p:nvSpPr>
        <p:spPr>
          <a:xfrm>
            <a:off x="1081423" y="3503546"/>
            <a:ext cx="63907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Talk to the casualty constantly and reassure them that you are there and that help is on the way to keep them calm.</a:t>
            </a:r>
          </a:p>
        </p:txBody>
      </p:sp>
      <p:sp>
        <p:nvSpPr>
          <p:cNvPr id="17" name="Rectangle 16">
            <a:extLst>
              <a:ext uri="{FF2B5EF4-FFF2-40B4-BE49-F238E27FC236}">
                <a16:creationId xmlns:a16="http://schemas.microsoft.com/office/drawing/2014/main" id="{16DA1238-C263-3D4E-AD0A-0786B830E6BD}"/>
              </a:ext>
            </a:extLst>
          </p:cNvPr>
          <p:cNvSpPr/>
          <p:nvPr/>
        </p:nvSpPr>
        <p:spPr>
          <a:xfrm>
            <a:off x="1070492" y="4196561"/>
            <a:ext cx="5157691"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Check for tight clothes, especially around the casualty’s neck, chest or waist and loosen them if needed.</a:t>
            </a:r>
          </a:p>
        </p:txBody>
      </p:sp>
      <p:sp>
        <p:nvSpPr>
          <p:cNvPr id="18" name="Rectangle 17">
            <a:extLst>
              <a:ext uri="{FF2B5EF4-FFF2-40B4-BE49-F238E27FC236}">
                <a16:creationId xmlns:a16="http://schemas.microsoft.com/office/drawing/2014/main" id="{E30F6EC9-58F2-AF4F-8656-23716399CA52}"/>
              </a:ext>
            </a:extLst>
          </p:cNvPr>
          <p:cNvSpPr/>
          <p:nvPr/>
        </p:nvSpPr>
        <p:spPr>
          <a:xfrm>
            <a:off x="1104130" y="5110322"/>
            <a:ext cx="537371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Cover the casualty with a blanket to keep </a:t>
            </a:r>
            <a:br>
              <a:rPr kumimoji="0" lang="en-US" sz="1800" b="0" i="0" u="none" strike="noStrike" kern="1200" cap="none" spc="0" normalizeH="0" baseline="0" noProof="0" dirty="0">
                <a:ln>
                  <a:noFill/>
                </a:ln>
                <a:solidFill>
                  <a:srgbClr val="1C1C1C"/>
                </a:solidFill>
                <a:effectLst/>
                <a:uLnTx/>
                <a:uFillTx/>
                <a:latin typeface="Twinkl"/>
                <a:ea typeface="+mn-ea"/>
                <a:cs typeface="+mn-cs"/>
              </a:rPr>
            </a:br>
            <a:r>
              <a:rPr kumimoji="0" lang="en-US" sz="1800" b="0" i="0" u="none" strike="noStrike" kern="1200" cap="none" spc="0" normalizeH="0" baseline="0" noProof="0" dirty="0">
                <a:ln>
                  <a:noFill/>
                </a:ln>
                <a:solidFill>
                  <a:srgbClr val="1C1C1C"/>
                </a:solidFill>
                <a:effectLst/>
                <a:uLnTx/>
                <a:uFillTx/>
                <a:latin typeface="Twinkl"/>
                <a:ea typeface="+mn-ea"/>
                <a:cs typeface="+mn-cs"/>
              </a:rPr>
              <a:t>them warm.</a:t>
            </a:r>
          </a:p>
        </p:txBody>
      </p:sp>
      <p:sp>
        <p:nvSpPr>
          <p:cNvPr id="19" name="Rectangle 18">
            <a:extLst>
              <a:ext uri="{FF2B5EF4-FFF2-40B4-BE49-F238E27FC236}">
                <a16:creationId xmlns:a16="http://schemas.microsoft.com/office/drawing/2014/main" id="{6BF64C4E-8342-394D-9D47-40792ACDE09F}"/>
              </a:ext>
            </a:extLst>
          </p:cNvPr>
          <p:cNvSpPr/>
          <p:nvPr/>
        </p:nvSpPr>
        <p:spPr>
          <a:xfrm>
            <a:off x="1070492" y="5687032"/>
            <a:ext cx="666986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Monitor them constantly. If they become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unresponsive, follow the steps in the primary survey.</a:t>
            </a:r>
          </a:p>
        </p:txBody>
      </p:sp>
    </p:spTree>
    <p:extLst>
      <p:ext uri="{BB962C8B-B14F-4D97-AF65-F5344CB8AC3E}">
        <p14:creationId xmlns:p14="http://schemas.microsoft.com/office/powerpoint/2010/main" val="293506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P spid="11" grpId="0"/>
      <p:bldP spid="12" grpId="0"/>
      <p:bldP spid="13" grpId="0"/>
      <p:bldP spid="14" grpId="0"/>
      <p:bldP spid="15" grpId="0"/>
      <p:bldP spid="16" grpId="0"/>
      <p:bldP spid="17" grpId="0"/>
      <p:bldP spid="18" grpId="0"/>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D224ECB-9639-2E45-A9A3-0142D201D1D7}"/>
              </a:ext>
            </a:extLst>
          </p:cNvPr>
          <p:cNvSpPr/>
          <p:nvPr/>
        </p:nvSpPr>
        <p:spPr>
          <a:xfrm>
            <a:off x="5076056" y="3111057"/>
            <a:ext cx="3456384" cy="316835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a:extLst>
              <a:ext uri="{FF2B5EF4-FFF2-40B4-BE49-F238E27FC236}">
                <a16:creationId xmlns:a16="http://schemas.microsoft.com/office/drawing/2014/main" id="{B775693A-CE06-7647-8EDD-5CDB2AE4E60B}"/>
              </a:ext>
            </a:extLst>
          </p:cNvPr>
          <p:cNvSpPr>
            <a:spLocks noGrp="1"/>
          </p:cNvSpPr>
          <p:nvPr>
            <p:ph type="title"/>
          </p:nvPr>
        </p:nvSpPr>
        <p:spPr/>
        <p:txBody>
          <a:bodyPr/>
          <a:lstStyle/>
          <a:p>
            <a:r>
              <a:rPr lang="en-US" dirty="0"/>
              <a:t>First Aid</a:t>
            </a:r>
          </a:p>
        </p:txBody>
      </p:sp>
      <p:pic>
        <p:nvPicPr>
          <p:cNvPr id="3" name="Whole Class">
            <a:extLst>
              <a:ext uri="{FF2B5EF4-FFF2-40B4-BE49-F238E27FC236}">
                <a16:creationId xmlns:a16="http://schemas.microsoft.com/office/drawing/2014/main" id="{A80D87D8-3797-7444-9C35-7EACCD8AF7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Rectangle 3">
            <a:extLst>
              <a:ext uri="{FF2B5EF4-FFF2-40B4-BE49-F238E27FC236}">
                <a16:creationId xmlns:a16="http://schemas.microsoft.com/office/drawing/2014/main" id="{E87C2C44-7C3D-F24C-9754-E9934F6FFB6A}"/>
              </a:ext>
            </a:extLst>
          </p:cNvPr>
          <p:cNvSpPr/>
          <p:nvPr/>
        </p:nvSpPr>
        <p:spPr>
          <a:xfrm>
            <a:off x="457197" y="1588693"/>
            <a:ext cx="8220075" cy="7920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Choking happens when the airway becomes partly or completely blocked,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stopping the casualty from being able to breathe properly. This can be fatal.</a:t>
            </a:r>
          </a:p>
        </p:txBody>
      </p:sp>
      <p:pic>
        <p:nvPicPr>
          <p:cNvPr id="6" name="Picture 5" descr="A person wearing a costume&#10;&#10;Description automatically generated">
            <a:extLst>
              <a:ext uri="{FF2B5EF4-FFF2-40B4-BE49-F238E27FC236}">
                <a16:creationId xmlns:a16="http://schemas.microsoft.com/office/drawing/2014/main" id="{AA85C8AE-841F-A942-AAD4-D5254943ED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92" t="-1172" r="-5756" b="32509"/>
          <a:stretch/>
        </p:blipFill>
        <p:spPr>
          <a:xfrm flipH="1">
            <a:off x="5292079" y="3346799"/>
            <a:ext cx="3096344" cy="2932610"/>
          </a:xfrm>
          <a:prstGeom prst="ellipse">
            <a:avLst/>
          </a:prstGeom>
        </p:spPr>
      </p:pic>
      <p:sp>
        <p:nvSpPr>
          <p:cNvPr id="8" name="Rectangle 7">
            <a:extLst>
              <a:ext uri="{FF2B5EF4-FFF2-40B4-BE49-F238E27FC236}">
                <a16:creationId xmlns:a16="http://schemas.microsoft.com/office/drawing/2014/main" id="{4BDA73A4-E3B9-A844-99BD-E8CB604025B5}"/>
              </a:ext>
            </a:extLst>
          </p:cNvPr>
          <p:cNvSpPr/>
          <p:nvPr/>
        </p:nvSpPr>
        <p:spPr>
          <a:xfrm>
            <a:off x="705504" y="2864519"/>
            <a:ext cx="4248472" cy="16561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Look for signs of choking such as a red and puffed face, difficulty breathing,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coughing or talking, and the casualty grabbing or pointing towards their throat or neck.</a:t>
            </a:r>
          </a:p>
        </p:txBody>
      </p:sp>
      <p:sp>
        <p:nvSpPr>
          <p:cNvPr id="9" name="Rectangle 8">
            <a:extLst>
              <a:ext uri="{FF2B5EF4-FFF2-40B4-BE49-F238E27FC236}">
                <a16:creationId xmlns:a16="http://schemas.microsoft.com/office/drawing/2014/main" id="{2C11D850-4507-1447-8A34-433AF144358E}"/>
              </a:ext>
            </a:extLst>
          </p:cNvPr>
          <p:cNvSpPr/>
          <p:nvPr/>
        </p:nvSpPr>
        <p:spPr>
          <a:xfrm>
            <a:off x="719572" y="4813104"/>
            <a:ext cx="4220335" cy="14569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Ask the casualty to cough to try to clear the blockage and check if there 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anything that can be removed from inside their mouth.</a:t>
            </a:r>
          </a:p>
        </p:txBody>
      </p:sp>
      <p:pic>
        <p:nvPicPr>
          <p:cNvPr id="11" name="Graphic 10" descr="Eyes">
            <a:extLst>
              <a:ext uri="{FF2B5EF4-FFF2-40B4-BE49-F238E27FC236}">
                <a16:creationId xmlns:a16="http://schemas.microsoft.com/office/drawing/2014/main" id="{91EB11DC-C670-084F-93A3-FB5169800B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477" y="2380781"/>
            <a:ext cx="914400" cy="914400"/>
          </a:xfrm>
          <a:prstGeom prst="rect">
            <a:avLst/>
          </a:prstGeom>
        </p:spPr>
      </p:pic>
    </p:spTree>
    <p:extLst>
      <p:ext uri="{BB962C8B-B14F-4D97-AF65-F5344CB8AC3E}">
        <p14:creationId xmlns:p14="http://schemas.microsoft.com/office/powerpoint/2010/main" val="306245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02194-546E-EF4D-9D6D-2A3F7E732EC1}"/>
              </a:ext>
            </a:extLst>
          </p:cNvPr>
          <p:cNvSpPr>
            <a:spLocks noGrp="1"/>
          </p:cNvSpPr>
          <p:nvPr>
            <p:ph type="title"/>
          </p:nvPr>
        </p:nvSpPr>
        <p:spPr/>
        <p:txBody>
          <a:bodyPr/>
          <a:lstStyle/>
          <a:p>
            <a:r>
              <a:rPr lang="en-US" dirty="0"/>
              <a:t>First Aid</a:t>
            </a:r>
          </a:p>
        </p:txBody>
      </p:sp>
      <p:pic>
        <p:nvPicPr>
          <p:cNvPr id="3" name="Whole Class">
            <a:extLst>
              <a:ext uri="{FF2B5EF4-FFF2-40B4-BE49-F238E27FC236}">
                <a16:creationId xmlns:a16="http://schemas.microsoft.com/office/drawing/2014/main" id="{A5349302-BEC4-104F-92AF-D1AC30CC35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Rectangle 3">
            <a:extLst>
              <a:ext uri="{FF2B5EF4-FFF2-40B4-BE49-F238E27FC236}">
                <a16:creationId xmlns:a16="http://schemas.microsoft.com/office/drawing/2014/main" id="{99E92B42-A105-EC43-813F-4F9E6BA521FA}"/>
              </a:ext>
            </a:extLst>
          </p:cNvPr>
          <p:cNvSpPr/>
          <p:nvPr/>
        </p:nvSpPr>
        <p:spPr>
          <a:xfrm>
            <a:off x="1079612" y="1472305"/>
            <a:ext cx="6984776" cy="7316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If the casualty cannot breathe, cough or make any noise, they need urgent help:</a:t>
            </a:r>
          </a:p>
        </p:txBody>
      </p:sp>
      <p:grpSp>
        <p:nvGrpSpPr>
          <p:cNvPr id="14" name="Group 13">
            <a:extLst>
              <a:ext uri="{FF2B5EF4-FFF2-40B4-BE49-F238E27FC236}">
                <a16:creationId xmlns:a16="http://schemas.microsoft.com/office/drawing/2014/main" id="{B510DC45-3D56-624A-A668-D1D8E7AAB97D}"/>
              </a:ext>
            </a:extLst>
          </p:cNvPr>
          <p:cNvGrpSpPr/>
          <p:nvPr/>
        </p:nvGrpSpPr>
        <p:grpSpPr>
          <a:xfrm>
            <a:off x="755576" y="2466611"/>
            <a:ext cx="5256935" cy="962389"/>
            <a:chOff x="755576" y="2466611"/>
            <a:chExt cx="5256935" cy="962389"/>
          </a:xfrm>
        </p:grpSpPr>
        <p:sp>
          <p:nvSpPr>
            <p:cNvPr id="5" name="TextBox 4">
              <a:extLst>
                <a:ext uri="{FF2B5EF4-FFF2-40B4-BE49-F238E27FC236}">
                  <a16:creationId xmlns:a16="http://schemas.microsoft.com/office/drawing/2014/main" id="{D52C78ED-7DED-AB47-82A4-8A0FAFC103F4}"/>
                </a:ext>
              </a:extLst>
            </p:cNvPr>
            <p:cNvSpPr txBox="1"/>
            <p:nvPr/>
          </p:nvSpPr>
          <p:spPr>
            <a:xfrm>
              <a:off x="755576" y="2466611"/>
              <a:ext cx="648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821A"/>
                  </a:solidFill>
                  <a:effectLst/>
                  <a:uLnTx/>
                  <a:uFillTx/>
                  <a:latin typeface="Twinkl"/>
                  <a:ea typeface="+mn-ea"/>
                  <a:cs typeface="+mn-cs"/>
                </a:rPr>
                <a:t>1.</a:t>
              </a:r>
            </a:p>
          </p:txBody>
        </p:sp>
        <p:sp>
          <p:nvSpPr>
            <p:cNvPr id="6" name="Rectangle 5">
              <a:extLst>
                <a:ext uri="{FF2B5EF4-FFF2-40B4-BE49-F238E27FC236}">
                  <a16:creationId xmlns:a16="http://schemas.microsoft.com/office/drawing/2014/main" id="{87870149-DF9B-3845-8C26-DBD93556CCE6}"/>
                </a:ext>
              </a:extLst>
            </p:cNvPr>
            <p:cNvSpPr/>
            <p:nvPr/>
          </p:nvSpPr>
          <p:spPr>
            <a:xfrm>
              <a:off x="1187624" y="2505670"/>
              <a:ext cx="482488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Give up to five sharp back blows, hitting them firmly between the shoulder blades with the heel of your hand.</a:t>
              </a:r>
            </a:p>
          </p:txBody>
        </p:sp>
      </p:grpSp>
      <p:grpSp>
        <p:nvGrpSpPr>
          <p:cNvPr id="15" name="Group 14">
            <a:extLst>
              <a:ext uri="{FF2B5EF4-FFF2-40B4-BE49-F238E27FC236}">
                <a16:creationId xmlns:a16="http://schemas.microsoft.com/office/drawing/2014/main" id="{DE585F8B-A9D9-F64B-8EFA-4D0D17E351E9}"/>
              </a:ext>
            </a:extLst>
          </p:cNvPr>
          <p:cNvGrpSpPr/>
          <p:nvPr/>
        </p:nvGrpSpPr>
        <p:grpSpPr>
          <a:xfrm>
            <a:off x="754836" y="3460021"/>
            <a:ext cx="4537595" cy="1251827"/>
            <a:chOff x="754836" y="3460021"/>
            <a:chExt cx="4537595" cy="1251827"/>
          </a:xfrm>
        </p:grpSpPr>
        <p:sp>
          <p:nvSpPr>
            <p:cNvPr id="7" name="TextBox 6">
              <a:extLst>
                <a:ext uri="{FF2B5EF4-FFF2-40B4-BE49-F238E27FC236}">
                  <a16:creationId xmlns:a16="http://schemas.microsoft.com/office/drawing/2014/main" id="{17A8961C-2EB1-2149-BE7A-F930B1E11D53}"/>
                </a:ext>
              </a:extLst>
            </p:cNvPr>
            <p:cNvSpPr txBox="1"/>
            <p:nvPr/>
          </p:nvSpPr>
          <p:spPr>
            <a:xfrm>
              <a:off x="754836" y="3460021"/>
              <a:ext cx="648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821A"/>
                  </a:solidFill>
                  <a:effectLst/>
                  <a:uLnTx/>
                  <a:uFillTx/>
                  <a:latin typeface="Twinkl"/>
                  <a:ea typeface="+mn-ea"/>
                  <a:cs typeface="+mn-cs"/>
                </a:rPr>
                <a:t>2.</a:t>
              </a:r>
            </a:p>
          </p:txBody>
        </p:sp>
        <p:sp>
          <p:nvSpPr>
            <p:cNvPr id="10" name="Rectangle 9">
              <a:extLst>
                <a:ext uri="{FF2B5EF4-FFF2-40B4-BE49-F238E27FC236}">
                  <a16:creationId xmlns:a16="http://schemas.microsoft.com/office/drawing/2014/main" id="{7FC4D047-1F30-2040-A868-5AEE2E87597B}"/>
                </a:ext>
              </a:extLst>
            </p:cNvPr>
            <p:cNvSpPr/>
            <p:nvPr/>
          </p:nvSpPr>
          <p:spPr>
            <a:xfrm>
              <a:off x="1187624" y="3511519"/>
              <a:ext cx="410480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After each back blow, check if there is anything in the casualty’s mouth. If the blockage has not cleared, move to the next step.</a:t>
              </a:r>
            </a:p>
          </p:txBody>
        </p:sp>
      </p:grpSp>
      <p:grpSp>
        <p:nvGrpSpPr>
          <p:cNvPr id="16" name="Group 15">
            <a:extLst>
              <a:ext uri="{FF2B5EF4-FFF2-40B4-BE49-F238E27FC236}">
                <a16:creationId xmlns:a16="http://schemas.microsoft.com/office/drawing/2014/main" id="{411BA8FF-B315-C645-A1B1-0FD4322BD3F0}"/>
              </a:ext>
            </a:extLst>
          </p:cNvPr>
          <p:cNvGrpSpPr/>
          <p:nvPr/>
        </p:nvGrpSpPr>
        <p:grpSpPr>
          <a:xfrm>
            <a:off x="754836" y="4763346"/>
            <a:ext cx="4537594" cy="1529637"/>
            <a:chOff x="754836" y="4763346"/>
            <a:chExt cx="4537594" cy="1529637"/>
          </a:xfrm>
        </p:grpSpPr>
        <p:sp>
          <p:nvSpPr>
            <p:cNvPr id="8" name="TextBox 7">
              <a:extLst>
                <a:ext uri="{FF2B5EF4-FFF2-40B4-BE49-F238E27FC236}">
                  <a16:creationId xmlns:a16="http://schemas.microsoft.com/office/drawing/2014/main" id="{4985CE91-A8EA-DA42-AFE6-932159769F13}"/>
                </a:ext>
              </a:extLst>
            </p:cNvPr>
            <p:cNvSpPr txBox="1"/>
            <p:nvPr/>
          </p:nvSpPr>
          <p:spPr>
            <a:xfrm>
              <a:off x="754836" y="4763346"/>
              <a:ext cx="648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821A"/>
                  </a:solidFill>
                  <a:effectLst/>
                  <a:uLnTx/>
                  <a:uFillTx/>
                  <a:latin typeface="Twinkl"/>
                  <a:ea typeface="+mn-ea"/>
                  <a:cs typeface="+mn-cs"/>
                </a:rPr>
                <a:t>3.</a:t>
              </a:r>
            </a:p>
          </p:txBody>
        </p:sp>
        <p:sp>
          <p:nvSpPr>
            <p:cNvPr id="11" name="Rectangle 10">
              <a:extLst>
                <a:ext uri="{FF2B5EF4-FFF2-40B4-BE49-F238E27FC236}">
                  <a16:creationId xmlns:a16="http://schemas.microsoft.com/office/drawing/2014/main" id="{4B98C976-48C1-9F4D-A76B-36CF53B5DE29}"/>
                </a:ext>
              </a:extLst>
            </p:cNvPr>
            <p:cNvSpPr/>
            <p:nvPr/>
          </p:nvSpPr>
          <p:spPr>
            <a:xfrm>
              <a:off x="1187623" y="4815655"/>
              <a:ext cx="4104807"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Stand behind the casualty and put your arms around their waist, making a fist with one of your hands and put it between the casualty’s belly button and the bottom of their chest.</a:t>
              </a:r>
            </a:p>
          </p:txBody>
        </p:sp>
      </p:grpSp>
      <p:sp>
        <p:nvSpPr>
          <p:cNvPr id="12" name="Right Triangle 11">
            <a:extLst>
              <a:ext uri="{FF2B5EF4-FFF2-40B4-BE49-F238E27FC236}">
                <a16:creationId xmlns:a16="http://schemas.microsoft.com/office/drawing/2014/main" id="{21724E5E-FCCA-A240-A985-8B8F915F81DC}"/>
              </a:ext>
            </a:extLst>
          </p:cNvPr>
          <p:cNvSpPr/>
          <p:nvPr/>
        </p:nvSpPr>
        <p:spPr>
          <a:xfrm flipH="1">
            <a:off x="4860032" y="2899413"/>
            <a:ext cx="3672408" cy="3364707"/>
          </a:xfrm>
          <a:prstGeom prst="r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17" name="Picture 16" descr="A person in a costume&#10;&#10;Description automatically generated">
            <a:extLst>
              <a:ext uri="{FF2B5EF4-FFF2-40B4-BE49-F238E27FC236}">
                <a16:creationId xmlns:a16="http://schemas.microsoft.com/office/drawing/2014/main" id="{3F950F38-C80C-AA4F-BB32-22E42CEB4C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074"/>
          <a:stretch/>
        </p:blipFill>
        <p:spPr>
          <a:xfrm>
            <a:off x="6086974" y="3567070"/>
            <a:ext cx="2445466" cy="2697050"/>
          </a:xfrm>
          <a:prstGeom prst="rect">
            <a:avLst/>
          </a:prstGeom>
        </p:spPr>
      </p:pic>
      <p:sp>
        <p:nvSpPr>
          <p:cNvPr id="18" name="TextBox 17">
            <a:extLst>
              <a:ext uri="{FF2B5EF4-FFF2-40B4-BE49-F238E27FC236}">
                <a16:creationId xmlns:a16="http://schemas.microsoft.com/office/drawing/2014/main" id="{5C545ACB-418F-274F-A80F-3A277A81088C}"/>
              </a:ext>
            </a:extLst>
          </p:cNvPr>
          <p:cNvSpPr txBox="1"/>
          <p:nvPr/>
        </p:nvSpPr>
        <p:spPr>
          <a:xfrm>
            <a:off x="569687" y="2274837"/>
            <a:ext cx="648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821A"/>
                </a:solidFill>
                <a:effectLst/>
                <a:uLnTx/>
                <a:uFillTx/>
                <a:latin typeface="Twinkl"/>
                <a:ea typeface="+mn-ea"/>
                <a:cs typeface="+mn-cs"/>
              </a:rPr>
              <a:t>4.</a:t>
            </a:r>
          </a:p>
        </p:txBody>
      </p:sp>
      <p:sp>
        <p:nvSpPr>
          <p:cNvPr id="20" name="TextBox 19">
            <a:extLst>
              <a:ext uri="{FF2B5EF4-FFF2-40B4-BE49-F238E27FC236}">
                <a16:creationId xmlns:a16="http://schemas.microsoft.com/office/drawing/2014/main" id="{11DA05D7-E41A-2445-BFAD-5A6ACE8D62D8}"/>
              </a:ext>
            </a:extLst>
          </p:cNvPr>
          <p:cNvSpPr txBox="1"/>
          <p:nvPr/>
        </p:nvSpPr>
        <p:spPr>
          <a:xfrm>
            <a:off x="647915" y="3019238"/>
            <a:ext cx="648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821A"/>
                </a:solidFill>
                <a:effectLst/>
                <a:uLnTx/>
                <a:uFillTx/>
                <a:latin typeface="Twinkl"/>
                <a:ea typeface="+mn-ea"/>
                <a:cs typeface="+mn-cs"/>
              </a:rPr>
              <a:t>5.</a:t>
            </a:r>
          </a:p>
        </p:txBody>
      </p:sp>
      <p:sp>
        <p:nvSpPr>
          <p:cNvPr id="22" name="Rectangle 21">
            <a:extLst>
              <a:ext uri="{FF2B5EF4-FFF2-40B4-BE49-F238E27FC236}">
                <a16:creationId xmlns:a16="http://schemas.microsoft.com/office/drawing/2014/main" id="{A266BD44-EE7B-F74C-8A65-6325099AF021}"/>
              </a:ext>
            </a:extLst>
          </p:cNvPr>
          <p:cNvSpPr/>
          <p:nvPr/>
        </p:nvSpPr>
        <p:spPr>
          <a:xfrm>
            <a:off x="1001734" y="2315113"/>
            <a:ext cx="51966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With your other hand, grab your fist and pull sharply inwards and upwards.</a:t>
            </a:r>
          </a:p>
        </p:txBody>
      </p:sp>
      <p:sp>
        <p:nvSpPr>
          <p:cNvPr id="23" name="Rectangle 22">
            <a:extLst>
              <a:ext uri="{FF2B5EF4-FFF2-40B4-BE49-F238E27FC236}">
                <a16:creationId xmlns:a16="http://schemas.microsoft.com/office/drawing/2014/main" id="{EEAC304A-53A5-9540-BE8B-9FF0B5029382}"/>
              </a:ext>
            </a:extLst>
          </p:cNvPr>
          <p:cNvSpPr/>
          <p:nvPr/>
        </p:nvSpPr>
        <p:spPr>
          <a:xfrm>
            <a:off x="1001734" y="3059956"/>
            <a:ext cx="4566384"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After each abdominal thrust, check if there is anything in the casualty’s mouth. If the blockage has not cleared, call 999 or 112 for emergency help and continue steps one to five while waiting for help to arrive.</a:t>
            </a:r>
          </a:p>
        </p:txBody>
      </p:sp>
      <p:grpSp>
        <p:nvGrpSpPr>
          <p:cNvPr id="25" name="Group 24">
            <a:extLst>
              <a:ext uri="{FF2B5EF4-FFF2-40B4-BE49-F238E27FC236}">
                <a16:creationId xmlns:a16="http://schemas.microsoft.com/office/drawing/2014/main" id="{72A8CD2F-9860-A64E-9B36-C1DC54693DFE}"/>
              </a:ext>
            </a:extLst>
          </p:cNvPr>
          <p:cNvGrpSpPr/>
          <p:nvPr/>
        </p:nvGrpSpPr>
        <p:grpSpPr>
          <a:xfrm>
            <a:off x="432076" y="4598113"/>
            <a:ext cx="5457274" cy="1779742"/>
            <a:chOff x="2204050" y="1359557"/>
            <a:chExt cx="5457274" cy="1779742"/>
          </a:xfrm>
        </p:grpSpPr>
        <p:sp>
          <p:nvSpPr>
            <p:cNvPr id="21" name="TextBox 20">
              <a:extLst>
                <a:ext uri="{FF2B5EF4-FFF2-40B4-BE49-F238E27FC236}">
                  <a16:creationId xmlns:a16="http://schemas.microsoft.com/office/drawing/2014/main" id="{F0DE5629-B7F9-7A47-AFF6-DF0A7304442F}"/>
                </a:ext>
              </a:extLst>
            </p:cNvPr>
            <p:cNvSpPr txBox="1"/>
            <p:nvPr/>
          </p:nvSpPr>
          <p:spPr>
            <a:xfrm>
              <a:off x="2204050" y="1359557"/>
              <a:ext cx="648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821A"/>
                  </a:solidFill>
                  <a:effectLst/>
                  <a:uLnTx/>
                  <a:uFillTx/>
                  <a:latin typeface="Twinkl"/>
                  <a:ea typeface="+mn-ea"/>
                  <a:cs typeface="+mn-cs"/>
                </a:rPr>
                <a:t>6.</a:t>
              </a:r>
            </a:p>
          </p:txBody>
        </p:sp>
        <p:sp>
          <p:nvSpPr>
            <p:cNvPr id="24" name="Rectangle 23">
              <a:extLst>
                <a:ext uri="{FF2B5EF4-FFF2-40B4-BE49-F238E27FC236}">
                  <a16:creationId xmlns:a16="http://schemas.microsoft.com/office/drawing/2014/main" id="{285B5379-9543-A24B-841A-0339CEFA2630}"/>
                </a:ext>
              </a:extLst>
            </p:cNvPr>
            <p:cNvSpPr/>
            <p:nvPr/>
          </p:nvSpPr>
          <p:spPr>
            <a:xfrm>
              <a:off x="2693123" y="1384973"/>
              <a:ext cx="4968201"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If first aid clears the blockage but the </a:t>
              </a:r>
              <a:br>
                <a:rPr kumimoji="0" lang="en-US" sz="1800" b="0" i="0" u="none" strike="noStrike" kern="1200" cap="none" spc="0" normalizeH="0" baseline="0" noProof="0" dirty="0">
                  <a:ln>
                    <a:noFill/>
                  </a:ln>
                  <a:solidFill>
                    <a:srgbClr val="1C1C1C"/>
                  </a:solidFill>
                  <a:effectLst/>
                  <a:uLnTx/>
                  <a:uFillTx/>
                  <a:latin typeface="Twinkl"/>
                  <a:ea typeface="+mn-ea"/>
                  <a:cs typeface="+mn-cs"/>
                </a:rPr>
              </a:br>
              <a:r>
                <a:rPr kumimoji="0" lang="en-US" sz="1800" b="0" i="0" u="none" strike="noStrike" kern="1200" cap="none" spc="0" normalizeH="0" baseline="0" noProof="0" dirty="0">
                  <a:ln>
                    <a:noFill/>
                  </a:ln>
                  <a:solidFill>
                    <a:srgbClr val="1C1C1C"/>
                  </a:solidFill>
                  <a:effectLst/>
                  <a:uLnTx/>
                  <a:uFillTx/>
                  <a:latin typeface="Twinkl"/>
                  <a:ea typeface="+mn-ea"/>
                  <a:cs typeface="+mn-cs"/>
                </a:rPr>
                <a:t>casualty has received abdominal thrusts, or if the casualty is a baby, a  child or elderly and only received back  blows, they must still </a:t>
              </a:r>
              <a:br>
                <a:rPr kumimoji="0" lang="en-US" sz="1800" b="0" i="0" u="none" strike="noStrike" kern="1200" cap="none" spc="0" normalizeH="0" baseline="0" noProof="0" dirty="0">
                  <a:ln>
                    <a:noFill/>
                  </a:ln>
                  <a:solidFill>
                    <a:srgbClr val="1C1C1C"/>
                  </a:solidFill>
                  <a:effectLst/>
                  <a:uLnTx/>
                  <a:uFillTx/>
                  <a:latin typeface="Twinkl"/>
                  <a:ea typeface="+mn-ea"/>
                  <a:cs typeface="+mn-cs"/>
                </a:rPr>
              </a:br>
              <a:r>
                <a:rPr kumimoji="0" lang="en-US" sz="1800" b="0" i="0" u="none" strike="noStrike" kern="1200" cap="none" spc="0" normalizeH="0" baseline="0" noProof="0" dirty="0">
                  <a:ln>
                    <a:noFill/>
                  </a:ln>
                  <a:solidFill>
                    <a:srgbClr val="1C1C1C"/>
                  </a:solidFill>
                  <a:effectLst/>
                  <a:uLnTx/>
                  <a:uFillTx/>
                  <a:latin typeface="Twinkl"/>
                  <a:ea typeface="+mn-ea"/>
                  <a:cs typeface="+mn-cs"/>
                </a:rPr>
                <a:t>be checked by a healthcare professional </a:t>
              </a:r>
              <a:br>
                <a:rPr kumimoji="0" lang="en-US" sz="1800" b="0" i="0" u="none" strike="noStrike" kern="1200" cap="none" spc="0" normalizeH="0" baseline="0" noProof="0" dirty="0">
                  <a:ln>
                    <a:noFill/>
                  </a:ln>
                  <a:solidFill>
                    <a:srgbClr val="1C1C1C"/>
                  </a:solidFill>
                  <a:effectLst/>
                  <a:uLnTx/>
                  <a:uFillTx/>
                  <a:latin typeface="Twinkl"/>
                  <a:ea typeface="+mn-ea"/>
                  <a:cs typeface="+mn-cs"/>
                </a:rPr>
              </a:br>
              <a:r>
                <a:rPr kumimoji="0" lang="en-US" sz="1800" b="0" i="0" u="none" strike="noStrike" kern="1200" cap="none" spc="0" normalizeH="0" baseline="0" noProof="0" dirty="0">
                  <a:ln>
                    <a:noFill/>
                  </a:ln>
                  <a:solidFill>
                    <a:srgbClr val="1C1C1C"/>
                  </a:solidFill>
                  <a:effectLst/>
                  <a:uLnTx/>
                  <a:uFillTx/>
                  <a:latin typeface="Twinkl"/>
                  <a:ea typeface="+mn-ea"/>
                  <a:cs typeface="+mn-cs"/>
                </a:rPr>
                <a:t>such as a doctor, nurse or paramedic.</a:t>
              </a:r>
            </a:p>
          </p:txBody>
        </p:sp>
      </p:grpSp>
      <p:pic>
        <p:nvPicPr>
          <p:cNvPr id="13" name="Picture 12">
            <a:extLst>
              <a:ext uri="{FF2B5EF4-FFF2-40B4-BE49-F238E27FC236}">
                <a16:creationId xmlns:a16="http://schemas.microsoft.com/office/drawing/2014/main" id="{0D39851A-1484-7043-9D4B-2CD21C6AF5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503"/>
          <a:stretch/>
        </p:blipFill>
        <p:spPr>
          <a:xfrm>
            <a:off x="5625075" y="3433119"/>
            <a:ext cx="2709741" cy="2831001"/>
          </a:xfrm>
          <a:prstGeom prst="rect">
            <a:avLst/>
          </a:prstGeom>
        </p:spPr>
      </p:pic>
    </p:spTree>
    <p:extLst>
      <p:ext uri="{BB962C8B-B14F-4D97-AF65-F5344CB8AC3E}">
        <p14:creationId xmlns:p14="http://schemas.microsoft.com/office/powerpoint/2010/main" val="270306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4"/>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5"/>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3"/>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20" grpId="0"/>
      <p:bldP spid="22" grpId="0"/>
      <p:bldP spid="2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wearing a costume&#10;&#10;Description automatically generated">
            <a:extLst>
              <a:ext uri="{FF2B5EF4-FFF2-40B4-BE49-F238E27FC236}">
                <a16:creationId xmlns:a16="http://schemas.microsoft.com/office/drawing/2014/main" id="{1EF9A32F-4BD5-7F4C-B02A-9738E0E8D2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992" t="-1172" r="-5756" b="32509"/>
          <a:stretch/>
        </p:blipFill>
        <p:spPr>
          <a:xfrm flipH="1">
            <a:off x="2835126" y="510139"/>
            <a:ext cx="3096344" cy="2932610"/>
          </a:xfrm>
          <a:prstGeom prst="ellipse">
            <a:avLst/>
          </a:prstGeom>
        </p:spPr>
      </p:pic>
      <p:grpSp>
        <p:nvGrpSpPr>
          <p:cNvPr id="3" name="Group 2"/>
          <p:cNvGrpSpPr/>
          <p:nvPr/>
        </p:nvGrpSpPr>
        <p:grpSpPr>
          <a:xfrm>
            <a:off x="2771800" y="2644004"/>
            <a:ext cx="1569992" cy="1569992"/>
            <a:chOff x="4788025" y="4522833"/>
            <a:chExt cx="1569992" cy="1569992"/>
          </a:xfrm>
        </p:grpSpPr>
        <p:sp>
          <p:nvSpPr>
            <p:cNvPr id="4" name="Oval 3">
              <a:hlinkClick r:id="rId3" action="ppaction://hlinksldjump"/>
            </p:cNvPr>
            <p:cNvSpPr/>
            <p:nvPr/>
          </p:nvSpPr>
          <p:spPr>
            <a:xfrm>
              <a:off x="4788025" y="4522833"/>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5" name="Rectangle 4">
              <a:hlinkClick r:id="rId3" action="ppaction://hlinksldjump"/>
            </p:cNvPr>
            <p:cNvSpPr/>
            <p:nvPr/>
          </p:nvSpPr>
          <p:spPr>
            <a:xfrm>
              <a:off x="4788025" y="5184718"/>
              <a:ext cx="1569992"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Consolidating</a:t>
              </a:r>
            </a:p>
          </p:txBody>
        </p:sp>
      </p:grpSp>
      <p:grpSp>
        <p:nvGrpSpPr>
          <p:cNvPr id="6" name="Group 5"/>
          <p:cNvGrpSpPr/>
          <p:nvPr/>
        </p:nvGrpSpPr>
        <p:grpSpPr>
          <a:xfrm>
            <a:off x="4539103" y="2644003"/>
            <a:ext cx="1577281" cy="1569992"/>
            <a:chOff x="6574042" y="4512842"/>
            <a:chExt cx="1577281" cy="1569992"/>
          </a:xfrm>
        </p:grpSpPr>
        <p:sp>
          <p:nvSpPr>
            <p:cNvPr id="7" name="Oval 6">
              <a:hlinkClick r:id="rId4" action="ppaction://hlinksldjump"/>
            </p:cNvPr>
            <p:cNvSpPr/>
            <p:nvPr/>
          </p:nvSpPr>
          <p:spPr>
            <a:xfrm>
              <a:off x="6574042" y="4512842"/>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8" name="Rectangle 7">
              <a:hlinkClick r:id="rId4" action="ppaction://hlinksldjump"/>
            </p:cNvPr>
            <p:cNvSpPr/>
            <p:nvPr/>
          </p:nvSpPr>
          <p:spPr>
            <a:xfrm>
              <a:off x="6581331" y="5184718"/>
              <a:ext cx="1569992"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Reflecting </a:t>
              </a:r>
            </a:p>
          </p:txBody>
        </p:sp>
      </p:grpSp>
      <p:pic>
        <p:nvPicPr>
          <p:cNvPr id="9" name="Picture 8">
            <a:extLst>
              <a:ext uri="{FF2B5EF4-FFF2-40B4-BE49-F238E27FC236}">
                <a16:creationId xmlns:a16="http://schemas.microsoft.com/office/drawing/2014/main" id="{BE5023EF-D6BA-DE4F-B1DD-217A4010B1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503"/>
          <a:stretch/>
        </p:blipFill>
        <p:spPr>
          <a:xfrm>
            <a:off x="5868144" y="3552110"/>
            <a:ext cx="2709741" cy="2831001"/>
          </a:xfrm>
          <a:prstGeom prst="rect">
            <a:avLst/>
          </a:prstGeom>
        </p:spPr>
      </p:pic>
      <p:pic>
        <p:nvPicPr>
          <p:cNvPr id="11" name="Picture 10" descr="A person in a costume&#10;&#10;Description automatically generated">
            <a:extLst>
              <a:ext uri="{FF2B5EF4-FFF2-40B4-BE49-F238E27FC236}">
                <a16:creationId xmlns:a16="http://schemas.microsoft.com/office/drawing/2014/main" id="{DB462E37-D708-7349-B33D-CF7AC3A1D51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074"/>
          <a:stretch/>
        </p:blipFill>
        <p:spPr>
          <a:xfrm>
            <a:off x="809778" y="3686061"/>
            <a:ext cx="2445466" cy="2697050"/>
          </a:xfrm>
          <a:prstGeom prst="rect">
            <a:avLst/>
          </a:prstGeom>
        </p:spPr>
      </p:pic>
    </p:spTree>
    <p:extLst>
      <p:ext uri="{BB962C8B-B14F-4D97-AF65-F5344CB8AC3E}">
        <p14:creationId xmlns:p14="http://schemas.microsoft.com/office/powerpoint/2010/main" val="3349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6102743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First Aid Advice</a:t>
            </a:r>
            <a:endParaRPr lang="en-GB" dirty="0">
              <a:latin typeface="Twinkl" pitchFamily="2" charset="0"/>
            </a:endParaRPr>
          </a:p>
        </p:txBody>
      </p:sp>
      <p:pic>
        <p:nvPicPr>
          <p:cNvPr id="3" name="Individual Work">
            <a:extLst>
              <a:ext uri="{FF2B5EF4-FFF2-40B4-BE49-F238E27FC236}">
                <a16:creationId xmlns:a16="http://schemas.microsoft.com/office/drawing/2014/main" id="{DFF034F8-1919-0B40-8DE7-4670AAC102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4" name="Right Triangle 3">
            <a:extLst>
              <a:ext uri="{FF2B5EF4-FFF2-40B4-BE49-F238E27FC236}">
                <a16:creationId xmlns:a16="http://schemas.microsoft.com/office/drawing/2014/main" id="{E71AD6EB-81AE-5748-895C-C9624E01FCC9}"/>
              </a:ext>
            </a:extLst>
          </p:cNvPr>
          <p:cNvSpPr/>
          <p:nvPr/>
        </p:nvSpPr>
        <p:spPr>
          <a:xfrm flipH="1">
            <a:off x="4139952" y="1866395"/>
            <a:ext cx="4464048" cy="4448005"/>
          </a:xfrm>
          <a:prstGeom prst="r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6" name="Picture 5" descr="Text, application, letter&#10;&#10;Description automatically generated">
            <a:extLst>
              <a:ext uri="{FF2B5EF4-FFF2-40B4-BE49-F238E27FC236}">
                <a16:creationId xmlns:a16="http://schemas.microsoft.com/office/drawing/2014/main" id="{A8D4F2DD-E400-1847-9250-094C1B0E0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1782251"/>
            <a:ext cx="3143186" cy="4448005"/>
          </a:xfrm>
          <a:prstGeom prst="rect">
            <a:avLst/>
          </a:prstGeom>
          <a:effectLst>
            <a:outerShdw blurRad="50800" dist="38100" dir="2700000" algn="tl" rotWithShape="0">
              <a:prstClr val="black">
                <a:alpha val="40000"/>
              </a:prstClr>
            </a:outerShdw>
          </a:effectLst>
        </p:spPr>
      </p:pic>
      <p:pic>
        <p:nvPicPr>
          <p:cNvPr id="10" name="Picture 9" descr="Text&#10;&#10;Description automatically generated">
            <a:extLst>
              <a:ext uri="{FF2B5EF4-FFF2-40B4-BE49-F238E27FC236}">
                <a16:creationId xmlns:a16="http://schemas.microsoft.com/office/drawing/2014/main" id="{6B2FA774-489F-4A42-B06E-00F7752F60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089" y="1782251"/>
            <a:ext cx="3143186" cy="4448005"/>
          </a:xfrm>
          <a:prstGeom prst="rect">
            <a:avLst/>
          </a:prstGeom>
          <a:effectLst>
            <a:outerShdw blurRad="50800" dist="38100" dir="2700000" algn="tl" rotWithShape="0">
              <a:prstClr val="black">
                <a:alpha val="40000"/>
              </a:prstClr>
            </a:outerShdw>
          </a:effectLst>
        </p:spPr>
      </p:pic>
      <p:pic>
        <p:nvPicPr>
          <p:cNvPr id="12" name="Picture 11" descr="Text&#10;&#10;Description automatically generated">
            <a:extLst>
              <a:ext uri="{FF2B5EF4-FFF2-40B4-BE49-F238E27FC236}">
                <a16:creationId xmlns:a16="http://schemas.microsoft.com/office/drawing/2014/main" id="{09AB34BE-D78B-A94D-98C6-BA9982F84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9486" y="1782251"/>
            <a:ext cx="3143186" cy="4448005"/>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AD2C0D33-23B0-D94D-B606-F1EDFCC63274}"/>
              </a:ext>
            </a:extLst>
          </p:cNvPr>
          <p:cNvSpPr/>
          <p:nvPr/>
        </p:nvSpPr>
        <p:spPr>
          <a:xfrm>
            <a:off x="540000" y="1628799"/>
            <a:ext cx="4683554" cy="15841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We have learnt a lot about recognising and treating injuries in this lesson.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Passing that advice on to others might be helpful so they can feel confident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treating minor injuries safely.</a:t>
            </a:r>
          </a:p>
        </p:txBody>
      </p:sp>
      <p:grpSp>
        <p:nvGrpSpPr>
          <p:cNvPr id="16" name="Group 15">
            <a:extLst>
              <a:ext uri="{FF2B5EF4-FFF2-40B4-BE49-F238E27FC236}">
                <a16:creationId xmlns:a16="http://schemas.microsoft.com/office/drawing/2014/main" id="{D45139CF-49A7-2C4A-98F9-BEF13AEA75DA}"/>
              </a:ext>
            </a:extLst>
          </p:cNvPr>
          <p:cNvGrpSpPr/>
          <p:nvPr/>
        </p:nvGrpSpPr>
        <p:grpSpPr>
          <a:xfrm>
            <a:off x="611560" y="3573016"/>
            <a:ext cx="4604856" cy="1368152"/>
            <a:chOff x="611560" y="3573016"/>
            <a:chExt cx="4604856" cy="1368152"/>
          </a:xfrm>
        </p:grpSpPr>
        <p:sp>
          <p:nvSpPr>
            <p:cNvPr id="14" name="Rectangle 13">
              <a:extLst>
                <a:ext uri="{FF2B5EF4-FFF2-40B4-BE49-F238E27FC236}">
                  <a16:creationId xmlns:a16="http://schemas.microsoft.com/office/drawing/2014/main" id="{6DC5E536-83F2-F145-BCF4-3B616388FD05}"/>
                </a:ext>
              </a:extLst>
            </p:cNvPr>
            <p:cNvSpPr/>
            <p:nvPr/>
          </p:nvSpPr>
          <p:spPr>
            <a:xfrm>
              <a:off x="611560" y="3573016"/>
              <a:ext cx="4529192" cy="1368152"/>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5" name="Rectangle 14">
              <a:extLst>
                <a:ext uri="{FF2B5EF4-FFF2-40B4-BE49-F238E27FC236}">
                  <a16:creationId xmlns:a16="http://schemas.microsoft.com/office/drawing/2014/main" id="{466EC98B-0BD7-9C4A-9858-8BAFB85BCEBE}"/>
                </a:ext>
              </a:extLst>
            </p:cNvPr>
            <p:cNvSpPr/>
            <p:nvPr/>
          </p:nvSpPr>
          <p:spPr>
            <a:xfrm>
              <a:off x="687224" y="3645025"/>
              <a:ext cx="452919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On the </a:t>
              </a:r>
              <a:r>
                <a:rPr kumimoji="0" lang="en-US" sz="1800" b="1" i="0" u="none" strike="noStrike" kern="1200" cap="none" spc="0" normalizeH="0" baseline="0" noProof="0" dirty="0">
                  <a:ln>
                    <a:noFill/>
                  </a:ln>
                  <a:solidFill>
                    <a:srgbClr val="00A7E7"/>
                  </a:solidFill>
                  <a:effectLst/>
                  <a:uLnTx/>
                  <a:uFillTx/>
                  <a:latin typeface="Twinkl"/>
                  <a:ea typeface="+mn-ea"/>
                  <a:cs typeface="+mn-cs"/>
                </a:rPr>
                <a:t>First Aid Advice Posters</a:t>
              </a:r>
              <a:r>
                <a:rPr kumimoji="0" lang="en-US" sz="1800" b="0" i="0" u="none" strike="noStrike" kern="1200" cap="none" spc="0" normalizeH="0" baseline="0" noProof="0" dirty="0">
                  <a:ln>
                    <a:noFill/>
                  </a:ln>
                  <a:solidFill>
                    <a:srgbClr val="1C1C1C"/>
                  </a:solidFill>
                  <a:effectLst/>
                  <a:uLnTx/>
                  <a:uFillTx/>
                  <a:latin typeface="Twinkl"/>
                  <a:ea typeface="+mn-ea"/>
                  <a:cs typeface="+mn-cs"/>
                </a:rPr>
                <a:t>, look carefully at the injury and read 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description. Then, add advice to the poster to explain how to treat the injury safely.</a:t>
              </a:r>
            </a:p>
          </p:txBody>
        </p:sp>
      </p:grpSp>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0"/>
                            </p:stCondLst>
                            <p:childTnLst>
                              <p:par>
                                <p:cTn id="13" presetID="2" presetClass="entr" presetSubtype="4"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50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36661600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Would You Do?</a:t>
            </a:r>
            <a:endParaRPr lang="en-GB" dirty="0">
              <a:latin typeface="Twinkl" pitchFamily="2" charset="0"/>
            </a:endParaRPr>
          </a:p>
        </p:txBody>
      </p:sp>
      <p:pic>
        <p:nvPicPr>
          <p:cNvPr id="3" name="Group Work">
            <a:extLst>
              <a:ext uri="{FF2B5EF4-FFF2-40B4-BE49-F238E27FC236}">
                <a16:creationId xmlns:a16="http://schemas.microsoft.com/office/drawing/2014/main" id="{D1E25108-BA9B-CD4D-AF3E-B939225FF1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4" name="Right Triangle 3">
            <a:extLst>
              <a:ext uri="{FF2B5EF4-FFF2-40B4-BE49-F238E27FC236}">
                <a16:creationId xmlns:a16="http://schemas.microsoft.com/office/drawing/2014/main" id="{FF6ECF13-3246-CE43-AD62-309BA5DA1E39}"/>
              </a:ext>
            </a:extLst>
          </p:cNvPr>
          <p:cNvSpPr/>
          <p:nvPr/>
        </p:nvSpPr>
        <p:spPr>
          <a:xfrm flipH="1">
            <a:off x="4643560" y="3002032"/>
            <a:ext cx="3960440" cy="3312368"/>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5" name="Rectangle 4">
            <a:extLst>
              <a:ext uri="{FF2B5EF4-FFF2-40B4-BE49-F238E27FC236}">
                <a16:creationId xmlns:a16="http://schemas.microsoft.com/office/drawing/2014/main" id="{BA0434F3-6322-D448-8136-65DED1E8B5B8}"/>
              </a:ext>
            </a:extLst>
          </p:cNvPr>
          <p:cNvSpPr/>
          <p:nvPr/>
        </p:nvSpPr>
        <p:spPr>
          <a:xfrm>
            <a:off x="530471" y="1550591"/>
            <a:ext cx="8073529" cy="1208515"/>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In your groups, read through each of the </a:t>
            </a:r>
            <a:r>
              <a:rPr kumimoji="0" lang="en-US" sz="1800" b="1" i="0" u="none" strike="noStrike" kern="1200" cap="none" spc="0" normalizeH="0" baseline="0" noProof="0" dirty="0">
                <a:ln>
                  <a:noFill/>
                </a:ln>
                <a:solidFill>
                  <a:srgbClr val="00A7E7"/>
                </a:solidFill>
                <a:effectLst/>
                <a:uLnTx/>
                <a:uFillTx/>
                <a:latin typeface="Twinkl"/>
                <a:ea typeface="+mn-ea"/>
                <a:cs typeface="+mn-cs"/>
              </a:rPr>
              <a:t>First Aid Scenario Cards</a:t>
            </a:r>
            <a:r>
              <a:rPr kumimoji="0" lang="en-US" sz="1800" b="0" i="0" u="none" strike="noStrike" kern="1200" cap="none" spc="0" normalizeH="0" baseline="0" noProof="0" dirty="0">
                <a:ln>
                  <a:noFill/>
                </a:ln>
                <a:solidFill>
                  <a:srgbClr val="1C1C1C"/>
                </a:solidFill>
                <a:effectLst/>
                <a:uLnTx/>
                <a:uFillTx/>
                <a:latin typeface="Twinkl"/>
                <a:ea typeface="+mn-ea"/>
                <a:cs typeface="+mn-cs"/>
              </a:rPr>
              <a:t>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decide what you would do to help. You will need to think about: the primary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Twinkl"/>
                <a:ea typeface="+mn-ea"/>
                <a:cs typeface="+mn-cs"/>
              </a:rPr>
              <a:t>survey and whether you would use your own first-aid skills to treat the </a:t>
            </a:r>
            <a:br>
              <a:rPr kumimoji="0" lang="en-US" sz="1800" b="0" i="0" u="none" strike="noStrike" kern="1200" cap="none" spc="0" normalizeH="0" baseline="0" noProof="0" dirty="0">
                <a:ln>
                  <a:noFill/>
                </a:ln>
                <a:solidFill>
                  <a:srgbClr val="1C1C1C"/>
                </a:solidFill>
                <a:effectLst/>
                <a:uLnTx/>
                <a:uFillTx/>
                <a:latin typeface="Twinkl"/>
                <a:ea typeface="+mn-ea"/>
                <a:cs typeface="+mn-cs"/>
              </a:rPr>
            </a:br>
            <a:r>
              <a:rPr kumimoji="0" lang="en-US" sz="1800" b="0" i="0" u="none" strike="noStrike" kern="1200" cap="none" spc="0" normalizeH="0" baseline="0" noProof="0" dirty="0">
                <a:ln>
                  <a:noFill/>
                </a:ln>
                <a:solidFill>
                  <a:srgbClr val="1C1C1C"/>
                </a:solidFill>
                <a:effectLst/>
                <a:uLnTx/>
                <a:uFillTx/>
                <a:latin typeface="Twinkl"/>
                <a:ea typeface="+mn-ea"/>
                <a:cs typeface="+mn-cs"/>
              </a:rPr>
              <a:t>injury, call the emergency services for help or both.</a:t>
            </a:r>
          </a:p>
        </p:txBody>
      </p:sp>
      <p:sp>
        <p:nvSpPr>
          <p:cNvPr id="10" name="Right Triangle 9">
            <a:extLst>
              <a:ext uri="{FF2B5EF4-FFF2-40B4-BE49-F238E27FC236}">
                <a16:creationId xmlns:a16="http://schemas.microsoft.com/office/drawing/2014/main" id="{6ADC279C-98E5-2747-8407-3F58FD5D2DA7}"/>
              </a:ext>
            </a:extLst>
          </p:cNvPr>
          <p:cNvSpPr/>
          <p:nvPr/>
        </p:nvSpPr>
        <p:spPr>
          <a:xfrm>
            <a:off x="574073" y="3010629"/>
            <a:ext cx="3960440" cy="3312368"/>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7" name="Picture 6" descr="Diagram, text&#10;&#10;Description automatically generated">
            <a:extLst>
              <a:ext uri="{FF2B5EF4-FFF2-40B4-BE49-F238E27FC236}">
                <a16:creationId xmlns:a16="http://schemas.microsoft.com/office/drawing/2014/main" id="{9F3578EE-9596-EA45-82C3-5DEF34E7CB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836496"/>
            <a:ext cx="4687418" cy="3312368"/>
          </a:xfrm>
          <a:prstGeom prst="rect">
            <a:avLst/>
          </a:prstGeom>
          <a:effectLst>
            <a:outerShdw blurRad="50800" dist="38100" dir="2700000" algn="tl" rotWithShape="0">
              <a:prstClr val="black">
                <a:alpha val="40000"/>
              </a:prstClr>
            </a:outerShdw>
          </a:effectLst>
        </p:spPr>
      </p:pic>
      <p:pic>
        <p:nvPicPr>
          <p:cNvPr id="9" name="Picture 8" descr="Text&#10;&#10;Description automatically generated">
            <a:extLst>
              <a:ext uri="{FF2B5EF4-FFF2-40B4-BE49-F238E27FC236}">
                <a16:creationId xmlns:a16="http://schemas.microsoft.com/office/drawing/2014/main" id="{7A62DC0D-BA4A-8F43-9FFA-29666BCDDB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3014" y="2848223"/>
            <a:ext cx="4687418" cy="33123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32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able&#10;&#10;Description automatically generated">
            <a:extLst>
              <a:ext uri="{FF2B5EF4-FFF2-40B4-BE49-F238E27FC236}">
                <a16:creationId xmlns:a16="http://schemas.microsoft.com/office/drawing/2014/main" id="{22AE4388-1F6C-814D-9973-88263E75E7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4706" y="2483666"/>
            <a:ext cx="2625082" cy="3771963"/>
          </a:xfrm>
          <a:prstGeom prst="rect">
            <a:avLst/>
          </a:prstGeom>
          <a:effectLst>
            <a:outerShdw blurRad="50800" dist="38100" dir="2700000" algn="tl" rotWithShape="0">
              <a:prstClr val="black">
                <a:alpha val="40000"/>
              </a:prstClr>
            </a:outerShdw>
          </a:effectLst>
        </p:spPr>
      </p:pic>
      <p:pic>
        <p:nvPicPr>
          <p:cNvPr id="4" name="Picture 3" descr="A picture containing text&#10;&#10;Description automatically generated">
            <a:extLst>
              <a:ext uri="{FF2B5EF4-FFF2-40B4-BE49-F238E27FC236}">
                <a16:creationId xmlns:a16="http://schemas.microsoft.com/office/drawing/2014/main" id="{A6DF5D6D-6356-484A-BA6D-A6838BF50C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886" b="3170"/>
          <a:stretch/>
        </p:blipFill>
        <p:spPr>
          <a:xfrm>
            <a:off x="5164436" y="2507765"/>
            <a:ext cx="2663548" cy="3729547"/>
          </a:xfrm>
          <a:prstGeom prst="rect">
            <a:avLst/>
          </a:prstGeom>
          <a:effectLst>
            <a:outerShdw blurRad="50800" dist="38100" dir="2700000" algn="tl" rotWithShape="0">
              <a:prstClr val="black">
                <a:alpha val="40000"/>
              </a:prstClr>
            </a:outerShdw>
          </a:effectLst>
        </p:spPr>
      </p:pic>
      <p:sp>
        <p:nvSpPr>
          <p:cNvPr id="22" name="Freeform: Shape 21">
            <a:extLst>
              <a:ext uri="{FF2B5EF4-FFF2-40B4-BE49-F238E27FC236}">
                <a16:creationId xmlns:a16="http://schemas.microsoft.com/office/drawing/2014/main" id="{BCD076EF-C5E0-49B3-97F2-DE94228CBDE9}"/>
              </a:ext>
            </a:extLst>
          </p:cNvPr>
          <p:cNvSpPr/>
          <p:nvPr/>
        </p:nvSpPr>
        <p:spPr>
          <a:xfrm>
            <a:off x="432708" y="1628329"/>
            <a:ext cx="6956580" cy="720551"/>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0 w 5573486"/>
              <a:gd name="connsiteY0" fmla="*/ 0 h 1018903"/>
              <a:gd name="connsiteX1" fmla="*/ 5573486 w 5573486"/>
              <a:gd name="connsiteY1" fmla="*/ 0 h 1018903"/>
              <a:gd name="connsiteX2" fmla="*/ 5121108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5121108" y="1018903"/>
                </a:lnTo>
                <a:lnTo>
                  <a:pt x="0" y="1018903"/>
                </a:lnTo>
                <a:lnTo>
                  <a:pt x="0" y="0"/>
                </a:lnTo>
                <a:lnTo>
                  <a:pt x="113212" y="0"/>
                </a:lnTo>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r>
              <a:rPr lang="en-GB" dirty="0"/>
              <a:t>You might be familiar with the words ‘drugs’, ‘cigarettes’ </a:t>
            </a:r>
            <a:br>
              <a:rPr lang="en-GB" dirty="0"/>
            </a:br>
            <a:r>
              <a:rPr lang="en-GB" dirty="0"/>
              <a:t>and ‘alcohol’ or you might not.</a:t>
            </a:r>
          </a:p>
        </p:txBody>
      </p:sp>
      <p:sp>
        <p:nvSpPr>
          <p:cNvPr id="2" name="Title 1"/>
          <p:cNvSpPr>
            <a:spLocks noGrp="1"/>
          </p:cNvSpPr>
          <p:nvPr>
            <p:ph type="title"/>
          </p:nvPr>
        </p:nvSpPr>
        <p:spPr>
          <a:xfrm>
            <a:off x="457198" y="620688"/>
            <a:ext cx="8220075" cy="994306"/>
          </a:xfrm>
        </p:spPr>
        <p:txBody>
          <a:bodyPr/>
          <a:lstStyle/>
          <a:p>
            <a:pPr algn="ctr"/>
            <a:r>
              <a:rPr lang="en-GB" dirty="0">
                <a:latin typeface="Twinkl" pitchFamily="2" charset="0"/>
              </a:rPr>
              <a:t>Drugs, Cigarettes </a:t>
            </a:r>
            <a:br>
              <a:rPr lang="en-GB" dirty="0">
                <a:latin typeface="Twinkl" pitchFamily="2" charset="0"/>
              </a:rPr>
            </a:br>
            <a:r>
              <a:rPr lang="en-GB" dirty="0">
                <a:latin typeface="Twinkl" pitchFamily="2" charset="0"/>
              </a:rPr>
              <a:t>and Alcohol</a:t>
            </a:r>
          </a:p>
        </p:txBody>
      </p:sp>
      <p:sp>
        <p:nvSpPr>
          <p:cNvPr id="7" name="Speech Bubble: Rectangle 6">
            <a:extLst>
              <a:ext uri="{FF2B5EF4-FFF2-40B4-BE49-F238E27FC236}">
                <a16:creationId xmlns:a16="http://schemas.microsoft.com/office/drawing/2014/main" id="{7BCFBE72-49CB-4DF7-BCC2-5AA3093413CF}"/>
              </a:ext>
            </a:extLst>
          </p:cNvPr>
          <p:cNvSpPr/>
          <p:nvPr/>
        </p:nvSpPr>
        <p:spPr>
          <a:xfrm>
            <a:off x="755650" y="2483666"/>
            <a:ext cx="4356281" cy="1368673"/>
          </a:xfrm>
          <a:prstGeom prst="wedgeRectCallout">
            <a:avLst>
              <a:gd name="adj1" fmla="val 4956"/>
              <a:gd name="adj2" fmla="val 71033"/>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winkl" pitchFamily="2" charset="0"/>
              </a:rPr>
              <a:t>On your activity sheet, write down or draw what these words mean to you. </a:t>
            </a:r>
            <a:br>
              <a:rPr lang="en-GB" dirty="0">
                <a:latin typeface="Twinkl" pitchFamily="2" charset="0"/>
              </a:rPr>
            </a:br>
            <a:r>
              <a:rPr lang="en-GB" dirty="0">
                <a:latin typeface="Twinkl" pitchFamily="2" charset="0"/>
              </a:rPr>
              <a:t>If you really don’t know, that’s OK. You can just put a question mark.</a:t>
            </a:r>
          </a:p>
        </p:txBody>
      </p:sp>
      <p:pic>
        <p:nvPicPr>
          <p:cNvPr id="9" name="Picture 8">
            <a:extLst>
              <a:ext uri="{FF2B5EF4-FFF2-40B4-BE49-F238E27FC236}">
                <a16:creationId xmlns:a16="http://schemas.microsoft.com/office/drawing/2014/main" id="{019D6243-E63B-490A-A6BC-0985093177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187624" y="3911165"/>
            <a:ext cx="3976812" cy="2405647"/>
          </a:xfrm>
          <a:prstGeom prst="rect">
            <a:avLst/>
          </a:prstGeom>
        </p:spPr>
      </p:pic>
      <p:pic>
        <p:nvPicPr>
          <p:cNvPr id="8" name="Individual Work">
            <a:extLst>
              <a:ext uri="{FF2B5EF4-FFF2-40B4-BE49-F238E27FC236}">
                <a16:creationId xmlns:a16="http://schemas.microsoft.com/office/drawing/2014/main" id="{7FD4736E-17FD-4A03-B67D-7AF07EF96A9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596193" y="509132"/>
            <a:ext cx="863595" cy="863595"/>
          </a:xfrm>
          <a:prstGeom prst="rect">
            <a:avLst/>
          </a:prstGeom>
          <a:noFill/>
          <a:ln>
            <a:noFill/>
          </a:ln>
        </p:spPr>
      </p:pic>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7839758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16D1D6A0-D348-D441-9E68-58B91F89B8CE}"/>
              </a:ext>
            </a:extLst>
          </p:cNvPr>
          <p:cNvSpPr/>
          <p:nvPr/>
        </p:nvSpPr>
        <p:spPr>
          <a:xfrm>
            <a:off x="539552" y="2636912"/>
            <a:ext cx="3312368" cy="3672408"/>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5" name="Right Triangle 4">
            <a:extLst>
              <a:ext uri="{FF2B5EF4-FFF2-40B4-BE49-F238E27FC236}">
                <a16:creationId xmlns:a16="http://schemas.microsoft.com/office/drawing/2014/main" id="{DE53ADED-298D-8E46-8381-390A019A44A7}"/>
              </a:ext>
            </a:extLst>
          </p:cNvPr>
          <p:cNvSpPr/>
          <p:nvPr/>
        </p:nvSpPr>
        <p:spPr>
          <a:xfrm flipH="1">
            <a:off x="5266298" y="2636132"/>
            <a:ext cx="3312368" cy="3672408"/>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pic>
        <p:nvPicPr>
          <p:cNvPr id="7" name="Picture 6" descr="A picture containing holding, shirt&#10;&#10;Description automatically generated">
            <a:extLst>
              <a:ext uri="{FF2B5EF4-FFF2-40B4-BE49-F238E27FC236}">
                <a16:creationId xmlns:a16="http://schemas.microsoft.com/office/drawing/2014/main" id="{80ED8008-C871-334E-BAB7-2319EA52E0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019" y="2879540"/>
            <a:ext cx="2714539" cy="3429000"/>
          </a:xfrm>
          <a:prstGeom prst="rect">
            <a:avLst/>
          </a:prstGeom>
        </p:spPr>
      </p:pic>
      <p:pic>
        <p:nvPicPr>
          <p:cNvPr id="9" name="Picture 8" descr="A picture containing sitting, table, person, holding&#10;&#10;Description automatically generated">
            <a:extLst>
              <a:ext uri="{FF2B5EF4-FFF2-40B4-BE49-F238E27FC236}">
                <a16:creationId xmlns:a16="http://schemas.microsoft.com/office/drawing/2014/main" id="{EFB9D1EE-1C6E-6745-A6D9-365F126D0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393" y="4191289"/>
            <a:ext cx="3500522" cy="2117251"/>
          </a:xfrm>
          <a:prstGeom prst="rect">
            <a:avLst/>
          </a:prstGeom>
        </p:spPr>
      </p:pic>
      <p:sp>
        <p:nvSpPr>
          <p:cNvPr id="10" name="Oval 9">
            <a:extLst>
              <a:ext uri="{FF2B5EF4-FFF2-40B4-BE49-F238E27FC236}">
                <a16:creationId xmlns:a16="http://schemas.microsoft.com/office/drawing/2014/main" id="{A9695F41-05AD-A04E-9EA6-5FC82F7EB873}"/>
              </a:ext>
            </a:extLst>
          </p:cNvPr>
          <p:cNvSpPr/>
          <p:nvPr/>
        </p:nvSpPr>
        <p:spPr>
          <a:xfrm>
            <a:off x="1780519" y="3583543"/>
            <a:ext cx="423628" cy="423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1" name="Oval 10">
            <a:extLst>
              <a:ext uri="{FF2B5EF4-FFF2-40B4-BE49-F238E27FC236}">
                <a16:creationId xmlns:a16="http://schemas.microsoft.com/office/drawing/2014/main" id="{48E42ACA-40DA-124C-8B06-7A6FEBE09EB5}"/>
              </a:ext>
            </a:extLst>
          </p:cNvPr>
          <p:cNvSpPr/>
          <p:nvPr/>
        </p:nvSpPr>
        <p:spPr>
          <a:xfrm>
            <a:off x="2037354" y="4158768"/>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2" name="Cloud 11">
            <a:extLst>
              <a:ext uri="{FF2B5EF4-FFF2-40B4-BE49-F238E27FC236}">
                <a16:creationId xmlns:a16="http://schemas.microsoft.com/office/drawing/2014/main" id="{AC5778B3-5CF0-F744-911C-B5C7E6167439}"/>
              </a:ext>
            </a:extLst>
          </p:cNvPr>
          <p:cNvSpPr/>
          <p:nvPr/>
        </p:nvSpPr>
        <p:spPr>
          <a:xfrm>
            <a:off x="659887" y="1879718"/>
            <a:ext cx="2362235" cy="1589352"/>
          </a:xfrm>
          <a:prstGeom prst="clou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How can I deal with injuries and illness?</a:t>
            </a:r>
          </a:p>
        </p:txBody>
      </p:sp>
      <p:sp>
        <p:nvSpPr>
          <p:cNvPr id="13" name="Oval 12">
            <a:extLst>
              <a:ext uri="{FF2B5EF4-FFF2-40B4-BE49-F238E27FC236}">
                <a16:creationId xmlns:a16="http://schemas.microsoft.com/office/drawing/2014/main" id="{36B06F36-6585-7A4A-9DAB-3B84F79393AA}"/>
              </a:ext>
            </a:extLst>
          </p:cNvPr>
          <p:cNvSpPr/>
          <p:nvPr/>
        </p:nvSpPr>
        <p:spPr>
          <a:xfrm>
            <a:off x="7649459" y="2868697"/>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4" name="Oval 13">
            <a:extLst>
              <a:ext uri="{FF2B5EF4-FFF2-40B4-BE49-F238E27FC236}">
                <a16:creationId xmlns:a16="http://schemas.microsoft.com/office/drawing/2014/main" id="{B1230350-0717-F34A-838A-3BCE6C37B595}"/>
              </a:ext>
            </a:extLst>
          </p:cNvPr>
          <p:cNvSpPr/>
          <p:nvPr/>
        </p:nvSpPr>
        <p:spPr>
          <a:xfrm>
            <a:off x="7725677" y="2236194"/>
            <a:ext cx="423628" cy="423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15" name="Cloud 14">
            <a:extLst>
              <a:ext uri="{FF2B5EF4-FFF2-40B4-BE49-F238E27FC236}">
                <a16:creationId xmlns:a16="http://schemas.microsoft.com/office/drawing/2014/main" id="{0BB3C338-FFBE-7A47-B70D-6E0D04D79D99}"/>
              </a:ext>
            </a:extLst>
          </p:cNvPr>
          <p:cNvSpPr/>
          <p:nvPr/>
        </p:nvSpPr>
        <p:spPr>
          <a:xfrm>
            <a:off x="5763695" y="631081"/>
            <a:ext cx="2554478" cy="1762004"/>
          </a:xfrm>
          <a:prstGeom prst="clou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How do I respond to an emergency situation?</a:t>
            </a:r>
          </a:p>
        </p:txBody>
      </p:sp>
      <p:sp>
        <p:nvSpPr>
          <p:cNvPr id="2" name="Rectangle 1">
            <a:extLst>
              <a:ext uri="{FF2B5EF4-FFF2-40B4-BE49-F238E27FC236}">
                <a16:creationId xmlns:a16="http://schemas.microsoft.com/office/drawing/2014/main" id="{16EB3FE2-999E-8B49-8C73-99112DA5EA31}"/>
              </a:ext>
            </a:extLst>
          </p:cNvPr>
          <p:cNvSpPr/>
          <p:nvPr/>
        </p:nvSpPr>
        <p:spPr>
          <a:xfrm>
            <a:off x="3335843" y="2660497"/>
            <a:ext cx="2742061" cy="12045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What have you </a:t>
            </a:r>
            <a:br>
              <a:rPr kumimoji="0" lang="en-US" sz="1800" b="0" i="0" u="none" strike="noStrike" kern="1200" cap="none" spc="0" normalizeH="0" baseline="0" noProof="0" dirty="0">
                <a:ln>
                  <a:noFill/>
                </a:ln>
                <a:solidFill>
                  <a:prstClr val="white"/>
                </a:solidFill>
                <a:effectLst/>
                <a:uLnTx/>
                <a:uFillTx/>
                <a:latin typeface="Twinkl"/>
                <a:ea typeface="+mn-ea"/>
                <a:cs typeface="+mn-cs"/>
              </a:rPr>
            </a:br>
            <a:r>
              <a:rPr kumimoji="0" lang="en-US" sz="1800" b="0" i="0" u="none" strike="noStrike" kern="1200" cap="none" spc="0" normalizeH="0" baseline="0" noProof="0" dirty="0">
                <a:ln>
                  <a:noFill/>
                </a:ln>
                <a:solidFill>
                  <a:prstClr val="white"/>
                </a:solidFill>
                <a:effectLst/>
                <a:uLnTx/>
                <a:uFillTx/>
                <a:latin typeface="Twinkl"/>
                <a:ea typeface="+mn-ea"/>
                <a:cs typeface="+mn-cs"/>
              </a:rPr>
              <a:t>learnt today?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inkl"/>
                <a:ea typeface="+mn-ea"/>
                <a:cs typeface="+mn-cs"/>
              </a:rPr>
              <a:t>How will it help you in your daily life?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Tree>
    <p:extLst>
      <p:ext uri="{BB962C8B-B14F-4D97-AF65-F5344CB8AC3E}">
        <p14:creationId xmlns:p14="http://schemas.microsoft.com/office/powerpoint/2010/main" val="95164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500"/>
                            </p:stCondLst>
                            <p:childTnLst>
                              <p:par>
                                <p:cTn id="22" presetID="10" presetClass="entr" presetSubtype="0" fill="hold" grpId="0" nodeType="afterEffect">
                                  <p:stCondLst>
                                    <p:cond delay="5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500"/>
                            </p:stCondLst>
                            <p:childTnLst>
                              <p:par>
                                <p:cTn id="26" presetID="10" presetClass="entr" presetSubtype="0" fill="hold" grpId="0" nodeType="afterEffect">
                                  <p:stCondLst>
                                    <p:cond delay="5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Aim</a:t>
            </a:r>
          </a:p>
        </p:txBody>
      </p:sp>
      <p:sp>
        <p:nvSpPr>
          <p:cNvPr id="16" name="Content Placeholder 15"/>
          <p:cNvSpPr>
            <a:spLocks noGrp="1"/>
          </p:cNvSpPr>
          <p:nvPr>
            <p:ph idx="1"/>
          </p:nvPr>
        </p:nvSpPr>
        <p:spPr/>
        <p:txBody>
          <a:bodyPr>
            <a:normAutofit/>
          </a:bodyPr>
          <a:lstStyle/>
          <a:p>
            <a:r>
              <a:rPr lang="en-GB" dirty="0"/>
              <a:t>I know how to respond in emergency situations.</a:t>
            </a:r>
            <a:endParaRPr lang="en-GB" dirty="0">
              <a:latin typeface="Twinkl" pitchFamily="50" charset="0"/>
            </a:endParaRP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identify hazards and dangers in emergency situations.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know ways to make myself and others safe in emergency situations.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advise others on how to give first aid.</a:t>
            </a:r>
          </a:p>
        </p:txBody>
      </p:sp>
      <p:sp>
        <p:nvSpPr>
          <p:cNvPr id="9" name="TextBox 21"/>
          <p:cNvSpPr txBox="1">
            <a:spLocks noChangeArrowheads="1"/>
          </p:cNvSpPr>
          <p:nvPr/>
        </p:nvSpPr>
        <p:spPr bwMode="auto">
          <a:xfrm>
            <a:off x="2375756" y="6247089"/>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This resource is fully in line with the Learning Outcomes and Core Themes outlined in the PSHE Association’s </a:t>
            </a:r>
            <a:r>
              <a:rPr kumimoji="0" lang="en-GB" sz="800" b="1" i="0" u="sng" strike="noStrike" kern="1200" cap="none" spc="0" normalizeH="0" baseline="30000" noProof="0" dirty="0">
                <a:ln>
                  <a:noFill/>
                </a:ln>
                <a:solidFill>
                  <a:srgbClr val="00A7E7"/>
                </a:solidFill>
                <a:effectLst/>
                <a:uLnTx/>
                <a:uFillTx/>
                <a:latin typeface="Roboto" panose="02000000000000000000" pitchFamily="2" charset="0"/>
                <a:ea typeface="+mn-ea"/>
                <a:cs typeface="Arial" panose="020B0604020202020204" pitchFamily="34" charset="0"/>
                <a:hlinkClick r:id="rId2"/>
              </a:rPr>
              <a:t>Programme of Study</a:t>
            </a: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a:t>
            </a:r>
          </a:p>
        </p:txBody>
      </p:sp>
    </p:spTree>
    <p:extLst>
      <p:ext uri="{BB962C8B-B14F-4D97-AF65-F5344CB8AC3E}">
        <p14:creationId xmlns:p14="http://schemas.microsoft.com/office/powerpoint/2010/main" val="26250320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22A9-05A7-43E1-8345-7945D6780C96}"/>
              </a:ext>
            </a:extLst>
          </p:cNvPr>
          <p:cNvSpPr>
            <a:spLocks noGrp="1"/>
          </p:cNvSpPr>
          <p:nvPr>
            <p:ph type="title"/>
          </p:nvPr>
        </p:nvSpPr>
        <p:spPr/>
        <p:txBody>
          <a:bodyPr/>
          <a:lstStyle/>
          <a:p>
            <a:r>
              <a:rPr lang="en-GB"/>
              <a:t>Prayer</a:t>
            </a:r>
          </a:p>
        </p:txBody>
      </p:sp>
    </p:spTree>
    <p:extLst>
      <p:ext uri="{BB962C8B-B14F-4D97-AF65-F5344CB8AC3E}">
        <p14:creationId xmlns:p14="http://schemas.microsoft.com/office/powerpoint/2010/main" val="2123945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71691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DE17A00-93AA-4B99-9BF8-5E7AF68C1ECF}"/>
              </a:ext>
            </a:extLst>
          </p:cNvPr>
          <p:cNvSpPr/>
          <p:nvPr/>
        </p:nvSpPr>
        <p:spPr>
          <a:xfrm>
            <a:off x="5292080" y="2800407"/>
            <a:ext cx="3311798" cy="1188653"/>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marL="87313" algn="r"/>
            <a:r>
              <a:rPr lang="en-GB" dirty="0"/>
              <a:t>Afterwards, we </a:t>
            </a:r>
            <a:br>
              <a:rPr lang="en-GB" dirty="0"/>
            </a:br>
            <a:r>
              <a:rPr lang="en-GB" dirty="0"/>
              <a:t>will look at them </a:t>
            </a:r>
            <a:br>
              <a:rPr lang="en-GB" dirty="0"/>
            </a:br>
            <a:r>
              <a:rPr lang="en-GB" dirty="0"/>
              <a:t>as a class.</a:t>
            </a:r>
          </a:p>
        </p:txBody>
      </p:sp>
      <p:sp>
        <p:nvSpPr>
          <p:cNvPr id="27" name="Rectangle 26">
            <a:extLst>
              <a:ext uri="{FF2B5EF4-FFF2-40B4-BE49-F238E27FC236}">
                <a16:creationId xmlns:a16="http://schemas.microsoft.com/office/drawing/2014/main" id="{F808A694-A878-494E-94DA-459C760FABCD}"/>
              </a:ext>
            </a:extLst>
          </p:cNvPr>
          <p:cNvSpPr/>
          <p:nvPr/>
        </p:nvSpPr>
        <p:spPr>
          <a:xfrm>
            <a:off x="539750" y="1612796"/>
            <a:ext cx="3240162" cy="3600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r>
              <a:rPr lang="en-GB" dirty="0"/>
              <a:t>It is OK if you don’t </a:t>
            </a:r>
            <a:br>
              <a:rPr lang="en-GB" dirty="0"/>
            </a:br>
            <a:r>
              <a:rPr lang="en-GB" dirty="0"/>
              <a:t>know or if everyone in</a:t>
            </a:r>
            <a:br>
              <a:rPr lang="en-GB" dirty="0"/>
            </a:br>
            <a:r>
              <a:rPr lang="en-GB" dirty="0"/>
              <a:t>the group disagrees. </a:t>
            </a:r>
            <a:br>
              <a:rPr lang="en-GB" dirty="0"/>
            </a:br>
            <a:r>
              <a:rPr lang="en-GB" dirty="0"/>
              <a:t>It is still useful to </a:t>
            </a:r>
            <a:br>
              <a:rPr lang="en-GB" dirty="0"/>
            </a:br>
            <a:r>
              <a:rPr lang="en-GB" dirty="0"/>
              <a:t>have the discussion </a:t>
            </a:r>
            <a:br>
              <a:rPr lang="en-GB" dirty="0"/>
            </a:br>
            <a:r>
              <a:rPr lang="en-GB" dirty="0"/>
              <a:t>and share your ideas</a:t>
            </a:r>
            <a:br>
              <a:rPr lang="en-GB" dirty="0"/>
            </a:br>
            <a:r>
              <a:rPr lang="en-GB" dirty="0"/>
              <a:t>and views with one another. Make sure everyone listens respectfully to each</a:t>
            </a:r>
            <a:br>
              <a:rPr lang="en-GB" dirty="0"/>
            </a:br>
            <a:r>
              <a:rPr lang="en-GB" dirty="0"/>
              <a:t>person in the group.</a:t>
            </a:r>
          </a:p>
        </p:txBody>
      </p:sp>
      <p:sp>
        <p:nvSpPr>
          <p:cNvPr id="25" name="Rectangle 24">
            <a:extLst>
              <a:ext uri="{FF2B5EF4-FFF2-40B4-BE49-F238E27FC236}">
                <a16:creationId xmlns:a16="http://schemas.microsoft.com/office/drawing/2014/main" id="{EBCA6332-708A-47B5-9DEC-CB44F65BE22A}"/>
              </a:ext>
            </a:extLst>
          </p:cNvPr>
          <p:cNvSpPr/>
          <p:nvPr/>
        </p:nvSpPr>
        <p:spPr>
          <a:xfrm>
            <a:off x="5868144" y="3196972"/>
            <a:ext cx="2736106" cy="2576442"/>
          </a:xfrm>
          <a:prstGeom prst="rect">
            <a:avLst/>
          </a:pr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marL="87313" algn="r"/>
            <a:r>
              <a:rPr lang="en-GB" dirty="0"/>
              <a:t>In your groups, </a:t>
            </a:r>
            <a:br>
              <a:rPr lang="en-GB" dirty="0"/>
            </a:br>
            <a:r>
              <a:rPr lang="en-GB" dirty="0"/>
              <a:t>look at the pictures </a:t>
            </a:r>
            <a:br>
              <a:rPr lang="en-GB" dirty="0"/>
            </a:br>
            <a:r>
              <a:rPr lang="en-GB" dirty="0"/>
              <a:t>on the following </a:t>
            </a:r>
            <a:br>
              <a:rPr lang="en-GB" dirty="0"/>
            </a:br>
            <a:r>
              <a:rPr lang="en-GB" dirty="0"/>
              <a:t>slide and discuss </a:t>
            </a:r>
            <a:br>
              <a:rPr lang="en-GB" dirty="0"/>
            </a:br>
            <a:r>
              <a:rPr lang="en-GB" dirty="0"/>
              <a:t>which ones you</a:t>
            </a:r>
            <a:br>
              <a:rPr lang="en-GB" dirty="0"/>
            </a:br>
            <a:r>
              <a:rPr lang="en-GB" dirty="0"/>
              <a:t> think are pictures</a:t>
            </a:r>
            <a:br>
              <a:rPr lang="en-GB" dirty="0"/>
            </a:br>
            <a:r>
              <a:rPr lang="en-GB" dirty="0"/>
              <a:t> of drugs or things </a:t>
            </a:r>
            <a:br>
              <a:rPr lang="en-GB" dirty="0"/>
            </a:br>
            <a:r>
              <a:rPr lang="en-GB" dirty="0"/>
              <a:t>that contain a drug.</a:t>
            </a:r>
          </a:p>
        </p:txBody>
      </p:sp>
      <p:sp>
        <p:nvSpPr>
          <p:cNvPr id="21" name="Rectangle 20">
            <a:extLst>
              <a:ext uri="{FF2B5EF4-FFF2-40B4-BE49-F238E27FC236}">
                <a16:creationId xmlns:a16="http://schemas.microsoft.com/office/drawing/2014/main" id="{A65EB0AF-A875-4DFF-BF0A-52FD5E7C3916}"/>
              </a:ext>
            </a:extLst>
          </p:cNvPr>
          <p:cNvSpPr/>
          <p:nvPr/>
        </p:nvSpPr>
        <p:spPr>
          <a:xfrm>
            <a:off x="565103" y="1684804"/>
            <a:ext cx="4006897" cy="144016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r>
              <a:rPr lang="en-GB" dirty="0"/>
              <a:t>You might have heard the term</a:t>
            </a:r>
            <a:br>
              <a:rPr lang="en-GB" dirty="0"/>
            </a:br>
            <a:r>
              <a:rPr lang="en-GB" dirty="0"/>
              <a:t>‘drug’ before and you might all</a:t>
            </a:r>
            <a:br>
              <a:rPr lang="en-GB" dirty="0"/>
            </a:br>
            <a:r>
              <a:rPr lang="en-GB" dirty="0"/>
              <a:t>have different ideas about</a:t>
            </a:r>
            <a:br>
              <a:rPr lang="en-GB" dirty="0"/>
            </a:br>
            <a:r>
              <a:rPr lang="en-GB" dirty="0"/>
              <a:t>what this word means.</a:t>
            </a:r>
          </a:p>
        </p:txBody>
      </p:sp>
      <p:pic>
        <p:nvPicPr>
          <p:cNvPr id="20" name="Picture 19">
            <a:extLst>
              <a:ext uri="{FF2B5EF4-FFF2-40B4-BE49-F238E27FC236}">
                <a16:creationId xmlns:a16="http://schemas.microsoft.com/office/drawing/2014/main" id="{47584FDE-DF0F-412C-B540-EBC73DD05D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98849" y="1540788"/>
            <a:ext cx="1149215" cy="4016921"/>
          </a:xfrm>
          <a:prstGeom prst="rect">
            <a:avLst/>
          </a:prstGeom>
        </p:spPr>
      </p:pic>
      <p:pic>
        <p:nvPicPr>
          <p:cNvPr id="9" name="Picture 8">
            <a:extLst>
              <a:ext uri="{FF2B5EF4-FFF2-40B4-BE49-F238E27FC236}">
                <a16:creationId xmlns:a16="http://schemas.microsoft.com/office/drawing/2014/main" id="{4D4002EF-3F2D-43C8-BA87-19AF7819B3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9912" y="1540788"/>
            <a:ext cx="1312999" cy="4362775"/>
          </a:xfrm>
          <a:prstGeom prst="rect">
            <a:avLst/>
          </a:prstGeom>
        </p:spPr>
      </p:pic>
      <p:pic>
        <p:nvPicPr>
          <p:cNvPr id="11" name="Picture 10">
            <a:extLst>
              <a:ext uri="{FF2B5EF4-FFF2-40B4-BE49-F238E27FC236}">
                <a16:creationId xmlns:a16="http://schemas.microsoft.com/office/drawing/2014/main" id="{65DA6B8A-3F05-400C-A93E-EB5D2A5798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79912" y="1972836"/>
            <a:ext cx="1154852" cy="4032448"/>
          </a:xfrm>
          <a:prstGeom prst="rect">
            <a:avLst/>
          </a:prstGeom>
        </p:spPr>
      </p:pic>
      <p:sp>
        <p:nvSpPr>
          <p:cNvPr id="3" name="Title 2">
            <a:extLst>
              <a:ext uri="{FF2B5EF4-FFF2-40B4-BE49-F238E27FC236}">
                <a16:creationId xmlns:a16="http://schemas.microsoft.com/office/drawing/2014/main" id="{C242E6CE-AA6D-48F7-955C-A0E52E592099}"/>
              </a:ext>
            </a:extLst>
          </p:cNvPr>
          <p:cNvSpPr>
            <a:spLocks noGrp="1"/>
          </p:cNvSpPr>
          <p:nvPr>
            <p:ph type="title"/>
          </p:nvPr>
        </p:nvSpPr>
        <p:spPr/>
        <p:txBody>
          <a:bodyPr/>
          <a:lstStyle/>
          <a:p>
            <a:r>
              <a:rPr lang="en-GB" b="1" dirty="0">
                <a:latin typeface="Twinkl" pitchFamily="2" charset="0"/>
              </a:rPr>
              <a:t>What Is a Drug?</a:t>
            </a:r>
          </a:p>
        </p:txBody>
      </p:sp>
      <p:pic>
        <p:nvPicPr>
          <p:cNvPr id="5" name="Picture 4">
            <a:extLst>
              <a:ext uri="{FF2B5EF4-FFF2-40B4-BE49-F238E27FC236}">
                <a16:creationId xmlns:a16="http://schemas.microsoft.com/office/drawing/2014/main" id="{8AAF7864-6632-4CDA-8D10-564D523760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7904" y="1900828"/>
            <a:ext cx="1016383" cy="3858110"/>
          </a:xfrm>
          <a:prstGeom prst="rect">
            <a:avLst/>
          </a:prstGeom>
        </p:spPr>
      </p:pic>
      <p:pic>
        <p:nvPicPr>
          <p:cNvPr id="7" name="Picture 6">
            <a:extLst>
              <a:ext uri="{FF2B5EF4-FFF2-40B4-BE49-F238E27FC236}">
                <a16:creationId xmlns:a16="http://schemas.microsoft.com/office/drawing/2014/main" id="{C3461F41-3A6B-4F90-BC07-7C3717FF94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17133" y="1612796"/>
            <a:ext cx="1614907" cy="4402534"/>
          </a:xfrm>
          <a:prstGeom prst="rect">
            <a:avLst/>
          </a:prstGeom>
        </p:spPr>
      </p:pic>
      <p:pic>
        <p:nvPicPr>
          <p:cNvPr id="13" name="Group Work">
            <a:extLst>
              <a:ext uri="{FF2B5EF4-FFF2-40B4-BE49-F238E27FC236}">
                <a16:creationId xmlns:a16="http://schemas.microsoft.com/office/drawing/2014/main" id="{A03D3396-2A63-46DF-AFB6-5EFD2BF3642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81500" y="503555"/>
            <a:ext cx="864000" cy="864000"/>
          </a:xfrm>
          <a:prstGeom prst="rect">
            <a:avLst/>
          </a:prstGeom>
        </p:spPr>
      </p:pic>
    </p:spTree>
    <p:extLst>
      <p:ext uri="{BB962C8B-B14F-4D97-AF65-F5344CB8AC3E}">
        <p14:creationId xmlns:p14="http://schemas.microsoft.com/office/powerpoint/2010/main" val="17876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63" presetClass="path" presetSubtype="0" accel="50000" decel="50000" fill="hold" nodeType="withEffect">
                                  <p:stCondLst>
                                    <p:cond delay="0"/>
                                  </p:stCondLst>
                                  <p:childTnLst>
                                    <p:animMotion origin="layout" path="M -2.5E-6 -2.96296E-6 L 0.14948 -2.96296E-6 " pathEditMode="relative" rAng="0" ptsTypes="AA">
                                      <p:cBhvr>
                                        <p:cTn id="17" dur="2000" fill="hold"/>
                                        <p:tgtEl>
                                          <p:spTgt spid="11"/>
                                        </p:tgtEl>
                                        <p:attrNameLst>
                                          <p:attrName>ppt_x</p:attrName>
                                          <p:attrName>ppt_y</p:attrName>
                                        </p:attrNameLst>
                                      </p:cBhvr>
                                      <p:rCtr x="7465" y="0"/>
                                    </p:animMotion>
                                  </p:childTnLst>
                                </p:cTn>
                              </p:par>
                              <p:par>
                                <p:cTn id="18" presetID="63" presetClass="path" presetSubtype="0" accel="50000" decel="50000" fill="hold" nodeType="withEffect">
                                  <p:stCondLst>
                                    <p:cond delay="0"/>
                                  </p:stCondLst>
                                  <p:childTnLst>
                                    <p:animMotion origin="layout" path="M 5.55556E-7 -4.07407E-6 L 0.08576 -4.07407E-6 " pathEditMode="relative" rAng="0" ptsTypes="AA">
                                      <p:cBhvr>
                                        <p:cTn id="19" dur="2000" fill="hold"/>
                                        <p:tgtEl>
                                          <p:spTgt spid="9"/>
                                        </p:tgtEl>
                                        <p:attrNameLst>
                                          <p:attrName>ppt_x</p:attrName>
                                          <p:attrName>ppt_y</p:attrName>
                                        </p:attrNameLst>
                                      </p:cBhvr>
                                      <p:rCtr x="4288" y="0"/>
                                    </p:animMotion>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63" presetClass="path" presetSubtype="0" accel="50000" decel="50000" fill="hold" nodeType="withEffect">
                                  <p:stCondLst>
                                    <p:cond delay="0"/>
                                  </p:stCondLst>
                                  <p:childTnLst>
                                    <p:animMotion origin="layout" path="M -3.61111E-6 -2.59259E-6 L -0.05555 -2.59259E-6 " pathEditMode="relative" rAng="0" ptsTypes="AA">
                                      <p:cBhvr>
                                        <p:cTn id="24" dur="2000" fill="hold"/>
                                        <p:tgtEl>
                                          <p:spTgt spid="20"/>
                                        </p:tgtEl>
                                        <p:attrNameLst>
                                          <p:attrName>ppt_x</p:attrName>
                                          <p:attrName>ppt_y</p:attrName>
                                        </p:attrNameLst>
                                      </p:cBhvr>
                                      <p:rCtr x="-2778" y="0"/>
                                    </p:animMotion>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63" presetClass="path" presetSubtype="0" accel="50000" decel="50000" fill="hold" nodeType="withEffect">
                                  <p:stCondLst>
                                    <p:cond delay="0"/>
                                  </p:stCondLst>
                                  <p:childTnLst>
                                    <p:animMotion origin="layout" path="M -1.11111E-6 -3.33333E-6 L -0.08715 -3.33333E-6 " pathEditMode="relative" rAng="0" ptsTypes="AA">
                                      <p:cBhvr>
                                        <p:cTn id="29" dur="2000" fill="hold"/>
                                        <p:tgtEl>
                                          <p:spTgt spid="5"/>
                                        </p:tgtEl>
                                        <p:attrNameLst>
                                          <p:attrName>ppt_x</p:attrName>
                                          <p:attrName>ppt_y</p:attrName>
                                        </p:attrNameLst>
                                      </p:cBhvr>
                                      <p:rCtr x="-4358" y="0"/>
                                    </p:animMotion>
                                  </p:childTnLst>
                                </p:cTn>
                              </p:par>
                              <p:par>
                                <p:cTn id="30" presetID="10" presetClass="exit" presetSubtype="0" fill="hold" grpId="1" nodeType="with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right)">
                                      <p:cBhvr>
                                        <p:cTn id="41" dur="500"/>
                                        <p:tgtEl>
                                          <p:spTgt spid="27"/>
                                        </p:tgtEl>
                                      </p:cBhvr>
                                    </p:animEffect>
                                  </p:childTnLst>
                                </p:cTn>
                              </p:par>
                              <p:par>
                                <p:cTn id="42" presetID="10" presetClass="exit" presetSubtype="0" fill="hold" grpId="1"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7" grpId="0" animBg="1"/>
      <p:bldP spid="27" grpId="1" animBg="1"/>
      <p:bldP spid="25" grpId="0" animBg="1"/>
      <p:bldP spid="25" grpId="1" animBg="1"/>
      <p:bldP spid="21" grpId="0" animBg="1"/>
      <p:bldP spid="21" grpId="1" animBg="1"/>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BB369500-6563-4633-A901-37D26BFB8F16}" vid="{5732CB1A-E63C-40B1-8651-804584F58419}"/>
    </a:ext>
  </a:extLst>
</a:theme>
</file>

<file path=ppt/theme/theme2.xml><?xml version="1.0" encoding="utf-8"?>
<a:theme xmlns:a="http://schemas.openxmlformats.org/drawingml/2006/main" name="1_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91906BCC-D3E6-4E1E-9D3B-0D795D1CF8BA}" vid="{73F68995-5F23-4703-B337-9914CB83CA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2249</TotalTime>
  <Words>4539</Words>
  <Application>Microsoft Office PowerPoint</Application>
  <PresentationFormat>On-screen Show (4:3)</PresentationFormat>
  <Paragraphs>376</Paragraphs>
  <Slides>73</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73</vt:i4>
      </vt:variant>
    </vt:vector>
  </HeadingPairs>
  <TitlesOfParts>
    <vt:vector size="81" baseType="lpstr">
      <vt:lpstr>Twinkl</vt:lpstr>
      <vt:lpstr>Sassoon Infant Rg</vt:lpstr>
      <vt:lpstr>Arial</vt:lpstr>
      <vt:lpstr>Tuffy-TTF</vt:lpstr>
      <vt:lpstr>Roboto</vt:lpstr>
      <vt:lpstr>Wingdings</vt:lpstr>
      <vt:lpstr>Office Theme</vt:lpstr>
      <vt:lpstr>1_Office Theme</vt:lpstr>
      <vt:lpstr>PowerPoint Presentation</vt:lpstr>
      <vt:lpstr>PowerPoint Presentation</vt:lpstr>
      <vt:lpstr>PowerPoint Presentation</vt:lpstr>
      <vt:lpstr>The Big Questions</vt:lpstr>
      <vt:lpstr>PowerPoint Presentation</vt:lpstr>
      <vt:lpstr>Reconnecting</vt:lpstr>
      <vt:lpstr>Drugs, Cigarettes  and Alcohol</vt:lpstr>
      <vt:lpstr>Exploring</vt:lpstr>
      <vt:lpstr>What Is a Drug?</vt:lpstr>
      <vt:lpstr>What Is a Drug?</vt:lpstr>
      <vt:lpstr>What Is a Drug?</vt:lpstr>
      <vt:lpstr>What Is a Drug?</vt:lpstr>
      <vt:lpstr>What Is a Drug?</vt:lpstr>
      <vt:lpstr>Are All Drugs Dangerous?</vt:lpstr>
      <vt:lpstr>Are All Drugs Dangerous?</vt:lpstr>
      <vt:lpstr>Are All Drugs Dangerous?</vt:lpstr>
      <vt:lpstr>Are All Drugs Dangerous?</vt:lpstr>
      <vt:lpstr>Drinking and Smoking</vt:lpstr>
      <vt:lpstr>Drinking and Smoking</vt:lpstr>
      <vt:lpstr>Drinking and Smoking</vt:lpstr>
      <vt:lpstr>Drinking and Smoking</vt:lpstr>
      <vt:lpstr>Drinking and Smoking</vt:lpstr>
      <vt:lpstr>Drinking and Smoking</vt:lpstr>
      <vt:lpstr>Drinking and Smoking</vt:lpstr>
      <vt:lpstr>Drinking and Smoking</vt:lpstr>
      <vt:lpstr>Drinking and Smoking</vt:lpstr>
      <vt:lpstr>Drinking and Smoking</vt:lpstr>
      <vt:lpstr>Consolidating</vt:lpstr>
      <vt:lpstr>Helpful or Harmful?</vt:lpstr>
      <vt:lpstr>Reflecting</vt:lpstr>
      <vt:lpstr>Did You Know?</vt:lpstr>
      <vt:lpstr>The Big Questions</vt:lpstr>
      <vt:lpstr>PowerPoint Presentation</vt:lpstr>
      <vt:lpstr>PowerPoint Presentation</vt:lpstr>
      <vt:lpstr>PowerPoint Presentation</vt:lpstr>
      <vt:lpstr>PowerPoint Presentation</vt:lpstr>
      <vt:lpstr>The Big Questions</vt:lpstr>
      <vt:lpstr>PowerPoint Presentation</vt:lpstr>
      <vt:lpstr>Reconnecting</vt:lpstr>
      <vt:lpstr>Spot the Hazard</vt:lpstr>
      <vt:lpstr>Spot the Hazard</vt:lpstr>
      <vt:lpstr>Spot the Hazard</vt:lpstr>
      <vt:lpstr>Exploring</vt:lpstr>
      <vt:lpstr>Seeking Help</vt:lpstr>
      <vt:lpstr>Seeking Help</vt:lpstr>
      <vt:lpstr>Seeking Help</vt:lpstr>
      <vt:lpstr>Seeking Help</vt:lpstr>
      <vt:lpstr>Seeking Help</vt:lpstr>
      <vt:lpstr>Seeking Help</vt:lpstr>
      <vt:lpstr>Seeking Help</vt:lpstr>
      <vt:lpstr>Seeking Help</vt:lpstr>
      <vt:lpstr>Seeking Help</vt:lpstr>
      <vt:lpstr>Seeking Help</vt:lpstr>
      <vt:lpstr>First Aid</vt:lpstr>
      <vt:lpstr>First Aid</vt:lpstr>
      <vt:lpstr>First Aid</vt:lpstr>
      <vt:lpstr>First Aid</vt:lpstr>
      <vt:lpstr>First Aid</vt:lpstr>
      <vt:lpstr>First Aid</vt:lpstr>
      <vt:lpstr>First Aid</vt:lpstr>
      <vt:lpstr>First Aid</vt:lpstr>
      <vt:lpstr>First Aid</vt:lpstr>
      <vt:lpstr>First Aid</vt:lpstr>
      <vt:lpstr>First Aid</vt:lpstr>
      <vt:lpstr>PowerPoint Presentation</vt:lpstr>
      <vt:lpstr>Consolidating</vt:lpstr>
      <vt:lpstr>First Aid Advice</vt:lpstr>
      <vt:lpstr>Reflecting</vt:lpstr>
      <vt:lpstr>What Would You Do?</vt:lpstr>
      <vt:lpstr>The Big Questions</vt:lpstr>
      <vt:lpstr>PowerPoint Presentation</vt:lpstr>
      <vt:lpstr>PowerPoint Presentation</vt:lpstr>
      <vt:lpstr>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PSHE and Citizenship</dc:title>
  <dc:creator>Karen Pinkney</dc:creator>
  <cp:lastModifiedBy>Hannah Cuddy</cp:lastModifiedBy>
  <cp:revision>253</cp:revision>
  <dcterms:created xsi:type="dcterms:W3CDTF">2019-04-19T13:13:58Z</dcterms:created>
  <dcterms:modified xsi:type="dcterms:W3CDTF">2022-11-24T13:27:05Z</dcterms:modified>
</cp:coreProperties>
</file>