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53"/>
  </p:notesMasterIdLst>
  <p:handoutMasterIdLst>
    <p:handoutMasterId r:id="rId54"/>
  </p:handoutMasterIdLst>
  <p:sldIdLst>
    <p:sldId id="305" r:id="rId3"/>
    <p:sldId id="258" r:id="rId4"/>
    <p:sldId id="263" r:id="rId5"/>
    <p:sldId id="264" r:id="rId6"/>
    <p:sldId id="294" r:id="rId7"/>
    <p:sldId id="289" r:id="rId8"/>
    <p:sldId id="295" r:id="rId9"/>
    <p:sldId id="290" r:id="rId10"/>
    <p:sldId id="296" r:id="rId11"/>
    <p:sldId id="310" r:id="rId12"/>
    <p:sldId id="311" r:id="rId13"/>
    <p:sldId id="312" r:id="rId14"/>
    <p:sldId id="313" r:id="rId15"/>
    <p:sldId id="314" r:id="rId16"/>
    <p:sldId id="315" r:id="rId17"/>
    <p:sldId id="316" r:id="rId18"/>
    <p:sldId id="317" r:id="rId19"/>
    <p:sldId id="306" r:id="rId20"/>
    <p:sldId id="291" r:id="rId21"/>
    <p:sldId id="297" r:id="rId22"/>
    <p:sldId id="318" r:id="rId23"/>
    <p:sldId id="292" r:id="rId24"/>
    <p:sldId id="298" r:id="rId25"/>
    <p:sldId id="293" r:id="rId26"/>
    <p:sldId id="309" r:id="rId27"/>
    <p:sldId id="308" r:id="rId28"/>
    <p:sldId id="319" r:id="rId29"/>
    <p:sldId id="320" r:id="rId30"/>
    <p:sldId id="321" r:id="rId31"/>
    <p:sldId id="322" r:id="rId32"/>
    <p:sldId id="323" r:id="rId33"/>
    <p:sldId id="324" r:id="rId34"/>
    <p:sldId id="325" r:id="rId35"/>
    <p:sldId id="326" r:id="rId36"/>
    <p:sldId id="327" r:id="rId37"/>
    <p:sldId id="328" r:id="rId38"/>
    <p:sldId id="329" r:id="rId39"/>
    <p:sldId id="330" r:id="rId40"/>
    <p:sldId id="331" r:id="rId41"/>
    <p:sldId id="332" r:id="rId42"/>
    <p:sldId id="333" r:id="rId43"/>
    <p:sldId id="334" r:id="rId44"/>
    <p:sldId id="335" r:id="rId45"/>
    <p:sldId id="336" r:id="rId46"/>
    <p:sldId id="337" r:id="rId47"/>
    <p:sldId id="338" r:id="rId48"/>
    <p:sldId id="339" r:id="rId49"/>
    <p:sldId id="307" r:id="rId50"/>
    <p:sldId id="340" r:id="rId51"/>
    <p:sldId id="341" r:id="rId52"/>
  </p:sldIdLst>
  <p:sldSz cx="9144000" cy="6858000" type="screen4x3"/>
  <p:notesSz cx="6858000" cy="9144000"/>
  <p:embeddedFontLst>
    <p:embeddedFont>
      <p:font typeface="Calibri" panose="020F0502020204030204" pitchFamily="34" charset="0"/>
      <p:regular r:id="rId55"/>
      <p:bold r:id="rId56"/>
      <p:italic r:id="rId57"/>
      <p:boldItalic r:id="rId58"/>
    </p:embeddedFont>
    <p:embeddedFont>
      <p:font typeface="Roboto" panose="020B0604020202020204" charset="0"/>
      <p:regular r:id="rId59"/>
      <p:bold r:id="rId60"/>
      <p:italic r:id="rId61"/>
      <p:boldItalic r:id="rId62"/>
    </p:embeddedFont>
    <p:embeddedFont>
      <p:font typeface="Twinkl" panose="020B0604020202020204" charset="0"/>
      <p:regular r:id="rId63"/>
      <p:bold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 uri="http://customooxmlschemas.google.com/">
      <go:slidesCustomData xmlns:go="http://customooxmlschemas.google.com/" xmlns:p15="http://schemas.microsoft.com/office/powerpoint/2012/main" xmlns="" roundtripDataSignature="AMtx7mhCRIbQe4KdGhAjmmo9dv6axqmhCg==" r:id="rId65"/>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eth Sutton" initials="" lastIdx="3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DDC1"/>
    <a:srgbClr val="00A8E9"/>
    <a:srgbClr val="ACDDFC"/>
    <a:srgbClr val="FAB001"/>
    <a:srgbClr val="8D358B"/>
    <a:srgbClr val="2DB6BC"/>
    <a:srgbClr val="F08115"/>
    <a:srgbClr val="FFFBFA"/>
    <a:srgbClr val="019542"/>
    <a:srgbClr val="DE1E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53" autoAdjust="0"/>
    <p:restoredTop sz="94660"/>
  </p:normalViewPr>
  <p:slideViewPr>
    <p:cSldViewPr showGuides="1">
      <p:cViewPr varScale="1">
        <p:scale>
          <a:sx n="70" d="100"/>
          <a:sy n="70" d="100"/>
        </p:scale>
        <p:origin x="62" y="389"/>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font" Target="fonts/font4.fntdata"/><Relationship Id="rId66"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6.fntdata"/><Relationship Id="rId65" Type="http://customschemas.google.com/relationships/presentationmetadata" Target="meta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5.fntdata"/><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handoutMaster" Target="handoutMasters/handoutMaster1.xml"/><Relationship Id="rId62" Type="http://schemas.openxmlformats.org/officeDocument/2006/relationships/font" Target="fonts/font8.fntdata"/><Relationship Id="rId7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latin typeface="Roboto" panose="02000000000000000000" pitchFamily="2"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latin typeface="Roboto" panose="02000000000000000000" pitchFamily="2" charset="0"/>
              </a:rPr>
              <a:t>18/11/2022</a:t>
            </a:fld>
            <a:endParaRPr lang="en-GB" dirty="0">
              <a:latin typeface="Roboto" panose="02000000000000000000" pitchFamily="2"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latin typeface="Roboto" panose="02000000000000000000" pitchFamily="2"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latin typeface="Roboto" panose="02000000000000000000" pitchFamily="2" charset="0"/>
              </a:rPr>
              <a:t>‹#›</a:t>
            </a:fld>
            <a:endParaRPr lang="en-GB" dirty="0">
              <a:latin typeface="Roboto" panose="02000000000000000000" pitchFamily="2" charset="0"/>
            </a:endParaRPr>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Roboto" panose="02000000000000000000" pitchFamily="2"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Roboto" panose="02000000000000000000" pitchFamily="2" charset="0"/>
              </a:defRPr>
            </a:lvl1pPr>
          </a:lstStyle>
          <a:p>
            <a:fld id="{3D02C5D1-7818-41B5-ABAD-5E4B38A5388F}" type="datetimeFigureOut">
              <a:rPr lang="en-GB" smtClean="0"/>
              <a:pPr/>
              <a:t>18/11/2022</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Roboto" panose="02000000000000000000" pitchFamily="2"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Roboto" panose="02000000000000000000" pitchFamily="2" charset="0"/>
              </a:defRPr>
            </a:lvl1pPr>
          </a:lstStyle>
          <a:p>
            <a:fld id="{FA521341-850D-40E1-BB3D-87946DC9B06D}" type="slidenum">
              <a:rPr lang="en-GB" smtClean="0"/>
              <a:pPr/>
              <a:t>‹#›</a:t>
            </a:fld>
            <a:endParaRPr lang="en-GB" dirty="0"/>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boto" panose="02000000000000000000" pitchFamily="2" charset="0"/>
        <a:ea typeface="+mn-ea"/>
        <a:cs typeface="+mn-cs"/>
      </a:defRPr>
    </a:lvl1pPr>
    <a:lvl2pPr marL="457200" algn="l" defTabSz="914400" rtl="0" eaLnBrk="1" latinLnBrk="0" hangingPunct="1">
      <a:defRPr sz="1200" kern="1200">
        <a:solidFill>
          <a:schemeClr val="tx1"/>
        </a:solidFill>
        <a:latin typeface="Roboto" panose="02000000000000000000" pitchFamily="2" charset="0"/>
        <a:ea typeface="+mn-ea"/>
        <a:cs typeface="+mn-cs"/>
      </a:defRPr>
    </a:lvl2pPr>
    <a:lvl3pPr marL="914400" algn="l" defTabSz="914400" rtl="0" eaLnBrk="1" latinLnBrk="0" hangingPunct="1">
      <a:defRPr sz="1200" kern="1200">
        <a:solidFill>
          <a:schemeClr val="tx1"/>
        </a:solidFill>
        <a:latin typeface="Roboto" panose="02000000000000000000" pitchFamily="2" charset="0"/>
        <a:ea typeface="+mn-ea"/>
        <a:cs typeface="+mn-cs"/>
      </a:defRPr>
    </a:lvl3pPr>
    <a:lvl4pPr marL="1371600" algn="l" defTabSz="914400" rtl="0" eaLnBrk="1" latinLnBrk="0" hangingPunct="1">
      <a:defRPr sz="1200" kern="1200">
        <a:solidFill>
          <a:schemeClr val="tx1"/>
        </a:solidFill>
        <a:latin typeface="Roboto" panose="02000000000000000000" pitchFamily="2" charset="0"/>
        <a:ea typeface="+mn-ea"/>
        <a:cs typeface="+mn-cs"/>
      </a:defRPr>
    </a:lvl4pPr>
    <a:lvl5pPr marL="1828800" algn="l" defTabSz="914400" rtl="0" eaLnBrk="1" latinLnBrk="0" hangingPunct="1">
      <a:defRPr sz="120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hyperlink" Target="https://www.twinkl.co.uk/resources/twinkl-life"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resources/twinkl-life" TargetMode="Externa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resources/twinkl-life"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hyperlink" Target="https://www.twinkl.co.uk/resources/twinkl-life"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Unit Title Slide">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510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2220909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5683964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Click to 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7665238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77097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4381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dirty="0"/>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Click to 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359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Unit Title Slide">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1738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39244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White">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dirty="0"/>
              <a:t>Click to edit Master title style</a:t>
            </a:r>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71" r:id="rId1"/>
    <p:sldLayoutId id="2147483661" r:id="rId2"/>
    <p:sldLayoutId id="2147483667" r:id="rId3"/>
    <p:sldLayoutId id="2147483662" r:id="rId4"/>
    <p:sldLayoutId id="2147483663" r:id="rId5"/>
    <p:sldLayoutId id="2147483666" r:id="rId6"/>
    <p:sldLayoutId id="2147483669" r:id="rId7"/>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blackWhite">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543547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9.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slide" Target="slide19.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4.xml"/><Relationship Id="rId4" Type="http://schemas.openxmlformats.org/officeDocument/2006/relationships/image" Target="../media/image47.jp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1.png"/><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hyperlink" Target="https://www.pshe-association.org.uk/curriculum-and-resources/resources/programme-study-pshe-education-key-stages-1%E2%80%935" TargetMode="Externa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hyperlink" Target="https://www.pshe-association.org.uk/curriculum-and-resources/resources/programme-study-pshe-education-key-stages-1%E2%80%935" TargetMode="Externa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4.png"/><Relationship Id="rId1" Type="http://schemas.openxmlformats.org/officeDocument/2006/relationships/slideLayout" Target="../slideLayouts/slideLayout1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8.png"/><Relationship Id="rId1" Type="http://schemas.openxmlformats.org/officeDocument/2006/relationships/slideLayout" Target="../slideLayouts/slideLayout11.xml"/><Relationship Id="rId5" Type="http://schemas.openxmlformats.org/officeDocument/2006/relationships/image" Target="../media/image59.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png"/><Relationship Id="rId7" Type="http://schemas.openxmlformats.org/officeDocument/2006/relationships/image" Target="../media/image18.png"/><Relationship Id="rId2" Type="http://schemas.openxmlformats.org/officeDocument/2006/relationships/image" Target="../media/image60.png"/><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63.jpeg"/><Relationship Id="rId4" Type="http://schemas.openxmlformats.org/officeDocument/2006/relationships/image" Target="../media/image62.png"/><Relationship Id="rId9"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18.png"/><Relationship Id="rId2" Type="http://schemas.openxmlformats.org/officeDocument/2006/relationships/image" Target="../media/image67.png"/><Relationship Id="rId1" Type="http://schemas.openxmlformats.org/officeDocument/2006/relationships/slideLayout" Target="../slideLayouts/slideLayout11.xml"/><Relationship Id="rId6" Type="http://schemas.openxmlformats.org/officeDocument/2006/relationships/image" Target="../media/image70.png"/><Relationship Id="rId5" Type="http://schemas.openxmlformats.org/officeDocument/2006/relationships/image" Target="../media/image9.png"/><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1.png"/><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8.png"/><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image" Target="../media/image70.png"/><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11.xml"/><Relationship Id="rId5" Type="http://schemas.openxmlformats.org/officeDocument/2006/relationships/image" Target="../media/image74.pn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34.png"/><Relationship Id="rId1" Type="http://schemas.openxmlformats.org/officeDocument/2006/relationships/slideLayout" Target="../slideLayouts/slideLayout1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4.png"/><Relationship Id="rId1" Type="http://schemas.openxmlformats.org/officeDocument/2006/relationships/slideLayout" Target="../slideLayouts/slideLayout1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image" Target="../media/image9.png"/><Relationship Id="rId1" Type="http://schemas.openxmlformats.org/officeDocument/2006/relationships/slideLayout" Target="../slideLayouts/slideLayout11.xml"/><Relationship Id="rId5" Type="http://schemas.openxmlformats.org/officeDocument/2006/relationships/image" Target="../media/image18.png"/><Relationship Id="rId4" Type="http://schemas.openxmlformats.org/officeDocument/2006/relationships/slide" Target="slide4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81.jpe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22.png"/><Relationship Id="rId1" Type="http://schemas.openxmlformats.org/officeDocument/2006/relationships/slideLayout" Target="../slideLayouts/slideLayout11.xml"/><Relationship Id="rId5" Type="http://schemas.openxmlformats.org/officeDocument/2006/relationships/image" Target="../media/image84.png"/><Relationship Id="rId4" Type="http://schemas.openxmlformats.org/officeDocument/2006/relationships/image" Target="../media/image8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4.png"/><Relationship Id="rId1" Type="http://schemas.openxmlformats.org/officeDocument/2006/relationships/slideLayout" Target="../slideLayouts/slideLayout1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251423"/>
            <a:ext cx="9144000" cy="612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 name="Straight Connector 2"/>
          <p:cNvCxnSpPr/>
          <p:nvPr/>
        </p:nvCxnSpPr>
        <p:spPr>
          <a:xfrm>
            <a:off x="0" y="6251423"/>
            <a:ext cx="926123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240587" y="6525362"/>
            <a:ext cx="4662825" cy="147185"/>
          </a:xfrm>
          <a:prstGeom prst="rect">
            <a:avLst/>
          </a:prstGeom>
          <a:noFill/>
        </p:spPr>
        <p:txBody>
          <a:bodyPr wrap="square" lIns="0" tIns="0" rIns="0" bIns="0" rtlCol="0" anchor="ctr" anchorCtr="1">
            <a:noAutofit/>
          </a:bodyPr>
          <a:lstStyle/>
          <a:p>
            <a:pPr algn="ctr">
              <a:lnSpc>
                <a:spcPct val="107000"/>
              </a:lnSpc>
              <a:spcAft>
                <a:spcPts val="0"/>
              </a:spcAft>
            </a:pPr>
            <a:r>
              <a:rPr lang="en-GB" sz="800" b="1" dirty="0">
                <a:solidFill>
                  <a:srgbClr val="FFFFFF"/>
                </a:solidFill>
                <a:latin typeface="Roboto" panose="02000000000000000000" pitchFamily="2" charset="0"/>
                <a:ea typeface="Calibri" panose="020F0502020204030204" pitchFamily="34" charset="0"/>
                <a:cs typeface="Arial" panose="020B0604020202020204" pitchFamily="34" charset="0"/>
              </a:rPr>
              <a:t>PSHE and Citizenship | KS1 | Relationships| Digital Wellbeing | Communicating Online | Lesson 5</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4823" y="1051093"/>
            <a:ext cx="1614353" cy="934372"/>
          </a:xfrm>
          <a:prstGeom prst="rect">
            <a:avLst/>
          </a:prstGeom>
        </p:spPr>
      </p:pic>
      <p:sp>
        <p:nvSpPr>
          <p:cNvPr id="6" name="Text Placeholder 16"/>
          <p:cNvSpPr txBox="1">
            <a:spLocks/>
          </p:cNvSpPr>
          <p:nvPr/>
        </p:nvSpPr>
        <p:spPr>
          <a:xfrm>
            <a:off x="971600" y="3199950"/>
            <a:ext cx="7200800" cy="543989"/>
          </a:xfrm>
          <a:prstGeom prst="roundRect">
            <a:avLst>
              <a:gd name="adj" fmla="val 2585"/>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chemeClr val="bg1"/>
                </a:solidFill>
                <a:latin typeface="Roboto" panose="02000000000000000000" pitchFamily="2" charset="0"/>
                <a:cs typeface="Arial" panose="020B0604020202020204" pitchFamily="34" charset="0"/>
              </a:rPr>
              <a:t>Relationships | Digital Wellbeing</a:t>
            </a:r>
          </a:p>
        </p:txBody>
      </p:sp>
      <p:sp>
        <p:nvSpPr>
          <p:cNvPr id="7" name="Title 17"/>
          <p:cNvSpPr txBox="1">
            <a:spLocks/>
          </p:cNvSpPr>
          <p:nvPr/>
        </p:nvSpPr>
        <p:spPr>
          <a:xfrm>
            <a:off x="755650" y="2359034"/>
            <a:ext cx="7632700" cy="655294"/>
          </a:xfrm>
          <a:prstGeom prst="roundRect">
            <a:avLst>
              <a:gd name="adj" fmla="val 9641"/>
            </a:avLst>
          </a:prstGeom>
        </p:spPr>
        <p:txBody>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sz="5400" dirty="0">
                <a:solidFill>
                  <a:schemeClr val="bg1"/>
                </a:solidFill>
                <a:latin typeface="Roboto" panose="02000000000000000000" pitchFamily="2" charset="0"/>
                <a:cs typeface="Arial" panose="020B0604020202020204" pitchFamily="34" charset="0"/>
              </a:rPr>
              <a:t>PSHE and Citizenship</a:t>
            </a:r>
          </a:p>
        </p:txBody>
      </p:sp>
    </p:spTree>
    <p:extLst>
      <p:ext uri="{BB962C8B-B14F-4D97-AF65-F5344CB8AC3E}">
        <p14:creationId xmlns:p14="http://schemas.microsoft.com/office/powerpoint/2010/main" val="1407606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9D7B1-0294-491D-BDF5-B6C59004D89F}"/>
              </a:ext>
            </a:extLst>
          </p:cNvPr>
          <p:cNvSpPr>
            <a:spLocks noGrp="1"/>
          </p:cNvSpPr>
          <p:nvPr>
            <p:ph type="title"/>
          </p:nvPr>
        </p:nvSpPr>
        <p:spPr/>
        <p:txBody>
          <a:bodyPr/>
          <a:lstStyle/>
          <a:p>
            <a:r>
              <a:rPr lang="en-GB" dirty="0">
                <a:latin typeface="Twinkl" pitchFamily="2" charset="0"/>
              </a:rPr>
              <a:t>Get the Message!</a:t>
            </a:r>
            <a:endParaRPr lang="en-GB" dirty="0"/>
          </a:p>
        </p:txBody>
      </p:sp>
      <p:pic>
        <p:nvPicPr>
          <p:cNvPr id="4" name="Whole Class">
            <a:extLst>
              <a:ext uri="{FF2B5EF4-FFF2-40B4-BE49-F238E27FC236}">
                <a16:creationId xmlns:a16="http://schemas.microsoft.com/office/drawing/2014/main" id="{657D49F0-8F83-48D2-94B4-591A1323FC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pic>
        <p:nvPicPr>
          <p:cNvPr id="5" name="Picture 4" descr="Graphical user interface, text&#10;&#10;Description automatically generated">
            <a:extLst>
              <a:ext uri="{FF2B5EF4-FFF2-40B4-BE49-F238E27FC236}">
                <a16:creationId xmlns:a16="http://schemas.microsoft.com/office/drawing/2014/main" id="{55851BC3-AD5F-432E-9314-559F59F27E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9574" y="2185133"/>
            <a:ext cx="4944851" cy="3968075"/>
          </a:xfrm>
          <a:prstGeom prst="rect">
            <a:avLst/>
          </a:prstGeom>
          <a:ln>
            <a:solidFill>
              <a:schemeClr val="tx1"/>
            </a:solidFill>
          </a:ln>
        </p:spPr>
      </p:pic>
      <p:sp>
        <p:nvSpPr>
          <p:cNvPr id="6" name="TextBox 5">
            <a:extLst>
              <a:ext uri="{FF2B5EF4-FFF2-40B4-BE49-F238E27FC236}">
                <a16:creationId xmlns:a16="http://schemas.microsoft.com/office/drawing/2014/main" id="{9E25B67C-296B-4CF6-8D79-E17EE297528E}"/>
              </a:ext>
            </a:extLst>
          </p:cNvPr>
          <p:cNvSpPr txBox="1"/>
          <p:nvPr/>
        </p:nvSpPr>
        <p:spPr>
          <a:xfrm>
            <a:off x="755650" y="1412776"/>
            <a:ext cx="7632700" cy="646331"/>
          </a:xfrm>
          <a:prstGeom prst="rect">
            <a:avLst/>
          </a:prstGeom>
          <a:noFill/>
        </p:spPr>
        <p:txBody>
          <a:bodyPr wrap="square" rtlCol="0">
            <a:spAutoFit/>
          </a:bodyPr>
          <a:lstStyle/>
          <a:p>
            <a:pPr algn="ctr"/>
            <a:r>
              <a:rPr lang="en-GB" dirty="0"/>
              <a:t>Sometimes, people use the Internet to share information with a group. This could be with people they know or people they don’t know.</a:t>
            </a:r>
          </a:p>
        </p:txBody>
      </p:sp>
      <p:sp>
        <p:nvSpPr>
          <p:cNvPr id="7" name="Rectangle: Rounded Corners 6">
            <a:extLst>
              <a:ext uri="{FF2B5EF4-FFF2-40B4-BE49-F238E27FC236}">
                <a16:creationId xmlns:a16="http://schemas.microsoft.com/office/drawing/2014/main" id="{583515A2-293C-4495-AEE8-5EE095FF8449}"/>
              </a:ext>
            </a:extLst>
          </p:cNvPr>
          <p:cNvSpPr/>
          <p:nvPr/>
        </p:nvSpPr>
        <p:spPr>
          <a:xfrm>
            <a:off x="537367" y="5226363"/>
            <a:ext cx="8064500" cy="1085200"/>
          </a:xfrm>
          <a:prstGeom prst="roundRect">
            <a:avLst>
              <a:gd name="adj" fmla="val 9338"/>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Websites like this, and the messages on them, can be seen by lots of people and anyone can write a comment. These websites can be helpful but the people accessing them may not have the same opinions as each other.</a:t>
            </a:r>
          </a:p>
        </p:txBody>
      </p:sp>
      <p:sp>
        <p:nvSpPr>
          <p:cNvPr id="8" name="Rectangle: Rounded Corners 7">
            <a:extLst>
              <a:ext uri="{FF2B5EF4-FFF2-40B4-BE49-F238E27FC236}">
                <a16:creationId xmlns:a16="http://schemas.microsoft.com/office/drawing/2014/main" id="{F4514754-45A0-4EB7-9E9A-10F337E5B7FE}"/>
              </a:ext>
            </a:extLst>
          </p:cNvPr>
          <p:cNvSpPr/>
          <p:nvPr/>
        </p:nvSpPr>
        <p:spPr>
          <a:xfrm>
            <a:off x="534985" y="5206780"/>
            <a:ext cx="8064500" cy="1085200"/>
          </a:xfrm>
          <a:prstGeom prst="roundRect">
            <a:avLst>
              <a:gd name="adj" fmla="val 9338"/>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Now, let’s think about the different views we all may have.</a:t>
            </a:r>
          </a:p>
        </p:txBody>
      </p:sp>
    </p:spTree>
    <p:extLst>
      <p:ext uri="{BB962C8B-B14F-4D97-AF65-F5344CB8AC3E}">
        <p14:creationId xmlns:p14="http://schemas.microsoft.com/office/powerpoint/2010/main" val="2102078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0672C-C632-4918-984F-0F8CBD5E0661}"/>
              </a:ext>
            </a:extLst>
          </p:cNvPr>
          <p:cNvSpPr>
            <a:spLocks noGrp="1"/>
          </p:cNvSpPr>
          <p:nvPr>
            <p:ph type="title"/>
          </p:nvPr>
        </p:nvSpPr>
        <p:spPr/>
        <p:txBody>
          <a:bodyPr/>
          <a:lstStyle/>
          <a:p>
            <a:r>
              <a:rPr lang="en-GB" dirty="0"/>
              <a:t>Get the Message!</a:t>
            </a:r>
          </a:p>
        </p:txBody>
      </p:sp>
      <p:pic>
        <p:nvPicPr>
          <p:cNvPr id="4" name="Pairs">
            <a:extLst>
              <a:ext uri="{FF2B5EF4-FFF2-40B4-BE49-F238E27FC236}">
                <a16:creationId xmlns:a16="http://schemas.microsoft.com/office/drawing/2014/main" id="{B427ECA2-50ED-481A-B997-D199EEED81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250" y="549275"/>
            <a:ext cx="864000" cy="864000"/>
          </a:xfrm>
          <a:prstGeom prst="rect">
            <a:avLst/>
          </a:prstGeom>
        </p:spPr>
      </p:pic>
      <p:sp>
        <p:nvSpPr>
          <p:cNvPr id="5" name="TextBox 4">
            <a:extLst>
              <a:ext uri="{FF2B5EF4-FFF2-40B4-BE49-F238E27FC236}">
                <a16:creationId xmlns:a16="http://schemas.microsoft.com/office/drawing/2014/main" id="{8141A01C-7C14-45B8-9CA5-235544B5CB60}"/>
              </a:ext>
            </a:extLst>
          </p:cNvPr>
          <p:cNvSpPr txBox="1"/>
          <p:nvPr/>
        </p:nvSpPr>
        <p:spPr>
          <a:xfrm>
            <a:off x="755650" y="1473201"/>
            <a:ext cx="7632700" cy="1477328"/>
          </a:xfrm>
          <a:prstGeom prst="rect">
            <a:avLst/>
          </a:prstGeom>
          <a:noFill/>
        </p:spPr>
        <p:txBody>
          <a:bodyPr wrap="square" rtlCol="0">
            <a:spAutoFit/>
          </a:bodyPr>
          <a:lstStyle/>
          <a:p>
            <a:pPr algn="ctr"/>
            <a:r>
              <a:rPr lang="en-GB" dirty="0"/>
              <a:t>Let’s think about just how easy it can be to react to something. We will now look at some pictures of different things. </a:t>
            </a:r>
          </a:p>
          <a:p>
            <a:pPr algn="ctr"/>
            <a:endParaRPr lang="en-GB" dirty="0"/>
          </a:p>
          <a:p>
            <a:pPr algn="ctr"/>
            <a:r>
              <a:rPr lang="en-GB" dirty="0"/>
              <a:t>Using your </a:t>
            </a:r>
            <a:r>
              <a:rPr lang="en-GB" b="1" dirty="0"/>
              <a:t>Emoji Message Cards</a:t>
            </a:r>
            <a:r>
              <a:rPr lang="en-GB" dirty="0"/>
              <a:t>, display one of the emojis to show how you feel about that picture.</a:t>
            </a:r>
          </a:p>
        </p:txBody>
      </p:sp>
      <p:pic>
        <p:nvPicPr>
          <p:cNvPr id="7" name="Picture 6" descr="Shape, circle&#10;&#10;Description automatically generated">
            <a:extLst>
              <a:ext uri="{FF2B5EF4-FFF2-40B4-BE49-F238E27FC236}">
                <a16:creationId xmlns:a16="http://schemas.microsoft.com/office/drawing/2014/main" id="{6703FE81-5A9C-4E7B-91F9-A22C5760ADAA}"/>
              </a:ext>
            </a:extLst>
          </p:cNvPr>
          <p:cNvPicPr>
            <a:picLocks noChangeAspect="1"/>
          </p:cNvPicPr>
          <p:nvPr/>
        </p:nvPicPr>
        <p:blipFill rotWithShape="1">
          <a:blip r:embed="rId3">
            <a:extLst>
              <a:ext uri="{28A0092B-C50C-407E-A947-70E740481C1C}">
                <a14:useLocalDpi xmlns:a14="http://schemas.microsoft.com/office/drawing/2010/main" val="0"/>
              </a:ext>
            </a:extLst>
          </a:blip>
          <a:srcRect l="2750" t="35127" r="51575" b="35519"/>
          <a:stretch/>
        </p:blipFill>
        <p:spPr>
          <a:xfrm>
            <a:off x="2368608" y="3663813"/>
            <a:ext cx="4397253" cy="1997914"/>
          </a:xfrm>
          <a:prstGeom prst="rect">
            <a:avLst/>
          </a:prstGeom>
        </p:spPr>
      </p:pic>
      <p:grpSp>
        <p:nvGrpSpPr>
          <p:cNvPr id="13" name="Group 12">
            <a:extLst>
              <a:ext uri="{FF2B5EF4-FFF2-40B4-BE49-F238E27FC236}">
                <a16:creationId xmlns:a16="http://schemas.microsoft.com/office/drawing/2014/main" id="{6AEBDF83-F515-4775-AECB-E746D4A7179B}"/>
              </a:ext>
            </a:extLst>
          </p:cNvPr>
          <p:cNvGrpSpPr/>
          <p:nvPr/>
        </p:nvGrpSpPr>
        <p:grpSpPr>
          <a:xfrm>
            <a:off x="1187726" y="3526587"/>
            <a:ext cx="2198627" cy="2053608"/>
            <a:chOff x="1043608" y="3501008"/>
            <a:chExt cx="2198627" cy="2053608"/>
          </a:xfrm>
        </p:grpSpPr>
        <p:sp>
          <p:nvSpPr>
            <p:cNvPr id="9" name="Isosceles Triangle 8">
              <a:extLst>
                <a:ext uri="{FF2B5EF4-FFF2-40B4-BE49-F238E27FC236}">
                  <a16:creationId xmlns:a16="http://schemas.microsoft.com/office/drawing/2014/main" id="{DF2037EC-359E-45FC-9F8A-4F63BCB7606D}"/>
                </a:ext>
              </a:extLst>
            </p:cNvPr>
            <p:cNvSpPr/>
            <p:nvPr/>
          </p:nvSpPr>
          <p:spPr>
            <a:xfrm>
              <a:off x="1187624" y="5427392"/>
              <a:ext cx="2002507" cy="127224"/>
            </a:xfrm>
            <a:custGeom>
              <a:avLst/>
              <a:gdLst>
                <a:gd name="connsiteX0" fmla="*/ 0 w 2088232"/>
                <a:gd name="connsiteY0" fmla="*/ 276449 h 276449"/>
                <a:gd name="connsiteX1" fmla="*/ 1044116 w 2088232"/>
                <a:gd name="connsiteY1" fmla="*/ 0 h 276449"/>
                <a:gd name="connsiteX2" fmla="*/ 2088232 w 2088232"/>
                <a:gd name="connsiteY2" fmla="*/ 276449 h 276449"/>
                <a:gd name="connsiteX3" fmla="*/ 0 w 2088232"/>
                <a:gd name="connsiteY3" fmla="*/ 276449 h 276449"/>
                <a:gd name="connsiteX0" fmla="*/ 0 w 2116807"/>
                <a:gd name="connsiteY0" fmla="*/ 276449 h 276449"/>
                <a:gd name="connsiteX1" fmla="*/ 1044116 w 2116807"/>
                <a:gd name="connsiteY1" fmla="*/ 0 h 276449"/>
                <a:gd name="connsiteX2" fmla="*/ 2116807 w 2116807"/>
                <a:gd name="connsiteY2" fmla="*/ 12924 h 276449"/>
                <a:gd name="connsiteX3" fmla="*/ 0 w 2116807"/>
                <a:gd name="connsiteY3" fmla="*/ 276449 h 276449"/>
                <a:gd name="connsiteX0" fmla="*/ 0 w 2116807"/>
                <a:gd name="connsiteY0" fmla="*/ 263749 h 263749"/>
                <a:gd name="connsiteX1" fmla="*/ 117016 w 2116807"/>
                <a:gd name="connsiteY1" fmla="*/ 0 h 263749"/>
                <a:gd name="connsiteX2" fmla="*/ 2116807 w 2116807"/>
                <a:gd name="connsiteY2" fmla="*/ 224 h 263749"/>
                <a:gd name="connsiteX3" fmla="*/ 0 w 2116807"/>
                <a:gd name="connsiteY3" fmla="*/ 263749 h 263749"/>
                <a:gd name="connsiteX0" fmla="*/ 0 w 2002507"/>
                <a:gd name="connsiteY0" fmla="*/ 127224 h 127224"/>
                <a:gd name="connsiteX1" fmla="*/ 2716 w 2002507"/>
                <a:gd name="connsiteY1" fmla="*/ 0 h 127224"/>
                <a:gd name="connsiteX2" fmla="*/ 2002507 w 2002507"/>
                <a:gd name="connsiteY2" fmla="*/ 224 h 127224"/>
                <a:gd name="connsiteX3" fmla="*/ 0 w 2002507"/>
                <a:gd name="connsiteY3" fmla="*/ 127224 h 127224"/>
              </a:gdLst>
              <a:ahLst/>
              <a:cxnLst>
                <a:cxn ang="0">
                  <a:pos x="connsiteX0" y="connsiteY0"/>
                </a:cxn>
                <a:cxn ang="0">
                  <a:pos x="connsiteX1" y="connsiteY1"/>
                </a:cxn>
                <a:cxn ang="0">
                  <a:pos x="connsiteX2" y="connsiteY2"/>
                </a:cxn>
                <a:cxn ang="0">
                  <a:pos x="connsiteX3" y="connsiteY3"/>
                </a:cxn>
              </a:cxnLst>
              <a:rect l="l" t="t" r="r" b="b"/>
              <a:pathLst>
                <a:path w="2002507" h="127224">
                  <a:moveTo>
                    <a:pt x="0" y="127224"/>
                  </a:moveTo>
                  <a:cubicBezTo>
                    <a:pt x="905" y="84816"/>
                    <a:pt x="1811" y="42408"/>
                    <a:pt x="2716" y="0"/>
                  </a:cubicBezTo>
                  <a:lnTo>
                    <a:pt x="2002507" y="224"/>
                  </a:lnTo>
                  <a:lnTo>
                    <a:pt x="0" y="127224"/>
                  </a:ln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descr="Shape, circle&#10;&#10;Description automatically generated">
              <a:extLst>
                <a:ext uri="{FF2B5EF4-FFF2-40B4-BE49-F238E27FC236}">
                  <a16:creationId xmlns:a16="http://schemas.microsoft.com/office/drawing/2014/main" id="{B77844E8-927C-44E7-822E-9AE052A96E0A}"/>
                </a:ext>
              </a:extLst>
            </p:cNvPr>
            <p:cNvPicPr>
              <a:picLocks noChangeAspect="1"/>
            </p:cNvPicPr>
            <p:nvPr/>
          </p:nvPicPr>
          <p:blipFill rotWithShape="1">
            <a:blip r:embed="rId3">
              <a:extLst>
                <a:ext uri="{28A0092B-C50C-407E-A947-70E740481C1C}">
                  <a14:useLocalDpi xmlns:a14="http://schemas.microsoft.com/office/drawing/2010/main" val="0"/>
                </a:ext>
              </a:extLst>
            </a:blip>
            <a:srcRect l="2750" t="35127" r="74413" b="35519"/>
            <a:stretch/>
          </p:blipFill>
          <p:spPr>
            <a:xfrm>
              <a:off x="1043608" y="3501008"/>
              <a:ext cx="2198627" cy="1997914"/>
            </a:xfrm>
            <a:prstGeom prst="rect">
              <a:avLst/>
            </a:prstGeom>
          </p:spPr>
        </p:pic>
        <p:cxnSp>
          <p:nvCxnSpPr>
            <p:cNvPr id="12" name="Straight Connector 11">
              <a:extLst>
                <a:ext uri="{FF2B5EF4-FFF2-40B4-BE49-F238E27FC236}">
                  <a16:creationId xmlns:a16="http://schemas.microsoft.com/office/drawing/2014/main" id="{C23873F0-71E4-4CB9-83F4-87C2E6431DE3}"/>
                </a:ext>
              </a:extLst>
            </p:cNvPr>
            <p:cNvCxnSpPr/>
            <p:nvPr/>
          </p:nvCxnSpPr>
          <p:spPr>
            <a:xfrm>
              <a:off x="3239333" y="3557004"/>
              <a:ext cx="0" cy="187220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4" name="Rectangle: Rounded Corners 13">
            <a:extLst>
              <a:ext uri="{FF2B5EF4-FFF2-40B4-BE49-F238E27FC236}">
                <a16:creationId xmlns:a16="http://schemas.microsoft.com/office/drawing/2014/main" id="{3BD8D07B-2FB7-4C1A-911A-34C2522D4F61}"/>
              </a:ext>
            </a:extLst>
          </p:cNvPr>
          <p:cNvSpPr/>
          <p:nvPr/>
        </p:nvSpPr>
        <p:spPr>
          <a:xfrm>
            <a:off x="3996038" y="3365637"/>
            <a:ext cx="4104354" cy="2375508"/>
          </a:xfrm>
          <a:prstGeom prst="roundRect">
            <a:avLst>
              <a:gd name="adj" fmla="val 9891"/>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ctr"/>
            <a:r>
              <a:rPr lang="en-GB" dirty="0">
                <a:solidFill>
                  <a:schemeClr val="tx1"/>
                </a:solidFill>
              </a:rPr>
              <a:t>Fold your card along the dotted line so that you can show only one face at a time. We will now look at some different pictures. Show what you think about each picture by displaying either your smiley or your neutral emoji.</a:t>
            </a:r>
          </a:p>
        </p:txBody>
      </p:sp>
    </p:spTree>
    <p:extLst>
      <p:ext uri="{BB962C8B-B14F-4D97-AF65-F5344CB8AC3E}">
        <p14:creationId xmlns:p14="http://schemas.microsoft.com/office/powerpoint/2010/main" val="74275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par>
                          <p:cTn id="13" fill="hold">
                            <p:stCondLst>
                              <p:cond delay="500"/>
                            </p:stCondLst>
                            <p:childTnLst>
                              <p:par>
                                <p:cTn id="14" presetID="47"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agram&#10;&#10;Description automatically generated">
            <a:extLst>
              <a:ext uri="{FF2B5EF4-FFF2-40B4-BE49-F238E27FC236}">
                <a16:creationId xmlns:a16="http://schemas.microsoft.com/office/drawing/2014/main" id="{C77391FB-BAD2-4459-B498-D543CC7319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6380" y="692696"/>
            <a:ext cx="8220076" cy="5812543"/>
          </a:xfrm>
          <a:prstGeom prst="rect">
            <a:avLst/>
          </a:prstGeom>
        </p:spPr>
      </p:pic>
      <p:pic>
        <p:nvPicPr>
          <p:cNvPr id="12" name="Picture 11" descr="A close up of a tree&#10;&#10;Description automatically generated">
            <a:extLst>
              <a:ext uri="{FF2B5EF4-FFF2-40B4-BE49-F238E27FC236}">
                <a16:creationId xmlns:a16="http://schemas.microsoft.com/office/drawing/2014/main" id="{603BAADA-1F56-4E5B-8F3C-51ADA5ACD5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670435">
            <a:off x="2973698" y="1942293"/>
            <a:ext cx="2918097" cy="3332370"/>
          </a:xfrm>
          <a:prstGeom prst="rect">
            <a:avLst/>
          </a:prstGeom>
        </p:spPr>
      </p:pic>
      <p:sp>
        <p:nvSpPr>
          <p:cNvPr id="13" name="Rectangle: Rounded Corners 12">
            <a:extLst>
              <a:ext uri="{FF2B5EF4-FFF2-40B4-BE49-F238E27FC236}">
                <a16:creationId xmlns:a16="http://schemas.microsoft.com/office/drawing/2014/main" id="{22C1F296-336A-46C9-AF31-919F94DB964E}"/>
              </a:ext>
            </a:extLst>
          </p:cNvPr>
          <p:cNvSpPr/>
          <p:nvPr/>
        </p:nvSpPr>
        <p:spPr>
          <a:xfrm>
            <a:off x="755650" y="5517232"/>
            <a:ext cx="7632700" cy="575593"/>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There’s broccoli for lunch.</a:t>
            </a:r>
          </a:p>
        </p:txBody>
      </p:sp>
      <p:pic>
        <p:nvPicPr>
          <p:cNvPr id="14" name="Picture 13">
            <a:extLst>
              <a:ext uri="{FF2B5EF4-FFF2-40B4-BE49-F238E27FC236}">
                <a16:creationId xmlns:a16="http://schemas.microsoft.com/office/drawing/2014/main" id="{022C8FB4-1DE0-48CF-88C2-D46FFA1E890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56380" y="597856"/>
            <a:ext cx="8412096" cy="5948324"/>
          </a:xfrm>
          <a:prstGeom prst="rect">
            <a:avLst/>
          </a:prstGeom>
        </p:spPr>
      </p:pic>
      <p:pic>
        <p:nvPicPr>
          <p:cNvPr id="15" name="Picture 14">
            <a:extLst>
              <a:ext uri="{FF2B5EF4-FFF2-40B4-BE49-F238E27FC236}">
                <a16:creationId xmlns:a16="http://schemas.microsoft.com/office/drawing/2014/main" id="{06E589BE-8BF0-4212-A035-428A82AE7C3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691680" y="3368798"/>
            <a:ext cx="1711561" cy="2520117"/>
          </a:xfrm>
          <a:prstGeom prst="rect">
            <a:avLst/>
          </a:prstGeom>
        </p:spPr>
      </p:pic>
      <p:sp>
        <p:nvSpPr>
          <p:cNvPr id="16" name="Rectangle: Rounded Corners 15">
            <a:extLst>
              <a:ext uri="{FF2B5EF4-FFF2-40B4-BE49-F238E27FC236}">
                <a16:creationId xmlns:a16="http://schemas.microsoft.com/office/drawing/2014/main" id="{D3E46CEA-4173-4672-9437-39E89E48E377}"/>
              </a:ext>
            </a:extLst>
          </p:cNvPr>
          <p:cNvSpPr/>
          <p:nvPr/>
        </p:nvSpPr>
        <p:spPr>
          <a:xfrm>
            <a:off x="746996" y="5509592"/>
            <a:ext cx="7632700" cy="575593"/>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It’s PE today.</a:t>
            </a:r>
          </a:p>
        </p:txBody>
      </p:sp>
      <p:pic>
        <p:nvPicPr>
          <p:cNvPr id="18" name="Picture 17">
            <a:extLst>
              <a:ext uri="{FF2B5EF4-FFF2-40B4-BE49-F238E27FC236}">
                <a16:creationId xmlns:a16="http://schemas.microsoft.com/office/drawing/2014/main" id="{BC1BF615-FED6-4031-B5D8-D1AF46348AB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30811" y="557910"/>
            <a:ext cx="8412096" cy="5948323"/>
          </a:xfrm>
          <a:prstGeom prst="rect">
            <a:avLst/>
          </a:prstGeom>
        </p:spPr>
      </p:pic>
      <p:sp>
        <p:nvSpPr>
          <p:cNvPr id="19" name="Rectangle: Rounded Corners 18">
            <a:extLst>
              <a:ext uri="{FF2B5EF4-FFF2-40B4-BE49-F238E27FC236}">
                <a16:creationId xmlns:a16="http://schemas.microsoft.com/office/drawing/2014/main" id="{3ACFA6A8-C131-482B-ADB3-02F97C76ABB1}"/>
              </a:ext>
            </a:extLst>
          </p:cNvPr>
          <p:cNvSpPr/>
          <p:nvPr/>
        </p:nvSpPr>
        <p:spPr>
          <a:xfrm>
            <a:off x="775135" y="5532095"/>
            <a:ext cx="7632700" cy="575593"/>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It’s raining.</a:t>
            </a:r>
          </a:p>
        </p:txBody>
      </p:sp>
      <p:pic>
        <p:nvPicPr>
          <p:cNvPr id="20" name="Picture 19">
            <a:extLst>
              <a:ext uri="{FF2B5EF4-FFF2-40B4-BE49-F238E27FC236}">
                <a16:creationId xmlns:a16="http://schemas.microsoft.com/office/drawing/2014/main" id="{2B43CEB1-3D70-4CC1-BE17-681C3F2F844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15690" y="512595"/>
            <a:ext cx="8412095" cy="5948323"/>
          </a:xfrm>
          <a:prstGeom prst="rect">
            <a:avLst/>
          </a:prstGeom>
        </p:spPr>
      </p:pic>
      <p:sp>
        <p:nvSpPr>
          <p:cNvPr id="21" name="Rectangle: Rounded Corners 20">
            <a:extLst>
              <a:ext uri="{FF2B5EF4-FFF2-40B4-BE49-F238E27FC236}">
                <a16:creationId xmlns:a16="http://schemas.microsoft.com/office/drawing/2014/main" id="{1B1351F6-8E16-41D8-929E-9A45C39933D3}"/>
              </a:ext>
            </a:extLst>
          </p:cNvPr>
          <p:cNvSpPr/>
          <p:nvPr/>
        </p:nvSpPr>
        <p:spPr>
          <a:xfrm>
            <a:off x="727511" y="5501789"/>
            <a:ext cx="7632700" cy="575593"/>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There’s a spelling test today.</a:t>
            </a:r>
          </a:p>
        </p:txBody>
      </p:sp>
      <p:pic>
        <p:nvPicPr>
          <p:cNvPr id="23" name="Picture 22" descr="Chart, line chart&#10;&#10;Description automatically generated">
            <a:extLst>
              <a:ext uri="{FF2B5EF4-FFF2-40B4-BE49-F238E27FC236}">
                <a16:creationId xmlns:a16="http://schemas.microsoft.com/office/drawing/2014/main" id="{A3CEECF8-87C2-436F-9155-038240B45E3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97662" y="1997887"/>
            <a:ext cx="4470167" cy="3160924"/>
          </a:xfrm>
          <a:prstGeom prst="rect">
            <a:avLst/>
          </a:prstGeom>
          <a:ln w="19050">
            <a:solidFill>
              <a:schemeClr val="tx1">
                <a:lumMod val="90000"/>
                <a:lumOff val="10000"/>
              </a:schemeClr>
            </a:solidFill>
          </a:ln>
        </p:spPr>
      </p:pic>
      <p:pic>
        <p:nvPicPr>
          <p:cNvPr id="24" name="Picture 23">
            <a:extLst>
              <a:ext uri="{FF2B5EF4-FFF2-40B4-BE49-F238E27FC236}">
                <a16:creationId xmlns:a16="http://schemas.microsoft.com/office/drawing/2014/main" id="{3559357C-90A6-4BA7-8852-E2740C43C94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17792" y="603226"/>
            <a:ext cx="8412095" cy="5948322"/>
          </a:xfrm>
          <a:prstGeom prst="rect">
            <a:avLst/>
          </a:prstGeom>
        </p:spPr>
      </p:pic>
      <p:pic>
        <p:nvPicPr>
          <p:cNvPr id="26" name="Picture 25">
            <a:extLst>
              <a:ext uri="{FF2B5EF4-FFF2-40B4-BE49-F238E27FC236}">
                <a16:creationId xmlns:a16="http://schemas.microsoft.com/office/drawing/2014/main" id="{EB036DB5-68E6-40F7-8BD7-3A7139905A27}"/>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2048030" y="2139883"/>
            <a:ext cx="5552661" cy="4025421"/>
          </a:xfrm>
          <a:prstGeom prst="rect">
            <a:avLst/>
          </a:prstGeom>
          <a:ln w="19050">
            <a:noFill/>
          </a:ln>
        </p:spPr>
      </p:pic>
      <p:sp>
        <p:nvSpPr>
          <p:cNvPr id="25" name="Rectangle: Rounded Corners 24">
            <a:extLst>
              <a:ext uri="{FF2B5EF4-FFF2-40B4-BE49-F238E27FC236}">
                <a16:creationId xmlns:a16="http://schemas.microsoft.com/office/drawing/2014/main" id="{8A8E8184-66FC-4C3A-AB89-D4477879701C}"/>
              </a:ext>
            </a:extLst>
          </p:cNvPr>
          <p:cNvSpPr/>
          <p:nvPr/>
        </p:nvSpPr>
        <p:spPr>
          <a:xfrm>
            <a:off x="733895" y="5512097"/>
            <a:ext cx="7632700" cy="575593"/>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We’ve got homework to do.</a:t>
            </a:r>
          </a:p>
        </p:txBody>
      </p:sp>
      <p:sp>
        <p:nvSpPr>
          <p:cNvPr id="6" name="Rectangle 5">
            <a:extLst>
              <a:ext uri="{FF2B5EF4-FFF2-40B4-BE49-F238E27FC236}">
                <a16:creationId xmlns:a16="http://schemas.microsoft.com/office/drawing/2014/main" id="{BFF81DC9-57FF-4C68-BBA5-8E8685E1F0B3}"/>
              </a:ext>
            </a:extLst>
          </p:cNvPr>
          <p:cNvSpPr/>
          <p:nvPr/>
        </p:nvSpPr>
        <p:spPr>
          <a:xfrm>
            <a:off x="251520" y="332656"/>
            <a:ext cx="8539778" cy="10749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frame">
            <a:extLst>
              <a:ext uri="{FF2B5EF4-FFF2-40B4-BE49-F238E27FC236}">
                <a16:creationId xmlns:a16="http://schemas.microsoft.com/office/drawing/2014/main" id="{6C5DAD17-E2A5-4AD0-A948-0498FAE127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28048" y="-154892"/>
            <a:ext cx="9144000" cy="6858000"/>
          </a:xfrm>
          <a:prstGeom prst="rect">
            <a:avLst/>
          </a:prstGeom>
        </p:spPr>
      </p:pic>
      <p:sp>
        <p:nvSpPr>
          <p:cNvPr id="3" name="Title 1">
            <a:extLst>
              <a:ext uri="{FF2B5EF4-FFF2-40B4-BE49-F238E27FC236}">
                <a16:creationId xmlns:a16="http://schemas.microsoft.com/office/drawing/2014/main" id="{DC9631C4-B998-4B10-A2D5-EB8CECE980BA}"/>
              </a:ext>
            </a:extLst>
          </p:cNvPr>
          <p:cNvSpPr>
            <a:spLocks noGrp="1"/>
          </p:cNvSpPr>
          <p:nvPr>
            <p:ph type="title"/>
          </p:nvPr>
        </p:nvSpPr>
        <p:spPr>
          <a:xfrm>
            <a:off x="457198" y="478895"/>
            <a:ext cx="8220075" cy="994306"/>
          </a:xfrm>
        </p:spPr>
        <p:txBody>
          <a:bodyPr/>
          <a:lstStyle/>
          <a:p>
            <a:r>
              <a:rPr lang="en-GB" dirty="0"/>
              <a:t>Get the Message!</a:t>
            </a:r>
          </a:p>
        </p:txBody>
      </p:sp>
      <p:pic>
        <p:nvPicPr>
          <p:cNvPr id="4" name="Pairs">
            <a:extLst>
              <a:ext uri="{FF2B5EF4-FFF2-40B4-BE49-F238E27FC236}">
                <a16:creationId xmlns:a16="http://schemas.microsoft.com/office/drawing/2014/main" id="{A26BD19A-9896-4B47-BF6A-FDC01FC925B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40250" y="549275"/>
            <a:ext cx="864000" cy="864000"/>
          </a:xfrm>
          <a:prstGeom prst="rect">
            <a:avLst/>
          </a:prstGeom>
        </p:spPr>
      </p:pic>
    </p:spTree>
    <p:extLst>
      <p:ext uri="{BB962C8B-B14F-4D97-AF65-F5344CB8AC3E}">
        <p14:creationId xmlns:p14="http://schemas.microsoft.com/office/powerpoint/2010/main" val="204735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par>
                          <p:cTn id="24" fill="hold">
                            <p:stCondLst>
                              <p:cond delay="1000"/>
                            </p:stCond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left)">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cTn>
                              </p:par>
                              <p:par>
                                <p:cTn id="51" presetID="10"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500"/>
                                        <p:tgtEl>
                                          <p:spTgt spid="26"/>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wipe(left)">
                                      <p:cBhvr>
                                        <p:cTn id="5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9" grpId="0" animBg="1"/>
      <p:bldP spid="21"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0DA6257-6C90-42B4-8B1C-E9426635CAAF}"/>
              </a:ext>
            </a:extLst>
          </p:cNvPr>
          <p:cNvSpPr>
            <a:spLocks noGrp="1"/>
          </p:cNvSpPr>
          <p:nvPr>
            <p:ph type="title"/>
          </p:nvPr>
        </p:nvSpPr>
        <p:spPr>
          <a:xfrm>
            <a:off x="457198" y="478895"/>
            <a:ext cx="8220075" cy="994306"/>
          </a:xfrm>
        </p:spPr>
        <p:txBody>
          <a:bodyPr/>
          <a:lstStyle/>
          <a:p>
            <a:r>
              <a:rPr lang="en-GB" dirty="0"/>
              <a:t>Get the Message!</a:t>
            </a:r>
          </a:p>
        </p:txBody>
      </p:sp>
      <p:pic>
        <p:nvPicPr>
          <p:cNvPr id="6" name="Whole Class">
            <a:extLst>
              <a:ext uri="{FF2B5EF4-FFF2-40B4-BE49-F238E27FC236}">
                <a16:creationId xmlns:a16="http://schemas.microsoft.com/office/drawing/2014/main" id="{43730EA9-E432-4C95-AC63-37BFC07832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7" name="TextBox 6">
            <a:extLst>
              <a:ext uri="{FF2B5EF4-FFF2-40B4-BE49-F238E27FC236}">
                <a16:creationId xmlns:a16="http://schemas.microsoft.com/office/drawing/2014/main" id="{55977AB0-8854-42FF-8F22-472C29744C36}"/>
              </a:ext>
            </a:extLst>
          </p:cNvPr>
          <p:cNvSpPr txBox="1"/>
          <p:nvPr/>
        </p:nvSpPr>
        <p:spPr>
          <a:xfrm>
            <a:off x="755650" y="1628800"/>
            <a:ext cx="7632700" cy="646331"/>
          </a:xfrm>
          <a:prstGeom prst="rect">
            <a:avLst/>
          </a:prstGeom>
          <a:noFill/>
        </p:spPr>
        <p:txBody>
          <a:bodyPr wrap="square" rtlCol="0">
            <a:spAutoFit/>
          </a:bodyPr>
          <a:lstStyle/>
          <a:p>
            <a:pPr algn="ctr"/>
            <a:r>
              <a:rPr lang="en-GB" dirty="0"/>
              <a:t>How easy did you find it to decide which emoji to show? Did we always think the same thing?</a:t>
            </a:r>
          </a:p>
        </p:txBody>
      </p:sp>
      <p:sp>
        <p:nvSpPr>
          <p:cNvPr id="10" name="Rectangle: Rounded Corners 9">
            <a:extLst>
              <a:ext uri="{FF2B5EF4-FFF2-40B4-BE49-F238E27FC236}">
                <a16:creationId xmlns:a16="http://schemas.microsoft.com/office/drawing/2014/main" id="{EAFEC137-228F-422D-85E8-38907F455446}"/>
              </a:ext>
            </a:extLst>
          </p:cNvPr>
          <p:cNvSpPr/>
          <p:nvPr/>
        </p:nvSpPr>
        <p:spPr>
          <a:xfrm>
            <a:off x="3059832" y="3069716"/>
            <a:ext cx="4968552" cy="2087476"/>
          </a:xfrm>
          <a:prstGeom prst="roundRect">
            <a:avLst>
              <a:gd name="adj" fmla="val 9891"/>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92000" rIns="144000" rtlCol="0" anchor="ctr"/>
          <a:lstStyle/>
          <a:p>
            <a:pPr algn="ctr"/>
            <a:r>
              <a:rPr lang="en-GB" dirty="0">
                <a:solidFill>
                  <a:schemeClr val="tx1"/>
                </a:solidFill>
              </a:rPr>
              <a:t>When people tell or show us things, there are lots of ways to react. </a:t>
            </a:r>
          </a:p>
          <a:p>
            <a:pPr algn="ctr"/>
            <a:endParaRPr lang="en-GB" dirty="0">
              <a:solidFill>
                <a:schemeClr val="tx1"/>
              </a:solidFill>
            </a:endParaRPr>
          </a:p>
          <a:p>
            <a:pPr algn="ctr"/>
            <a:r>
              <a:rPr lang="en-GB" dirty="0">
                <a:solidFill>
                  <a:schemeClr val="tx1"/>
                </a:solidFill>
              </a:rPr>
              <a:t>When we communicate over the Internet, we may see lots of </a:t>
            </a:r>
            <a:br>
              <a:rPr lang="en-GB" dirty="0">
                <a:solidFill>
                  <a:schemeClr val="tx1"/>
                </a:solidFill>
              </a:rPr>
            </a:br>
            <a:r>
              <a:rPr lang="en-GB" dirty="0">
                <a:solidFill>
                  <a:schemeClr val="tx1"/>
                </a:solidFill>
              </a:rPr>
              <a:t>different reactions.</a:t>
            </a:r>
          </a:p>
        </p:txBody>
      </p:sp>
      <p:pic>
        <p:nvPicPr>
          <p:cNvPr id="9" name="Picture 8" descr="A close up of a logo&#10;&#10;Description automatically generated">
            <a:extLst>
              <a:ext uri="{FF2B5EF4-FFF2-40B4-BE49-F238E27FC236}">
                <a16:creationId xmlns:a16="http://schemas.microsoft.com/office/drawing/2014/main" id="{B1CD871B-48D0-4845-80D7-360647F517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624" y="2434580"/>
            <a:ext cx="2775998" cy="5589240"/>
          </a:xfrm>
          <a:prstGeom prst="rect">
            <a:avLst/>
          </a:prstGeom>
        </p:spPr>
      </p:pic>
    </p:spTree>
    <p:extLst>
      <p:ext uri="{BB962C8B-B14F-4D97-AF65-F5344CB8AC3E}">
        <p14:creationId xmlns:p14="http://schemas.microsoft.com/office/powerpoint/2010/main" val="231790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0">
                                            <p:bg/>
                                          </p:spTgt>
                                        </p:tgtEl>
                                        <p:attrNameLst>
                                          <p:attrName>style.visibility</p:attrName>
                                        </p:attrNameLst>
                                      </p:cBhvr>
                                      <p:to>
                                        <p:strVal val="visible"/>
                                      </p:to>
                                    </p:set>
                                    <p:animEffect transition="in" filter="wipe(left)">
                                      <p:cBhvr>
                                        <p:cTn id="16" dur="500"/>
                                        <p:tgtEl>
                                          <p:spTgt spid="10">
                                            <p:bg/>
                                          </p:spTgt>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animEffect transition="in" filter="fade">
                                      <p:cBhvr>
                                        <p:cTn id="25"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uiExpand="1"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50299-504F-4269-BA0C-4C209D120A41}"/>
              </a:ext>
            </a:extLst>
          </p:cNvPr>
          <p:cNvSpPr>
            <a:spLocks noGrp="1"/>
          </p:cNvSpPr>
          <p:nvPr>
            <p:ph type="title"/>
          </p:nvPr>
        </p:nvSpPr>
        <p:spPr/>
        <p:txBody>
          <a:bodyPr/>
          <a:lstStyle/>
          <a:p>
            <a:r>
              <a:rPr lang="en-GB" dirty="0"/>
              <a:t>Would You Say It?</a:t>
            </a:r>
          </a:p>
        </p:txBody>
      </p:sp>
      <p:pic>
        <p:nvPicPr>
          <p:cNvPr id="4" name="Group Work">
            <a:extLst>
              <a:ext uri="{FF2B5EF4-FFF2-40B4-BE49-F238E27FC236}">
                <a16:creationId xmlns:a16="http://schemas.microsoft.com/office/drawing/2014/main" id="{E324495A-5B8F-4353-B1BC-A7DE3F2C4F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250" y="549275"/>
            <a:ext cx="864000" cy="864000"/>
          </a:xfrm>
          <a:prstGeom prst="rect">
            <a:avLst/>
          </a:prstGeom>
        </p:spPr>
      </p:pic>
      <p:sp>
        <p:nvSpPr>
          <p:cNvPr id="15" name="Rectangle: Rounded Corners 14">
            <a:extLst>
              <a:ext uri="{FF2B5EF4-FFF2-40B4-BE49-F238E27FC236}">
                <a16:creationId xmlns:a16="http://schemas.microsoft.com/office/drawing/2014/main" id="{1E29F192-890A-4BA8-91BD-90B074E0AAEF}"/>
              </a:ext>
            </a:extLst>
          </p:cNvPr>
          <p:cNvSpPr/>
          <p:nvPr/>
        </p:nvSpPr>
        <p:spPr>
          <a:xfrm>
            <a:off x="755650" y="2518777"/>
            <a:ext cx="7632700" cy="3574048"/>
          </a:xfrm>
          <a:prstGeom prst="roundRect">
            <a:avLst>
              <a:gd name="adj" fmla="val 8139"/>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Diagram, text&#10;&#10;Description automatically generated">
            <a:extLst>
              <a:ext uri="{FF2B5EF4-FFF2-40B4-BE49-F238E27FC236}">
                <a16:creationId xmlns:a16="http://schemas.microsoft.com/office/drawing/2014/main" id="{DD073F6D-7B69-46AA-A86B-7C07C67320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38" t="17696" r="66537" b="47772"/>
          <a:stretch/>
        </p:blipFill>
        <p:spPr>
          <a:xfrm>
            <a:off x="4019940" y="4201940"/>
            <a:ext cx="1710853" cy="1395696"/>
          </a:xfrm>
          <a:prstGeom prst="rect">
            <a:avLst/>
          </a:prstGeom>
          <a:effectLst>
            <a:outerShdw blurRad="50800" dist="38100" dir="2700000" algn="tl" rotWithShape="0">
              <a:prstClr val="black">
                <a:alpha val="40000"/>
              </a:prstClr>
            </a:outerShdw>
          </a:effectLst>
        </p:spPr>
      </p:pic>
      <p:pic>
        <p:nvPicPr>
          <p:cNvPr id="7" name="Picture 6" descr="Diagram, text&#10;&#10;Description automatically generated">
            <a:extLst>
              <a:ext uri="{FF2B5EF4-FFF2-40B4-BE49-F238E27FC236}">
                <a16:creationId xmlns:a16="http://schemas.microsoft.com/office/drawing/2014/main" id="{B0EC9120-2CF9-47C3-9B16-C12A8B9DFA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650" t="17696" r="35425" b="47772"/>
          <a:stretch/>
        </p:blipFill>
        <p:spPr>
          <a:xfrm>
            <a:off x="6646293" y="4997112"/>
            <a:ext cx="1710853" cy="1395696"/>
          </a:xfrm>
          <a:prstGeom prst="rect">
            <a:avLst/>
          </a:prstGeom>
          <a:effectLst>
            <a:outerShdw blurRad="50800" dist="38100" dir="2700000" algn="tl" rotWithShape="0">
              <a:prstClr val="black">
                <a:alpha val="40000"/>
              </a:prstClr>
            </a:outerShdw>
          </a:effectLst>
        </p:spPr>
      </p:pic>
      <p:pic>
        <p:nvPicPr>
          <p:cNvPr id="8" name="Picture 7" descr="Diagram, text&#10;&#10;Description automatically generated">
            <a:extLst>
              <a:ext uri="{FF2B5EF4-FFF2-40B4-BE49-F238E27FC236}">
                <a16:creationId xmlns:a16="http://schemas.microsoft.com/office/drawing/2014/main" id="{C04AE129-930E-4C0C-BC4F-8C5420D4EF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754" t="17696" r="4321" b="47772"/>
          <a:stretch/>
        </p:blipFill>
        <p:spPr>
          <a:xfrm>
            <a:off x="6851054" y="3977786"/>
            <a:ext cx="1710853" cy="1395696"/>
          </a:xfrm>
          <a:prstGeom prst="rect">
            <a:avLst/>
          </a:prstGeom>
          <a:effectLst>
            <a:outerShdw blurRad="50800" dist="38100" dir="2700000" algn="tl" rotWithShape="0">
              <a:prstClr val="black">
                <a:alpha val="40000"/>
              </a:prstClr>
            </a:outerShdw>
          </a:effectLst>
        </p:spPr>
      </p:pic>
      <p:pic>
        <p:nvPicPr>
          <p:cNvPr id="9" name="Picture 8" descr="Diagram, text&#10;&#10;Description automatically generated">
            <a:extLst>
              <a:ext uri="{FF2B5EF4-FFF2-40B4-BE49-F238E27FC236}">
                <a16:creationId xmlns:a16="http://schemas.microsoft.com/office/drawing/2014/main" id="{81A1D6B2-55AB-464E-9FE9-75E863E92C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38" t="54713" r="66537" b="10755"/>
          <a:stretch/>
        </p:blipFill>
        <p:spPr>
          <a:xfrm>
            <a:off x="5378242" y="3853016"/>
            <a:ext cx="1710853" cy="1395696"/>
          </a:xfrm>
          <a:prstGeom prst="rect">
            <a:avLst/>
          </a:prstGeom>
          <a:effectLst>
            <a:outerShdw blurRad="50800" dist="38100" dir="2700000" algn="tl" rotWithShape="0">
              <a:prstClr val="black">
                <a:alpha val="40000"/>
              </a:prstClr>
            </a:outerShdw>
          </a:effectLst>
        </p:spPr>
      </p:pic>
      <p:pic>
        <p:nvPicPr>
          <p:cNvPr id="10" name="Picture 9" descr="Diagram, text&#10;&#10;Description automatically generated">
            <a:extLst>
              <a:ext uri="{FF2B5EF4-FFF2-40B4-BE49-F238E27FC236}">
                <a16:creationId xmlns:a16="http://schemas.microsoft.com/office/drawing/2014/main" id="{5E00F22F-3DAC-42A3-9608-60291C1BB4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146" t="54713" r="34929" b="10755"/>
          <a:stretch/>
        </p:blipFill>
        <p:spPr>
          <a:xfrm>
            <a:off x="5663338" y="4759514"/>
            <a:ext cx="1710853" cy="1395696"/>
          </a:xfrm>
          <a:prstGeom prst="rect">
            <a:avLst/>
          </a:prstGeom>
          <a:effectLst>
            <a:outerShdw blurRad="50800" dist="38100" dir="2700000" algn="tl" rotWithShape="0">
              <a:prstClr val="black">
                <a:alpha val="40000"/>
              </a:prstClr>
            </a:outerShdw>
          </a:effectLst>
        </p:spPr>
      </p:pic>
      <p:pic>
        <p:nvPicPr>
          <p:cNvPr id="11" name="Picture 10" descr="Diagram, text&#10;&#10;Description automatically generated">
            <a:extLst>
              <a:ext uri="{FF2B5EF4-FFF2-40B4-BE49-F238E27FC236}">
                <a16:creationId xmlns:a16="http://schemas.microsoft.com/office/drawing/2014/main" id="{17D0B497-93D2-4FE7-B2CF-EA1F02037B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302" t="54713" r="3773" b="10755"/>
          <a:stretch/>
        </p:blipFill>
        <p:spPr>
          <a:xfrm>
            <a:off x="4224701" y="4923118"/>
            <a:ext cx="1710853" cy="1395696"/>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7137FAFA-CFD9-4240-AF7A-D3078C60763D}"/>
              </a:ext>
            </a:extLst>
          </p:cNvPr>
          <p:cNvSpPr txBox="1"/>
          <p:nvPr/>
        </p:nvSpPr>
        <p:spPr>
          <a:xfrm>
            <a:off x="755650" y="1425550"/>
            <a:ext cx="7632700" cy="923330"/>
          </a:xfrm>
          <a:prstGeom prst="rect">
            <a:avLst/>
          </a:prstGeom>
          <a:noFill/>
        </p:spPr>
        <p:txBody>
          <a:bodyPr wrap="square" rtlCol="0">
            <a:spAutoFit/>
          </a:bodyPr>
          <a:lstStyle/>
          <a:p>
            <a:pPr algn="ctr"/>
            <a:r>
              <a:rPr lang="en-GB" dirty="0"/>
              <a:t>When people communicate online, they might sometimes say things or give an opinion that they wouldn’t share if they were speaking to someone face-to-face. </a:t>
            </a:r>
          </a:p>
        </p:txBody>
      </p:sp>
      <p:pic>
        <p:nvPicPr>
          <p:cNvPr id="14" name="Picture 13" descr="A picture containing calendar&#10;&#10;Description automatically generated">
            <a:extLst>
              <a:ext uri="{FF2B5EF4-FFF2-40B4-BE49-F238E27FC236}">
                <a16:creationId xmlns:a16="http://schemas.microsoft.com/office/drawing/2014/main" id="{CE0648FE-14D4-4FFD-A059-C5C9EEBD38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4080894"/>
            <a:ext cx="3668640" cy="2531781"/>
          </a:xfrm>
          <a:prstGeom prst="rect">
            <a:avLst/>
          </a:prstGeom>
        </p:spPr>
      </p:pic>
      <p:sp>
        <p:nvSpPr>
          <p:cNvPr id="16" name="TextBox 15">
            <a:extLst>
              <a:ext uri="{FF2B5EF4-FFF2-40B4-BE49-F238E27FC236}">
                <a16:creationId xmlns:a16="http://schemas.microsoft.com/office/drawing/2014/main" id="{F128398B-499C-42B2-BF91-C09B5DFCDDCA}"/>
              </a:ext>
            </a:extLst>
          </p:cNvPr>
          <p:cNvSpPr txBox="1"/>
          <p:nvPr/>
        </p:nvSpPr>
        <p:spPr>
          <a:xfrm>
            <a:off x="971600" y="2708920"/>
            <a:ext cx="7064058" cy="1200329"/>
          </a:xfrm>
          <a:prstGeom prst="rect">
            <a:avLst/>
          </a:prstGeom>
          <a:noFill/>
        </p:spPr>
        <p:txBody>
          <a:bodyPr wrap="square" rtlCol="0">
            <a:spAutoFit/>
          </a:bodyPr>
          <a:lstStyle/>
          <a:p>
            <a:r>
              <a:rPr lang="en-GB" dirty="0"/>
              <a:t>Work in your groups to read through the cards in your </a:t>
            </a:r>
            <a:r>
              <a:rPr lang="en-GB" b="1" dirty="0"/>
              <a:t>Would You Say It? Sorting Cards</a:t>
            </a:r>
            <a:r>
              <a:rPr lang="en-GB" dirty="0"/>
              <a:t> and sort them into two groups:</a:t>
            </a:r>
          </a:p>
          <a:p>
            <a:pPr marL="285750" indent="-285750">
              <a:buFont typeface="Arial" panose="020B0604020202020204" pitchFamily="34" charset="0"/>
              <a:buChar char="•"/>
            </a:pPr>
            <a:r>
              <a:rPr lang="en-GB" dirty="0"/>
              <a:t>Messages that may cause good feelings.</a:t>
            </a:r>
          </a:p>
          <a:p>
            <a:pPr marL="285750" indent="-285750">
              <a:buFont typeface="Arial" panose="020B0604020202020204" pitchFamily="34" charset="0"/>
              <a:buChar char="•"/>
            </a:pPr>
            <a:r>
              <a:rPr lang="en-GB" dirty="0"/>
              <a:t>Messages that may cause uncomfortable feelings.</a:t>
            </a:r>
          </a:p>
        </p:txBody>
      </p:sp>
    </p:spTree>
    <p:extLst>
      <p:ext uri="{BB962C8B-B14F-4D97-AF65-F5344CB8AC3E}">
        <p14:creationId xmlns:p14="http://schemas.microsoft.com/office/powerpoint/2010/main" val="374439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750"/>
                                        <p:tgtEl>
                                          <p:spTgt spid="7"/>
                                        </p:tgtEl>
                                      </p:cBhvr>
                                    </p:animEffect>
                                    <p:anim calcmode="lin" valueType="num">
                                      <p:cBhvr>
                                        <p:cTn id="25" dur="750" fill="hold"/>
                                        <p:tgtEl>
                                          <p:spTgt spid="7"/>
                                        </p:tgtEl>
                                        <p:attrNameLst>
                                          <p:attrName>ppt_x</p:attrName>
                                        </p:attrNameLst>
                                      </p:cBhvr>
                                      <p:tavLst>
                                        <p:tav tm="0">
                                          <p:val>
                                            <p:strVal val="#ppt_x"/>
                                          </p:val>
                                        </p:tav>
                                        <p:tav tm="100000">
                                          <p:val>
                                            <p:strVal val="#ppt_x"/>
                                          </p:val>
                                        </p:tav>
                                      </p:tavLst>
                                    </p:anim>
                                    <p:anim calcmode="lin" valueType="num">
                                      <p:cBhvr>
                                        <p:cTn id="26" dur="750" fill="hold"/>
                                        <p:tgtEl>
                                          <p:spTgt spid="7"/>
                                        </p:tgtEl>
                                        <p:attrNameLst>
                                          <p:attrName>ppt_y</p:attrName>
                                        </p:attrNameLst>
                                      </p:cBhvr>
                                      <p:tavLst>
                                        <p:tav tm="0">
                                          <p:val>
                                            <p:strVal val="#ppt_y+.1"/>
                                          </p:val>
                                        </p:tav>
                                        <p:tav tm="100000">
                                          <p:val>
                                            <p:strVal val="#ppt_y"/>
                                          </p:val>
                                        </p:tav>
                                      </p:tavLst>
                                    </p:anim>
                                  </p:childTnLst>
                                </p:cTn>
                              </p:par>
                            </p:childTnLst>
                          </p:cTn>
                        </p:par>
                        <p:par>
                          <p:cTn id="27" fill="hold">
                            <p:stCondLst>
                              <p:cond delay="750"/>
                            </p:stCondLst>
                            <p:childTnLst>
                              <p:par>
                                <p:cTn id="28" presetID="42" presetClass="entr" presetSubtype="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750"/>
                                        <p:tgtEl>
                                          <p:spTgt spid="8"/>
                                        </p:tgtEl>
                                      </p:cBhvr>
                                    </p:animEffect>
                                    <p:anim calcmode="lin" valueType="num">
                                      <p:cBhvr>
                                        <p:cTn id="31" dur="750" fill="hold"/>
                                        <p:tgtEl>
                                          <p:spTgt spid="8"/>
                                        </p:tgtEl>
                                        <p:attrNameLst>
                                          <p:attrName>ppt_x</p:attrName>
                                        </p:attrNameLst>
                                      </p:cBhvr>
                                      <p:tavLst>
                                        <p:tav tm="0">
                                          <p:val>
                                            <p:strVal val="#ppt_x"/>
                                          </p:val>
                                        </p:tav>
                                        <p:tav tm="100000">
                                          <p:val>
                                            <p:strVal val="#ppt_x"/>
                                          </p:val>
                                        </p:tav>
                                      </p:tavLst>
                                    </p:anim>
                                    <p:anim calcmode="lin" valueType="num">
                                      <p:cBhvr>
                                        <p:cTn id="32" dur="750" fill="hold"/>
                                        <p:tgtEl>
                                          <p:spTgt spid="8"/>
                                        </p:tgtEl>
                                        <p:attrNameLst>
                                          <p:attrName>ppt_y</p:attrName>
                                        </p:attrNameLst>
                                      </p:cBhvr>
                                      <p:tavLst>
                                        <p:tav tm="0">
                                          <p:val>
                                            <p:strVal val="#ppt_y+.1"/>
                                          </p:val>
                                        </p:tav>
                                        <p:tav tm="100000">
                                          <p:val>
                                            <p:strVal val="#ppt_y"/>
                                          </p:val>
                                        </p:tav>
                                      </p:tavLst>
                                    </p:anim>
                                  </p:childTnLst>
                                </p:cTn>
                              </p:par>
                            </p:childTnLst>
                          </p:cTn>
                        </p:par>
                        <p:par>
                          <p:cTn id="33" fill="hold">
                            <p:stCondLst>
                              <p:cond delay="1500"/>
                            </p:stCondLst>
                            <p:childTnLst>
                              <p:par>
                                <p:cTn id="34" presetID="42" presetClass="entr" presetSubtype="0"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750"/>
                                        <p:tgtEl>
                                          <p:spTgt spid="6"/>
                                        </p:tgtEl>
                                      </p:cBhvr>
                                    </p:animEffect>
                                    <p:anim calcmode="lin" valueType="num">
                                      <p:cBhvr>
                                        <p:cTn id="37" dur="750" fill="hold"/>
                                        <p:tgtEl>
                                          <p:spTgt spid="6"/>
                                        </p:tgtEl>
                                        <p:attrNameLst>
                                          <p:attrName>ppt_x</p:attrName>
                                        </p:attrNameLst>
                                      </p:cBhvr>
                                      <p:tavLst>
                                        <p:tav tm="0">
                                          <p:val>
                                            <p:strVal val="#ppt_x"/>
                                          </p:val>
                                        </p:tav>
                                        <p:tav tm="100000">
                                          <p:val>
                                            <p:strVal val="#ppt_x"/>
                                          </p:val>
                                        </p:tav>
                                      </p:tavLst>
                                    </p:anim>
                                    <p:anim calcmode="lin" valueType="num">
                                      <p:cBhvr>
                                        <p:cTn id="38" dur="750" fill="hold"/>
                                        <p:tgtEl>
                                          <p:spTgt spid="6"/>
                                        </p:tgtEl>
                                        <p:attrNameLst>
                                          <p:attrName>ppt_y</p:attrName>
                                        </p:attrNameLst>
                                      </p:cBhvr>
                                      <p:tavLst>
                                        <p:tav tm="0">
                                          <p:val>
                                            <p:strVal val="#ppt_y+.1"/>
                                          </p:val>
                                        </p:tav>
                                        <p:tav tm="100000">
                                          <p:val>
                                            <p:strVal val="#ppt_y"/>
                                          </p:val>
                                        </p:tav>
                                      </p:tavLst>
                                    </p:anim>
                                  </p:childTnLst>
                                </p:cTn>
                              </p:par>
                            </p:childTnLst>
                          </p:cTn>
                        </p:par>
                        <p:par>
                          <p:cTn id="39" fill="hold">
                            <p:stCondLst>
                              <p:cond delay="2250"/>
                            </p:stCondLst>
                            <p:childTnLst>
                              <p:par>
                                <p:cTn id="40" presetID="42" presetClass="entr" presetSubtype="0"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750"/>
                                        <p:tgtEl>
                                          <p:spTgt spid="9"/>
                                        </p:tgtEl>
                                      </p:cBhvr>
                                    </p:animEffect>
                                    <p:anim calcmode="lin" valueType="num">
                                      <p:cBhvr>
                                        <p:cTn id="43" dur="750" fill="hold"/>
                                        <p:tgtEl>
                                          <p:spTgt spid="9"/>
                                        </p:tgtEl>
                                        <p:attrNameLst>
                                          <p:attrName>ppt_x</p:attrName>
                                        </p:attrNameLst>
                                      </p:cBhvr>
                                      <p:tavLst>
                                        <p:tav tm="0">
                                          <p:val>
                                            <p:strVal val="#ppt_x"/>
                                          </p:val>
                                        </p:tav>
                                        <p:tav tm="100000">
                                          <p:val>
                                            <p:strVal val="#ppt_x"/>
                                          </p:val>
                                        </p:tav>
                                      </p:tavLst>
                                    </p:anim>
                                    <p:anim calcmode="lin" valueType="num">
                                      <p:cBhvr>
                                        <p:cTn id="44" dur="750" fill="hold"/>
                                        <p:tgtEl>
                                          <p:spTgt spid="9"/>
                                        </p:tgtEl>
                                        <p:attrNameLst>
                                          <p:attrName>ppt_y</p:attrName>
                                        </p:attrNameLst>
                                      </p:cBhvr>
                                      <p:tavLst>
                                        <p:tav tm="0">
                                          <p:val>
                                            <p:strVal val="#ppt_y+.1"/>
                                          </p:val>
                                        </p:tav>
                                        <p:tav tm="100000">
                                          <p:val>
                                            <p:strVal val="#ppt_y"/>
                                          </p:val>
                                        </p:tav>
                                      </p:tavLst>
                                    </p:anim>
                                  </p:childTnLst>
                                </p:cTn>
                              </p:par>
                            </p:childTnLst>
                          </p:cTn>
                        </p:par>
                        <p:par>
                          <p:cTn id="45" fill="hold">
                            <p:stCondLst>
                              <p:cond delay="3000"/>
                            </p:stCondLst>
                            <p:childTnLst>
                              <p:par>
                                <p:cTn id="46" presetID="42" presetClass="entr" presetSubtype="0" fill="hold"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750"/>
                                        <p:tgtEl>
                                          <p:spTgt spid="10"/>
                                        </p:tgtEl>
                                      </p:cBhvr>
                                    </p:animEffect>
                                    <p:anim calcmode="lin" valueType="num">
                                      <p:cBhvr>
                                        <p:cTn id="49" dur="750" fill="hold"/>
                                        <p:tgtEl>
                                          <p:spTgt spid="10"/>
                                        </p:tgtEl>
                                        <p:attrNameLst>
                                          <p:attrName>ppt_x</p:attrName>
                                        </p:attrNameLst>
                                      </p:cBhvr>
                                      <p:tavLst>
                                        <p:tav tm="0">
                                          <p:val>
                                            <p:strVal val="#ppt_x"/>
                                          </p:val>
                                        </p:tav>
                                        <p:tav tm="100000">
                                          <p:val>
                                            <p:strVal val="#ppt_x"/>
                                          </p:val>
                                        </p:tav>
                                      </p:tavLst>
                                    </p:anim>
                                    <p:anim calcmode="lin" valueType="num">
                                      <p:cBhvr>
                                        <p:cTn id="50" dur="750" fill="hold"/>
                                        <p:tgtEl>
                                          <p:spTgt spid="10"/>
                                        </p:tgtEl>
                                        <p:attrNameLst>
                                          <p:attrName>ppt_y</p:attrName>
                                        </p:attrNameLst>
                                      </p:cBhvr>
                                      <p:tavLst>
                                        <p:tav tm="0">
                                          <p:val>
                                            <p:strVal val="#ppt_y+.1"/>
                                          </p:val>
                                        </p:tav>
                                        <p:tav tm="100000">
                                          <p:val>
                                            <p:strVal val="#ppt_y"/>
                                          </p:val>
                                        </p:tav>
                                      </p:tavLst>
                                    </p:anim>
                                  </p:childTnLst>
                                </p:cTn>
                              </p:par>
                            </p:childTnLst>
                          </p:cTn>
                        </p:par>
                        <p:par>
                          <p:cTn id="51" fill="hold">
                            <p:stCondLst>
                              <p:cond delay="3750"/>
                            </p:stCondLst>
                            <p:childTnLst>
                              <p:par>
                                <p:cTn id="52" presetID="42" presetClass="entr" presetSubtype="0" fill="hold"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750"/>
                                        <p:tgtEl>
                                          <p:spTgt spid="11"/>
                                        </p:tgtEl>
                                      </p:cBhvr>
                                    </p:animEffect>
                                    <p:anim calcmode="lin" valueType="num">
                                      <p:cBhvr>
                                        <p:cTn id="55" dur="750" fill="hold"/>
                                        <p:tgtEl>
                                          <p:spTgt spid="11"/>
                                        </p:tgtEl>
                                        <p:attrNameLst>
                                          <p:attrName>ppt_x</p:attrName>
                                        </p:attrNameLst>
                                      </p:cBhvr>
                                      <p:tavLst>
                                        <p:tav tm="0">
                                          <p:val>
                                            <p:strVal val="#ppt_x"/>
                                          </p:val>
                                        </p:tav>
                                        <p:tav tm="100000">
                                          <p:val>
                                            <p:strVal val="#ppt_x"/>
                                          </p:val>
                                        </p:tav>
                                      </p:tavLst>
                                    </p:anim>
                                    <p:anim calcmode="lin" valueType="num">
                                      <p:cBhvr>
                                        <p:cTn id="56"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50299-504F-4269-BA0C-4C209D120A41}"/>
              </a:ext>
            </a:extLst>
          </p:cNvPr>
          <p:cNvSpPr>
            <a:spLocks noGrp="1"/>
          </p:cNvSpPr>
          <p:nvPr>
            <p:ph type="title"/>
          </p:nvPr>
        </p:nvSpPr>
        <p:spPr/>
        <p:txBody>
          <a:bodyPr/>
          <a:lstStyle/>
          <a:p>
            <a:r>
              <a:rPr lang="en-GB" dirty="0"/>
              <a:t>Would You Say It?</a:t>
            </a:r>
          </a:p>
        </p:txBody>
      </p:sp>
      <p:pic>
        <p:nvPicPr>
          <p:cNvPr id="4" name="Group Work">
            <a:extLst>
              <a:ext uri="{FF2B5EF4-FFF2-40B4-BE49-F238E27FC236}">
                <a16:creationId xmlns:a16="http://schemas.microsoft.com/office/drawing/2014/main" id="{E324495A-5B8F-4353-B1BC-A7DE3F2C4F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250" y="549275"/>
            <a:ext cx="864000" cy="864000"/>
          </a:xfrm>
          <a:prstGeom prst="rect">
            <a:avLst/>
          </a:prstGeom>
        </p:spPr>
      </p:pic>
      <p:sp>
        <p:nvSpPr>
          <p:cNvPr id="15" name="Rectangle: Rounded Corners 14">
            <a:extLst>
              <a:ext uri="{FF2B5EF4-FFF2-40B4-BE49-F238E27FC236}">
                <a16:creationId xmlns:a16="http://schemas.microsoft.com/office/drawing/2014/main" id="{1E29F192-890A-4BA8-91BD-90B074E0AAEF}"/>
              </a:ext>
            </a:extLst>
          </p:cNvPr>
          <p:cNvSpPr/>
          <p:nvPr/>
        </p:nvSpPr>
        <p:spPr>
          <a:xfrm>
            <a:off x="755650" y="4923117"/>
            <a:ext cx="7632700" cy="1169707"/>
          </a:xfrm>
          <a:prstGeom prst="roundRect">
            <a:avLst>
              <a:gd name="adj" fmla="val 8139"/>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Messages sent over the Internet, whether it is directly to us or something we see on social media, may make people feel good or may cause uncomfortable feelings. </a:t>
            </a:r>
          </a:p>
        </p:txBody>
      </p:sp>
      <p:pic>
        <p:nvPicPr>
          <p:cNvPr id="6" name="Picture 5" descr="Diagram, text&#10;&#10;Description automatically generated">
            <a:extLst>
              <a:ext uri="{FF2B5EF4-FFF2-40B4-BE49-F238E27FC236}">
                <a16:creationId xmlns:a16="http://schemas.microsoft.com/office/drawing/2014/main" id="{DD073F6D-7B69-46AA-A86B-7C07C67320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38" t="17696" r="66537" b="47772"/>
          <a:stretch/>
        </p:blipFill>
        <p:spPr>
          <a:xfrm>
            <a:off x="2642111" y="2034151"/>
            <a:ext cx="3876653" cy="3162534"/>
          </a:xfrm>
          <a:prstGeom prst="rect">
            <a:avLst/>
          </a:prstGeom>
          <a:effectLst>
            <a:outerShdw blurRad="50800" dist="38100" dir="2700000" algn="tl" rotWithShape="0">
              <a:prstClr val="black">
                <a:alpha val="40000"/>
              </a:prstClr>
            </a:outerShdw>
          </a:effectLst>
        </p:spPr>
      </p:pic>
      <p:pic>
        <p:nvPicPr>
          <p:cNvPr id="7" name="Picture 6" descr="Diagram, text&#10;&#10;Description automatically generated">
            <a:extLst>
              <a:ext uri="{FF2B5EF4-FFF2-40B4-BE49-F238E27FC236}">
                <a16:creationId xmlns:a16="http://schemas.microsoft.com/office/drawing/2014/main" id="{B0EC9120-2CF9-47C3-9B16-C12A8B9DFA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650" t="17696" r="35425" b="47772"/>
          <a:stretch/>
        </p:blipFill>
        <p:spPr>
          <a:xfrm>
            <a:off x="2628908" y="2034152"/>
            <a:ext cx="3876653" cy="3162533"/>
          </a:xfrm>
          <a:prstGeom prst="rect">
            <a:avLst/>
          </a:prstGeom>
          <a:effectLst>
            <a:outerShdw blurRad="50800" dist="38100" dir="2700000" algn="tl" rotWithShape="0">
              <a:prstClr val="black">
                <a:alpha val="40000"/>
              </a:prstClr>
            </a:outerShdw>
          </a:effectLst>
        </p:spPr>
      </p:pic>
      <p:pic>
        <p:nvPicPr>
          <p:cNvPr id="8" name="Picture 7" descr="Diagram, text&#10;&#10;Description automatically generated">
            <a:extLst>
              <a:ext uri="{FF2B5EF4-FFF2-40B4-BE49-F238E27FC236}">
                <a16:creationId xmlns:a16="http://schemas.microsoft.com/office/drawing/2014/main" id="{C04AE129-930E-4C0C-BC4F-8C5420D4EF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754" t="17696" r="4321" b="47772"/>
          <a:stretch/>
        </p:blipFill>
        <p:spPr>
          <a:xfrm>
            <a:off x="2539337" y="1997864"/>
            <a:ext cx="3921136" cy="3198822"/>
          </a:xfrm>
          <a:prstGeom prst="rect">
            <a:avLst/>
          </a:prstGeom>
          <a:effectLst>
            <a:outerShdw blurRad="50800" dist="38100" dir="2700000" algn="tl" rotWithShape="0">
              <a:prstClr val="black">
                <a:alpha val="40000"/>
              </a:prstClr>
            </a:outerShdw>
          </a:effectLst>
        </p:spPr>
      </p:pic>
      <p:pic>
        <p:nvPicPr>
          <p:cNvPr id="9" name="Picture 8" descr="Diagram, text&#10;&#10;Description automatically generated">
            <a:extLst>
              <a:ext uri="{FF2B5EF4-FFF2-40B4-BE49-F238E27FC236}">
                <a16:creationId xmlns:a16="http://schemas.microsoft.com/office/drawing/2014/main" id="{81A1D6B2-55AB-464E-9FE9-75E863E92C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38" t="54713" r="66537" b="10755"/>
          <a:stretch/>
        </p:blipFill>
        <p:spPr>
          <a:xfrm>
            <a:off x="2686656" y="1942363"/>
            <a:ext cx="3825442" cy="3120756"/>
          </a:xfrm>
          <a:prstGeom prst="rect">
            <a:avLst/>
          </a:prstGeom>
          <a:effectLst>
            <a:outerShdw blurRad="50800" dist="38100" dir="2700000" algn="tl" rotWithShape="0">
              <a:prstClr val="black">
                <a:alpha val="40000"/>
              </a:prstClr>
            </a:outerShdw>
          </a:effectLst>
        </p:spPr>
      </p:pic>
      <p:pic>
        <p:nvPicPr>
          <p:cNvPr id="10" name="Picture 9" descr="Diagram, text&#10;&#10;Description automatically generated">
            <a:extLst>
              <a:ext uri="{FF2B5EF4-FFF2-40B4-BE49-F238E27FC236}">
                <a16:creationId xmlns:a16="http://schemas.microsoft.com/office/drawing/2014/main" id="{5E00F22F-3DAC-42A3-9608-60291C1BB4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146" t="54713" r="34929" b="10755"/>
          <a:stretch/>
        </p:blipFill>
        <p:spPr>
          <a:xfrm>
            <a:off x="2642111" y="1934883"/>
            <a:ext cx="3934664" cy="3209858"/>
          </a:xfrm>
          <a:prstGeom prst="rect">
            <a:avLst/>
          </a:prstGeom>
          <a:effectLst>
            <a:outerShdw blurRad="50800" dist="38100" dir="2700000" algn="tl" rotWithShape="0">
              <a:prstClr val="black">
                <a:alpha val="40000"/>
              </a:prstClr>
            </a:outerShdw>
          </a:effectLst>
        </p:spPr>
      </p:pic>
      <p:pic>
        <p:nvPicPr>
          <p:cNvPr id="11" name="Picture 10" descr="Diagram, text&#10;&#10;Description automatically generated">
            <a:extLst>
              <a:ext uri="{FF2B5EF4-FFF2-40B4-BE49-F238E27FC236}">
                <a16:creationId xmlns:a16="http://schemas.microsoft.com/office/drawing/2014/main" id="{17D0B497-93D2-4FE7-B2CF-EA1F02037B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302" t="54713" r="3773" b="10755"/>
          <a:stretch/>
        </p:blipFill>
        <p:spPr>
          <a:xfrm>
            <a:off x="2581126" y="1923695"/>
            <a:ext cx="3911717" cy="3191138"/>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7137FAFA-CFD9-4240-AF7A-D3078C60763D}"/>
              </a:ext>
            </a:extLst>
          </p:cNvPr>
          <p:cNvSpPr txBox="1"/>
          <p:nvPr/>
        </p:nvSpPr>
        <p:spPr>
          <a:xfrm>
            <a:off x="755650" y="1425550"/>
            <a:ext cx="7632700" cy="369332"/>
          </a:xfrm>
          <a:prstGeom prst="rect">
            <a:avLst/>
          </a:prstGeom>
          <a:noFill/>
        </p:spPr>
        <p:txBody>
          <a:bodyPr wrap="square" rtlCol="0">
            <a:spAutoFit/>
          </a:bodyPr>
          <a:lstStyle/>
          <a:p>
            <a:pPr algn="ctr"/>
            <a:r>
              <a:rPr lang="en-GB" dirty="0"/>
              <a:t>Let’s see what we thought about these messages. </a:t>
            </a:r>
          </a:p>
        </p:txBody>
      </p:sp>
    </p:spTree>
    <p:extLst>
      <p:ext uri="{BB962C8B-B14F-4D97-AF65-F5344CB8AC3E}">
        <p14:creationId xmlns:p14="http://schemas.microsoft.com/office/powerpoint/2010/main" val="3374289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8" fill="hold" nodeType="clickEffect">
                                  <p:stCondLst>
                                    <p:cond delay="0"/>
                                  </p:stCondLst>
                                  <p:childTnLst>
                                    <p:anim calcmode="lin" valueType="num">
                                      <p:cBhvr additive="base">
                                        <p:cTn id="17" dur="500"/>
                                        <p:tgtEl>
                                          <p:spTgt spid="6"/>
                                        </p:tgtEl>
                                        <p:attrNameLst>
                                          <p:attrName>ppt_x</p:attrName>
                                        </p:attrNameLst>
                                      </p:cBhvr>
                                      <p:tavLst>
                                        <p:tav tm="0">
                                          <p:val>
                                            <p:strVal val="ppt_x"/>
                                          </p:val>
                                        </p:tav>
                                        <p:tav tm="100000">
                                          <p:val>
                                            <p:strVal val="0-ppt_w/2"/>
                                          </p:val>
                                        </p:tav>
                                      </p:tavLst>
                                    </p:anim>
                                    <p:anim calcmode="lin" valueType="num">
                                      <p:cBhvr additive="base">
                                        <p:cTn id="18" dur="500"/>
                                        <p:tgtEl>
                                          <p:spTgt spid="6"/>
                                        </p:tgtEl>
                                        <p:attrNameLst>
                                          <p:attrName>ppt_y</p:attrName>
                                        </p:attrNameLst>
                                      </p:cBhvr>
                                      <p:tavLst>
                                        <p:tav tm="0">
                                          <p:val>
                                            <p:strVal val="ppt_y"/>
                                          </p:val>
                                        </p:tav>
                                        <p:tav tm="100000">
                                          <p:val>
                                            <p:strVal val="ppt_y"/>
                                          </p:val>
                                        </p:tav>
                                      </p:tavLst>
                                    </p:anim>
                                    <p:set>
                                      <p:cBhvr>
                                        <p:cTn id="19" dur="1" fill="hold">
                                          <p:stCondLst>
                                            <p:cond delay="499"/>
                                          </p:stCondLst>
                                        </p:cTn>
                                        <p:tgtEl>
                                          <p:spTgt spid="6"/>
                                        </p:tgtEl>
                                        <p:attrNameLst>
                                          <p:attrName>style.visibility</p:attrName>
                                        </p:attrNameLst>
                                      </p:cBhvr>
                                      <p:to>
                                        <p:strVal val="hidden"/>
                                      </p:to>
                                    </p:set>
                                  </p:childTnLst>
                                </p:cTn>
                              </p:par>
                            </p:childTnLst>
                          </p:cTn>
                        </p:par>
                        <p:par>
                          <p:cTn id="20" fill="hold">
                            <p:stCondLst>
                              <p:cond delay="500"/>
                            </p:stCondLst>
                            <p:childTnLst>
                              <p:par>
                                <p:cTn id="21" presetID="2" presetClass="entr" presetSubtype="2"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1+#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xit" presetSubtype="8" fill="hold" nodeType="click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0-ppt_w/2"/>
                                          </p:val>
                                        </p:tav>
                                      </p:tavLst>
                                    </p:anim>
                                    <p:anim calcmode="lin" valueType="num">
                                      <p:cBhvr additive="base">
                                        <p:cTn id="29" dur="500"/>
                                        <p:tgtEl>
                                          <p:spTgt spid="9"/>
                                        </p:tgtEl>
                                        <p:attrNameLst>
                                          <p:attrName>ppt_y</p:attrName>
                                        </p:attrNameLst>
                                      </p:cBhvr>
                                      <p:tavLst>
                                        <p:tav tm="0">
                                          <p:val>
                                            <p:strVal val="ppt_y"/>
                                          </p:val>
                                        </p:tav>
                                        <p:tav tm="100000">
                                          <p:val>
                                            <p:strVal val="ppt_y"/>
                                          </p:val>
                                        </p:tav>
                                      </p:tavLst>
                                    </p:anim>
                                    <p:set>
                                      <p:cBhvr>
                                        <p:cTn id="30" dur="1" fill="hold">
                                          <p:stCondLst>
                                            <p:cond delay="499"/>
                                          </p:stCondLst>
                                        </p:cTn>
                                        <p:tgtEl>
                                          <p:spTgt spid="9"/>
                                        </p:tgtEl>
                                        <p:attrNameLst>
                                          <p:attrName>style.visibility</p:attrName>
                                        </p:attrNameLst>
                                      </p:cBhvr>
                                      <p:to>
                                        <p:strVal val="hidden"/>
                                      </p:to>
                                    </p:set>
                                  </p:childTnLst>
                                </p:cTn>
                              </p:par>
                            </p:childTnLst>
                          </p:cTn>
                        </p:par>
                        <p:par>
                          <p:cTn id="31" fill="hold">
                            <p:stCondLst>
                              <p:cond delay="500"/>
                            </p:stCondLst>
                            <p:childTnLst>
                              <p:par>
                                <p:cTn id="32" presetID="2" presetClass="entr" presetSubtype="2"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1+#ppt_w/2"/>
                                          </p:val>
                                        </p:tav>
                                        <p:tav tm="100000">
                                          <p:val>
                                            <p:strVal val="#ppt_x"/>
                                          </p:val>
                                        </p:tav>
                                      </p:tavLst>
                                    </p:anim>
                                    <p:anim calcmode="lin" valueType="num">
                                      <p:cBhvr additive="base">
                                        <p:cTn id="35"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xit" presetSubtype="8" fill="hold" nodeType="clickEffect">
                                  <p:stCondLst>
                                    <p:cond delay="0"/>
                                  </p:stCondLst>
                                  <p:childTnLst>
                                    <p:anim calcmode="lin" valueType="num">
                                      <p:cBhvr additive="base">
                                        <p:cTn id="39" dur="500"/>
                                        <p:tgtEl>
                                          <p:spTgt spid="8"/>
                                        </p:tgtEl>
                                        <p:attrNameLst>
                                          <p:attrName>ppt_x</p:attrName>
                                        </p:attrNameLst>
                                      </p:cBhvr>
                                      <p:tavLst>
                                        <p:tav tm="0">
                                          <p:val>
                                            <p:strVal val="ppt_x"/>
                                          </p:val>
                                        </p:tav>
                                        <p:tav tm="100000">
                                          <p:val>
                                            <p:strVal val="0-ppt_w/2"/>
                                          </p:val>
                                        </p:tav>
                                      </p:tavLst>
                                    </p:anim>
                                    <p:anim calcmode="lin" valueType="num">
                                      <p:cBhvr additive="base">
                                        <p:cTn id="40" dur="500"/>
                                        <p:tgtEl>
                                          <p:spTgt spid="8"/>
                                        </p:tgtEl>
                                        <p:attrNameLst>
                                          <p:attrName>ppt_y</p:attrName>
                                        </p:attrNameLst>
                                      </p:cBhvr>
                                      <p:tavLst>
                                        <p:tav tm="0">
                                          <p:val>
                                            <p:strVal val="ppt_y"/>
                                          </p:val>
                                        </p:tav>
                                        <p:tav tm="100000">
                                          <p:val>
                                            <p:strVal val="ppt_y"/>
                                          </p:val>
                                        </p:tav>
                                      </p:tavLst>
                                    </p:anim>
                                    <p:set>
                                      <p:cBhvr>
                                        <p:cTn id="41" dur="1" fill="hold">
                                          <p:stCondLst>
                                            <p:cond delay="499"/>
                                          </p:stCondLst>
                                        </p:cTn>
                                        <p:tgtEl>
                                          <p:spTgt spid="8"/>
                                        </p:tgtEl>
                                        <p:attrNameLst>
                                          <p:attrName>style.visibility</p:attrName>
                                        </p:attrNameLst>
                                      </p:cBhvr>
                                      <p:to>
                                        <p:strVal val="hidden"/>
                                      </p:to>
                                    </p:set>
                                  </p:childTnLst>
                                </p:cTn>
                              </p:par>
                            </p:childTnLst>
                          </p:cTn>
                        </p:par>
                        <p:par>
                          <p:cTn id="42" fill="hold">
                            <p:stCondLst>
                              <p:cond delay="500"/>
                            </p:stCondLst>
                            <p:childTnLst>
                              <p:par>
                                <p:cTn id="43" presetID="2" presetClass="entr" presetSubtype="2"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1+#ppt_w/2"/>
                                          </p:val>
                                        </p:tav>
                                        <p:tav tm="100000">
                                          <p:val>
                                            <p:strVal val="#ppt_x"/>
                                          </p:val>
                                        </p:tav>
                                      </p:tavLst>
                                    </p:anim>
                                    <p:anim calcmode="lin" valueType="num">
                                      <p:cBhvr additive="base">
                                        <p:cTn id="4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xit" presetSubtype="8" fill="hold" nodeType="clickEffect">
                                  <p:stCondLst>
                                    <p:cond delay="0"/>
                                  </p:stCondLst>
                                  <p:childTnLst>
                                    <p:anim calcmode="lin" valueType="num">
                                      <p:cBhvr additive="base">
                                        <p:cTn id="50" dur="500"/>
                                        <p:tgtEl>
                                          <p:spTgt spid="11"/>
                                        </p:tgtEl>
                                        <p:attrNameLst>
                                          <p:attrName>ppt_x</p:attrName>
                                        </p:attrNameLst>
                                      </p:cBhvr>
                                      <p:tavLst>
                                        <p:tav tm="0">
                                          <p:val>
                                            <p:strVal val="ppt_x"/>
                                          </p:val>
                                        </p:tav>
                                        <p:tav tm="100000">
                                          <p:val>
                                            <p:strVal val="0-ppt_w/2"/>
                                          </p:val>
                                        </p:tav>
                                      </p:tavLst>
                                    </p:anim>
                                    <p:anim calcmode="lin" valueType="num">
                                      <p:cBhvr additive="base">
                                        <p:cTn id="51" dur="500"/>
                                        <p:tgtEl>
                                          <p:spTgt spid="11"/>
                                        </p:tgtEl>
                                        <p:attrNameLst>
                                          <p:attrName>ppt_y</p:attrName>
                                        </p:attrNameLst>
                                      </p:cBhvr>
                                      <p:tavLst>
                                        <p:tav tm="0">
                                          <p:val>
                                            <p:strVal val="ppt_y"/>
                                          </p:val>
                                        </p:tav>
                                        <p:tav tm="100000">
                                          <p:val>
                                            <p:strVal val="ppt_y"/>
                                          </p:val>
                                        </p:tav>
                                      </p:tavLst>
                                    </p:anim>
                                    <p:set>
                                      <p:cBhvr>
                                        <p:cTn id="52" dur="1" fill="hold">
                                          <p:stCondLst>
                                            <p:cond delay="499"/>
                                          </p:stCondLst>
                                        </p:cTn>
                                        <p:tgtEl>
                                          <p:spTgt spid="11"/>
                                        </p:tgtEl>
                                        <p:attrNameLst>
                                          <p:attrName>style.visibility</p:attrName>
                                        </p:attrNameLst>
                                      </p:cBhvr>
                                      <p:to>
                                        <p:strVal val="hidden"/>
                                      </p:to>
                                    </p:set>
                                  </p:childTnLst>
                                </p:cTn>
                              </p:par>
                            </p:childTnLst>
                          </p:cTn>
                        </p:par>
                        <p:par>
                          <p:cTn id="53" fill="hold">
                            <p:stCondLst>
                              <p:cond delay="500"/>
                            </p:stCondLst>
                            <p:childTnLst>
                              <p:par>
                                <p:cTn id="54" presetID="2" presetClass="entr" presetSubtype="2" fill="hold" nodeType="after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additive="base">
                                        <p:cTn id="56" dur="500" fill="hold"/>
                                        <p:tgtEl>
                                          <p:spTgt spid="10"/>
                                        </p:tgtEl>
                                        <p:attrNameLst>
                                          <p:attrName>ppt_x</p:attrName>
                                        </p:attrNameLst>
                                      </p:cBhvr>
                                      <p:tavLst>
                                        <p:tav tm="0">
                                          <p:val>
                                            <p:strVal val="1+#ppt_w/2"/>
                                          </p:val>
                                        </p:tav>
                                        <p:tav tm="100000">
                                          <p:val>
                                            <p:strVal val="#ppt_x"/>
                                          </p:val>
                                        </p:tav>
                                      </p:tavLst>
                                    </p:anim>
                                    <p:anim calcmode="lin" valueType="num">
                                      <p:cBhvr additive="base">
                                        <p:cTn id="5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xit" presetSubtype="8" fill="hold" nodeType="clickEffect">
                                  <p:stCondLst>
                                    <p:cond delay="0"/>
                                  </p:stCondLst>
                                  <p:childTnLst>
                                    <p:anim calcmode="lin" valueType="num">
                                      <p:cBhvr additive="base">
                                        <p:cTn id="61" dur="500"/>
                                        <p:tgtEl>
                                          <p:spTgt spid="10"/>
                                        </p:tgtEl>
                                        <p:attrNameLst>
                                          <p:attrName>ppt_x</p:attrName>
                                        </p:attrNameLst>
                                      </p:cBhvr>
                                      <p:tavLst>
                                        <p:tav tm="0">
                                          <p:val>
                                            <p:strVal val="ppt_x"/>
                                          </p:val>
                                        </p:tav>
                                        <p:tav tm="100000">
                                          <p:val>
                                            <p:strVal val="0-ppt_w/2"/>
                                          </p:val>
                                        </p:tav>
                                      </p:tavLst>
                                    </p:anim>
                                    <p:anim calcmode="lin" valueType="num">
                                      <p:cBhvr additive="base">
                                        <p:cTn id="62" dur="500"/>
                                        <p:tgtEl>
                                          <p:spTgt spid="10"/>
                                        </p:tgtEl>
                                        <p:attrNameLst>
                                          <p:attrName>ppt_y</p:attrName>
                                        </p:attrNameLst>
                                      </p:cBhvr>
                                      <p:tavLst>
                                        <p:tav tm="0">
                                          <p:val>
                                            <p:strVal val="ppt_y"/>
                                          </p:val>
                                        </p:tav>
                                        <p:tav tm="100000">
                                          <p:val>
                                            <p:strVal val="ppt_y"/>
                                          </p:val>
                                        </p:tav>
                                      </p:tavLst>
                                    </p:anim>
                                    <p:set>
                                      <p:cBhvr>
                                        <p:cTn id="63" dur="1" fill="hold">
                                          <p:stCondLst>
                                            <p:cond delay="499"/>
                                          </p:stCondLst>
                                        </p:cTn>
                                        <p:tgtEl>
                                          <p:spTgt spid="10"/>
                                        </p:tgtEl>
                                        <p:attrNameLst>
                                          <p:attrName>style.visibility</p:attrName>
                                        </p:attrNameLst>
                                      </p:cBhvr>
                                      <p:to>
                                        <p:strVal val="hidden"/>
                                      </p:to>
                                    </p:set>
                                  </p:childTnLst>
                                </p:cTn>
                              </p:par>
                            </p:childTnLst>
                          </p:cTn>
                        </p:par>
                        <p:par>
                          <p:cTn id="64" fill="hold">
                            <p:stCondLst>
                              <p:cond delay="500"/>
                            </p:stCondLst>
                            <p:childTnLst>
                              <p:par>
                                <p:cTn id="65" presetID="2" presetClass="entr" presetSubtype="2" fill="hold" nodeType="afterEffect">
                                  <p:stCondLst>
                                    <p:cond delay="0"/>
                                  </p:stCondLst>
                                  <p:childTnLst>
                                    <p:set>
                                      <p:cBhvr>
                                        <p:cTn id="66" dur="1" fill="hold">
                                          <p:stCondLst>
                                            <p:cond delay="0"/>
                                          </p:stCondLst>
                                        </p:cTn>
                                        <p:tgtEl>
                                          <p:spTgt spid="7"/>
                                        </p:tgtEl>
                                        <p:attrNameLst>
                                          <p:attrName>style.visibility</p:attrName>
                                        </p:attrNameLst>
                                      </p:cBhvr>
                                      <p:to>
                                        <p:strVal val="visible"/>
                                      </p:to>
                                    </p:set>
                                    <p:anim calcmode="lin" valueType="num">
                                      <p:cBhvr additive="base">
                                        <p:cTn id="67" dur="500" fill="hold"/>
                                        <p:tgtEl>
                                          <p:spTgt spid="7"/>
                                        </p:tgtEl>
                                        <p:attrNameLst>
                                          <p:attrName>ppt_x</p:attrName>
                                        </p:attrNameLst>
                                      </p:cBhvr>
                                      <p:tavLst>
                                        <p:tav tm="0">
                                          <p:val>
                                            <p:strVal val="1+#ppt_w/2"/>
                                          </p:val>
                                        </p:tav>
                                        <p:tav tm="100000">
                                          <p:val>
                                            <p:strVal val="#ppt_x"/>
                                          </p:val>
                                        </p:tav>
                                      </p:tavLst>
                                    </p:anim>
                                    <p:anim calcmode="lin" valueType="num">
                                      <p:cBhvr additive="base">
                                        <p:cTn id="6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wipe(left)">
                                      <p:cBhvr>
                                        <p:cTn id="7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23D262-424D-48C0-ACB9-60D47932BB7E}"/>
              </a:ext>
            </a:extLst>
          </p:cNvPr>
          <p:cNvSpPr>
            <a:spLocks noGrp="1"/>
          </p:cNvSpPr>
          <p:nvPr>
            <p:ph type="title"/>
          </p:nvPr>
        </p:nvSpPr>
        <p:spPr>
          <a:xfrm>
            <a:off x="457198" y="478895"/>
            <a:ext cx="8220075" cy="994306"/>
          </a:xfrm>
        </p:spPr>
        <p:txBody>
          <a:bodyPr/>
          <a:lstStyle/>
          <a:p>
            <a:r>
              <a:rPr lang="en-GB" dirty="0"/>
              <a:t>Would You Say It?</a:t>
            </a:r>
          </a:p>
        </p:txBody>
      </p:sp>
      <p:pic>
        <p:nvPicPr>
          <p:cNvPr id="6" name="Whole Class">
            <a:extLst>
              <a:ext uri="{FF2B5EF4-FFF2-40B4-BE49-F238E27FC236}">
                <a16:creationId xmlns:a16="http://schemas.microsoft.com/office/drawing/2014/main" id="{57298E57-9D98-4D22-97E6-9F2EA0576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9" name="Rectangle: Rounded Corners 8">
            <a:extLst>
              <a:ext uri="{FF2B5EF4-FFF2-40B4-BE49-F238E27FC236}">
                <a16:creationId xmlns:a16="http://schemas.microsoft.com/office/drawing/2014/main" id="{FC6FC60C-56DC-42C1-95F4-247647F2DC9C}"/>
              </a:ext>
            </a:extLst>
          </p:cNvPr>
          <p:cNvSpPr/>
          <p:nvPr/>
        </p:nvSpPr>
        <p:spPr>
          <a:xfrm>
            <a:off x="755650" y="1700808"/>
            <a:ext cx="7632700" cy="144016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2016000" rtlCol="0" anchor="ctr"/>
          <a:lstStyle/>
          <a:p>
            <a:pPr algn="ctr"/>
            <a:r>
              <a:rPr lang="en-GB" dirty="0">
                <a:solidFill>
                  <a:schemeClr val="tx1"/>
                </a:solidFill>
              </a:rPr>
              <a:t>If someone says something unkind about something we care about, it can make us feel uncomfortable. This can lead to feelings of worry or upset. Sometimes, these feelings stay with us for a long time. </a:t>
            </a:r>
          </a:p>
        </p:txBody>
      </p:sp>
      <p:sp>
        <p:nvSpPr>
          <p:cNvPr id="10" name="Rectangle: Rounded Corners 9">
            <a:extLst>
              <a:ext uri="{FF2B5EF4-FFF2-40B4-BE49-F238E27FC236}">
                <a16:creationId xmlns:a16="http://schemas.microsoft.com/office/drawing/2014/main" id="{E787006F-4555-4EBE-9C44-85969A7CC948}"/>
              </a:ext>
            </a:extLst>
          </p:cNvPr>
          <p:cNvSpPr/>
          <p:nvPr/>
        </p:nvSpPr>
        <p:spPr>
          <a:xfrm>
            <a:off x="755650" y="3356992"/>
            <a:ext cx="7632700" cy="14401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Ins="2016000" rtlCol="0" anchor="ctr"/>
          <a:lstStyle/>
          <a:p>
            <a:pPr algn="ctr"/>
            <a:r>
              <a:rPr lang="en-GB" dirty="0">
                <a:solidFill>
                  <a:schemeClr val="bg1"/>
                </a:solidFill>
              </a:rPr>
              <a:t>This is not OK. It is not OK to make anyone else feel uncomfortable. Everyone has the right to feel comfortable with who they are and what they </a:t>
            </a:r>
            <a:br>
              <a:rPr lang="en-GB" dirty="0">
                <a:solidFill>
                  <a:schemeClr val="bg1"/>
                </a:solidFill>
              </a:rPr>
            </a:br>
            <a:r>
              <a:rPr lang="en-GB" dirty="0">
                <a:solidFill>
                  <a:schemeClr val="bg1"/>
                </a:solidFill>
              </a:rPr>
              <a:t>like. This should be respected and valued. </a:t>
            </a:r>
          </a:p>
        </p:txBody>
      </p:sp>
      <p:sp>
        <p:nvSpPr>
          <p:cNvPr id="11" name="Rectangle: Rounded Corners 10">
            <a:extLst>
              <a:ext uri="{FF2B5EF4-FFF2-40B4-BE49-F238E27FC236}">
                <a16:creationId xmlns:a16="http://schemas.microsoft.com/office/drawing/2014/main" id="{F91581A2-03C6-46C1-A783-36196B60CC60}"/>
              </a:ext>
            </a:extLst>
          </p:cNvPr>
          <p:cNvSpPr/>
          <p:nvPr/>
        </p:nvSpPr>
        <p:spPr>
          <a:xfrm>
            <a:off x="755650" y="5013176"/>
            <a:ext cx="7632700" cy="83704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Ins="2232000" rtlCol="0" anchor="ctr"/>
          <a:lstStyle/>
          <a:p>
            <a:pPr algn="ctr"/>
            <a:r>
              <a:rPr lang="en-GB" dirty="0">
                <a:solidFill>
                  <a:schemeClr val="bg1"/>
                </a:solidFill>
              </a:rPr>
              <a:t>We should feel proud of who we are, of what </a:t>
            </a:r>
            <a:br>
              <a:rPr lang="en-GB" dirty="0">
                <a:solidFill>
                  <a:schemeClr val="bg1"/>
                </a:solidFill>
              </a:rPr>
            </a:br>
            <a:r>
              <a:rPr lang="en-GB" dirty="0">
                <a:solidFill>
                  <a:schemeClr val="bg1"/>
                </a:solidFill>
              </a:rPr>
              <a:t>we like and of what we do. </a:t>
            </a:r>
          </a:p>
        </p:txBody>
      </p:sp>
      <p:pic>
        <p:nvPicPr>
          <p:cNvPr id="8" name="Picture 7" descr="A close up of a toy&#10;&#10;Description automatically generated">
            <a:extLst>
              <a:ext uri="{FF2B5EF4-FFF2-40B4-BE49-F238E27FC236}">
                <a16:creationId xmlns:a16="http://schemas.microsoft.com/office/drawing/2014/main" id="{EF58D3CC-CA4A-4665-A0BB-34D7B5DB51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8512" y="1772816"/>
            <a:ext cx="2531920" cy="4140860"/>
          </a:xfrm>
          <a:prstGeom prst="rect">
            <a:avLst/>
          </a:prstGeom>
        </p:spPr>
      </p:pic>
      <p:sp>
        <p:nvSpPr>
          <p:cNvPr id="14" name="Rectangle: Rounded Corners 13">
            <a:extLst>
              <a:ext uri="{FF2B5EF4-FFF2-40B4-BE49-F238E27FC236}">
                <a16:creationId xmlns:a16="http://schemas.microsoft.com/office/drawing/2014/main" id="{AE4A5633-6E40-465A-9B39-845042263379}"/>
              </a:ext>
            </a:extLst>
          </p:cNvPr>
          <p:cNvSpPr/>
          <p:nvPr/>
        </p:nvSpPr>
        <p:spPr>
          <a:xfrm>
            <a:off x="3411488" y="3369064"/>
            <a:ext cx="4976862" cy="117512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52000" rIns="144000" rtlCol="0" anchor="ctr"/>
          <a:lstStyle/>
          <a:p>
            <a:pPr algn="ctr"/>
            <a:r>
              <a:rPr lang="en-GB" dirty="0">
                <a:solidFill>
                  <a:schemeClr val="tx1"/>
                </a:solidFill>
              </a:rPr>
              <a:t>If we ever feel uncomfortable feelings, we must speak to a trusted adult about how we feel. </a:t>
            </a:r>
          </a:p>
        </p:txBody>
      </p:sp>
      <p:sp>
        <p:nvSpPr>
          <p:cNvPr id="15" name="Rectangle: Rounded Corners 14">
            <a:extLst>
              <a:ext uri="{FF2B5EF4-FFF2-40B4-BE49-F238E27FC236}">
                <a16:creationId xmlns:a16="http://schemas.microsoft.com/office/drawing/2014/main" id="{CA25D0F8-07FB-4FD3-B805-E29A91D5B349}"/>
              </a:ext>
            </a:extLst>
          </p:cNvPr>
          <p:cNvSpPr/>
          <p:nvPr/>
        </p:nvSpPr>
        <p:spPr>
          <a:xfrm>
            <a:off x="3995936" y="3322159"/>
            <a:ext cx="4392414" cy="1595585"/>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8000" rIns="144000" rtlCol="0" anchor="ctr"/>
          <a:lstStyle/>
          <a:p>
            <a:pPr algn="ctr"/>
            <a:r>
              <a:rPr lang="en-GB" dirty="0">
                <a:solidFill>
                  <a:schemeClr val="tx1"/>
                </a:solidFill>
              </a:rPr>
              <a:t>If anything we see on the Internet makes us feel worried, we must tell a trusted adult straight </a:t>
            </a:r>
            <a:br>
              <a:rPr lang="en-GB" dirty="0">
                <a:solidFill>
                  <a:schemeClr val="tx1"/>
                </a:solidFill>
              </a:rPr>
            </a:br>
            <a:r>
              <a:rPr lang="en-GB" dirty="0">
                <a:solidFill>
                  <a:schemeClr val="tx1"/>
                </a:solidFill>
              </a:rPr>
              <a:t>away. They can help us.</a:t>
            </a:r>
          </a:p>
        </p:txBody>
      </p:sp>
      <p:pic>
        <p:nvPicPr>
          <p:cNvPr id="13" name="Picture 12" descr="A picture containing food, shirt&#10;&#10;Description automatically generated">
            <a:extLst>
              <a:ext uri="{FF2B5EF4-FFF2-40B4-BE49-F238E27FC236}">
                <a16:creationId xmlns:a16="http://schemas.microsoft.com/office/drawing/2014/main" id="{4D017BB2-BDEA-4963-9C99-E55C11A0B9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158" y="2086009"/>
            <a:ext cx="4849203" cy="4293096"/>
          </a:xfrm>
          <a:prstGeom prst="rect">
            <a:avLst/>
          </a:prstGeom>
        </p:spPr>
      </p:pic>
    </p:spTree>
    <p:extLst>
      <p:ext uri="{BB962C8B-B14F-4D97-AF65-F5344CB8AC3E}">
        <p14:creationId xmlns:p14="http://schemas.microsoft.com/office/powerpoint/2010/main" val="3574440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left)">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82BD3D7-FF55-4F14-A156-6BE0D6D0B300}"/>
              </a:ext>
            </a:extLst>
          </p:cNvPr>
          <p:cNvSpPr>
            <a:spLocks noGrp="1"/>
          </p:cNvSpPr>
          <p:nvPr>
            <p:ph type="title"/>
          </p:nvPr>
        </p:nvSpPr>
        <p:spPr>
          <a:xfrm>
            <a:off x="457198" y="478895"/>
            <a:ext cx="8220075" cy="994306"/>
          </a:xfrm>
        </p:spPr>
        <p:txBody>
          <a:bodyPr/>
          <a:lstStyle/>
          <a:p>
            <a:r>
              <a:rPr lang="en-GB" dirty="0"/>
              <a:t>Would You Say It?</a:t>
            </a:r>
          </a:p>
        </p:txBody>
      </p:sp>
      <p:pic>
        <p:nvPicPr>
          <p:cNvPr id="4" name="Group Work">
            <a:extLst>
              <a:ext uri="{FF2B5EF4-FFF2-40B4-BE49-F238E27FC236}">
                <a16:creationId xmlns:a16="http://schemas.microsoft.com/office/drawing/2014/main" id="{FE5C03C0-2D38-4D60-A14C-74BE7FF595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250" y="549275"/>
            <a:ext cx="864000" cy="864000"/>
          </a:xfrm>
          <a:prstGeom prst="rect">
            <a:avLst/>
          </a:prstGeom>
        </p:spPr>
      </p:pic>
      <p:sp>
        <p:nvSpPr>
          <p:cNvPr id="5" name="Rectangle: Rounded Corners 4">
            <a:extLst>
              <a:ext uri="{FF2B5EF4-FFF2-40B4-BE49-F238E27FC236}">
                <a16:creationId xmlns:a16="http://schemas.microsoft.com/office/drawing/2014/main" id="{58126F5E-C23E-4437-AAEC-877CBB2A7C4B}"/>
              </a:ext>
            </a:extLst>
          </p:cNvPr>
          <p:cNvSpPr/>
          <p:nvPr/>
        </p:nvSpPr>
        <p:spPr>
          <a:xfrm>
            <a:off x="755650" y="1543581"/>
            <a:ext cx="7632700" cy="1169707"/>
          </a:xfrm>
          <a:prstGeom prst="roundRect">
            <a:avLst>
              <a:gd name="adj" fmla="val 16282"/>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We can also think about our own comments that we make online. We must always make sure these are kind and respectful. This way, we can help other people feel good and feel good about ourselves too. </a:t>
            </a:r>
          </a:p>
        </p:txBody>
      </p:sp>
      <p:sp>
        <p:nvSpPr>
          <p:cNvPr id="6" name="TextBox 5">
            <a:extLst>
              <a:ext uri="{FF2B5EF4-FFF2-40B4-BE49-F238E27FC236}">
                <a16:creationId xmlns:a16="http://schemas.microsoft.com/office/drawing/2014/main" id="{C68B482A-5003-4FB2-9541-2BA1664A65F5}"/>
              </a:ext>
            </a:extLst>
          </p:cNvPr>
          <p:cNvSpPr txBox="1"/>
          <p:nvPr/>
        </p:nvSpPr>
        <p:spPr>
          <a:xfrm>
            <a:off x="755650" y="2924944"/>
            <a:ext cx="7632700" cy="369332"/>
          </a:xfrm>
          <a:prstGeom prst="rect">
            <a:avLst/>
          </a:prstGeom>
          <a:noFill/>
        </p:spPr>
        <p:txBody>
          <a:bodyPr wrap="square" rtlCol="0">
            <a:spAutoFit/>
          </a:bodyPr>
          <a:lstStyle/>
          <a:p>
            <a:pPr algn="ctr"/>
            <a:r>
              <a:rPr lang="en-GB" dirty="0"/>
              <a:t>Work as a group to write a reply to each of the messages that appear. </a:t>
            </a:r>
          </a:p>
        </p:txBody>
      </p:sp>
      <p:pic>
        <p:nvPicPr>
          <p:cNvPr id="7" name="Picture 6" descr="A picture containing window&#10;&#10;Description automatically generated">
            <a:extLst>
              <a:ext uri="{FF2B5EF4-FFF2-40B4-BE49-F238E27FC236}">
                <a16:creationId xmlns:a16="http://schemas.microsoft.com/office/drawing/2014/main" id="{6D0A07FA-6C5E-4170-97C1-308B112D48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1086" y="3533096"/>
            <a:ext cx="3801827" cy="2755030"/>
          </a:xfrm>
          <a:prstGeom prst="rect">
            <a:avLst/>
          </a:prstGeom>
        </p:spPr>
      </p:pic>
      <p:sp>
        <p:nvSpPr>
          <p:cNvPr id="8" name="Speech Bubble: Rectangle with Corners Rounded 7">
            <a:extLst>
              <a:ext uri="{FF2B5EF4-FFF2-40B4-BE49-F238E27FC236}">
                <a16:creationId xmlns:a16="http://schemas.microsoft.com/office/drawing/2014/main" id="{95778214-1A66-4356-989D-1B34FE17CCA5}"/>
              </a:ext>
            </a:extLst>
          </p:cNvPr>
          <p:cNvSpPr/>
          <p:nvPr/>
        </p:nvSpPr>
        <p:spPr>
          <a:xfrm>
            <a:off x="789628" y="1830086"/>
            <a:ext cx="3312294" cy="720080"/>
          </a:xfrm>
          <a:prstGeom prst="wedgeRoundRectCallout">
            <a:avLst>
              <a:gd name="adj1" fmla="val -51781"/>
              <a:gd name="adj2" fmla="val 20279"/>
              <a:gd name="adj3" fmla="val 1666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Look at my new haircut.</a:t>
            </a:r>
          </a:p>
        </p:txBody>
      </p:sp>
      <p:grpSp>
        <p:nvGrpSpPr>
          <p:cNvPr id="9" name="Group 8">
            <a:extLst>
              <a:ext uri="{FF2B5EF4-FFF2-40B4-BE49-F238E27FC236}">
                <a16:creationId xmlns:a16="http://schemas.microsoft.com/office/drawing/2014/main" id="{7A5AC5CA-3AB8-4CE7-AE0E-F2045CA95FAC}"/>
              </a:ext>
            </a:extLst>
          </p:cNvPr>
          <p:cNvGrpSpPr/>
          <p:nvPr/>
        </p:nvGrpSpPr>
        <p:grpSpPr>
          <a:xfrm>
            <a:off x="971674" y="2612702"/>
            <a:ext cx="3312294" cy="2544490"/>
            <a:chOff x="755650" y="2612702"/>
            <a:chExt cx="3312294" cy="2544490"/>
          </a:xfrm>
        </p:grpSpPr>
        <p:sp>
          <p:nvSpPr>
            <p:cNvPr id="10" name="Speech Bubble: Rectangle with Corners Rounded 9">
              <a:extLst>
                <a:ext uri="{FF2B5EF4-FFF2-40B4-BE49-F238E27FC236}">
                  <a16:creationId xmlns:a16="http://schemas.microsoft.com/office/drawing/2014/main" id="{39663D3C-6428-40F6-84ED-C15C966D6FF5}"/>
                </a:ext>
              </a:extLst>
            </p:cNvPr>
            <p:cNvSpPr/>
            <p:nvPr/>
          </p:nvSpPr>
          <p:spPr>
            <a:xfrm>
              <a:off x="755650" y="2612702"/>
              <a:ext cx="3312294" cy="2544490"/>
            </a:xfrm>
            <a:prstGeom prst="wedgeRoundRectCallout">
              <a:avLst>
                <a:gd name="adj1" fmla="val -53794"/>
                <a:gd name="adj2" fmla="val 21402"/>
                <a:gd name="adj3" fmla="val 1666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11" name="Picture 10" descr="Logo&#10;&#10;Description automatically generated">
              <a:extLst>
                <a:ext uri="{FF2B5EF4-FFF2-40B4-BE49-F238E27FC236}">
                  <a16:creationId xmlns:a16="http://schemas.microsoft.com/office/drawing/2014/main" id="{3451345B-184E-4DC8-9FEF-474407CBDF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5656" y="2782515"/>
              <a:ext cx="1500147" cy="2204864"/>
            </a:xfrm>
            <a:prstGeom prst="rect">
              <a:avLst/>
            </a:prstGeom>
          </p:spPr>
        </p:pic>
      </p:grpSp>
      <p:sp>
        <p:nvSpPr>
          <p:cNvPr id="12" name="Speech Bubble: Rectangle with Corners Rounded 11">
            <a:extLst>
              <a:ext uri="{FF2B5EF4-FFF2-40B4-BE49-F238E27FC236}">
                <a16:creationId xmlns:a16="http://schemas.microsoft.com/office/drawing/2014/main" id="{14CCDF56-9CF8-42E8-AD6C-EBB3924985A8}"/>
              </a:ext>
            </a:extLst>
          </p:cNvPr>
          <p:cNvSpPr/>
          <p:nvPr/>
        </p:nvSpPr>
        <p:spPr>
          <a:xfrm>
            <a:off x="7164288" y="5661247"/>
            <a:ext cx="648100" cy="431577"/>
          </a:xfrm>
          <a:prstGeom prst="wedgeRoundRectCallout">
            <a:avLst>
              <a:gd name="adj1" fmla="val 61679"/>
              <a:gd name="adj2" fmla="val 19833"/>
              <a:gd name="adj3" fmla="val 166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a:t>
            </a:r>
          </a:p>
        </p:txBody>
      </p:sp>
      <p:sp>
        <p:nvSpPr>
          <p:cNvPr id="13" name="Speech Bubble: Rectangle with Corners Rounded 12">
            <a:extLst>
              <a:ext uri="{FF2B5EF4-FFF2-40B4-BE49-F238E27FC236}">
                <a16:creationId xmlns:a16="http://schemas.microsoft.com/office/drawing/2014/main" id="{79EBE1B9-620D-4ABA-B360-C61F159F622F}"/>
              </a:ext>
            </a:extLst>
          </p:cNvPr>
          <p:cNvSpPr/>
          <p:nvPr/>
        </p:nvSpPr>
        <p:spPr>
          <a:xfrm>
            <a:off x="785310" y="1805876"/>
            <a:ext cx="3901306" cy="720080"/>
          </a:xfrm>
          <a:prstGeom prst="wedgeRoundRectCallout">
            <a:avLst>
              <a:gd name="adj1" fmla="val -51781"/>
              <a:gd name="adj2" fmla="val 20279"/>
              <a:gd name="adj3" fmla="val 1666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We got a puppy at the weekend!</a:t>
            </a:r>
          </a:p>
        </p:txBody>
      </p:sp>
      <p:grpSp>
        <p:nvGrpSpPr>
          <p:cNvPr id="14" name="Group 13">
            <a:extLst>
              <a:ext uri="{FF2B5EF4-FFF2-40B4-BE49-F238E27FC236}">
                <a16:creationId xmlns:a16="http://schemas.microsoft.com/office/drawing/2014/main" id="{38E997B9-314F-4E23-BD09-01CB9655AAB2}"/>
              </a:ext>
            </a:extLst>
          </p:cNvPr>
          <p:cNvGrpSpPr/>
          <p:nvPr/>
        </p:nvGrpSpPr>
        <p:grpSpPr>
          <a:xfrm>
            <a:off x="958726" y="2612702"/>
            <a:ext cx="3312294" cy="2544490"/>
            <a:chOff x="755650" y="2612702"/>
            <a:chExt cx="3312294" cy="2544490"/>
          </a:xfrm>
        </p:grpSpPr>
        <p:sp>
          <p:nvSpPr>
            <p:cNvPr id="15" name="Speech Bubble: Rectangle with Corners Rounded 14">
              <a:extLst>
                <a:ext uri="{FF2B5EF4-FFF2-40B4-BE49-F238E27FC236}">
                  <a16:creationId xmlns:a16="http://schemas.microsoft.com/office/drawing/2014/main" id="{B650B037-BF94-400F-B984-2DA645C84000}"/>
                </a:ext>
              </a:extLst>
            </p:cNvPr>
            <p:cNvSpPr/>
            <p:nvPr/>
          </p:nvSpPr>
          <p:spPr>
            <a:xfrm>
              <a:off x="755650" y="2612702"/>
              <a:ext cx="3312294" cy="2544490"/>
            </a:xfrm>
            <a:prstGeom prst="wedgeRoundRectCallout">
              <a:avLst>
                <a:gd name="adj1" fmla="val -53794"/>
                <a:gd name="adj2" fmla="val 21402"/>
                <a:gd name="adj3" fmla="val 1666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16" name="Picture 15">
              <a:extLst>
                <a:ext uri="{FF2B5EF4-FFF2-40B4-BE49-F238E27FC236}">
                  <a16:creationId xmlns:a16="http://schemas.microsoft.com/office/drawing/2014/main" id="{74C523DA-3002-465A-8546-4D7B4D2F8AE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128564" y="2827424"/>
              <a:ext cx="2678845" cy="2115046"/>
            </a:xfrm>
            <a:prstGeom prst="rect">
              <a:avLst/>
            </a:prstGeom>
          </p:spPr>
        </p:pic>
      </p:grpSp>
      <p:sp>
        <p:nvSpPr>
          <p:cNvPr id="17" name="Speech Bubble: Rectangle with Corners Rounded 16">
            <a:extLst>
              <a:ext uri="{FF2B5EF4-FFF2-40B4-BE49-F238E27FC236}">
                <a16:creationId xmlns:a16="http://schemas.microsoft.com/office/drawing/2014/main" id="{66BC543E-AAE5-4A22-B525-0F3A881BD135}"/>
              </a:ext>
            </a:extLst>
          </p:cNvPr>
          <p:cNvSpPr/>
          <p:nvPr/>
        </p:nvSpPr>
        <p:spPr>
          <a:xfrm>
            <a:off x="7151340" y="5661247"/>
            <a:ext cx="648100" cy="431577"/>
          </a:xfrm>
          <a:prstGeom prst="wedgeRoundRectCallout">
            <a:avLst>
              <a:gd name="adj1" fmla="val 61679"/>
              <a:gd name="adj2" fmla="val 19833"/>
              <a:gd name="adj3" fmla="val 166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a:t>
            </a:r>
          </a:p>
        </p:txBody>
      </p:sp>
      <p:sp>
        <p:nvSpPr>
          <p:cNvPr id="18" name="Speech Bubble: Rectangle with Corners Rounded 17">
            <a:extLst>
              <a:ext uri="{FF2B5EF4-FFF2-40B4-BE49-F238E27FC236}">
                <a16:creationId xmlns:a16="http://schemas.microsoft.com/office/drawing/2014/main" id="{224CA1FF-DC3D-466E-ACF4-F09C01D36F7E}"/>
              </a:ext>
            </a:extLst>
          </p:cNvPr>
          <p:cNvSpPr/>
          <p:nvPr/>
        </p:nvSpPr>
        <p:spPr>
          <a:xfrm>
            <a:off x="785310" y="1621752"/>
            <a:ext cx="4393158" cy="994306"/>
          </a:xfrm>
          <a:prstGeom prst="wedgeRoundRectCallout">
            <a:avLst>
              <a:gd name="adj1" fmla="val -51781"/>
              <a:gd name="adj2" fmla="val 20279"/>
              <a:gd name="adj3" fmla="val 1666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 just went shopping for school shoes – these were the only ones in my size!</a:t>
            </a:r>
          </a:p>
        </p:txBody>
      </p:sp>
      <p:grpSp>
        <p:nvGrpSpPr>
          <p:cNvPr id="19" name="Group 18">
            <a:extLst>
              <a:ext uri="{FF2B5EF4-FFF2-40B4-BE49-F238E27FC236}">
                <a16:creationId xmlns:a16="http://schemas.microsoft.com/office/drawing/2014/main" id="{4A45CA9A-026F-4BBF-8CA5-B07C7FA82F8B}"/>
              </a:ext>
            </a:extLst>
          </p:cNvPr>
          <p:cNvGrpSpPr/>
          <p:nvPr/>
        </p:nvGrpSpPr>
        <p:grpSpPr>
          <a:xfrm>
            <a:off x="970930" y="2900734"/>
            <a:ext cx="3312294" cy="2544490"/>
            <a:chOff x="755650" y="2612702"/>
            <a:chExt cx="3312294" cy="2544490"/>
          </a:xfrm>
        </p:grpSpPr>
        <p:sp>
          <p:nvSpPr>
            <p:cNvPr id="20" name="Speech Bubble: Rectangle with Corners Rounded 19">
              <a:extLst>
                <a:ext uri="{FF2B5EF4-FFF2-40B4-BE49-F238E27FC236}">
                  <a16:creationId xmlns:a16="http://schemas.microsoft.com/office/drawing/2014/main" id="{5C533351-79C1-44E2-912C-0DB782A2B297}"/>
                </a:ext>
              </a:extLst>
            </p:cNvPr>
            <p:cNvSpPr/>
            <p:nvPr/>
          </p:nvSpPr>
          <p:spPr>
            <a:xfrm>
              <a:off x="755650" y="2612702"/>
              <a:ext cx="3312294" cy="2544490"/>
            </a:xfrm>
            <a:prstGeom prst="wedgeRoundRectCallout">
              <a:avLst>
                <a:gd name="adj1" fmla="val -53794"/>
                <a:gd name="adj2" fmla="val 21402"/>
                <a:gd name="adj3" fmla="val 1666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21" name="Picture 20">
              <a:extLst>
                <a:ext uri="{FF2B5EF4-FFF2-40B4-BE49-F238E27FC236}">
                  <a16:creationId xmlns:a16="http://schemas.microsoft.com/office/drawing/2014/main" id="{7F139C39-EF73-40BB-855B-21C0A8636C1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417900" y="2827424"/>
              <a:ext cx="2100173" cy="2115046"/>
            </a:xfrm>
            <a:prstGeom prst="rect">
              <a:avLst/>
            </a:prstGeom>
          </p:spPr>
        </p:pic>
      </p:grpSp>
      <p:sp>
        <p:nvSpPr>
          <p:cNvPr id="22" name="Speech Bubble: Rectangle with Corners Rounded 21">
            <a:extLst>
              <a:ext uri="{FF2B5EF4-FFF2-40B4-BE49-F238E27FC236}">
                <a16:creationId xmlns:a16="http://schemas.microsoft.com/office/drawing/2014/main" id="{961372F2-5FF3-4F1A-A708-AE411B4DC991}"/>
              </a:ext>
            </a:extLst>
          </p:cNvPr>
          <p:cNvSpPr/>
          <p:nvPr/>
        </p:nvSpPr>
        <p:spPr>
          <a:xfrm>
            <a:off x="7163544" y="5661247"/>
            <a:ext cx="648100" cy="431577"/>
          </a:xfrm>
          <a:prstGeom prst="wedgeRoundRectCallout">
            <a:avLst>
              <a:gd name="adj1" fmla="val 61679"/>
              <a:gd name="adj2" fmla="val 19833"/>
              <a:gd name="adj3" fmla="val 166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a:t>
            </a:r>
          </a:p>
        </p:txBody>
      </p:sp>
      <p:sp>
        <p:nvSpPr>
          <p:cNvPr id="23" name="Speech Bubble: Rectangle with Corners Rounded 22">
            <a:extLst>
              <a:ext uri="{FF2B5EF4-FFF2-40B4-BE49-F238E27FC236}">
                <a16:creationId xmlns:a16="http://schemas.microsoft.com/office/drawing/2014/main" id="{B35BE3F1-7089-4BDC-810B-57D0694A84BB}"/>
              </a:ext>
            </a:extLst>
          </p:cNvPr>
          <p:cNvSpPr/>
          <p:nvPr/>
        </p:nvSpPr>
        <p:spPr>
          <a:xfrm>
            <a:off x="785310" y="1615159"/>
            <a:ext cx="4393158" cy="994306"/>
          </a:xfrm>
          <a:prstGeom prst="wedgeRoundRectCallout">
            <a:avLst>
              <a:gd name="adj1" fmla="val -51781"/>
              <a:gd name="adj2" fmla="val 20279"/>
              <a:gd name="adj3" fmla="val 1666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I’m feeling a bit sad - I’m not allowed </a:t>
            </a:r>
            <a:br>
              <a:rPr lang="en-GB" dirty="0">
                <a:solidFill>
                  <a:schemeClr val="tx1"/>
                </a:solidFill>
              </a:rPr>
            </a:br>
            <a:r>
              <a:rPr lang="en-GB" dirty="0">
                <a:solidFill>
                  <a:schemeClr val="tx1"/>
                </a:solidFill>
              </a:rPr>
              <a:t>to come to the park.</a:t>
            </a:r>
          </a:p>
        </p:txBody>
      </p:sp>
      <p:grpSp>
        <p:nvGrpSpPr>
          <p:cNvPr id="24" name="Group 23">
            <a:extLst>
              <a:ext uri="{FF2B5EF4-FFF2-40B4-BE49-F238E27FC236}">
                <a16:creationId xmlns:a16="http://schemas.microsoft.com/office/drawing/2014/main" id="{13949A95-48C2-4F5B-8FEB-82D638A4016C}"/>
              </a:ext>
            </a:extLst>
          </p:cNvPr>
          <p:cNvGrpSpPr/>
          <p:nvPr/>
        </p:nvGrpSpPr>
        <p:grpSpPr>
          <a:xfrm>
            <a:off x="953961" y="2872468"/>
            <a:ext cx="3613274" cy="2544490"/>
            <a:chOff x="755650" y="2612702"/>
            <a:chExt cx="3613274" cy="2544490"/>
          </a:xfrm>
        </p:grpSpPr>
        <p:sp>
          <p:nvSpPr>
            <p:cNvPr id="25" name="Speech Bubble: Rectangle with Corners Rounded 24">
              <a:extLst>
                <a:ext uri="{FF2B5EF4-FFF2-40B4-BE49-F238E27FC236}">
                  <a16:creationId xmlns:a16="http://schemas.microsoft.com/office/drawing/2014/main" id="{5C15ED9D-BAE7-4E44-8381-966230029793}"/>
                </a:ext>
              </a:extLst>
            </p:cNvPr>
            <p:cNvSpPr/>
            <p:nvPr/>
          </p:nvSpPr>
          <p:spPr>
            <a:xfrm>
              <a:off x="755650" y="2612702"/>
              <a:ext cx="3613274" cy="2544490"/>
            </a:xfrm>
            <a:prstGeom prst="wedgeRoundRectCallout">
              <a:avLst>
                <a:gd name="adj1" fmla="val -53794"/>
                <a:gd name="adj2" fmla="val 21402"/>
                <a:gd name="adj3" fmla="val 1666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26" name="Picture 25">
              <a:extLst>
                <a:ext uri="{FF2B5EF4-FFF2-40B4-BE49-F238E27FC236}">
                  <a16:creationId xmlns:a16="http://schemas.microsoft.com/office/drawing/2014/main" id="{C99FDC2F-00D6-4EE0-939C-1CB37D3D5F3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84548" y="2788669"/>
              <a:ext cx="3094054" cy="2187852"/>
            </a:xfrm>
            <a:prstGeom prst="roundRect">
              <a:avLst>
                <a:gd name="adj" fmla="val 7089"/>
              </a:avLst>
            </a:prstGeom>
          </p:spPr>
        </p:pic>
      </p:grpSp>
      <p:sp>
        <p:nvSpPr>
          <p:cNvPr id="27" name="Speech Bubble: Rectangle with Corners Rounded 26">
            <a:extLst>
              <a:ext uri="{FF2B5EF4-FFF2-40B4-BE49-F238E27FC236}">
                <a16:creationId xmlns:a16="http://schemas.microsoft.com/office/drawing/2014/main" id="{0B88B640-BE0D-4A04-86B1-FF07D496B130}"/>
              </a:ext>
            </a:extLst>
          </p:cNvPr>
          <p:cNvSpPr/>
          <p:nvPr/>
        </p:nvSpPr>
        <p:spPr>
          <a:xfrm>
            <a:off x="7151340" y="5661247"/>
            <a:ext cx="648100" cy="431577"/>
          </a:xfrm>
          <a:prstGeom prst="wedgeRoundRectCallout">
            <a:avLst>
              <a:gd name="adj1" fmla="val 61679"/>
              <a:gd name="adj2" fmla="val 19833"/>
              <a:gd name="adj3" fmla="val 166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a:t>
            </a:r>
          </a:p>
        </p:txBody>
      </p:sp>
    </p:spTree>
    <p:extLst>
      <p:ext uri="{BB962C8B-B14F-4D97-AF65-F5344CB8AC3E}">
        <p14:creationId xmlns:p14="http://schemas.microsoft.com/office/powerpoint/2010/main" val="2657680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childTnLst>
                          </p:cTn>
                        </p:par>
                        <p:par>
                          <p:cTn id="27" fill="hold">
                            <p:stCondLst>
                              <p:cond delay="500"/>
                            </p:stCondLst>
                            <p:childTnLst>
                              <p:par>
                                <p:cTn id="28" presetID="42" presetClass="entr" presetSubtype="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250"/>
                                        <p:tgtEl>
                                          <p:spTgt spid="8"/>
                                        </p:tgtEl>
                                      </p:cBhvr>
                                    </p:animEffect>
                                    <p:anim calcmode="lin" valueType="num">
                                      <p:cBhvr>
                                        <p:cTn id="31" dur="250" fill="hold"/>
                                        <p:tgtEl>
                                          <p:spTgt spid="8"/>
                                        </p:tgtEl>
                                        <p:attrNameLst>
                                          <p:attrName>ppt_x</p:attrName>
                                        </p:attrNameLst>
                                      </p:cBhvr>
                                      <p:tavLst>
                                        <p:tav tm="0">
                                          <p:val>
                                            <p:strVal val="#ppt_x"/>
                                          </p:val>
                                        </p:tav>
                                        <p:tav tm="100000">
                                          <p:val>
                                            <p:strVal val="#ppt_x"/>
                                          </p:val>
                                        </p:tav>
                                      </p:tavLst>
                                    </p:anim>
                                    <p:anim calcmode="lin" valueType="num">
                                      <p:cBhvr>
                                        <p:cTn id="32" dur="250" fill="hold"/>
                                        <p:tgtEl>
                                          <p:spTgt spid="8"/>
                                        </p:tgtEl>
                                        <p:attrNameLst>
                                          <p:attrName>ppt_y</p:attrName>
                                        </p:attrNameLst>
                                      </p:cBhvr>
                                      <p:tavLst>
                                        <p:tav tm="0">
                                          <p:val>
                                            <p:strVal val="#ppt_y+.1"/>
                                          </p:val>
                                        </p:tav>
                                        <p:tav tm="100000">
                                          <p:val>
                                            <p:strVal val="#ppt_y"/>
                                          </p:val>
                                        </p:tav>
                                      </p:tavLst>
                                    </p:anim>
                                  </p:childTnLst>
                                </p:cTn>
                              </p:par>
                            </p:childTnLst>
                          </p:cTn>
                        </p:par>
                        <p:par>
                          <p:cTn id="33" fill="hold">
                            <p:stCondLst>
                              <p:cond delay="750"/>
                            </p:stCondLst>
                            <p:childTnLst>
                              <p:par>
                                <p:cTn id="34" presetID="42" presetClass="entr" presetSubtype="0" fill="hold" nodeType="afterEffect">
                                  <p:stCondLst>
                                    <p:cond delay="25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250"/>
                                        <p:tgtEl>
                                          <p:spTgt spid="9"/>
                                        </p:tgtEl>
                                      </p:cBhvr>
                                    </p:animEffect>
                                    <p:anim calcmode="lin" valueType="num">
                                      <p:cBhvr>
                                        <p:cTn id="37" dur="250" fill="hold"/>
                                        <p:tgtEl>
                                          <p:spTgt spid="9"/>
                                        </p:tgtEl>
                                        <p:attrNameLst>
                                          <p:attrName>ppt_x</p:attrName>
                                        </p:attrNameLst>
                                      </p:cBhvr>
                                      <p:tavLst>
                                        <p:tav tm="0">
                                          <p:val>
                                            <p:strVal val="#ppt_x"/>
                                          </p:val>
                                        </p:tav>
                                        <p:tav tm="100000">
                                          <p:val>
                                            <p:strVal val="#ppt_x"/>
                                          </p:val>
                                        </p:tav>
                                      </p:tavLst>
                                    </p:anim>
                                    <p:anim calcmode="lin" valueType="num">
                                      <p:cBhvr>
                                        <p:cTn id="38" dur="250" fill="hold"/>
                                        <p:tgtEl>
                                          <p:spTgt spid="9"/>
                                        </p:tgtEl>
                                        <p:attrNameLst>
                                          <p:attrName>ppt_y</p:attrName>
                                        </p:attrNameLst>
                                      </p:cBhvr>
                                      <p:tavLst>
                                        <p:tav tm="0">
                                          <p:val>
                                            <p:strVal val="#ppt_y+.1"/>
                                          </p:val>
                                        </p:tav>
                                        <p:tav tm="100000">
                                          <p:val>
                                            <p:strVal val="#ppt_y"/>
                                          </p:val>
                                        </p:tav>
                                      </p:tavLst>
                                    </p:anim>
                                  </p:childTnLst>
                                </p:cTn>
                              </p:par>
                            </p:childTnLst>
                          </p:cTn>
                        </p:par>
                        <p:par>
                          <p:cTn id="39" fill="hold">
                            <p:stCondLst>
                              <p:cond delay="1250"/>
                            </p:stCondLst>
                            <p:childTnLst>
                              <p:par>
                                <p:cTn id="40" presetID="42" presetClass="entr" presetSubtype="0" fill="hold" grpId="0" nodeType="afterEffect">
                                  <p:stCondLst>
                                    <p:cond delay="50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250"/>
                                        <p:tgtEl>
                                          <p:spTgt spid="12"/>
                                        </p:tgtEl>
                                      </p:cBhvr>
                                    </p:animEffect>
                                    <p:anim calcmode="lin" valueType="num">
                                      <p:cBhvr>
                                        <p:cTn id="43" dur="250" fill="hold"/>
                                        <p:tgtEl>
                                          <p:spTgt spid="12"/>
                                        </p:tgtEl>
                                        <p:attrNameLst>
                                          <p:attrName>ppt_x</p:attrName>
                                        </p:attrNameLst>
                                      </p:cBhvr>
                                      <p:tavLst>
                                        <p:tav tm="0">
                                          <p:val>
                                            <p:strVal val="#ppt_x"/>
                                          </p:val>
                                        </p:tav>
                                        <p:tav tm="100000">
                                          <p:val>
                                            <p:strVal val="#ppt_x"/>
                                          </p:val>
                                        </p:tav>
                                      </p:tavLst>
                                    </p:anim>
                                    <p:anim calcmode="lin" valueType="num">
                                      <p:cBhvr>
                                        <p:cTn id="44" dur="25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xit" presetSubtype="0" fill="hold" grpId="1" nodeType="clickEffect">
                                  <p:stCondLst>
                                    <p:cond delay="0"/>
                                  </p:stCondLst>
                                  <p:childTnLst>
                                    <p:animEffect transition="out" filter="fade">
                                      <p:cBhvr>
                                        <p:cTn id="48" dur="500"/>
                                        <p:tgtEl>
                                          <p:spTgt spid="8"/>
                                        </p:tgtEl>
                                      </p:cBhvr>
                                    </p:animEffect>
                                    <p:anim calcmode="lin" valueType="num">
                                      <p:cBhvr>
                                        <p:cTn id="49" dur="500"/>
                                        <p:tgtEl>
                                          <p:spTgt spid="8"/>
                                        </p:tgtEl>
                                        <p:attrNameLst>
                                          <p:attrName>ppt_x</p:attrName>
                                        </p:attrNameLst>
                                      </p:cBhvr>
                                      <p:tavLst>
                                        <p:tav tm="0">
                                          <p:val>
                                            <p:strVal val="ppt_x"/>
                                          </p:val>
                                        </p:tav>
                                        <p:tav tm="100000">
                                          <p:val>
                                            <p:strVal val="ppt_x"/>
                                          </p:val>
                                        </p:tav>
                                      </p:tavLst>
                                    </p:anim>
                                    <p:anim calcmode="lin" valueType="num">
                                      <p:cBhvr>
                                        <p:cTn id="50" dur="500"/>
                                        <p:tgtEl>
                                          <p:spTgt spid="8"/>
                                        </p:tgtEl>
                                        <p:attrNameLst>
                                          <p:attrName>ppt_y</p:attrName>
                                        </p:attrNameLst>
                                      </p:cBhvr>
                                      <p:tavLst>
                                        <p:tav tm="0">
                                          <p:val>
                                            <p:strVal val="ppt_y"/>
                                          </p:val>
                                        </p:tav>
                                        <p:tav tm="100000">
                                          <p:val>
                                            <p:strVal val="ppt_y-.1"/>
                                          </p:val>
                                        </p:tav>
                                      </p:tavLst>
                                    </p:anim>
                                    <p:set>
                                      <p:cBhvr>
                                        <p:cTn id="51" dur="1" fill="hold">
                                          <p:stCondLst>
                                            <p:cond delay="499"/>
                                          </p:stCondLst>
                                        </p:cTn>
                                        <p:tgtEl>
                                          <p:spTgt spid="8"/>
                                        </p:tgtEl>
                                        <p:attrNameLst>
                                          <p:attrName>style.visibility</p:attrName>
                                        </p:attrNameLst>
                                      </p:cBhvr>
                                      <p:to>
                                        <p:strVal val="hidden"/>
                                      </p:to>
                                    </p:set>
                                  </p:childTnLst>
                                </p:cTn>
                              </p:par>
                              <p:par>
                                <p:cTn id="52" presetID="47" presetClass="exit" presetSubtype="0" fill="hold" nodeType="withEffect">
                                  <p:stCondLst>
                                    <p:cond delay="0"/>
                                  </p:stCondLst>
                                  <p:childTnLst>
                                    <p:animEffect transition="out" filter="fade">
                                      <p:cBhvr>
                                        <p:cTn id="53" dur="500"/>
                                        <p:tgtEl>
                                          <p:spTgt spid="9"/>
                                        </p:tgtEl>
                                      </p:cBhvr>
                                    </p:animEffect>
                                    <p:anim calcmode="lin" valueType="num">
                                      <p:cBhvr>
                                        <p:cTn id="54" dur="500"/>
                                        <p:tgtEl>
                                          <p:spTgt spid="9"/>
                                        </p:tgtEl>
                                        <p:attrNameLst>
                                          <p:attrName>ppt_x</p:attrName>
                                        </p:attrNameLst>
                                      </p:cBhvr>
                                      <p:tavLst>
                                        <p:tav tm="0">
                                          <p:val>
                                            <p:strVal val="ppt_x"/>
                                          </p:val>
                                        </p:tav>
                                        <p:tav tm="100000">
                                          <p:val>
                                            <p:strVal val="ppt_x"/>
                                          </p:val>
                                        </p:tav>
                                      </p:tavLst>
                                    </p:anim>
                                    <p:anim calcmode="lin" valueType="num">
                                      <p:cBhvr>
                                        <p:cTn id="55" dur="500"/>
                                        <p:tgtEl>
                                          <p:spTgt spid="9"/>
                                        </p:tgtEl>
                                        <p:attrNameLst>
                                          <p:attrName>ppt_y</p:attrName>
                                        </p:attrNameLst>
                                      </p:cBhvr>
                                      <p:tavLst>
                                        <p:tav tm="0">
                                          <p:val>
                                            <p:strVal val="ppt_y"/>
                                          </p:val>
                                        </p:tav>
                                        <p:tav tm="100000">
                                          <p:val>
                                            <p:strVal val="ppt_y-.1"/>
                                          </p:val>
                                        </p:tav>
                                      </p:tavLst>
                                    </p:anim>
                                    <p:set>
                                      <p:cBhvr>
                                        <p:cTn id="56" dur="1" fill="hold">
                                          <p:stCondLst>
                                            <p:cond delay="499"/>
                                          </p:stCondLst>
                                        </p:cTn>
                                        <p:tgtEl>
                                          <p:spTgt spid="9"/>
                                        </p:tgtEl>
                                        <p:attrNameLst>
                                          <p:attrName>style.visibility</p:attrName>
                                        </p:attrNameLst>
                                      </p:cBhvr>
                                      <p:to>
                                        <p:strVal val="hidden"/>
                                      </p:to>
                                    </p:set>
                                  </p:childTnLst>
                                </p:cTn>
                              </p:par>
                              <p:par>
                                <p:cTn id="57" presetID="47" presetClass="exit" presetSubtype="0" fill="hold" grpId="1" nodeType="withEffect">
                                  <p:stCondLst>
                                    <p:cond delay="0"/>
                                  </p:stCondLst>
                                  <p:childTnLst>
                                    <p:animEffect transition="out" filter="fade">
                                      <p:cBhvr>
                                        <p:cTn id="58" dur="500"/>
                                        <p:tgtEl>
                                          <p:spTgt spid="12"/>
                                        </p:tgtEl>
                                      </p:cBhvr>
                                    </p:animEffect>
                                    <p:anim calcmode="lin" valueType="num">
                                      <p:cBhvr>
                                        <p:cTn id="59" dur="500"/>
                                        <p:tgtEl>
                                          <p:spTgt spid="12"/>
                                        </p:tgtEl>
                                        <p:attrNameLst>
                                          <p:attrName>ppt_x</p:attrName>
                                        </p:attrNameLst>
                                      </p:cBhvr>
                                      <p:tavLst>
                                        <p:tav tm="0">
                                          <p:val>
                                            <p:strVal val="ppt_x"/>
                                          </p:val>
                                        </p:tav>
                                        <p:tav tm="100000">
                                          <p:val>
                                            <p:strVal val="ppt_x"/>
                                          </p:val>
                                        </p:tav>
                                      </p:tavLst>
                                    </p:anim>
                                    <p:anim calcmode="lin" valueType="num">
                                      <p:cBhvr>
                                        <p:cTn id="60" dur="500"/>
                                        <p:tgtEl>
                                          <p:spTgt spid="12"/>
                                        </p:tgtEl>
                                        <p:attrNameLst>
                                          <p:attrName>ppt_y</p:attrName>
                                        </p:attrNameLst>
                                      </p:cBhvr>
                                      <p:tavLst>
                                        <p:tav tm="0">
                                          <p:val>
                                            <p:strVal val="ppt_y"/>
                                          </p:val>
                                        </p:tav>
                                        <p:tav tm="100000">
                                          <p:val>
                                            <p:strVal val="ppt_y-.1"/>
                                          </p:val>
                                        </p:tav>
                                      </p:tavLst>
                                    </p:anim>
                                    <p:set>
                                      <p:cBhvr>
                                        <p:cTn id="61" dur="1" fill="hold">
                                          <p:stCondLst>
                                            <p:cond delay="499"/>
                                          </p:stCondLst>
                                        </p:cTn>
                                        <p:tgtEl>
                                          <p:spTgt spid="12"/>
                                        </p:tgtEl>
                                        <p:attrNameLst>
                                          <p:attrName>style.visibility</p:attrName>
                                        </p:attrNameLst>
                                      </p:cBhvr>
                                      <p:to>
                                        <p:strVal val="hidden"/>
                                      </p:to>
                                    </p:set>
                                  </p:childTnLst>
                                </p:cTn>
                              </p:par>
                            </p:childTnLst>
                          </p:cTn>
                        </p:par>
                        <p:par>
                          <p:cTn id="62" fill="hold">
                            <p:stCondLst>
                              <p:cond delay="500"/>
                            </p:stCondLst>
                            <p:childTnLst>
                              <p:par>
                                <p:cTn id="63" presetID="42" presetClass="entr" presetSubtype="0" fill="hold" grpId="0" nodeType="afterEffect">
                                  <p:stCondLst>
                                    <p:cond delay="25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250"/>
                                        <p:tgtEl>
                                          <p:spTgt spid="13"/>
                                        </p:tgtEl>
                                      </p:cBhvr>
                                    </p:animEffect>
                                    <p:anim calcmode="lin" valueType="num">
                                      <p:cBhvr>
                                        <p:cTn id="66" dur="250" fill="hold"/>
                                        <p:tgtEl>
                                          <p:spTgt spid="13"/>
                                        </p:tgtEl>
                                        <p:attrNameLst>
                                          <p:attrName>ppt_x</p:attrName>
                                        </p:attrNameLst>
                                      </p:cBhvr>
                                      <p:tavLst>
                                        <p:tav tm="0">
                                          <p:val>
                                            <p:strVal val="#ppt_x"/>
                                          </p:val>
                                        </p:tav>
                                        <p:tav tm="100000">
                                          <p:val>
                                            <p:strVal val="#ppt_x"/>
                                          </p:val>
                                        </p:tav>
                                      </p:tavLst>
                                    </p:anim>
                                    <p:anim calcmode="lin" valueType="num">
                                      <p:cBhvr>
                                        <p:cTn id="67" dur="250" fill="hold"/>
                                        <p:tgtEl>
                                          <p:spTgt spid="13"/>
                                        </p:tgtEl>
                                        <p:attrNameLst>
                                          <p:attrName>ppt_y</p:attrName>
                                        </p:attrNameLst>
                                      </p:cBhvr>
                                      <p:tavLst>
                                        <p:tav tm="0">
                                          <p:val>
                                            <p:strVal val="#ppt_y+.1"/>
                                          </p:val>
                                        </p:tav>
                                        <p:tav tm="100000">
                                          <p:val>
                                            <p:strVal val="#ppt_y"/>
                                          </p:val>
                                        </p:tav>
                                      </p:tavLst>
                                    </p:anim>
                                  </p:childTnLst>
                                </p:cTn>
                              </p:par>
                            </p:childTnLst>
                          </p:cTn>
                        </p:par>
                        <p:par>
                          <p:cTn id="68" fill="hold">
                            <p:stCondLst>
                              <p:cond delay="1000"/>
                            </p:stCondLst>
                            <p:childTnLst>
                              <p:par>
                                <p:cTn id="69" presetID="42" presetClass="entr" presetSubtype="0" fill="hold" nodeType="afterEffect">
                                  <p:stCondLst>
                                    <p:cond delay="25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250"/>
                                        <p:tgtEl>
                                          <p:spTgt spid="14"/>
                                        </p:tgtEl>
                                      </p:cBhvr>
                                    </p:animEffect>
                                    <p:anim calcmode="lin" valueType="num">
                                      <p:cBhvr>
                                        <p:cTn id="72" dur="250" fill="hold"/>
                                        <p:tgtEl>
                                          <p:spTgt spid="14"/>
                                        </p:tgtEl>
                                        <p:attrNameLst>
                                          <p:attrName>ppt_x</p:attrName>
                                        </p:attrNameLst>
                                      </p:cBhvr>
                                      <p:tavLst>
                                        <p:tav tm="0">
                                          <p:val>
                                            <p:strVal val="#ppt_x"/>
                                          </p:val>
                                        </p:tav>
                                        <p:tav tm="100000">
                                          <p:val>
                                            <p:strVal val="#ppt_x"/>
                                          </p:val>
                                        </p:tav>
                                      </p:tavLst>
                                    </p:anim>
                                    <p:anim calcmode="lin" valueType="num">
                                      <p:cBhvr>
                                        <p:cTn id="73" dur="250" fill="hold"/>
                                        <p:tgtEl>
                                          <p:spTgt spid="14"/>
                                        </p:tgtEl>
                                        <p:attrNameLst>
                                          <p:attrName>ppt_y</p:attrName>
                                        </p:attrNameLst>
                                      </p:cBhvr>
                                      <p:tavLst>
                                        <p:tav tm="0">
                                          <p:val>
                                            <p:strVal val="#ppt_y+.1"/>
                                          </p:val>
                                        </p:tav>
                                        <p:tav tm="100000">
                                          <p:val>
                                            <p:strVal val="#ppt_y"/>
                                          </p:val>
                                        </p:tav>
                                      </p:tavLst>
                                    </p:anim>
                                  </p:childTnLst>
                                </p:cTn>
                              </p:par>
                            </p:childTnLst>
                          </p:cTn>
                        </p:par>
                        <p:par>
                          <p:cTn id="74" fill="hold">
                            <p:stCondLst>
                              <p:cond delay="1500"/>
                            </p:stCondLst>
                            <p:childTnLst>
                              <p:par>
                                <p:cTn id="75" presetID="42" presetClass="entr" presetSubtype="0" fill="hold" grpId="0" nodeType="afterEffect">
                                  <p:stCondLst>
                                    <p:cond delay="50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250"/>
                                        <p:tgtEl>
                                          <p:spTgt spid="17"/>
                                        </p:tgtEl>
                                      </p:cBhvr>
                                    </p:animEffect>
                                    <p:anim calcmode="lin" valueType="num">
                                      <p:cBhvr>
                                        <p:cTn id="78" dur="250" fill="hold"/>
                                        <p:tgtEl>
                                          <p:spTgt spid="17"/>
                                        </p:tgtEl>
                                        <p:attrNameLst>
                                          <p:attrName>ppt_x</p:attrName>
                                        </p:attrNameLst>
                                      </p:cBhvr>
                                      <p:tavLst>
                                        <p:tav tm="0">
                                          <p:val>
                                            <p:strVal val="#ppt_x"/>
                                          </p:val>
                                        </p:tav>
                                        <p:tav tm="100000">
                                          <p:val>
                                            <p:strVal val="#ppt_x"/>
                                          </p:val>
                                        </p:tav>
                                      </p:tavLst>
                                    </p:anim>
                                    <p:anim calcmode="lin" valueType="num">
                                      <p:cBhvr>
                                        <p:cTn id="79" dur="25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7" presetClass="exit" presetSubtype="0" fill="hold" grpId="1" nodeType="clickEffect">
                                  <p:stCondLst>
                                    <p:cond delay="0"/>
                                  </p:stCondLst>
                                  <p:childTnLst>
                                    <p:animEffect transition="out" filter="fade">
                                      <p:cBhvr>
                                        <p:cTn id="83" dur="500"/>
                                        <p:tgtEl>
                                          <p:spTgt spid="13"/>
                                        </p:tgtEl>
                                      </p:cBhvr>
                                    </p:animEffect>
                                    <p:anim calcmode="lin" valueType="num">
                                      <p:cBhvr>
                                        <p:cTn id="84" dur="500"/>
                                        <p:tgtEl>
                                          <p:spTgt spid="13"/>
                                        </p:tgtEl>
                                        <p:attrNameLst>
                                          <p:attrName>ppt_x</p:attrName>
                                        </p:attrNameLst>
                                      </p:cBhvr>
                                      <p:tavLst>
                                        <p:tav tm="0">
                                          <p:val>
                                            <p:strVal val="ppt_x"/>
                                          </p:val>
                                        </p:tav>
                                        <p:tav tm="100000">
                                          <p:val>
                                            <p:strVal val="ppt_x"/>
                                          </p:val>
                                        </p:tav>
                                      </p:tavLst>
                                    </p:anim>
                                    <p:anim calcmode="lin" valueType="num">
                                      <p:cBhvr>
                                        <p:cTn id="85" dur="500"/>
                                        <p:tgtEl>
                                          <p:spTgt spid="13"/>
                                        </p:tgtEl>
                                        <p:attrNameLst>
                                          <p:attrName>ppt_y</p:attrName>
                                        </p:attrNameLst>
                                      </p:cBhvr>
                                      <p:tavLst>
                                        <p:tav tm="0">
                                          <p:val>
                                            <p:strVal val="ppt_y"/>
                                          </p:val>
                                        </p:tav>
                                        <p:tav tm="100000">
                                          <p:val>
                                            <p:strVal val="ppt_y-.1"/>
                                          </p:val>
                                        </p:tav>
                                      </p:tavLst>
                                    </p:anim>
                                    <p:set>
                                      <p:cBhvr>
                                        <p:cTn id="86" dur="1" fill="hold">
                                          <p:stCondLst>
                                            <p:cond delay="499"/>
                                          </p:stCondLst>
                                        </p:cTn>
                                        <p:tgtEl>
                                          <p:spTgt spid="13"/>
                                        </p:tgtEl>
                                        <p:attrNameLst>
                                          <p:attrName>style.visibility</p:attrName>
                                        </p:attrNameLst>
                                      </p:cBhvr>
                                      <p:to>
                                        <p:strVal val="hidden"/>
                                      </p:to>
                                    </p:set>
                                  </p:childTnLst>
                                </p:cTn>
                              </p:par>
                              <p:par>
                                <p:cTn id="87" presetID="47" presetClass="exit" presetSubtype="0" fill="hold" nodeType="withEffect">
                                  <p:stCondLst>
                                    <p:cond delay="0"/>
                                  </p:stCondLst>
                                  <p:childTnLst>
                                    <p:animEffect transition="out" filter="fade">
                                      <p:cBhvr>
                                        <p:cTn id="88" dur="500"/>
                                        <p:tgtEl>
                                          <p:spTgt spid="14"/>
                                        </p:tgtEl>
                                      </p:cBhvr>
                                    </p:animEffect>
                                    <p:anim calcmode="lin" valueType="num">
                                      <p:cBhvr>
                                        <p:cTn id="89" dur="500"/>
                                        <p:tgtEl>
                                          <p:spTgt spid="14"/>
                                        </p:tgtEl>
                                        <p:attrNameLst>
                                          <p:attrName>ppt_x</p:attrName>
                                        </p:attrNameLst>
                                      </p:cBhvr>
                                      <p:tavLst>
                                        <p:tav tm="0">
                                          <p:val>
                                            <p:strVal val="ppt_x"/>
                                          </p:val>
                                        </p:tav>
                                        <p:tav tm="100000">
                                          <p:val>
                                            <p:strVal val="ppt_x"/>
                                          </p:val>
                                        </p:tav>
                                      </p:tavLst>
                                    </p:anim>
                                    <p:anim calcmode="lin" valueType="num">
                                      <p:cBhvr>
                                        <p:cTn id="90" dur="500"/>
                                        <p:tgtEl>
                                          <p:spTgt spid="14"/>
                                        </p:tgtEl>
                                        <p:attrNameLst>
                                          <p:attrName>ppt_y</p:attrName>
                                        </p:attrNameLst>
                                      </p:cBhvr>
                                      <p:tavLst>
                                        <p:tav tm="0">
                                          <p:val>
                                            <p:strVal val="ppt_y"/>
                                          </p:val>
                                        </p:tav>
                                        <p:tav tm="100000">
                                          <p:val>
                                            <p:strVal val="ppt_y-.1"/>
                                          </p:val>
                                        </p:tav>
                                      </p:tavLst>
                                    </p:anim>
                                    <p:set>
                                      <p:cBhvr>
                                        <p:cTn id="91" dur="1" fill="hold">
                                          <p:stCondLst>
                                            <p:cond delay="499"/>
                                          </p:stCondLst>
                                        </p:cTn>
                                        <p:tgtEl>
                                          <p:spTgt spid="14"/>
                                        </p:tgtEl>
                                        <p:attrNameLst>
                                          <p:attrName>style.visibility</p:attrName>
                                        </p:attrNameLst>
                                      </p:cBhvr>
                                      <p:to>
                                        <p:strVal val="hidden"/>
                                      </p:to>
                                    </p:set>
                                  </p:childTnLst>
                                </p:cTn>
                              </p:par>
                              <p:par>
                                <p:cTn id="92" presetID="47" presetClass="exit" presetSubtype="0" fill="hold" grpId="1" nodeType="withEffect">
                                  <p:stCondLst>
                                    <p:cond delay="0"/>
                                  </p:stCondLst>
                                  <p:childTnLst>
                                    <p:animEffect transition="out" filter="fade">
                                      <p:cBhvr>
                                        <p:cTn id="93" dur="500"/>
                                        <p:tgtEl>
                                          <p:spTgt spid="17"/>
                                        </p:tgtEl>
                                      </p:cBhvr>
                                    </p:animEffect>
                                    <p:anim calcmode="lin" valueType="num">
                                      <p:cBhvr>
                                        <p:cTn id="94" dur="500"/>
                                        <p:tgtEl>
                                          <p:spTgt spid="17"/>
                                        </p:tgtEl>
                                        <p:attrNameLst>
                                          <p:attrName>ppt_x</p:attrName>
                                        </p:attrNameLst>
                                      </p:cBhvr>
                                      <p:tavLst>
                                        <p:tav tm="0">
                                          <p:val>
                                            <p:strVal val="ppt_x"/>
                                          </p:val>
                                        </p:tav>
                                        <p:tav tm="100000">
                                          <p:val>
                                            <p:strVal val="ppt_x"/>
                                          </p:val>
                                        </p:tav>
                                      </p:tavLst>
                                    </p:anim>
                                    <p:anim calcmode="lin" valueType="num">
                                      <p:cBhvr>
                                        <p:cTn id="95" dur="500"/>
                                        <p:tgtEl>
                                          <p:spTgt spid="17"/>
                                        </p:tgtEl>
                                        <p:attrNameLst>
                                          <p:attrName>ppt_y</p:attrName>
                                        </p:attrNameLst>
                                      </p:cBhvr>
                                      <p:tavLst>
                                        <p:tav tm="0">
                                          <p:val>
                                            <p:strVal val="ppt_y"/>
                                          </p:val>
                                        </p:tav>
                                        <p:tav tm="100000">
                                          <p:val>
                                            <p:strVal val="ppt_y-.1"/>
                                          </p:val>
                                        </p:tav>
                                      </p:tavLst>
                                    </p:anim>
                                    <p:set>
                                      <p:cBhvr>
                                        <p:cTn id="96" dur="1" fill="hold">
                                          <p:stCondLst>
                                            <p:cond delay="499"/>
                                          </p:stCondLst>
                                        </p:cTn>
                                        <p:tgtEl>
                                          <p:spTgt spid="17"/>
                                        </p:tgtEl>
                                        <p:attrNameLst>
                                          <p:attrName>style.visibility</p:attrName>
                                        </p:attrNameLst>
                                      </p:cBhvr>
                                      <p:to>
                                        <p:strVal val="hidden"/>
                                      </p:to>
                                    </p:set>
                                  </p:childTnLst>
                                </p:cTn>
                              </p:par>
                            </p:childTnLst>
                          </p:cTn>
                        </p:par>
                        <p:par>
                          <p:cTn id="97" fill="hold">
                            <p:stCondLst>
                              <p:cond delay="500"/>
                            </p:stCondLst>
                            <p:childTnLst>
                              <p:par>
                                <p:cTn id="98" presetID="42" presetClass="entr" presetSubtype="0" fill="hold" grpId="0" nodeType="afterEffect">
                                  <p:stCondLst>
                                    <p:cond delay="250"/>
                                  </p:stCondLst>
                                  <p:childTnLst>
                                    <p:set>
                                      <p:cBhvr>
                                        <p:cTn id="99" dur="1" fill="hold">
                                          <p:stCondLst>
                                            <p:cond delay="0"/>
                                          </p:stCondLst>
                                        </p:cTn>
                                        <p:tgtEl>
                                          <p:spTgt spid="18"/>
                                        </p:tgtEl>
                                        <p:attrNameLst>
                                          <p:attrName>style.visibility</p:attrName>
                                        </p:attrNameLst>
                                      </p:cBhvr>
                                      <p:to>
                                        <p:strVal val="visible"/>
                                      </p:to>
                                    </p:set>
                                    <p:animEffect transition="in" filter="fade">
                                      <p:cBhvr>
                                        <p:cTn id="100" dur="250"/>
                                        <p:tgtEl>
                                          <p:spTgt spid="18"/>
                                        </p:tgtEl>
                                      </p:cBhvr>
                                    </p:animEffect>
                                    <p:anim calcmode="lin" valueType="num">
                                      <p:cBhvr>
                                        <p:cTn id="101" dur="250" fill="hold"/>
                                        <p:tgtEl>
                                          <p:spTgt spid="18"/>
                                        </p:tgtEl>
                                        <p:attrNameLst>
                                          <p:attrName>ppt_x</p:attrName>
                                        </p:attrNameLst>
                                      </p:cBhvr>
                                      <p:tavLst>
                                        <p:tav tm="0">
                                          <p:val>
                                            <p:strVal val="#ppt_x"/>
                                          </p:val>
                                        </p:tav>
                                        <p:tav tm="100000">
                                          <p:val>
                                            <p:strVal val="#ppt_x"/>
                                          </p:val>
                                        </p:tav>
                                      </p:tavLst>
                                    </p:anim>
                                    <p:anim calcmode="lin" valueType="num">
                                      <p:cBhvr>
                                        <p:cTn id="102" dur="250" fill="hold"/>
                                        <p:tgtEl>
                                          <p:spTgt spid="18"/>
                                        </p:tgtEl>
                                        <p:attrNameLst>
                                          <p:attrName>ppt_y</p:attrName>
                                        </p:attrNameLst>
                                      </p:cBhvr>
                                      <p:tavLst>
                                        <p:tav tm="0">
                                          <p:val>
                                            <p:strVal val="#ppt_y+.1"/>
                                          </p:val>
                                        </p:tav>
                                        <p:tav tm="100000">
                                          <p:val>
                                            <p:strVal val="#ppt_y"/>
                                          </p:val>
                                        </p:tav>
                                      </p:tavLst>
                                    </p:anim>
                                  </p:childTnLst>
                                </p:cTn>
                              </p:par>
                            </p:childTnLst>
                          </p:cTn>
                        </p:par>
                        <p:par>
                          <p:cTn id="103" fill="hold">
                            <p:stCondLst>
                              <p:cond delay="1000"/>
                            </p:stCondLst>
                            <p:childTnLst>
                              <p:par>
                                <p:cTn id="104" presetID="42" presetClass="entr" presetSubtype="0" fill="hold" nodeType="afterEffect">
                                  <p:stCondLst>
                                    <p:cond delay="250"/>
                                  </p:stCondLst>
                                  <p:childTnLst>
                                    <p:set>
                                      <p:cBhvr>
                                        <p:cTn id="105" dur="1" fill="hold">
                                          <p:stCondLst>
                                            <p:cond delay="0"/>
                                          </p:stCondLst>
                                        </p:cTn>
                                        <p:tgtEl>
                                          <p:spTgt spid="19"/>
                                        </p:tgtEl>
                                        <p:attrNameLst>
                                          <p:attrName>style.visibility</p:attrName>
                                        </p:attrNameLst>
                                      </p:cBhvr>
                                      <p:to>
                                        <p:strVal val="visible"/>
                                      </p:to>
                                    </p:set>
                                    <p:animEffect transition="in" filter="fade">
                                      <p:cBhvr>
                                        <p:cTn id="106" dur="250"/>
                                        <p:tgtEl>
                                          <p:spTgt spid="19"/>
                                        </p:tgtEl>
                                      </p:cBhvr>
                                    </p:animEffect>
                                    <p:anim calcmode="lin" valueType="num">
                                      <p:cBhvr>
                                        <p:cTn id="107" dur="250" fill="hold"/>
                                        <p:tgtEl>
                                          <p:spTgt spid="19"/>
                                        </p:tgtEl>
                                        <p:attrNameLst>
                                          <p:attrName>ppt_x</p:attrName>
                                        </p:attrNameLst>
                                      </p:cBhvr>
                                      <p:tavLst>
                                        <p:tav tm="0">
                                          <p:val>
                                            <p:strVal val="#ppt_x"/>
                                          </p:val>
                                        </p:tav>
                                        <p:tav tm="100000">
                                          <p:val>
                                            <p:strVal val="#ppt_x"/>
                                          </p:val>
                                        </p:tav>
                                      </p:tavLst>
                                    </p:anim>
                                    <p:anim calcmode="lin" valueType="num">
                                      <p:cBhvr>
                                        <p:cTn id="108" dur="250" fill="hold"/>
                                        <p:tgtEl>
                                          <p:spTgt spid="19"/>
                                        </p:tgtEl>
                                        <p:attrNameLst>
                                          <p:attrName>ppt_y</p:attrName>
                                        </p:attrNameLst>
                                      </p:cBhvr>
                                      <p:tavLst>
                                        <p:tav tm="0">
                                          <p:val>
                                            <p:strVal val="#ppt_y+.1"/>
                                          </p:val>
                                        </p:tav>
                                        <p:tav tm="100000">
                                          <p:val>
                                            <p:strVal val="#ppt_y"/>
                                          </p:val>
                                        </p:tav>
                                      </p:tavLst>
                                    </p:anim>
                                  </p:childTnLst>
                                </p:cTn>
                              </p:par>
                            </p:childTnLst>
                          </p:cTn>
                        </p:par>
                        <p:par>
                          <p:cTn id="109" fill="hold">
                            <p:stCondLst>
                              <p:cond delay="1500"/>
                            </p:stCondLst>
                            <p:childTnLst>
                              <p:par>
                                <p:cTn id="110" presetID="42" presetClass="entr" presetSubtype="0" fill="hold" grpId="0" nodeType="afterEffect">
                                  <p:stCondLst>
                                    <p:cond delay="500"/>
                                  </p:stCondLst>
                                  <p:childTnLst>
                                    <p:set>
                                      <p:cBhvr>
                                        <p:cTn id="111" dur="1" fill="hold">
                                          <p:stCondLst>
                                            <p:cond delay="0"/>
                                          </p:stCondLst>
                                        </p:cTn>
                                        <p:tgtEl>
                                          <p:spTgt spid="22"/>
                                        </p:tgtEl>
                                        <p:attrNameLst>
                                          <p:attrName>style.visibility</p:attrName>
                                        </p:attrNameLst>
                                      </p:cBhvr>
                                      <p:to>
                                        <p:strVal val="visible"/>
                                      </p:to>
                                    </p:set>
                                    <p:animEffect transition="in" filter="fade">
                                      <p:cBhvr>
                                        <p:cTn id="112" dur="250"/>
                                        <p:tgtEl>
                                          <p:spTgt spid="22"/>
                                        </p:tgtEl>
                                      </p:cBhvr>
                                    </p:animEffect>
                                    <p:anim calcmode="lin" valueType="num">
                                      <p:cBhvr>
                                        <p:cTn id="113" dur="250" fill="hold"/>
                                        <p:tgtEl>
                                          <p:spTgt spid="22"/>
                                        </p:tgtEl>
                                        <p:attrNameLst>
                                          <p:attrName>ppt_x</p:attrName>
                                        </p:attrNameLst>
                                      </p:cBhvr>
                                      <p:tavLst>
                                        <p:tav tm="0">
                                          <p:val>
                                            <p:strVal val="#ppt_x"/>
                                          </p:val>
                                        </p:tav>
                                        <p:tav tm="100000">
                                          <p:val>
                                            <p:strVal val="#ppt_x"/>
                                          </p:val>
                                        </p:tav>
                                      </p:tavLst>
                                    </p:anim>
                                    <p:anim calcmode="lin" valueType="num">
                                      <p:cBhvr>
                                        <p:cTn id="114" dur="25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7" presetClass="exit" presetSubtype="0" fill="hold" grpId="1" nodeType="clickEffect">
                                  <p:stCondLst>
                                    <p:cond delay="0"/>
                                  </p:stCondLst>
                                  <p:childTnLst>
                                    <p:animEffect transition="out" filter="fade">
                                      <p:cBhvr>
                                        <p:cTn id="118" dur="500"/>
                                        <p:tgtEl>
                                          <p:spTgt spid="18"/>
                                        </p:tgtEl>
                                      </p:cBhvr>
                                    </p:animEffect>
                                    <p:anim calcmode="lin" valueType="num">
                                      <p:cBhvr>
                                        <p:cTn id="119" dur="500"/>
                                        <p:tgtEl>
                                          <p:spTgt spid="18"/>
                                        </p:tgtEl>
                                        <p:attrNameLst>
                                          <p:attrName>ppt_x</p:attrName>
                                        </p:attrNameLst>
                                      </p:cBhvr>
                                      <p:tavLst>
                                        <p:tav tm="0">
                                          <p:val>
                                            <p:strVal val="ppt_x"/>
                                          </p:val>
                                        </p:tav>
                                        <p:tav tm="100000">
                                          <p:val>
                                            <p:strVal val="ppt_x"/>
                                          </p:val>
                                        </p:tav>
                                      </p:tavLst>
                                    </p:anim>
                                    <p:anim calcmode="lin" valueType="num">
                                      <p:cBhvr>
                                        <p:cTn id="120" dur="500"/>
                                        <p:tgtEl>
                                          <p:spTgt spid="18"/>
                                        </p:tgtEl>
                                        <p:attrNameLst>
                                          <p:attrName>ppt_y</p:attrName>
                                        </p:attrNameLst>
                                      </p:cBhvr>
                                      <p:tavLst>
                                        <p:tav tm="0">
                                          <p:val>
                                            <p:strVal val="ppt_y"/>
                                          </p:val>
                                        </p:tav>
                                        <p:tav tm="100000">
                                          <p:val>
                                            <p:strVal val="ppt_y-.1"/>
                                          </p:val>
                                        </p:tav>
                                      </p:tavLst>
                                    </p:anim>
                                    <p:set>
                                      <p:cBhvr>
                                        <p:cTn id="121" dur="1" fill="hold">
                                          <p:stCondLst>
                                            <p:cond delay="499"/>
                                          </p:stCondLst>
                                        </p:cTn>
                                        <p:tgtEl>
                                          <p:spTgt spid="18"/>
                                        </p:tgtEl>
                                        <p:attrNameLst>
                                          <p:attrName>style.visibility</p:attrName>
                                        </p:attrNameLst>
                                      </p:cBhvr>
                                      <p:to>
                                        <p:strVal val="hidden"/>
                                      </p:to>
                                    </p:set>
                                  </p:childTnLst>
                                </p:cTn>
                              </p:par>
                              <p:par>
                                <p:cTn id="122" presetID="47" presetClass="exit" presetSubtype="0" fill="hold" nodeType="withEffect">
                                  <p:stCondLst>
                                    <p:cond delay="0"/>
                                  </p:stCondLst>
                                  <p:childTnLst>
                                    <p:animEffect transition="out" filter="fade">
                                      <p:cBhvr>
                                        <p:cTn id="123" dur="500"/>
                                        <p:tgtEl>
                                          <p:spTgt spid="19"/>
                                        </p:tgtEl>
                                      </p:cBhvr>
                                    </p:animEffect>
                                    <p:anim calcmode="lin" valueType="num">
                                      <p:cBhvr>
                                        <p:cTn id="124" dur="500"/>
                                        <p:tgtEl>
                                          <p:spTgt spid="19"/>
                                        </p:tgtEl>
                                        <p:attrNameLst>
                                          <p:attrName>ppt_x</p:attrName>
                                        </p:attrNameLst>
                                      </p:cBhvr>
                                      <p:tavLst>
                                        <p:tav tm="0">
                                          <p:val>
                                            <p:strVal val="ppt_x"/>
                                          </p:val>
                                        </p:tav>
                                        <p:tav tm="100000">
                                          <p:val>
                                            <p:strVal val="ppt_x"/>
                                          </p:val>
                                        </p:tav>
                                      </p:tavLst>
                                    </p:anim>
                                    <p:anim calcmode="lin" valueType="num">
                                      <p:cBhvr>
                                        <p:cTn id="125" dur="500"/>
                                        <p:tgtEl>
                                          <p:spTgt spid="19"/>
                                        </p:tgtEl>
                                        <p:attrNameLst>
                                          <p:attrName>ppt_y</p:attrName>
                                        </p:attrNameLst>
                                      </p:cBhvr>
                                      <p:tavLst>
                                        <p:tav tm="0">
                                          <p:val>
                                            <p:strVal val="ppt_y"/>
                                          </p:val>
                                        </p:tav>
                                        <p:tav tm="100000">
                                          <p:val>
                                            <p:strVal val="ppt_y-.1"/>
                                          </p:val>
                                        </p:tav>
                                      </p:tavLst>
                                    </p:anim>
                                    <p:set>
                                      <p:cBhvr>
                                        <p:cTn id="126" dur="1" fill="hold">
                                          <p:stCondLst>
                                            <p:cond delay="499"/>
                                          </p:stCondLst>
                                        </p:cTn>
                                        <p:tgtEl>
                                          <p:spTgt spid="19"/>
                                        </p:tgtEl>
                                        <p:attrNameLst>
                                          <p:attrName>style.visibility</p:attrName>
                                        </p:attrNameLst>
                                      </p:cBhvr>
                                      <p:to>
                                        <p:strVal val="hidden"/>
                                      </p:to>
                                    </p:set>
                                  </p:childTnLst>
                                </p:cTn>
                              </p:par>
                              <p:par>
                                <p:cTn id="127" presetID="47" presetClass="exit" presetSubtype="0" fill="hold" grpId="1" nodeType="withEffect">
                                  <p:stCondLst>
                                    <p:cond delay="0"/>
                                  </p:stCondLst>
                                  <p:childTnLst>
                                    <p:animEffect transition="out" filter="fade">
                                      <p:cBhvr>
                                        <p:cTn id="128" dur="500"/>
                                        <p:tgtEl>
                                          <p:spTgt spid="22"/>
                                        </p:tgtEl>
                                      </p:cBhvr>
                                    </p:animEffect>
                                    <p:anim calcmode="lin" valueType="num">
                                      <p:cBhvr>
                                        <p:cTn id="129" dur="500"/>
                                        <p:tgtEl>
                                          <p:spTgt spid="22"/>
                                        </p:tgtEl>
                                        <p:attrNameLst>
                                          <p:attrName>ppt_x</p:attrName>
                                        </p:attrNameLst>
                                      </p:cBhvr>
                                      <p:tavLst>
                                        <p:tav tm="0">
                                          <p:val>
                                            <p:strVal val="ppt_x"/>
                                          </p:val>
                                        </p:tav>
                                        <p:tav tm="100000">
                                          <p:val>
                                            <p:strVal val="ppt_x"/>
                                          </p:val>
                                        </p:tav>
                                      </p:tavLst>
                                    </p:anim>
                                    <p:anim calcmode="lin" valueType="num">
                                      <p:cBhvr>
                                        <p:cTn id="130" dur="500"/>
                                        <p:tgtEl>
                                          <p:spTgt spid="22"/>
                                        </p:tgtEl>
                                        <p:attrNameLst>
                                          <p:attrName>ppt_y</p:attrName>
                                        </p:attrNameLst>
                                      </p:cBhvr>
                                      <p:tavLst>
                                        <p:tav tm="0">
                                          <p:val>
                                            <p:strVal val="ppt_y"/>
                                          </p:val>
                                        </p:tav>
                                        <p:tav tm="100000">
                                          <p:val>
                                            <p:strVal val="ppt_y-.1"/>
                                          </p:val>
                                        </p:tav>
                                      </p:tavLst>
                                    </p:anim>
                                    <p:set>
                                      <p:cBhvr>
                                        <p:cTn id="131" dur="1" fill="hold">
                                          <p:stCondLst>
                                            <p:cond delay="499"/>
                                          </p:stCondLst>
                                        </p:cTn>
                                        <p:tgtEl>
                                          <p:spTgt spid="22"/>
                                        </p:tgtEl>
                                        <p:attrNameLst>
                                          <p:attrName>style.visibility</p:attrName>
                                        </p:attrNameLst>
                                      </p:cBhvr>
                                      <p:to>
                                        <p:strVal val="hidden"/>
                                      </p:to>
                                    </p:set>
                                  </p:childTnLst>
                                </p:cTn>
                              </p:par>
                            </p:childTnLst>
                          </p:cTn>
                        </p:par>
                        <p:par>
                          <p:cTn id="132" fill="hold">
                            <p:stCondLst>
                              <p:cond delay="500"/>
                            </p:stCondLst>
                            <p:childTnLst>
                              <p:par>
                                <p:cTn id="133" presetID="42" presetClass="entr" presetSubtype="0" fill="hold" grpId="0" nodeType="afterEffect">
                                  <p:stCondLst>
                                    <p:cond delay="250"/>
                                  </p:stCondLst>
                                  <p:childTnLst>
                                    <p:set>
                                      <p:cBhvr>
                                        <p:cTn id="134" dur="1" fill="hold">
                                          <p:stCondLst>
                                            <p:cond delay="0"/>
                                          </p:stCondLst>
                                        </p:cTn>
                                        <p:tgtEl>
                                          <p:spTgt spid="23"/>
                                        </p:tgtEl>
                                        <p:attrNameLst>
                                          <p:attrName>style.visibility</p:attrName>
                                        </p:attrNameLst>
                                      </p:cBhvr>
                                      <p:to>
                                        <p:strVal val="visible"/>
                                      </p:to>
                                    </p:set>
                                    <p:animEffect transition="in" filter="fade">
                                      <p:cBhvr>
                                        <p:cTn id="135" dur="250"/>
                                        <p:tgtEl>
                                          <p:spTgt spid="23"/>
                                        </p:tgtEl>
                                      </p:cBhvr>
                                    </p:animEffect>
                                    <p:anim calcmode="lin" valueType="num">
                                      <p:cBhvr>
                                        <p:cTn id="136" dur="250" fill="hold"/>
                                        <p:tgtEl>
                                          <p:spTgt spid="23"/>
                                        </p:tgtEl>
                                        <p:attrNameLst>
                                          <p:attrName>ppt_x</p:attrName>
                                        </p:attrNameLst>
                                      </p:cBhvr>
                                      <p:tavLst>
                                        <p:tav tm="0">
                                          <p:val>
                                            <p:strVal val="#ppt_x"/>
                                          </p:val>
                                        </p:tav>
                                        <p:tav tm="100000">
                                          <p:val>
                                            <p:strVal val="#ppt_x"/>
                                          </p:val>
                                        </p:tav>
                                      </p:tavLst>
                                    </p:anim>
                                    <p:anim calcmode="lin" valueType="num">
                                      <p:cBhvr>
                                        <p:cTn id="137" dur="250" fill="hold"/>
                                        <p:tgtEl>
                                          <p:spTgt spid="23"/>
                                        </p:tgtEl>
                                        <p:attrNameLst>
                                          <p:attrName>ppt_y</p:attrName>
                                        </p:attrNameLst>
                                      </p:cBhvr>
                                      <p:tavLst>
                                        <p:tav tm="0">
                                          <p:val>
                                            <p:strVal val="#ppt_y+.1"/>
                                          </p:val>
                                        </p:tav>
                                        <p:tav tm="100000">
                                          <p:val>
                                            <p:strVal val="#ppt_y"/>
                                          </p:val>
                                        </p:tav>
                                      </p:tavLst>
                                    </p:anim>
                                  </p:childTnLst>
                                </p:cTn>
                              </p:par>
                            </p:childTnLst>
                          </p:cTn>
                        </p:par>
                        <p:par>
                          <p:cTn id="138" fill="hold">
                            <p:stCondLst>
                              <p:cond delay="1000"/>
                            </p:stCondLst>
                            <p:childTnLst>
                              <p:par>
                                <p:cTn id="139" presetID="42" presetClass="entr" presetSubtype="0" fill="hold" nodeType="afterEffect">
                                  <p:stCondLst>
                                    <p:cond delay="250"/>
                                  </p:stCondLst>
                                  <p:childTnLst>
                                    <p:set>
                                      <p:cBhvr>
                                        <p:cTn id="140" dur="1" fill="hold">
                                          <p:stCondLst>
                                            <p:cond delay="0"/>
                                          </p:stCondLst>
                                        </p:cTn>
                                        <p:tgtEl>
                                          <p:spTgt spid="24"/>
                                        </p:tgtEl>
                                        <p:attrNameLst>
                                          <p:attrName>style.visibility</p:attrName>
                                        </p:attrNameLst>
                                      </p:cBhvr>
                                      <p:to>
                                        <p:strVal val="visible"/>
                                      </p:to>
                                    </p:set>
                                    <p:animEffect transition="in" filter="fade">
                                      <p:cBhvr>
                                        <p:cTn id="141" dur="250"/>
                                        <p:tgtEl>
                                          <p:spTgt spid="24"/>
                                        </p:tgtEl>
                                      </p:cBhvr>
                                    </p:animEffect>
                                    <p:anim calcmode="lin" valueType="num">
                                      <p:cBhvr>
                                        <p:cTn id="142" dur="250" fill="hold"/>
                                        <p:tgtEl>
                                          <p:spTgt spid="24"/>
                                        </p:tgtEl>
                                        <p:attrNameLst>
                                          <p:attrName>ppt_x</p:attrName>
                                        </p:attrNameLst>
                                      </p:cBhvr>
                                      <p:tavLst>
                                        <p:tav tm="0">
                                          <p:val>
                                            <p:strVal val="#ppt_x"/>
                                          </p:val>
                                        </p:tav>
                                        <p:tav tm="100000">
                                          <p:val>
                                            <p:strVal val="#ppt_x"/>
                                          </p:val>
                                        </p:tav>
                                      </p:tavLst>
                                    </p:anim>
                                    <p:anim calcmode="lin" valueType="num">
                                      <p:cBhvr>
                                        <p:cTn id="143" dur="250" fill="hold"/>
                                        <p:tgtEl>
                                          <p:spTgt spid="24"/>
                                        </p:tgtEl>
                                        <p:attrNameLst>
                                          <p:attrName>ppt_y</p:attrName>
                                        </p:attrNameLst>
                                      </p:cBhvr>
                                      <p:tavLst>
                                        <p:tav tm="0">
                                          <p:val>
                                            <p:strVal val="#ppt_y+.1"/>
                                          </p:val>
                                        </p:tav>
                                        <p:tav tm="100000">
                                          <p:val>
                                            <p:strVal val="#ppt_y"/>
                                          </p:val>
                                        </p:tav>
                                      </p:tavLst>
                                    </p:anim>
                                  </p:childTnLst>
                                </p:cTn>
                              </p:par>
                            </p:childTnLst>
                          </p:cTn>
                        </p:par>
                        <p:par>
                          <p:cTn id="144" fill="hold">
                            <p:stCondLst>
                              <p:cond delay="1500"/>
                            </p:stCondLst>
                            <p:childTnLst>
                              <p:par>
                                <p:cTn id="145" presetID="42" presetClass="entr" presetSubtype="0" fill="hold" grpId="0" nodeType="afterEffect">
                                  <p:stCondLst>
                                    <p:cond delay="500"/>
                                  </p:stCondLst>
                                  <p:childTnLst>
                                    <p:set>
                                      <p:cBhvr>
                                        <p:cTn id="146" dur="1" fill="hold">
                                          <p:stCondLst>
                                            <p:cond delay="0"/>
                                          </p:stCondLst>
                                        </p:cTn>
                                        <p:tgtEl>
                                          <p:spTgt spid="27"/>
                                        </p:tgtEl>
                                        <p:attrNameLst>
                                          <p:attrName>style.visibility</p:attrName>
                                        </p:attrNameLst>
                                      </p:cBhvr>
                                      <p:to>
                                        <p:strVal val="visible"/>
                                      </p:to>
                                    </p:set>
                                    <p:animEffect transition="in" filter="fade">
                                      <p:cBhvr>
                                        <p:cTn id="147" dur="250"/>
                                        <p:tgtEl>
                                          <p:spTgt spid="27"/>
                                        </p:tgtEl>
                                      </p:cBhvr>
                                    </p:animEffect>
                                    <p:anim calcmode="lin" valueType="num">
                                      <p:cBhvr>
                                        <p:cTn id="148" dur="250" fill="hold"/>
                                        <p:tgtEl>
                                          <p:spTgt spid="27"/>
                                        </p:tgtEl>
                                        <p:attrNameLst>
                                          <p:attrName>ppt_x</p:attrName>
                                        </p:attrNameLst>
                                      </p:cBhvr>
                                      <p:tavLst>
                                        <p:tav tm="0">
                                          <p:val>
                                            <p:strVal val="#ppt_x"/>
                                          </p:val>
                                        </p:tav>
                                        <p:tav tm="100000">
                                          <p:val>
                                            <p:strVal val="#ppt_x"/>
                                          </p:val>
                                        </p:tav>
                                      </p:tavLst>
                                    </p:anim>
                                    <p:anim calcmode="lin" valueType="num">
                                      <p:cBhvr>
                                        <p:cTn id="149" dur="25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P spid="6" grpId="1"/>
      <p:bldP spid="8" grpId="0" animBg="1"/>
      <p:bldP spid="8" grpId="1" animBg="1"/>
      <p:bldP spid="12" grpId="0" animBg="1"/>
      <p:bldP spid="12" grpId="1" animBg="1"/>
      <p:bldP spid="13" grpId="0" animBg="1"/>
      <p:bldP spid="13" grpId="1" animBg="1"/>
      <p:bldP spid="17" grpId="0" animBg="1"/>
      <p:bldP spid="17" grpId="1" animBg="1"/>
      <p:bldP spid="18" grpId="0" animBg="1"/>
      <p:bldP spid="18" grpId="1" animBg="1"/>
      <p:bldP spid="22" grpId="0" animBg="1"/>
      <p:bldP spid="22" grpId="1" animBg="1"/>
      <p:bldP spid="23" grpId="0" animBg="1"/>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Would You Say It?</a:t>
            </a:r>
            <a:endParaRPr lang="en-GB" dirty="0">
              <a:latin typeface="Twinkl" pitchFamily="2" charset="0"/>
            </a:endParaRPr>
          </a:p>
        </p:txBody>
      </p:sp>
      <p:grpSp>
        <p:nvGrpSpPr>
          <p:cNvPr id="3" name="Group 2"/>
          <p:cNvGrpSpPr/>
          <p:nvPr/>
        </p:nvGrpSpPr>
        <p:grpSpPr>
          <a:xfrm>
            <a:off x="5580112" y="3083144"/>
            <a:ext cx="1569992" cy="1569992"/>
            <a:chOff x="4788025" y="4522833"/>
            <a:chExt cx="1569992" cy="1569992"/>
          </a:xfrm>
        </p:grpSpPr>
        <p:sp>
          <p:nvSpPr>
            <p:cNvPr id="4" name="Oval 3">
              <a:hlinkClick r:id="rId2" action="ppaction://hlinksldjump"/>
            </p:cNvPr>
            <p:cNvSpPr/>
            <p:nvPr/>
          </p:nvSpPr>
          <p:spPr>
            <a:xfrm>
              <a:off x="4788025" y="4522833"/>
              <a:ext cx="1569992" cy="15699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600" b="1" dirty="0">
                <a:solidFill>
                  <a:schemeClr val="bg1"/>
                </a:solidFill>
              </a:endParaRPr>
            </a:p>
          </p:txBody>
        </p:sp>
        <p:sp>
          <p:nvSpPr>
            <p:cNvPr id="5" name="Rectangle 4">
              <a:hlinkClick r:id="rId2" action="ppaction://hlinksldjump"/>
            </p:cNvPr>
            <p:cNvSpPr/>
            <p:nvPr/>
          </p:nvSpPr>
          <p:spPr>
            <a:xfrm>
              <a:off x="4788025" y="5184718"/>
              <a:ext cx="1569992" cy="246221"/>
            </a:xfrm>
            <a:prstGeom prst="rect">
              <a:avLst/>
            </a:prstGeom>
          </p:spPr>
          <p:txBody>
            <a:bodyPr wrap="square" lIns="0" tIns="0" rIns="0" bIns="0">
              <a:spAutoFit/>
            </a:bodyPr>
            <a:lstStyle/>
            <a:p>
              <a:pPr algn="ctr"/>
              <a:r>
                <a:rPr lang="en-GB" sz="1600" b="1" dirty="0">
                  <a:solidFill>
                    <a:schemeClr val="bg1"/>
                  </a:solidFill>
                </a:rPr>
                <a:t>Consolidating</a:t>
              </a:r>
            </a:p>
          </p:txBody>
        </p:sp>
      </p:grpSp>
      <p:grpSp>
        <p:nvGrpSpPr>
          <p:cNvPr id="6" name="Group 5"/>
          <p:cNvGrpSpPr/>
          <p:nvPr/>
        </p:nvGrpSpPr>
        <p:grpSpPr>
          <a:xfrm>
            <a:off x="6804248" y="4523304"/>
            <a:ext cx="1577281" cy="1569992"/>
            <a:chOff x="6574042" y="4512842"/>
            <a:chExt cx="1577281" cy="1569992"/>
          </a:xfrm>
        </p:grpSpPr>
        <p:sp>
          <p:nvSpPr>
            <p:cNvPr id="7" name="Oval 6">
              <a:hlinkClick r:id="rId3" action="ppaction://hlinksldjump"/>
            </p:cNvPr>
            <p:cNvSpPr/>
            <p:nvPr/>
          </p:nvSpPr>
          <p:spPr>
            <a:xfrm>
              <a:off x="6574042" y="4512842"/>
              <a:ext cx="1569992" cy="15699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600" b="1" dirty="0">
                <a:solidFill>
                  <a:schemeClr val="bg1"/>
                </a:solidFill>
              </a:endParaRPr>
            </a:p>
          </p:txBody>
        </p:sp>
        <p:sp>
          <p:nvSpPr>
            <p:cNvPr id="8" name="Rectangle 7">
              <a:hlinkClick r:id="rId3" action="ppaction://hlinksldjump"/>
            </p:cNvPr>
            <p:cNvSpPr/>
            <p:nvPr/>
          </p:nvSpPr>
          <p:spPr>
            <a:xfrm>
              <a:off x="6581331" y="5184718"/>
              <a:ext cx="1569992" cy="246221"/>
            </a:xfrm>
            <a:prstGeom prst="rect">
              <a:avLst/>
            </a:prstGeom>
          </p:spPr>
          <p:txBody>
            <a:bodyPr wrap="square" lIns="0" tIns="0" rIns="0" bIns="0">
              <a:spAutoFit/>
            </a:bodyPr>
            <a:lstStyle/>
            <a:p>
              <a:pPr algn="ctr"/>
              <a:r>
                <a:rPr lang="en-GB" sz="1600" b="1" dirty="0">
                  <a:solidFill>
                    <a:schemeClr val="bg1"/>
                  </a:solidFill>
                </a:rPr>
                <a:t>Reflecting </a:t>
              </a:r>
            </a:p>
          </p:txBody>
        </p:sp>
      </p:grpSp>
      <p:pic>
        <p:nvPicPr>
          <p:cNvPr id="10" name="Whole Class">
            <a:extLst>
              <a:ext uri="{FF2B5EF4-FFF2-40B4-BE49-F238E27FC236}">
                <a16:creationId xmlns:a16="http://schemas.microsoft.com/office/drawing/2014/main" id="{3D8F067F-7F6C-4E4C-921E-3A10DB0FA7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13" name="Rectangle: Rounded Corners 12">
            <a:extLst>
              <a:ext uri="{FF2B5EF4-FFF2-40B4-BE49-F238E27FC236}">
                <a16:creationId xmlns:a16="http://schemas.microsoft.com/office/drawing/2014/main" id="{6DD8A74D-5FFF-4B02-877F-FDB74EFE53DB}"/>
              </a:ext>
            </a:extLst>
          </p:cNvPr>
          <p:cNvSpPr/>
          <p:nvPr/>
        </p:nvSpPr>
        <p:spPr>
          <a:xfrm>
            <a:off x="755650" y="1484784"/>
            <a:ext cx="7632700" cy="1317077"/>
          </a:xfrm>
          <a:prstGeom prst="roundRect">
            <a:avLst>
              <a:gd name="adj" fmla="val 16282"/>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It is important to treat others as we want to be treated. Let’s make sure all of our online comments show kindness and respect to others. If we consider the feelings of others in all that we say, we can help people to feel good!</a:t>
            </a:r>
          </a:p>
        </p:txBody>
      </p:sp>
      <p:sp>
        <p:nvSpPr>
          <p:cNvPr id="14" name="Rectangle: Rounded Corners 13">
            <a:extLst>
              <a:ext uri="{FF2B5EF4-FFF2-40B4-BE49-F238E27FC236}">
                <a16:creationId xmlns:a16="http://schemas.microsoft.com/office/drawing/2014/main" id="{D3617CA7-96A4-42BF-850D-7811B601C5A3}"/>
              </a:ext>
            </a:extLst>
          </p:cNvPr>
          <p:cNvSpPr/>
          <p:nvPr/>
        </p:nvSpPr>
        <p:spPr>
          <a:xfrm>
            <a:off x="758522" y="1484784"/>
            <a:ext cx="7632700" cy="1317077"/>
          </a:xfrm>
          <a:prstGeom prst="roundRect">
            <a:avLst>
              <a:gd name="adj" fmla="val 16282"/>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By considering other people’s feelings, we can make sure our </a:t>
            </a:r>
            <a:br>
              <a:rPr lang="en-GB" dirty="0">
                <a:solidFill>
                  <a:schemeClr val="tx1"/>
                </a:solidFill>
              </a:rPr>
            </a:br>
            <a:r>
              <a:rPr lang="en-GB" dirty="0">
                <a:solidFill>
                  <a:schemeClr val="tx1"/>
                </a:solidFill>
              </a:rPr>
              <a:t>comments and messages are positive and we can show our friends that we care about them. </a:t>
            </a:r>
          </a:p>
        </p:txBody>
      </p:sp>
      <p:pic>
        <p:nvPicPr>
          <p:cNvPr id="12" name="Picture 11" descr="A picture containing toy, doll&#10;&#10;Description automatically generated">
            <a:extLst>
              <a:ext uri="{FF2B5EF4-FFF2-40B4-BE49-F238E27FC236}">
                <a16:creationId xmlns:a16="http://schemas.microsoft.com/office/drawing/2014/main" id="{07B67981-B94D-4555-ABF0-B44436DC3C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584" y="2703839"/>
            <a:ext cx="4680520" cy="3619581"/>
          </a:xfrm>
          <a:prstGeom prst="rect">
            <a:avLst/>
          </a:prstGeom>
        </p:spPr>
      </p:pic>
    </p:spTree>
    <p:extLst>
      <p:ext uri="{BB962C8B-B14F-4D97-AF65-F5344CB8AC3E}">
        <p14:creationId xmlns:p14="http://schemas.microsoft.com/office/powerpoint/2010/main" val="334941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par>
                                <p:cTn id="23" presetID="53" presetClass="entr" presetSubtype="16"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Consolidating</a:t>
            </a:r>
          </a:p>
        </p:txBody>
      </p:sp>
    </p:spTree>
    <p:extLst>
      <p:ext uri="{BB962C8B-B14F-4D97-AF65-F5344CB8AC3E}">
        <p14:creationId xmlns:p14="http://schemas.microsoft.com/office/powerpoint/2010/main" val="3978299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543FBC05-6498-4C71-B7B4-8307DF2199BD}"/>
              </a:ext>
            </a:extLst>
          </p:cNvPr>
          <p:cNvSpPr/>
          <p:nvPr/>
        </p:nvSpPr>
        <p:spPr>
          <a:xfrm>
            <a:off x="755650" y="2204864"/>
            <a:ext cx="7632700" cy="3887961"/>
          </a:xfrm>
          <a:prstGeom prst="roundRect">
            <a:avLst>
              <a:gd name="adj" fmla="val 7112"/>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rtlCol="0" anchor="t"/>
          <a:lstStyle/>
          <a:p>
            <a:pPr algn="ctr"/>
            <a:r>
              <a:rPr lang="en-GB" dirty="0">
                <a:solidFill>
                  <a:schemeClr val="tx1"/>
                </a:solidFill>
              </a:rPr>
              <a:t>We will now make our own </a:t>
            </a:r>
            <a:r>
              <a:rPr lang="en-GB" b="1" dirty="0">
                <a:solidFill>
                  <a:schemeClr val="tx1"/>
                </a:solidFill>
              </a:rPr>
              <a:t>Effect of Respect Zigzag Book</a:t>
            </a:r>
            <a:r>
              <a:rPr lang="en-GB" dirty="0">
                <a:solidFill>
                  <a:schemeClr val="tx1"/>
                </a:solidFill>
              </a:rPr>
              <a:t> to show the effects of kind and respectful comments. </a:t>
            </a:r>
          </a:p>
        </p:txBody>
      </p:sp>
      <p:pic>
        <p:nvPicPr>
          <p:cNvPr id="4" name="Picture 3" descr="Shape&#10;&#10;Description automatically generated">
            <a:extLst>
              <a:ext uri="{FF2B5EF4-FFF2-40B4-BE49-F238E27FC236}">
                <a16:creationId xmlns:a16="http://schemas.microsoft.com/office/drawing/2014/main" id="{5FBC350E-2B27-4042-97A9-4BE2B0517C9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0000"/>
          <a:stretch/>
        </p:blipFill>
        <p:spPr>
          <a:xfrm>
            <a:off x="980749" y="3121129"/>
            <a:ext cx="7172972" cy="2572729"/>
          </a:xfrm>
          <a:prstGeom prst="rect">
            <a:avLst/>
          </a:prstGeom>
        </p:spPr>
      </p:pic>
      <p:sp>
        <p:nvSpPr>
          <p:cNvPr id="2" name="Title 1"/>
          <p:cNvSpPr>
            <a:spLocks noGrp="1"/>
          </p:cNvSpPr>
          <p:nvPr>
            <p:ph type="title"/>
          </p:nvPr>
        </p:nvSpPr>
        <p:spPr/>
        <p:txBody>
          <a:bodyPr/>
          <a:lstStyle/>
          <a:p>
            <a:r>
              <a:rPr lang="en-GB" dirty="0">
                <a:latin typeface="Twinkl" pitchFamily="2" charset="0"/>
              </a:rPr>
              <a:t>The Effect of Respect</a:t>
            </a:r>
          </a:p>
        </p:txBody>
      </p:sp>
      <p:sp>
        <p:nvSpPr>
          <p:cNvPr id="18" name="TextBox 17">
            <a:extLst>
              <a:ext uri="{FF2B5EF4-FFF2-40B4-BE49-F238E27FC236}">
                <a16:creationId xmlns:a16="http://schemas.microsoft.com/office/drawing/2014/main" id="{3506FD95-DDAA-4252-9277-AC9211AE8E5A}"/>
              </a:ext>
            </a:extLst>
          </p:cNvPr>
          <p:cNvSpPr txBox="1"/>
          <p:nvPr/>
        </p:nvSpPr>
        <p:spPr>
          <a:xfrm>
            <a:off x="755650" y="1484784"/>
            <a:ext cx="7632700" cy="646331"/>
          </a:xfrm>
          <a:prstGeom prst="rect">
            <a:avLst/>
          </a:prstGeom>
          <a:noFill/>
        </p:spPr>
        <p:txBody>
          <a:bodyPr wrap="square" rtlCol="0">
            <a:spAutoFit/>
          </a:bodyPr>
          <a:lstStyle/>
          <a:p>
            <a:pPr algn="ctr"/>
            <a:r>
              <a:rPr lang="en-GB" dirty="0"/>
              <a:t>We have thought a lot about the effects of online communication and how important it is to use our words to show respect and kindness. </a:t>
            </a:r>
          </a:p>
        </p:txBody>
      </p:sp>
      <p:pic>
        <p:nvPicPr>
          <p:cNvPr id="20" name="Individual Work">
            <a:extLst>
              <a:ext uri="{FF2B5EF4-FFF2-40B4-BE49-F238E27FC236}">
                <a16:creationId xmlns:a16="http://schemas.microsoft.com/office/drawing/2014/main" id="{9BE12BFE-7955-4D45-A625-44B7D1E552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250" y="558317"/>
            <a:ext cx="864000" cy="864000"/>
          </a:xfrm>
          <a:prstGeom prst="rect">
            <a:avLst/>
          </a:prstGeom>
        </p:spPr>
      </p:pic>
      <p:sp>
        <p:nvSpPr>
          <p:cNvPr id="22" name="TextBox 21">
            <a:extLst>
              <a:ext uri="{FF2B5EF4-FFF2-40B4-BE49-F238E27FC236}">
                <a16:creationId xmlns:a16="http://schemas.microsoft.com/office/drawing/2014/main" id="{295F73BA-C764-4303-82C8-9343A17A4165}"/>
              </a:ext>
            </a:extLst>
          </p:cNvPr>
          <p:cNvSpPr txBox="1"/>
          <p:nvPr/>
        </p:nvSpPr>
        <p:spPr>
          <a:xfrm>
            <a:off x="5060496" y="3945830"/>
            <a:ext cx="2895880" cy="923330"/>
          </a:xfrm>
          <a:prstGeom prst="rect">
            <a:avLst/>
          </a:prstGeom>
          <a:noFill/>
        </p:spPr>
        <p:txBody>
          <a:bodyPr wrap="square" rtlCol="0">
            <a:spAutoFit/>
          </a:bodyPr>
          <a:lstStyle/>
          <a:p>
            <a:r>
              <a:rPr lang="en-GB" dirty="0"/>
              <a:t>Fold your paper in half, bringing the short edges together.</a:t>
            </a:r>
          </a:p>
        </p:txBody>
      </p:sp>
      <p:sp>
        <p:nvSpPr>
          <p:cNvPr id="23" name="TextBox 22">
            <a:extLst>
              <a:ext uri="{FF2B5EF4-FFF2-40B4-BE49-F238E27FC236}">
                <a16:creationId xmlns:a16="http://schemas.microsoft.com/office/drawing/2014/main" id="{BAE478EF-3255-460D-8F70-7478103D8F79}"/>
              </a:ext>
            </a:extLst>
          </p:cNvPr>
          <p:cNvSpPr txBox="1"/>
          <p:nvPr/>
        </p:nvSpPr>
        <p:spPr>
          <a:xfrm>
            <a:off x="5000235" y="4084329"/>
            <a:ext cx="2895880" cy="646331"/>
          </a:xfrm>
          <a:prstGeom prst="rect">
            <a:avLst/>
          </a:prstGeom>
          <a:noFill/>
        </p:spPr>
        <p:txBody>
          <a:bodyPr wrap="square" rtlCol="0">
            <a:spAutoFit/>
          </a:bodyPr>
          <a:lstStyle/>
          <a:p>
            <a:r>
              <a:rPr lang="en-GB" dirty="0"/>
              <a:t>Then, fold each short edge back to meet the fold.</a:t>
            </a:r>
          </a:p>
        </p:txBody>
      </p:sp>
      <p:grpSp>
        <p:nvGrpSpPr>
          <p:cNvPr id="5" name="Group 4">
            <a:extLst>
              <a:ext uri="{FF2B5EF4-FFF2-40B4-BE49-F238E27FC236}">
                <a16:creationId xmlns:a16="http://schemas.microsoft.com/office/drawing/2014/main" id="{A1C5A96B-938F-6044-B742-82D6118D16DA}"/>
              </a:ext>
            </a:extLst>
          </p:cNvPr>
          <p:cNvGrpSpPr/>
          <p:nvPr/>
        </p:nvGrpSpPr>
        <p:grpSpPr>
          <a:xfrm>
            <a:off x="990279" y="3149850"/>
            <a:ext cx="3456088" cy="2743491"/>
            <a:chOff x="791625" y="-19708"/>
            <a:chExt cx="3226052" cy="2478547"/>
          </a:xfrm>
        </p:grpSpPr>
        <p:sp>
          <p:nvSpPr>
            <p:cNvPr id="7" name="Isosceles Triangle 8">
              <a:extLst>
                <a:ext uri="{FF2B5EF4-FFF2-40B4-BE49-F238E27FC236}">
                  <a16:creationId xmlns:a16="http://schemas.microsoft.com/office/drawing/2014/main" id="{97BAA1B0-9BFE-4A55-A3C6-5EAD345EEFC6}"/>
                </a:ext>
              </a:extLst>
            </p:cNvPr>
            <p:cNvSpPr/>
            <p:nvPr/>
          </p:nvSpPr>
          <p:spPr>
            <a:xfrm>
              <a:off x="791625" y="2276763"/>
              <a:ext cx="3205064" cy="182076"/>
            </a:xfrm>
            <a:custGeom>
              <a:avLst/>
              <a:gdLst>
                <a:gd name="connsiteX0" fmla="*/ 0 w 2088232"/>
                <a:gd name="connsiteY0" fmla="*/ 276449 h 276449"/>
                <a:gd name="connsiteX1" fmla="*/ 1044116 w 2088232"/>
                <a:gd name="connsiteY1" fmla="*/ 0 h 276449"/>
                <a:gd name="connsiteX2" fmla="*/ 2088232 w 2088232"/>
                <a:gd name="connsiteY2" fmla="*/ 276449 h 276449"/>
                <a:gd name="connsiteX3" fmla="*/ 0 w 2088232"/>
                <a:gd name="connsiteY3" fmla="*/ 276449 h 276449"/>
                <a:gd name="connsiteX0" fmla="*/ 0 w 2116807"/>
                <a:gd name="connsiteY0" fmla="*/ 276449 h 276449"/>
                <a:gd name="connsiteX1" fmla="*/ 1044116 w 2116807"/>
                <a:gd name="connsiteY1" fmla="*/ 0 h 276449"/>
                <a:gd name="connsiteX2" fmla="*/ 2116807 w 2116807"/>
                <a:gd name="connsiteY2" fmla="*/ 12924 h 276449"/>
                <a:gd name="connsiteX3" fmla="*/ 0 w 2116807"/>
                <a:gd name="connsiteY3" fmla="*/ 276449 h 276449"/>
                <a:gd name="connsiteX0" fmla="*/ 0 w 2116807"/>
                <a:gd name="connsiteY0" fmla="*/ 263749 h 263749"/>
                <a:gd name="connsiteX1" fmla="*/ 117016 w 2116807"/>
                <a:gd name="connsiteY1" fmla="*/ 0 h 263749"/>
                <a:gd name="connsiteX2" fmla="*/ 2116807 w 2116807"/>
                <a:gd name="connsiteY2" fmla="*/ 224 h 263749"/>
                <a:gd name="connsiteX3" fmla="*/ 0 w 2116807"/>
                <a:gd name="connsiteY3" fmla="*/ 263749 h 263749"/>
                <a:gd name="connsiteX0" fmla="*/ 0 w 2002507"/>
                <a:gd name="connsiteY0" fmla="*/ 127224 h 127224"/>
                <a:gd name="connsiteX1" fmla="*/ 2716 w 2002507"/>
                <a:gd name="connsiteY1" fmla="*/ 0 h 127224"/>
                <a:gd name="connsiteX2" fmla="*/ 2002507 w 2002507"/>
                <a:gd name="connsiteY2" fmla="*/ 224 h 127224"/>
                <a:gd name="connsiteX3" fmla="*/ 0 w 2002507"/>
                <a:gd name="connsiteY3" fmla="*/ 127224 h 127224"/>
              </a:gdLst>
              <a:ahLst/>
              <a:cxnLst>
                <a:cxn ang="0">
                  <a:pos x="connsiteX0" y="connsiteY0"/>
                </a:cxn>
                <a:cxn ang="0">
                  <a:pos x="connsiteX1" y="connsiteY1"/>
                </a:cxn>
                <a:cxn ang="0">
                  <a:pos x="connsiteX2" y="connsiteY2"/>
                </a:cxn>
                <a:cxn ang="0">
                  <a:pos x="connsiteX3" y="connsiteY3"/>
                </a:cxn>
              </a:cxnLst>
              <a:rect l="l" t="t" r="r" b="b"/>
              <a:pathLst>
                <a:path w="2002507" h="127224">
                  <a:moveTo>
                    <a:pt x="0" y="127224"/>
                  </a:moveTo>
                  <a:cubicBezTo>
                    <a:pt x="905" y="84816"/>
                    <a:pt x="1811" y="42408"/>
                    <a:pt x="2716" y="0"/>
                  </a:cubicBezTo>
                  <a:lnTo>
                    <a:pt x="2002507" y="224"/>
                  </a:lnTo>
                  <a:lnTo>
                    <a:pt x="0" y="127224"/>
                  </a:ln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9" name="Picture 18" descr="Shape&#10;&#10;Description automatically generated">
              <a:extLst>
                <a:ext uri="{FF2B5EF4-FFF2-40B4-BE49-F238E27FC236}">
                  <a16:creationId xmlns:a16="http://schemas.microsoft.com/office/drawing/2014/main" id="{AA0309FC-3952-4446-9181-BD8EBD44CA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9359" b="50000"/>
            <a:stretch/>
          </p:blipFill>
          <p:spPr>
            <a:xfrm>
              <a:off x="791625" y="-19708"/>
              <a:ext cx="3226052" cy="2284888"/>
            </a:xfrm>
            <a:prstGeom prst="rect">
              <a:avLst/>
            </a:prstGeom>
          </p:spPr>
        </p:pic>
      </p:grpSp>
      <p:grpSp>
        <p:nvGrpSpPr>
          <p:cNvPr id="14" name="Group 13">
            <a:extLst>
              <a:ext uri="{FF2B5EF4-FFF2-40B4-BE49-F238E27FC236}">
                <a16:creationId xmlns:a16="http://schemas.microsoft.com/office/drawing/2014/main" id="{6C931977-F08E-D540-B732-A98857055F61}"/>
              </a:ext>
            </a:extLst>
          </p:cNvPr>
          <p:cNvGrpSpPr/>
          <p:nvPr/>
        </p:nvGrpSpPr>
        <p:grpSpPr>
          <a:xfrm>
            <a:off x="990279" y="2842600"/>
            <a:ext cx="1787945" cy="3129785"/>
            <a:chOff x="-343320" y="1204521"/>
            <a:chExt cx="1679867" cy="3129785"/>
          </a:xfrm>
        </p:grpSpPr>
        <p:sp>
          <p:nvSpPr>
            <p:cNvPr id="16" name="Isosceles Triangle 8">
              <a:extLst>
                <a:ext uri="{FF2B5EF4-FFF2-40B4-BE49-F238E27FC236}">
                  <a16:creationId xmlns:a16="http://schemas.microsoft.com/office/drawing/2014/main" id="{A69BDBF8-3B94-4E19-AAF9-88B4C0DED2D4}"/>
                </a:ext>
              </a:extLst>
            </p:cNvPr>
            <p:cNvSpPr/>
            <p:nvPr/>
          </p:nvSpPr>
          <p:spPr>
            <a:xfrm flipH="1">
              <a:off x="-256662" y="3834351"/>
              <a:ext cx="1006266" cy="499955"/>
            </a:xfrm>
            <a:custGeom>
              <a:avLst/>
              <a:gdLst>
                <a:gd name="connsiteX0" fmla="*/ 0 w 2088232"/>
                <a:gd name="connsiteY0" fmla="*/ 276449 h 276449"/>
                <a:gd name="connsiteX1" fmla="*/ 1044116 w 2088232"/>
                <a:gd name="connsiteY1" fmla="*/ 0 h 276449"/>
                <a:gd name="connsiteX2" fmla="*/ 2088232 w 2088232"/>
                <a:gd name="connsiteY2" fmla="*/ 276449 h 276449"/>
                <a:gd name="connsiteX3" fmla="*/ 0 w 2088232"/>
                <a:gd name="connsiteY3" fmla="*/ 276449 h 276449"/>
                <a:gd name="connsiteX0" fmla="*/ 0 w 2116807"/>
                <a:gd name="connsiteY0" fmla="*/ 276449 h 276449"/>
                <a:gd name="connsiteX1" fmla="*/ 1044116 w 2116807"/>
                <a:gd name="connsiteY1" fmla="*/ 0 h 276449"/>
                <a:gd name="connsiteX2" fmla="*/ 2116807 w 2116807"/>
                <a:gd name="connsiteY2" fmla="*/ 12924 h 276449"/>
                <a:gd name="connsiteX3" fmla="*/ 0 w 2116807"/>
                <a:gd name="connsiteY3" fmla="*/ 276449 h 276449"/>
                <a:gd name="connsiteX0" fmla="*/ 0 w 2116807"/>
                <a:gd name="connsiteY0" fmla="*/ 263749 h 263749"/>
                <a:gd name="connsiteX1" fmla="*/ 117016 w 2116807"/>
                <a:gd name="connsiteY1" fmla="*/ 0 h 263749"/>
                <a:gd name="connsiteX2" fmla="*/ 2116807 w 2116807"/>
                <a:gd name="connsiteY2" fmla="*/ 224 h 263749"/>
                <a:gd name="connsiteX3" fmla="*/ 0 w 2116807"/>
                <a:gd name="connsiteY3" fmla="*/ 263749 h 263749"/>
                <a:gd name="connsiteX0" fmla="*/ 0 w 2002507"/>
                <a:gd name="connsiteY0" fmla="*/ 127224 h 127224"/>
                <a:gd name="connsiteX1" fmla="*/ 2716 w 2002507"/>
                <a:gd name="connsiteY1" fmla="*/ 0 h 127224"/>
                <a:gd name="connsiteX2" fmla="*/ 2002507 w 2002507"/>
                <a:gd name="connsiteY2" fmla="*/ 224 h 127224"/>
                <a:gd name="connsiteX3" fmla="*/ 0 w 2002507"/>
                <a:gd name="connsiteY3" fmla="*/ 127224 h 127224"/>
                <a:gd name="connsiteX0" fmla="*/ 810057 w 1999792"/>
                <a:gd name="connsiteY0" fmla="*/ 125219 h 125219"/>
                <a:gd name="connsiteX1" fmla="*/ 1 w 1999792"/>
                <a:gd name="connsiteY1" fmla="*/ 0 h 125219"/>
                <a:gd name="connsiteX2" fmla="*/ 1999792 w 1999792"/>
                <a:gd name="connsiteY2" fmla="*/ 224 h 125219"/>
                <a:gd name="connsiteX3" fmla="*/ 810057 w 1999792"/>
                <a:gd name="connsiteY3" fmla="*/ 125219 h 125219"/>
                <a:gd name="connsiteX0" fmla="*/ 0 w 1189735"/>
                <a:gd name="connsiteY0" fmla="*/ 315655 h 315655"/>
                <a:gd name="connsiteX1" fmla="*/ 2716 w 1189735"/>
                <a:gd name="connsiteY1" fmla="*/ 0 h 315655"/>
                <a:gd name="connsiteX2" fmla="*/ 1189735 w 1189735"/>
                <a:gd name="connsiteY2" fmla="*/ 190660 h 315655"/>
                <a:gd name="connsiteX3" fmla="*/ 0 w 1189735"/>
                <a:gd name="connsiteY3" fmla="*/ 315655 h 315655"/>
                <a:gd name="connsiteX0" fmla="*/ 0 w 1240290"/>
                <a:gd name="connsiteY0" fmla="*/ 315655 h 315655"/>
                <a:gd name="connsiteX1" fmla="*/ 2716 w 1240290"/>
                <a:gd name="connsiteY1" fmla="*/ 0 h 315655"/>
                <a:gd name="connsiteX2" fmla="*/ 1240290 w 1240290"/>
                <a:gd name="connsiteY2" fmla="*/ 190660 h 315655"/>
                <a:gd name="connsiteX3" fmla="*/ 0 w 1240290"/>
                <a:gd name="connsiteY3" fmla="*/ 315655 h 315655"/>
                <a:gd name="connsiteX0" fmla="*/ 0 w 1240290"/>
                <a:gd name="connsiteY0" fmla="*/ 315655 h 315655"/>
                <a:gd name="connsiteX1" fmla="*/ 2716 w 1240290"/>
                <a:gd name="connsiteY1" fmla="*/ 0 h 315655"/>
                <a:gd name="connsiteX2" fmla="*/ 1240290 w 1240290"/>
                <a:gd name="connsiteY2" fmla="*/ 190660 h 315655"/>
                <a:gd name="connsiteX3" fmla="*/ 0 w 1240290"/>
                <a:gd name="connsiteY3" fmla="*/ 315655 h 315655"/>
                <a:gd name="connsiteX0" fmla="*/ 0 w 1232512"/>
                <a:gd name="connsiteY0" fmla="*/ 315655 h 315655"/>
                <a:gd name="connsiteX1" fmla="*/ 2716 w 1232512"/>
                <a:gd name="connsiteY1" fmla="*/ 0 h 315655"/>
                <a:gd name="connsiteX2" fmla="*/ 1232512 w 1232512"/>
                <a:gd name="connsiteY2" fmla="*/ 188656 h 315655"/>
                <a:gd name="connsiteX3" fmla="*/ 0 w 1232512"/>
                <a:gd name="connsiteY3" fmla="*/ 315655 h 315655"/>
                <a:gd name="connsiteX0" fmla="*/ 0 w 1232512"/>
                <a:gd name="connsiteY0" fmla="*/ 315655 h 315655"/>
                <a:gd name="connsiteX1" fmla="*/ 2716 w 1232512"/>
                <a:gd name="connsiteY1" fmla="*/ 0 h 315655"/>
                <a:gd name="connsiteX2" fmla="*/ 1232512 w 1232512"/>
                <a:gd name="connsiteY2" fmla="*/ 188656 h 315655"/>
                <a:gd name="connsiteX3" fmla="*/ 0 w 1232512"/>
                <a:gd name="connsiteY3" fmla="*/ 315655 h 315655"/>
                <a:gd name="connsiteX0" fmla="*/ 0 w 1232512"/>
                <a:gd name="connsiteY0" fmla="*/ 315655 h 315655"/>
                <a:gd name="connsiteX1" fmla="*/ 2716 w 1232512"/>
                <a:gd name="connsiteY1" fmla="*/ 0 h 315655"/>
                <a:gd name="connsiteX2" fmla="*/ 1232512 w 1232512"/>
                <a:gd name="connsiteY2" fmla="*/ 188656 h 315655"/>
                <a:gd name="connsiteX3" fmla="*/ 0 w 1232512"/>
                <a:gd name="connsiteY3" fmla="*/ 315655 h 315655"/>
              </a:gdLst>
              <a:ahLst/>
              <a:cxnLst>
                <a:cxn ang="0">
                  <a:pos x="connsiteX0" y="connsiteY0"/>
                </a:cxn>
                <a:cxn ang="0">
                  <a:pos x="connsiteX1" y="connsiteY1"/>
                </a:cxn>
                <a:cxn ang="0">
                  <a:pos x="connsiteX2" y="connsiteY2"/>
                </a:cxn>
                <a:cxn ang="0">
                  <a:pos x="connsiteX3" y="connsiteY3"/>
                </a:cxn>
              </a:cxnLst>
              <a:rect l="l" t="t" r="r" b="b"/>
              <a:pathLst>
                <a:path w="1232512" h="315655">
                  <a:moveTo>
                    <a:pt x="0" y="315655"/>
                  </a:moveTo>
                  <a:cubicBezTo>
                    <a:pt x="905" y="273247"/>
                    <a:pt x="1811" y="42408"/>
                    <a:pt x="2716" y="0"/>
                  </a:cubicBezTo>
                  <a:lnTo>
                    <a:pt x="1232512" y="188656"/>
                  </a:lnTo>
                  <a:lnTo>
                    <a:pt x="0" y="315655"/>
                  </a:ln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6" name="Picture 25" descr="Shape&#10;&#10;Description automatically generated">
              <a:extLst>
                <a:ext uri="{FF2B5EF4-FFF2-40B4-BE49-F238E27FC236}">
                  <a16:creationId xmlns:a16="http://schemas.microsoft.com/office/drawing/2014/main" id="{96475851-BC5D-EC41-9C42-E884AE4B77F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599" r="49959" b="50000"/>
            <a:stretch/>
          </p:blipFill>
          <p:spPr>
            <a:xfrm>
              <a:off x="-323817" y="1466014"/>
              <a:ext cx="1634916" cy="2479816"/>
            </a:xfrm>
            <a:prstGeom prst="rect">
              <a:avLst/>
            </a:prstGeom>
          </p:spPr>
        </p:pic>
        <p:sp>
          <p:nvSpPr>
            <p:cNvPr id="11" name="Isosceles Triangle 8">
              <a:extLst>
                <a:ext uri="{FF2B5EF4-FFF2-40B4-BE49-F238E27FC236}">
                  <a16:creationId xmlns:a16="http://schemas.microsoft.com/office/drawing/2014/main" id="{D5711660-3045-472C-8DB6-1B28063A49A5}"/>
                </a:ext>
              </a:extLst>
            </p:cNvPr>
            <p:cNvSpPr/>
            <p:nvPr/>
          </p:nvSpPr>
          <p:spPr>
            <a:xfrm>
              <a:off x="-298369" y="3926632"/>
              <a:ext cx="1634916" cy="201506"/>
            </a:xfrm>
            <a:custGeom>
              <a:avLst/>
              <a:gdLst>
                <a:gd name="connsiteX0" fmla="*/ 0 w 2088232"/>
                <a:gd name="connsiteY0" fmla="*/ 276449 h 276449"/>
                <a:gd name="connsiteX1" fmla="*/ 1044116 w 2088232"/>
                <a:gd name="connsiteY1" fmla="*/ 0 h 276449"/>
                <a:gd name="connsiteX2" fmla="*/ 2088232 w 2088232"/>
                <a:gd name="connsiteY2" fmla="*/ 276449 h 276449"/>
                <a:gd name="connsiteX3" fmla="*/ 0 w 2088232"/>
                <a:gd name="connsiteY3" fmla="*/ 276449 h 276449"/>
                <a:gd name="connsiteX0" fmla="*/ 0 w 2116807"/>
                <a:gd name="connsiteY0" fmla="*/ 276449 h 276449"/>
                <a:gd name="connsiteX1" fmla="*/ 1044116 w 2116807"/>
                <a:gd name="connsiteY1" fmla="*/ 0 h 276449"/>
                <a:gd name="connsiteX2" fmla="*/ 2116807 w 2116807"/>
                <a:gd name="connsiteY2" fmla="*/ 12924 h 276449"/>
                <a:gd name="connsiteX3" fmla="*/ 0 w 2116807"/>
                <a:gd name="connsiteY3" fmla="*/ 276449 h 276449"/>
                <a:gd name="connsiteX0" fmla="*/ 0 w 2116807"/>
                <a:gd name="connsiteY0" fmla="*/ 263749 h 263749"/>
                <a:gd name="connsiteX1" fmla="*/ 117016 w 2116807"/>
                <a:gd name="connsiteY1" fmla="*/ 0 h 263749"/>
                <a:gd name="connsiteX2" fmla="*/ 2116807 w 2116807"/>
                <a:gd name="connsiteY2" fmla="*/ 224 h 263749"/>
                <a:gd name="connsiteX3" fmla="*/ 0 w 2116807"/>
                <a:gd name="connsiteY3" fmla="*/ 263749 h 263749"/>
                <a:gd name="connsiteX0" fmla="*/ 0 w 2002507"/>
                <a:gd name="connsiteY0" fmla="*/ 127224 h 127224"/>
                <a:gd name="connsiteX1" fmla="*/ 2716 w 2002507"/>
                <a:gd name="connsiteY1" fmla="*/ 0 h 127224"/>
                <a:gd name="connsiteX2" fmla="*/ 2002507 w 2002507"/>
                <a:gd name="connsiteY2" fmla="*/ 224 h 127224"/>
                <a:gd name="connsiteX3" fmla="*/ 0 w 2002507"/>
                <a:gd name="connsiteY3" fmla="*/ 127224 h 127224"/>
              </a:gdLst>
              <a:ahLst/>
              <a:cxnLst>
                <a:cxn ang="0">
                  <a:pos x="connsiteX0" y="connsiteY0"/>
                </a:cxn>
                <a:cxn ang="0">
                  <a:pos x="connsiteX1" y="connsiteY1"/>
                </a:cxn>
                <a:cxn ang="0">
                  <a:pos x="connsiteX2" y="connsiteY2"/>
                </a:cxn>
                <a:cxn ang="0">
                  <a:pos x="connsiteX3" y="connsiteY3"/>
                </a:cxn>
              </a:cxnLst>
              <a:rect l="l" t="t" r="r" b="b"/>
              <a:pathLst>
                <a:path w="2002507" h="127224">
                  <a:moveTo>
                    <a:pt x="0" y="127224"/>
                  </a:moveTo>
                  <a:cubicBezTo>
                    <a:pt x="905" y="84816"/>
                    <a:pt x="1811" y="42408"/>
                    <a:pt x="2716" y="0"/>
                  </a:cubicBezTo>
                  <a:lnTo>
                    <a:pt x="2002507" y="224"/>
                  </a:lnTo>
                  <a:lnTo>
                    <a:pt x="0" y="127224"/>
                  </a:ln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Isosceles Triangle 8">
              <a:extLst>
                <a:ext uri="{FF2B5EF4-FFF2-40B4-BE49-F238E27FC236}">
                  <a16:creationId xmlns:a16="http://schemas.microsoft.com/office/drawing/2014/main" id="{760DDAB8-FE97-4A95-AC69-8F511E050303}"/>
                </a:ext>
              </a:extLst>
            </p:cNvPr>
            <p:cNvSpPr/>
            <p:nvPr/>
          </p:nvSpPr>
          <p:spPr>
            <a:xfrm flipH="1" flipV="1">
              <a:off x="-343320" y="1204521"/>
              <a:ext cx="1126784" cy="2739563"/>
            </a:xfrm>
            <a:custGeom>
              <a:avLst/>
              <a:gdLst>
                <a:gd name="connsiteX0" fmla="*/ 0 w 2088232"/>
                <a:gd name="connsiteY0" fmla="*/ 276449 h 276449"/>
                <a:gd name="connsiteX1" fmla="*/ 1044116 w 2088232"/>
                <a:gd name="connsiteY1" fmla="*/ 0 h 276449"/>
                <a:gd name="connsiteX2" fmla="*/ 2088232 w 2088232"/>
                <a:gd name="connsiteY2" fmla="*/ 276449 h 276449"/>
                <a:gd name="connsiteX3" fmla="*/ 0 w 2088232"/>
                <a:gd name="connsiteY3" fmla="*/ 276449 h 276449"/>
                <a:gd name="connsiteX0" fmla="*/ 0 w 2116807"/>
                <a:gd name="connsiteY0" fmla="*/ 276449 h 276449"/>
                <a:gd name="connsiteX1" fmla="*/ 1044116 w 2116807"/>
                <a:gd name="connsiteY1" fmla="*/ 0 h 276449"/>
                <a:gd name="connsiteX2" fmla="*/ 2116807 w 2116807"/>
                <a:gd name="connsiteY2" fmla="*/ 12924 h 276449"/>
                <a:gd name="connsiteX3" fmla="*/ 0 w 2116807"/>
                <a:gd name="connsiteY3" fmla="*/ 276449 h 276449"/>
                <a:gd name="connsiteX0" fmla="*/ 0 w 2116807"/>
                <a:gd name="connsiteY0" fmla="*/ 263749 h 263749"/>
                <a:gd name="connsiteX1" fmla="*/ 117016 w 2116807"/>
                <a:gd name="connsiteY1" fmla="*/ 0 h 263749"/>
                <a:gd name="connsiteX2" fmla="*/ 2116807 w 2116807"/>
                <a:gd name="connsiteY2" fmla="*/ 224 h 263749"/>
                <a:gd name="connsiteX3" fmla="*/ 0 w 2116807"/>
                <a:gd name="connsiteY3" fmla="*/ 263749 h 263749"/>
                <a:gd name="connsiteX0" fmla="*/ 0 w 2002507"/>
                <a:gd name="connsiteY0" fmla="*/ 127224 h 127224"/>
                <a:gd name="connsiteX1" fmla="*/ 2716 w 2002507"/>
                <a:gd name="connsiteY1" fmla="*/ 0 h 127224"/>
                <a:gd name="connsiteX2" fmla="*/ 2002507 w 2002507"/>
                <a:gd name="connsiteY2" fmla="*/ 224 h 127224"/>
                <a:gd name="connsiteX3" fmla="*/ 0 w 2002507"/>
                <a:gd name="connsiteY3" fmla="*/ 127224 h 127224"/>
                <a:gd name="connsiteX0" fmla="*/ 0 w 2002507"/>
                <a:gd name="connsiteY0" fmla="*/ 127224 h 127224"/>
                <a:gd name="connsiteX1" fmla="*/ 2716 w 2002507"/>
                <a:gd name="connsiteY1" fmla="*/ 0 h 127224"/>
                <a:gd name="connsiteX2" fmla="*/ 2002507 w 2002507"/>
                <a:gd name="connsiteY2" fmla="*/ 224 h 127224"/>
                <a:gd name="connsiteX3" fmla="*/ 1405977 w 2002507"/>
                <a:gd name="connsiteY3" fmla="*/ 106403 h 127224"/>
                <a:gd name="connsiteX4" fmla="*/ 0 w 2002507"/>
                <a:gd name="connsiteY4" fmla="*/ 127224 h 127224"/>
                <a:gd name="connsiteX0" fmla="*/ 0 w 2062766"/>
                <a:gd name="connsiteY0" fmla="*/ 127224 h 1552115"/>
                <a:gd name="connsiteX1" fmla="*/ 2716 w 2062766"/>
                <a:gd name="connsiteY1" fmla="*/ 0 h 1552115"/>
                <a:gd name="connsiteX2" fmla="*/ 2002507 w 2062766"/>
                <a:gd name="connsiteY2" fmla="*/ 224 h 1552115"/>
                <a:gd name="connsiteX3" fmla="*/ 1999988 w 2062766"/>
                <a:gd name="connsiteY3" fmla="*/ 1551710 h 1552115"/>
                <a:gd name="connsiteX4" fmla="*/ 0 w 2062766"/>
                <a:gd name="connsiteY4" fmla="*/ 127224 h 1552115"/>
                <a:gd name="connsiteX0" fmla="*/ 0 w 2002507"/>
                <a:gd name="connsiteY0" fmla="*/ 127224 h 1552115"/>
                <a:gd name="connsiteX1" fmla="*/ 2716 w 2002507"/>
                <a:gd name="connsiteY1" fmla="*/ 0 h 1552115"/>
                <a:gd name="connsiteX2" fmla="*/ 2002507 w 2002507"/>
                <a:gd name="connsiteY2" fmla="*/ 224 h 1552115"/>
                <a:gd name="connsiteX3" fmla="*/ 1999988 w 2002507"/>
                <a:gd name="connsiteY3" fmla="*/ 1551710 h 1552115"/>
                <a:gd name="connsiteX4" fmla="*/ 0 w 2002507"/>
                <a:gd name="connsiteY4" fmla="*/ 127224 h 1552115"/>
                <a:gd name="connsiteX0" fmla="*/ 0 w 2002507"/>
                <a:gd name="connsiteY0" fmla="*/ 127224 h 1552115"/>
                <a:gd name="connsiteX1" fmla="*/ 2716 w 2002507"/>
                <a:gd name="connsiteY1" fmla="*/ 0 h 1552115"/>
                <a:gd name="connsiteX2" fmla="*/ 2002507 w 2002507"/>
                <a:gd name="connsiteY2" fmla="*/ 224 h 1552115"/>
                <a:gd name="connsiteX3" fmla="*/ 1999988 w 2002507"/>
                <a:gd name="connsiteY3" fmla="*/ 1551710 h 1552115"/>
                <a:gd name="connsiteX4" fmla="*/ 0 w 2002507"/>
                <a:gd name="connsiteY4" fmla="*/ 127224 h 1552115"/>
                <a:gd name="connsiteX0" fmla="*/ 0 w 2010687"/>
                <a:gd name="connsiteY0" fmla="*/ 127224 h 1552115"/>
                <a:gd name="connsiteX1" fmla="*/ 2716 w 2010687"/>
                <a:gd name="connsiteY1" fmla="*/ 0 h 1552115"/>
                <a:gd name="connsiteX2" fmla="*/ 2002507 w 2010687"/>
                <a:gd name="connsiteY2" fmla="*/ 224 h 1552115"/>
                <a:gd name="connsiteX3" fmla="*/ 1999988 w 2010687"/>
                <a:gd name="connsiteY3" fmla="*/ 1551710 h 1552115"/>
                <a:gd name="connsiteX4" fmla="*/ 0 w 2010687"/>
                <a:gd name="connsiteY4" fmla="*/ 127224 h 1552115"/>
                <a:gd name="connsiteX0" fmla="*/ 193615 w 2007974"/>
                <a:gd name="connsiteY0" fmla="*/ 1708843 h 1708843"/>
                <a:gd name="connsiteX1" fmla="*/ 5 w 2007974"/>
                <a:gd name="connsiteY1" fmla="*/ 0 h 1708843"/>
                <a:gd name="connsiteX2" fmla="*/ 1999796 w 2007974"/>
                <a:gd name="connsiteY2" fmla="*/ 224 h 1708843"/>
                <a:gd name="connsiteX3" fmla="*/ 1997277 w 2007974"/>
                <a:gd name="connsiteY3" fmla="*/ 1551710 h 1708843"/>
                <a:gd name="connsiteX4" fmla="*/ 193615 w 2007974"/>
                <a:gd name="connsiteY4" fmla="*/ 1708843 h 1708843"/>
                <a:gd name="connsiteX0" fmla="*/ 1 w 1814361"/>
                <a:gd name="connsiteY0" fmla="*/ 1708619 h 1708619"/>
                <a:gd name="connsiteX1" fmla="*/ 27886 w 1814361"/>
                <a:gd name="connsiteY1" fmla="*/ 178184 h 1708619"/>
                <a:gd name="connsiteX2" fmla="*/ 1806182 w 1814361"/>
                <a:gd name="connsiteY2" fmla="*/ 0 h 1708619"/>
                <a:gd name="connsiteX3" fmla="*/ 1803663 w 1814361"/>
                <a:gd name="connsiteY3" fmla="*/ 1551486 h 1708619"/>
                <a:gd name="connsiteX4" fmla="*/ 1 w 1814361"/>
                <a:gd name="connsiteY4" fmla="*/ 1708619 h 1708619"/>
                <a:gd name="connsiteX0" fmla="*/ 32541 w 1786493"/>
                <a:gd name="connsiteY0" fmla="*/ 1708619 h 1708619"/>
                <a:gd name="connsiteX1" fmla="*/ 18 w 1786493"/>
                <a:gd name="connsiteY1" fmla="*/ 178184 h 1708619"/>
                <a:gd name="connsiteX2" fmla="*/ 1778314 w 1786493"/>
                <a:gd name="connsiteY2" fmla="*/ 0 h 1708619"/>
                <a:gd name="connsiteX3" fmla="*/ 1775795 w 1786493"/>
                <a:gd name="connsiteY3" fmla="*/ 1551486 h 1708619"/>
                <a:gd name="connsiteX4" fmla="*/ 32541 w 1786493"/>
                <a:gd name="connsiteY4" fmla="*/ 1708619 h 1708619"/>
                <a:gd name="connsiteX0" fmla="*/ 0 w 1799258"/>
                <a:gd name="connsiteY0" fmla="*/ 1708619 h 1708619"/>
                <a:gd name="connsiteX1" fmla="*/ 12783 w 1799258"/>
                <a:gd name="connsiteY1" fmla="*/ 178184 h 1708619"/>
                <a:gd name="connsiteX2" fmla="*/ 1791079 w 1799258"/>
                <a:gd name="connsiteY2" fmla="*/ 0 h 1708619"/>
                <a:gd name="connsiteX3" fmla="*/ 1788560 w 1799258"/>
                <a:gd name="connsiteY3" fmla="*/ 1551486 h 1708619"/>
                <a:gd name="connsiteX4" fmla="*/ 0 w 1799258"/>
                <a:gd name="connsiteY4" fmla="*/ 1708619 h 1708619"/>
                <a:gd name="connsiteX0" fmla="*/ 9922 w 1786526"/>
                <a:gd name="connsiteY0" fmla="*/ 1729667 h 1729667"/>
                <a:gd name="connsiteX1" fmla="*/ 51 w 1786526"/>
                <a:gd name="connsiteY1" fmla="*/ 178184 h 1729667"/>
                <a:gd name="connsiteX2" fmla="*/ 1778347 w 1786526"/>
                <a:gd name="connsiteY2" fmla="*/ 0 h 1729667"/>
                <a:gd name="connsiteX3" fmla="*/ 1775828 w 1786526"/>
                <a:gd name="connsiteY3" fmla="*/ 1551486 h 1729667"/>
                <a:gd name="connsiteX4" fmla="*/ 9922 w 1786526"/>
                <a:gd name="connsiteY4" fmla="*/ 1729667 h 1729667"/>
                <a:gd name="connsiteX0" fmla="*/ 9922 w 1786526"/>
                <a:gd name="connsiteY0" fmla="*/ 1729667 h 1729667"/>
                <a:gd name="connsiteX1" fmla="*/ 51 w 1786526"/>
                <a:gd name="connsiteY1" fmla="*/ 178184 h 1729667"/>
                <a:gd name="connsiteX2" fmla="*/ 1778347 w 1786526"/>
                <a:gd name="connsiteY2" fmla="*/ 0 h 1729667"/>
                <a:gd name="connsiteX3" fmla="*/ 1775828 w 1786526"/>
                <a:gd name="connsiteY3" fmla="*/ 1551486 h 1729667"/>
                <a:gd name="connsiteX4" fmla="*/ 9922 w 1786526"/>
                <a:gd name="connsiteY4" fmla="*/ 1729667 h 1729667"/>
                <a:gd name="connsiteX0" fmla="*/ 9922 w 1786526"/>
                <a:gd name="connsiteY0" fmla="*/ 1729667 h 1729667"/>
                <a:gd name="connsiteX1" fmla="*/ 51 w 1786526"/>
                <a:gd name="connsiteY1" fmla="*/ 178184 h 1729667"/>
                <a:gd name="connsiteX2" fmla="*/ 1778347 w 1786526"/>
                <a:gd name="connsiteY2" fmla="*/ 0 h 1729667"/>
                <a:gd name="connsiteX3" fmla="*/ 1775828 w 1786526"/>
                <a:gd name="connsiteY3" fmla="*/ 1551486 h 1729667"/>
                <a:gd name="connsiteX4" fmla="*/ 9922 w 1786526"/>
                <a:gd name="connsiteY4" fmla="*/ 1729667 h 1729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526" h="1729667">
                  <a:moveTo>
                    <a:pt x="9922" y="1729667"/>
                  </a:moveTo>
                  <a:cubicBezTo>
                    <a:pt x="10827" y="1687259"/>
                    <a:pt x="-854" y="220592"/>
                    <a:pt x="51" y="178184"/>
                  </a:cubicBezTo>
                  <a:lnTo>
                    <a:pt x="1778347" y="0"/>
                  </a:lnTo>
                  <a:cubicBezTo>
                    <a:pt x="1788415" y="270431"/>
                    <a:pt x="1790930" y="1210895"/>
                    <a:pt x="1775828" y="1551486"/>
                  </a:cubicBezTo>
                  <a:cubicBezTo>
                    <a:pt x="1256828" y="1592003"/>
                    <a:pt x="513819" y="1677122"/>
                    <a:pt x="9922" y="1729667"/>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93881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22"/>
                                        </p:tgtEl>
                                      </p:cBhvr>
                                    </p:animEffect>
                                    <p:set>
                                      <p:cBhvr>
                                        <p:cTn id="31" dur="1" fill="hold">
                                          <p:stCondLst>
                                            <p:cond delay="499"/>
                                          </p:stCondLst>
                                        </p:cTn>
                                        <p:tgtEl>
                                          <p:spTgt spid="22"/>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5"/>
                                        </p:tgtEl>
                                        <p:attrNameLst>
                                          <p:attrName>style.visibility</p:attrName>
                                        </p:attrNameLst>
                                      </p:cBhvr>
                                      <p:to>
                                        <p:strVal val="hidden"/>
                                      </p:to>
                                    </p:set>
                                  </p:childTnLst>
                                </p:cTn>
                              </p:par>
                              <p:par>
                                <p:cTn id="34" presetID="42"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par>
                                <p:cTn id="39" presetID="10"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8" grpId="0"/>
      <p:bldP spid="22" grpId="0"/>
      <p:bldP spid="22" grpId="1"/>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E017943-BA26-4EC9-A918-86EADC7212DB}"/>
              </a:ext>
            </a:extLst>
          </p:cNvPr>
          <p:cNvSpPr>
            <a:spLocks noGrp="1"/>
          </p:cNvSpPr>
          <p:nvPr>
            <p:ph type="title"/>
          </p:nvPr>
        </p:nvSpPr>
        <p:spPr>
          <a:xfrm>
            <a:off x="457198" y="478895"/>
            <a:ext cx="8220075" cy="994306"/>
          </a:xfrm>
        </p:spPr>
        <p:txBody>
          <a:bodyPr/>
          <a:lstStyle/>
          <a:p>
            <a:r>
              <a:rPr lang="en-GB" dirty="0">
                <a:latin typeface="Twinkl" pitchFamily="2" charset="0"/>
              </a:rPr>
              <a:t>The Effect of Respect</a:t>
            </a:r>
          </a:p>
        </p:txBody>
      </p:sp>
      <p:pic>
        <p:nvPicPr>
          <p:cNvPr id="4" name="Individual Work">
            <a:extLst>
              <a:ext uri="{FF2B5EF4-FFF2-40B4-BE49-F238E27FC236}">
                <a16:creationId xmlns:a16="http://schemas.microsoft.com/office/drawing/2014/main" id="{CAB22B3B-20F3-4EC9-BE67-973B68825E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250" y="558317"/>
            <a:ext cx="864000" cy="864000"/>
          </a:xfrm>
          <a:prstGeom prst="rect">
            <a:avLst/>
          </a:prstGeom>
        </p:spPr>
      </p:pic>
      <p:sp>
        <p:nvSpPr>
          <p:cNvPr id="6" name="TextBox 5">
            <a:extLst>
              <a:ext uri="{FF2B5EF4-FFF2-40B4-BE49-F238E27FC236}">
                <a16:creationId xmlns:a16="http://schemas.microsoft.com/office/drawing/2014/main" id="{E5E12454-769A-468F-839D-E8EDF28C94B3}"/>
              </a:ext>
            </a:extLst>
          </p:cNvPr>
          <p:cNvSpPr txBox="1"/>
          <p:nvPr/>
        </p:nvSpPr>
        <p:spPr>
          <a:xfrm>
            <a:off x="755650" y="1556792"/>
            <a:ext cx="7632700" cy="646331"/>
          </a:xfrm>
          <a:prstGeom prst="rect">
            <a:avLst/>
          </a:prstGeom>
          <a:noFill/>
        </p:spPr>
        <p:txBody>
          <a:bodyPr wrap="square" rtlCol="0">
            <a:spAutoFit/>
          </a:bodyPr>
          <a:lstStyle/>
          <a:p>
            <a:pPr algn="ctr"/>
            <a:r>
              <a:rPr lang="en-GB" dirty="0"/>
              <a:t>Let’s think about what we can include in our </a:t>
            </a:r>
            <a:r>
              <a:rPr lang="en-GB" b="1" dirty="0"/>
              <a:t>Effect of Respect Zigzag Book</a:t>
            </a:r>
            <a:r>
              <a:rPr lang="en-GB" dirty="0"/>
              <a:t> to show the effects of kind and respectful comments. </a:t>
            </a:r>
          </a:p>
        </p:txBody>
      </p:sp>
      <p:sp>
        <p:nvSpPr>
          <p:cNvPr id="7" name="Rectangle: Rounded Corners 6">
            <a:extLst>
              <a:ext uri="{FF2B5EF4-FFF2-40B4-BE49-F238E27FC236}">
                <a16:creationId xmlns:a16="http://schemas.microsoft.com/office/drawing/2014/main" id="{7512F652-AF02-42D6-AA5D-72D6F4E7E08C}"/>
              </a:ext>
            </a:extLst>
          </p:cNvPr>
          <p:cNvSpPr/>
          <p:nvPr/>
        </p:nvSpPr>
        <p:spPr>
          <a:xfrm>
            <a:off x="1403685" y="2348880"/>
            <a:ext cx="6336630" cy="2016224"/>
          </a:xfrm>
          <a:prstGeom prst="roundRect">
            <a:avLst>
              <a:gd name="adj" fmla="val 12972"/>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GB" dirty="0">
                <a:solidFill>
                  <a:schemeClr val="tx1"/>
                </a:solidFill>
              </a:rPr>
              <a:t>Think about:</a:t>
            </a:r>
          </a:p>
          <a:p>
            <a:pPr marL="285750" indent="-285750">
              <a:spcBef>
                <a:spcPts val="600"/>
              </a:spcBef>
              <a:buFont typeface="Arial" panose="020B0604020202020204" pitchFamily="34" charset="0"/>
              <a:buChar char="•"/>
            </a:pPr>
            <a:r>
              <a:rPr lang="en-GB" dirty="0">
                <a:solidFill>
                  <a:schemeClr val="tx1"/>
                </a:solidFill>
              </a:rPr>
              <a:t>how your friend feels about what they are telling you;</a:t>
            </a:r>
          </a:p>
          <a:p>
            <a:pPr marL="285750" indent="-285750">
              <a:spcBef>
                <a:spcPts val="600"/>
              </a:spcBef>
              <a:buFont typeface="Arial" panose="020B0604020202020204" pitchFamily="34" charset="0"/>
              <a:buChar char="•"/>
            </a:pPr>
            <a:r>
              <a:rPr lang="en-GB" dirty="0">
                <a:solidFill>
                  <a:schemeClr val="tx1"/>
                </a:solidFill>
              </a:rPr>
              <a:t>why they are sharing this with you;</a:t>
            </a:r>
          </a:p>
          <a:p>
            <a:pPr marL="285750" indent="-285750">
              <a:spcBef>
                <a:spcPts val="600"/>
              </a:spcBef>
              <a:buFont typeface="Arial" panose="020B0604020202020204" pitchFamily="34" charset="0"/>
              <a:buChar char="•"/>
            </a:pPr>
            <a:r>
              <a:rPr lang="en-GB" dirty="0">
                <a:solidFill>
                  <a:schemeClr val="tx1"/>
                </a:solidFill>
              </a:rPr>
              <a:t>what you can say that will show kindness and respect;</a:t>
            </a:r>
          </a:p>
          <a:p>
            <a:pPr marL="285750" indent="-285750">
              <a:spcBef>
                <a:spcPts val="600"/>
              </a:spcBef>
              <a:buFont typeface="Arial" panose="020B0604020202020204" pitchFamily="34" charset="0"/>
              <a:buChar char="•"/>
            </a:pPr>
            <a:r>
              <a:rPr lang="en-GB" dirty="0">
                <a:solidFill>
                  <a:schemeClr val="tx1"/>
                </a:solidFill>
              </a:rPr>
              <a:t>how this will make them feel.</a:t>
            </a:r>
          </a:p>
        </p:txBody>
      </p:sp>
      <p:sp>
        <p:nvSpPr>
          <p:cNvPr id="8" name="Rectangle: Rounded Corners 7">
            <a:extLst>
              <a:ext uri="{FF2B5EF4-FFF2-40B4-BE49-F238E27FC236}">
                <a16:creationId xmlns:a16="http://schemas.microsoft.com/office/drawing/2014/main" id="{91259B03-DEEF-4CA2-ACE1-3F1BE2E5C73A}"/>
              </a:ext>
            </a:extLst>
          </p:cNvPr>
          <p:cNvSpPr/>
          <p:nvPr/>
        </p:nvSpPr>
        <p:spPr>
          <a:xfrm>
            <a:off x="5220073" y="4615207"/>
            <a:ext cx="3168278" cy="1660035"/>
          </a:xfrm>
          <a:prstGeom prst="roundRect">
            <a:avLst>
              <a:gd name="adj" fmla="val 12972"/>
            </a:avLst>
          </a:prstGeom>
          <a:solidFill>
            <a:schemeClr val="accent3">
              <a:lumMod val="40000"/>
              <a:lumOff val="60000"/>
            </a:schemeClr>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ctr"/>
          <a:lstStyle/>
          <a:p>
            <a:pPr>
              <a:spcBef>
                <a:spcPts val="600"/>
              </a:spcBef>
            </a:pPr>
            <a:r>
              <a:rPr lang="en-GB" dirty="0">
                <a:solidFill>
                  <a:schemeClr val="tx1"/>
                </a:solidFill>
              </a:rPr>
              <a:t>Try to use these words:</a:t>
            </a:r>
          </a:p>
          <a:p>
            <a:pPr>
              <a:spcBef>
                <a:spcPts val="600"/>
              </a:spcBef>
            </a:pPr>
            <a:r>
              <a:rPr lang="en-GB" dirty="0">
                <a:solidFill>
                  <a:schemeClr val="tx1"/>
                </a:solidFill>
              </a:rPr>
              <a:t>communicate, message, comment, respect, kindness, positive, support, feelings, helpful </a:t>
            </a:r>
          </a:p>
        </p:txBody>
      </p:sp>
      <p:pic>
        <p:nvPicPr>
          <p:cNvPr id="11" name="Picture 10" descr="Shape&#10;&#10;Description automatically generated">
            <a:extLst>
              <a:ext uri="{FF2B5EF4-FFF2-40B4-BE49-F238E27FC236}">
                <a16:creationId xmlns:a16="http://schemas.microsoft.com/office/drawing/2014/main" id="{AA1CA379-DAAF-6446-A0B7-A595C278FD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0000"/>
          <a:stretch/>
        </p:blipFill>
        <p:spPr>
          <a:xfrm>
            <a:off x="457198" y="4615207"/>
            <a:ext cx="4628310" cy="166003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95910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Reflecting</a:t>
            </a:r>
          </a:p>
        </p:txBody>
      </p:sp>
    </p:spTree>
    <p:extLst>
      <p:ext uri="{BB962C8B-B14F-4D97-AF65-F5344CB8AC3E}">
        <p14:creationId xmlns:p14="http://schemas.microsoft.com/office/powerpoint/2010/main" val="40430014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Ways to Help</a:t>
            </a:r>
          </a:p>
        </p:txBody>
      </p:sp>
      <p:sp>
        <p:nvSpPr>
          <p:cNvPr id="10" name="Rectangle: Rounded Corners 9">
            <a:extLst>
              <a:ext uri="{FF2B5EF4-FFF2-40B4-BE49-F238E27FC236}">
                <a16:creationId xmlns:a16="http://schemas.microsoft.com/office/drawing/2014/main" id="{EC6AA418-1214-43C1-87EF-81716C90EF60}"/>
              </a:ext>
            </a:extLst>
          </p:cNvPr>
          <p:cNvSpPr/>
          <p:nvPr/>
        </p:nvSpPr>
        <p:spPr>
          <a:xfrm>
            <a:off x="755650" y="2420888"/>
            <a:ext cx="7632700" cy="1512168"/>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908000" rtlCol="0" anchor="t"/>
          <a:lstStyle/>
          <a:p>
            <a:pPr algn="ctr"/>
            <a:r>
              <a:rPr lang="en-GB" dirty="0">
                <a:solidFill>
                  <a:schemeClr val="tx1"/>
                </a:solidFill>
              </a:rPr>
              <a:t>You will now be given a sticky note. On it, write one piece of advice you would give to other children about how to make sure our comments show care, kindness and respect. </a:t>
            </a:r>
          </a:p>
        </p:txBody>
      </p:sp>
      <p:sp>
        <p:nvSpPr>
          <p:cNvPr id="11" name="Rectangle: Rounded Corners 10">
            <a:extLst>
              <a:ext uri="{FF2B5EF4-FFF2-40B4-BE49-F238E27FC236}">
                <a16:creationId xmlns:a16="http://schemas.microsoft.com/office/drawing/2014/main" id="{F3BE0B1D-3DFF-41C2-98DA-5243B74E410C}"/>
              </a:ext>
            </a:extLst>
          </p:cNvPr>
          <p:cNvSpPr/>
          <p:nvPr/>
        </p:nvSpPr>
        <p:spPr>
          <a:xfrm>
            <a:off x="755650" y="4569397"/>
            <a:ext cx="7632700" cy="1512168"/>
          </a:xfrm>
          <a:prstGeom prst="roundRect">
            <a:avLst>
              <a:gd name="adj" fmla="val 1628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Ins="3204000" rtlCol="0" anchor="ctr"/>
          <a:lstStyle/>
          <a:p>
            <a:pPr algn="ctr"/>
            <a:r>
              <a:rPr lang="en-GB" dirty="0">
                <a:solidFill>
                  <a:schemeClr val="bg1"/>
                </a:solidFill>
              </a:rPr>
              <a:t>There are so many ways to communicate online. Let’s make sure we always use kind and respectful comments to help people around us feel good. </a:t>
            </a:r>
          </a:p>
        </p:txBody>
      </p:sp>
      <p:pic>
        <p:nvPicPr>
          <p:cNvPr id="6" name="Picture 5" descr="Icon&#10;&#10;Description automatically generated">
            <a:extLst>
              <a:ext uri="{FF2B5EF4-FFF2-40B4-BE49-F238E27FC236}">
                <a16:creationId xmlns:a16="http://schemas.microsoft.com/office/drawing/2014/main" id="{17BAB95E-703A-4D62-AE1D-9473E8C0A1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624" y="3501008"/>
            <a:ext cx="1234370" cy="1272830"/>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6A0C7DAC-F130-48F7-B78B-B4D94F38AB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048" y="2708920"/>
            <a:ext cx="3654697" cy="3569665"/>
          </a:xfrm>
          <a:prstGeom prst="rect">
            <a:avLst/>
          </a:prstGeom>
        </p:spPr>
      </p:pic>
      <p:sp>
        <p:nvSpPr>
          <p:cNvPr id="9" name="TextBox 8">
            <a:extLst>
              <a:ext uri="{FF2B5EF4-FFF2-40B4-BE49-F238E27FC236}">
                <a16:creationId xmlns:a16="http://schemas.microsoft.com/office/drawing/2014/main" id="{233642FC-8932-48AF-99FC-6A07EDF0E60E}"/>
              </a:ext>
            </a:extLst>
          </p:cNvPr>
          <p:cNvSpPr txBox="1"/>
          <p:nvPr/>
        </p:nvSpPr>
        <p:spPr>
          <a:xfrm>
            <a:off x="755650" y="1556792"/>
            <a:ext cx="7632700" cy="646331"/>
          </a:xfrm>
          <a:prstGeom prst="rect">
            <a:avLst/>
          </a:prstGeom>
          <a:noFill/>
        </p:spPr>
        <p:txBody>
          <a:bodyPr wrap="square" rtlCol="0">
            <a:spAutoFit/>
          </a:bodyPr>
          <a:lstStyle/>
          <a:p>
            <a:pPr algn="ctr"/>
            <a:r>
              <a:rPr lang="en-GB" dirty="0"/>
              <a:t>We have thought a lot about the importance of showing kindness and respect in what we say to others online. </a:t>
            </a:r>
          </a:p>
        </p:txBody>
      </p:sp>
      <p:pic>
        <p:nvPicPr>
          <p:cNvPr id="12" name="Individual Work">
            <a:extLst>
              <a:ext uri="{FF2B5EF4-FFF2-40B4-BE49-F238E27FC236}">
                <a16:creationId xmlns:a16="http://schemas.microsoft.com/office/drawing/2014/main" id="{C09DEFA7-648D-2F48-915C-76C740F6F7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0250" y="558317"/>
            <a:ext cx="864000" cy="864000"/>
          </a:xfrm>
          <a:prstGeom prst="rect">
            <a:avLst/>
          </a:prstGeom>
        </p:spPr>
      </p:pic>
    </p:spTree>
    <p:extLst>
      <p:ext uri="{BB962C8B-B14F-4D97-AF65-F5344CB8AC3E}">
        <p14:creationId xmlns:p14="http://schemas.microsoft.com/office/powerpoint/2010/main" val="405322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The Big Questions</a:t>
            </a:r>
          </a:p>
        </p:txBody>
      </p:sp>
    </p:spTree>
    <p:extLst>
      <p:ext uri="{BB962C8B-B14F-4D97-AF65-F5344CB8AC3E}">
        <p14:creationId xmlns:p14="http://schemas.microsoft.com/office/powerpoint/2010/main" val="914654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application&#10;&#10;Description automatically generated">
            <a:extLst>
              <a:ext uri="{FF2B5EF4-FFF2-40B4-BE49-F238E27FC236}">
                <a16:creationId xmlns:a16="http://schemas.microsoft.com/office/drawing/2014/main" id="{B56A3030-077C-4CBB-9469-02D9A8FB53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6068"/>
            <a:ext cx="9144000" cy="646586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pic>
        <p:nvPicPr>
          <p:cNvPr id="7" name="Picture 6">
            <a:extLst>
              <a:ext uri="{FF2B5EF4-FFF2-40B4-BE49-F238E27FC236}">
                <a16:creationId xmlns:a16="http://schemas.microsoft.com/office/drawing/2014/main" id="{37E9D9B2-B158-4AED-BA50-1A61A759AC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descr="A picture containing doll, toy, drawing&#10;&#10;Description automatically generated">
            <a:extLst>
              <a:ext uri="{FF2B5EF4-FFF2-40B4-BE49-F238E27FC236}">
                <a16:creationId xmlns:a16="http://schemas.microsoft.com/office/drawing/2014/main" id="{3368C05C-A5F2-4CF9-B8E0-5C265323F3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750" y="1982189"/>
            <a:ext cx="2694521" cy="5772752"/>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id="{9AFF48A3-7CC7-4F06-A1CB-EB17C543C5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7921" y="1812057"/>
            <a:ext cx="2372540" cy="6113016"/>
          </a:xfrm>
          <a:prstGeom prst="rect">
            <a:avLst/>
          </a:prstGeom>
        </p:spPr>
      </p:pic>
      <p:sp>
        <p:nvSpPr>
          <p:cNvPr id="12" name="Speech Bubble: Rectangle with Corners Rounded 11">
            <a:extLst>
              <a:ext uri="{FF2B5EF4-FFF2-40B4-BE49-F238E27FC236}">
                <a16:creationId xmlns:a16="http://schemas.microsoft.com/office/drawing/2014/main" id="{EE898F3E-6861-4D3E-99C5-35262088AE38}"/>
              </a:ext>
            </a:extLst>
          </p:cNvPr>
          <p:cNvSpPr/>
          <p:nvPr/>
        </p:nvSpPr>
        <p:spPr>
          <a:xfrm>
            <a:off x="2440088" y="925875"/>
            <a:ext cx="2859824" cy="1276604"/>
          </a:xfrm>
          <a:prstGeom prst="wedgeRoundRectCallout">
            <a:avLst>
              <a:gd name="adj1" fmla="val -34574"/>
              <a:gd name="adj2" fmla="val 64274"/>
              <a:gd name="adj3" fmla="val 16667"/>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How can we use the Internet to communicate with others?</a:t>
            </a:r>
          </a:p>
        </p:txBody>
      </p:sp>
      <p:sp>
        <p:nvSpPr>
          <p:cNvPr id="13" name="Speech Bubble: Rectangle with Corners Rounded 12">
            <a:extLst>
              <a:ext uri="{FF2B5EF4-FFF2-40B4-BE49-F238E27FC236}">
                <a16:creationId xmlns:a16="http://schemas.microsoft.com/office/drawing/2014/main" id="{A53E5647-152C-48B9-A73D-148874E67F9E}"/>
              </a:ext>
            </a:extLst>
          </p:cNvPr>
          <p:cNvSpPr/>
          <p:nvPr/>
        </p:nvSpPr>
        <p:spPr>
          <a:xfrm>
            <a:off x="3385730" y="3155602"/>
            <a:ext cx="2372540" cy="1276603"/>
          </a:xfrm>
          <a:prstGeom prst="wedgeRoundRectCallout">
            <a:avLst>
              <a:gd name="adj1" fmla="val 56582"/>
              <a:gd name="adj2" fmla="val 13326"/>
              <a:gd name="adj3" fmla="val 16667"/>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How can we show respect and kindness online?</a:t>
            </a:r>
            <a:endParaRPr lang="en-GB" dirty="0"/>
          </a:p>
        </p:txBody>
      </p:sp>
    </p:spTree>
    <p:extLst>
      <p:ext uri="{BB962C8B-B14F-4D97-AF65-F5344CB8AC3E}">
        <p14:creationId xmlns:p14="http://schemas.microsoft.com/office/powerpoint/2010/main" val="346231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Aim</a:t>
            </a:r>
          </a:p>
        </p:txBody>
      </p:sp>
      <p:sp>
        <p:nvSpPr>
          <p:cNvPr id="16" name="Content Placeholder 15"/>
          <p:cNvSpPr>
            <a:spLocks noGrp="1"/>
          </p:cNvSpPr>
          <p:nvPr>
            <p:ph idx="1"/>
          </p:nvPr>
        </p:nvSpPr>
        <p:spPr/>
        <p:txBody>
          <a:bodyPr>
            <a:normAutofit/>
          </a:bodyPr>
          <a:lstStyle/>
          <a:p>
            <a:r>
              <a:rPr lang="en-GB" dirty="0">
                <a:latin typeface="Twinkl" pitchFamily="50" charset="0"/>
              </a:rPr>
              <a:t>I know how to communicate online in ways that show kindness and respect.</a:t>
            </a:r>
          </a:p>
        </p:txBody>
      </p:sp>
      <p:sp>
        <p:nvSpPr>
          <p:cNvPr id="20" name="Content Placeholder 15"/>
          <p:cNvSpPr txBox="1">
            <a:spLocks/>
          </p:cNvSpPr>
          <p:nvPr/>
        </p:nvSpPr>
        <p:spPr>
          <a:xfrm>
            <a:off x="628650" y="3466802"/>
            <a:ext cx="7886700" cy="2410469"/>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I can talk about ways people communicate online. </a:t>
            </a:r>
          </a:p>
          <a:p>
            <a:r>
              <a:rPr lang="en-GB" dirty="0">
                <a:latin typeface="Twinkl" pitchFamily="50" charset="0"/>
              </a:rPr>
              <a:t>I understand that people may behave differently online.</a:t>
            </a:r>
          </a:p>
          <a:p>
            <a:r>
              <a:rPr lang="en-GB" dirty="0">
                <a:latin typeface="Twinkl" pitchFamily="50" charset="0"/>
              </a:rPr>
              <a:t>I can explain what to do if I am worried about anything I see online.</a:t>
            </a:r>
          </a:p>
          <a:p>
            <a:r>
              <a:rPr lang="en-GB" dirty="0">
                <a:latin typeface="Twinkl" pitchFamily="50" charset="0"/>
              </a:rPr>
              <a:t>I know how to show respect and kindness online. </a:t>
            </a:r>
          </a:p>
        </p:txBody>
      </p:sp>
    </p:spTree>
    <p:extLst>
      <p:ext uri="{BB962C8B-B14F-4D97-AF65-F5344CB8AC3E}">
        <p14:creationId xmlns:p14="http://schemas.microsoft.com/office/powerpoint/2010/main" val="23739263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6849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pitchFamily="50" charset="0"/>
                <a:ea typeface="+mn-ea"/>
                <a:cs typeface="+mn-cs"/>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pitchFamily="50" charset="0"/>
                <a:ea typeface="+mn-ea"/>
                <a:cs typeface="+mn-cs"/>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C1C1C"/>
                </a:solidFill>
                <a:effectLst/>
                <a:uLnTx/>
                <a:uFillTx/>
                <a:latin typeface="Twinkl" pitchFamily="2" charset="0"/>
                <a:ea typeface="+mj-ea"/>
                <a:cs typeface="+mj-cs"/>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C1C1C"/>
                </a:solidFill>
                <a:effectLst/>
                <a:uLnTx/>
                <a:uFillTx/>
                <a:latin typeface="Twinkl" pitchFamily="2" charset="0"/>
                <a:ea typeface="+mj-ea"/>
                <a:cs typeface="+mj-cs"/>
              </a:rPr>
              <a:t>Aim</a:t>
            </a:r>
          </a:p>
        </p:txBody>
      </p:sp>
      <p:sp>
        <p:nvSpPr>
          <p:cNvPr id="16" name="Content Placeholder 15"/>
          <p:cNvSpPr>
            <a:spLocks noGrp="1"/>
          </p:cNvSpPr>
          <p:nvPr>
            <p:ph idx="1"/>
          </p:nvPr>
        </p:nvSpPr>
        <p:spPr/>
        <p:txBody>
          <a:bodyPr>
            <a:normAutofit/>
          </a:bodyPr>
          <a:lstStyle/>
          <a:p>
            <a:r>
              <a:rPr lang="en-GB" dirty="0">
                <a:latin typeface="Twinkl" pitchFamily="50" charset="0"/>
              </a:rPr>
              <a:t>I understand that not everything on the Internet is true.</a:t>
            </a:r>
          </a:p>
        </p:txBody>
      </p:sp>
      <p:sp>
        <p:nvSpPr>
          <p:cNvPr id="20" name="Content Placeholder 15"/>
          <p:cNvSpPr txBox="1">
            <a:spLocks/>
          </p:cNvSpPr>
          <p:nvPr/>
        </p:nvSpPr>
        <p:spPr>
          <a:xfrm>
            <a:off x="628649" y="3466802"/>
            <a:ext cx="8137523" cy="2410469"/>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pitchFamily="50" charset="0"/>
                <a:cs typeface="+mn-cs"/>
              </a:rPr>
              <a:t>I can talk about the different information we might find on the Internet.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pitchFamily="50" charset="0"/>
                <a:cs typeface="+mn-cs"/>
              </a:rPr>
              <a:t>I can discuss examples of false information.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pitchFamily="50" charset="0"/>
                <a:cs typeface="+mn-cs"/>
              </a:rPr>
              <a:t>I can suggest ways to find out if something online is true. </a:t>
            </a:r>
          </a:p>
        </p:txBody>
      </p:sp>
      <p:sp>
        <p:nvSpPr>
          <p:cNvPr id="9" name="TextBox 21"/>
          <p:cNvSpPr txBox="1">
            <a:spLocks noChangeArrowheads="1"/>
          </p:cNvSpPr>
          <p:nvPr/>
        </p:nvSpPr>
        <p:spPr bwMode="auto">
          <a:xfrm>
            <a:off x="2375756" y="6247089"/>
            <a:ext cx="4392488" cy="63248"/>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800" b="0" i="0" u="none" strike="noStrike" kern="1200" cap="none" spc="0" normalizeH="0" baseline="30000" noProof="0" dirty="0">
                <a:ln>
                  <a:noFill/>
                </a:ln>
                <a:solidFill>
                  <a:srgbClr val="1C1C1C"/>
                </a:solidFill>
                <a:effectLst/>
                <a:uLnTx/>
                <a:uFillTx/>
                <a:latin typeface="Roboto" panose="02000000000000000000" pitchFamily="2" charset="0"/>
                <a:ea typeface="+mn-ea"/>
                <a:cs typeface="Arial" panose="020B0604020202020204" pitchFamily="34" charset="0"/>
              </a:rPr>
              <a:t>This resource is fully in line with the Learning Outcomes and Core Themes outlined in the PSHE Association’s </a:t>
            </a:r>
            <a:r>
              <a:rPr kumimoji="0" lang="en-GB" sz="800" b="1" i="0" u="sng" strike="noStrike" kern="1200" cap="none" spc="0" normalizeH="0" baseline="30000" noProof="0" dirty="0">
                <a:ln>
                  <a:noFill/>
                </a:ln>
                <a:solidFill>
                  <a:srgbClr val="00A7E7"/>
                </a:solidFill>
                <a:effectLst/>
                <a:uLnTx/>
                <a:uFillTx/>
                <a:latin typeface="Roboto" panose="02000000000000000000" pitchFamily="2" charset="0"/>
                <a:ea typeface="+mn-ea"/>
                <a:cs typeface="Arial" panose="020B0604020202020204" pitchFamily="34" charset="0"/>
                <a:hlinkClick r:id="rId2"/>
              </a:rPr>
              <a:t>Programme of Study</a:t>
            </a:r>
            <a:r>
              <a:rPr kumimoji="0" lang="en-GB" sz="800" b="0" i="0" u="none" strike="noStrike" kern="1200" cap="none" spc="0" normalizeH="0" baseline="30000" noProof="0" dirty="0">
                <a:ln>
                  <a:noFill/>
                </a:ln>
                <a:solidFill>
                  <a:srgbClr val="1C1C1C"/>
                </a:solidFill>
                <a:effectLst/>
                <a:uLnTx/>
                <a:uFillTx/>
                <a:latin typeface="Roboto" panose="02000000000000000000" pitchFamily="2" charset="0"/>
                <a:ea typeface="+mn-ea"/>
                <a:cs typeface="Arial" panose="020B0604020202020204" pitchFamily="34" charset="0"/>
              </a:rPr>
              <a:t>.</a:t>
            </a:r>
          </a:p>
        </p:txBody>
      </p:sp>
    </p:spTree>
    <p:extLst>
      <p:ext uri="{BB962C8B-B14F-4D97-AF65-F5344CB8AC3E}">
        <p14:creationId xmlns:p14="http://schemas.microsoft.com/office/powerpoint/2010/main" val="12267565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The Big Questions</a:t>
            </a:r>
          </a:p>
        </p:txBody>
      </p:sp>
    </p:spTree>
    <p:extLst>
      <p:ext uri="{BB962C8B-B14F-4D97-AF65-F5344CB8AC3E}">
        <p14:creationId xmlns:p14="http://schemas.microsoft.com/office/powerpoint/2010/main" val="1757715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Aim</a:t>
            </a:r>
          </a:p>
        </p:txBody>
      </p:sp>
      <p:sp>
        <p:nvSpPr>
          <p:cNvPr id="16" name="Content Placeholder 15"/>
          <p:cNvSpPr>
            <a:spLocks noGrp="1"/>
          </p:cNvSpPr>
          <p:nvPr>
            <p:ph idx="1"/>
          </p:nvPr>
        </p:nvSpPr>
        <p:spPr/>
        <p:txBody>
          <a:bodyPr>
            <a:normAutofit/>
          </a:bodyPr>
          <a:lstStyle/>
          <a:p>
            <a:r>
              <a:rPr lang="en-GB" dirty="0">
                <a:latin typeface="Twinkl" pitchFamily="50" charset="0"/>
              </a:rPr>
              <a:t>I know how to communicate online in ways that show kindness </a:t>
            </a:r>
            <a:br>
              <a:rPr lang="en-GB" dirty="0">
                <a:latin typeface="Twinkl" pitchFamily="50" charset="0"/>
              </a:rPr>
            </a:br>
            <a:r>
              <a:rPr lang="en-GB" dirty="0">
                <a:latin typeface="Twinkl" pitchFamily="50" charset="0"/>
              </a:rPr>
              <a:t>and respect.</a:t>
            </a:r>
          </a:p>
        </p:txBody>
      </p:sp>
      <p:sp>
        <p:nvSpPr>
          <p:cNvPr id="20" name="Content Placeholder 15"/>
          <p:cNvSpPr txBox="1">
            <a:spLocks/>
          </p:cNvSpPr>
          <p:nvPr/>
        </p:nvSpPr>
        <p:spPr>
          <a:xfrm>
            <a:off x="628650" y="3466802"/>
            <a:ext cx="7886700" cy="2410469"/>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I can talk about ways people communicate online. </a:t>
            </a:r>
          </a:p>
          <a:p>
            <a:r>
              <a:rPr lang="en-GB" dirty="0">
                <a:latin typeface="Twinkl" pitchFamily="50" charset="0"/>
              </a:rPr>
              <a:t>I understand that people may behave differently online.</a:t>
            </a:r>
          </a:p>
          <a:p>
            <a:r>
              <a:rPr lang="en-GB" dirty="0">
                <a:latin typeface="Twinkl" pitchFamily="50" charset="0"/>
              </a:rPr>
              <a:t>I can explain what to do if I am worried about anything I see online.</a:t>
            </a:r>
          </a:p>
          <a:p>
            <a:r>
              <a:rPr lang="en-GB" dirty="0">
                <a:latin typeface="Twinkl" pitchFamily="50" charset="0"/>
              </a:rPr>
              <a:t>I know how to show respect and kindness online. </a:t>
            </a:r>
          </a:p>
        </p:txBody>
      </p:sp>
      <p:sp>
        <p:nvSpPr>
          <p:cNvPr id="9" name="TextBox 21"/>
          <p:cNvSpPr txBox="1">
            <a:spLocks noChangeArrowheads="1"/>
          </p:cNvSpPr>
          <p:nvPr/>
        </p:nvSpPr>
        <p:spPr bwMode="auto">
          <a:xfrm>
            <a:off x="2375756" y="6247089"/>
            <a:ext cx="4392488" cy="63248"/>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GB" sz="800" baseline="30000" dirty="0">
                <a:latin typeface="Roboto" panose="02000000000000000000" pitchFamily="2" charset="0"/>
                <a:cs typeface="Arial" panose="020B0604020202020204" pitchFamily="34" charset="0"/>
              </a:rPr>
              <a:t>This resource is fully in line with the Learning Outcomes and Core Themes outlined in the PSHE Association’s </a:t>
            </a:r>
            <a:r>
              <a:rPr lang="en-GB" sz="800" b="1" u="sng" baseline="30000" dirty="0">
                <a:solidFill>
                  <a:schemeClr val="accent1"/>
                </a:solidFill>
                <a:latin typeface="Roboto" panose="02000000000000000000" pitchFamily="2" charset="0"/>
                <a:cs typeface="Arial" panose="020B0604020202020204" pitchFamily="34" charset="0"/>
                <a:hlinkClick r:id="rId2"/>
              </a:rPr>
              <a:t>Programme of Study</a:t>
            </a:r>
            <a:r>
              <a:rPr lang="en-GB" sz="800" baseline="30000" dirty="0">
                <a:latin typeface="Roboto" panose="02000000000000000000" pitchFamily="2" charset="0"/>
                <a:cs typeface="Arial" panose="020B0604020202020204" pitchFamily="34" charset="0"/>
              </a:rPr>
              <a:t>.</a:t>
            </a:r>
          </a:p>
        </p:txBody>
      </p:sp>
    </p:spTree>
    <p:extLst>
      <p:ext uri="{BB962C8B-B14F-4D97-AF65-F5344CB8AC3E}">
        <p14:creationId xmlns:p14="http://schemas.microsoft.com/office/powerpoint/2010/main" val="44728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F53EF6AC-2ADE-422E-B61E-7B343C7B30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6068"/>
            <a:ext cx="9144000" cy="6465864"/>
          </a:xfrm>
          <a:prstGeom prst="rect">
            <a:avLst/>
          </a:prstGeom>
        </p:spPr>
      </p:pic>
      <p:pic>
        <p:nvPicPr>
          <p:cNvPr id="8" name="frame" descr="A picture containing text&#10;&#10;Description automatically generated">
            <a:extLst>
              <a:ext uri="{FF2B5EF4-FFF2-40B4-BE49-F238E27FC236}">
                <a16:creationId xmlns:a16="http://schemas.microsoft.com/office/drawing/2014/main" id="{CCE8D0E1-7F47-4CDB-97BC-90C4B19B43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pic>
        <p:nvPicPr>
          <p:cNvPr id="10" name="Picture 9">
            <a:extLst>
              <a:ext uri="{FF2B5EF4-FFF2-40B4-BE49-F238E27FC236}">
                <a16:creationId xmlns:a16="http://schemas.microsoft.com/office/drawing/2014/main" id="{422B0D73-0A6F-4D5E-A97E-E7190DAE04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20" y="2636912"/>
            <a:ext cx="3136986" cy="4625752"/>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B424D396-17DF-411B-ABC1-392BEB1735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70057" y="2434579"/>
            <a:ext cx="1618293" cy="4625753"/>
          </a:xfrm>
          <a:prstGeom prst="rect">
            <a:avLst/>
          </a:prstGeom>
        </p:spPr>
      </p:pic>
      <p:sp>
        <p:nvSpPr>
          <p:cNvPr id="13" name="Speech Bubble: Rectangle with Corners Rounded 12">
            <a:extLst>
              <a:ext uri="{FF2B5EF4-FFF2-40B4-BE49-F238E27FC236}">
                <a16:creationId xmlns:a16="http://schemas.microsoft.com/office/drawing/2014/main" id="{3CB92FA8-6384-4953-AD9A-D48EA8D08D99}"/>
              </a:ext>
            </a:extLst>
          </p:cNvPr>
          <p:cNvSpPr/>
          <p:nvPr/>
        </p:nvSpPr>
        <p:spPr>
          <a:xfrm>
            <a:off x="2555776" y="975253"/>
            <a:ext cx="2664296" cy="1253202"/>
          </a:xfrm>
          <a:prstGeom prst="wedgeRoundRectCallout">
            <a:avLst>
              <a:gd name="adj1" fmla="val -34574"/>
              <a:gd name="adj2" fmla="val 64274"/>
              <a:gd name="adj3" fmla="val 16667"/>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Can we trust everything we see </a:t>
            </a:r>
            <a:br>
              <a:rPr kumimoji="0" lang="en-GB" sz="1800" b="0" i="0" u="none" strike="noStrike" kern="1200" cap="none" spc="0" normalizeH="0" baseline="0" noProof="0" dirty="0">
                <a:ln>
                  <a:noFill/>
                </a:ln>
                <a:solidFill>
                  <a:prstClr val="white"/>
                </a:solidFill>
                <a:effectLst/>
                <a:uLnTx/>
                <a:uFillTx/>
                <a:latin typeface="Twinkl"/>
                <a:ea typeface="+mn-ea"/>
                <a:cs typeface="+mn-cs"/>
              </a:rPr>
            </a:br>
            <a:r>
              <a:rPr kumimoji="0" lang="en-GB" sz="1800" b="0" i="0" u="none" strike="noStrike" kern="1200" cap="none" spc="0" normalizeH="0" baseline="0" noProof="0" dirty="0">
                <a:ln>
                  <a:noFill/>
                </a:ln>
                <a:solidFill>
                  <a:prstClr val="white"/>
                </a:solidFill>
                <a:effectLst/>
                <a:uLnTx/>
                <a:uFillTx/>
                <a:latin typeface="Twinkl"/>
                <a:ea typeface="+mn-ea"/>
                <a:cs typeface="+mn-cs"/>
              </a:rPr>
              <a:t>on the Internet?</a:t>
            </a:r>
          </a:p>
        </p:txBody>
      </p:sp>
      <p:sp>
        <p:nvSpPr>
          <p:cNvPr id="14" name="Speech Bubble: Rectangle with Corners Rounded 13">
            <a:extLst>
              <a:ext uri="{FF2B5EF4-FFF2-40B4-BE49-F238E27FC236}">
                <a16:creationId xmlns:a16="http://schemas.microsoft.com/office/drawing/2014/main" id="{32CAFE32-1272-4E95-B6A5-A020A93DB864}"/>
              </a:ext>
            </a:extLst>
          </p:cNvPr>
          <p:cNvSpPr/>
          <p:nvPr/>
        </p:nvSpPr>
        <p:spPr>
          <a:xfrm>
            <a:off x="4067944" y="2708920"/>
            <a:ext cx="2520280" cy="1253201"/>
          </a:xfrm>
          <a:prstGeom prst="wedgeRoundRectCallout">
            <a:avLst>
              <a:gd name="adj1" fmla="val 56582"/>
              <a:gd name="adj2" fmla="val 13326"/>
              <a:gd name="adj3" fmla="val 16667"/>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How do we know what is true?</a:t>
            </a:r>
          </a:p>
        </p:txBody>
      </p:sp>
    </p:spTree>
    <p:extLst>
      <p:ext uri="{BB962C8B-B14F-4D97-AF65-F5344CB8AC3E}">
        <p14:creationId xmlns:p14="http://schemas.microsoft.com/office/powerpoint/2010/main" val="15986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right)">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Reconnecting</a:t>
            </a:r>
          </a:p>
        </p:txBody>
      </p:sp>
    </p:spTree>
    <p:extLst>
      <p:ext uri="{BB962C8B-B14F-4D97-AF65-F5344CB8AC3E}">
        <p14:creationId xmlns:p14="http://schemas.microsoft.com/office/powerpoint/2010/main" val="20654182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Is It True?</a:t>
            </a:r>
          </a:p>
        </p:txBody>
      </p:sp>
      <p:sp>
        <p:nvSpPr>
          <p:cNvPr id="3" name="TextBox 2">
            <a:extLst>
              <a:ext uri="{FF2B5EF4-FFF2-40B4-BE49-F238E27FC236}">
                <a16:creationId xmlns:a16="http://schemas.microsoft.com/office/drawing/2014/main" id="{0B07CD0E-E0A5-45BE-9425-CFE832C0FE39}"/>
              </a:ext>
            </a:extLst>
          </p:cNvPr>
          <p:cNvSpPr txBox="1"/>
          <p:nvPr/>
        </p:nvSpPr>
        <p:spPr>
          <a:xfrm>
            <a:off x="755650" y="1484784"/>
            <a:ext cx="76327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We can see and read so much information on the Internet. </a:t>
            </a:r>
          </a:p>
        </p:txBody>
      </p:sp>
      <p:pic>
        <p:nvPicPr>
          <p:cNvPr id="5" name="Whole Class">
            <a:extLst>
              <a:ext uri="{FF2B5EF4-FFF2-40B4-BE49-F238E27FC236}">
                <a16:creationId xmlns:a16="http://schemas.microsoft.com/office/drawing/2014/main" id="{E008F14A-775F-4DF6-AEE3-7F46D1B2EC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pic>
        <p:nvPicPr>
          <p:cNvPr id="7" name="Picture 6" descr="A desktop computer monitor sitting on top of a table&#10;&#10;Description automatically generated">
            <a:extLst>
              <a:ext uri="{FF2B5EF4-FFF2-40B4-BE49-F238E27FC236}">
                <a16:creationId xmlns:a16="http://schemas.microsoft.com/office/drawing/2014/main" id="{C12E2CF8-F47C-4029-AFE0-D252F234E0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61" t="-3726" r="-2991" b="-3726"/>
          <a:stretch/>
        </p:blipFill>
        <p:spPr>
          <a:xfrm>
            <a:off x="3462650" y="2132856"/>
            <a:ext cx="2218699" cy="1512168"/>
          </a:xfrm>
          <a:prstGeom prst="roundRect">
            <a:avLst>
              <a:gd name="adj" fmla="val 6746"/>
            </a:avLst>
          </a:prstGeom>
          <a:solidFill>
            <a:srgbClr val="CFB6D8"/>
          </a:solidFill>
          <a:ln w="57150">
            <a:solidFill>
              <a:schemeClr val="accent3"/>
            </a:solidFill>
          </a:ln>
        </p:spPr>
      </p:pic>
      <p:pic>
        <p:nvPicPr>
          <p:cNvPr id="10" name="Picture 9">
            <a:extLst>
              <a:ext uri="{FF2B5EF4-FFF2-40B4-BE49-F238E27FC236}">
                <a16:creationId xmlns:a16="http://schemas.microsoft.com/office/drawing/2014/main" id="{56AE74E2-7235-42B0-BCFE-7C6C1491835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49" t="-5263" r="-2049" b="-5263"/>
          <a:stretch/>
        </p:blipFill>
        <p:spPr>
          <a:xfrm>
            <a:off x="974926" y="3429000"/>
            <a:ext cx="2218699" cy="1512168"/>
          </a:xfrm>
          <a:prstGeom prst="roundRect">
            <a:avLst>
              <a:gd name="adj" fmla="val 6746"/>
            </a:avLst>
          </a:prstGeom>
          <a:solidFill>
            <a:srgbClr val="CFB6D8"/>
          </a:solidFill>
          <a:ln w="57150">
            <a:solidFill>
              <a:schemeClr val="accent3"/>
            </a:solidFill>
          </a:ln>
        </p:spPr>
      </p:pic>
      <p:pic>
        <p:nvPicPr>
          <p:cNvPr id="11" name="Picture 10">
            <a:extLst>
              <a:ext uri="{FF2B5EF4-FFF2-40B4-BE49-F238E27FC236}">
                <a16:creationId xmlns:a16="http://schemas.microsoft.com/office/drawing/2014/main" id="{D04757CE-2F95-4B7F-9D1B-A4EEA9F9A557}"/>
              </a:ext>
            </a:extLst>
          </p:cNvPr>
          <p:cNvPicPr>
            <a:picLocks noChangeAspect="1"/>
          </p:cNvPicPr>
          <p:nvPr/>
        </p:nvPicPr>
        <p:blipFill>
          <a:blip r:embed="rId5" cstate="print">
            <a:extLst>
              <a:ext uri="{28A0092B-C50C-407E-A947-70E740481C1C}">
                <a14:useLocalDpi xmlns:a14="http://schemas.microsoft.com/office/drawing/2010/main" val="0"/>
              </a:ext>
            </a:extLst>
          </a:blip>
          <a:srcRect t="8251" b="8251"/>
          <a:stretch/>
        </p:blipFill>
        <p:spPr>
          <a:xfrm>
            <a:off x="5950375" y="3429000"/>
            <a:ext cx="2218699" cy="1512168"/>
          </a:xfrm>
          <a:prstGeom prst="roundRect">
            <a:avLst>
              <a:gd name="adj" fmla="val 6746"/>
            </a:avLst>
          </a:prstGeom>
          <a:solidFill>
            <a:srgbClr val="CFB6D8"/>
          </a:solidFill>
          <a:ln w="57150">
            <a:solidFill>
              <a:schemeClr val="accent3"/>
            </a:solidFill>
          </a:ln>
        </p:spPr>
      </p:pic>
      <p:sp>
        <p:nvSpPr>
          <p:cNvPr id="13" name="Rectangle: Rounded Corners 12">
            <a:extLst>
              <a:ext uri="{FF2B5EF4-FFF2-40B4-BE49-F238E27FC236}">
                <a16:creationId xmlns:a16="http://schemas.microsoft.com/office/drawing/2014/main" id="{3A647E1C-1CD1-4D80-B4A7-67FE44A0C7E3}"/>
              </a:ext>
            </a:extLst>
          </p:cNvPr>
          <p:cNvSpPr/>
          <p:nvPr/>
        </p:nvSpPr>
        <p:spPr>
          <a:xfrm>
            <a:off x="755650" y="5373216"/>
            <a:ext cx="7632700" cy="719609"/>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Do you think we can trust everything we see online? Is it always true?</a:t>
            </a:r>
          </a:p>
        </p:txBody>
      </p:sp>
    </p:spTree>
    <p:extLst>
      <p:ext uri="{BB962C8B-B14F-4D97-AF65-F5344CB8AC3E}">
        <p14:creationId xmlns:p14="http://schemas.microsoft.com/office/powerpoint/2010/main" val="281940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9F7C06C-7F91-4602-BEB8-7E8CB6A5A00F}"/>
              </a:ext>
            </a:extLst>
          </p:cNvPr>
          <p:cNvGrpSpPr/>
          <p:nvPr/>
        </p:nvGrpSpPr>
        <p:grpSpPr>
          <a:xfrm>
            <a:off x="2108194" y="1772816"/>
            <a:ext cx="4912078" cy="3887837"/>
            <a:chOff x="2108194" y="1772816"/>
            <a:chExt cx="4912078" cy="3887837"/>
          </a:xfrm>
        </p:grpSpPr>
        <p:sp>
          <p:nvSpPr>
            <p:cNvPr id="17" name="Rectangle: Rounded Corners 16">
              <a:extLst>
                <a:ext uri="{FF2B5EF4-FFF2-40B4-BE49-F238E27FC236}">
                  <a16:creationId xmlns:a16="http://schemas.microsoft.com/office/drawing/2014/main" id="{377D1111-6EEC-4EFD-ADDF-4A0EE09FEABF}"/>
                </a:ext>
              </a:extLst>
            </p:cNvPr>
            <p:cNvSpPr/>
            <p:nvPr/>
          </p:nvSpPr>
          <p:spPr>
            <a:xfrm>
              <a:off x="2108194" y="4797152"/>
              <a:ext cx="4912078" cy="863501"/>
            </a:xfrm>
            <a:prstGeom prst="roundRect">
              <a:avLst/>
            </a:prstGeom>
            <a:solidFill>
              <a:schemeClr val="accent3"/>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I will go to the park today.</a:t>
              </a:r>
              <a:endParaRPr kumimoji="0" lang="en-GB" sz="1800" b="0" i="0" u="none" strike="noStrike" kern="1200" cap="none" spc="0" normalizeH="0" baseline="0" noProof="0" dirty="0">
                <a:ln>
                  <a:noFill/>
                </a:ln>
                <a:solidFill>
                  <a:srgbClr val="1C1C1C"/>
                </a:solidFill>
                <a:effectLst/>
                <a:uLnTx/>
                <a:uFillTx/>
                <a:latin typeface="Twinkl"/>
                <a:ea typeface="+mn-ea"/>
                <a:cs typeface="+mn-cs"/>
              </a:endParaRPr>
            </a:p>
          </p:txBody>
        </p:sp>
        <p:pic>
          <p:nvPicPr>
            <p:cNvPr id="7" name="Picture 6">
              <a:extLst>
                <a:ext uri="{FF2B5EF4-FFF2-40B4-BE49-F238E27FC236}">
                  <a16:creationId xmlns:a16="http://schemas.microsoft.com/office/drawing/2014/main" id="{C12E2CF8-F47C-4029-AFE0-D252F234E0D8}"/>
                </a:ext>
              </a:extLst>
            </p:cNvPr>
            <p:cNvPicPr>
              <a:picLocks noChangeAspect="1"/>
            </p:cNvPicPr>
            <p:nvPr/>
          </p:nvPicPr>
          <p:blipFill>
            <a:blip r:embed="rId2" cstate="print">
              <a:extLst>
                <a:ext uri="{28A0092B-C50C-407E-A947-70E740481C1C}">
                  <a14:useLocalDpi xmlns:a14="http://schemas.microsoft.com/office/drawing/2010/main" val="0"/>
                </a:ext>
              </a:extLst>
            </a:blip>
            <a:srcRect t="1776" b="1776"/>
            <a:stretch/>
          </p:blipFill>
          <p:spPr>
            <a:xfrm>
              <a:off x="2134230" y="1772816"/>
              <a:ext cx="4860007" cy="3312368"/>
            </a:xfrm>
            <a:prstGeom prst="roundRect">
              <a:avLst>
                <a:gd name="adj" fmla="val 6746"/>
              </a:avLst>
            </a:prstGeom>
            <a:solidFill>
              <a:srgbClr val="CFB6D8"/>
            </a:solidFill>
            <a:ln w="57150">
              <a:solidFill>
                <a:schemeClr val="accent3"/>
              </a:solidFill>
            </a:ln>
          </p:spPr>
        </p:pic>
      </p:grpSp>
      <p:grpSp>
        <p:nvGrpSpPr>
          <p:cNvPr id="23" name="Group 22">
            <a:extLst>
              <a:ext uri="{FF2B5EF4-FFF2-40B4-BE49-F238E27FC236}">
                <a16:creationId xmlns:a16="http://schemas.microsoft.com/office/drawing/2014/main" id="{07B06B05-97E9-4224-892E-CA388B2B1FDD}"/>
              </a:ext>
            </a:extLst>
          </p:cNvPr>
          <p:cNvGrpSpPr/>
          <p:nvPr/>
        </p:nvGrpSpPr>
        <p:grpSpPr>
          <a:xfrm>
            <a:off x="2117921" y="1792634"/>
            <a:ext cx="4912078" cy="3887837"/>
            <a:chOff x="2108194" y="1772816"/>
            <a:chExt cx="4912078" cy="3887837"/>
          </a:xfrm>
        </p:grpSpPr>
        <p:sp>
          <p:nvSpPr>
            <p:cNvPr id="24" name="Rectangle: Rounded Corners 23">
              <a:extLst>
                <a:ext uri="{FF2B5EF4-FFF2-40B4-BE49-F238E27FC236}">
                  <a16:creationId xmlns:a16="http://schemas.microsoft.com/office/drawing/2014/main" id="{67094061-D019-420E-BB83-5963373636EA}"/>
                </a:ext>
              </a:extLst>
            </p:cNvPr>
            <p:cNvSpPr/>
            <p:nvPr/>
          </p:nvSpPr>
          <p:spPr>
            <a:xfrm>
              <a:off x="2108194" y="4797152"/>
              <a:ext cx="4912078" cy="863501"/>
            </a:xfrm>
            <a:prstGeom prst="roundRect">
              <a:avLst/>
            </a:prstGeom>
            <a:solidFill>
              <a:schemeClr val="accent3"/>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It is raining outside today.</a:t>
              </a:r>
              <a:endParaRPr kumimoji="0" lang="en-GB" sz="1800" b="0" i="0" u="none" strike="noStrike" kern="1200" cap="none" spc="0" normalizeH="0" baseline="0" noProof="0" dirty="0">
                <a:ln>
                  <a:noFill/>
                </a:ln>
                <a:solidFill>
                  <a:srgbClr val="1C1C1C"/>
                </a:solidFill>
                <a:effectLst/>
                <a:uLnTx/>
                <a:uFillTx/>
                <a:latin typeface="Twinkl"/>
                <a:ea typeface="+mn-ea"/>
                <a:cs typeface="+mn-cs"/>
              </a:endParaRPr>
            </a:p>
          </p:txBody>
        </p:sp>
        <p:pic>
          <p:nvPicPr>
            <p:cNvPr id="25" name="Picture 24">
              <a:extLst>
                <a:ext uri="{FF2B5EF4-FFF2-40B4-BE49-F238E27FC236}">
                  <a16:creationId xmlns:a16="http://schemas.microsoft.com/office/drawing/2014/main" id="{A0DE8B9B-3FCD-4681-B7EF-449B699D84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899" b="747"/>
            <a:stretch/>
          </p:blipFill>
          <p:spPr>
            <a:xfrm>
              <a:off x="2134230" y="1772816"/>
              <a:ext cx="4860007" cy="3312368"/>
            </a:xfrm>
            <a:prstGeom prst="roundRect">
              <a:avLst>
                <a:gd name="adj" fmla="val 6746"/>
              </a:avLst>
            </a:prstGeom>
            <a:solidFill>
              <a:srgbClr val="CFB6D8"/>
            </a:solidFill>
            <a:ln w="57150">
              <a:solidFill>
                <a:schemeClr val="accent3"/>
              </a:solidFill>
            </a:ln>
          </p:spPr>
        </p:pic>
      </p:grpSp>
      <p:grpSp>
        <p:nvGrpSpPr>
          <p:cNvPr id="26" name="Group 25">
            <a:extLst>
              <a:ext uri="{FF2B5EF4-FFF2-40B4-BE49-F238E27FC236}">
                <a16:creationId xmlns:a16="http://schemas.microsoft.com/office/drawing/2014/main" id="{BF96E441-7243-4BC1-8478-7067DBC5218E}"/>
              </a:ext>
            </a:extLst>
          </p:cNvPr>
          <p:cNvGrpSpPr/>
          <p:nvPr/>
        </p:nvGrpSpPr>
        <p:grpSpPr>
          <a:xfrm>
            <a:off x="2108194" y="1772816"/>
            <a:ext cx="4912078" cy="3887837"/>
            <a:chOff x="2108194" y="1772816"/>
            <a:chExt cx="4912078" cy="3887837"/>
          </a:xfrm>
        </p:grpSpPr>
        <p:sp>
          <p:nvSpPr>
            <p:cNvPr id="27" name="Rectangle: Rounded Corners 26">
              <a:extLst>
                <a:ext uri="{FF2B5EF4-FFF2-40B4-BE49-F238E27FC236}">
                  <a16:creationId xmlns:a16="http://schemas.microsoft.com/office/drawing/2014/main" id="{1E353B33-EE13-411C-AEBB-2C913B2D07C9}"/>
                </a:ext>
              </a:extLst>
            </p:cNvPr>
            <p:cNvSpPr/>
            <p:nvPr/>
          </p:nvSpPr>
          <p:spPr>
            <a:xfrm>
              <a:off x="2108194" y="4797152"/>
              <a:ext cx="4912078" cy="863501"/>
            </a:xfrm>
            <a:prstGeom prst="roundRect">
              <a:avLst/>
            </a:prstGeom>
            <a:solidFill>
              <a:schemeClr val="accent3"/>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We have a maths lesson next.</a:t>
              </a:r>
              <a:endParaRPr kumimoji="0" lang="en-GB" sz="1800" b="0" i="0" u="none" strike="noStrike" kern="1200" cap="none" spc="0" normalizeH="0" baseline="0" noProof="0" dirty="0">
                <a:ln>
                  <a:noFill/>
                </a:ln>
                <a:solidFill>
                  <a:srgbClr val="1C1C1C"/>
                </a:solidFill>
                <a:effectLst/>
                <a:uLnTx/>
                <a:uFillTx/>
                <a:latin typeface="Twinkl"/>
                <a:ea typeface="+mn-ea"/>
                <a:cs typeface="+mn-cs"/>
              </a:endParaRPr>
            </a:p>
          </p:txBody>
        </p:sp>
        <p:pic>
          <p:nvPicPr>
            <p:cNvPr id="28" name="Picture 27">
              <a:extLst>
                <a:ext uri="{FF2B5EF4-FFF2-40B4-BE49-F238E27FC236}">
                  <a16:creationId xmlns:a16="http://schemas.microsoft.com/office/drawing/2014/main" id="{5FB7DA0D-944D-4430-B0EC-4EDDFFB7CDD1}"/>
                </a:ext>
              </a:extLst>
            </p:cNvPr>
            <p:cNvPicPr>
              <a:picLocks noChangeAspect="1"/>
            </p:cNvPicPr>
            <p:nvPr/>
          </p:nvPicPr>
          <p:blipFill rotWithShape="1">
            <a:blip r:embed="rId4">
              <a:extLst>
                <a:ext uri="{28A0092B-C50C-407E-A947-70E740481C1C}">
                  <a14:useLocalDpi xmlns:a14="http://schemas.microsoft.com/office/drawing/2010/main" val="0"/>
                </a:ext>
              </a:extLst>
            </a:blip>
            <a:srcRect l="-10644" t="-4016" r="-12070" b="-2590"/>
            <a:stretch/>
          </p:blipFill>
          <p:spPr>
            <a:xfrm>
              <a:off x="2134230" y="1772816"/>
              <a:ext cx="4860007" cy="3312368"/>
            </a:xfrm>
            <a:prstGeom prst="roundRect">
              <a:avLst>
                <a:gd name="adj" fmla="val 6746"/>
              </a:avLst>
            </a:prstGeom>
            <a:solidFill>
              <a:srgbClr val="CFB6D8"/>
            </a:solidFill>
            <a:ln w="57150">
              <a:solidFill>
                <a:schemeClr val="accent3"/>
              </a:solidFill>
            </a:ln>
          </p:spPr>
        </p:pic>
      </p:grpSp>
      <p:grpSp>
        <p:nvGrpSpPr>
          <p:cNvPr id="29" name="Group 28">
            <a:extLst>
              <a:ext uri="{FF2B5EF4-FFF2-40B4-BE49-F238E27FC236}">
                <a16:creationId xmlns:a16="http://schemas.microsoft.com/office/drawing/2014/main" id="{38318303-A589-417A-B926-9C15DE23F813}"/>
              </a:ext>
            </a:extLst>
          </p:cNvPr>
          <p:cNvGrpSpPr/>
          <p:nvPr/>
        </p:nvGrpSpPr>
        <p:grpSpPr>
          <a:xfrm>
            <a:off x="2117533" y="1783305"/>
            <a:ext cx="4912078" cy="3887837"/>
            <a:chOff x="2108194" y="1772816"/>
            <a:chExt cx="4912078" cy="3887837"/>
          </a:xfrm>
        </p:grpSpPr>
        <p:sp>
          <p:nvSpPr>
            <p:cNvPr id="30" name="Rectangle: Rounded Corners 29">
              <a:extLst>
                <a:ext uri="{FF2B5EF4-FFF2-40B4-BE49-F238E27FC236}">
                  <a16:creationId xmlns:a16="http://schemas.microsoft.com/office/drawing/2014/main" id="{5A74F007-C790-43C9-AE2E-66063DB04EF6}"/>
                </a:ext>
              </a:extLst>
            </p:cNvPr>
            <p:cNvSpPr/>
            <p:nvPr/>
          </p:nvSpPr>
          <p:spPr>
            <a:xfrm>
              <a:off x="2108194" y="4797152"/>
              <a:ext cx="4912078" cy="863501"/>
            </a:xfrm>
            <a:prstGeom prst="roundRect">
              <a:avLst/>
            </a:prstGeom>
            <a:solidFill>
              <a:schemeClr val="accent3"/>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The sky is green.</a:t>
              </a:r>
              <a:endParaRPr kumimoji="0" lang="en-GB" sz="1800" b="0" i="0" u="none" strike="noStrike" kern="1200" cap="none" spc="0" normalizeH="0" baseline="0" noProof="0" dirty="0">
                <a:ln>
                  <a:noFill/>
                </a:ln>
                <a:solidFill>
                  <a:srgbClr val="1C1C1C"/>
                </a:solidFill>
                <a:effectLst/>
                <a:uLnTx/>
                <a:uFillTx/>
                <a:latin typeface="Twinkl"/>
                <a:ea typeface="+mn-ea"/>
                <a:cs typeface="+mn-cs"/>
              </a:endParaRPr>
            </a:p>
          </p:txBody>
        </p:sp>
        <p:pic>
          <p:nvPicPr>
            <p:cNvPr id="31" name="Picture 30">
              <a:extLst>
                <a:ext uri="{FF2B5EF4-FFF2-40B4-BE49-F238E27FC236}">
                  <a16:creationId xmlns:a16="http://schemas.microsoft.com/office/drawing/2014/main" id="{53A5280C-91DC-4236-94B5-72EAB081724F}"/>
                </a:ext>
              </a:extLst>
            </p:cNvPr>
            <p:cNvPicPr>
              <a:picLocks noChangeAspect="1"/>
            </p:cNvPicPr>
            <p:nvPr/>
          </p:nvPicPr>
          <p:blipFill>
            <a:blip r:embed="rId5" cstate="print">
              <a:extLst>
                <a:ext uri="{28A0092B-C50C-407E-A947-70E740481C1C}">
                  <a14:useLocalDpi xmlns:a14="http://schemas.microsoft.com/office/drawing/2010/main" val="0"/>
                </a:ext>
              </a:extLst>
            </a:blip>
            <a:srcRect t="1807" b="1807"/>
            <a:stretch/>
          </p:blipFill>
          <p:spPr>
            <a:xfrm>
              <a:off x="2134230" y="1772816"/>
              <a:ext cx="4860007" cy="3312368"/>
            </a:xfrm>
            <a:prstGeom prst="roundRect">
              <a:avLst>
                <a:gd name="adj" fmla="val 6746"/>
              </a:avLst>
            </a:prstGeom>
            <a:solidFill>
              <a:srgbClr val="CFB6D8"/>
            </a:solidFill>
            <a:ln w="57150">
              <a:solidFill>
                <a:schemeClr val="accent3"/>
              </a:solidFill>
            </a:ln>
          </p:spPr>
        </p:pic>
      </p:grpSp>
      <p:pic>
        <p:nvPicPr>
          <p:cNvPr id="22" name="frame" descr="A picture containing text&#10;&#10;Description automatically generated">
            <a:extLst>
              <a:ext uri="{FF2B5EF4-FFF2-40B4-BE49-F238E27FC236}">
                <a16:creationId xmlns:a16="http://schemas.microsoft.com/office/drawing/2014/main" id="{7983743F-F0BD-46CD-AB18-A14B501C74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GB" dirty="0">
                <a:latin typeface="Twinkl" pitchFamily="2" charset="0"/>
              </a:rPr>
              <a:t>Is It True?</a:t>
            </a:r>
          </a:p>
        </p:txBody>
      </p:sp>
      <p:sp>
        <p:nvSpPr>
          <p:cNvPr id="3" name="TextBox 2">
            <a:extLst>
              <a:ext uri="{FF2B5EF4-FFF2-40B4-BE49-F238E27FC236}">
                <a16:creationId xmlns:a16="http://schemas.microsoft.com/office/drawing/2014/main" id="{0B07CD0E-E0A5-45BE-9425-CFE832C0FE39}"/>
              </a:ext>
            </a:extLst>
          </p:cNvPr>
          <p:cNvSpPr txBox="1"/>
          <p:nvPr/>
        </p:nvSpPr>
        <p:spPr>
          <a:xfrm>
            <a:off x="755650" y="1484784"/>
            <a:ext cx="76327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We will now play a game called ‘Is It True?’. You will see some pictures and sentences and you need to decide if they are true or false. </a:t>
            </a:r>
          </a:p>
        </p:txBody>
      </p:sp>
      <p:pic>
        <p:nvPicPr>
          <p:cNvPr id="5" name="Whole Class">
            <a:extLst>
              <a:ext uri="{FF2B5EF4-FFF2-40B4-BE49-F238E27FC236}">
                <a16:creationId xmlns:a16="http://schemas.microsoft.com/office/drawing/2014/main" id="{E008F14A-775F-4DF6-AEE3-7F46D1B2EC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13" name="Rectangle: Rounded Corners 12">
            <a:extLst>
              <a:ext uri="{FF2B5EF4-FFF2-40B4-BE49-F238E27FC236}">
                <a16:creationId xmlns:a16="http://schemas.microsoft.com/office/drawing/2014/main" id="{3A647E1C-1CD1-4D80-B4A7-67FE44A0C7E3}"/>
              </a:ext>
            </a:extLst>
          </p:cNvPr>
          <p:cNvSpPr/>
          <p:nvPr/>
        </p:nvSpPr>
        <p:spPr>
          <a:xfrm>
            <a:off x="2015716" y="3375160"/>
            <a:ext cx="5112568" cy="1512168"/>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If you think what you read is true, put your hands on your head but if you think that what you read is false, put your hands on your shoulders.</a:t>
            </a:r>
          </a:p>
        </p:txBody>
      </p:sp>
      <p:pic>
        <p:nvPicPr>
          <p:cNvPr id="6" name="Picture 5" descr="A picture containing sitting, looking, cat, table&#10;&#10;Description automatically generated">
            <a:extLst>
              <a:ext uri="{FF2B5EF4-FFF2-40B4-BE49-F238E27FC236}">
                <a16:creationId xmlns:a16="http://schemas.microsoft.com/office/drawing/2014/main" id="{4A188970-E834-4FA7-BFEC-C4942B798B0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33854"/>
          <a:stretch/>
        </p:blipFill>
        <p:spPr>
          <a:xfrm>
            <a:off x="-108520" y="4131245"/>
            <a:ext cx="1630499" cy="2726755"/>
          </a:xfrm>
          <a:prstGeom prst="rect">
            <a:avLst/>
          </a:prstGeom>
        </p:spPr>
      </p:pic>
      <p:pic>
        <p:nvPicPr>
          <p:cNvPr id="12" name="Picture 11" descr="A picture containing drawing, window&#10;&#10;Description automatically generated">
            <a:extLst>
              <a:ext uri="{FF2B5EF4-FFF2-40B4-BE49-F238E27FC236}">
                <a16:creationId xmlns:a16="http://schemas.microsoft.com/office/drawing/2014/main" id="{B3744AD4-46B6-49B7-A3AA-F47B05BADC1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33854"/>
          <a:stretch/>
        </p:blipFill>
        <p:spPr>
          <a:xfrm>
            <a:off x="7812360" y="4131245"/>
            <a:ext cx="1170882" cy="2726756"/>
          </a:xfrm>
          <a:prstGeom prst="rect">
            <a:avLst/>
          </a:prstGeom>
        </p:spPr>
      </p:pic>
      <p:sp>
        <p:nvSpPr>
          <p:cNvPr id="14" name="Speech Bubble: Rectangle with Corners Rounded 13">
            <a:extLst>
              <a:ext uri="{FF2B5EF4-FFF2-40B4-BE49-F238E27FC236}">
                <a16:creationId xmlns:a16="http://schemas.microsoft.com/office/drawing/2014/main" id="{706C960A-195D-4566-BD26-C27D870F54D4}"/>
              </a:ext>
            </a:extLst>
          </p:cNvPr>
          <p:cNvSpPr/>
          <p:nvPr/>
        </p:nvSpPr>
        <p:spPr>
          <a:xfrm>
            <a:off x="179512" y="2991206"/>
            <a:ext cx="1440160" cy="914125"/>
          </a:xfrm>
          <a:prstGeom prst="wedgeRoundRectCallout">
            <a:avLst>
              <a:gd name="adj1" fmla="val -15743"/>
              <a:gd name="adj2" fmla="val 66418"/>
              <a:gd name="adj3" fmla="val 16667"/>
            </a:avLst>
          </a:prstGeom>
          <a:solidFill>
            <a:schemeClr val="accent3">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I think this</a:t>
            </a:r>
            <a:br>
              <a:rPr kumimoji="0" lang="en-GB" sz="1800" b="0" i="0" u="none" strike="noStrike" kern="1200" cap="none" spc="0" normalizeH="0" baseline="0" noProof="0" dirty="0">
                <a:ln>
                  <a:noFill/>
                </a:ln>
                <a:solidFill>
                  <a:srgbClr val="1C1C1C"/>
                </a:solidFill>
                <a:effectLst/>
                <a:uLnTx/>
                <a:uFillTx/>
                <a:latin typeface="Twinkl"/>
                <a:ea typeface="+mn-ea"/>
                <a:cs typeface="+mn-cs"/>
              </a:rPr>
            </a:br>
            <a:r>
              <a:rPr kumimoji="0" lang="en-GB" sz="1800" b="0" i="0" u="none" strike="noStrike" kern="1200" cap="none" spc="0" normalizeH="0" baseline="0" noProof="0" dirty="0">
                <a:ln>
                  <a:noFill/>
                </a:ln>
                <a:solidFill>
                  <a:srgbClr val="1C1C1C"/>
                </a:solidFill>
                <a:effectLst/>
                <a:uLnTx/>
                <a:uFillTx/>
                <a:latin typeface="Twinkl"/>
                <a:ea typeface="+mn-ea"/>
                <a:cs typeface="+mn-cs"/>
              </a:rPr>
              <a:t>is true.</a:t>
            </a:r>
          </a:p>
        </p:txBody>
      </p:sp>
      <p:sp>
        <p:nvSpPr>
          <p:cNvPr id="16" name="Speech Bubble: Rectangle with Corners Rounded 15">
            <a:extLst>
              <a:ext uri="{FF2B5EF4-FFF2-40B4-BE49-F238E27FC236}">
                <a16:creationId xmlns:a16="http://schemas.microsoft.com/office/drawing/2014/main" id="{0C12279C-5F18-40F8-B6CE-1129CE023E05}"/>
              </a:ext>
            </a:extLst>
          </p:cNvPr>
          <p:cNvSpPr/>
          <p:nvPr/>
        </p:nvSpPr>
        <p:spPr>
          <a:xfrm>
            <a:off x="7524328" y="3026839"/>
            <a:ext cx="1440160" cy="914125"/>
          </a:xfrm>
          <a:prstGeom prst="wedgeRoundRectCallout">
            <a:avLst>
              <a:gd name="adj1" fmla="val 16003"/>
              <a:gd name="adj2" fmla="val 64334"/>
              <a:gd name="adj3" fmla="val 16667"/>
            </a:avLst>
          </a:prstGeom>
          <a:solidFill>
            <a:schemeClr val="accent3">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I think this</a:t>
            </a:r>
            <a:br>
              <a:rPr kumimoji="0" lang="en-GB" sz="1800" b="0" i="0" u="none" strike="noStrike" kern="1200" cap="none" spc="0" normalizeH="0" baseline="0" noProof="0" dirty="0">
                <a:ln>
                  <a:noFill/>
                </a:ln>
                <a:solidFill>
                  <a:srgbClr val="1C1C1C"/>
                </a:solidFill>
                <a:effectLst/>
                <a:uLnTx/>
                <a:uFillTx/>
                <a:latin typeface="Twinkl"/>
                <a:ea typeface="+mn-ea"/>
                <a:cs typeface="+mn-cs"/>
              </a:rPr>
            </a:br>
            <a:r>
              <a:rPr kumimoji="0" lang="en-GB" sz="1800" b="0" i="0" u="none" strike="noStrike" kern="1200" cap="none" spc="0" normalizeH="0" baseline="0" noProof="0" dirty="0">
                <a:ln>
                  <a:noFill/>
                </a:ln>
                <a:solidFill>
                  <a:srgbClr val="1C1C1C"/>
                </a:solidFill>
                <a:effectLst/>
                <a:uLnTx/>
                <a:uFillTx/>
                <a:latin typeface="Twinkl"/>
                <a:ea typeface="+mn-ea"/>
                <a:cs typeface="+mn-cs"/>
              </a:rPr>
              <a:t>is false.</a:t>
            </a:r>
          </a:p>
        </p:txBody>
      </p:sp>
    </p:spTree>
    <p:extLst>
      <p:ext uri="{BB962C8B-B14F-4D97-AF65-F5344CB8AC3E}">
        <p14:creationId xmlns:p14="http://schemas.microsoft.com/office/powerpoint/2010/main" val="2455810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750"/>
                                        <p:tgtEl>
                                          <p:spTgt spid="6"/>
                                        </p:tgtEl>
                                      </p:cBhvr>
                                    </p:animEffect>
                                    <p:anim calcmode="lin" valueType="num">
                                      <p:cBhvr>
                                        <p:cTn id="20" dur="750" fill="hold"/>
                                        <p:tgtEl>
                                          <p:spTgt spid="6"/>
                                        </p:tgtEl>
                                        <p:attrNameLst>
                                          <p:attrName>ppt_x</p:attrName>
                                        </p:attrNameLst>
                                      </p:cBhvr>
                                      <p:tavLst>
                                        <p:tav tm="0">
                                          <p:val>
                                            <p:strVal val="#ppt_x"/>
                                          </p:val>
                                        </p:tav>
                                        <p:tav tm="100000">
                                          <p:val>
                                            <p:strVal val="#ppt_x"/>
                                          </p:val>
                                        </p:tav>
                                      </p:tavLst>
                                    </p:anim>
                                    <p:anim calcmode="lin" valueType="num">
                                      <p:cBhvr>
                                        <p:cTn id="21" dur="75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750"/>
                            </p:stCondLst>
                            <p:childTnLst>
                              <p:par>
                                <p:cTn id="23" presetID="22" presetClass="entr" presetSubtype="4"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par>
                          <p:cTn id="26" fill="hold">
                            <p:stCondLst>
                              <p:cond delay="1250"/>
                            </p:stCondLst>
                            <p:childTnLst>
                              <p:par>
                                <p:cTn id="27" presetID="42"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750"/>
                                        <p:tgtEl>
                                          <p:spTgt spid="12"/>
                                        </p:tgtEl>
                                      </p:cBhvr>
                                    </p:animEffect>
                                    <p:anim calcmode="lin" valueType="num">
                                      <p:cBhvr>
                                        <p:cTn id="30" dur="750" fill="hold"/>
                                        <p:tgtEl>
                                          <p:spTgt spid="12"/>
                                        </p:tgtEl>
                                        <p:attrNameLst>
                                          <p:attrName>ppt_x</p:attrName>
                                        </p:attrNameLst>
                                      </p:cBhvr>
                                      <p:tavLst>
                                        <p:tav tm="0">
                                          <p:val>
                                            <p:strVal val="#ppt_x"/>
                                          </p:val>
                                        </p:tav>
                                        <p:tav tm="100000">
                                          <p:val>
                                            <p:strVal val="#ppt_x"/>
                                          </p:val>
                                        </p:tav>
                                      </p:tavLst>
                                    </p:anim>
                                    <p:anim calcmode="lin" valueType="num">
                                      <p:cBhvr>
                                        <p:cTn id="31" dur="750" fill="hold"/>
                                        <p:tgtEl>
                                          <p:spTgt spid="12"/>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22" presetClass="entr" presetSubtype="4"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3"/>
                                        </p:tgtEl>
                                      </p:cBhvr>
                                    </p:animEffect>
                                    <p:set>
                                      <p:cBhvr>
                                        <p:cTn id="40" dur="1" fill="hold">
                                          <p:stCondLst>
                                            <p:cond delay="499"/>
                                          </p:stCondLst>
                                        </p:cTn>
                                        <p:tgtEl>
                                          <p:spTgt spid="13"/>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childTnLst>
                          </p:cTn>
                        </p:par>
                        <p:par>
                          <p:cTn id="44" fill="hold">
                            <p:stCondLst>
                              <p:cond delay="500"/>
                            </p:stCondLst>
                            <p:childTnLst>
                              <p:par>
                                <p:cTn id="45" presetID="2" presetClass="entr" presetSubtype="2" fill="hold" nodeType="after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1+#ppt_w/2"/>
                                          </p:val>
                                        </p:tav>
                                        <p:tav tm="100000">
                                          <p:val>
                                            <p:strVal val="#ppt_x"/>
                                          </p:val>
                                        </p:tav>
                                      </p:tavLst>
                                    </p:anim>
                                    <p:anim calcmode="lin" valueType="num">
                                      <p:cBhvr additive="base">
                                        <p:cTn id="4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xit" presetSubtype="8" fill="hold" nodeType="clickEffect">
                                  <p:stCondLst>
                                    <p:cond delay="0"/>
                                  </p:stCondLst>
                                  <p:childTnLst>
                                    <p:anim calcmode="lin" valueType="num">
                                      <p:cBhvr additive="base">
                                        <p:cTn id="52" dur="500"/>
                                        <p:tgtEl>
                                          <p:spTgt spid="18"/>
                                        </p:tgtEl>
                                        <p:attrNameLst>
                                          <p:attrName>ppt_x</p:attrName>
                                        </p:attrNameLst>
                                      </p:cBhvr>
                                      <p:tavLst>
                                        <p:tav tm="0">
                                          <p:val>
                                            <p:strVal val="ppt_x"/>
                                          </p:val>
                                        </p:tav>
                                        <p:tav tm="100000">
                                          <p:val>
                                            <p:strVal val="0-ppt_w/2"/>
                                          </p:val>
                                        </p:tav>
                                      </p:tavLst>
                                    </p:anim>
                                    <p:anim calcmode="lin" valueType="num">
                                      <p:cBhvr additive="base">
                                        <p:cTn id="53" dur="500"/>
                                        <p:tgtEl>
                                          <p:spTgt spid="18"/>
                                        </p:tgtEl>
                                        <p:attrNameLst>
                                          <p:attrName>ppt_y</p:attrName>
                                        </p:attrNameLst>
                                      </p:cBhvr>
                                      <p:tavLst>
                                        <p:tav tm="0">
                                          <p:val>
                                            <p:strVal val="ppt_y"/>
                                          </p:val>
                                        </p:tav>
                                        <p:tav tm="100000">
                                          <p:val>
                                            <p:strVal val="ppt_y"/>
                                          </p:val>
                                        </p:tav>
                                      </p:tavLst>
                                    </p:anim>
                                    <p:set>
                                      <p:cBhvr>
                                        <p:cTn id="54" dur="1" fill="hold">
                                          <p:stCondLst>
                                            <p:cond delay="499"/>
                                          </p:stCondLst>
                                        </p:cTn>
                                        <p:tgtEl>
                                          <p:spTgt spid="18"/>
                                        </p:tgtEl>
                                        <p:attrNameLst>
                                          <p:attrName>style.visibility</p:attrName>
                                        </p:attrNameLst>
                                      </p:cBhvr>
                                      <p:to>
                                        <p:strVal val="hidden"/>
                                      </p:to>
                                    </p:set>
                                  </p:childTnLst>
                                </p:cTn>
                              </p:par>
                            </p:childTnLst>
                          </p:cTn>
                        </p:par>
                        <p:par>
                          <p:cTn id="55" fill="hold">
                            <p:stCondLst>
                              <p:cond delay="500"/>
                            </p:stCondLst>
                            <p:childTnLst>
                              <p:par>
                                <p:cTn id="56" presetID="2" presetClass="entr" presetSubtype="2" fill="hold" nodeType="after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additive="base">
                                        <p:cTn id="58" dur="500" fill="hold"/>
                                        <p:tgtEl>
                                          <p:spTgt spid="23"/>
                                        </p:tgtEl>
                                        <p:attrNameLst>
                                          <p:attrName>ppt_x</p:attrName>
                                        </p:attrNameLst>
                                      </p:cBhvr>
                                      <p:tavLst>
                                        <p:tav tm="0">
                                          <p:val>
                                            <p:strVal val="1+#ppt_w/2"/>
                                          </p:val>
                                        </p:tav>
                                        <p:tav tm="100000">
                                          <p:val>
                                            <p:strVal val="#ppt_x"/>
                                          </p:val>
                                        </p:tav>
                                      </p:tavLst>
                                    </p:anim>
                                    <p:anim calcmode="lin" valueType="num">
                                      <p:cBhvr additive="base">
                                        <p:cTn id="59"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xit" presetSubtype="8" fill="hold" nodeType="clickEffect">
                                  <p:stCondLst>
                                    <p:cond delay="0"/>
                                  </p:stCondLst>
                                  <p:childTnLst>
                                    <p:anim calcmode="lin" valueType="num">
                                      <p:cBhvr additive="base">
                                        <p:cTn id="63" dur="500"/>
                                        <p:tgtEl>
                                          <p:spTgt spid="23"/>
                                        </p:tgtEl>
                                        <p:attrNameLst>
                                          <p:attrName>ppt_x</p:attrName>
                                        </p:attrNameLst>
                                      </p:cBhvr>
                                      <p:tavLst>
                                        <p:tav tm="0">
                                          <p:val>
                                            <p:strVal val="ppt_x"/>
                                          </p:val>
                                        </p:tav>
                                        <p:tav tm="100000">
                                          <p:val>
                                            <p:strVal val="0-ppt_w/2"/>
                                          </p:val>
                                        </p:tav>
                                      </p:tavLst>
                                    </p:anim>
                                    <p:anim calcmode="lin" valueType="num">
                                      <p:cBhvr additive="base">
                                        <p:cTn id="64" dur="500"/>
                                        <p:tgtEl>
                                          <p:spTgt spid="23"/>
                                        </p:tgtEl>
                                        <p:attrNameLst>
                                          <p:attrName>ppt_y</p:attrName>
                                        </p:attrNameLst>
                                      </p:cBhvr>
                                      <p:tavLst>
                                        <p:tav tm="0">
                                          <p:val>
                                            <p:strVal val="ppt_y"/>
                                          </p:val>
                                        </p:tav>
                                        <p:tav tm="100000">
                                          <p:val>
                                            <p:strVal val="ppt_y"/>
                                          </p:val>
                                        </p:tav>
                                      </p:tavLst>
                                    </p:anim>
                                    <p:set>
                                      <p:cBhvr>
                                        <p:cTn id="65" dur="1" fill="hold">
                                          <p:stCondLst>
                                            <p:cond delay="499"/>
                                          </p:stCondLst>
                                        </p:cTn>
                                        <p:tgtEl>
                                          <p:spTgt spid="23"/>
                                        </p:tgtEl>
                                        <p:attrNameLst>
                                          <p:attrName>style.visibility</p:attrName>
                                        </p:attrNameLst>
                                      </p:cBhvr>
                                      <p:to>
                                        <p:strVal val="hidden"/>
                                      </p:to>
                                    </p:set>
                                  </p:childTnLst>
                                </p:cTn>
                              </p:par>
                            </p:childTnLst>
                          </p:cTn>
                        </p:par>
                        <p:par>
                          <p:cTn id="66" fill="hold">
                            <p:stCondLst>
                              <p:cond delay="500"/>
                            </p:stCondLst>
                            <p:childTnLst>
                              <p:par>
                                <p:cTn id="67" presetID="2" presetClass="entr" presetSubtype="2" fill="hold" nodeType="afterEffect">
                                  <p:stCondLst>
                                    <p:cond delay="0"/>
                                  </p:stCondLst>
                                  <p:childTnLst>
                                    <p:set>
                                      <p:cBhvr>
                                        <p:cTn id="68" dur="1" fill="hold">
                                          <p:stCondLst>
                                            <p:cond delay="0"/>
                                          </p:stCondLst>
                                        </p:cTn>
                                        <p:tgtEl>
                                          <p:spTgt spid="26"/>
                                        </p:tgtEl>
                                        <p:attrNameLst>
                                          <p:attrName>style.visibility</p:attrName>
                                        </p:attrNameLst>
                                      </p:cBhvr>
                                      <p:to>
                                        <p:strVal val="visible"/>
                                      </p:to>
                                    </p:set>
                                    <p:anim calcmode="lin" valueType="num">
                                      <p:cBhvr additive="base">
                                        <p:cTn id="69" dur="500" fill="hold"/>
                                        <p:tgtEl>
                                          <p:spTgt spid="26"/>
                                        </p:tgtEl>
                                        <p:attrNameLst>
                                          <p:attrName>ppt_x</p:attrName>
                                        </p:attrNameLst>
                                      </p:cBhvr>
                                      <p:tavLst>
                                        <p:tav tm="0">
                                          <p:val>
                                            <p:strVal val="1+#ppt_w/2"/>
                                          </p:val>
                                        </p:tav>
                                        <p:tav tm="100000">
                                          <p:val>
                                            <p:strVal val="#ppt_x"/>
                                          </p:val>
                                        </p:tav>
                                      </p:tavLst>
                                    </p:anim>
                                    <p:anim calcmode="lin" valueType="num">
                                      <p:cBhvr additive="base">
                                        <p:cTn id="7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xit" presetSubtype="8" fill="hold" nodeType="clickEffect">
                                  <p:stCondLst>
                                    <p:cond delay="0"/>
                                  </p:stCondLst>
                                  <p:childTnLst>
                                    <p:anim calcmode="lin" valueType="num">
                                      <p:cBhvr additive="base">
                                        <p:cTn id="74" dur="500"/>
                                        <p:tgtEl>
                                          <p:spTgt spid="26"/>
                                        </p:tgtEl>
                                        <p:attrNameLst>
                                          <p:attrName>ppt_x</p:attrName>
                                        </p:attrNameLst>
                                      </p:cBhvr>
                                      <p:tavLst>
                                        <p:tav tm="0">
                                          <p:val>
                                            <p:strVal val="ppt_x"/>
                                          </p:val>
                                        </p:tav>
                                        <p:tav tm="100000">
                                          <p:val>
                                            <p:strVal val="0-ppt_w/2"/>
                                          </p:val>
                                        </p:tav>
                                      </p:tavLst>
                                    </p:anim>
                                    <p:anim calcmode="lin" valueType="num">
                                      <p:cBhvr additive="base">
                                        <p:cTn id="75" dur="500"/>
                                        <p:tgtEl>
                                          <p:spTgt spid="26"/>
                                        </p:tgtEl>
                                        <p:attrNameLst>
                                          <p:attrName>ppt_y</p:attrName>
                                        </p:attrNameLst>
                                      </p:cBhvr>
                                      <p:tavLst>
                                        <p:tav tm="0">
                                          <p:val>
                                            <p:strVal val="ppt_y"/>
                                          </p:val>
                                        </p:tav>
                                        <p:tav tm="100000">
                                          <p:val>
                                            <p:strVal val="ppt_y"/>
                                          </p:val>
                                        </p:tav>
                                      </p:tavLst>
                                    </p:anim>
                                    <p:set>
                                      <p:cBhvr>
                                        <p:cTn id="76" dur="1" fill="hold">
                                          <p:stCondLst>
                                            <p:cond delay="499"/>
                                          </p:stCondLst>
                                        </p:cTn>
                                        <p:tgtEl>
                                          <p:spTgt spid="26"/>
                                        </p:tgtEl>
                                        <p:attrNameLst>
                                          <p:attrName>style.visibility</p:attrName>
                                        </p:attrNameLst>
                                      </p:cBhvr>
                                      <p:to>
                                        <p:strVal val="hidden"/>
                                      </p:to>
                                    </p:set>
                                  </p:childTnLst>
                                </p:cTn>
                              </p:par>
                            </p:childTnLst>
                          </p:cTn>
                        </p:par>
                        <p:par>
                          <p:cTn id="77" fill="hold">
                            <p:stCondLst>
                              <p:cond delay="500"/>
                            </p:stCondLst>
                            <p:childTnLst>
                              <p:par>
                                <p:cTn id="78" presetID="2" presetClass="entr" presetSubtype="2" fill="hold" nodeType="afterEffect">
                                  <p:stCondLst>
                                    <p:cond delay="0"/>
                                  </p:stCondLst>
                                  <p:childTnLst>
                                    <p:set>
                                      <p:cBhvr>
                                        <p:cTn id="79" dur="1" fill="hold">
                                          <p:stCondLst>
                                            <p:cond delay="0"/>
                                          </p:stCondLst>
                                        </p:cTn>
                                        <p:tgtEl>
                                          <p:spTgt spid="29"/>
                                        </p:tgtEl>
                                        <p:attrNameLst>
                                          <p:attrName>style.visibility</p:attrName>
                                        </p:attrNameLst>
                                      </p:cBhvr>
                                      <p:to>
                                        <p:strVal val="visible"/>
                                      </p:to>
                                    </p:set>
                                    <p:anim calcmode="lin" valueType="num">
                                      <p:cBhvr additive="base">
                                        <p:cTn id="80" dur="500" fill="hold"/>
                                        <p:tgtEl>
                                          <p:spTgt spid="29"/>
                                        </p:tgtEl>
                                        <p:attrNameLst>
                                          <p:attrName>ppt_x</p:attrName>
                                        </p:attrNameLst>
                                      </p:cBhvr>
                                      <p:tavLst>
                                        <p:tav tm="0">
                                          <p:val>
                                            <p:strVal val="1+#ppt_w/2"/>
                                          </p:val>
                                        </p:tav>
                                        <p:tav tm="100000">
                                          <p:val>
                                            <p:strVal val="#ppt_x"/>
                                          </p:val>
                                        </p:tav>
                                      </p:tavLst>
                                    </p:anim>
                                    <p:anim calcmode="lin" valueType="num">
                                      <p:cBhvr additive="base">
                                        <p:cTn id="81"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3" grpId="0" animBg="1"/>
      <p:bldP spid="13" grpId="1" animBg="1"/>
      <p:bldP spid="14" grpId="0" animBg="1"/>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Is It True?</a:t>
            </a:r>
          </a:p>
        </p:txBody>
      </p:sp>
      <p:sp>
        <p:nvSpPr>
          <p:cNvPr id="3" name="TextBox 2">
            <a:extLst>
              <a:ext uri="{FF2B5EF4-FFF2-40B4-BE49-F238E27FC236}">
                <a16:creationId xmlns:a16="http://schemas.microsoft.com/office/drawing/2014/main" id="{0B07CD0E-E0A5-45BE-9425-CFE832C0FE39}"/>
              </a:ext>
            </a:extLst>
          </p:cNvPr>
          <p:cNvSpPr txBox="1"/>
          <p:nvPr/>
        </p:nvSpPr>
        <p:spPr>
          <a:xfrm>
            <a:off x="770642" y="1451011"/>
            <a:ext cx="777679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We have learnt that the information we see online may not always be true and about how important it is to find out for sure before we believe it.</a:t>
            </a:r>
          </a:p>
        </p:txBody>
      </p:sp>
      <p:pic>
        <p:nvPicPr>
          <p:cNvPr id="5" name="Whole Class">
            <a:extLst>
              <a:ext uri="{FF2B5EF4-FFF2-40B4-BE49-F238E27FC236}">
                <a16:creationId xmlns:a16="http://schemas.microsoft.com/office/drawing/2014/main" id="{E008F14A-775F-4DF6-AEE3-7F46D1B2EC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13" name="Rectangle: Rounded Corners 12">
            <a:extLst>
              <a:ext uri="{FF2B5EF4-FFF2-40B4-BE49-F238E27FC236}">
                <a16:creationId xmlns:a16="http://schemas.microsoft.com/office/drawing/2014/main" id="{3A647E1C-1CD1-4D80-B4A7-67FE44A0C7E3}"/>
              </a:ext>
            </a:extLst>
          </p:cNvPr>
          <p:cNvSpPr/>
          <p:nvPr/>
        </p:nvSpPr>
        <p:spPr>
          <a:xfrm>
            <a:off x="2051720" y="2433832"/>
            <a:ext cx="6336630" cy="1211192"/>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2000" tIns="108000" rIns="108000" b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In the game, we could look for specific information to check whether something was true or false or we could use what we already know.</a:t>
            </a:r>
          </a:p>
        </p:txBody>
      </p:sp>
      <p:sp>
        <p:nvSpPr>
          <p:cNvPr id="12" name="Rectangle: Rounded Corners 11">
            <a:extLst>
              <a:ext uri="{FF2B5EF4-FFF2-40B4-BE49-F238E27FC236}">
                <a16:creationId xmlns:a16="http://schemas.microsoft.com/office/drawing/2014/main" id="{DCCCDB7C-930F-4AF9-BEED-8D1CF6ED5BAE}"/>
              </a:ext>
            </a:extLst>
          </p:cNvPr>
          <p:cNvSpPr/>
          <p:nvPr/>
        </p:nvSpPr>
        <p:spPr>
          <a:xfrm>
            <a:off x="2052464" y="4100306"/>
            <a:ext cx="6336630" cy="1211192"/>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2000" tIns="108000" rIns="108000" b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When we look on the Internet, lots of it may seem new to us so using what we already know may not </a:t>
            </a:r>
            <a:br>
              <a:rPr kumimoji="0" lang="en-GB" sz="1800" b="0" i="0" u="none" strike="noStrike" kern="1200" cap="none" spc="0" normalizeH="0" baseline="0" noProof="0" dirty="0">
                <a:ln>
                  <a:noFill/>
                </a:ln>
                <a:solidFill>
                  <a:srgbClr val="1C1C1C"/>
                </a:solidFill>
                <a:effectLst/>
                <a:uLnTx/>
                <a:uFillTx/>
                <a:latin typeface="Twinkl"/>
                <a:ea typeface="+mn-ea"/>
                <a:cs typeface="+mn-cs"/>
              </a:rPr>
            </a:br>
            <a:r>
              <a:rPr kumimoji="0" lang="en-GB" sz="1800" b="0" i="0" u="none" strike="noStrike" kern="1200" cap="none" spc="0" normalizeH="0" baseline="0" noProof="0" dirty="0">
                <a:ln>
                  <a:noFill/>
                </a:ln>
                <a:solidFill>
                  <a:srgbClr val="1C1C1C"/>
                </a:solidFill>
                <a:effectLst/>
                <a:uLnTx/>
                <a:uFillTx/>
                <a:latin typeface="Twinkl"/>
                <a:ea typeface="+mn-ea"/>
                <a:cs typeface="+mn-cs"/>
              </a:rPr>
              <a:t>be enough. </a:t>
            </a:r>
          </a:p>
        </p:txBody>
      </p:sp>
      <p:pic>
        <p:nvPicPr>
          <p:cNvPr id="6" name="Picture 5" descr="A picture containing drawing&#10;&#10;Description automatically generated">
            <a:extLst>
              <a:ext uri="{FF2B5EF4-FFF2-40B4-BE49-F238E27FC236}">
                <a16:creationId xmlns:a16="http://schemas.microsoft.com/office/drawing/2014/main" id="{682B47D2-82FB-499A-9D77-85B1BC301A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947" y="2132856"/>
            <a:ext cx="1991853" cy="5384799"/>
          </a:xfrm>
          <a:prstGeom prst="rect">
            <a:avLst/>
          </a:prstGeom>
        </p:spPr>
      </p:pic>
    </p:spTree>
    <p:extLst>
      <p:ext uri="{BB962C8B-B14F-4D97-AF65-F5344CB8AC3E}">
        <p14:creationId xmlns:p14="http://schemas.microsoft.com/office/powerpoint/2010/main" val="600031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Exploring</a:t>
            </a:r>
          </a:p>
        </p:txBody>
      </p:sp>
    </p:spTree>
    <p:extLst>
      <p:ext uri="{BB962C8B-B14F-4D97-AF65-F5344CB8AC3E}">
        <p14:creationId xmlns:p14="http://schemas.microsoft.com/office/powerpoint/2010/main" val="26955430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Spot It!</a:t>
            </a:r>
          </a:p>
        </p:txBody>
      </p:sp>
      <p:sp>
        <p:nvSpPr>
          <p:cNvPr id="5" name="TextBox 4">
            <a:extLst>
              <a:ext uri="{FF2B5EF4-FFF2-40B4-BE49-F238E27FC236}">
                <a16:creationId xmlns:a16="http://schemas.microsoft.com/office/drawing/2014/main" id="{D1ADD168-F798-4139-B3EE-932D50F190A1}"/>
              </a:ext>
            </a:extLst>
          </p:cNvPr>
          <p:cNvSpPr txBox="1"/>
          <p:nvPr/>
        </p:nvSpPr>
        <p:spPr>
          <a:xfrm>
            <a:off x="755650" y="1412776"/>
            <a:ext cx="76327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We are now going to look at some examples of information on the Internet. In each example, however, what we read may not be true.</a:t>
            </a:r>
          </a:p>
        </p:txBody>
      </p:sp>
      <p:sp>
        <p:nvSpPr>
          <p:cNvPr id="9" name="Rectangle: Rounded Corners 8">
            <a:extLst>
              <a:ext uri="{FF2B5EF4-FFF2-40B4-BE49-F238E27FC236}">
                <a16:creationId xmlns:a16="http://schemas.microsoft.com/office/drawing/2014/main" id="{25412057-6637-4DE6-B229-A4B7E49D6E87}"/>
              </a:ext>
            </a:extLst>
          </p:cNvPr>
          <p:cNvSpPr/>
          <p:nvPr/>
        </p:nvSpPr>
        <p:spPr>
          <a:xfrm>
            <a:off x="253256" y="3645024"/>
            <a:ext cx="5544616" cy="936104"/>
          </a:xfrm>
          <a:prstGeom prst="roundRect">
            <a:avLst>
              <a:gd name="adj" fmla="val 12365"/>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0" bIns="108000" rtlCol="0" anchor="b"/>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what we are reading may be trying to make us believe false information on purpose. </a:t>
            </a:r>
          </a:p>
        </p:txBody>
      </p:sp>
      <p:sp>
        <p:nvSpPr>
          <p:cNvPr id="8" name="Rectangle: Rounded Corners 7">
            <a:extLst>
              <a:ext uri="{FF2B5EF4-FFF2-40B4-BE49-F238E27FC236}">
                <a16:creationId xmlns:a16="http://schemas.microsoft.com/office/drawing/2014/main" id="{6CFE4D31-D870-48C1-9DCF-AE18B0E3510E}"/>
              </a:ext>
            </a:extLst>
          </p:cNvPr>
          <p:cNvSpPr/>
          <p:nvPr/>
        </p:nvSpPr>
        <p:spPr>
          <a:xfrm>
            <a:off x="253256" y="3068960"/>
            <a:ext cx="5544616" cy="800618"/>
          </a:xfrm>
          <a:prstGeom prst="roundRect">
            <a:avLst>
              <a:gd name="adj" fmla="val 12365"/>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0" rtlCol="0" anchor="b"/>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someone may be writing something false to play a joke;</a:t>
            </a:r>
          </a:p>
        </p:txBody>
      </p:sp>
      <p:sp>
        <p:nvSpPr>
          <p:cNvPr id="7" name="Rectangle: Rounded Corners 6">
            <a:extLst>
              <a:ext uri="{FF2B5EF4-FFF2-40B4-BE49-F238E27FC236}">
                <a16:creationId xmlns:a16="http://schemas.microsoft.com/office/drawing/2014/main" id="{1C2B1E44-380F-4C1F-B88C-B28359134730}"/>
              </a:ext>
            </a:extLst>
          </p:cNvPr>
          <p:cNvSpPr/>
          <p:nvPr/>
        </p:nvSpPr>
        <p:spPr>
          <a:xfrm>
            <a:off x="253256" y="2492896"/>
            <a:ext cx="5544616" cy="800618"/>
          </a:xfrm>
          <a:prstGeom prst="roundRect">
            <a:avLst>
              <a:gd name="adj" fmla="val 12365"/>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0" rtlCol="0" anchor="b"/>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the person writing the information may have made a mistake;</a:t>
            </a:r>
          </a:p>
        </p:txBody>
      </p:sp>
      <p:sp>
        <p:nvSpPr>
          <p:cNvPr id="6" name="Rectangle: Rounded Corners 5">
            <a:extLst>
              <a:ext uri="{FF2B5EF4-FFF2-40B4-BE49-F238E27FC236}">
                <a16:creationId xmlns:a16="http://schemas.microsoft.com/office/drawing/2014/main" id="{CD96D5B1-E85B-4C5B-B30D-B2D179A1CD94}"/>
              </a:ext>
            </a:extLst>
          </p:cNvPr>
          <p:cNvSpPr/>
          <p:nvPr/>
        </p:nvSpPr>
        <p:spPr>
          <a:xfrm>
            <a:off x="253256" y="2204864"/>
            <a:ext cx="5544616" cy="504056"/>
          </a:xfrm>
          <a:prstGeom prst="roundRect">
            <a:avLst>
              <a:gd name="adj" fmla="val 17334"/>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This may be because:</a:t>
            </a:r>
          </a:p>
        </p:txBody>
      </p:sp>
      <p:pic>
        <p:nvPicPr>
          <p:cNvPr id="13" name="Picture 12" descr="A picture containing toy, doll&#10;&#10;Description automatically generated">
            <a:extLst>
              <a:ext uri="{FF2B5EF4-FFF2-40B4-BE49-F238E27FC236}">
                <a16:creationId xmlns:a16="http://schemas.microsoft.com/office/drawing/2014/main" id="{4325D1BB-820C-4D31-9406-25608EBC39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2200" y="2046145"/>
            <a:ext cx="1607656" cy="4142237"/>
          </a:xfrm>
          <a:prstGeom prst="rect">
            <a:avLst/>
          </a:prstGeom>
        </p:spPr>
      </p:pic>
      <p:sp>
        <p:nvSpPr>
          <p:cNvPr id="14" name="Rectangle: Rounded Corners 13">
            <a:extLst>
              <a:ext uri="{FF2B5EF4-FFF2-40B4-BE49-F238E27FC236}">
                <a16:creationId xmlns:a16="http://schemas.microsoft.com/office/drawing/2014/main" id="{E1F2B2F5-3A79-4EC0-9E41-4B6C2C16C3A8}"/>
              </a:ext>
            </a:extLst>
          </p:cNvPr>
          <p:cNvSpPr/>
          <p:nvPr/>
        </p:nvSpPr>
        <p:spPr>
          <a:xfrm>
            <a:off x="1297593" y="4725144"/>
            <a:ext cx="4787443" cy="1512168"/>
          </a:xfrm>
          <a:prstGeom prst="roundRect">
            <a:avLst>
              <a:gd name="adj" fmla="val 12888"/>
            </a:avLst>
          </a:prstGeom>
          <a:solidFill>
            <a:schemeClr val="accent3">
              <a:lumMod val="40000"/>
              <a:lumOff val="60000"/>
            </a:schemeClr>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After you have heard the information, talk to your partner about why you think it is false. Can you explain any reasons for why it was written?</a:t>
            </a:r>
          </a:p>
        </p:txBody>
      </p:sp>
      <p:grpSp>
        <p:nvGrpSpPr>
          <p:cNvPr id="19" name="Group 18">
            <a:extLst>
              <a:ext uri="{FF2B5EF4-FFF2-40B4-BE49-F238E27FC236}">
                <a16:creationId xmlns:a16="http://schemas.microsoft.com/office/drawing/2014/main" id="{20FFA0D1-5D85-4B5A-B39C-17EAC114BB9E}"/>
              </a:ext>
            </a:extLst>
          </p:cNvPr>
          <p:cNvGrpSpPr/>
          <p:nvPr/>
        </p:nvGrpSpPr>
        <p:grpSpPr>
          <a:xfrm>
            <a:off x="1397392" y="1392661"/>
            <a:ext cx="6349216" cy="4484611"/>
            <a:chOff x="1397392" y="1530594"/>
            <a:chExt cx="6349216" cy="4484611"/>
          </a:xfrm>
        </p:grpSpPr>
        <p:pic>
          <p:nvPicPr>
            <p:cNvPr id="16" name="Picture 15" descr="Shape&#10;&#10;Description automatically generated">
              <a:extLst>
                <a:ext uri="{FF2B5EF4-FFF2-40B4-BE49-F238E27FC236}">
                  <a16:creationId xmlns:a16="http://schemas.microsoft.com/office/drawing/2014/main" id="{47B3E7CA-6E25-4F7C-A59B-BDA5CD190B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7392" y="1530594"/>
              <a:ext cx="6349216" cy="4484611"/>
            </a:xfrm>
            <a:prstGeom prst="rect">
              <a:avLst/>
            </a:prstGeom>
          </p:spPr>
        </p:pic>
        <p:sp>
          <p:nvSpPr>
            <p:cNvPr id="17" name="Rectangle 16">
              <a:extLst>
                <a:ext uri="{FF2B5EF4-FFF2-40B4-BE49-F238E27FC236}">
                  <a16:creationId xmlns:a16="http://schemas.microsoft.com/office/drawing/2014/main" id="{F2DA22E6-02E0-4B5F-A8C8-89338F852EAE}"/>
                </a:ext>
              </a:extLst>
            </p:cNvPr>
            <p:cNvSpPr/>
            <p:nvPr/>
          </p:nvSpPr>
          <p:spPr>
            <a:xfrm>
              <a:off x="1419224" y="1919289"/>
              <a:ext cx="848519" cy="407431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18" name="Rectangle 17">
              <a:extLst>
                <a:ext uri="{FF2B5EF4-FFF2-40B4-BE49-F238E27FC236}">
                  <a16:creationId xmlns:a16="http://schemas.microsoft.com/office/drawing/2014/main" id="{22EB7FDB-0228-40AF-98AE-D03A069001A8}"/>
                </a:ext>
              </a:extLst>
            </p:cNvPr>
            <p:cNvSpPr/>
            <p:nvPr/>
          </p:nvSpPr>
          <p:spPr>
            <a:xfrm>
              <a:off x="6876257" y="1916937"/>
              <a:ext cx="848519" cy="407431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grpSp>
      <p:sp>
        <p:nvSpPr>
          <p:cNvPr id="20" name="TextBox 19">
            <a:extLst>
              <a:ext uri="{FF2B5EF4-FFF2-40B4-BE49-F238E27FC236}">
                <a16:creationId xmlns:a16="http://schemas.microsoft.com/office/drawing/2014/main" id="{873276A6-755D-49DA-96DD-F7FD82B18307}"/>
              </a:ext>
            </a:extLst>
          </p:cNvPr>
          <p:cNvSpPr txBox="1"/>
          <p:nvPr/>
        </p:nvSpPr>
        <p:spPr>
          <a:xfrm>
            <a:off x="2473229" y="1934962"/>
            <a:ext cx="20882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C1C1C"/>
                </a:solidFill>
                <a:effectLst/>
                <a:uLnTx/>
                <a:uFillTx/>
                <a:latin typeface="Twinkl"/>
                <a:ea typeface="+mn-ea"/>
                <a:cs typeface="+mn-cs"/>
              </a:rPr>
              <a:t>All About Cats!</a:t>
            </a:r>
          </a:p>
        </p:txBody>
      </p:sp>
      <p:sp>
        <p:nvSpPr>
          <p:cNvPr id="21" name="TextBox 20">
            <a:extLst>
              <a:ext uri="{FF2B5EF4-FFF2-40B4-BE49-F238E27FC236}">
                <a16:creationId xmlns:a16="http://schemas.microsoft.com/office/drawing/2014/main" id="{80F6363C-FEDF-4F30-96E1-6E66CF8B9206}"/>
              </a:ext>
            </a:extLst>
          </p:cNvPr>
          <p:cNvSpPr txBox="1"/>
          <p:nvPr/>
        </p:nvSpPr>
        <p:spPr>
          <a:xfrm>
            <a:off x="3851921" y="2432845"/>
            <a:ext cx="281518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Cats are common household pets in the UK.</a:t>
            </a:r>
          </a:p>
        </p:txBody>
      </p:sp>
      <p:pic>
        <p:nvPicPr>
          <p:cNvPr id="23" name="Picture 22" descr="A picture containing mug&#10;&#10;Description automatically generated">
            <a:extLst>
              <a:ext uri="{FF2B5EF4-FFF2-40B4-BE49-F238E27FC236}">
                <a16:creationId xmlns:a16="http://schemas.microsoft.com/office/drawing/2014/main" id="{70F02EFA-7143-4081-817B-F8266A8091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23" t="-3528" r="-3523" b="-3518"/>
          <a:stretch/>
        </p:blipFill>
        <p:spPr>
          <a:xfrm>
            <a:off x="2582795" y="2471466"/>
            <a:ext cx="1156971" cy="1562436"/>
          </a:xfrm>
          <a:prstGeom prst="rect">
            <a:avLst/>
          </a:prstGeom>
          <a:solidFill>
            <a:srgbClr val="CFB6D8"/>
          </a:solidFill>
          <a:ln>
            <a:solidFill>
              <a:schemeClr val="tx1"/>
            </a:solidFill>
          </a:ln>
        </p:spPr>
      </p:pic>
      <p:sp>
        <p:nvSpPr>
          <p:cNvPr id="26" name="TextBox 25">
            <a:extLst>
              <a:ext uri="{FF2B5EF4-FFF2-40B4-BE49-F238E27FC236}">
                <a16:creationId xmlns:a16="http://schemas.microsoft.com/office/drawing/2014/main" id="{6DE44802-7D7A-4740-9E24-6CFE9A3AB17C}"/>
              </a:ext>
            </a:extLst>
          </p:cNvPr>
          <p:cNvSpPr txBox="1"/>
          <p:nvPr/>
        </p:nvSpPr>
        <p:spPr>
          <a:xfrm>
            <a:off x="3851921" y="3189295"/>
            <a:ext cx="281518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Many families have a pet cat and it is considered part of the family. </a:t>
            </a:r>
          </a:p>
        </p:txBody>
      </p:sp>
      <p:sp>
        <p:nvSpPr>
          <p:cNvPr id="27" name="TextBox 26">
            <a:extLst>
              <a:ext uri="{FF2B5EF4-FFF2-40B4-BE49-F238E27FC236}">
                <a16:creationId xmlns:a16="http://schemas.microsoft.com/office/drawing/2014/main" id="{0918CA12-AAB7-4811-9CC7-79559C100222}"/>
              </a:ext>
            </a:extLst>
          </p:cNvPr>
          <p:cNvSpPr txBox="1"/>
          <p:nvPr/>
        </p:nvSpPr>
        <p:spPr>
          <a:xfrm>
            <a:off x="2543633" y="4228912"/>
            <a:ext cx="41234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Cats have four legs, soft fur and can be black, white, ginger or pink. </a:t>
            </a:r>
          </a:p>
        </p:txBody>
      </p:sp>
      <p:sp>
        <p:nvSpPr>
          <p:cNvPr id="28" name="Rectangle: Rounded Corners 27">
            <a:extLst>
              <a:ext uri="{FF2B5EF4-FFF2-40B4-BE49-F238E27FC236}">
                <a16:creationId xmlns:a16="http://schemas.microsoft.com/office/drawing/2014/main" id="{4DEDD984-1238-45B6-859E-D2A9EEE5D1EC}"/>
              </a:ext>
            </a:extLst>
          </p:cNvPr>
          <p:cNvSpPr/>
          <p:nvPr/>
        </p:nvSpPr>
        <p:spPr>
          <a:xfrm>
            <a:off x="253256" y="5013176"/>
            <a:ext cx="5544616" cy="628768"/>
          </a:xfrm>
          <a:prstGeom prst="roundRect">
            <a:avLst>
              <a:gd name="adj" fmla="val 17334"/>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Do you think this information is true or false?</a:t>
            </a:r>
          </a:p>
        </p:txBody>
      </p:sp>
      <p:pic>
        <p:nvPicPr>
          <p:cNvPr id="11" name="frame" descr="A picture containing text&#10;&#10;Description automatically generated">
            <a:extLst>
              <a:ext uri="{FF2B5EF4-FFF2-40B4-BE49-F238E27FC236}">
                <a16:creationId xmlns:a16="http://schemas.microsoft.com/office/drawing/2014/main" id="{2EB65373-1867-4A88-BCC9-9928E18C61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0" name="Picture 29" descr="A picture containing clock&#10;&#10;Description automatically generated">
            <a:extLst>
              <a:ext uri="{FF2B5EF4-FFF2-40B4-BE49-F238E27FC236}">
                <a16:creationId xmlns:a16="http://schemas.microsoft.com/office/drawing/2014/main" id="{55D0C94E-8D14-48A6-9A97-89A6F6127A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9115" y="3252684"/>
            <a:ext cx="2987141" cy="3852217"/>
          </a:xfrm>
          <a:prstGeom prst="rect">
            <a:avLst/>
          </a:prstGeom>
        </p:spPr>
      </p:pic>
      <p:sp>
        <p:nvSpPr>
          <p:cNvPr id="31" name="Speech Bubble: Rectangle with Corners Rounded 30">
            <a:extLst>
              <a:ext uri="{FF2B5EF4-FFF2-40B4-BE49-F238E27FC236}">
                <a16:creationId xmlns:a16="http://schemas.microsoft.com/office/drawing/2014/main" id="{5AC47B9C-8DA6-40FE-AD1F-77B4716AA1F7}"/>
              </a:ext>
            </a:extLst>
          </p:cNvPr>
          <p:cNvSpPr/>
          <p:nvPr/>
        </p:nvSpPr>
        <p:spPr>
          <a:xfrm>
            <a:off x="673975" y="4984111"/>
            <a:ext cx="5482201" cy="1253201"/>
          </a:xfrm>
          <a:prstGeom prst="wedgeRoundRectCallout">
            <a:avLst>
              <a:gd name="adj1" fmla="val 54323"/>
              <a:gd name="adj2" fmla="val 14846"/>
              <a:gd name="adj3" fmla="val 16667"/>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It is unlikely that anyone wants us to believe that cats can really be pink but it is more likely someone has made a mistake in what they wrote. Cats can’t be pink!</a:t>
            </a:r>
          </a:p>
        </p:txBody>
      </p:sp>
      <p:pic>
        <p:nvPicPr>
          <p:cNvPr id="4" name="Whole Class">
            <a:extLst>
              <a:ext uri="{FF2B5EF4-FFF2-40B4-BE49-F238E27FC236}">
                <a16:creationId xmlns:a16="http://schemas.microsoft.com/office/drawing/2014/main" id="{C423E46B-0320-488E-A97E-6EA07470016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Tree>
    <p:extLst>
      <p:ext uri="{BB962C8B-B14F-4D97-AF65-F5344CB8AC3E}">
        <p14:creationId xmlns:p14="http://schemas.microsoft.com/office/powerpoint/2010/main" val="414535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up)">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ppt_w</p:attrName>
                                        </p:attrNameLst>
                                      </p:cBhvr>
                                      <p:tavLst>
                                        <p:tav tm="0">
                                          <p:val>
                                            <p:fltVal val="0"/>
                                          </p:val>
                                        </p:tav>
                                        <p:tav tm="100000">
                                          <p:val>
                                            <p:strVal val="#ppt_w"/>
                                          </p:val>
                                        </p:tav>
                                      </p:tavLst>
                                    </p:anim>
                                    <p:anim calcmode="lin" valueType="num">
                                      <p:cBhvr>
                                        <p:cTn id="37" dur="500" fill="hold"/>
                                        <p:tgtEl>
                                          <p:spTgt spid="14"/>
                                        </p:tgtEl>
                                        <p:attrNameLst>
                                          <p:attrName>ppt_h</p:attrName>
                                        </p:attrNameLst>
                                      </p:cBhvr>
                                      <p:tavLst>
                                        <p:tav tm="0">
                                          <p:val>
                                            <p:fltVal val="0"/>
                                          </p:val>
                                        </p:tav>
                                        <p:tav tm="100000">
                                          <p:val>
                                            <p:strVal val="#ppt_h"/>
                                          </p:val>
                                        </p:tav>
                                      </p:tavLst>
                                    </p:anim>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5"/>
                                        </p:tgtEl>
                                      </p:cBhvr>
                                    </p:animEffect>
                                    <p:set>
                                      <p:cBhvr>
                                        <p:cTn id="43" dur="1" fill="hold">
                                          <p:stCondLst>
                                            <p:cond delay="499"/>
                                          </p:stCondLst>
                                        </p:cTn>
                                        <p:tgtEl>
                                          <p:spTgt spid="5"/>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6"/>
                                        </p:tgtEl>
                                      </p:cBhvr>
                                    </p:animEffect>
                                    <p:set>
                                      <p:cBhvr>
                                        <p:cTn id="46" dur="1" fill="hold">
                                          <p:stCondLst>
                                            <p:cond delay="499"/>
                                          </p:stCondLst>
                                        </p:cTn>
                                        <p:tgtEl>
                                          <p:spTgt spid="6"/>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3"/>
                                        </p:tgtEl>
                                      </p:cBhvr>
                                    </p:animEffect>
                                    <p:set>
                                      <p:cBhvr>
                                        <p:cTn id="49" dur="1" fill="hold">
                                          <p:stCondLst>
                                            <p:cond delay="499"/>
                                          </p:stCondLst>
                                        </p:cTn>
                                        <p:tgtEl>
                                          <p:spTgt spid="13"/>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4"/>
                                        </p:tgtEl>
                                      </p:cBhvr>
                                    </p:animEffect>
                                    <p:set>
                                      <p:cBhvr>
                                        <p:cTn id="61" dur="1" fill="hold">
                                          <p:stCondLst>
                                            <p:cond delay="499"/>
                                          </p:stCondLst>
                                        </p:cTn>
                                        <p:tgtEl>
                                          <p:spTgt spid="14"/>
                                        </p:tgtEl>
                                        <p:attrNameLst>
                                          <p:attrName>style.visibility</p:attrName>
                                        </p:attrNameLst>
                                      </p:cBhvr>
                                      <p:to>
                                        <p:strVal val="hidden"/>
                                      </p:to>
                                    </p:set>
                                  </p:childTnLst>
                                </p:cTn>
                              </p:par>
                            </p:childTnLst>
                          </p:cTn>
                        </p:par>
                        <p:par>
                          <p:cTn id="62" fill="hold">
                            <p:stCondLst>
                              <p:cond delay="500"/>
                            </p:stCondLst>
                            <p:childTnLst>
                              <p:par>
                                <p:cTn id="63" presetID="10" presetClass="entr" presetSubtype="0" fill="hold" nodeType="after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500"/>
                                        <p:tgtEl>
                                          <p:spTgt spid="20"/>
                                        </p:tgtEl>
                                      </p:cBhvr>
                                    </p:animEffect>
                                  </p:childTnLst>
                                </p:cTn>
                              </p:par>
                              <p:par>
                                <p:cTn id="69" presetID="10" presetClass="entr" presetSubtype="0" fill="hold"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500"/>
                                        <p:tgtEl>
                                          <p:spTgt spid="23"/>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fade">
                                      <p:cBhvr>
                                        <p:cTn id="74" dur="500"/>
                                        <p:tgtEl>
                                          <p:spTgt spid="2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fade">
                                      <p:cBhvr>
                                        <p:cTn id="79" dur="500"/>
                                        <p:tgtEl>
                                          <p:spTgt spid="26"/>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fade">
                                      <p:cBhvr>
                                        <p:cTn id="84" dur="500"/>
                                        <p:tgtEl>
                                          <p:spTgt spid="27"/>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28"/>
                                        </p:tgtEl>
                                        <p:attrNameLst>
                                          <p:attrName>style.visibility</p:attrName>
                                        </p:attrNameLst>
                                      </p:cBhvr>
                                      <p:to>
                                        <p:strVal val="visible"/>
                                      </p:to>
                                    </p:set>
                                    <p:animEffect transition="in" filter="wipe(left)">
                                      <p:cBhvr>
                                        <p:cTn id="89" dur="500"/>
                                        <p:tgtEl>
                                          <p:spTgt spid="28"/>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xit" presetSubtype="2" fill="hold" grpId="1" nodeType="clickEffect">
                                  <p:stCondLst>
                                    <p:cond delay="0"/>
                                  </p:stCondLst>
                                  <p:childTnLst>
                                    <p:animEffect transition="out" filter="wipe(right)">
                                      <p:cBhvr>
                                        <p:cTn id="93" dur="500"/>
                                        <p:tgtEl>
                                          <p:spTgt spid="28"/>
                                        </p:tgtEl>
                                      </p:cBhvr>
                                    </p:animEffect>
                                    <p:set>
                                      <p:cBhvr>
                                        <p:cTn id="94" dur="1" fill="hold">
                                          <p:stCondLst>
                                            <p:cond delay="499"/>
                                          </p:stCondLst>
                                        </p:cTn>
                                        <p:tgtEl>
                                          <p:spTgt spid="28"/>
                                        </p:tgtEl>
                                        <p:attrNameLst>
                                          <p:attrName>style.visibility</p:attrName>
                                        </p:attrNameLst>
                                      </p:cBhvr>
                                      <p:to>
                                        <p:strVal val="hidden"/>
                                      </p:to>
                                    </p:set>
                                  </p:childTnLst>
                                </p:cTn>
                              </p:par>
                            </p:childTnLst>
                          </p:cTn>
                        </p:par>
                        <p:par>
                          <p:cTn id="95" fill="hold">
                            <p:stCondLst>
                              <p:cond delay="500"/>
                            </p:stCondLst>
                            <p:childTnLst>
                              <p:par>
                                <p:cTn id="96" presetID="10" presetClass="entr" presetSubtype="0" fill="hold" nodeType="afterEffect">
                                  <p:stCondLst>
                                    <p:cond delay="0"/>
                                  </p:stCondLst>
                                  <p:childTnLst>
                                    <p:set>
                                      <p:cBhvr>
                                        <p:cTn id="97" dur="1" fill="hold">
                                          <p:stCondLst>
                                            <p:cond delay="0"/>
                                          </p:stCondLst>
                                        </p:cTn>
                                        <p:tgtEl>
                                          <p:spTgt spid="30"/>
                                        </p:tgtEl>
                                        <p:attrNameLst>
                                          <p:attrName>style.visibility</p:attrName>
                                        </p:attrNameLst>
                                      </p:cBhvr>
                                      <p:to>
                                        <p:strVal val="visible"/>
                                      </p:to>
                                    </p:set>
                                    <p:animEffect transition="in" filter="fade">
                                      <p:cBhvr>
                                        <p:cTn id="98" dur="500"/>
                                        <p:tgtEl>
                                          <p:spTgt spid="30"/>
                                        </p:tgtEl>
                                      </p:cBhvr>
                                    </p:animEffect>
                                  </p:childTnLst>
                                </p:cTn>
                              </p:par>
                            </p:childTnLst>
                          </p:cTn>
                        </p:par>
                        <p:par>
                          <p:cTn id="99" fill="hold">
                            <p:stCondLst>
                              <p:cond delay="1000"/>
                            </p:stCondLst>
                            <p:childTnLst>
                              <p:par>
                                <p:cTn id="100" presetID="22" presetClass="entr" presetSubtype="2" fill="hold" grpId="0" nodeType="afterEffect">
                                  <p:stCondLst>
                                    <p:cond delay="0"/>
                                  </p:stCondLst>
                                  <p:childTnLst>
                                    <p:set>
                                      <p:cBhvr>
                                        <p:cTn id="101" dur="1" fill="hold">
                                          <p:stCondLst>
                                            <p:cond delay="0"/>
                                          </p:stCondLst>
                                        </p:cTn>
                                        <p:tgtEl>
                                          <p:spTgt spid="31"/>
                                        </p:tgtEl>
                                        <p:attrNameLst>
                                          <p:attrName>style.visibility</p:attrName>
                                        </p:attrNameLst>
                                      </p:cBhvr>
                                      <p:to>
                                        <p:strVal val="visible"/>
                                      </p:to>
                                    </p:set>
                                    <p:animEffect transition="in" filter="wipe(right)">
                                      <p:cBhvr>
                                        <p:cTn id="10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9" grpId="0" animBg="1"/>
      <p:bldP spid="9" grpId="1" animBg="1"/>
      <p:bldP spid="8" grpId="0" animBg="1"/>
      <p:bldP spid="8" grpId="1" animBg="1"/>
      <p:bldP spid="7" grpId="0" animBg="1"/>
      <p:bldP spid="7" grpId="1" animBg="1"/>
      <p:bldP spid="6" grpId="0" animBg="1"/>
      <p:bldP spid="6" grpId="1" animBg="1"/>
      <p:bldP spid="14" grpId="0" animBg="1"/>
      <p:bldP spid="14" grpId="1" animBg="1"/>
      <p:bldP spid="20" grpId="0"/>
      <p:bldP spid="21" grpId="0"/>
      <p:bldP spid="26" grpId="0"/>
      <p:bldP spid="27" grpId="0"/>
      <p:bldP spid="28" grpId="0" animBg="1"/>
      <p:bldP spid="28" grpId="1" animBg="1"/>
      <p:bldP spid="3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54510CB-F125-4DD7-BEDF-BE77213863EC}"/>
              </a:ext>
            </a:extLst>
          </p:cNvPr>
          <p:cNvSpPr>
            <a:spLocks noGrp="1"/>
          </p:cNvSpPr>
          <p:nvPr>
            <p:ph type="title"/>
          </p:nvPr>
        </p:nvSpPr>
        <p:spPr>
          <a:xfrm>
            <a:off x="457198" y="478895"/>
            <a:ext cx="8220075" cy="994306"/>
          </a:xfrm>
        </p:spPr>
        <p:txBody>
          <a:bodyPr/>
          <a:lstStyle/>
          <a:p>
            <a:r>
              <a:rPr lang="en-GB" dirty="0">
                <a:latin typeface="Twinkl" pitchFamily="2" charset="0"/>
              </a:rPr>
              <a:t>Spot It!</a:t>
            </a:r>
          </a:p>
        </p:txBody>
      </p:sp>
      <p:grpSp>
        <p:nvGrpSpPr>
          <p:cNvPr id="9" name="Group 8">
            <a:extLst>
              <a:ext uri="{FF2B5EF4-FFF2-40B4-BE49-F238E27FC236}">
                <a16:creationId xmlns:a16="http://schemas.microsoft.com/office/drawing/2014/main" id="{A3950E50-9C65-4958-853F-CF593E708016}"/>
              </a:ext>
            </a:extLst>
          </p:cNvPr>
          <p:cNvGrpSpPr/>
          <p:nvPr/>
        </p:nvGrpSpPr>
        <p:grpSpPr>
          <a:xfrm>
            <a:off x="1763688" y="2220940"/>
            <a:ext cx="5616624" cy="3944364"/>
            <a:chOff x="1835696" y="1621110"/>
            <a:chExt cx="5616624" cy="3944364"/>
          </a:xfrm>
        </p:grpSpPr>
        <p:pic>
          <p:nvPicPr>
            <p:cNvPr id="7" name="Picture 6" descr="Graphical user interface&#10;&#10;Description automatically generated">
              <a:extLst>
                <a:ext uri="{FF2B5EF4-FFF2-40B4-BE49-F238E27FC236}">
                  <a16:creationId xmlns:a16="http://schemas.microsoft.com/office/drawing/2014/main" id="{766554D2-98DA-4E85-8A59-BE2D6F9AF5F2}"/>
                </a:ext>
              </a:extLst>
            </p:cNvPr>
            <p:cNvPicPr>
              <a:picLocks noChangeAspect="1"/>
            </p:cNvPicPr>
            <p:nvPr/>
          </p:nvPicPr>
          <p:blipFill rotWithShape="1">
            <a:blip r:embed="rId2">
              <a:extLst>
                <a:ext uri="{28A0092B-C50C-407E-A947-70E740481C1C}">
                  <a14:useLocalDpi xmlns:a14="http://schemas.microsoft.com/office/drawing/2010/main" val="0"/>
                </a:ext>
              </a:extLst>
            </a:blip>
            <a:srcRect t="51114" r="50787"/>
            <a:stretch/>
          </p:blipFill>
          <p:spPr>
            <a:xfrm>
              <a:off x="1835696" y="1621110"/>
              <a:ext cx="5616624" cy="3944364"/>
            </a:xfrm>
            <a:prstGeom prst="rect">
              <a:avLst/>
            </a:prstGeom>
          </p:spPr>
        </p:pic>
        <p:sp>
          <p:nvSpPr>
            <p:cNvPr id="8" name="Rectangle 7">
              <a:extLst>
                <a:ext uri="{FF2B5EF4-FFF2-40B4-BE49-F238E27FC236}">
                  <a16:creationId xmlns:a16="http://schemas.microsoft.com/office/drawing/2014/main" id="{C09B2D0A-E3F8-4A53-A643-4635220849D3}"/>
                </a:ext>
              </a:extLst>
            </p:cNvPr>
            <p:cNvSpPr/>
            <p:nvPr/>
          </p:nvSpPr>
          <p:spPr>
            <a:xfrm>
              <a:off x="4067944" y="3212976"/>
              <a:ext cx="2664296" cy="9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C1C1C"/>
                  </a:solidFill>
                  <a:effectLst/>
                  <a:uLnTx/>
                  <a:uFillTx/>
                  <a:latin typeface="Twinkl"/>
                  <a:ea typeface="+mn-ea"/>
                  <a:cs typeface="+mn-cs"/>
                </a:rPr>
                <a:t>I did so well at football club last night!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C1C1C"/>
                  </a:solidFill>
                  <a:effectLst/>
                  <a:uLnTx/>
                  <a:uFillTx/>
                  <a:latin typeface="Twinkl"/>
                  <a:ea typeface="+mn-ea"/>
                  <a:cs typeface="+mn-cs"/>
                </a:rPr>
                <a:t>In the game at the end of training I scored like 50 goals!!</a:t>
              </a:r>
            </a:p>
          </p:txBody>
        </p:sp>
      </p:grpSp>
      <p:sp>
        <p:nvSpPr>
          <p:cNvPr id="10" name="TextBox 9">
            <a:extLst>
              <a:ext uri="{FF2B5EF4-FFF2-40B4-BE49-F238E27FC236}">
                <a16:creationId xmlns:a16="http://schemas.microsoft.com/office/drawing/2014/main" id="{C5B7AC88-82E1-4B46-808C-B0458BCB9A62}"/>
              </a:ext>
            </a:extLst>
          </p:cNvPr>
          <p:cNvSpPr txBox="1"/>
          <p:nvPr/>
        </p:nvSpPr>
        <p:spPr>
          <a:xfrm>
            <a:off x="755650" y="1353542"/>
            <a:ext cx="76327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Let's look at another example. After you have heard the information, talk to your partner about why you think it is false. Can you explain any reasons for why it was written?</a:t>
            </a:r>
          </a:p>
        </p:txBody>
      </p:sp>
      <p:sp>
        <p:nvSpPr>
          <p:cNvPr id="11" name="Rectangle: Rounded Corners 10">
            <a:extLst>
              <a:ext uri="{FF2B5EF4-FFF2-40B4-BE49-F238E27FC236}">
                <a16:creationId xmlns:a16="http://schemas.microsoft.com/office/drawing/2014/main" id="{B6DE59BF-503A-427E-829C-380C317DE5D4}"/>
              </a:ext>
            </a:extLst>
          </p:cNvPr>
          <p:cNvSpPr/>
          <p:nvPr/>
        </p:nvSpPr>
        <p:spPr>
          <a:xfrm>
            <a:off x="253256" y="5176496"/>
            <a:ext cx="5544616" cy="628768"/>
          </a:xfrm>
          <a:prstGeom prst="roundRect">
            <a:avLst>
              <a:gd name="adj" fmla="val 17334"/>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Do you think this information is true or false?</a:t>
            </a:r>
          </a:p>
        </p:txBody>
      </p:sp>
      <p:pic>
        <p:nvPicPr>
          <p:cNvPr id="13" name="frame" descr="A picture containing text&#10;&#10;Description automatically generated">
            <a:extLst>
              <a:ext uri="{FF2B5EF4-FFF2-40B4-BE49-F238E27FC236}">
                <a16:creationId xmlns:a16="http://schemas.microsoft.com/office/drawing/2014/main" id="{EF1C09AC-DC77-4F4C-B805-DA18BC457E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4" name="Picture 13" descr="A picture containing clock&#10;&#10;Description automatically generated">
            <a:extLst>
              <a:ext uri="{FF2B5EF4-FFF2-40B4-BE49-F238E27FC236}">
                <a16:creationId xmlns:a16="http://schemas.microsoft.com/office/drawing/2014/main" id="{53B4CDA6-9EA2-42E8-9029-29CF295470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9115" y="3252684"/>
            <a:ext cx="2987141" cy="3852217"/>
          </a:xfrm>
          <a:prstGeom prst="rect">
            <a:avLst/>
          </a:prstGeom>
        </p:spPr>
      </p:pic>
      <p:sp>
        <p:nvSpPr>
          <p:cNvPr id="15" name="Speech Bubble: Rectangle with Corners Rounded 14">
            <a:extLst>
              <a:ext uri="{FF2B5EF4-FFF2-40B4-BE49-F238E27FC236}">
                <a16:creationId xmlns:a16="http://schemas.microsoft.com/office/drawing/2014/main" id="{A0FECB5E-F3F3-4F75-92AC-57475C06FAA1}"/>
              </a:ext>
            </a:extLst>
          </p:cNvPr>
          <p:cNvSpPr/>
          <p:nvPr/>
        </p:nvSpPr>
        <p:spPr>
          <a:xfrm>
            <a:off x="611561" y="4777731"/>
            <a:ext cx="5544615" cy="1531589"/>
          </a:xfrm>
          <a:prstGeom prst="wedgeRoundRectCallout">
            <a:avLst>
              <a:gd name="adj1" fmla="val 53791"/>
              <a:gd name="adj2" fmla="val 22056"/>
              <a:gd name="adj3" fmla="val 16667"/>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Scoring this many goals would be too difficult in one short match. It is more likely that the person wants to show how well they did and how proud they feel, rather than actually meaning to say something that isn’t true. </a:t>
            </a:r>
          </a:p>
        </p:txBody>
      </p:sp>
      <p:pic>
        <p:nvPicPr>
          <p:cNvPr id="5" name="Talking Partners">
            <a:extLst>
              <a:ext uri="{FF2B5EF4-FFF2-40B4-BE49-F238E27FC236}">
                <a16:creationId xmlns:a16="http://schemas.microsoft.com/office/drawing/2014/main" id="{6664A7B5-FCE0-4721-875B-9741DB42A4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250" y="553095"/>
            <a:ext cx="864000" cy="864000"/>
          </a:xfrm>
          <a:prstGeom prst="rect">
            <a:avLst/>
          </a:prstGeom>
        </p:spPr>
      </p:pic>
    </p:spTree>
    <p:extLst>
      <p:ext uri="{BB962C8B-B14F-4D97-AF65-F5344CB8AC3E}">
        <p14:creationId xmlns:p14="http://schemas.microsoft.com/office/powerpoint/2010/main" val="3522249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2" fill="hold" grpId="1" nodeType="clickEffect">
                                  <p:stCondLst>
                                    <p:cond delay="0"/>
                                  </p:stCondLst>
                                  <p:childTnLst>
                                    <p:animEffect transition="out" filter="wipe(right)">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par>
                          <p:cTn id="27" fill="hold">
                            <p:stCondLst>
                              <p:cond delay="1000"/>
                            </p:stCondLst>
                            <p:childTnLst>
                              <p:par>
                                <p:cTn id="28" presetID="22" presetClass="entr" presetSubtype="2"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right)">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1" grpId="1"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Spot It!</a:t>
            </a:r>
          </a:p>
        </p:txBody>
      </p:sp>
      <p:sp>
        <p:nvSpPr>
          <p:cNvPr id="29" name="TextBox 28">
            <a:extLst>
              <a:ext uri="{FF2B5EF4-FFF2-40B4-BE49-F238E27FC236}">
                <a16:creationId xmlns:a16="http://schemas.microsoft.com/office/drawing/2014/main" id="{152E0BF0-E504-46E5-9D03-B4733AD0ECE1}"/>
              </a:ext>
            </a:extLst>
          </p:cNvPr>
          <p:cNvSpPr txBox="1"/>
          <p:nvPr/>
        </p:nvSpPr>
        <p:spPr>
          <a:xfrm>
            <a:off x="755650" y="1425550"/>
            <a:ext cx="76327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Let's look at another example. After you have heard the information, talk to your partner about why you think it is false. Can you explain any reasons for why it was written?</a:t>
            </a:r>
          </a:p>
        </p:txBody>
      </p:sp>
      <p:grpSp>
        <p:nvGrpSpPr>
          <p:cNvPr id="19" name="Group 18">
            <a:extLst>
              <a:ext uri="{FF2B5EF4-FFF2-40B4-BE49-F238E27FC236}">
                <a16:creationId xmlns:a16="http://schemas.microsoft.com/office/drawing/2014/main" id="{20FFA0D1-5D85-4B5A-B39C-17EAC114BB9E}"/>
              </a:ext>
            </a:extLst>
          </p:cNvPr>
          <p:cNvGrpSpPr/>
          <p:nvPr/>
        </p:nvGrpSpPr>
        <p:grpSpPr>
          <a:xfrm>
            <a:off x="1397392" y="1340768"/>
            <a:ext cx="6349216" cy="4484611"/>
            <a:chOff x="1397392" y="1530594"/>
            <a:chExt cx="6349216" cy="4484611"/>
          </a:xfrm>
        </p:grpSpPr>
        <p:pic>
          <p:nvPicPr>
            <p:cNvPr id="16" name="Picture 15" descr="Shape&#10;&#10;Description automatically generated">
              <a:extLst>
                <a:ext uri="{FF2B5EF4-FFF2-40B4-BE49-F238E27FC236}">
                  <a16:creationId xmlns:a16="http://schemas.microsoft.com/office/drawing/2014/main" id="{47B3E7CA-6E25-4F7C-A59B-BDA5CD190B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7392" y="1530594"/>
              <a:ext cx="6349216" cy="4484611"/>
            </a:xfrm>
            <a:prstGeom prst="rect">
              <a:avLst/>
            </a:prstGeom>
          </p:spPr>
        </p:pic>
        <p:sp>
          <p:nvSpPr>
            <p:cNvPr id="17" name="Rectangle 16">
              <a:extLst>
                <a:ext uri="{FF2B5EF4-FFF2-40B4-BE49-F238E27FC236}">
                  <a16:creationId xmlns:a16="http://schemas.microsoft.com/office/drawing/2014/main" id="{F2DA22E6-02E0-4B5F-A8C8-89338F852EAE}"/>
                </a:ext>
              </a:extLst>
            </p:cNvPr>
            <p:cNvSpPr/>
            <p:nvPr/>
          </p:nvSpPr>
          <p:spPr>
            <a:xfrm>
              <a:off x="1419224" y="1919289"/>
              <a:ext cx="848519" cy="407431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18" name="Rectangle 17">
              <a:extLst>
                <a:ext uri="{FF2B5EF4-FFF2-40B4-BE49-F238E27FC236}">
                  <a16:creationId xmlns:a16="http://schemas.microsoft.com/office/drawing/2014/main" id="{22EB7FDB-0228-40AF-98AE-D03A069001A8}"/>
                </a:ext>
              </a:extLst>
            </p:cNvPr>
            <p:cNvSpPr/>
            <p:nvPr/>
          </p:nvSpPr>
          <p:spPr>
            <a:xfrm>
              <a:off x="6876257" y="1916937"/>
              <a:ext cx="848519" cy="407431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grpSp>
      <p:sp>
        <p:nvSpPr>
          <p:cNvPr id="20" name="TextBox 19">
            <a:extLst>
              <a:ext uri="{FF2B5EF4-FFF2-40B4-BE49-F238E27FC236}">
                <a16:creationId xmlns:a16="http://schemas.microsoft.com/office/drawing/2014/main" id="{873276A6-755D-49DA-96DD-F7FD82B18307}"/>
              </a:ext>
            </a:extLst>
          </p:cNvPr>
          <p:cNvSpPr txBox="1"/>
          <p:nvPr/>
        </p:nvSpPr>
        <p:spPr>
          <a:xfrm>
            <a:off x="2473228" y="1739053"/>
            <a:ext cx="36829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C1C1C"/>
                </a:solidFill>
                <a:effectLst/>
                <a:uLnTx/>
                <a:uFillTx/>
                <a:latin typeface="Twinkl"/>
                <a:ea typeface="+mn-ea"/>
                <a:cs typeface="+mn-cs"/>
              </a:rPr>
              <a:t>Stores Astounded over Demand!</a:t>
            </a:r>
          </a:p>
        </p:txBody>
      </p:sp>
      <p:pic>
        <p:nvPicPr>
          <p:cNvPr id="23" name="Picture 22">
            <a:extLst>
              <a:ext uri="{FF2B5EF4-FFF2-40B4-BE49-F238E27FC236}">
                <a16:creationId xmlns:a16="http://schemas.microsoft.com/office/drawing/2014/main" id="{70F02EFA-7143-4081-817B-F8266A8091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35" t="-8464" r="-4531" b="-7400"/>
          <a:stretch/>
        </p:blipFill>
        <p:spPr>
          <a:xfrm>
            <a:off x="2543633" y="2648104"/>
            <a:ext cx="2028367" cy="1063589"/>
          </a:xfrm>
          <a:prstGeom prst="rect">
            <a:avLst/>
          </a:prstGeom>
          <a:solidFill>
            <a:srgbClr val="CFB6D8"/>
          </a:solidFill>
          <a:ln>
            <a:solidFill>
              <a:schemeClr val="tx1"/>
            </a:solidFill>
          </a:ln>
        </p:spPr>
      </p:pic>
      <p:sp>
        <p:nvSpPr>
          <p:cNvPr id="26" name="TextBox 25">
            <a:extLst>
              <a:ext uri="{FF2B5EF4-FFF2-40B4-BE49-F238E27FC236}">
                <a16:creationId xmlns:a16="http://schemas.microsoft.com/office/drawing/2014/main" id="{6DE44802-7D7A-4740-9E24-6CFE9A3AB17C}"/>
              </a:ext>
            </a:extLst>
          </p:cNvPr>
          <p:cNvSpPr txBox="1"/>
          <p:nvPr/>
        </p:nvSpPr>
        <p:spPr>
          <a:xfrm>
            <a:off x="4654988" y="2342861"/>
            <a:ext cx="2028368"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Stocks of this new toy aeroplane are vanishing across the country as customers rush to buy them.</a:t>
            </a:r>
          </a:p>
        </p:txBody>
      </p:sp>
      <p:sp>
        <p:nvSpPr>
          <p:cNvPr id="27" name="TextBox 26">
            <a:extLst>
              <a:ext uri="{FF2B5EF4-FFF2-40B4-BE49-F238E27FC236}">
                <a16:creationId xmlns:a16="http://schemas.microsoft.com/office/drawing/2014/main" id="{0918CA12-AAB7-4811-9CC7-79559C100222}"/>
              </a:ext>
            </a:extLst>
          </p:cNvPr>
          <p:cNvSpPr txBox="1"/>
          <p:nvPr/>
        </p:nvSpPr>
        <p:spPr>
          <a:xfrm>
            <a:off x="2473228" y="4060019"/>
            <a:ext cx="4193881"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Every child in the country wants one and not many more will be made! If you are one of the many people longing for this toy, don’t wait around! Go get yours now!</a:t>
            </a:r>
          </a:p>
        </p:txBody>
      </p:sp>
      <p:sp>
        <p:nvSpPr>
          <p:cNvPr id="32" name="Rectangle: Rounded Corners 31">
            <a:extLst>
              <a:ext uri="{FF2B5EF4-FFF2-40B4-BE49-F238E27FC236}">
                <a16:creationId xmlns:a16="http://schemas.microsoft.com/office/drawing/2014/main" id="{63C344FF-5722-4814-9FBF-5878C931CAE8}"/>
              </a:ext>
            </a:extLst>
          </p:cNvPr>
          <p:cNvSpPr/>
          <p:nvPr/>
        </p:nvSpPr>
        <p:spPr>
          <a:xfrm>
            <a:off x="253256" y="5680552"/>
            <a:ext cx="5544616" cy="628768"/>
          </a:xfrm>
          <a:prstGeom prst="roundRect">
            <a:avLst>
              <a:gd name="adj" fmla="val 17334"/>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Do you think this information is true or false?</a:t>
            </a:r>
          </a:p>
        </p:txBody>
      </p:sp>
      <p:pic>
        <p:nvPicPr>
          <p:cNvPr id="33" name="frame" descr="A picture containing text&#10;&#10;Description automatically generated">
            <a:extLst>
              <a:ext uri="{FF2B5EF4-FFF2-40B4-BE49-F238E27FC236}">
                <a16:creationId xmlns:a16="http://schemas.microsoft.com/office/drawing/2014/main" id="{4806AAFA-167E-421D-B66B-33F8B8449E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4" name="Picture 33" descr="A picture containing clock&#10;&#10;Description automatically generated">
            <a:extLst>
              <a:ext uri="{FF2B5EF4-FFF2-40B4-BE49-F238E27FC236}">
                <a16:creationId xmlns:a16="http://schemas.microsoft.com/office/drawing/2014/main" id="{A7B1A71F-192C-421F-8008-EE46FF2E89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9115" y="3252684"/>
            <a:ext cx="2987141" cy="3852217"/>
          </a:xfrm>
          <a:prstGeom prst="rect">
            <a:avLst/>
          </a:prstGeom>
        </p:spPr>
      </p:pic>
      <p:sp>
        <p:nvSpPr>
          <p:cNvPr id="35" name="Speech Bubble: Rectangle with Corners Rounded 34">
            <a:extLst>
              <a:ext uri="{FF2B5EF4-FFF2-40B4-BE49-F238E27FC236}">
                <a16:creationId xmlns:a16="http://schemas.microsoft.com/office/drawing/2014/main" id="{EF7E5618-1A89-421A-A9E3-B9888CE9E1A2}"/>
              </a:ext>
            </a:extLst>
          </p:cNvPr>
          <p:cNvSpPr/>
          <p:nvPr/>
        </p:nvSpPr>
        <p:spPr>
          <a:xfrm>
            <a:off x="611561" y="4862798"/>
            <a:ext cx="5544615" cy="1374514"/>
          </a:xfrm>
          <a:prstGeom prst="wedgeRoundRectCallout">
            <a:avLst>
              <a:gd name="adj1" fmla="val 53619"/>
              <a:gd name="adj2" fmla="val 16512"/>
              <a:gd name="adj3" fmla="val 16667"/>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The website cannot actually know what every child wants, so we need to ask more questions. Maybe the toy company has paid money to have this written so they sell more of the aeroplane. </a:t>
            </a:r>
          </a:p>
        </p:txBody>
      </p:sp>
      <p:pic>
        <p:nvPicPr>
          <p:cNvPr id="3" name="Talking Partners">
            <a:extLst>
              <a:ext uri="{FF2B5EF4-FFF2-40B4-BE49-F238E27FC236}">
                <a16:creationId xmlns:a16="http://schemas.microsoft.com/office/drawing/2014/main" id="{07717AD5-EF4D-4BEC-BAEA-6209DB6756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250" y="553095"/>
            <a:ext cx="864000" cy="864000"/>
          </a:xfrm>
          <a:prstGeom prst="rect">
            <a:avLst/>
          </a:prstGeom>
        </p:spPr>
      </p:pic>
    </p:spTree>
    <p:extLst>
      <p:ext uri="{BB962C8B-B14F-4D97-AF65-F5344CB8AC3E}">
        <p14:creationId xmlns:p14="http://schemas.microsoft.com/office/powerpoint/2010/main" val="3723263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9"/>
                                        </p:tgtEl>
                                      </p:cBhvr>
                                    </p:animEffect>
                                    <p:set>
                                      <p:cBhvr>
                                        <p:cTn id="7" dur="1" fill="hold">
                                          <p:stCondLst>
                                            <p:cond delay="499"/>
                                          </p:stCondLst>
                                        </p:cTn>
                                        <p:tgtEl>
                                          <p:spTgt spid="29"/>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left)">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xit" presetSubtype="2" fill="hold" grpId="1" nodeType="clickEffect">
                                  <p:stCondLst>
                                    <p:cond delay="0"/>
                                  </p:stCondLst>
                                  <p:childTnLst>
                                    <p:animEffect transition="out" filter="wipe(right)">
                                      <p:cBhvr>
                                        <p:cTn id="32" dur="500"/>
                                        <p:tgtEl>
                                          <p:spTgt spid="32"/>
                                        </p:tgtEl>
                                      </p:cBhvr>
                                    </p:animEffect>
                                    <p:set>
                                      <p:cBhvr>
                                        <p:cTn id="33" dur="1" fill="hold">
                                          <p:stCondLst>
                                            <p:cond delay="499"/>
                                          </p:stCondLst>
                                        </p:cTn>
                                        <p:tgtEl>
                                          <p:spTgt spid="32"/>
                                        </p:tgtEl>
                                        <p:attrNameLst>
                                          <p:attrName>style.visibility</p:attrName>
                                        </p:attrNameLst>
                                      </p:cBhvr>
                                      <p:to>
                                        <p:strVal val="hidden"/>
                                      </p:to>
                                    </p:se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childTnLst>
                          </p:cTn>
                        </p:par>
                        <p:par>
                          <p:cTn id="38" fill="hold">
                            <p:stCondLst>
                              <p:cond delay="1000"/>
                            </p:stCondLst>
                            <p:childTnLst>
                              <p:par>
                                <p:cTn id="39" presetID="22" presetClass="entr" presetSubtype="2" fill="hold" grpId="0" nodeType="after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right)">
                                      <p:cBhvr>
                                        <p:cTn id="4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0" grpId="0"/>
      <p:bldP spid="26" grpId="0"/>
      <p:bldP spid="27" grpId="0"/>
      <p:bldP spid="32" grpId="0" animBg="1"/>
      <p:bldP spid="32" grpId="1" animBg="1"/>
      <p:bldP spid="3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713418B-3CFF-4B5F-8585-6279E0AE5EC4}"/>
              </a:ext>
            </a:extLst>
          </p:cNvPr>
          <p:cNvSpPr/>
          <p:nvPr/>
        </p:nvSpPr>
        <p:spPr>
          <a:xfrm>
            <a:off x="5292080" y="2917002"/>
            <a:ext cx="3600400" cy="1232077"/>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756000" b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We could talk about it with a trusted adult and ask them to help us.</a:t>
            </a:r>
          </a:p>
        </p:txBody>
      </p:sp>
      <p:sp>
        <p:nvSpPr>
          <p:cNvPr id="12" name="Rectangle: Rounded Corners 11">
            <a:extLst>
              <a:ext uri="{FF2B5EF4-FFF2-40B4-BE49-F238E27FC236}">
                <a16:creationId xmlns:a16="http://schemas.microsoft.com/office/drawing/2014/main" id="{28A2C0FD-807E-4370-AA50-990EA9181802}"/>
              </a:ext>
            </a:extLst>
          </p:cNvPr>
          <p:cNvSpPr/>
          <p:nvPr/>
        </p:nvSpPr>
        <p:spPr>
          <a:xfrm>
            <a:off x="251520" y="2957211"/>
            <a:ext cx="4536504" cy="1119861"/>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108000" rIns="108000" b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We could ask the person who wrote it, if this is possible. If you want to know if something is true, it’s fine to ask.</a:t>
            </a:r>
          </a:p>
        </p:txBody>
      </p:sp>
      <p:pic>
        <p:nvPicPr>
          <p:cNvPr id="14" name="frame" descr="A picture containing text&#10;&#10;Description automatically generated">
            <a:extLst>
              <a:ext uri="{FF2B5EF4-FFF2-40B4-BE49-F238E27FC236}">
                <a16:creationId xmlns:a16="http://schemas.microsoft.com/office/drawing/2014/main" id="{B43AB434-7275-43ED-905C-C48B7E24CC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029A6E23-9041-44B2-8492-920E2783D60C}"/>
              </a:ext>
            </a:extLst>
          </p:cNvPr>
          <p:cNvSpPr>
            <a:spLocks noGrp="1"/>
          </p:cNvSpPr>
          <p:nvPr>
            <p:ph type="title"/>
          </p:nvPr>
        </p:nvSpPr>
        <p:spPr/>
        <p:txBody>
          <a:bodyPr/>
          <a:lstStyle/>
          <a:p>
            <a:r>
              <a:rPr lang="en-GB" dirty="0"/>
              <a:t>Spot It!</a:t>
            </a:r>
          </a:p>
        </p:txBody>
      </p:sp>
      <p:pic>
        <p:nvPicPr>
          <p:cNvPr id="4" name="Whole Class">
            <a:extLst>
              <a:ext uri="{FF2B5EF4-FFF2-40B4-BE49-F238E27FC236}">
                <a16:creationId xmlns:a16="http://schemas.microsoft.com/office/drawing/2014/main" id="{BEC97BF4-2530-4083-890A-FBCA900CCF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sp>
        <p:nvSpPr>
          <p:cNvPr id="15" name="Rectangle: Rounded Corners 14">
            <a:extLst>
              <a:ext uri="{FF2B5EF4-FFF2-40B4-BE49-F238E27FC236}">
                <a16:creationId xmlns:a16="http://schemas.microsoft.com/office/drawing/2014/main" id="{5FFF04A4-CA17-4CEF-A5F2-FEAE0A8F7E60}"/>
              </a:ext>
            </a:extLst>
          </p:cNvPr>
          <p:cNvSpPr/>
          <p:nvPr/>
        </p:nvSpPr>
        <p:spPr>
          <a:xfrm>
            <a:off x="2339752" y="4437112"/>
            <a:ext cx="4320480" cy="1757134"/>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108000" rIns="432000" b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We could check the facts with a reliable website. If a well-known charity or organisation has been named in the information, this is really good sign! </a:t>
            </a:r>
          </a:p>
        </p:txBody>
      </p:sp>
      <p:pic>
        <p:nvPicPr>
          <p:cNvPr id="6" name="Picture 5" descr="A picture containing window&#10;&#10;Description automatically generated">
            <a:extLst>
              <a:ext uri="{FF2B5EF4-FFF2-40B4-BE49-F238E27FC236}">
                <a16:creationId xmlns:a16="http://schemas.microsoft.com/office/drawing/2014/main" id="{9278B088-FA49-4AC2-9281-A3C2E0C154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9854" y="2858591"/>
            <a:ext cx="2908650" cy="3933056"/>
          </a:xfrm>
          <a:prstGeom prst="rect">
            <a:avLst/>
          </a:prstGeom>
        </p:spPr>
      </p:pic>
      <p:pic>
        <p:nvPicPr>
          <p:cNvPr id="8" name="Picture 7" descr="A picture containing doll, toy, window, room&#10;&#10;Description automatically generated">
            <a:extLst>
              <a:ext uri="{FF2B5EF4-FFF2-40B4-BE49-F238E27FC236}">
                <a16:creationId xmlns:a16="http://schemas.microsoft.com/office/drawing/2014/main" id="{5EF84681-6E40-4F0C-82BA-53037E659D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96" y="3967430"/>
            <a:ext cx="2679051" cy="2854727"/>
          </a:xfrm>
          <a:prstGeom prst="rect">
            <a:avLst/>
          </a:prstGeom>
        </p:spPr>
      </p:pic>
      <p:sp>
        <p:nvSpPr>
          <p:cNvPr id="9" name="Rectangle: Rounded Corners 8">
            <a:extLst>
              <a:ext uri="{FF2B5EF4-FFF2-40B4-BE49-F238E27FC236}">
                <a16:creationId xmlns:a16="http://schemas.microsoft.com/office/drawing/2014/main" id="{E887302B-BC04-4AE2-92F0-DD70D3DBAEFF}"/>
              </a:ext>
            </a:extLst>
          </p:cNvPr>
          <p:cNvSpPr/>
          <p:nvPr/>
        </p:nvSpPr>
        <p:spPr>
          <a:xfrm>
            <a:off x="1961710" y="1441980"/>
            <a:ext cx="5220580" cy="54686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Not everything we read on the Internet is true.</a:t>
            </a:r>
          </a:p>
        </p:txBody>
      </p:sp>
      <p:sp>
        <p:nvSpPr>
          <p:cNvPr id="10" name="TextBox 9">
            <a:extLst>
              <a:ext uri="{FF2B5EF4-FFF2-40B4-BE49-F238E27FC236}">
                <a16:creationId xmlns:a16="http://schemas.microsoft.com/office/drawing/2014/main" id="{570DCFC0-C25F-4517-A268-66B4352C0555}"/>
              </a:ext>
            </a:extLst>
          </p:cNvPr>
          <p:cNvSpPr txBox="1"/>
          <p:nvPr/>
        </p:nvSpPr>
        <p:spPr>
          <a:xfrm>
            <a:off x="755650" y="2204864"/>
            <a:ext cx="76327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If we’re not sure, there are certain ways to check. </a:t>
            </a:r>
          </a:p>
        </p:txBody>
      </p:sp>
    </p:spTree>
    <p:extLst>
      <p:ext uri="{BB962C8B-B14F-4D97-AF65-F5344CB8AC3E}">
        <p14:creationId xmlns:p14="http://schemas.microsoft.com/office/powerpoint/2010/main" val="988810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right)">
                                      <p:cBhvr>
                                        <p:cTn id="28" dur="500"/>
                                        <p:tgtEl>
                                          <p:spTgt spid="11"/>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P spid="9"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The Big Questions</a:t>
            </a:r>
          </a:p>
        </p:txBody>
      </p:sp>
    </p:spTree>
    <p:extLst>
      <p:ext uri="{BB962C8B-B14F-4D97-AF65-F5344CB8AC3E}">
        <p14:creationId xmlns:p14="http://schemas.microsoft.com/office/powerpoint/2010/main" val="12862372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D9993-3806-4C8A-B1B0-C72AFC1464F9}"/>
              </a:ext>
            </a:extLst>
          </p:cNvPr>
          <p:cNvSpPr>
            <a:spLocks noGrp="1"/>
          </p:cNvSpPr>
          <p:nvPr>
            <p:ph type="title"/>
          </p:nvPr>
        </p:nvSpPr>
        <p:spPr/>
        <p:txBody>
          <a:bodyPr/>
          <a:lstStyle/>
          <a:p>
            <a:r>
              <a:rPr lang="en-GB" dirty="0"/>
              <a:t>Find the Facts!</a:t>
            </a:r>
          </a:p>
        </p:txBody>
      </p:sp>
      <p:pic>
        <p:nvPicPr>
          <p:cNvPr id="4" name="Group Work">
            <a:extLst>
              <a:ext uri="{FF2B5EF4-FFF2-40B4-BE49-F238E27FC236}">
                <a16:creationId xmlns:a16="http://schemas.microsoft.com/office/drawing/2014/main" id="{0F85BC95-D8E9-4DAD-8E10-C934D2B108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250" y="544048"/>
            <a:ext cx="864000" cy="864000"/>
          </a:xfrm>
          <a:prstGeom prst="rect">
            <a:avLst/>
          </a:prstGeom>
        </p:spPr>
      </p:pic>
      <p:sp>
        <p:nvSpPr>
          <p:cNvPr id="5" name="Oval 4">
            <a:extLst>
              <a:ext uri="{FF2B5EF4-FFF2-40B4-BE49-F238E27FC236}">
                <a16:creationId xmlns:a16="http://schemas.microsoft.com/office/drawing/2014/main" id="{E424F789-31DF-473F-A5FD-1316CD22785B}"/>
              </a:ext>
            </a:extLst>
          </p:cNvPr>
          <p:cNvSpPr/>
          <p:nvPr/>
        </p:nvSpPr>
        <p:spPr>
          <a:xfrm>
            <a:off x="3363483" y="1425213"/>
            <a:ext cx="2417033" cy="224383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Let’s be false-information detectives!</a:t>
            </a:r>
          </a:p>
        </p:txBody>
      </p:sp>
      <p:sp>
        <p:nvSpPr>
          <p:cNvPr id="10" name="Rectangle: Rounded Corners 9">
            <a:extLst>
              <a:ext uri="{FF2B5EF4-FFF2-40B4-BE49-F238E27FC236}">
                <a16:creationId xmlns:a16="http://schemas.microsoft.com/office/drawing/2014/main" id="{B4709ABC-ACA4-4E9D-9EFF-3C313024D601}"/>
              </a:ext>
            </a:extLst>
          </p:cNvPr>
          <p:cNvSpPr/>
          <p:nvPr/>
        </p:nvSpPr>
        <p:spPr>
          <a:xfrm>
            <a:off x="2123728" y="3933057"/>
            <a:ext cx="6264622" cy="2101850"/>
          </a:xfrm>
          <a:prstGeom prst="roundRect">
            <a:avLst>
              <a:gd name="adj" fmla="val 11682"/>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620000" tIns="108000" rIns="108000" bIns="10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Working as a group, read the information you have on your cards and discuss: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whether you think it is true;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what made you decide this;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what you could do next to check it </a:t>
            </a:r>
            <a:br>
              <a:rPr kumimoji="0" lang="en-GB" sz="1800" b="0" i="0" u="none" strike="noStrike" kern="1200" cap="none" spc="0" normalizeH="0" baseline="0" noProof="0" dirty="0">
                <a:ln>
                  <a:noFill/>
                </a:ln>
                <a:solidFill>
                  <a:srgbClr val="1C1C1C"/>
                </a:solidFill>
                <a:effectLst/>
                <a:uLnTx/>
                <a:uFillTx/>
                <a:latin typeface="Twinkl"/>
                <a:ea typeface="+mn-ea"/>
                <a:cs typeface="+mn-cs"/>
              </a:rPr>
            </a:br>
            <a:r>
              <a:rPr kumimoji="0" lang="en-GB" sz="1800" b="0" i="0" u="none" strike="noStrike" kern="1200" cap="none" spc="0" normalizeH="0" baseline="0" noProof="0" dirty="0">
                <a:ln>
                  <a:noFill/>
                </a:ln>
                <a:solidFill>
                  <a:srgbClr val="1C1C1C"/>
                </a:solidFill>
                <a:effectLst/>
                <a:uLnTx/>
                <a:uFillTx/>
                <a:latin typeface="Twinkl"/>
                <a:ea typeface="+mn-ea"/>
                <a:cs typeface="+mn-cs"/>
              </a:rPr>
              <a:t>out further.</a:t>
            </a:r>
          </a:p>
        </p:txBody>
      </p:sp>
      <p:pic>
        <p:nvPicPr>
          <p:cNvPr id="12" name="Picture 11" descr="Graphical user interface&#10;&#10;Description automatically generated">
            <a:extLst>
              <a:ext uri="{FF2B5EF4-FFF2-40B4-BE49-F238E27FC236}">
                <a16:creationId xmlns:a16="http://schemas.microsoft.com/office/drawing/2014/main" id="{69F5B715-C092-4007-915F-74920419CA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787" b="51114"/>
          <a:stretch/>
        </p:blipFill>
        <p:spPr>
          <a:xfrm>
            <a:off x="665820" y="1408048"/>
            <a:ext cx="2249996" cy="1580097"/>
          </a:xfrm>
          <a:prstGeom prst="rect">
            <a:avLst/>
          </a:prstGeom>
          <a:effectLst>
            <a:outerShdw blurRad="50800" dist="38100" dir="2700000" algn="tl" rotWithShape="0">
              <a:prstClr val="black">
                <a:alpha val="40000"/>
              </a:prstClr>
            </a:outerShdw>
          </a:effectLst>
        </p:spPr>
      </p:pic>
      <p:pic>
        <p:nvPicPr>
          <p:cNvPr id="13" name="Picture 12" descr="Graphical user interface&#10;&#10;Description automatically generated">
            <a:extLst>
              <a:ext uri="{FF2B5EF4-FFF2-40B4-BE49-F238E27FC236}">
                <a16:creationId xmlns:a16="http://schemas.microsoft.com/office/drawing/2014/main" id="{4886EFE5-8C6E-4247-B798-3E8ACEDFEC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725" r="50787" b="389"/>
          <a:stretch/>
        </p:blipFill>
        <p:spPr>
          <a:xfrm>
            <a:off x="971600" y="1942581"/>
            <a:ext cx="2212528" cy="1553785"/>
          </a:xfrm>
          <a:prstGeom prst="rect">
            <a:avLst/>
          </a:prstGeom>
          <a:effectLst>
            <a:outerShdw blurRad="50800" dist="38100" dir="2700000" algn="tl" rotWithShape="0">
              <a:prstClr val="black">
                <a:alpha val="40000"/>
              </a:prstClr>
            </a:outerShdw>
          </a:effectLst>
        </p:spPr>
      </p:pic>
      <p:pic>
        <p:nvPicPr>
          <p:cNvPr id="14" name="Picture 13" descr="Graphical user interface&#10;&#10;Description automatically generated">
            <a:extLst>
              <a:ext uri="{FF2B5EF4-FFF2-40B4-BE49-F238E27FC236}">
                <a16:creationId xmlns:a16="http://schemas.microsoft.com/office/drawing/2014/main" id="{33DB3651-0E24-41F9-A32B-1D4496BE240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0963" t="50725" r="-176" b="389"/>
          <a:stretch/>
        </p:blipFill>
        <p:spPr>
          <a:xfrm>
            <a:off x="6277226" y="1389766"/>
            <a:ext cx="2206844" cy="1549793"/>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DDCD3917-9141-4111-9EC0-B6D40E70F51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865" t="163" b="51028"/>
          <a:stretch/>
        </p:blipFill>
        <p:spPr>
          <a:xfrm>
            <a:off x="5965406" y="1951215"/>
            <a:ext cx="2206844" cy="1549793"/>
          </a:xfrm>
          <a:prstGeom prst="rect">
            <a:avLst/>
          </a:prstGeom>
          <a:effectLst>
            <a:outerShdw blurRad="50800" dist="38100" dir="2700000" algn="tl" rotWithShape="0">
              <a:prstClr val="black">
                <a:alpha val="40000"/>
              </a:prstClr>
            </a:outerShdw>
          </a:effectLst>
        </p:spPr>
      </p:pic>
      <p:pic>
        <p:nvPicPr>
          <p:cNvPr id="9" name="Picture 8" descr="A close up of a logo&#10;&#10;Description automatically generated">
            <a:extLst>
              <a:ext uri="{FF2B5EF4-FFF2-40B4-BE49-F238E27FC236}">
                <a16:creationId xmlns:a16="http://schemas.microsoft.com/office/drawing/2014/main" id="{6DD6CD57-AE95-4F83-9F71-8BD5AB504EB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9250" y="3271292"/>
            <a:ext cx="3496646" cy="3429000"/>
          </a:xfrm>
          <a:prstGeom prst="rect">
            <a:avLst/>
          </a:prstGeom>
        </p:spPr>
      </p:pic>
    </p:spTree>
    <p:extLst>
      <p:ext uri="{BB962C8B-B14F-4D97-AF65-F5344CB8AC3E}">
        <p14:creationId xmlns:p14="http://schemas.microsoft.com/office/powerpoint/2010/main" val="117866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750"/>
                                        <p:tgtEl>
                                          <p:spTgt spid="12"/>
                                        </p:tgtEl>
                                      </p:cBhvr>
                                    </p:animEffect>
                                    <p:anim calcmode="lin" valueType="num">
                                      <p:cBhvr>
                                        <p:cTn id="15" dur="750" fill="hold"/>
                                        <p:tgtEl>
                                          <p:spTgt spid="12"/>
                                        </p:tgtEl>
                                        <p:attrNameLst>
                                          <p:attrName>ppt_x</p:attrName>
                                        </p:attrNameLst>
                                      </p:cBhvr>
                                      <p:tavLst>
                                        <p:tav tm="0">
                                          <p:val>
                                            <p:strVal val="#ppt_x"/>
                                          </p:val>
                                        </p:tav>
                                        <p:tav tm="100000">
                                          <p:val>
                                            <p:strVal val="#ppt_x"/>
                                          </p:val>
                                        </p:tav>
                                      </p:tavLst>
                                    </p:anim>
                                    <p:anim calcmode="lin" valueType="num">
                                      <p:cBhvr>
                                        <p:cTn id="16" dur="750" fill="hold"/>
                                        <p:tgtEl>
                                          <p:spTgt spid="12"/>
                                        </p:tgtEl>
                                        <p:attrNameLst>
                                          <p:attrName>ppt_y</p:attrName>
                                        </p:attrNameLst>
                                      </p:cBhvr>
                                      <p:tavLst>
                                        <p:tav tm="0">
                                          <p:val>
                                            <p:strVal val="#ppt_y+.1"/>
                                          </p:val>
                                        </p:tav>
                                        <p:tav tm="100000">
                                          <p:val>
                                            <p:strVal val="#ppt_y"/>
                                          </p:val>
                                        </p:tav>
                                      </p:tavLst>
                                    </p:anim>
                                  </p:childTnLst>
                                </p:cTn>
                              </p:par>
                            </p:childTnLst>
                          </p:cTn>
                        </p:par>
                        <p:par>
                          <p:cTn id="17" fill="hold">
                            <p:stCondLst>
                              <p:cond delay="750"/>
                            </p:stCondLst>
                            <p:childTnLst>
                              <p:par>
                                <p:cTn id="18" presetID="42"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750"/>
                                        <p:tgtEl>
                                          <p:spTgt spid="13"/>
                                        </p:tgtEl>
                                      </p:cBhvr>
                                    </p:animEffect>
                                    <p:anim calcmode="lin" valueType="num">
                                      <p:cBhvr>
                                        <p:cTn id="21" dur="750" fill="hold"/>
                                        <p:tgtEl>
                                          <p:spTgt spid="13"/>
                                        </p:tgtEl>
                                        <p:attrNameLst>
                                          <p:attrName>ppt_x</p:attrName>
                                        </p:attrNameLst>
                                      </p:cBhvr>
                                      <p:tavLst>
                                        <p:tav tm="0">
                                          <p:val>
                                            <p:strVal val="#ppt_x"/>
                                          </p:val>
                                        </p:tav>
                                        <p:tav tm="100000">
                                          <p:val>
                                            <p:strVal val="#ppt_x"/>
                                          </p:val>
                                        </p:tav>
                                      </p:tavLst>
                                    </p:anim>
                                    <p:anim calcmode="lin" valueType="num">
                                      <p:cBhvr>
                                        <p:cTn id="22" dur="750" fill="hold"/>
                                        <p:tgtEl>
                                          <p:spTgt spid="13"/>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42" presetClass="entr" presetSubtype="0"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750"/>
                                        <p:tgtEl>
                                          <p:spTgt spid="14"/>
                                        </p:tgtEl>
                                      </p:cBhvr>
                                    </p:animEffect>
                                    <p:anim calcmode="lin" valueType="num">
                                      <p:cBhvr>
                                        <p:cTn id="27" dur="750" fill="hold"/>
                                        <p:tgtEl>
                                          <p:spTgt spid="14"/>
                                        </p:tgtEl>
                                        <p:attrNameLst>
                                          <p:attrName>ppt_x</p:attrName>
                                        </p:attrNameLst>
                                      </p:cBhvr>
                                      <p:tavLst>
                                        <p:tav tm="0">
                                          <p:val>
                                            <p:strVal val="#ppt_x"/>
                                          </p:val>
                                        </p:tav>
                                        <p:tav tm="100000">
                                          <p:val>
                                            <p:strVal val="#ppt_x"/>
                                          </p:val>
                                        </p:tav>
                                      </p:tavLst>
                                    </p:anim>
                                    <p:anim calcmode="lin" valueType="num">
                                      <p:cBhvr>
                                        <p:cTn id="28" dur="750" fill="hold"/>
                                        <p:tgtEl>
                                          <p:spTgt spid="14"/>
                                        </p:tgtEl>
                                        <p:attrNameLst>
                                          <p:attrName>ppt_y</p:attrName>
                                        </p:attrNameLst>
                                      </p:cBhvr>
                                      <p:tavLst>
                                        <p:tav tm="0">
                                          <p:val>
                                            <p:strVal val="#ppt_y+.1"/>
                                          </p:val>
                                        </p:tav>
                                        <p:tav tm="100000">
                                          <p:val>
                                            <p:strVal val="#ppt_y"/>
                                          </p:val>
                                        </p:tav>
                                      </p:tavLst>
                                    </p:anim>
                                  </p:childTnLst>
                                </p:cTn>
                              </p:par>
                            </p:childTnLst>
                          </p:cTn>
                        </p:par>
                        <p:par>
                          <p:cTn id="29" fill="hold">
                            <p:stCondLst>
                              <p:cond delay="2250"/>
                            </p:stCondLst>
                            <p:childTnLst>
                              <p:par>
                                <p:cTn id="30" presetID="42" presetClass="entr" presetSubtype="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750"/>
                                        <p:tgtEl>
                                          <p:spTgt spid="15"/>
                                        </p:tgtEl>
                                      </p:cBhvr>
                                    </p:animEffect>
                                    <p:anim calcmode="lin" valueType="num">
                                      <p:cBhvr>
                                        <p:cTn id="33" dur="750" fill="hold"/>
                                        <p:tgtEl>
                                          <p:spTgt spid="15"/>
                                        </p:tgtEl>
                                        <p:attrNameLst>
                                          <p:attrName>ppt_x</p:attrName>
                                        </p:attrNameLst>
                                      </p:cBhvr>
                                      <p:tavLst>
                                        <p:tav tm="0">
                                          <p:val>
                                            <p:strVal val="#ppt_x"/>
                                          </p:val>
                                        </p:tav>
                                        <p:tav tm="100000">
                                          <p:val>
                                            <p:strVal val="#ppt_x"/>
                                          </p:val>
                                        </p:tav>
                                      </p:tavLst>
                                    </p:anim>
                                    <p:anim calcmode="lin" valueType="num">
                                      <p:cBhvr>
                                        <p:cTn id="34"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D9993-3806-4C8A-B1B0-C72AFC1464F9}"/>
              </a:ext>
            </a:extLst>
          </p:cNvPr>
          <p:cNvSpPr>
            <a:spLocks noGrp="1"/>
          </p:cNvSpPr>
          <p:nvPr>
            <p:ph type="title"/>
          </p:nvPr>
        </p:nvSpPr>
        <p:spPr/>
        <p:txBody>
          <a:bodyPr/>
          <a:lstStyle/>
          <a:p>
            <a:r>
              <a:rPr lang="en-GB" dirty="0"/>
              <a:t>Find the Facts!</a:t>
            </a:r>
          </a:p>
        </p:txBody>
      </p:sp>
      <p:pic>
        <p:nvPicPr>
          <p:cNvPr id="4" name="Group Work">
            <a:extLst>
              <a:ext uri="{FF2B5EF4-FFF2-40B4-BE49-F238E27FC236}">
                <a16:creationId xmlns:a16="http://schemas.microsoft.com/office/drawing/2014/main" id="{0F85BC95-D8E9-4DAD-8E10-C934D2B108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250" y="544048"/>
            <a:ext cx="864000" cy="864000"/>
          </a:xfrm>
          <a:prstGeom prst="rect">
            <a:avLst/>
          </a:prstGeom>
        </p:spPr>
      </p:pic>
      <p:sp>
        <p:nvSpPr>
          <p:cNvPr id="11" name="TextBox 10">
            <a:extLst>
              <a:ext uri="{FF2B5EF4-FFF2-40B4-BE49-F238E27FC236}">
                <a16:creationId xmlns:a16="http://schemas.microsoft.com/office/drawing/2014/main" id="{3664E89B-ED30-4652-8F59-09CA03EC694A}"/>
              </a:ext>
            </a:extLst>
          </p:cNvPr>
          <p:cNvSpPr txBox="1"/>
          <p:nvPr/>
        </p:nvSpPr>
        <p:spPr>
          <a:xfrm>
            <a:off x="755650" y="3094526"/>
            <a:ext cx="76327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Let’s see what each group decided.</a:t>
            </a:r>
          </a:p>
        </p:txBody>
      </p:sp>
      <p:sp>
        <p:nvSpPr>
          <p:cNvPr id="10" name="Rectangle: Rounded Corners 9">
            <a:extLst>
              <a:ext uri="{FF2B5EF4-FFF2-40B4-BE49-F238E27FC236}">
                <a16:creationId xmlns:a16="http://schemas.microsoft.com/office/drawing/2014/main" id="{B4709ABC-ACA4-4E9D-9EFF-3C313024D601}"/>
              </a:ext>
            </a:extLst>
          </p:cNvPr>
          <p:cNvSpPr/>
          <p:nvPr/>
        </p:nvSpPr>
        <p:spPr>
          <a:xfrm>
            <a:off x="251520" y="5085184"/>
            <a:ext cx="3841678" cy="1553786"/>
          </a:xfrm>
          <a:prstGeom prst="roundRect">
            <a:avLst>
              <a:gd name="adj" fmla="val 11682"/>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08000" rIns="108000" bIns="10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Remember, we were looking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whether you think it is true;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what made you decide this;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what you could do next to check it out further.</a:t>
            </a:r>
          </a:p>
        </p:txBody>
      </p:sp>
      <p:pic>
        <p:nvPicPr>
          <p:cNvPr id="12" name="Picture 11" descr="Graphical user interface&#10;&#10;Description automatically generated">
            <a:extLst>
              <a:ext uri="{FF2B5EF4-FFF2-40B4-BE49-F238E27FC236}">
                <a16:creationId xmlns:a16="http://schemas.microsoft.com/office/drawing/2014/main" id="{69F5B715-C092-4007-915F-74920419CA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787" b="51114"/>
          <a:stretch/>
        </p:blipFill>
        <p:spPr>
          <a:xfrm>
            <a:off x="2336969" y="1690052"/>
            <a:ext cx="4545880" cy="3192420"/>
          </a:xfrm>
          <a:prstGeom prst="rect">
            <a:avLst/>
          </a:prstGeom>
          <a:effectLst>
            <a:outerShdw blurRad="50800" dist="38100" dir="2700000" algn="tl" rotWithShape="0">
              <a:prstClr val="black">
                <a:alpha val="40000"/>
              </a:prstClr>
            </a:outerShdw>
          </a:effectLst>
        </p:spPr>
      </p:pic>
      <p:sp>
        <p:nvSpPr>
          <p:cNvPr id="3" name="Oval 2">
            <a:extLst>
              <a:ext uri="{FF2B5EF4-FFF2-40B4-BE49-F238E27FC236}">
                <a16:creationId xmlns:a16="http://schemas.microsoft.com/office/drawing/2014/main" id="{16E992A8-0527-41E1-8F82-3D8B519743CA}"/>
              </a:ext>
            </a:extLst>
          </p:cNvPr>
          <p:cNvSpPr/>
          <p:nvPr/>
        </p:nvSpPr>
        <p:spPr>
          <a:xfrm>
            <a:off x="6036121" y="4076601"/>
            <a:ext cx="2016224" cy="201622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Twinkl"/>
                <a:ea typeface="+mn-ea"/>
                <a:cs typeface="+mn-cs"/>
              </a:rPr>
              <a:t>False</a:t>
            </a:r>
            <a:endParaRPr kumimoji="0" lang="en-GB" sz="1800" b="1" i="0" u="none" strike="noStrike" kern="1200" cap="none" spc="0" normalizeH="0" baseline="0" noProof="0" dirty="0">
              <a:ln>
                <a:noFill/>
              </a:ln>
              <a:solidFill>
                <a:prstClr val="white"/>
              </a:solidFill>
              <a:effectLst/>
              <a:uLnTx/>
              <a:uFillTx/>
              <a:latin typeface="Twinkl"/>
              <a:ea typeface="+mn-ea"/>
              <a:cs typeface="+mn-cs"/>
            </a:endParaRPr>
          </a:p>
        </p:txBody>
      </p:sp>
      <p:pic>
        <p:nvPicPr>
          <p:cNvPr id="15" name="Picture 14">
            <a:extLst>
              <a:ext uri="{FF2B5EF4-FFF2-40B4-BE49-F238E27FC236}">
                <a16:creationId xmlns:a16="http://schemas.microsoft.com/office/drawing/2014/main" id="{DDCD3917-9141-4111-9EC0-B6D40E70F519}"/>
              </a:ext>
            </a:extLst>
          </p:cNvPr>
          <p:cNvPicPr>
            <a:picLocks noChangeAspect="1"/>
          </p:cNvPicPr>
          <p:nvPr/>
        </p:nvPicPr>
        <p:blipFill rotWithShape="1">
          <a:blip r:embed="rId4">
            <a:extLst>
              <a:ext uri="{28A0092B-C50C-407E-A947-70E740481C1C}">
                <a14:useLocalDpi xmlns:a14="http://schemas.microsoft.com/office/drawing/2010/main" val="0"/>
              </a:ext>
            </a:extLst>
          </a:blip>
          <a:srcRect l="50842" t="163" b="51005"/>
          <a:stretch/>
        </p:blipFill>
        <p:spPr>
          <a:xfrm>
            <a:off x="2417560" y="1720354"/>
            <a:ext cx="4458696" cy="3131193"/>
          </a:xfrm>
          <a:prstGeom prst="rect">
            <a:avLst/>
          </a:prstGeom>
          <a:effectLst>
            <a:outerShdw blurRad="50800" dist="38100" dir="2700000" algn="tl" rotWithShape="0">
              <a:prstClr val="black">
                <a:alpha val="40000"/>
              </a:prstClr>
            </a:outerShdw>
          </a:effectLst>
        </p:spPr>
      </p:pic>
      <p:sp>
        <p:nvSpPr>
          <p:cNvPr id="17" name="Oval 16">
            <a:extLst>
              <a:ext uri="{FF2B5EF4-FFF2-40B4-BE49-F238E27FC236}">
                <a16:creationId xmlns:a16="http://schemas.microsoft.com/office/drawing/2014/main" id="{323F6598-065E-484B-A2CA-B09773CE8CF7}"/>
              </a:ext>
            </a:extLst>
          </p:cNvPr>
          <p:cNvSpPr/>
          <p:nvPr/>
        </p:nvSpPr>
        <p:spPr>
          <a:xfrm>
            <a:off x="6036121" y="4072632"/>
            <a:ext cx="2016224" cy="201622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Twinkl"/>
                <a:ea typeface="+mn-ea"/>
                <a:cs typeface="+mn-cs"/>
              </a:rPr>
              <a:t>True</a:t>
            </a:r>
            <a:endParaRPr kumimoji="0" lang="en-GB" sz="1800" b="1" i="0" u="none" strike="noStrike" kern="1200" cap="none" spc="0" normalizeH="0" baseline="0" noProof="0" dirty="0">
              <a:ln>
                <a:noFill/>
              </a:ln>
              <a:solidFill>
                <a:prstClr val="white"/>
              </a:solidFill>
              <a:effectLst/>
              <a:uLnTx/>
              <a:uFillTx/>
              <a:latin typeface="Twinkl"/>
              <a:ea typeface="+mn-ea"/>
              <a:cs typeface="+mn-cs"/>
            </a:endParaRPr>
          </a:p>
        </p:txBody>
      </p:sp>
      <p:pic>
        <p:nvPicPr>
          <p:cNvPr id="13" name="Picture 12" descr="Graphical user interface&#10;&#10;Description automatically generated">
            <a:extLst>
              <a:ext uri="{FF2B5EF4-FFF2-40B4-BE49-F238E27FC236}">
                <a16:creationId xmlns:a16="http://schemas.microsoft.com/office/drawing/2014/main" id="{4886EFE5-8C6E-4247-B798-3E8ACEDFEC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725" r="50787" b="389"/>
          <a:stretch/>
        </p:blipFill>
        <p:spPr>
          <a:xfrm>
            <a:off x="2336969" y="1689654"/>
            <a:ext cx="4470180" cy="3139259"/>
          </a:xfrm>
          <a:prstGeom prst="rect">
            <a:avLst/>
          </a:prstGeom>
          <a:effectLst>
            <a:outerShdw blurRad="50800" dist="38100" dir="2700000" algn="tl" rotWithShape="0">
              <a:prstClr val="black">
                <a:alpha val="40000"/>
              </a:prstClr>
            </a:outerShdw>
          </a:effectLst>
        </p:spPr>
      </p:pic>
      <p:sp>
        <p:nvSpPr>
          <p:cNvPr id="18" name="Oval 17">
            <a:extLst>
              <a:ext uri="{FF2B5EF4-FFF2-40B4-BE49-F238E27FC236}">
                <a16:creationId xmlns:a16="http://schemas.microsoft.com/office/drawing/2014/main" id="{3D3665C1-4A86-43AE-8354-12A32DFC307B}"/>
              </a:ext>
            </a:extLst>
          </p:cNvPr>
          <p:cNvSpPr/>
          <p:nvPr/>
        </p:nvSpPr>
        <p:spPr>
          <a:xfrm>
            <a:off x="6036121" y="4080570"/>
            <a:ext cx="2016224" cy="201622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Twinkl"/>
                <a:ea typeface="+mn-ea"/>
                <a:cs typeface="+mn-cs"/>
              </a:rPr>
              <a:t>False</a:t>
            </a:r>
            <a:endParaRPr kumimoji="0" lang="en-GB" sz="1800" b="1" i="0" u="none" strike="noStrike" kern="1200" cap="none" spc="0" normalizeH="0" baseline="0" noProof="0" dirty="0">
              <a:ln>
                <a:noFill/>
              </a:ln>
              <a:solidFill>
                <a:prstClr val="white"/>
              </a:solidFill>
              <a:effectLst/>
              <a:uLnTx/>
              <a:uFillTx/>
              <a:latin typeface="Twinkl"/>
              <a:ea typeface="+mn-ea"/>
              <a:cs typeface="+mn-cs"/>
            </a:endParaRPr>
          </a:p>
        </p:txBody>
      </p:sp>
      <p:pic>
        <p:nvPicPr>
          <p:cNvPr id="14" name="Picture 13" descr="Graphical user interface&#10;&#10;Description automatically generated">
            <a:extLst>
              <a:ext uri="{FF2B5EF4-FFF2-40B4-BE49-F238E27FC236}">
                <a16:creationId xmlns:a16="http://schemas.microsoft.com/office/drawing/2014/main" id="{33DB3651-0E24-41F9-A32B-1D4496BE240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963" t="50725" r="-176" b="389"/>
          <a:stretch/>
        </p:blipFill>
        <p:spPr>
          <a:xfrm>
            <a:off x="2336968" y="1693645"/>
            <a:ext cx="4458696" cy="3131193"/>
          </a:xfrm>
          <a:prstGeom prst="rect">
            <a:avLst/>
          </a:prstGeom>
          <a:effectLst>
            <a:outerShdw blurRad="50800" dist="38100" dir="2700000" algn="tl" rotWithShape="0">
              <a:prstClr val="black">
                <a:alpha val="40000"/>
              </a:prstClr>
            </a:outerShdw>
          </a:effectLst>
        </p:spPr>
      </p:pic>
      <p:sp>
        <p:nvSpPr>
          <p:cNvPr id="16" name="Oval 15">
            <a:extLst>
              <a:ext uri="{FF2B5EF4-FFF2-40B4-BE49-F238E27FC236}">
                <a16:creationId xmlns:a16="http://schemas.microsoft.com/office/drawing/2014/main" id="{5F658E9C-1174-4FDF-8712-1C6130C36798}"/>
              </a:ext>
            </a:extLst>
          </p:cNvPr>
          <p:cNvSpPr/>
          <p:nvPr/>
        </p:nvSpPr>
        <p:spPr>
          <a:xfrm>
            <a:off x="6036121" y="4091211"/>
            <a:ext cx="2016224" cy="201622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Twinkl"/>
                <a:ea typeface="+mn-ea"/>
                <a:cs typeface="+mn-cs"/>
              </a:rPr>
              <a:t>True</a:t>
            </a:r>
            <a:endParaRPr kumimoji="0" lang="en-GB" sz="1800" b="1" i="0" u="none" strike="noStrike" kern="1200" cap="none" spc="0" normalizeH="0" baseline="0" noProof="0" dirty="0">
              <a:ln>
                <a:noFill/>
              </a:ln>
              <a:solidFill>
                <a:prstClr val="white"/>
              </a:solidFill>
              <a:effectLst/>
              <a:uLnTx/>
              <a:uFillTx/>
              <a:latin typeface="Twinkl"/>
              <a:ea typeface="+mn-ea"/>
              <a:cs typeface="+mn-cs"/>
            </a:endParaRPr>
          </a:p>
        </p:txBody>
      </p:sp>
    </p:spTree>
    <p:extLst>
      <p:ext uri="{BB962C8B-B14F-4D97-AF65-F5344CB8AC3E}">
        <p14:creationId xmlns:p14="http://schemas.microsoft.com/office/powerpoint/2010/main" val="1038229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par>
                          <p:cTn id="18" fill="hold">
                            <p:stCondLst>
                              <p:cond delay="500"/>
                            </p:stCondLst>
                            <p:childTnLst>
                              <p:par>
                                <p:cTn id="19" presetID="2" presetClass="entr" presetSubtype="2"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1+#ppt_w/2"/>
                                          </p:val>
                                        </p:tav>
                                        <p:tav tm="100000">
                                          <p:val>
                                            <p:strVal val="#ppt_x"/>
                                          </p:val>
                                        </p:tav>
                                      </p:tavLst>
                                    </p:anim>
                                    <p:anim calcmode="lin" valueType="num">
                                      <p:cBhvr additive="base">
                                        <p:cTn id="2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xit" presetSubtype="8" fill="hold" nodeType="clickEffect">
                                  <p:stCondLst>
                                    <p:cond delay="0"/>
                                  </p:stCondLst>
                                  <p:childTnLst>
                                    <p:anim calcmode="lin" valueType="num">
                                      <p:cBhvr additive="base">
                                        <p:cTn id="33" dur="500"/>
                                        <p:tgtEl>
                                          <p:spTgt spid="12"/>
                                        </p:tgtEl>
                                        <p:attrNameLst>
                                          <p:attrName>ppt_x</p:attrName>
                                        </p:attrNameLst>
                                      </p:cBhvr>
                                      <p:tavLst>
                                        <p:tav tm="0">
                                          <p:val>
                                            <p:strVal val="ppt_x"/>
                                          </p:val>
                                        </p:tav>
                                        <p:tav tm="100000">
                                          <p:val>
                                            <p:strVal val="0-ppt_w/2"/>
                                          </p:val>
                                        </p:tav>
                                      </p:tavLst>
                                    </p:anim>
                                    <p:anim calcmode="lin" valueType="num">
                                      <p:cBhvr additive="base">
                                        <p:cTn id="34" dur="500"/>
                                        <p:tgtEl>
                                          <p:spTgt spid="12"/>
                                        </p:tgtEl>
                                        <p:attrNameLst>
                                          <p:attrName>ppt_y</p:attrName>
                                        </p:attrNameLst>
                                      </p:cBhvr>
                                      <p:tavLst>
                                        <p:tav tm="0">
                                          <p:val>
                                            <p:strVal val="ppt_y"/>
                                          </p:val>
                                        </p:tav>
                                        <p:tav tm="100000">
                                          <p:val>
                                            <p:strVal val="ppt_y"/>
                                          </p:val>
                                        </p:tav>
                                      </p:tavLst>
                                    </p:anim>
                                    <p:set>
                                      <p:cBhvr>
                                        <p:cTn id="35" dur="1" fill="hold">
                                          <p:stCondLst>
                                            <p:cond delay="499"/>
                                          </p:stCondLst>
                                        </p:cTn>
                                        <p:tgtEl>
                                          <p:spTgt spid="12"/>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3"/>
                                        </p:tgtEl>
                                      </p:cBhvr>
                                    </p:animEffect>
                                    <p:set>
                                      <p:cBhvr>
                                        <p:cTn id="38" dur="1" fill="hold">
                                          <p:stCondLst>
                                            <p:cond delay="499"/>
                                          </p:stCondLst>
                                        </p:cTn>
                                        <p:tgtEl>
                                          <p:spTgt spid="3"/>
                                        </p:tgtEl>
                                        <p:attrNameLst>
                                          <p:attrName>style.visibility</p:attrName>
                                        </p:attrNameLst>
                                      </p:cBhvr>
                                      <p:to>
                                        <p:strVal val="hidden"/>
                                      </p:to>
                                    </p:set>
                                  </p:childTnLst>
                                </p:cTn>
                              </p:par>
                            </p:childTnLst>
                          </p:cTn>
                        </p:par>
                        <p:par>
                          <p:cTn id="39" fill="hold">
                            <p:stCondLst>
                              <p:cond delay="500"/>
                            </p:stCondLst>
                            <p:childTnLst>
                              <p:par>
                                <p:cTn id="40" presetID="2" presetClass="entr" presetSubtype="2"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1+#ppt_w/2"/>
                                          </p:val>
                                        </p:tav>
                                        <p:tav tm="100000">
                                          <p:val>
                                            <p:strVal val="#ppt_x"/>
                                          </p:val>
                                        </p:tav>
                                      </p:tavLst>
                                    </p:anim>
                                    <p:anim calcmode="lin" valueType="num">
                                      <p:cBhvr additive="base">
                                        <p:cTn id="43"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p:cTn id="48" dur="500" fill="hold"/>
                                        <p:tgtEl>
                                          <p:spTgt spid="17"/>
                                        </p:tgtEl>
                                        <p:attrNameLst>
                                          <p:attrName>ppt_w</p:attrName>
                                        </p:attrNameLst>
                                      </p:cBhvr>
                                      <p:tavLst>
                                        <p:tav tm="0">
                                          <p:val>
                                            <p:fltVal val="0"/>
                                          </p:val>
                                        </p:tav>
                                        <p:tav tm="100000">
                                          <p:val>
                                            <p:strVal val="#ppt_w"/>
                                          </p:val>
                                        </p:tav>
                                      </p:tavLst>
                                    </p:anim>
                                    <p:anim calcmode="lin" valueType="num">
                                      <p:cBhvr>
                                        <p:cTn id="49" dur="500" fill="hold"/>
                                        <p:tgtEl>
                                          <p:spTgt spid="17"/>
                                        </p:tgtEl>
                                        <p:attrNameLst>
                                          <p:attrName>ppt_h</p:attrName>
                                        </p:attrNameLst>
                                      </p:cBhvr>
                                      <p:tavLst>
                                        <p:tav tm="0">
                                          <p:val>
                                            <p:fltVal val="0"/>
                                          </p:val>
                                        </p:tav>
                                        <p:tav tm="100000">
                                          <p:val>
                                            <p:strVal val="#ppt_h"/>
                                          </p:val>
                                        </p:tav>
                                      </p:tavLst>
                                    </p:anim>
                                    <p:animEffect transition="in" filter="fad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xit" presetSubtype="8" fill="hold" nodeType="clickEffect">
                                  <p:stCondLst>
                                    <p:cond delay="0"/>
                                  </p:stCondLst>
                                  <p:childTnLst>
                                    <p:anim calcmode="lin" valueType="num">
                                      <p:cBhvr additive="base">
                                        <p:cTn id="54" dur="500"/>
                                        <p:tgtEl>
                                          <p:spTgt spid="15"/>
                                        </p:tgtEl>
                                        <p:attrNameLst>
                                          <p:attrName>ppt_x</p:attrName>
                                        </p:attrNameLst>
                                      </p:cBhvr>
                                      <p:tavLst>
                                        <p:tav tm="0">
                                          <p:val>
                                            <p:strVal val="ppt_x"/>
                                          </p:val>
                                        </p:tav>
                                        <p:tav tm="100000">
                                          <p:val>
                                            <p:strVal val="0-ppt_w/2"/>
                                          </p:val>
                                        </p:tav>
                                      </p:tavLst>
                                    </p:anim>
                                    <p:anim calcmode="lin" valueType="num">
                                      <p:cBhvr additive="base">
                                        <p:cTn id="55" dur="500"/>
                                        <p:tgtEl>
                                          <p:spTgt spid="15"/>
                                        </p:tgtEl>
                                        <p:attrNameLst>
                                          <p:attrName>ppt_y</p:attrName>
                                        </p:attrNameLst>
                                      </p:cBhvr>
                                      <p:tavLst>
                                        <p:tav tm="0">
                                          <p:val>
                                            <p:strVal val="ppt_y"/>
                                          </p:val>
                                        </p:tav>
                                        <p:tav tm="100000">
                                          <p:val>
                                            <p:strVal val="ppt_y"/>
                                          </p:val>
                                        </p:tav>
                                      </p:tavLst>
                                    </p:anim>
                                    <p:set>
                                      <p:cBhvr>
                                        <p:cTn id="56" dur="1" fill="hold">
                                          <p:stCondLst>
                                            <p:cond delay="499"/>
                                          </p:stCondLst>
                                        </p:cTn>
                                        <p:tgtEl>
                                          <p:spTgt spid="15"/>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17"/>
                                        </p:tgtEl>
                                      </p:cBhvr>
                                    </p:animEffect>
                                    <p:set>
                                      <p:cBhvr>
                                        <p:cTn id="59" dur="1" fill="hold">
                                          <p:stCondLst>
                                            <p:cond delay="499"/>
                                          </p:stCondLst>
                                        </p:cTn>
                                        <p:tgtEl>
                                          <p:spTgt spid="17"/>
                                        </p:tgtEl>
                                        <p:attrNameLst>
                                          <p:attrName>style.visibility</p:attrName>
                                        </p:attrNameLst>
                                      </p:cBhvr>
                                      <p:to>
                                        <p:strVal val="hidden"/>
                                      </p:to>
                                    </p:set>
                                  </p:childTnLst>
                                </p:cTn>
                              </p:par>
                            </p:childTnLst>
                          </p:cTn>
                        </p:par>
                        <p:par>
                          <p:cTn id="60" fill="hold">
                            <p:stCondLst>
                              <p:cond delay="500"/>
                            </p:stCondLst>
                            <p:childTnLst>
                              <p:par>
                                <p:cTn id="61" presetID="2" presetClass="entr" presetSubtype="2" fill="hold" nodeType="after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additive="base">
                                        <p:cTn id="63" dur="500" fill="hold"/>
                                        <p:tgtEl>
                                          <p:spTgt spid="13"/>
                                        </p:tgtEl>
                                        <p:attrNameLst>
                                          <p:attrName>ppt_x</p:attrName>
                                        </p:attrNameLst>
                                      </p:cBhvr>
                                      <p:tavLst>
                                        <p:tav tm="0">
                                          <p:val>
                                            <p:strVal val="1+#ppt_w/2"/>
                                          </p:val>
                                        </p:tav>
                                        <p:tav tm="100000">
                                          <p:val>
                                            <p:strVal val="#ppt_x"/>
                                          </p:val>
                                        </p:tav>
                                      </p:tavLst>
                                    </p:anim>
                                    <p:anim calcmode="lin" valueType="num">
                                      <p:cBhvr additive="base">
                                        <p:cTn id="6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p:cTn id="69" dur="500" fill="hold"/>
                                        <p:tgtEl>
                                          <p:spTgt spid="18"/>
                                        </p:tgtEl>
                                        <p:attrNameLst>
                                          <p:attrName>ppt_w</p:attrName>
                                        </p:attrNameLst>
                                      </p:cBhvr>
                                      <p:tavLst>
                                        <p:tav tm="0">
                                          <p:val>
                                            <p:fltVal val="0"/>
                                          </p:val>
                                        </p:tav>
                                        <p:tav tm="100000">
                                          <p:val>
                                            <p:strVal val="#ppt_w"/>
                                          </p:val>
                                        </p:tav>
                                      </p:tavLst>
                                    </p:anim>
                                    <p:anim calcmode="lin" valueType="num">
                                      <p:cBhvr>
                                        <p:cTn id="70" dur="500" fill="hold"/>
                                        <p:tgtEl>
                                          <p:spTgt spid="18"/>
                                        </p:tgtEl>
                                        <p:attrNameLst>
                                          <p:attrName>ppt_h</p:attrName>
                                        </p:attrNameLst>
                                      </p:cBhvr>
                                      <p:tavLst>
                                        <p:tav tm="0">
                                          <p:val>
                                            <p:fltVal val="0"/>
                                          </p:val>
                                        </p:tav>
                                        <p:tav tm="100000">
                                          <p:val>
                                            <p:strVal val="#ppt_h"/>
                                          </p:val>
                                        </p:tav>
                                      </p:tavLst>
                                    </p:anim>
                                    <p:animEffect transition="in" filter="fade">
                                      <p:cBhvr>
                                        <p:cTn id="71" dur="500"/>
                                        <p:tgtEl>
                                          <p:spTgt spid="18"/>
                                        </p:tgtEl>
                                      </p:cBhvr>
                                    </p:animEffect>
                                  </p:childTnLst>
                                </p:cTn>
                              </p:par>
                            </p:childTnLst>
                          </p:cTn>
                        </p:par>
                      </p:childTnLst>
                    </p:cTn>
                  </p:par>
                  <p:par>
                    <p:cTn id="72" fill="hold">
                      <p:stCondLst>
                        <p:cond delay="indefinite"/>
                      </p:stCondLst>
                      <p:childTnLst>
                        <p:par>
                          <p:cTn id="73" fill="hold">
                            <p:stCondLst>
                              <p:cond delay="0"/>
                            </p:stCondLst>
                            <p:childTnLst>
                              <p:par>
                                <p:cTn id="74" presetID="2" presetClass="exit" presetSubtype="8" fill="hold" nodeType="clickEffect">
                                  <p:stCondLst>
                                    <p:cond delay="0"/>
                                  </p:stCondLst>
                                  <p:childTnLst>
                                    <p:anim calcmode="lin" valueType="num">
                                      <p:cBhvr additive="base">
                                        <p:cTn id="75" dur="500"/>
                                        <p:tgtEl>
                                          <p:spTgt spid="13"/>
                                        </p:tgtEl>
                                        <p:attrNameLst>
                                          <p:attrName>ppt_x</p:attrName>
                                        </p:attrNameLst>
                                      </p:cBhvr>
                                      <p:tavLst>
                                        <p:tav tm="0">
                                          <p:val>
                                            <p:strVal val="ppt_x"/>
                                          </p:val>
                                        </p:tav>
                                        <p:tav tm="100000">
                                          <p:val>
                                            <p:strVal val="0-ppt_w/2"/>
                                          </p:val>
                                        </p:tav>
                                      </p:tavLst>
                                    </p:anim>
                                    <p:anim calcmode="lin" valueType="num">
                                      <p:cBhvr additive="base">
                                        <p:cTn id="76" dur="500"/>
                                        <p:tgtEl>
                                          <p:spTgt spid="13"/>
                                        </p:tgtEl>
                                        <p:attrNameLst>
                                          <p:attrName>ppt_y</p:attrName>
                                        </p:attrNameLst>
                                      </p:cBhvr>
                                      <p:tavLst>
                                        <p:tav tm="0">
                                          <p:val>
                                            <p:strVal val="ppt_y"/>
                                          </p:val>
                                        </p:tav>
                                        <p:tav tm="100000">
                                          <p:val>
                                            <p:strVal val="ppt_y"/>
                                          </p:val>
                                        </p:tav>
                                      </p:tavLst>
                                    </p:anim>
                                    <p:set>
                                      <p:cBhvr>
                                        <p:cTn id="77" dur="1" fill="hold">
                                          <p:stCondLst>
                                            <p:cond delay="499"/>
                                          </p:stCondLst>
                                        </p:cTn>
                                        <p:tgtEl>
                                          <p:spTgt spid="13"/>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8"/>
                                        </p:tgtEl>
                                      </p:cBhvr>
                                    </p:animEffect>
                                    <p:set>
                                      <p:cBhvr>
                                        <p:cTn id="80" dur="1" fill="hold">
                                          <p:stCondLst>
                                            <p:cond delay="499"/>
                                          </p:stCondLst>
                                        </p:cTn>
                                        <p:tgtEl>
                                          <p:spTgt spid="18"/>
                                        </p:tgtEl>
                                        <p:attrNameLst>
                                          <p:attrName>style.visibility</p:attrName>
                                        </p:attrNameLst>
                                      </p:cBhvr>
                                      <p:to>
                                        <p:strVal val="hidden"/>
                                      </p:to>
                                    </p:set>
                                  </p:childTnLst>
                                </p:cTn>
                              </p:par>
                            </p:childTnLst>
                          </p:cTn>
                        </p:par>
                        <p:par>
                          <p:cTn id="81" fill="hold">
                            <p:stCondLst>
                              <p:cond delay="500"/>
                            </p:stCondLst>
                            <p:childTnLst>
                              <p:par>
                                <p:cTn id="82" presetID="2" presetClass="entr" presetSubtype="2" fill="hold" nodeType="afterEffect">
                                  <p:stCondLst>
                                    <p:cond delay="0"/>
                                  </p:stCondLst>
                                  <p:childTnLst>
                                    <p:set>
                                      <p:cBhvr>
                                        <p:cTn id="83" dur="1" fill="hold">
                                          <p:stCondLst>
                                            <p:cond delay="0"/>
                                          </p:stCondLst>
                                        </p:cTn>
                                        <p:tgtEl>
                                          <p:spTgt spid="14"/>
                                        </p:tgtEl>
                                        <p:attrNameLst>
                                          <p:attrName>style.visibility</p:attrName>
                                        </p:attrNameLst>
                                      </p:cBhvr>
                                      <p:to>
                                        <p:strVal val="visible"/>
                                      </p:to>
                                    </p:set>
                                    <p:anim calcmode="lin" valueType="num">
                                      <p:cBhvr additive="base">
                                        <p:cTn id="84" dur="500" fill="hold"/>
                                        <p:tgtEl>
                                          <p:spTgt spid="14"/>
                                        </p:tgtEl>
                                        <p:attrNameLst>
                                          <p:attrName>ppt_x</p:attrName>
                                        </p:attrNameLst>
                                      </p:cBhvr>
                                      <p:tavLst>
                                        <p:tav tm="0">
                                          <p:val>
                                            <p:strVal val="1+#ppt_w/2"/>
                                          </p:val>
                                        </p:tav>
                                        <p:tav tm="100000">
                                          <p:val>
                                            <p:strVal val="#ppt_x"/>
                                          </p:val>
                                        </p:tav>
                                      </p:tavLst>
                                    </p:anim>
                                    <p:anim calcmode="lin" valueType="num">
                                      <p:cBhvr additive="base">
                                        <p:cTn id="85"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grpId="0" nodeType="clickEffect">
                                  <p:stCondLst>
                                    <p:cond delay="0"/>
                                  </p:stCondLst>
                                  <p:childTnLst>
                                    <p:set>
                                      <p:cBhvr>
                                        <p:cTn id="89" dur="1" fill="hold">
                                          <p:stCondLst>
                                            <p:cond delay="0"/>
                                          </p:stCondLst>
                                        </p:cTn>
                                        <p:tgtEl>
                                          <p:spTgt spid="16"/>
                                        </p:tgtEl>
                                        <p:attrNameLst>
                                          <p:attrName>style.visibility</p:attrName>
                                        </p:attrNameLst>
                                      </p:cBhvr>
                                      <p:to>
                                        <p:strVal val="visible"/>
                                      </p:to>
                                    </p:set>
                                    <p:anim calcmode="lin" valueType="num">
                                      <p:cBhvr>
                                        <p:cTn id="90" dur="500" fill="hold"/>
                                        <p:tgtEl>
                                          <p:spTgt spid="16"/>
                                        </p:tgtEl>
                                        <p:attrNameLst>
                                          <p:attrName>ppt_w</p:attrName>
                                        </p:attrNameLst>
                                      </p:cBhvr>
                                      <p:tavLst>
                                        <p:tav tm="0">
                                          <p:val>
                                            <p:fltVal val="0"/>
                                          </p:val>
                                        </p:tav>
                                        <p:tav tm="100000">
                                          <p:val>
                                            <p:strVal val="#ppt_w"/>
                                          </p:val>
                                        </p:tav>
                                      </p:tavLst>
                                    </p:anim>
                                    <p:anim calcmode="lin" valueType="num">
                                      <p:cBhvr>
                                        <p:cTn id="91" dur="500" fill="hold"/>
                                        <p:tgtEl>
                                          <p:spTgt spid="16"/>
                                        </p:tgtEl>
                                        <p:attrNameLst>
                                          <p:attrName>ppt_h</p:attrName>
                                        </p:attrNameLst>
                                      </p:cBhvr>
                                      <p:tavLst>
                                        <p:tav tm="0">
                                          <p:val>
                                            <p:fltVal val="0"/>
                                          </p:val>
                                        </p:tav>
                                        <p:tav tm="100000">
                                          <p:val>
                                            <p:strVal val="#ppt_h"/>
                                          </p:val>
                                        </p:tav>
                                      </p:tavLst>
                                    </p:anim>
                                    <p:animEffect transition="in" filter="fade">
                                      <p:cBhvr>
                                        <p:cTn id="9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0" grpId="0" animBg="1"/>
      <p:bldP spid="3" grpId="0" animBg="1"/>
      <p:bldP spid="3" grpId="1" animBg="1"/>
      <p:bldP spid="17" grpId="0" animBg="1"/>
      <p:bldP spid="17" grpId="1" animBg="1"/>
      <p:bldP spid="18" grpId="0" animBg="1"/>
      <p:bldP spid="18" grpId="1" animBg="1"/>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Find the Facts!</a:t>
            </a:r>
          </a:p>
        </p:txBody>
      </p:sp>
      <p:sp>
        <p:nvSpPr>
          <p:cNvPr id="5" name="TextBox 4">
            <a:extLst>
              <a:ext uri="{FF2B5EF4-FFF2-40B4-BE49-F238E27FC236}">
                <a16:creationId xmlns:a16="http://schemas.microsoft.com/office/drawing/2014/main" id="{D1ADD168-F798-4139-B3EE-932D50F190A1}"/>
              </a:ext>
            </a:extLst>
          </p:cNvPr>
          <p:cNvSpPr txBox="1"/>
          <p:nvPr/>
        </p:nvSpPr>
        <p:spPr>
          <a:xfrm>
            <a:off x="755650" y="1484784"/>
            <a:ext cx="76327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What a lot of information we can find online!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Twink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Although it can be very useful, we must remember it may not always be true and we might want to check it out. </a:t>
            </a:r>
          </a:p>
        </p:txBody>
      </p:sp>
      <p:sp>
        <p:nvSpPr>
          <p:cNvPr id="9" name="Rectangle: Rounded Corners 8">
            <a:extLst>
              <a:ext uri="{FF2B5EF4-FFF2-40B4-BE49-F238E27FC236}">
                <a16:creationId xmlns:a16="http://schemas.microsoft.com/office/drawing/2014/main" id="{25412057-6637-4DE6-B229-A4B7E49D6E87}"/>
              </a:ext>
            </a:extLst>
          </p:cNvPr>
          <p:cNvSpPr/>
          <p:nvPr/>
        </p:nvSpPr>
        <p:spPr>
          <a:xfrm>
            <a:off x="253256" y="4418490"/>
            <a:ext cx="3382640" cy="882718"/>
          </a:xfrm>
          <a:prstGeom prst="roundRect">
            <a:avLst>
              <a:gd name="adj" fmla="val 12365"/>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0" bIns="108000" rtlCol="0" anchor="b"/>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check with a reliable website.</a:t>
            </a:r>
          </a:p>
        </p:txBody>
      </p:sp>
      <p:sp>
        <p:nvSpPr>
          <p:cNvPr id="8" name="Rectangle: Rounded Corners 7">
            <a:extLst>
              <a:ext uri="{FF2B5EF4-FFF2-40B4-BE49-F238E27FC236}">
                <a16:creationId xmlns:a16="http://schemas.microsoft.com/office/drawing/2014/main" id="{6CFE4D31-D870-48C1-9DCF-AE18B0E3510E}"/>
              </a:ext>
            </a:extLst>
          </p:cNvPr>
          <p:cNvSpPr/>
          <p:nvPr/>
        </p:nvSpPr>
        <p:spPr>
          <a:xfrm>
            <a:off x="253256" y="3796297"/>
            <a:ext cx="3382640" cy="796997"/>
          </a:xfrm>
          <a:prstGeom prst="roundRect">
            <a:avLst>
              <a:gd name="adj" fmla="val 12365"/>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0" rtlCol="0" anchor="b"/>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ask the person who posted it, if possible;</a:t>
            </a:r>
          </a:p>
        </p:txBody>
      </p:sp>
      <p:sp>
        <p:nvSpPr>
          <p:cNvPr id="7" name="Rectangle: Rounded Corners 6">
            <a:extLst>
              <a:ext uri="{FF2B5EF4-FFF2-40B4-BE49-F238E27FC236}">
                <a16:creationId xmlns:a16="http://schemas.microsoft.com/office/drawing/2014/main" id="{1C2B1E44-380F-4C1F-B88C-B28359134730}"/>
              </a:ext>
            </a:extLst>
          </p:cNvPr>
          <p:cNvSpPr/>
          <p:nvPr/>
        </p:nvSpPr>
        <p:spPr>
          <a:xfrm>
            <a:off x="253256" y="3365795"/>
            <a:ext cx="3382640" cy="576064"/>
          </a:xfrm>
          <a:prstGeom prst="roundRect">
            <a:avLst>
              <a:gd name="adj" fmla="val 12365"/>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0" rtlCol="0" anchor="b"/>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talk about it;</a:t>
            </a:r>
          </a:p>
        </p:txBody>
      </p:sp>
      <p:sp>
        <p:nvSpPr>
          <p:cNvPr id="6" name="Rectangle: Rounded Corners 5">
            <a:extLst>
              <a:ext uri="{FF2B5EF4-FFF2-40B4-BE49-F238E27FC236}">
                <a16:creationId xmlns:a16="http://schemas.microsoft.com/office/drawing/2014/main" id="{CD96D5B1-E85B-4C5B-B30D-B2D179A1CD94}"/>
              </a:ext>
            </a:extLst>
          </p:cNvPr>
          <p:cNvSpPr/>
          <p:nvPr/>
        </p:nvSpPr>
        <p:spPr>
          <a:xfrm>
            <a:off x="253256" y="3077763"/>
            <a:ext cx="3382640" cy="576064"/>
          </a:xfrm>
          <a:prstGeom prst="roundRect">
            <a:avLst>
              <a:gd name="adj" fmla="val 17334"/>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To do this we can:</a:t>
            </a:r>
          </a:p>
        </p:txBody>
      </p:sp>
      <p:pic>
        <p:nvPicPr>
          <p:cNvPr id="3" name="frame" descr="A picture containing text&#10;&#10;Description automatically generated">
            <a:extLst>
              <a:ext uri="{FF2B5EF4-FFF2-40B4-BE49-F238E27FC236}">
                <a16:creationId xmlns:a16="http://schemas.microsoft.com/office/drawing/2014/main" id="{08D56B71-7B0E-4639-B403-C58D2A8C9A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5" y="0"/>
            <a:ext cx="9144000" cy="6858000"/>
          </a:xfrm>
          <a:prstGeom prst="rect">
            <a:avLst/>
          </a:prstGeom>
        </p:spPr>
      </p:pic>
      <p:grpSp>
        <p:nvGrpSpPr>
          <p:cNvPr id="29" name="Group 28">
            <a:extLst>
              <a:ext uri="{FF2B5EF4-FFF2-40B4-BE49-F238E27FC236}">
                <a16:creationId xmlns:a16="http://schemas.microsoft.com/office/drawing/2014/main" id="{7807191B-170C-445C-B4E2-D35B50511BB0}"/>
              </a:ext>
            </a:extLst>
          </p:cNvPr>
          <p:cNvGrpSpPr/>
          <p:nvPr/>
        </p:nvGrpSpPr>
        <p:grpSpPr>
          <a:xfrm>
            <a:off x="4427984" y="4771906"/>
            <a:ext cx="1465406" cy="1465406"/>
            <a:chOff x="4788025" y="4522833"/>
            <a:chExt cx="1569992" cy="1569992"/>
          </a:xfrm>
        </p:grpSpPr>
        <p:sp>
          <p:nvSpPr>
            <p:cNvPr id="32" name="Oval 31">
              <a:hlinkClick r:id="rId3" action="ppaction://hlinksldjump"/>
              <a:extLst>
                <a:ext uri="{FF2B5EF4-FFF2-40B4-BE49-F238E27FC236}">
                  <a16:creationId xmlns:a16="http://schemas.microsoft.com/office/drawing/2014/main" id="{EE49D3D4-E565-4CA5-83D4-83441ED373F9}"/>
                </a:ext>
              </a:extLst>
            </p:cNvPr>
            <p:cNvSpPr/>
            <p:nvPr/>
          </p:nvSpPr>
          <p:spPr>
            <a:xfrm>
              <a:off x="4788025" y="4522833"/>
              <a:ext cx="1569992" cy="15699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Twinkl"/>
                <a:ea typeface="+mn-ea"/>
                <a:cs typeface="+mn-cs"/>
              </a:endParaRPr>
            </a:p>
          </p:txBody>
        </p:sp>
        <p:sp>
          <p:nvSpPr>
            <p:cNvPr id="33" name="Rectangle 32">
              <a:hlinkClick r:id="rId3" action="ppaction://hlinksldjump"/>
              <a:extLst>
                <a:ext uri="{FF2B5EF4-FFF2-40B4-BE49-F238E27FC236}">
                  <a16:creationId xmlns:a16="http://schemas.microsoft.com/office/drawing/2014/main" id="{C7417983-1BF6-4F46-8533-DEC27DAC6DF3}"/>
                </a:ext>
              </a:extLst>
            </p:cNvPr>
            <p:cNvSpPr/>
            <p:nvPr/>
          </p:nvSpPr>
          <p:spPr>
            <a:xfrm>
              <a:off x="4788025" y="5184718"/>
              <a:ext cx="1569992" cy="24622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Twinkl"/>
                  <a:ea typeface="+mn-ea"/>
                  <a:cs typeface="+mn-cs"/>
                </a:rPr>
                <a:t>Consolidating</a:t>
              </a:r>
            </a:p>
          </p:txBody>
        </p:sp>
      </p:grpSp>
      <p:grpSp>
        <p:nvGrpSpPr>
          <p:cNvPr id="34" name="Group 33">
            <a:extLst>
              <a:ext uri="{FF2B5EF4-FFF2-40B4-BE49-F238E27FC236}">
                <a16:creationId xmlns:a16="http://schemas.microsoft.com/office/drawing/2014/main" id="{6022D6BD-5733-43EF-A935-93AA3C2254EB}"/>
              </a:ext>
            </a:extLst>
          </p:cNvPr>
          <p:cNvGrpSpPr/>
          <p:nvPr/>
        </p:nvGrpSpPr>
        <p:grpSpPr>
          <a:xfrm>
            <a:off x="6298456" y="4771906"/>
            <a:ext cx="1472209" cy="1465406"/>
            <a:chOff x="6574042" y="4512842"/>
            <a:chExt cx="1577281" cy="1569992"/>
          </a:xfrm>
        </p:grpSpPr>
        <p:sp>
          <p:nvSpPr>
            <p:cNvPr id="35" name="Oval 34">
              <a:hlinkClick r:id="rId4" action="ppaction://hlinksldjump"/>
              <a:extLst>
                <a:ext uri="{FF2B5EF4-FFF2-40B4-BE49-F238E27FC236}">
                  <a16:creationId xmlns:a16="http://schemas.microsoft.com/office/drawing/2014/main" id="{0AFBC2CC-7696-45C4-AFEF-40E2D4CC5558}"/>
                </a:ext>
              </a:extLst>
            </p:cNvPr>
            <p:cNvSpPr/>
            <p:nvPr/>
          </p:nvSpPr>
          <p:spPr>
            <a:xfrm>
              <a:off x="6574042" y="4512842"/>
              <a:ext cx="1569992" cy="15699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Twinkl"/>
                <a:ea typeface="+mn-ea"/>
                <a:cs typeface="+mn-cs"/>
              </a:endParaRPr>
            </a:p>
          </p:txBody>
        </p:sp>
        <p:sp>
          <p:nvSpPr>
            <p:cNvPr id="36" name="Rectangle 35">
              <a:hlinkClick r:id="rId4" action="ppaction://hlinksldjump"/>
              <a:extLst>
                <a:ext uri="{FF2B5EF4-FFF2-40B4-BE49-F238E27FC236}">
                  <a16:creationId xmlns:a16="http://schemas.microsoft.com/office/drawing/2014/main" id="{8093CF74-3ED7-4B3A-A853-95E190417A59}"/>
                </a:ext>
              </a:extLst>
            </p:cNvPr>
            <p:cNvSpPr/>
            <p:nvPr/>
          </p:nvSpPr>
          <p:spPr>
            <a:xfrm>
              <a:off x="6581331" y="5184718"/>
              <a:ext cx="1569992" cy="24622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Twinkl"/>
                  <a:ea typeface="+mn-ea"/>
                  <a:cs typeface="+mn-cs"/>
                </a:rPr>
                <a:t>Reflecting </a:t>
              </a:r>
            </a:p>
          </p:txBody>
        </p:sp>
      </p:grpSp>
      <p:sp>
        <p:nvSpPr>
          <p:cNvPr id="37" name="Rectangle: Rounded Corners 36">
            <a:extLst>
              <a:ext uri="{FF2B5EF4-FFF2-40B4-BE49-F238E27FC236}">
                <a16:creationId xmlns:a16="http://schemas.microsoft.com/office/drawing/2014/main" id="{923A5705-EBD9-443A-B310-C206909DD98D}"/>
              </a:ext>
            </a:extLst>
          </p:cNvPr>
          <p:cNvSpPr/>
          <p:nvPr/>
        </p:nvSpPr>
        <p:spPr>
          <a:xfrm>
            <a:off x="4067944" y="2780928"/>
            <a:ext cx="4104105" cy="1869179"/>
          </a:xfrm>
          <a:prstGeom prst="roundRect">
            <a:avLst>
              <a:gd name="adj" fmla="val 11069"/>
            </a:avLst>
          </a:prstGeom>
          <a:solidFill>
            <a:schemeClr val="accent3">
              <a:lumMod val="40000"/>
              <a:lumOff val="60000"/>
            </a:schemeClr>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80000" tIns="108000" rIns="108000" b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20" normalizeH="0" baseline="0" noProof="0" dirty="0">
                <a:ln>
                  <a:noFill/>
                </a:ln>
                <a:solidFill>
                  <a:srgbClr val="1C1C1C"/>
                </a:solidFill>
                <a:effectLst/>
                <a:uLnTx/>
                <a:uFillTx/>
                <a:latin typeface="Twinkl"/>
                <a:ea typeface="+mn-ea"/>
                <a:cs typeface="+mn-cs"/>
              </a:rPr>
              <a:t>Anyone can share any information they want to on the Internet. Let’s make sure that what we share shows respect and kindness and that we ask a trusted adult if there’s something we are not sure about. </a:t>
            </a:r>
          </a:p>
        </p:txBody>
      </p:sp>
      <p:pic>
        <p:nvPicPr>
          <p:cNvPr id="4" name="Whole Class">
            <a:extLst>
              <a:ext uri="{FF2B5EF4-FFF2-40B4-BE49-F238E27FC236}">
                <a16:creationId xmlns:a16="http://schemas.microsoft.com/office/drawing/2014/main" id="{C423E46B-0320-488E-A97E-6EA0747001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2800" y="548776"/>
            <a:ext cx="1238498" cy="864000"/>
          </a:xfrm>
          <a:prstGeom prst="rect">
            <a:avLst/>
          </a:prstGeom>
        </p:spPr>
      </p:pic>
    </p:spTree>
    <p:extLst>
      <p:ext uri="{BB962C8B-B14F-4D97-AF65-F5344CB8AC3E}">
        <p14:creationId xmlns:p14="http://schemas.microsoft.com/office/powerpoint/2010/main" val="1248180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up)">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p:cTn id="37" dur="500" fill="hold"/>
                                        <p:tgtEl>
                                          <p:spTgt spid="37"/>
                                        </p:tgtEl>
                                        <p:attrNameLst>
                                          <p:attrName>ppt_w</p:attrName>
                                        </p:attrNameLst>
                                      </p:cBhvr>
                                      <p:tavLst>
                                        <p:tav tm="0">
                                          <p:val>
                                            <p:fltVal val="0"/>
                                          </p:val>
                                        </p:tav>
                                        <p:tav tm="100000">
                                          <p:val>
                                            <p:strVal val="#ppt_w"/>
                                          </p:val>
                                        </p:tav>
                                      </p:tavLst>
                                    </p:anim>
                                    <p:anim calcmode="lin" valueType="num">
                                      <p:cBhvr>
                                        <p:cTn id="38" dur="500" fill="hold"/>
                                        <p:tgtEl>
                                          <p:spTgt spid="37"/>
                                        </p:tgtEl>
                                        <p:attrNameLst>
                                          <p:attrName>ppt_h</p:attrName>
                                        </p:attrNameLst>
                                      </p:cBhvr>
                                      <p:tavLst>
                                        <p:tav tm="0">
                                          <p:val>
                                            <p:fltVal val="0"/>
                                          </p:val>
                                        </p:tav>
                                        <p:tav tm="100000">
                                          <p:val>
                                            <p:strVal val="#ppt_h"/>
                                          </p:val>
                                        </p:tav>
                                      </p:tavLst>
                                    </p:anim>
                                    <p:animEffect transition="in" filter="fade">
                                      <p:cBhvr>
                                        <p:cTn id="39" dur="500"/>
                                        <p:tgtEl>
                                          <p:spTgt spid="37"/>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p:cTn id="44" dur="500" fill="hold"/>
                                        <p:tgtEl>
                                          <p:spTgt spid="29"/>
                                        </p:tgtEl>
                                        <p:attrNameLst>
                                          <p:attrName>ppt_w</p:attrName>
                                        </p:attrNameLst>
                                      </p:cBhvr>
                                      <p:tavLst>
                                        <p:tav tm="0">
                                          <p:val>
                                            <p:fltVal val="0"/>
                                          </p:val>
                                        </p:tav>
                                        <p:tav tm="100000">
                                          <p:val>
                                            <p:strVal val="#ppt_w"/>
                                          </p:val>
                                        </p:tav>
                                      </p:tavLst>
                                    </p:anim>
                                    <p:anim calcmode="lin" valueType="num">
                                      <p:cBhvr>
                                        <p:cTn id="45" dur="500" fill="hold"/>
                                        <p:tgtEl>
                                          <p:spTgt spid="29"/>
                                        </p:tgtEl>
                                        <p:attrNameLst>
                                          <p:attrName>ppt_h</p:attrName>
                                        </p:attrNameLst>
                                      </p:cBhvr>
                                      <p:tavLst>
                                        <p:tav tm="0">
                                          <p:val>
                                            <p:fltVal val="0"/>
                                          </p:val>
                                        </p:tav>
                                        <p:tav tm="100000">
                                          <p:val>
                                            <p:strVal val="#ppt_h"/>
                                          </p:val>
                                        </p:tav>
                                      </p:tavLst>
                                    </p:anim>
                                    <p:animEffect transition="in" filter="fade">
                                      <p:cBhvr>
                                        <p:cTn id="46" dur="500"/>
                                        <p:tgtEl>
                                          <p:spTgt spid="29"/>
                                        </p:tgtEl>
                                      </p:cBhvr>
                                    </p:animEffect>
                                  </p:childTnLst>
                                </p:cTn>
                              </p:par>
                              <p:par>
                                <p:cTn id="47" presetID="53" presetClass="entr" presetSubtype="16"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p:cTn id="49" dur="500" fill="hold"/>
                                        <p:tgtEl>
                                          <p:spTgt spid="34"/>
                                        </p:tgtEl>
                                        <p:attrNameLst>
                                          <p:attrName>ppt_w</p:attrName>
                                        </p:attrNameLst>
                                      </p:cBhvr>
                                      <p:tavLst>
                                        <p:tav tm="0">
                                          <p:val>
                                            <p:fltVal val="0"/>
                                          </p:val>
                                        </p:tav>
                                        <p:tav tm="100000">
                                          <p:val>
                                            <p:strVal val="#ppt_w"/>
                                          </p:val>
                                        </p:tav>
                                      </p:tavLst>
                                    </p:anim>
                                    <p:anim calcmode="lin" valueType="num">
                                      <p:cBhvr>
                                        <p:cTn id="50" dur="500" fill="hold"/>
                                        <p:tgtEl>
                                          <p:spTgt spid="34"/>
                                        </p:tgtEl>
                                        <p:attrNameLst>
                                          <p:attrName>ppt_h</p:attrName>
                                        </p:attrNameLst>
                                      </p:cBhvr>
                                      <p:tavLst>
                                        <p:tav tm="0">
                                          <p:val>
                                            <p:fltVal val="0"/>
                                          </p:val>
                                        </p:tav>
                                        <p:tav tm="100000">
                                          <p:val>
                                            <p:strVal val="#ppt_h"/>
                                          </p:val>
                                        </p:tav>
                                      </p:tavLst>
                                    </p:anim>
                                    <p:animEffect transition="in" filter="fade">
                                      <p:cBhvr>
                                        <p:cTn id="5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9" grpId="0" animBg="1"/>
      <p:bldP spid="8" grpId="0" animBg="1"/>
      <p:bldP spid="7" grpId="0" animBg="1"/>
      <p:bldP spid="6" grpId="0" animBg="1"/>
      <p:bldP spid="3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Consolidating</a:t>
            </a:r>
          </a:p>
        </p:txBody>
      </p:sp>
    </p:spTree>
    <p:extLst>
      <p:ext uri="{BB962C8B-B14F-4D97-AF65-F5344CB8AC3E}">
        <p14:creationId xmlns:p14="http://schemas.microsoft.com/office/powerpoint/2010/main" val="25883493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True or False?</a:t>
            </a:r>
          </a:p>
        </p:txBody>
      </p:sp>
      <p:sp>
        <p:nvSpPr>
          <p:cNvPr id="8" name="Rectangle: Rounded Corners 7">
            <a:extLst>
              <a:ext uri="{FF2B5EF4-FFF2-40B4-BE49-F238E27FC236}">
                <a16:creationId xmlns:a16="http://schemas.microsoft.com/office/drawing/2014/main" id="{0908F25F-FBB7-4FCF-97EB-9E701AF8701F}"/>
              </a:ext>
            </a:extLst>
          </p:cNvPr>
          <p:cNvSpPr/>
          <p:nvPr/>
        </p:nvSpPr>
        <p:spPr>
          <a:xfrm>
            <a:off x="4357610" y="3237889"/>
            <a:ext cx="4030740" cy="1415248"/>
          </a:xfrm>
          <a:prstGeom prst="roundRect">
            <a:avLst>
              <a:gd name="adj" fmla="val 11379"/>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Create your own </a:t>
            </a:r>
            <a:r>
              <a:rPr kumimoji="0" lang="en-GB" sz="1800" b="1" i="0" u="none" strike="noStrike" kern="1200" cap="none" spc="0" normalizeH="0" baseline="0" noProof="0" dirty="0">
                <a:ln>
                  <a:noFill/>
                </a:ln>
                <a:solidFill>
                  <a:srgbClr val="1C1C1C"/>
                </a:solidFill>
                <a:effectLst/>
                <a:uLnTx/>
                <a:uFillTx/>
                <a:latin typeface="Twinkl"/>
                <a:ea typeface="+mn-ea"/>
                <a:cs typeface="+mn-cs"/>
              </a:rPr>
              <a:t>True or False? Poster</a:t>
            </a:r>
            <a:r>
              <a:rPr kumimoji="0" lang="en-GB" sz="1800" b="0" i="0" u="none" strike="noStrike" kern="1200" cap="none" spc="0" normalizeH="0" baseline="0" noProof="0" dirty="0">
                <a:ln>
                  <a:noFill/>
                </a:ln>
                <a:solidFill>
                  <a:srgbClr val="1C1C1C"/>
                </a:solidFill>
                <a:effectLst/>
                <a:uLnTx/>
                <a:uFillTx/>
                <a:latin typeface="Twinkl"/>
                <a:ea typeface="+mn-ea"/>
                <a:cs typeface="+mn-cs"/>
              </a:rPr>
              <a:t> to help other children understand that what they see online may not always be true. </a:t>
            </a:r>
          </a:p>
        </p:txBody>
      </p:sp>
      <p:sp>
        <p:nvSpPr>
          <p:cNvPr id="9" name="Rectangle: Rounded Corners 8">
            <a:extLst>
              <a:ext uri="{FF2B5EF4-FFF2-40B4-BE49-F238E27FC236}">
                <a16:creationId xmlns:a16="http://schemas.microsoft.com/office/drawing/2014/main" id="{49BA1821-31A9-493F-995B-EC9ED1EDC133}"/>
              </a:ext>
            </a:extLst>
          </p:cNvPr>
          <p:cNvSpPr/>
          <p:nvPr/>
        </p:nvSpPr>
        <p:spPr>
          <a:xfrm>
            <a:off x="4357610" y="4762860"/>
            <a:ext cx="4030740" cy="1389987"/>
          </a:xfrm>
          <a:prstGeom prst="roundRect">
            <a:avLst>
              <a:gd name="adj" fmla="val 11379"/>
            </a:avLst>
          </a:prstGeom>
          <a:solidFill>
            <a:schemeClr val="accent3">
              <a:lumMod val="40000"/>
              <a:lumOff val="60000"/>
            </a:schemeClr>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6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Try to include these words: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messages, jokes, false, fake, news, information, research, chat, check, trusted adult</a:t>
            </a:r>
          </a:p>
        </p:txBody>
      </p:sp>
      <p:pic>
        <p:nvPicPr>
          <p:cNvPr id="4" name="Picture 3" descr="Shape, square&#10;&#10;Description automatically generated">
            <a:extLst>
              <a:ext uri="{FF2B5EF4-FFF2-40B4-BE49-F238E27FC236}">
                <a16:creationId xmlns:a16="http://schemas.microsoft.com/office/drawing/2014/main" id="{DE6A04AC-18B9-4BFE-8045-D715AA5839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9252"/>
          <a:stretch/>
        </p:blipFill>
        <p:spPr>
          <a:xfrm>
            <a:off x="755650" y="3068961"/>
            <a:ext cx="3786250" cy="3789040"/>
          </a:xfrm>
          <a:prstGeom prst="rect">
            <a:avLst/>
          </a:prstGeom>
          <a:ln>
            <a:solidFill>
              <a:schemeClr val="tx1"/>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1F386171-E416-4CF1-89DD-1D2D4F23B33C}"/>
              </a:ext>
            </a:extLst>
          </p:cNvPr>
          <p:cNvSpPr txBox="1"/>
          <p:nvPr/>
        </p:nvSpPr>
        <p:spPr>
          <a:xfrm>
            <a:off x="755650" y="1412776"/>
            <a:ext cx="7632700"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We have learnt that the information we see online may not always be true and how important it is to find out for sure before we believe 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Twink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Let’s help others understand this too.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C1C1C"/>
              </a:solidFill>
              <a:effectLst/>
              <a:uLnTx/>
              <a:uFillTx/>
              <a:latin typeface="Twinkl"/>
              <a:ea typeface="+mn-ea"/>
              <a:cs typeface="+mn-cs"/>
            </a:endParaRPr>
          </a:p>
        </p:txBody>
      </p:sp>
      <p:pic>
        <p:nvPicPr>
          <p:cNvPr id="7" name="Individual Work">
            <a:extLst>
              <a:ext uri="{FF2B5EF4-FFF2-40B4-BE49-F238E27FC236}">
                <a16:creationId xmlns:a16="http://schemas.microsoft.com/office/drawing/2014/main" id="{BD8D8733-A7F9-4422-ABC2-20A6B4B0D3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250" y="544048"/>
            <a:ext cx="864000" cy="864000"/>
          </a:xfrm>
          <a:prstGeom prst="rect">
            <a:avLst/>
          </a:prstGeom>
        </p:spPr>
      </p:pic>
    </p:spTree>
    <p:extLst>
      <p:ext uri="{BB962C8B-B14F-4D97-AF65-F5344CB8AC3E}">
        <p14:creationId xmlns:p14="http://schemas.microsoft.com/office/powerpoint/2010/main" val="364555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750"/>
                                        <p:tgtEl>
                                          <p:spTgt spid="4"/>
                                        </p:tgtEl>
                                      </p:cBhvr>
                                    </p:animEffect>
                                    <p:anim calcmode="lin" valueType="num">
                                      <p:cBhvr>
                                        <p:cTn id="13" dur="750" fill="hold"/>
                                        <p:tgtEl>
                                          <p:spTgt spid="4"/>
                                        </p:tgtEl>
                                        <p:attrNameLst>
                                          <p:attrName>ppt_x</p:attrName>
                                        </p:attrNameLst>
                                      </p:cBhvr>
                                      <p:tavLst>
                                        <p:tav tm="0">
                                          <p:val>
                                            <p:strVal val="#ppt_x"/>
                                          </p:val>
                                        </p:tav>
                                        <p:tav tm="100000">
                                          <p:val>
                                            <p:strVal val="#ppt_x"/>
                                          </p:val>
                                        </p:tav>
                                      </p:tavLst>
                                    </p:anim>
                                    <p:anim calcmode="lin" valueType="num">
                                      <p:cBhvr>
                                        <p:cTn id="14" dur="75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750"/>
                            </p:stCondLst>
                            <p:childTnLst>
                              <p:par>
                                <p:cTn id="16" presetID="2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5"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Reflecting</a:t>
            </a:r>
          </a:p>
        </p:txBody>
      </p:sp>
    </p:spTree>
    <p:extLst>
      <p:ext uri="{BB962C8B-B14F-4D97-AF65-F5344CB8AC3E}">
        <p14:creationId xmlns:p14="http://schemas.microsoft.com/office/powerpoint/2010/main" val="39329622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Ways to Help</a:t>
            </a:r>
          </a:p>
        </p:txBody>
      </p:sp>
      <p:pic>
        <p:nvPicPr>
          <p:cNvPr id="4" name="Pairs">
            <a:extLst>
              <a:ext uri="{FF2B5EF4-FFF2-40B4-BE49-F238E27FC236}">
                <a16:creationId xmlns:a16="http://schemas.microsoft.com/office/drawing/2014/main" id="{F7B2A7D1-2298-4A7A-910E-1C30A25E35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250" y="549275"/>
            <a:ext cx="864000" cy="864000"/>
          </a:xfrm>
          <a:prstGeom prst="rect">
            <a:avLst/>
          </a:prstGeom>
        </p:spPr>
      </p:pic>
      <p:sp>
        <p:nvSpPr>
          <p:cNvPr id="10" name="TextBox 9">
            <a:extLst>
              <a:ext uri="{FF2B5EF4-FFF2-40B4-BE49-F238E27FC236}">
                <a16:creationId xmlns:a16="http://schemas.microsoft.com/office/drawing/2014/main" id="{08FB2AB4-E212-401F-A96C-F38E0DFD8408}"/>
              </a:ext>
            </a:extLst>
          </p:cNvPr>
          <p:cNvSpPr txBox="1"/>
          <p:nvPr/>
        </p:nvSpPr>
        <p:spPr>
          <a:xfrm>
            <a:off x="755650" y="1547500"/>
            <a:ext cx="76327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On the Internet, it is easy for people to write what they like. </a:t>
            </a:r>
          </a:p>
        </p:txBody>
      </p:sp>
      <p:sp>
        <p:nvSpPr>
          <p:cNvPr id="11" name="Speech Bubble: Rectangle with Corners Rounded 10">
            <a:extLst>
              <a:ext uri="{FF2B5EF4-FFF2-40B4-BE49-F238E27FC236}">
                <a16:creationId xmlns:a16="http://schemas.microsoft.com/office/drawing/2014/main" id="{0F71E5D8-A1D1-42A6-943B-85FFFF79ADE0}"/>
              </a:ext>
            </a:extLst>
          </p:cNvPr>
          <p:cNvSpPr/>
          <p:nvPr/>
        </p:nvSpPr>
        <p:spPr>
          <a:xfrm>
            <a:off x="1907704" y="2267028"/>
            <a:ext cx="2664296" cy="695394"/>
          </a:xfrm>
          <a:prstGeom prst="wedgeRoundRectCallout">
            <a:avLst>
              <a:gd name="adj1" fmla="val -33502"/>
              <a:gd name="adj2" fmla="val 67013"/>
              <a:gd name="adj3" fmla="val 16667"/>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Sometimes it is true.</a:t>
            </a:r>
          </a:p>
        </p:txBody>
      </p:sp>
      <p:sp>
        <p:nvSpPr>
          <p:cNvPr id="13" name="Speech Bubble: Rectangle with Corners Rounded 12">
            <a:extLst>
              <a:ext uri="{FF2B5EF4-FFF2-40B4-BE49-F238E27FC236}">
                <a16:creationId xmlns:a16="http://schemas.microsoft.com/office/drawing/2014/main" id="{4B4AA660-8255-405C-AEE9-00BCE52D87F5}"/>
              </a:ext>
            </a:extLst>
          </p:cNvPr>
          <p:cNvSpPr/>
          <p:nvPr/>
        </p:nvSpPr>
        <p:spPr>
          <a:xfrm>
            <a:off x="4644008" y="2935791"/>
            <a:ext cx="2664296" cy="695394"/>
          </a:xfrm>
          <a:prstGeom prst="wedgeRoundRectCallout">
            <a:avLst>
              <a:gd name="adj1" fmla="val 35497"/>
              <a:gd name="adj2" fmla="val 67013"/>
              <a:gd name="adj3" fmla="val 16667"/>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Sometimes it is a joke.</a:t>
            </a:r>
          </a:p>
        </p:txBody>
      </p:sp>
      <p:sp>
        <p:nvSpPr>
          <p:cNvPr id="14" name="Speech Bubble: Rectangle with Corners Rounded 13">
            <a:extLst>
              <a:ext uri="{FF2B5EF4-FFF2-40B4-BE49-F238E27FC236}">
                <a16:creationId xmlns:a16="http://schemas.microsoft.com/office/drawing/2014/main" id="{1E575802-0D2F-441F-B7E3-B4D7D883A37F}"/>
              </a:ext>
            </a:extLst>
          </p:cNvPr>
          <p:cNvSpPr/>
          <p:nvPr/>
        </p:nvSpPr>
        <p:spPr>
          <a:xfrm>
            <a:off x="2267744" y="3933056"/>
            <a:ext cx="2664296" cy="850257"/>
          </a:xfrm>
          <a:prstGeom prst="wedgeRoundRectCallout">
            <a:avLst>
              <a:gd name="adj1" fmla="val -59956"/>
              <a:gd name="adj2" fmla="val -39655"/>
              <a:gd name="adj3" fmla="val 16667"/>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Sometimes it is a mistake. </a:t>
            </a:r>
          </a:p>
        </p:txBody>
      </p:sp>
      <p:sp>
        <p:nvSpPr>
          <p:cNvPr id="15" name="Speech Bubble: Rectangle with Corners Rounded 14">
            <a:extLst>
              <a:ext uri="{FF2B5EF4-FFF2-40B4-BE49-F238E27FC236}">
                <a16:creationId xmlns:a16="http://schemas.microsoft.com/office/drawing/2014/main" id="{DE88B950-EF07-46D7-8E5A-0590ED9B8C6B}"/>
              </a:ext>
            </a:extLst>
          </p:cNvPr>
          <p:cNvSpPr/>
          <p:nvPr/>
        </p:nvSpPr>
        <p:spPr>
          <a:xfrm>
            <a:off x="4067944" y="5085184"/>
            <a:ext cx="2808312" cy="901597"/>
          </a:xfrm>
          <a:prstGeom prst="wedgeRoundRectCallout">
            <a:avLst>
              <a:gd name="adj1" fmla="val 58735"/>
              <a:gd name="adj2" fmla="val -33897"/>
              <a:gd name="adj3" fmla="val 16667"/>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Sometimes it is someone trying to trick us. </a:t>
            </a:r>
          </a:p>
        </p:txBody>
      </p:sp>
      <p:sp>
        <p:nvSpPr>
          <p:cNvPr id="16" name="TextBox 15">
            <a:extLst>
              <a:ext uri="{FF2B5EF4-FFF2-40B4-BE49-F238E27FC236}">
                <a16:creationId xmlns:a16="http://schemas.microsoft.com/office/drawing/2014/main" id="{DFDEE3CD-9389-4E6A-9CF8-2CF272E6D1B4}"/>
              </a:ext>
            </a:extLst>
          </p:cNvPr>
          <p:cNvSpPr txBox="1"/>
          <p:nvPr/>
        </p:nvSpPr>
        <p:spPr>
          <a:xfrm>
            <a:off x="611374" y="1563933"/>
            <a:ext cx="76327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In pairs, we will now put what we have learnt into practice! </a:t>
            </a:r>
          </a:p>
        </p:txBody>
      </p:sp>
      <p:sp>
        <p:nvSpPr>
          <p:cNvPr id="19" name="Rectangle: Rounded Corners 18">
            <a:extLst>
              <a:ext uri="{FF2B5EF4-FFF2-40B4-BE49-F238E27FC236}">
                <a16:creationId xmlns:a16="http://schemas.microsoft.com/office/drawing/2014/main" id="{1ADEBA05-485A-4D4D-B732-3991728CECFD}"/>
              </a:ext>
            </a:extLst>
          </p:cNvPr>
          <p:cNvSpPr/>
          <p:nvPr/>
        </p:nvSpPr>
        <p:spPr>
          <a:xfrm>
            <a:off x="2555776" y="2204864"/>
            <a:ext cx="5832574" cy="1113394"/>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One of you needs to pretend to be a child who has tried to research information for their homework on parrots but is confused by what they’ve read.</a:t>
            </a:r>
          </a:p>
        </p:txBody>
      </p:sp>
      <p:sp>
        <p:nvSpPr>
          <p:cNvPr id="20" name="Rectangle: Rounded Corners 19">
            <a:extLst>
              <a:ext uri="{FF2B5EF4-FFF2-40B4-BE49-F238E27FC236}">
                <a16:creationId xmlns:a16="http://schemas.microsoft.com/office/drawing/2014/main" id="{95F8FC77-76F2-48D6-A3ED-1828EBC47EA1}"/>
              </a:ext>
            </a:extLst>
          </p:cNvPr>
          <p:cNvSpPr/>
          <p:nvPr/>
        </p:nvSpPr>
        <p:spPr>
          <a:xfrm>
            <a:off x="2555776" y="3426369"/>
            <a:ext cx="5832574" cy="1345887"/>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108000" rIns="1044000" b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The other needs to pretend to be a trusted adult who can help by reminding them what to do to check any information they have read online. </a:t>
            </a:r>
          </a:p>
        </p:txBody>
      </p:sp>
      <p:sp>
        <p:nvSpPr>
          <p:cNvPr id="21" name="Rectangle: Rounded Corners 20">
            <a:extLst>
              <a:ext uri="{FF2B5EF4-FFF2-40B4-BE49-F238E27FC236}">
                <a16:creationId xmlns:a16="http://schemas.microsoft.com/office/drawing/2014/main" id="{2E74574D-4B1C-4BD3-BEE0-6D53624D0855}"/>
              </a:ext>
            </a:extLst>
          </p:cNvPr>
          <p:cNvSpPr/>
          <p:nvPr/>
        </p:nvSpPr>
        <p:spPr>
          <a:xfrm>
            <a:off x="2666596" y="2829018"/>
            <a:ext cx="4530888" cy="2465049"/>
          </a:xfrm>
          <a:prstGeom prst="roundRect">
            <a:avLst>
              <a:gd name="adj" fmla="val 11069"/>
            </a:avLst>
          </a:prstGeom>
          <a:solidFill>
            <a:schemeClr val="accent3">
              <a:lumMod val="40000"/>
              <a:lumOff val="60000"/>
            </a:schemeClr>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80000" tIns="108000" rIns="108000" bIns="10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Let’s remember: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what we see online might be true or it might not;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how to check what we are reading or seeing;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to always treat others online with kindness and respect;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to use the Internet responsibly.</a:t>
            </a:r>
          </a:p>
        </p:txBody>
      </p:sp>
      <p:pic>
        <p:nvPicPr>
          <p:cNvPr id="8" name="Picture 7" descr="A picture containing drawing&#10;&#10;Description automatically generated">
            <a:extLst>
              <a:ext uri="{FF2B5EF4-FFF2-40B4-BE49-F238E27FC236}">
                <a16:creationId xmlns:a16="http://schemas.microsoft.com/office/drawing/2014/main" id="{FE861BE5-DC9D-46AA-976D-819D6214EC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6083" y="2756035"/>
            <a:ext cx="1526234" cy="4362613"/>
          </a:xfrm>
          <a:prstGeom prst="rect">
            <a:avLst/>
          </a:prstGeom>
        </p:spPr>
      </p:pic>
      <p:pic>
        <p:nvPicPr>
          <p:cNvPr id="6" name="Picture 5" descr="A picture containing doll, drawing&#10;&#10;Description automatically generated">
            <a:extLst>
              <a:ext uri="{FF2B5EF4-FFF2-40B4-BE49-F238E27FC236}">
                <a16:creationId xmlns:a16="http://schemas.microsoft.com/office/drawing/2014/main" id="{5D83DC75-4E01-4B3C-B50A-7DB930B90E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582" y="2578085"/>
            <a:ext cx="1826137" cy="4595331"/>
          </a:xfrm>
          <a:prstGeom prst="rect">
            <a:avLst/>
          </a:prstGeom>
        </p:spPr>
      </p:pic>
      <p:pic>
        <p:nvPicPr>
          <p:cNvPr id="18" name="Picture 17" descr="A picture containing parrot, bird, colorful&#10;&#10;Description automatically generated">
            <a:extLst>
              <a:ext uri="{FF2B5EF4-FFF2-40B4-BE49-F238E27FC236}">
                <a16:creationId xmlns:a16="http://schemas.microsoft.com/office/drawing/2014/main" id="{B57A4E8B-6521-4742-9648-270A13F231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1582" y="3212976"/>
            <a:ext cx="1826138" cy="4403767"/>
          </a:xfrm>
          <a:prstGeom prst="rect">
            <a:avLst/>
          </a:prstGeom>
        </p:spPr>
      </p:pic>
    </p:spTree>
    <p:extLst>
      <p:ext uri="{BB962C8B-B14F-4D97-AF65-F5344CB8AC3E}">
        <p14:creationId xmlns:p14="http://schemas.microsoft.com/office/powerpoint/2010/main" val="83699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right)">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right)">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1"/>
                                        </p:tgtEl>
                                      </p:cBhvr>
                                    </p:animEffect>
                                    <p:set>
                                      <p:cBhvr>
                                        <p:cTn id="40" dur="1" fill="hold">
                                          <p:stCondLst>
                                            <p:cond delay="499"/>
                                          </p:stCondLst>
                                        </p:cTn>
                                        <p:tgtEl>
                                          <p:spTgt spid="11"/>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13"/>
                                        </p:tgtEl>
                                      </p:cBhvr>
                                    </p:animEffect>
                                    <p:set>
                                      <p:cBhvr>
                                        <p:cTn id="43" dur="1" fill="hold">
                                          <p:stCondLst>
                                            <p:cond delay="499"/>
                                          </p:stCondLst>
                                        </p:cTn>
                                        <p:tgtEl>
                                          <p:spTgt spid="13"/>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15"/>
                                        </p:tgtEl>
                                      </p:cBhvr>
                                    </p:animEffect>
                                    <p:set>
                                      <p:cBhvr>
                                        <p:cTn id="49" dur="1" fill="hold">
                                          <p:stCondLst>
                                            <p:cond delay="499"/>
                                          </p:stCondLst>
                                        </p:cTn>
                                        <p:tgtEl>
                                          <p:spTgt spid="15"/>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par>
                                <p:cTn id="53" presetID="35" presetClass="path" presetSubtype="0" accel="50000" decel="50000" fill="hold" nodeType="withEffect">
                                  <p:stCondLst>
                                    <p:cond delay="0"/>
                                  </p:stCondLst>
                                  <p:childTnLst>
                                    <p:animMotion origin="layout" path="M 3.88889E-6 2.59259E-6 L -0.65591 2.59259E-6 " pathEditMode="relative" rAng="0" ptsTypes="AA">
                                      <p:cBhvr>
                                        <p:cTn id="54" dur="2000" fill="hold"/>
                                        <p:tgtEl>
                                          <p:spTgt spid="8"/>
                                        </p:tgtEl>
                                        <p:attrNameLst>
                                          <p:attrName>ppt_x</p:attrName>
                                          <p:attrName>ppt_y</p:attrName>
                                        </p:attrNameLst>
                                      </p:cBhvr>
                                      <p:rCtr x="-32795" y="0"/>
                                    </p:animMotion>
                                  </p:childTnLst>
                                </p:cTn>
                              </p:par>
                            </p:childTnLst>
                          </p:cTn>
                        </p:par>
                        <p:par>
                          <p:cTn id="55" fill="hold">
                            <p:stCondLst>
                              <p:cond delay="2000"/>
                            </p:stCondLst>
                            <p:childTnLst>
                              <p:par>
                                <p:cTn id="56" presetID="10" presetClass="entr" presetSubtype="0" fill="hold" grpId="0" nodeType="after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wipe(left)">
                                      <p:cBhvr>
                                        <p:cTn id="63" dur="500"/>
                                        <p:tgtEl>
                                          <p:spTgt spid="19"/>
                                        </p:tgtEl>
                                      </p:cBhvr>
                                    </p:animEffect>
                                  </p:childTnLst>
                                </p:cTn>
                              </p:par>
                            </p:childTnLst>
                          </p:cTn>
                        </p:par>
                        <p:par>
                          <p:cTn id="64" fill="hold">
                            <p:stCondLst>
                              <p:cond delay="500"/>
                            </p:stCondLst>
                            <p:childTnLst>
                              <p:par>
                                <p:cTn id="65" presetID="10" presetClass="entr" presetSubtype="0" fill="hold"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wipe(left)">
                                      <p:cBhvr>
                                        <p:cTn id="72" dur="500"/>
                                        <p:tgtEl>
                                          <p:spTgt spid="2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19"/>
                                        </p:tgtEl>
                                      </p:cBhvr>
                                    </p:animEffect>
                                    <p:set>
                                      <p:cBhvr>
                                        <p:cTn id="77" dur="1" fill="hold">
                                          <p:stCondLst>
                                            <p:cond delay="499"/>
                                          </p:stCondLst>
                                        </p:cTn>
                                        <p:tgtEl>
                                          <p:spTgt spid="19"/>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childTnLst>
                          </p:cTn>
                        </p:par>
                        <p:par>
                          <p:cTn id="81" fill="hold">
                            <p:stCondLst>
                              <p:cond delay="500"/>
                            </p:stCondLst>
                            <p:childTnLst>
                              <p:par>
                                <p:cTn id="82" presetID="10" presetClass="entr" presetSubtype="0" fill="hold" grpId="0"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fade">
                                      <p:cBhvr>
                                        <p:cTn id="8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animBg="1"/>
      <p:bldP spid="11" grpId="1" animBg="1"/>
      <p:bldP spid="13" grpId="0" animBg="1"/>
      <p:bldP spid="13" grpId="1" animBg="1"/>
      <p:bldP spid="14" grpId="0" animBg="1"/>
      <p:bldP spid="14" grpId="1" animBg="1"/>
      <p:bldP spid="15" grpId="0" animBg="1"/>
      <p:bldP spid="15" grpId="1" animBg="1"/>
      <p:bldP spid="16" grpId="0"/>
      <p:bldP spid="19" grpId="0" animBg="1"/>
      <p:bldP spid="19" grpId="1" animBg="1"/>
      <p:bldP spid="20" grpId="0" animBg="1"/>
      <p:bldP spid="20" grpId="1" animBg="1"/>
      <p:bldP spid="2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The Big Questions</a:t>
            </a:r>
          </a:p>
        </p:txBody>
      </p:sp>
    </p:spTree>
    <p:extLst>
      <p:ext uri="{BB962C8B-B14F-4D97-AF65-F5344CB8AC3E}">
        <p14:creationId xmlns:p14="http://schemas.microsoft.com/office/powerpoint/2010/main" val="42903696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F53EF6AC-2ADE-422E-B61E-7B343C7B30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6068"/>
            <a:ext cx="9144000" cy="646586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CCE8D0E1-7F47-4CDB-97BC-90C4B19B43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pic>
        <p:nvPicPr>
          <p:cNvPr id="10" name="Picture 9">
            <a:extLst>
              <a:ext uri="{FF2B5EF4-FFF2-40B4-BE49-F238E27FC236}">
                <a16:creationId xmlns:a16="http://schemas.microsoft.com/office/drawing/2014/main" id="{422B0D73-0A6F-4D5E-A97E-E7190DAE04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20" y="2636912"/>
            <a:ext cx="3136986" cy="4625752"/>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B424D396-17DF-411B-ABC1-392BEB1735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70057" y="2434579"/>
            <a:ext cx="1618293" cy="4625753"/>
          </a:xfrm>
          <a:prstGeom prst="rect">
            <a:avLst/>
          </a:prstGeom>
        </p:spPr>
      </p:pic>
      <p:sp>
        <p:nvSpPr>
          <p:cNvPr id="13" name="Speech Bubble: Rectangle with Corners Rounded 12">
            <a:extLst>
              <a:ext uri="{FF2B5EF4-FFF2-40B4-BE49-F238E27FC236}">
                <a16:creationId xmlns:a16="http://schemas.microsoft.com/office/drawing/2014/main" id="{3CB92FA8-6384-4953-AD9A-D48EA8D08D99}"/>
              </a:ext>
            </a:extLst>
          </p:cNvPr>
          <p:cNvSpPr/>
          <p:nvPr/>
        </p:nvSpPr>
        <p:spPr>
          <a:xfrm>
            <a:off x="2555776" y="975253"/>
            <a:ext cx="2664296" cy="1253202"/>
          </a:xfrm>
          <a:prstGeom prst="wedgeRoundRectCallout">
            <a:avLst>
              <a:gd name="adj1" fmla="val -34574"/>
              <a:gd name="adj2" fmla="val 64274"/>
              <a:gd name="adj3" fmla="val 16667"/>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Can we trust everything we see </a:t>
            </a:r>
            <a:br>
              <a:rPr kumimoji="0" lang="en-GB" sz="1800" b="0" i="0" u="none" strike="noStrike" kern="1200" cap="none" spc="0" normalizeH="0" baseline="0" noProof="0" dirty="0">
                <a:ln>
                  <a:noFill/>
                </a:ln>
                <a:solidFill>
                  <a:prstClr val="white"/>
                </a:solidFill>
                <a:effectLst/>
                <a:uLnTx/>
                <a:uFillTx/>
                <a:latin typeface="Twinkl"/>
                <a:ea typeface="+mn-ea"/>
                <a:cs typeface="+mn-cs"/>
              </a:rPr>
            </a:br>
            <a:r>
              <a:rPr kumimoji="0" lang="en-GB" sz="1800" b="0" i="0" u="none" strike="noStrike" kern="1200" cap="none" spc="0" normalizeH="0" baseline="0" noProof="0" dirty="0">
                <a:ln>
                  <a:noFill/>
                </a:ln>
                <a:solidFill>
                  <a:prstClr val="white"/>
                </a:solidFill>
                <a:effectLst/>
                <a:uLnTx/>
                <a:uFillTx/>
                <a:latin typeface="Twinkl"/>
                <a:ea typeface="+mn-ea"/>
                <a:cs typeface="+mn-cs"/>
              </a:rPr>
              <a:t>on the Internet?</a:t>
            </a:r>
          </a:p>
        </p:txBody>
      </p:sp>
      <p:sp>
        <p:nvSpPr>
          <p:cNvPr id="14" name="Speech Bubble: Rectangle with Corners Rounded 13">
            <a:extLst>
              <a:ext uri="{FF2B5EF4-FFF2-40B4-BE49-F238E27FC236}">
                <a16:creationId xmlns:a16="http://schemas.microsoft.com/office/drawing/2014/main" id="{32CAFE32-1272-4E95-B6A5-A020A93DB864}"/>
              </a:ext>
            </a:extLst>
          </p:cNvPr>
          <p:cNvSpPr/>
          <p:nvPr/>
        </p:nvSpPr>
        <p:spPr>
          <a:xfrm>
            <a:off x="4067944" y="2708920"/>
            <a:ext cx="2520280" cy="1253201"/>
          </a:xfrm>
          <a:prstGeom prst="wedgeRoundRectCallout">
            <a:avLst>
              <a:gd name="adj1" fmla="val 56582"/>
              <a:gd name="adj2" fmla="val 13326"/>
              <a:gd name="adj3" fmla="val 16667"/>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inkl"/>
                <a:ea typeface="+mn-ea"/>
                <a:cs typeface="+mn-cs"/>
              </a:rPr>
              <a:t>How do we know what is true?</a:t>
            </a:r>
          </a:p>
        </p:txBody>
      </p:sp>
    </p:spTree>
    <p:extLst>
      <p:ext uri="{BB962C8B-B14F-4D97-AF65-F5344CB8AC3E}">
        <p14:creationId xmlns:p14="http://schemas.microsoft.com/office/powerpoint/2010/main" val="1062402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right)">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pitchFamily="50" charset="0"/>
                <a:ea typeface="+mn-ea"/>
                <a:cs typeface="+mn-cs"/>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pitchFamily="50" charset="0"/>
                <a:ea typeface="+mn-ea"/>
                <a:cs typeface="+mn-cs"/>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C1C1C"/>
                </a:solidFill>
                <a:effectLst/>
                <a:uLnTx/>
                <a:uFillTx/>
                <a:latin typeface="Twinkl" pitchFamily="2" charset="0"/>
                <a:ea typeface="+mj-ea"/>
                <a:cs typeface="+mj-cs"/>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C1C1C"/>
                </a:solidFill>
                <a:effectLst/>
                <a:uLnTx/>
                <a:uFillTx/>
                <a:latin typeface="Twinkl" pitchFamily="2" charset="0"/>
                <a:ea typeface="+mj-ea"/>
                <a:cs typeface="+mj-cs"/>
              </a:rPr>
              <a:t>Aim</a:t>
            </a:r>
          </a:p>
        </p:txBody>
      </p:sp>
      <p:sp>
        <p:nvSpPr>
          <p:cNvPr id="16" name="Content Placeholder 15"/>
          <p:cNvSpPr>
            <a:spLocks noGrp="1"/>
          </p:cNvSpPr>
          <p:nvPr>
            <p:ph idx="1"/>
          </p:nvPr>
        </p:nvSpPr>
        <p:spPr/>
        <p:txBody>
          <a:bodyPr>
            <a:normAutofit/>
          </a:bodyPr>
          <a:lstStyle/>
          <a:p>
            <a:r>
              <a:rPr lang="en-GB" dirty="0">
                <a:latin typeface="Twinkl" pitchFamily="50" charset="0"/>
              </a:rPr>
              <a:t>I understand that not everything on the Internet is true.</a:t>
            </a:r>
          </a:p>
        </p:txBody>
      </p:sp>
      <p:sp>
        <p:nvSpPr>
          <p:cNvPr id="20" name="Content Placeholder 15"/>
          <p:cNvSpPr txBox="1">
            <a:spLocks/>
          </p:cNvSpPr>
          <p:nvPr/>
        </p:nvSpPr>
        <p:spPr>
          <a:xfrm>
            <a:off x="628649" y="3466802"/>
            <a:ext cx="8137523" cy="2410469"/>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pitchFamily="50" charset="0"/>
                <a:cs typeface="+mn-cs"/>
              </a:rPr>
              <a:t>I can talk about the different information we might find on the Internet.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pitchFamily="50" charset="0"/>
                <a:cs typeface="+mn-cs"/>
              </a:rPr>
              <a:t>I can discuss examples of false information.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pitchFamily="50" charset="0"/>
                <a:cs typeface="+mn-cs"/>
              </a:rPr>
              <a:t>I can suggest ways to find out if something online is true. </a:t>
            </a:r>
          </a:p>
        </p:txBody>
      </p:sp>
    </p:spTree>
    <p:extLst>
      <p:ext uri="{BB962C8B-B14F-4D97-AF65-F5344CB8AC3E}">
        <p14:creationId xmlns:p14="http://schemas.microsoft.com/office/powerpoint/2010/main" val="1311127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application&#10;&#10;Description automatically generated">
            <a:extLst>
              <a:ext uri="{FF2B5EF4-FFF2-40B4-BE49-F238E27FC236}">
                <a16:creationId xmlns:a16="http://schemas.microsoft.com/office/drawing/2014/main" id="{B56A3030-077C-4CBB-9469-02D9A8FB53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6068"/>
            <a:ext cx="9144000" cy="6465864"/>
          </a:xfrm>
          <a:prstGeom prst="rect">
            <a:avLst/>
          </a:prstGeom>
        </p:spPr>
      </p:pic>
      <p:pic>
        <p:nvPicPr>
          <p:cNvPr id="3" name="assessmen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pic>
        <p:nvPicPr>
          <p:cNvPr id="7" name="frame">
            <a:extLst>
              <a:ext uri="{FF2B5EF4-FFF2-40B4-BE49-F238E27FC236}">
                <a16:creationId xmlns:a16="http://schemas.microsoft.com/office/drawing/2014/main" id="{37E9D9B2-B158-4AED-BA50-1A61A759AC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descr="A picture containing doll, toy, drawing&#10;&#10;Description automatically generated">
            <a:extLst>
              <a:ext uri="{FF2B5EF4-FFF2-40B4-BE49-F238E27FC236}">
                <a16:creationId xmlns:a16="http://schemas.microsoft.com/office/drawing/2014/main" id="{3368C05C-A5F2-4CF9-B8E0-5C265323F3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750" y="1982189"/>
            <a:ext cx="2694521" cy="5772752"/>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id="{9AFF48A3-7CC7-4F06-A1CB-EB17C543C5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7921" y="1812057"/>
            <a:ext cx="2372540" cy="6113016"/>
          </a:xfrm>
          <a:prstGeom prst="rect">
            <a:avLst/>
          </a:prstGeom>
        </p:spPr>
      </p:pic>
      <p:sp>
        <p:nvSpPr>
          <p:cNvPr id="12" name="Speech Bubble: Rectangle with Corners Rounded 11">
            <a:extLst>
              <a:ext uri="{FF2B5EF4-FFF2-40B4-BE49-F238E27FC236}">
                <a16:creationId xmlns:a16="http://schemas.microsoft.com/office/drawing/2014/main" id="{EE898F3E-6861-4D3E-99C5-35262088AE38}"/>
              </a:ext>
            </a:extLst>
          </p:cNvPr>
          <p:cNvSpPr/>
          <p:nvPr/>
        </p:nvSpPr>
        <p:spPr>
          <a:xfrm>
            <a:off x="2440088" y="925875"/>
            <a:ext cx="2859824" cy="1276604"/>
          </a:xfrm>
          <a:prstGeom prst="wedgeRoundRectCallout">
            <a:avLst>
              <a:gd name="adj1" fmla="val -34574"/>
              <a:gd name="adj2" fmla="val 64274"/>
              <a:gd name="adj3" fmla="val 16667"/>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How can we use the Internet to communicate with others?</a:t>
            </a:r>
          </a:p>
        </p:txBody>
      </p:sp>
      <p:sp>
        <p:nvSpPr>
          <p:cNvPr id="13" name="Speech Bubble: Rectangle with Corners Rounded 12">
            <a:extLst>
              <a:ext uri="{FF2B5EF4-FFF2-40B4-BE49-F238E27FC236}">
                <a16:creationId xmlns:a16="http://schemas.microsoft.com/office/drawing/2014/main" id="{A53E5647-152C-48B9-A73D-148874E67F9E}"/>
              </a:ext>
            </a:extLst>
          </p:cNvPr>
          <p:cNvSpPr/>
          <p:nvPr/>
        </p:nvSpPr>
        <p:spPr>
          <a:xfrm>
            <a:off x="3385730" y="3155602"/>
            <a:ext cx="2372540" cy="1276603"/>
          </a:xfrm>
          <a:prstGeom prst="wedgeRoundRectCallout">
            <a:avLst>
              <a:gd name="adj1" fmla="val 56582"/>
              <a:gd name="adj2" fmla="val 13326"/>
              <a:gd name="adj3" fmla="val 16667"/>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How can we show respect and kindness online?</a:t>
            </a:r>
            <a:endParaRPr lang="en-GB" dirty="0"/>
          </a:p>
        </p:txBody>
      </p:sp>
    </p:spTree>
    <p:extLst>
      <p:ext uri="{BB962C8B-B14F-4D97-AF65-F5344CB8AC3E}">
        <p14:creationId xmlns:p14="http://schemas.microsoft.com/office/powerpoint/2010/main" val="249696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DD1D8-4FE1-46BE-8AF2-DBC11917BF1F}"/>
              </a:ext>
            </a:extLst>
          </p:cNvPr>
          <p:cNvSpPr>
            <a:spLocks noGrp="1"/>
          </p:cNvSpPr>
          <p:nvPr>
            <p:ph type="title"/>
          </p:nvPr>
        </p:nvSpPr>
        <p:spPr/>
        <p:txBody>
          <a:bodyPr/>
          <a:lstStyle/>
          <a:p>
            <a:r>
              <a:rPr lang="en-GB"/>
              <a:t>Prayer </a:t>
            </a:r>
          </a:p>
        </p:txBody>
      </p:sp>
    </p:spTree>
    <p:extLst>
      <p:ext uri="{BB962C8B-B14F-4D97-AF65-F5344CB8AC3E}">
        <p14:creationId xmlns:p14="http://schemas.microsoft.com/office/powerpoint/2010/main" val="353628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Reconnecting</a:t>
            </a:r>
          </a:p>
        </p:txBody>
      </p:sp>
    </p:spTree>
    <p:extLst>
      <p:ext uri="{BB962C8B-B14F-4D97-AF65-F5344CB8AC3E}">
        <p14:creationId xmlns:p14="http://schemas.microsoft.com/office/powerpoint/2010/main" val="3884373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Ways to Say It</a:t>
            </a:r>
          </a:p>
        </p:txBody>
      </p:sp>
      <p:pic>
        <p:nvPicPr>
          <p:cNvPr id="4" name="Talking Partners">
            <a:extLst>
              <a:ext uri="{FF2B5EF4-FFF2-40B4-BE49-F238E27FC236}">
                <a16:creationId xmlns:a16="http://schemas.microsoft.com/office/drawing/2014/main" id="{795436A4-D5F1-4705-8CAB-758FF69568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6930" y="549275"/>
            <a:ext cx="864000" cy="864000"/>
          </a:xfrm>
          <a:prstGeom prst="rect">
            <a:avLst/>
          </a:prstGeom>
        </p:spPr>
      </p:pic>
      <p:sp>
        <p:nvSpPr>
          <p:cNvPr id="5" name="TextBox 4">
            <a:extLst>
              <a:ext uri="{FF2B5EF4-FFF2-40B4-BE49-F238E27FC236}">
                <a16:creationId xmlns:a16="http://schemas.microsoft.com/office/drawing/2014/main" id="{C1BA23FD-48FC-4BFA-B2B3-9A842C214E4E}"/>
              </a:ext>
            </a:extLst>
          </p:cNvPr>
          <p:cNvSpPr txBox="1"/>
          <p:nvPr/>
        </p:nvSpPr>
        <p:spPr>
          <a:xfrm>
            <a:off x="755650" y="1508591"/>
            <a:ext cx="7632700" cy="1200329"/>
          </a:xfrm>
          <a:prstGeom prst="rect">
            <a:avLst/>
          </a:prstGeom>
          <a:noFill/>
        </p:spPr>
        <p:txBody>
          <a:bodyPr wrap="square" rtlCol="0">
            <a:spAutoFit/>
          </a:bodyPr>
          <a:lstStyle/>
          <a:p>
            <a:pPr algn="ctr"/>
            <a:r>
              <a:rPr lang="en-GB" dirty="0"/>
              <a:t>The Internet can be useful in many different ways. </a:t>
            </a:r>
          </a:p>
          <a:p>
            <a:pPr algn="ctr"/>
            <a:endParaRPr lang="en-GB" dirty="0"/>
          </a:p>
          <a:p>
            <a:pPr algn="ctr"/>
            <a:r>
              <a:rPr lang="en-GB" dirty="0"/>
              <a:t>One way of using the Internet is to communicate with family and friends. Communicate means to say something to someone. </a:t>
            </a:r>
          </a:p>
        </p:txBody>
      </p:sp>
      <p:sp>
        <p:nvSpPr>
          <p:cNvPr id="6" name="Rectangle: Rounded Corners 5">
            <a:extLst>
              <a:ext uri="{FF2B5EF4-FFF2-40B4-BE49-F238E27FC236}">
                <a16:creationId xmlns:a16="http://schemas.microsoft.com/office/drawing/2014/main" id="{180DAD61-EE30-415A-85F1-25B1FBE4DEEA}"/>
              </a:ext>
            </a:extLst>
          </p:cNvPr>
          <p:cNvSpPr/>
          <p:nvPr/>
        </p:nvSpPr>
        <p:spPr>
          <a:xfrm>
            <a:off x="739543" y="2944699"/>
            <a:ext cx="7632700" cy="82518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How many ways of using the Internet to communicate with others can you think of?</a:t>
            </a:r>
          </a:p>
        </p:txBody>
      </p:sp>
      <p:grpSp>
        <p:nvGrpSpPr>
          <p:cNvPr id="20" name="Group 19">
            <a:extLst>
              <a:ext uri="{FF2B5EF4-FFF2-40B4-BE49-F238E27FC236}">
                <a16:creationId xmlns:a16="http://schemas.microsoft.com/office/drawing/2014/main" id="{EDC268BB-082F-4D19-B100-A51035163FB4}"/>
              </a:ext>
            </a:extLst>
          </p:cNvPr>
          <p:cNvGrpSpPr/>
          <p:nvPr/>
        </p:nvGrpSpPr>
        <p:grpSpPr>
          <a:xfrm>
            <a:off x="4555893" y="1508591"/>
            <a:ext cx="3313845" cy="2309147"/>
            <a:chOff x="4116100" y="1401218"/>
            <a:chExt cx="3313845" cy="2309147"/>
          </a:xfrm>
        </p:grpSpPr>
        <p:sp>
          <p:nvSpPr>
            <p:cNvPr id="17" name="Rectangle: Rounded Corners 16">
              <a:extLst>
                <a:ext uri="{FF2B5EF4-FFF2-40B4-BE49-F238E27FC236}">
                  <a16:creationId xmlns:a16="http://schemas.microsoft.com/office/drawing/2014/main" id="{FED8B588-FB10-444F-9CD3-FD3BC54E5759}"/>
                </a:ext>
              </a:extLst>
            </p:cNvPr>
            <p:cNvSpPr/>
            <p:nvPr/>
          </p:nvSpPr>
          <p:spPr>
            <a:xfrm>
              <a:off x="4116814" y="2954919"/>
              <a:ext cx="3312366" cy="755446"/>
            </a:xfrm>
            <a:prstGeom prst="roundRect">
              <a:avLst/>
            </a:prstGeom>
            <a:solidFill>
              <a:schemeClr val="accent3"/>
            </a:solid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algn="ctr"/>
              <a:r>
                <a:rPr lang="en-GB" dirty="0"/>
                <a:t>social media</a:t>
              </a:r>
            </a:p>
          </p:txBody>
        </p:sp>
        <p:pic>
          <p:nvPicPr>
            <p:cNvPr id="8" name="Picture 7" descr="A close up of a screen&#10;&#10;Description automatically generated">
              <a:extLst>
                <a:ext uri="{FF2B5EF4-FFF2-40B4-BE49-F238E27FC236}">
                  <a16:creationId xmlns:a16="http://schemas.microsoft.com/office/drawing/2014/main" id="{DF9CAC44-5365-457A-B833-4F63009357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208" b="7395"/>
            <a:stretch/>
          </p:blipFill>
          <p:spPr>
            <a:xfrm>
              <a:off x="4116100" y="1401218"/>
              <a:ext cx="3313845" cy="1974972"/>
            </a:xfrm>
            <a:prstGeom prst="roundRect">
              <a:avLst/>
            </a:prstGeom>
            <a:ln w="38100">
              <a:solidFill>
                <a:schemeClr val="accent3"/>
              </a:solidFill>
            </a:ln>
          </p:spPr>
        </p:pic>
      </p:grpSp>
      <p:grpSp>
        <p:nvGrpSpPr>
          <p:cNvPr id="22" name="Group 21">
            <a:extLst>
              <a:ext uri="{FF2B5EF4-FFF2-40B4-BE49-F238E27FC236}">
                <a16:creationId xmlns:a16="http://schemas.microsoft.com/office/drawing/2014/main" id="{F5B383EC-E6DE-4931-AA72-1503743260A9}"/>
              </a:ext>
            </a:extLst>
          </p:cNvPr>
          <p:cNvGrpSpPr/>
          <p:nvPr/>
        </p:nvGrpSpPr>
        <p:grpSpPr>
          <a:xfrm>
            <a:off x="5185906" y="3945674"/>
            <a:ext cx="2222043" cy="2298449"/>
            <a:chOff x="5660686" y="3938863"/>
            <a:chExt cx="2222043" cy="2298449"/>
          </a:xfrm>
        </p:grpSpPr>
        <p:sp>
          <p:nvSpPr>
            <p:cNvPr id="16" name="Rectangle: Rounded Corners 15">
              <a:extLst>
                <a:ext uri="{FF2B5EF4-FFF2-40B4-BE49-F238E27FC236}">
                  <a16:creationId xmlns:a16="http://schemas.microsoft.com/office/drawing/2014/main" id="{0FD4E853-905A-4A9D-BFEE-06E23D92AD51}"/>
                </a:ext>
              </a:extLst>
            </p:cNvPr>
            <p:cNvSpPr/>
            <p:nvPr/>
          </p:nvSpPr>
          <p:spPr>
            <a:xfrm>
              <a:off x="5660686" y="5481866"/>
              <a:ext cx="2222042" cy="755446"/>
            </a:xfrm>
            <a:prstGeom prst="roundRect">
              <a:avLst/>
            </a:prstGeom>
            <a:solidFill>
              <a:schemeClr val="accent3"/>
            </a:solid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algn="ctr"/>
              <a:r>
                <a:rPr lang="en-GB" dirty="0"/>
                <a:t>video calls</a:t>
              </a:r>
            </a:p>
          </p:txBody>
        </p:sp>
        <p:pic>
          <p:nvPicPr>
            <p:cNvPr id="14" name="Picture 13" descr="A person holding a phone&#10;&#10;Description automatically generated">
              <a:extLst>
                <a:ext uri="{FF2B5EF4-FFF2-40B4-BE49-F238E27FC236}">
                  <a16:creationId xmlns:a16="http://schemas.microsoft.com/office/drawing/2014/main" id="{4C6DB8F9-087C-4E4B-B216-DFE310DB63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4815" r="1176" b="16627"/>
            <a:stretch/>
          </p:blipFill>
          <p:spPr>
            <a:xfrm>
              <a:off x="5660686" y="3938863"/>
              <a:ext cx="2222043" cy="1974973"/>
            </a:xfrm>
            <a:prstGeom prst="roundRect">
              <a:avLst/>
            </a:prstGeom>
            <a:ln w="38100">
              <a:solidFill>
                <a:schemeClr val="accent3"/>
              </a:solidFill>
            </a:ln>
          </p:spPr>
        </p:pic>
      </p:grpSp>
      <p:grpSp>
        <p:nvGrpSpPr>
          <p:cNvPr id="21" name="Group 20">
            <a:extLst>
              <a:ext uri="{FF2B5EF4-FFF2-40B4-BE49-F238E27FC236}">
                <a16:creationId xmlns:a16="http://schemas.microsoft.com/office/drawing/2014/main" id="{CDF3AE43-2FB4-4D49-98ED-B45AF12B48DC}"/>
              </a:ext>
            </a:extLst>
          </p:cNvPr>
          <p:cNvGrpSpPr/>
          <p:nvPr/>
        </p:nvGrpSpPr>
        <p:grpSpPr>
          <a:xfrm>
            <a:off x="1543931" y="3940339"/>
            <a:ext cx="3312367" cy="2303784"/>
            <a:chOff x="1835696" y="3933360"/>
            <a:chExt cx="3312367" cy="2303784"/>
          </a:xfrm>
        </p:grpSpPr>
        <p:sp>
          <p:nvSpPr>
            <p:cNvPr id="18" name="Rectangle: Rounded Corners 17">
              <a:extLst>
                <a:ext uri="{FF2B5EF4-FFF2-40B4-BE49-F238E27FC236}">
                  <a16:creationId xmlns:a16="http://schemas.microsoft.com/office/drawing/2014/main" id="{3B6EF828-6907-4E44-92FC-B8AC53807AA7}"/>
                </a:ext>
              </a:extLst>
            </p:cNvPr>
            <p:cNvSpPr/>
            <p:nvPr/>
          </p:nvSpPr>
          <p:spPr>
            <a:xfrm>
              <a:off x="1835696" y="5481698"/>
              <a:ext cx="3312366" cy="755446"/>
            </a:xfrm>
            <a:prstGeom prst="roundRect">
              <a:avLst/>
            </a:prstGeom>
            <a:solidFill>
              <a:schemeClr val="accent3"/>
            </a:solid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algn="ctr"/>
              <a:r>
                <a:rPr lang="en-GB" dirty="0"/>
                <a:t>picture sharing</a:t>
              </a:r>
            </a:p>
          </p:txBody>
        </p:sp>
        <p:pic>
          <p:nvPicPr>
            <p:cNvPr id="10" name="Picture 9" descr="A group of people posing for the camera&#10;&#10;Description automatically generated">
              <a:extLst>
                <a:ext uri="{FF2B5EF4-FFF2-40B4-BE49-F238E27FC236}">
                  <a16:creationId xmlns:a16="http://schemas.microsoft.com/office/drawing/2014/main" id="{B80CC39C-36F0-4CEA-A1A3-E91BCD9136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340" b="6223"/>
            <a:stretch/>
          </p:blipFill>
          <p:spPr>
            <a:xfrm>
              <a:off x="1835696" y="3933360"/>
              <a:ext cx="3312367" cy="1974972"/>
            </a:xfrm>
            <a:prstGeom prst="roundRect">
              <a:avLst/>
            </a:prstGeom>
            <a:ln w="38100">
              <a:solidFill>
                <a:schemeClr val="accent3"/>
              </a:solidFill>
            </a:ln>
          </p:spPr>
        </p:pic>
      </p:grpSp>
      <p:grpSp>
        <p:nvGrpSpPr>
          <p:cNvPr id="19" name="Group 18">
            <a:extLst>
              <a:ext uri="{FF2B5EF4-FFF2-40B4-BE49-F238E27FC236}">
                <a16:creationId xmlns:a16="http://schemas.microsoft.com/office/drawing/2014/main" id="{65A5B070-74D6-43A9-B5C5-65644FC58801}"/>
              </a:ext>
            </a:extLst>
          </p:cNvPr>
          <p:cNvGrpSpPr/>
          <p:nvPr/>
        </p:nvGrpSpPr>
        <p:grpSpPr>
          <a:xfrm>
            <a:off x="1904454" y="1531393"/>
            <a:ext cx="2222042" cy="2315815"/>
            <a:chOff x="1341846" y="1401217"/>
            <a:chExt cx="2222042" cy="2315815"/>
          </a:xfrm>
        </p:grpSpPr>
        <p:sp>
          <p:nvSpPr>
            <p:cNvPr id="15" name="Rectangle: Rounded Corners 14">
              <a:extLst>
                <a:ext uri="{FF2B5EF4-FFF2-40B4-BE49-F238E27FC236}">
                  <a16:creationId xmlns:a16="http://schemas.microsoft.com/office/drawing/2014/main" id="{21E7839E-604B-4595-8EE8-41414F4233B9}"/>
                </a:ext>
              </a:extLst>
            </p:cNvPr>
            <p:cNvSpPr/>
            <p:nvPr/>
          </p:nvSpPr>
          <p:spPr>
            <a:xfrm>
              <a:off x="1341846" y="2961586"/>
              <a:ext cx="2222042" cy="755446"/>
            </a:xfrm>
            <a:prstGeom prst="roundRect">
              <a:avLst/>
            </a:prstGeom>
            <a:solidFill>
              <a:schemeClr val="accent3"/>
            </a:solid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algn="ctr"/>
              <a:r>
                <a:rPr lang="en-GB" dirty="0"/>
                <a:t>text messaging</a:t>
              </a:r>
            </a:p>
          </p:txBody>
        </p:sp>
        <p:pic>
          <p:nvPicPr>
            <p:cNvPr id="12" name="Picture 11" descr="A person is using his cell phone&#10;&#10;Description automatically generated">
              <a:extLst>
                <a:ext uri="{FF2B5EF4-FFF2-40B4-BE49-F238E27FC236}">
                  <a16:creationId xmlns:a16="http://schemas.microsoft.com/office/drawing/2014/main" id="{33032732-B599-4352-BC12-317B2C3FEC7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701" b="34400"/>
            <a:stretch/>
          </p:blipFill>
          <p:spPr>
            <a:xfrm>
              <a:off x="1341846" y="1401217"/>
              <a:ext cx="2222042" cy="1974973"/>
            </a:xfrm>
            <a:prstGeom prst="roundRect">
              <a:avLst/>
            </a:prstGeom>
            <a:ln w="38100">
              <a:solidFill>
                <a:schemeClr val="accent3"/>
              </a:solidFill>
            </a:ln>
          </p:spPr>
        </p:pic>
      </p:grpSp>
      <p:sp>
        <p:nvSpPr>
          <p:cNvPr id="23" name="Rectangle: Rounded Corners 22">
            <a:extLst>
              <a:ext uri="{FF2B5EF4-FFF2-40B4-BE49-F238E27FC236}">
                <a16:creationId xmlns:a16="http://schemas.microsoft.com/office/drawing/2014/main" id="{67D2CF3D-0A7E-40B9-A85E-B15B507BEB35}"/>
              </a:ext>
            </a:extLst>
          </p:cNvPr>
          <p:cNvSpPr/>
          <p:nvPr/>
        </p:nvSpPr>
        <p:spPr>
          <a:xfrm>
            <a:off x="6009840" y="2186494"/>
            <a:ext cx="2527207" cy="3757227"/>
          </a:xfrm>
          <a:prstGeom prst="roundRect">
            <a:avLst>
              <a:gd name="adj" fmla="val 9338"/>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There are a lot of ways that we can use the Internet to communicate with others.</a:t>
            </a:r>
          </a:p>
          <a:p>
            <a:pPr algn="ctr"/>
            <a:endParaRPr lang="en-GB" dirty="0">
              <a:solidFill>
                <a:schemeClr val="tx1"/>
              </a:solidFill>
            </a:endParaRPr>
          </a:p>
          <a:p>
            <a:pPr algn="ctr"/>
            <a:r>
              <a:rPr lang="en-GB" dirty="0">
                <a:solidFill>
                  <a:schemeClr val="tx1"/>
                </a:solidFill>
              </a:rPr>
              <a:t>In this lesson, we will think about the different ways people use these methods and what effect that may have.</a:t>
            </a:r>
          </a:p>
        </p:txBody>
      </p:sp>
    </p:spTree>
    <p:extLst>
      <p:ext uri="{BB962C8B-B14F-4D97-AF65-F5344CB8AC3E}">
        <p14:creationId xmlns:p14="http://schemas.microsoft.com/office/powerpoint/2010/main" val="371993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xit" presetSubtype="0" fill="hold" grpId="1" nodeType="clickEffect">
                                  <p:stCondLst>
                                    <p:cond delay="0"/>
                                  </p:stCondLst>
                                  <p:childTnLst>
                                    <p:animEffect transition="out" filter="fade">
                                      <p:cBhvr>
                                        <p:cTn id="21" dur="1000"/>
                                        <p:tgtEl>
                                          <p:spTgt spid="6"/>
                                        </p:tgtEl>
                                      </p:cBhvr>
                                    </p:animEffect>
                                    <p:anim calcmode="lin" valueType="num">
                                      <p:cBhvr>
                                        <p:cTn id="22" dur="1000"/>
                                        <p:tgtEl>
                                          <p:spTgt spid="6"/>
                                        </p:tgtEl>
                                        <p:attrNameLst>
                                          <p:attrName>ppt_x</p:attrName>
                                        </p:attrNameLst>
                                      </p:cBhvr>
                                      <p:tavLst>
                                        <p:tav tm="0">
                                          <p:val>
                                            <p:strVal val="ppt_x"/>
                                          </p:val>
                                        </p:tav>
                                        <p:tav tm="100000">
                                          <p:val>
                                            <p:strVal val="ppt_x"/>
                                          </p:val>
                                        </p:tav>
                                      </p:tavLst>
                                    </p:anim>
                                    <p:anim calcmode="lin" valueType="num">
                                      <p:cBhvr>
                                        <p:cTn id="23" dur="1000"/>
                                        <p:tgtEl>
                                          <p:spTgt spid="6"/>
                                        </p:tgtEl>
                                        <p:attrNameLst>
                                          <p:attrName>ppt_y</p:attrName>
                                        </p:attrNameLst>
                                      </p:cBhvr>
                                      <p:tavLst>
                                        <p:tav tm="0">
                                          <p:val>
                                            <p:strVal val="ppt_y"/>
                                          </p:val>
                                        </p:tav>
                                        <p:tav tm="100000">
                                          <p:val>
                                            <p:strVal val="ppt_y-.1"/>
                                          </p:val>
                                        </p:tav>
                                      </p:tavLst>
                                    </p:anim>
                                    <p:set>
                                      <p:cBhvr>
                                        <p:cTn id="24" dur="1" fill="hold">
                                          <p:stCondLst>
                                            <p:cond delay="999"/>
                                          </p:stCondLst>
                                        </p:cTn>
                                        <p:tgtEl>
                                          <p:spTgt spid="6"/>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5">
                                            <p:txEl>
                                              <p:pRg st="0" end="0"/>
                                            </p:txEl>
                                          </p:spTgt>
                                        </p:tgtEl>
                                      </p:cBhvr>
                                    </p:animEffect>
                                    <p:set>
                                      <p:cBhvr>
                                        <p:cTn id="27" dur="1" fill="hold">
                                          <p:stCondLst>
                                            <p:cond delay="499"/>
                                          </p:stCondLst>
                                        </p:cTn>
                                        <p:tgtEl>
                                          <p:spTgt spid="5">
                                            <p:txEl>
                                              <p:pRg st="0" end="0"/>
                                            </p:txEl>
                                          </p:spTgt>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5">
                                            <p:txEl>
                                              <p:pRg st="2" end="2"/>
                                            </p:txEl>
                                          </p:spTgt>
                                        </p:tgtEl>
                                      </p:cBhvr>
                                    </p:animEffect>
                                    <p:set>
                                      <p:cBhvr>
                                        <p:cTn id="30" dur="1" fill="hold">
                                          <p:stCondLst>
                                            <p:cond delay="499"/>
                                          </p:stCondLst>
                                        </p:cTn>
                                        <p:tgtEl>
                                          <p:spTgt spid="5">
                                            <p:txEl>
                                              <p:pRg st="2" end="2"/>
                                            </p:txEl>
                                          </p:spTgt>
                                        </p:tgtEl>
                                        <p:attrNameLst>
                                          <p:attrName>style.visibility</p:attrName>
                                        </p:attrNameLst>
                                      </p:cBhvr>
                                      <p:to>
                                        <p:strVal val="hidden"/>
                                      </p:to>
                                    </p:se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up)">
                                      <p:cBhvr>
                                        <p:cTn id="34" dur="500"/>
                                        <p:tgtEl>
                                          <p:spTgt spid="19"/>
                                        </p:tgtEl>
                                      </p:cBhvr>
                                    </p:animEffect>
                                  </p:childTnLst>
                                </p:cTn>
                              </p:par>
                            </p:childTnLst>
                          </p:cTn>
                        </p:par>
                        <p:par>
                          <p:cTn id="35" fill="hold">
                            <p:stCondLst>
                              <p:cond delay="1500"/>
                            </p:stCondLst>
                            <p:childTnLst>
                              <p:par>
                                <p:cTn id="36" presetID="22" presetClass="entr" presetSubtype="1" fill="hold"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up)">
                                      <p:cBhvr>
                                        <p:cTn id="38" dur="500"/>
                                        <p:tgtEl>
                                          <p:spTgt spid="20"/>
                                        </p:tgtEl>
                                      </p:cBhvr>
                                    </p:animEffect>
                                  </p:childTnLst>
                                </p:cTn>
                              </p:par>
                            </p:childTnLst>
                          </p:cTn>
                        </p:par>
                        <p:par>
                          <p:cTn id="39" fill="hold">
                            <p:stCondLst>
                              <p:cond delay="2000"/>
                            </p:stCondLst>
                            <p:childTnLst>
                              <p:par>
                                <p:cTn id="40" presetID="22" presetClass="entr" presetSubtype="1" fill="hold" nodeType="after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up)">
                                      <p:cBhvr>
                                        <p:cTn id="42" dur="500"/>
                                        <p:tgtEl>
                                          <p:spTgt spid="21"/>
                                        </p:tgtEl>
                                      </p:cBhvr>
                                    </p:animEffect>
                                  </p:childTnLst>
                                </p:cTn>
                              </p:par>
                            </p:childTnLst>
                          </p:cTn>
                        </p:par>
                        <p:par>
                          <p:cTn id="43" fill="hold">
                            <p:stCondLst>
                              <p:cond delay="2500"/>
                            </p:stCondLst>
                            <p:childTnLst>
                              <p:par>
                                <p:cTn id="44" presetID="22" presetClass="entr" presetSubtype="1" fill="hold" nodeType="after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up)">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35" presetClass="path" presetSubtype="0" accel="50000" decel="50000" fill="hold" nodeType="clickEffect">
                                  <p:stCondLst>
                                    <p:cond delay="0"/>
                                  </p:stCondLst>
                                  <p:childTnLst>
                                    <p:animMotion origin="layout" path="M -8.33333E-7 4.81481E-6 L -0.12587 4.81481E-6 " pathEditMode="relative" rAng="0" ptsTypes="AA">
                                      <p:cBhvr>
                                        <p:cTn id="50" dur="2000" fill="hold"/>
                                        <p:tgtEl>
                                          <p:spTgt spid="21"/>
                                        </p:tgtEl>
                                        <p:attrNameLst>
                                          <p:attrName>ppt_x</p:attrName>
                                          <p:attrName>ppt_y</p:attrName>
                                        </p:attrNameLst>
                                      </p:cBhvr>
                                      <p:rCtr x="-6302" y="0"/>
                                    </p:animMotion>
                                  </p:childTnLst>
                                </p:cTn>
                              </p:par>
                              <p:par>
                                <p:cTn id="51" presetID="35" presetClass="path" presetSubtype="0" accel="50000" decel="50000" fill="hold" nodeType="withEffect">
                                  <p:stCondLst>
                                    <p:cond delay="0"/>
                                  </p:stCondLst>
                                  <p:childTnLst>
                                    <p:animMotion origin="layout" path="M -1.38889E-6 1.85185E-6 L -0.24045 1.85185E-6 " pathEditMode="relative" rAng="0" ptsTypes="AA">
                                      <p:cBhvr>
                                        <p:cTn id="52" dur="2000" fill="hold"/>
                                        <p:tgtEl>
                                          <p:spTgt spid="22"/>
                                        </p:tgtEl>
                                        <p:attrNameLst>
                                          <p:attrName>ppt_x</p:attrName>
                                          <p:attrName>ppt_y</p:attrName>
                                        </p:attrNameLst>
                                      </p:cBhvr>
                                      <p:rCtr x="-12031" y="0"/>
                                    </p:animMotion>
                                  </p:childTnLst>
                                </p:cTn>
                              </p:par>
                              <p:par>
                                <p:cTn id="53" presetID="35" presetClass="path" presetSubtype="0" accel="50000" decel="50000" fill="hold" nodeType="withEffect">
                                  <p:stCondLst>
                                    <p:cond delay="0"/>
                                  </p:stCondLst>
                                  <p:childTnLst>
                                    <p:animMotion origin="layout" path="M 8.33333E-7 1.85185E-6 L -0.06754 1.85185E-6 " pathEditMode="relative" rAng="0" ptsTypes="AA">
                                      <p:cBhvr>
                                        <p:cTn id="54" dur="2000" fill="hold"/>
                                        <p:tgtEl>
                                          <p:spTgt spid="19"/>
                                        </p:tgtEl>
                                        <p:attrNameLst>
                                          <p:attrName>ppt_x</p:attrName>
                                          <p:attrName>ppt_y</p:attrName>
                                        </p:attrNameLst>
                                      </p:cBhvr>
                                      <p:rCtr x="-3385" y="0"/>
                                    </p:animMotion>
                                  </p:childTnLst>
                                </p:cTn>
                              </p:par>
                              <p:par>
                                <p:cTn id="55" presetID="35" presetClass="path" presetSubtype="0" accel="50000" decel="50000" fill="hold" nodeType="withEffect">
                                  <p:stCondLst>
                                    <p:cond delay="0"/>
                                  </p:stCondLst>
                                  <p:childTnLst>
                                    <p:animMotion origin="layout" path="M 1.11022E-16 4.81481E-6 L -0.21007 4.81481E-6 " pathEditMode="relative" rAng="0" ptsTypes="AA">
                                      <p:cBhvr>
                                        <p:cTn id="56" dur="2000" fill="hold"/>
                                        <p:tgtEl>
                                          <p:spTgt spid="20"/>
                                        </p:tgtEl>
                                        <p:attrNameLst>
                                          <p:attrName>ppt_x</p:attrName>
                                          <p:attrName>ppt_y</p:attrName>
                                        </p:attrNameLst>
                                      </p:cBhvr>
                                      <p:rCtr x="-10503" y="0"/>
                                    </p:animMotion>
                                  </p:childTnLst>
                                </p:cTn>
                              </p:par>
                            </p:childTnLst>
                          </p:cTn>
                        </p:par>
                        <p:par>
                          <p:cTn id="57" fill="hold">
                            <p:stCondLst>
                              <p:cond delay="2000"/>
                            </p:stCondLst>
                            <p:childTnLst>
                              <p:par>
                                <p:cTn id="58" presetID="10" presetClass="entr" presetSubtype="0" fill="hold" grpId="0" nodeType="after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5" grpId="1" build="allAtOnce"/>
      <p:bldP spid="6" grpId="0" animBg="1"/>
      <p:bldP spid="6" grpId="1"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Exploring</a:t>
            </a:r>
          </a:p>
        </p:txBody>
      </p:sp>
    </p:spTree>
    <p:extLst>
      <p:ext uri="{BB962C8B-B14F-4D97-AF65-F5344CB8AC3E}">
        <p14:creationId xmlns:p14="http://schemas.microsoft.com/office/powerpoint/2010/main" val="716910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4E83DC-1402-43D8-9A30-C5CBAE01A016}"/>
              </a:ext>
            </a:extLst>
          </p:cNvPr>
          <p:cNvSpPr/>
          <p:nvPr/>
        </p:nvSpPr>
        <p:spPr>
          <a:xfrm>
            <a:off x="352702" y="5589240"/>
            <a:ext cx="8392486" cy="864000"/>
          </a:xfrm>
          <a:prstGeom prst="rect">
            <a:avLst/>
          </a:prstGeom>
          <a:solidFill>
            <a:srgbClr val="B4DD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BA145FCB-AFC0-4DD2-8B01-9DA2F58692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153"/>
          <a:stretch/>
        </p:blipFill>
        <p:spPr>
          <a:xfrm>
            <a:off x="352702" y="188640"/>
            <a:ext cx="8392486" cy="5491601"/>
          </a:xfrm>
          <a:prstGeom prst="rect">
            <a:avLst/>
          </a:prstGeom>
        </p:spPr>
      </p:pic>
      <p:sp>
        <p:nvSpPr>
          <p:cNvPr id="11" name="Rectangle 10">
            <a:extLst>
              <a:ext uri="{FF2B5EF4-FFF2-40B4-BE49-F238E27FC236}">
                <a16:creationId xmlns:a16="http://schemas.microsoft.com/office/drawing/2014/main" id="{2A911C5E-4C0A-4671-B954-64DE49DF4E24}"/>
              </a:ext>
            </a:extLst>
          </p:cNvPr>
          <p:cNvSpPr/>
          <p:nvPr/>
        </p:nvSpPr>
        <p:spPr>
          <a:xfrm>
            <a:off x="251520" y="332656"/>
            <a:ext cx="8539778" cy="10749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A99C919D-85C3-4F16-AF3E-70F090DC074A}"/>
              </a:ext>
            </a:extLst>
          </p:cNvPr>
          <p:cNvSpPr/>
          <p:nvPr/>
        </p:nvSpPr>
        <p:spPr>
          <a:xfrm>
            <a:off x="4976354" y="1844920"/>
            <a:ext cx="3885009" cy="864000"/>
          </a:xfrm>
          <a:prstGeom prst="roundRect">
            <a:avLst>
              <a:gd name="adj" fmla="val 12258"/>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216000" rtlCol="0" anchor="ctr"/>
          <a:lstStyle/>
          <a:p>
            <a:pPr algn="ctr"/>
            <a:r>
              <a:rPr lang="en-GB" dirty="0">
                <a:solidFill>
                  <a:schemeClr val="tx1"/>
                </a:solidFill>
              </a:rPr>
              <a:t>There are so many ways we can communicate over the Internet. </a:t>
            </a:r>
          </a:p>
        </p:txBody>
      </p:sp>
      <p:sp>
        <p:nvSpPr>
          <p:cNvPr id="22" name="Rectangle: Rounded Corners 21">
            <a:extLst>
              <a:ext uri="{FF2B5EF4-FFF2-40B4-BE49-F238E27FC236}">
                <a16:creationId xmlns:a16="http://schemas.microsoft.com/office/drawing/2014/main" id="{FCFE0491-BC7B-435C-9233-19C2DAB173B8}"/>
              </a:ext>
            </a:extLst>
          </p:cNvPr>
          <p:cNvSpPr/>
          <p:nvPr/>
        </p:nvSpPr>
        <p:spPr>
          <a:xfrm>
            <a:off x="335142" y="1717574"/>
            <a:ext cx="4641212" cy="1372341"/>
          </a:xfrm>
          <a:prstGeom prst="roundRect">
            <a:avLst>
              <a:gd name="adj" fmla="val 12258"/>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108000" rtlCol="0" anchor="ctr"/>
          <a:lstStyle/>
          <a:p>
            <a:pPr algn="ctr"/>
            <a:r>
              <a:rPr lang="en-GB" dirty="0">
                <a:solidFill>
                  <a:schemeClr val="tx1"/>
                </a:solidFill>
              </a:rPr>
              <a:t>Sometimes, people use the Internet to communicate with someone directly. This might be through a text message, a picture message, an email or a video call.</a:t>
            </a:r>
          </a:p>
        </p:txBody>
      </p:sp>
      <p:sp>
        <p:nvSpPr>
          <p:cNvPr id="23" name="Rectangle: Rounded Corners 22">
            <a:extLst>
              <a:ext uri="{FF2B5EF4-FFF2-40B4-BE49-F238E27FC236}">
                <a16:creationId xmlns:a16="http://schemas.microsoft.com/office/drawing/2014/main" id="{2D1B5189-1960-4D7C-85FE-D708713609CF}"/>
              </a:ext>
            </a:extLst>
          </p:cNvPr>
          <p:cNvSpPr/>
          <p:nvPr/>
        </p:nvSpPr>
        <p:spPr>
          <a:xfrm>
            <a:off x="335142" y="1844730"/>
            <a:ext cx="4525037" cy="1074945"/>
          </a:xfrm>
          <a:prstGeom prst="roundRect">
            <a:avLst>
              <a:gd name="adj" fmla="val 12258"/>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108000" rtlCol="0" anchor="ctr"/>
          <a:lstStyle/>
          <a:p>
            <a:pPr algn="ctr"/>
            <a:r>
              <a:rPr lang="en-GB" dirty="0">
                <a:solidFill>
                  <a:schemeClr val="tx1"/>
                </a:solidFill>
              </a:rPr>
              <a:t>When people do this, they know who they are speaking to, messaging or communicating with. </a:t>
            </a:r>
          </a:p>
        </p:txBody>
      </p:sp>
      <p:pic>
        <p:nvPicPr>
          <p:cNvPr id="10" name="frame">
            <a:extLst>
              <a:ext uri="{FF2B5EF4-FFF2-40B4-BE49-F238E27FC236}">
                <a16:creationId xmlns:a16="http://schemas.microsoft.com/office/drawing/2014/main" id="{7549D448-47BD-4C53-A306-6EE1037ED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55" y="14489"/>
            <a:ext cx="9144000" cy="6858000"/>
          </a:xfrm>
          <a:prstGeom prst="rect">
            <a:avLst/>
          </a:prstGeom>
        </p:spPr>
      </p:pic>
      <p:sp>
        <p:nvSpPr>
          <p:cNvPr id="2" name="Title 1"/>
          <p:cNvSpPr>
            <a:spLocks noGrp="1"/>
          </p:cNvSpPr>
          <p:nvPr>
            <p:ph type="title"/>
          </p:nvPr>
        </p:nvSpPr>
        <p:spPr/>
        <p:txBody>
          <a:bodyPr/>
          <a:lstStyle/>
          <a:p>
            <a:r>
              <a:rPr lang="en-GB" dirty="0">
                <a:latin typeface="Twinkl" pitchFamily="2" charset="0"/>
              </a:rPr>
              <a:t>Get the Message!</a:t>
            </a:r>
          </a:p>
        </p:txBody>
      </p:sp>
      <p:pic>
        <p:nvPicPr>
          <p:cNvPr id="6" name="Whole Class">
            <a:extLst>
              <a:ext uri="{FF2B5EF4-FFF2-40B4-BE49-F238E27FC236}">
                <a16:creationId xmlns:a16="http://schemas.microsoft.com/office/drawing/2014/main" id="{B31A2570-3AF6-49F4-BBA1-03BB80750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2800" y="543600"/>
            <a:ext cx="1238498" cy="864000"/>
          </a:xfrm>
          <a:prstGeom prst="rect">
            <a:avLst/>
          </a:prstGeom>
        </p:spPr>
      </p:pic>
      <p:grpSp>
        <p:nvGrpSpPr>
          <p:cNvPr id="19" name="Group 18">
            <a:extLst>
              <a:ext uri="{FF2B5EF4-FFF2-40B4-BE49-F238E27FC236}">
                <a16:creationId xmlns:a16="http://schemas.microsoft.com/office/drawing/2014/main" id="{BB322F86-BB83-41F4-8DE7-39AD678ABECE}"/>
              </a:ext>
            </a:extLst>
          </p:cNvPr>
          <p:cNvGrpSpPr/>
          <p:nvPr/>
        </p:nvGrpSpPr>
        <p:grpSpPr>
          <a:xfrm>
            <a:off x="4336326" y="2089103"/>
            <a:ext cx="4052024" cy="4084874"/>
            <a:chOff x="4336326" y="2089103"/>
            <a:chExt cx="4052024" cy="4084874"/>
          </a:xfrm>
        </p:grpSpPr>
        <p:sp>
          <p:nvSpPr>
            <p:cNvPr id="18" name="Oval 17">
              <a:extLst>
                <a:ext uri="{FF2B5EF4-FFF2-40B4-BE49-F238E27FC236}">
                  <a16:creationId xmlns:a16="http://schemas.microsoft.com/office/drawing/2014/main" id="{E7C5320F-B2CF-40D5-9DCF-132850B907D9}"/>
                </a:ext>
              </a:extLst>
            </p:cNvPr>
            <p:cNvSpPr/>
            <p:nvPr/>
          </p:nvSpPr>
          <p:spPr>
            <a:xfrm>
              <a:off x="4751789" y="5589239"/>
              <a:ext cx="3260356" cy="584738"/>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A picture containing shirt&#10;&#10;Description automatically generated">
              <a:extLst>
                <a:ext uri="{FF2B5EF4-FFF2-40B4-BE49-F238E27FC236}">
                  <a16:creationId xmlns:a16="http://schemas.microsoft.com/office/drawing/2014/main" id="{3963820F-D098-4637-879B-C98C59C82F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36326" y="2089103"/>
              <a:ext cx="4052024" cy="3916154"/>
            </a:xfrm>
            <a:prstGeom prst="rect">
              <a:avLst/>
            </a:prstGeom>
          </p:spPr>
        </p:pic>
      </p:grpSp>
      <p:grpSp>
        <p:nvGrpSpPr>
          <p:cNvPr id="20" name="Group 19">
            <a:extLst>
              <a:ext uri="{FF2B5EF4-FFF2-40B4-BE49-F238E27FC236}">
                <a16:creationId xmlns:a16="http://schemas.microsoft.com/office/drawing/2014/main" id="{A14C4CFC-905A-47B3-8E15-215C391A63C9}"/>
              </a:ext>
            </a:extLst>
          </p:cNvPr>
          <p:cNvGrpSpPr/>
          <p:nvPr/>
        </p:nvGrpSpPr>
        <p:grpSpPr>
          <a:xfrm>
            <a:off x="709687" y="3843486"/>
            <a:ext cx="3425511" cy="2384788"/>
            <a:chOff x="709687" y="3843486"/>
            <a:chExt cx="3425511" cy="2384788"/>
          </a:xfrm>
        </p:grpSpPr>
        <p:sp>
          <p:nvSpPr>
            <p:cNvPr id="17" name="Oval 16">
              <a:extLst>
                <a:ext uri="{FF2B5EF4-FFF2-40B4-BE49-F238E27FC236}">
                  <a16:creationId xmlns:a16="http://schemas.microsoft.com/office/drawing/2014/main" id="{713FB7CA-9F35-473D-948D-72E1AF01EE06}"/>
                </a:ext>
              </a:extLst>
            </p:cNvPr>
            <p:cNvSpPr/>
            <p:nvPr/>
          </p:nvSpPr>
          <p:spPr>
            <a:xfrm rot="485719">
              <a:off x="709687" y="5305866"/>
              <a:ext cx="3260356" cy="922408"/>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descr="A picture containing toy, doll&#10;&#10;Description automatically generated">
              <a:extLst>
                <a:ext uri="{FF2B5EF4-FFF2-40B4-BE49-F238E27FC236}">
                  <a16:creationId xmlns:a16="http://schemas.microsoft.com/office/drawing/2014/main" id="{CF3A384D-86C5-45D8-ADF9-5EA9584F94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419488">
              <a:off x="955479" y="3843486"/>
              <a:ext cx="3179719" cy="2232805"/>
            </a:xfrm>
            <a:prstGeom prst="rect">
              <a:avLst/>
            </a:prstGeom>
          </p:spPr>
        </p:pic>
      </p:grpSp>
    </p:spTree>
    <p:extLst>
      <p:ext uri="{BB962C8B-B14F-4D97-AF65-F5344CB8AC3E}">
        <p14:creationId xmlns:p14="http://schemas.microsoft.com/office/powerpoint/2010/main" val="331781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1" nodeType="clickEffect">
                                  <p:stCondLst>
                                    <p:cond delay="0"/>
                                  </p:stCondLst>
                                  <p:childTnLst>
                                    <p:animEffect transition="out" filter="wipe(left)">
                                      <p:cBhvr>
                                        <p:cTn id="11" dur="500"/>
                                        <p:tgtEl>
                                          <p:spTgt spid="21"/>
                                        </p:tgtEl>
                                      </p:cBhvr>
                                    </p:animEffect>
                                    <p:set>
                                      <p:cBhvr>
                                        <p:cTn id="12" dur="1" fill="hold">
                                          <p:stCondLst>
                                            <p:cond delay="499"/>
                                          </p:stCondLst>
                                        </p:cTn>
                                        <p:tgtEl>
                                          <p:spTgt spid="21"/>
                                        </p:tgtEl>
                                        <p:attrNameLst>
                                          <p:attrName>style.visibility</p:attrName>
                                        </p:attrNameLst>
                                      </p:cBhvr>
                                      <p:to>
                                        <p:strVal val="hidden"/>
                                      </p:to>
                                    </p:se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xit" presetSubtype="2" fill="hold" grpId="1" nodeType="clickEffect">
                                  <p:stCondLst>
                                    <p:cond delay="0"/>
                                  </p:stCondLst>
                                  <p:childTnLst>
                                    <p:animEffect transition="out" filter="wipe(right)">
                                      <p:cBhvr>
                                        <p:cTn id="27" dur="500"/>
                                        <p:tgtEl>
                                          <p:spTgt spid="22"/>
                                        </p:tgtEl>
                                      </p:cBhvr>
                                    </p:animEffect>
                                    <p:set>
                                      <p:cBhvr>
                                        <p:cTn id="28" dur="1" fill="hold">
                                          <p:stCondLst>
                                            <p:cond delay="499"/>
                                          </p:stCondLst>
                                        </p:cTn>
                                        <p:tgtEl>
                                          <p:spTgt spid="22"/>
                                        </p:tgtEl>
                                        <p:attrNameLst>
                                          <p:attrName>style.visibility</p:attrName>
                                        </p:attrNameLst>
                                      </p:cBhvr>
                                      <p:to>
                                        <p:strVal val="hidden"/>
                                      </p:to>
                                    </p:se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2" grpId="0" animBg="1"/>
      <p:bldP spid="22" grpId="1" animBg="1"/>
      <p:bldP spid="23" grpId="0" animBg="1"/>
    </p:bldLst>
  </p:timing>
</p:sld>
</file>

<file path=ppt/theme/theme1.xml><?xml version="1.0" encoding="utf-8"?>
<a:theme xmlns:a="http://schemas.openxmlformats.org/drawingml/2006/main" name="Office Theme">
  <a:themeElements>
    <a:clrScheme name="Custom 2">
      <a:dk1>
        <a:srgbClr val="1C1C1C"/>
      </a:dk1>
      <a:lt1>
        <a:sysClr val="window" lastClr="FFFFFF"/>
      </a:lt1>
      <a:dk2>
        <a:srgbClr val="4A4A4A"/>
      </a:dk2>
      <a:lt2>
        <a:srgbClr val="F4F2F2"/>
      </a:lt2>
      <a:accent1>
        <a:srgbClr val="00A7E7"/>
      </a:accent1>
      <a:accent2>
        <a:srgbClr val="F0821A"/>
      </a:accent2>
      <a:accent3>
        <a:srgbClr val="8C368C"/>
      </a:accent3>
      <a:accent4>
        <a:srgbClr val="009640"/>
      </a:accent4>
      <a:accent5>
        <a:srgbClr val="31B7BC"/>
      </a:accent5>
      <a:accent6>
        <a:srgbClr val="F9B000"/>
      </a:accent6>
      <a:hlink>
        <a:srgbClr val="00B0F0"/>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esson Presentation Template V4" id="{91906BCC-D3E6-4E1E-9D3B-0D795D1CF8BA}" vid="{73F68995-5F23-4703-B337-9914CB83CA02}"/>
    </a:ext>
  </a:extLst>
</a:theme>
</file>

<file path=ppt/theme/theme2.xml><?xml version="1.0" encoding="utf-8"?>
<a:theme xmlns:a="http://schemas.openxmlformats.org/drawingml/2006/main" name="1_Office Theme">
  <a:themeElements>
    <a:clrScheme name="Custom 2">
      <a:dk1>
        <a:srgbClr val="1C1C1C"/>
      </a:dk1>
      <a:lt1>
        <a:sysClr val="window" lastClr="FFFFFF"/>
      </a:lt1>
      <a:dk2>
        <a:srgbClr val="4A4A4A"/>
      </a:dk2>
      <a:lt2>
        <a:srgbClr val="F4F2F2"/>
      </a:lt2>
      <a:accent1>
        <a:srgbClr val="00A7E7"/>
      </a:accent1>
      <a:accent2>
        <a:srgbClr val="F0821A"/>
      </a:accent2>
      <a:accent3>
        <a:srgbClr val="8C368C"/>
      </a:accent3>
      <a:accent4>
        <a:srgbClr val="009640"/>
      </a:accent4>
      <a:accent5>
        <a:srgbClr val="31B7BC"/>
      </a:accent5>
      <a:accent6>
        <a:srgbClr val="F9B000"/>
      </a:accent6>
      <a:hlink>
        <a:srgbClr val="00B0F0"/>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esson Presentation Template V4" id="{91906BCC-D3E6-4E1E-9D3B-0D795D1CF8BA}" vid="{73F68995-5F23-4703-B337-9914CB83CA0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795</TotalTime>
  <Words>2777</Words>
  <Application>Microsoft Office PowerPoint</Application>
  <PresentationFormat>On-screen Show (4:3)</PresentationFormat>
  <Paragraphs>240</Paragraphs>
  <Slides>50</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50</vt:i4>
      </vt:variant>
    </vt:vector>
  </HeadingPairs>
  <TitlesOfParts>
    <vt:vector size="57" baseType="lpstr">
      <vt:lpstr>Calibri</vt:lpstr>
      <vt:lpstr>Arial</vt:lpstr>
      <vt:lpstr>Twinkl</vt:lpstr>
      <vt:lpstr>Sassoon Infant Rg</vt:lpstr>
      <vt:lpstr>Roboto</vt:lpstr>
      <vt:lpstr>Office Theme</vt:lpstr>
      <vt:lpstr>1_Office Theme</vt:lpstr>
      <vt:lpstr>PowerPoint Presentation</vt:lpstr>
      <vt:lpstr>PowerPoint Presentation</vt:lpstr>
      <vt:lpstr>PowerPoint Presentation</vt:lpstr>
      <vt:lpstr>The Big Questions</vt:lpstr>
      <vt:lpstr>PowerPoint Presentation</vt:lpstr>
      <vt:lpstr>Reconnecting</vt:lpstr>
      <vt:lpstr>Ways to Say It</vt:lpstr>
      <vt:lpstr>Exploring</vt:lpstr>
      <vt:lpstr>Get the Message!</vt:lpstr>
      <vt:lpstr>Get the Message!</vt:lpstr>
      <vt:lpstr>Get the Message!</vt:lpstr>
      <vt:lpstr>Get the Message!</vt:lpstr>
      <vt:lpstr>Get the Message!</vt:lpstr>
      <vt:lpstr>Would You Say It?</vt:lpstr>
      <vt:lpstr>Would You Say It?</vt:lpstr>
      <vt:lpstr>Would You Say It?</vt:lpstr>
      <vt:lpstr>Would You Say It?</vt:lpstr>
      <vt:lpstr>Would You Say It?</vt:lpstr>
      <vt:lpstr>Consolidating</vt:lpstr>
      <vt:lpstr>The Effect of Respect</vt:lpstr>
      <vt:lpstr>The Effect of Respect</vt:lpstr>
      <vt:lpstr>Reflecting</vt:lpstr>
      <vt:lpstr>Ways to Help</vt:lpstr>
      <vt:lpstr>The Big Questions</vt:lpstr>
      <vt:lpstr>PowerPoint Presentation</vt:lpstr>
      <vt:lpstr>PowerPoint Presentation</vt:lpstr>
      <vt:lpstr>PowerPoint Presentation</vt:lpstr>
      <vt:lpstr>PowerPoint Presentation</vt:lpstr>
      <vt:lpstr>The Big Questions</vt:lpstr>
      <vt:lpstr>PowerPoint Presentation</vt:lpstr>
      <vt:lpstr>Reconnecting</vt:lpstr>
      <vt:lpstr>Is It True?</vt:lpstr>
      <vt:lpstr>Is It True?</vt:lpstr>
      <vt:lpstr>Is It True?</vt:lpstr>
      <vt:lpstr>Exploring</vt:lpstr>
      <vt:lpstr>Spot It!</vt:lpstr>
      <vt:lpstr>Spot It!</vt:lpstr>
      <vt:lpstr>Spot It!</vt:lpstr>
      <vt:lpstr>Spot It!</vt:lpstr>
      <vt:lpstr>Find the Facts!</vt:lpstr>
      <vt:lpstr>Find the Facts!</vt:lpstr>
      <vt:lpstr>Find the Facts!</vt:lpstr>
      <vt:lpstr>Consolidating</vt:lpstr>
      <vt:lpstr>True or False?</vt:lpstr>
      <vt:lpstr>Reflecting</vt:lpstr>
      <vt:lpstr>Ways to Help</vt:lpstr>
      <vt:lpstr>The Big Questions</vt:lpstr>
      <vt:lpstr>PowerPoint Presentation</vt:lpstr>
      <vt:lpstr>PowerPoint Presentation</vt:lpstr>
      <vt:lpstr>Prayer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Ridsdale</dc:creator>
  <cp:lastModifiedBy>Hannah Cuddy</cp:lastModifiedBy>
  <cp:revision>74</cp:revision>
  <dcterms:created xsi:type="dcterms:W3CDTF">2018-01-15T15:49:44Z</dcterms:created>
  <dcterms:modified xsi:type="dcterms:W3CDTF">2022-11-18T13:12:13Z</dcterms:modified>
</cp:coreProperties>
</file>