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74" r:id="rId4"/>
    <p:sldId id="273" r:id="rId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39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F920-EFE1-45DA-B395-3066B30060C6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2F920-EFE1-45DA-B395-3066B30060C6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A25FA-E7A9-43B1-B28F-B2A36812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3240360"/>
          </a:xfrm>
        </p:spPr>
        <p:txBody>
          <a:bodyPr>
            <a:noAutofit/>
          </a:bodyPr>
          <a:lstStyle/>
          <a:p>
            <a:r>
              <a:rPr lang="en-GB" sz="6000" b="1" dirty="0">
                <a:latin typeface="Comic Sans MS" pitchFamily="66" charset="0"/>
              </a:rPr>
              <a:t>TEACH, PRACTISE, EXTEND</a:t>
            </a:r>
            <a:endParaRPr lang="en-GB" sz="8000" b="1" dirty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en-GB" dirty="0"/>
              <a:t>© The Primary Teacher Resource </a:t>
            </a:r>
            <a:r>
              <a:rPr lang="en-GB"/>
              <a:t>Centre 2013</a:t>
            </a:r>
            <a:endParaRPr lang="en-GB" dirty="0"/>
          </a:p>
        </p:txBody>
      </p:sp>
      <p:pic>
        <p:nvPicPr>
          <p:cNvPr id="6" name="Picture 5" descr="LogoColorTextBelow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5877272"/>
            <a:ext cx="819472" cy="819472"/>
          </a:xfrm>
          <a:prstGeom prst="rect">
            <a:avLst/>
          </a:prstGeom>
        </p:spPr>
      </p:pic>
      <p:pic>
        <p:nvPicPr>
          <p:cNvPr id="6146" name="Picture 2" descr="http://downloads.clipart.com/22316768.jpg?t=1374780964&amp;h=312cab695aa2aaa35b77752fc9615545&amp;u=smith119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2852936"/>
            <a:ext cx="2232248" cy="367874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817164" y="4005064"/>
            <a:ext cx="48494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" b="1" dirty="0">
                <a:latin typeface="Comic Sans MS" pitchFamily="66" charset="0"/>
              </a:rPr>
              <a:t>ANTONYMS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54360"/>
          </a:xfrm>
        </p:spPr>
        <p:txBody>
          <a:bodyPr>
            <a:normAutofit/>
          </a:bodyPr>
          <a:lstStyle/>
          <a:p>
            <a:r>
              <a:rPr lang="en-GB" sz="3200" b="1" u="sng" dirty="0">
                <a:latin typeface="Comic Sans MS" pitchFamily="66" charset="0"/>
              </a:rPr>
              <a:t>TEACH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en-GB" dirty="0"/>
              <a:t>© The Primary Teacher Resource Centre 2013</a:t>
            </a:r>
          </a:p>
        </p:txBody>
      </p:sp>
      <p:pic>
        <p:nvPicPr>
          <p:cNvPr id="5" name="Picture 4" descr="LogoColorTextBelow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5877272"/>
            <a:ext cx="819472" cy="819472"/>
          </a:xfrm>
          <a:prstGeom prst="rect">
            <a:avLst/>
          </a:prstGeom>
        </p:spPr>
      </p:pic>
      <p:pic>
        <p:nvPicPr>
          <p:cNvPr id="5122" name="Picture 2" descr="http://downloads.clipart.com/22316776.jpg?t=1374780235&amp;h=ea391582693f6459b96a476ac4e4dabb&amp;u=smith119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5733256"/>
            <a:ext cx="1440160" cy="9447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980728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Antonyms</a:t>
            </a:r>
            <a:r>
              <a:rPr lang="en-GB" sz="2400" dirty="0">
                <a:latin typeface="Comic Sans MS" pitchFamily="66" charset="0"/>
              </a:rPr>
              <a:t> are words that have opposite meanings.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b="1" dirty="0">
                <a:latin typeface="Comic Sans MS" pitchFamily="66" charset="0"/>
              </a:rPr>
              <a:t>For example:</a:t>
            </a:r>
          </a:p>
          <a:p>
            <a:r>
              <a:rPr lang="en-GB" sz="2400" dirty="0">
                <a:latin typeface="Comic Sans MS" pitchFamily="66" charset="0"/>
              </a:rPr>
              <a:t>cold – hot		large – small		old – young</a:t>
            </a:r>
          </a:p>
          <a:p>
            <a:endParaRPr lang="en-GB" sz="12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strong – weak	rough – smooth	up – down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Sometimes you can make an </a:t>
            </a:r>
            <a:r>
              <a:rPr lang="en-GB" sz="2400" b="1" dirty="0">
                <a:latin typeface="Comic Sans MS" pitchFamily="66" charset="0"/>
              </a:rPr>
              <a:t>antonym</a:t>
            </a:r>
            <a:r>
              <a:rPr lang="en-GB" sz="2400" dirty="0">
                <a:latin typeface="Comic Sans MS" pitchFamily="66" charset="0"/>
              </a:rPr>
              <a:t> using a prefix.</a:t>
            </a:r>
          </a:p>
          <a:p>
            <a:br>
              <a:rPr lang="en-GB" sz="2400" dirty="0">
                <a:latin typeface="Comic Sans MS" pitchFamily="66" charset="0"/>
              </a:rPr>
            </a:br>
            <a:r>
              <a:rPr lang="en-GB" sz="2400" b="1" dirty="0">
                <a:latin typeface="Comic Sans MS" pitchFamily="66" charset="0"/>
              </a:rPr>
              <a:t>For example:</a:t>
            </a:r>
          </a:p>
          <a:p>
            <a:r>
              <a:rPr lang="en-GB" sz="2400" dirty="0">
                <a:latin typeface="Comic Sans MS" pitchFamily="66" charset="0"/>
              </a:rPr>
              <a:t>happy – unhappy	kind – unkind		   appear – disappear</a:t>
            </a:r>
          </a:p>
          <a:p>
            <a:endParaRPr lang="en-GB" sz="12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likely – unlikely	patient - impatient	   interior – exterior	</a:t>
            </a:r>
          </a:p>
          <a:p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en-GB" sz="3200" b="1" u="sng" dirty="0">
                <a:latin typeface="Comic Sans MS" pitchFamily="66" charset="0"/>
              </a:rPr>
              <a:t>PRACTISE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en-GB" dirty="0"/>
              <a:t>© The Primary Teacher Resource Centre 2013</a:t>
            </a:r>
          </a:p>
        </p:txBody>
      </p:sp>
      <p:pic>
        <p:nvPicPr>
          <p:cNvPr id="5" name="Picture 4" descr="LogoColorTextBelow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00392" y="5805264"/>
            <a:ext cx="819472" cy="819472"/>
          </a:xfrm>
          <a:prstGeom prst="rect">
            <a:avLst/>
          </a:prstGeom>
        </p:spPr>
      </p:pic>
      <p:pic>
        <p:nvPicPr>
          <p:cNvPr id="4098" name="Picture 2" descr="http://downloads.clipart.com/22316936.jpg?t=1374781327&amp;h=570edbb0a5ee7472b25bd04960108635&amp;u=smith119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04664"/>
            <a:ext cx="1102425" cy="13096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980728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Write antonyms for these words.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772816"/>
            <a:ext cx="41044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night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private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polite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grow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dangerous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crooked - _____ 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top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qualified - _____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772816"/>
            <a:ext cx="41044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deep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arrival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always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begin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cheap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maximum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sweet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fade - _____</a:t>
            </a:r>
            <a:endParaRPr lang="en-GB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8720"/>
          </a:xfrm>
        </p:spPr>
        <p:txBody>
          <a:bodyPr>
            <a:normAutofit/>
          </a:bodyPr>
          <a:lstStyle/>
          <a:p>
            <a:r>
              <a:rPr lang="en-GB" sz="3200" b="1" u="sng" dirty="0">
                <a:latin typeface="Comic Sans MS" pitchFamily="66" charset="0"/>
              </a:rPr>
              <a:t>EXTEND</a:t>
            </a:r>
            <a:endParaRPr lang="en-GB" b="1" u="sng" dirty="0">
              <a:latin typeface="Comic Sans MS" pitchFamily="66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en-GB" dirty="0"/>
              <a:t>© The Primary Teacher Resource Centre 2013</a:t>
            </a:r>
          </a:p>
        </p:txBody>
      </p:sp>
      <p:pic>
        <p:nvPicPr>
          <p:cNvPr id="3074" name="Picture 2" descr="http://downloads.clipart.com/22316256.jpg?t=1374781245&amp;h=2a8d87d404cdaa609b395859e855d936&amp;u=smith119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5157192"/>
            <a:ext cx="1763688" cy="1455631"/>
          </a:xfrm>
          <a:prstGeom prst="rect">
            <a:avLst/>
          </a:prstGeom>
          <a:noFill/>
        </p:spPr>
      </p:pic>
      <p:pic>
        <p:nvPicPr>
          <p:cNvPr id="6" name="Picture 5" descr="LogoColorTextBelow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188640"/>
            <a:ext cx="819472" cy="8194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1196752"/>
            <a:ext cx="89644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Write an </a:t>
            </a:r>
            <a:r>
              <a:rPr lang="en-GB" sz="2400" b="1" dirty="0">
                <a:latin typeface="Comic Sans MS" pitchFamily="66" charset="0"/>
              </a:rPr>
              <a:t>antonym</a:t>
            </a:r>
            <a:r>
              <a:rPr lang="en-GB" sz="2400" dirty="0">
                <a:latin typeface="Comic Sans MS" pitchFamily="66" charset="0"/>
              </a:rPr>
              <a:t> for the each of the words below.</a:t>
            </a:r>
          </a:p>
          <a:p>
            <a:endParaRPr lang="en-GB" sz="16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 create - _____</a:t>
            </a:r>
          </a:p>
          <a:p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 permanent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 serious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 accurate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 humble - _____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 accidental - _____</a:t>
            </a:r>
          </a:p>
          <a:p>
            <a:pPr>
              <a:buFont typeface="Arial" pitchFamily="34" charset="0"/>
              <a:buChar char="•"/>
            </a:pPr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Now write sentences containing both words.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163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TEACH, PRACTISE, EXTEND</vt:lpstr>
      <vt:lpstr>TEACH</vt:lpstr>
      <vt:lpstr>PRACTISE</vt:lpstr>
      <vt:lpstr>EXTEND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Katy</dc:creator>
  <cp:lastModifiedBy>Holly-Jean Holmes</cp:lastModifiedBy>
  <cp:revision>46</cp:revision>
  <dcterms:created xsi:type="dcterms:W3CDTF">2012-07-23T21:33:11Z</dcterms:created>
  <dcterms:modified xsi:type="dcterms:W3CDTF">2020-04-13T12:05:47Z</dcterms:modified>
</cp:coreProperties>
</file>